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44" r:id="rId3"/>
    <p:sldId id="445" r:id="rId5"/>
    <p:sldId id="447" r:id="rId6"/>
    <p:sldId id="448" r:id="rId7"/>
    <p:sldId id="338" r:id="rId8"/>
    <p:sldId id="339" r:id="rId9"/>
    <p:sldId id="340" r:id="rId10"/>
    <p:sldId id="341" r:id="rId11"/>
    <p:sldId id="342" r:id="rId12"/>
    <p:sldId id="343" r:id="rId13"/>
    <p:sldId id="568" r:id="rId14"/>
    <p:sldId id="344" r:id="rId15"/>
    <p:sldId id="345" r:id="rId16"/>
    <p:sldId id="346" r:id="rId17"/>
    <p:sldId id="347" r:id="rId18"/>
    <p:sldId id="348" r:id="rId19"/>
    <p:sldId id="351" r:id="rId20"/>
    <p:sldId id="352" r:id="rId21"/>
    <p:sldId id="353" r:id="rId22"/>
    <p:sldId id="354" r:id="rId23"/>
    <p:sldId id="465" r:id="rId24"/>
    <p:sldId id="452" r:id="rId25"/>
    <p:sldId id="453" r:id="rId26"/>
    <p:sldId id="454" r:id="rId27"/>
    <p:sldId id="455" r:id="rId28"/>
    <p:sldId id="456" r:id="rId29"/>
    <p:sldId id="460" r:id="rId30"/>
    <p:sldId id="463" r:id="rId31"/>
    <p:sldId id="466" r:id="rId32"/>
    <p:sldId id="449" r:id="rId33"/>
    <p:sldId id="355" r:id="rId34"/>
    <p:sldId id="356" r:id="rId35"/>
    <p:sldId id="357" r:id="rId36"/>
    <p:sldId id="358" r:id="rId37"/>
    <p:sldId id="359" r:id="rId38"/>
    <p:sldId id="361" r:id="rId39"/>
    <p:sldId id="362" r:id="rId40"/>
    <p:sldId id="363" r:id="rId41"/>
    <p:sldId id="364" r:id="rId42"/>
    <p:sldId id="365" r:id="rId43"/>
    <p:sldId id="468" r:id="rId44"/>
    <p:sldId id="367" r:id="rId45"/>
    <p:sldId id="368" r:id="rId46"/>
    <p:sldId id="469" r:id="rId47"/>
    <p:sldId id="470" r:id="rId48"/>
    <p:sldId id="471" r:id="rId49"/>
    <p:sldId id="569" r:id="rId50"/>
    <p:sldId id="570" r:id="rId51"/>
    <p:sldId id="571" r:id="rId52"/>
    <p:sldId id="572" r:id="rId53"/>
    <p:sldId id="527" r:id="rId54"/>
    <p:sldId id="528" r:id="rId55"/>
    <p:sldId id="529" r:id="rId56"/>
    <p:sldId id="530" r:id="rId57"/>
    <p:sldId id="531" r:id="rId58"/>
    <p:sldId id="532" r:id="rId59"/>
    <p:sldId id="533" r:id="rId60"/>
    <p:sldId id="534" r:id="rId61"/>
    <p:sldId id="535" r:id="rId62"/>
    <p:sldId id="536" r:id="rId63"/>
    <p:sldId id="537" r:id="rId64"/>
    <p:sldId id="538" r:id="rId65"/>
    <p:sldId id="539" r:id="rId66"/>
    <p:sldId id="540" r:id="rId67"/>
    <p:sldId id="541" r:id="rId68"/>
    <p:sldId id="542" r:id="rId69"/>
    <p:sldId id="543" r:id="rId70"/>
    <p:sldId id="544" r:id="rId71"/>
    <p:sldId id="545" r:id="rId72"/>
    <p:sldId id="479" r:id="rId73"/>
    <p:sldId id="480" r:id="rId74"/>
    <p:sldId id="481" r:id="rId75"/>
    <p:sldId id="482" r:id="rId76"/>
    <p:sldId id="483" r:id="rId77"/>
    <p:sldId id="484" r:id="rId78"/>
    <p:sldId id="485" r:id="rId79"/>
    <p:sldId id="486" r:id="rId80"/>
    <p:sldId id="487" r:id="rId81"/>
    <p:sldId id="488" r:id="rId82"/>
    <p:sldId id="489" r:id="rId83"/>
    <p:sldId id="490" r:id="rId84"/>
    <p:sldId id="491" r:id="rId85"/>
    <p:sldId id="492" r:id="rId86"/>
    <p:sldId id="493" r:id="rId87"/>
    <p:sldId id="494" r:id="rId88"/>
    <p:sldId id="495" r:id="rId89"/>
    <p:sldId id="496" r:id="rId90"/>
    <p:sldId id="498" r:id="rId91"/>
    <p:sldId id="515" r:id="rId92"/>
    <p:sldId id="516" r:id="rId93"/>
    <p:sldId id="517" r:id="rId94"/>
    <p:sldId id="505" r:id="rId95"/>
    <p:sldId id="518" r:id="rId96"/>
    <p:sldId id="519" r:id="rId97"/>
    <p:sldId id="520" r:id="rId98"/>
    <p:sldId id="521" r:id="rId99"/>
    <p:sldId id="522" r:id="rId100"/>
    <p:sldId id="523" r:id="rId101"/>
    <p:sldId id="524" r:id="rId102"/>
    <p:sldId id="525" r:id="rId103"/>
    <p:sldId id="526" r:id="rId104"/>
    <p:sldId id="560" r:id="rId105"/>
    <p:sldId id="561" r:id="rId106"/>
    <p:sldId id="562" r:id="rId107"/>
    <p:sldId id="563" r:id="rId108"/>
    <p:sldId id="564" r:id="rId109"/>
    <p:sldId id="565" r:id="rId110"/>
    <p:sldId id="567" r:id="rId111"/>
    <p:sldId id="566" r:id="rId1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FF"/>
    <a:srgbClr val="FF0000"/>
    <a:srgbClr val="FF66FF"/>
    <a:srgbClr val="00FFCC"/>
    <a:srgbClr val="FFFF99"/>
    <a:srgbClr val="00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4660"/>
  </p:normalViewPr>
  <p:slideViewPr>
    <p:cSldViewPr>
      <p:cViewPr varScale="1">
        <p:scale>
          <a:sx n="66" d="100"/>
          <a:sy n="66" d="100"/>
        </p:scale>
        <p:origin x="118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5" Type="http://schemas.openxmlformats.org/officeDocument/2006/relationships/tableStyles" Target="tableStyles.xml"/><Relationship Id="rId114" Type="http://schemas.openxmlformats.org/officeDocument/2006/relationships/viewProps" Target="viewProps.xml"/><Relationship Id="rId113" Type="http://schemas.openxmlformats.org/officeDocument/2006/relationships/presProps" Target="presProps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16.wmf"/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16.wmf"/><Relationship Id="rId1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2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6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5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81.wmf"/><Relationship Id="rId8" Type="http://schemas.openxmlformats.org/officeDocument/2006/relationships/image" Target="../media/image80.wmf"/><Relationship Id="rId7" Type="http://schemas.openxmlformats.org/officeDocument/2006/relationships/image" Target="../media/image79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0" Type="http://schemas.openxmlformats.org/officeDocument/2006/relationships/image" Target="../media/image82.wmf"/><Relationship Id="rId1" Type="http://schemas.openxmlformats.org/officeDocument/2006/relationships/image" Target="../media/image59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59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5D6F4E8-CB81-4404-AB18-FB3B097B814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D6F4E8-CB81-4404-AB18-FB3B097B814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FCDC79-1012-43D9-91D1-B7AB64EB7A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FCDC79-1012-43D9-91D1-B7AB64EB7A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FCDC79-1012-43D9-91D1-B7AB64EB7A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FCDC79-1012-43D9-91D1-B7AB64EB7A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FCDC79-1012-43D9-91D1-B7AB64EB7A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FCDC79-1012-43D9-91D1-B7AB64EB7A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D6F4E8-CB81-4404-AB18-FB3B097B814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21DB6B-E8F3-4512-8122-33B8B3BB329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D6F4E8-CB81-4404-AB18-FB3B097B814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D6F4E8-CB81-4404-AB18-FB3B097B814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D6F4E8-CB81-4404-AB18-FB3B097B814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FCDC79-1012-43D9-91D1-B7AB64EB7A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304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里程排放量表示汽车每行驶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英里所排放的污染物克数。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排放率表示汽车每行驶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秒钟所排放的污染物克数。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FCDC79-1012-43D9-91D1-B7AB64EB7A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304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里程排放量表示汽车每行驶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英里所排放的污染物克数。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排放率表示汽车每行驶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秒钟所排放的污染物克数。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FCDC79-1012-43D9-91D1-B7AB64EB7A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FCDC79-1012-43D9-91D1-B7AB64EB7A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jpeg"/><Relationship Id="rId18" Type="http://schemas.openxmlformats.org/officeDocument/2006/relationships/image" Target="../media/image3.jpeg"/><Relationship Id="rId17" Type="http://schemas.openxmlformats.org/officeDocument/2006/relationships/image" Target="../media/image2.jpeg"/><Relationship Id="rId16" Type="http://schemas.openxmlformats.org/officeDocument/2006/relationships/image" Target="../media/image1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11" descr="K1.jp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597650"/>
            <a:ext cx="525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图片 12" descr="K2.jp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图片 13" descr="K3.jpg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5.bin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5.wmf"/><Relationship Id="rId1" Type="http://schemas.openxmlformats.org/officeDocument/2006/relationships/oleObject" Target="../embeddings/oleObject91.bin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6.wmf"/><Relationship Id="rId1" Type="http://schemas.openxmlformats.org/officeDocument/2006/relationships/oleObject" Target="../embeddings/oleObject92.bin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wmf"/><Relationship Id="rId8" Type="http://schemas.openxmlformats.org/officeDocument/2006/relationships/oleObject" Target="../embeddings/oleObject18.bin"/><Relationship Id="rId7" Type="http://schemas.openxmlformats.org/officeDocument/2006/relationships/image" Target="../media/image24.wmf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3.png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1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6.png"/><Relationship Id="rId1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30.wmf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7.wmf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3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37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png"/><Relationship Id="rId2" Type="http://schemas.openxmlformats.org/officeDocument/2006/relationships/image" Target="../media/image43.wmf"/><Relationship Id="rId1" Type="http://schemas.openxmlformats.org/officeDocument/2006/relationships/oleObject" Target="../embeddings/oleObject38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3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7.wmf"/><Relationship Id="rId1" Type="http://schemas.openxmlformats.org/officeDocument/2006/relationships/oleObject" Target="../embeddings/oleObject42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wmf"/><Relationship Id="rId1" Type="http://schemas.openxmlformats.org/officeDocument/2006/relationships/oleObject" Target="../embeddings/oleObject45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image" Target="../media/image55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52.wmf"/><Relationship Id="rId11" Type="http://schemas.openxmlformats.org/officeDocument/2006/relationships/vmlDrawing" Target="../drawings/vmlDrawing19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4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50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8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8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8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9.wmf"/><Relationship Id="rId1" Type="http://schemas.openxmlformats.org/officeDocument/2006/relationships/oleObject" Target="../embeddings/oleObject53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60.wmf"/><Relationship Id="rId1" Type="http://schemas.openxmlformats.org/officeDocument/2006/relationships/oleObject" Target="../embeddings/oleObject54.bin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9.wmf"/><Relationship Id="rId1" Type="http://schemas.openxmlformats.org/officeDocument/2006/relationships/oleObject" Target="../embeddings/oleObject57.bin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wmf"/><Relationship Id="rId1" Type="http://schemas.openxmlformats.org/officeDocument/2006/relationships/oleObject" Target="../embeddings/oleObject58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9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62.wmf"/><Relationship Id="rId1" Type="http://schemas.openxmlformats.org/officeDocument/2006/relationships/oleObject" Target="../embeddings/oleObject59.bin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9.wmf"/><Relationship Id="rId1" Type="http://schemas.openxmlformats.org/officeDocument/2006/relationships/oleObject" Target="../embeddings/oleObject61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63.wmf"/><Relationship Id="rId1" Type="http://schemas.openxmlformats.org/officeDocument/2006/relationships/oleObject" Target="../embeddings/oleObject6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59.wmf"/><Relationship Id="rId1" Type="http://schemas.openxmlformats.org/officeDocument/2006/relationships/oleObject" Target="../embeddings/oleObject65.bin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8.wmf"/><Relationship Id="rId1" Type="http://schemas.openxmlformats.org/officeDocument/2006/relationships/oleObject" Target="../embeddings/oleObject68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72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69.wmf"/><Relationship Id="rId12" Type="http://schemas.openxmlformats.org/officeDocument/2006/relationships/vmlDrawing" Target="../drawings/vmlDrawing3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3.wmf"/><Relationship Id="rId1" Type="http://schemas.openxmlformats.org/officeDocument/2006/relationships/oleObject" Target="../embeddings/oleObject69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76.w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75.bin"/><Relationship Id="rId22" Type="http://schemas.openxmlformats.org/officeDocument/2006/relationships/vmlDrawing" Target="../drawings/vmlDrawing31.vml"/><Relationship Id="rId21" Type="http://schemas.openxmlformats.org/officeDocument/2006/relationships/slideLayout" Target="../slideLayouts/slideLayout12.xml"/><Relationship Id="rId20" Type="http://schemas.openxmlformats.org/officeDocument/2006/relationships/image" Target="../media/image82.wmf"/><Relationship Id="rId2" Type="http://schemas.openxmlformats.org/officeDocument/2006/relationships/image" Target="../media/image59.wmf"/><Relationship Id="rId19" Type="http://schemas.openxmlformats.org/officeDocument/2006/relationships/oleObject" Target="../embeddings/oleObject83.bin"/><Relationship Id="rId18" Type="http://schemas.openxmlformats.org/officeDocument/2006/relationships/image" Target="../media/image81.wmf"/><Relationship Id="rId17" Type="http://schemas.openxmlformats.org/officeDocument/2006/relationships/oleObject" Target="../embeddings/oleObject82.bin"/><Relationship Id="rId16" Type="http://schemas.openxmlformats.org/officeDocument/2006/relationships/image" Target="../media/image80.wmf"/><Relationship Id="rId15" Type="http://schemas.openxmlformats.org/officeDocument/2006/relationships/oleObject" Target="../embeddings/oleObject81.bin"/><Relationship Id="rId14" Type="http://schemas.openxmlformats.org/officeDocument/2006/relationships/image" Target="../media/image79.wmf"/><Relationship Id="rId13" Type="http://schemas.openxmlformats.org/officeDocument/2006/relationships/oleObject" Target="../embeddings/oleObject80.bin"/><Relationship Id="rId12" Type="http://schemas.openxmlformats.org/officeDocument/2006/relationships/image" Target="../media/image78.wmf"/><Relationship Id="rId11" Type="http://schemas.openxmlformats.org/officeDocument/2006/relationships/oleObject" Target="../embeddings/oleObject79.bin"/><Relationship Id="rId10" Type="http://schemas.openxmlformats.org/officeDocument/2006/relationships/image" Target="../media/image77.wmf"/><Relationship Id="rId1" Type="http://schemas.openxmlformats.org/officeDocument/2006/relationships/oleObject" Target="../embeddings/oleObject74.bin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3.wmf"/><Relationship Id="rId4" Type="http://schemas.openxmlformats.org/officeDocument/2006/relationships/oleObject" Target="../embeddings/oleObject86.bin"/><Relationship Id="rId3" Type="http://schemas.openxmlformats.org/officeDocument/2006/relationships/oleObject" Target="../embeddings/oleObject85.bin"/><Relationship Id="rId2" Type="http://schemas.openxmlformats.org/officeDocument/2006/relationships/image" Target="../media/image59.wmf"/><Relationship Id="rId1" Type="http://schemas.openxmlformats.org/officeDocument/2006/relationships/oleObject" Target="../embeddings/oleObject84.bin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9.wmf"/><Relationship Id="rId1" Type="http://schemas.openxmlformats.org/officeDocument/2006/relationships/oleObject" Target="../embeddings/oleObject87.bin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4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4.wmf"/><Relationship Id="rId2" Type="http://schemas.openxmlformats.org/officeDocument/2006/relationships/image" Target="../media/image59.wmf"/><Relationship Id="rId1" Type="http://schemas.openxmlformats.org/officeDocument/2006/relationships/oleObject" Target="../embeddings/oleObject88.bin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wmf"/><Relationship Id="rId1" Type="http://schemas.openxmlformats.org/officeDocument/2006/relationships/oleObject" Target="../embeddings/oleObject89.bin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wmf"/><Relationship Id="rId1" Type="http://schemas.openxmlformats.org/officeDocument/2006/relationships/oleObject" Target="../embeddings/oleObject90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55576" y="4221088"/>
            <a:ext cx="7899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案例主要取自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决策</a:t>
            </a:r>
            <a:r>
              <a:rPr lang="zh-CN" altLang="zh-CN" sz="2800" b="1" dirty="0">
                <a:solidFill>
                  <a:srgbClr val="FF0000"/>
                </a:solidFill>
              </a:rPr>
              <a:t>、排序、分配</a:t>
            </a:r>
            <a:r>
              <a:rPr lang="zh-CN" altLang="zh-CN" sz="2800" b="1" dirty="0"/>
              <a:t>等方面的</a:t>
            </a:r>
            <a:r>
              <a:rPr lang="zh-CN" altLang="zh-CN" sz="2800" b="1" dirty="0" smtClean="0"/>
              <a:t>问题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267744" y="620688"/>
            <a:ext cx="442323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zh-CN" altLang="en-US" sz="4000" dirty="0" smtClean="0">
                <a:ea typeface="隶书" panose="02010509060101010101" pitchFamily="49" charset="-122"/>
              </a:rPr>
              <a:t>七</a:t>
            </a:r>
            <a:r>
              <a:rPr lang="zh-CN" altLang="en-US" sz="4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章  离散模型</a:t>
            </a:r>
            <a:endParaRPr lang="en-US" altLang="zh-CN" sz="4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5656" y="1556792"/>
            <a:ext cx="1656184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连续模</a:t>
            </a:r>
            <a:r>
              <a:rPr lang="zh-CN" altLang="zh-CN" sz="2800" b="1" dirty="0"/>
              <a:t>型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5436096" y="1569800"/>
            <a:ext cx="162095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离散模型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1442932" y="220486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微分方程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1429921" y="2761764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线性</a:t>
            </a:r>
            <a:r>
              <a:rPr lang="zh-CN" altLang="en-US" sz="2800" b="1" dirty="0" smtClean="0"/>
              <a:t>、非线性</a:t>
            </a:r>
            <a:r>
              <a:rPr lang="zh-CN" altLang="zh-CN" sz="2800" b="1" dirty="0" smtClean="0"/>
              <a:t>规划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5364088" y="220486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差分方程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5359132" y="275693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整数规划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5364088" y="3356992"/>
            <a:ext cx="305724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经济、社会等领域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1429920" y="3356992"/>
            <a:ext cx="3070071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科学</a:t>
            </a:r>
            <a:r>
              <a:rPr lang="zh-CN" altLang="zh-CN" sz="2800" b="1" dirty="0" smtClean="0"/>
              <a:t>、</a:t>
            </a:r>
            <a:r>
              <a:rPr lang="zh-CN" altLang="en-US" sz="2800" b="1" dirty="0" smtClean="0"/>
              <a:t>技术</a:t>
            </a:r>
            <a:r>
              <a:rPr lang="zh-CN" altLang="zh-CN" sz="2800" b="1" dirty="0" smtClean="0"/>
              <a:t>等</a:t>
            </a:r>
            <a:r>
              <a:rPr lang="zh-CN" altLang="zh-CN" sz="2800" b="1" dirty="0"/>
              <a:t>领域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  <p:bldP spid="3" grpId="0" animBg="1"/>
      <p:bldP spid="7" grpId="0"/>
      <p:bldP spid="8" grpId="0"/>
      <p:bldP spid="9" grpId="0"/>
      <p:bldP spid="11" grpId="0"/>
      <p:bldP spid="12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348038" y="2061294"/>
          <a:ext cx="202565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5" name="公式" r:id="rId1" imgW="876300" imgH="520700" progId="Equation.3">
                  <p:embed/>
                </p:oleObj>
              </mc:Choice>
              <mc:Fallback>
                <p:oleObj name="公式" r:id="rId1" imgW="876300" imgH="520700" progId="Equation.3">
                  <p:embed/>
                  <p:pic>
                    <p:nvPicPr>
                      <p:cNvPr id="0" name="图片 57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061294"/>
                        <a:ext cx="2025650" cy="1211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827088" y="2061294"/>
          <a:ext cx="1519237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" name="公式" r:id="rId3" imgW="660400" imgH="647700" progId="Equation.3">
                  <p:embed/>
                </p:oleObj>
              </mc:Choice>
              <mc:Fallback>
                <p:oleObj name="公式" r:id="rId3" imgW="660400" imgH="647700" progId="Equation.3">
                  <p:embed/>
                  <p:pic>
                    <p:nvPicPr>
                      <p:cNvPr id="0" name="图片 57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061294"/>
                        <a:ext cx="1519237" cy="149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6443663" y="1916832"/>
          <a:ext cx="18288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7" name="公式" r:id="rId5" imgW="787400" imgH="685800" progId="Equation.3">
                  <p:embed/>
                </p:oleObj>
              </mc:Choice>
              <mc:Fallback>
                <p:oleObj name="公式" r:id="rId5" imgW="787400" imgH="685800" progId="Equation.3">
                  <p:embed/>
                  <p:pic>
                    <p:nvPicPr>
                      <p:cNvPr id="0" name="图片 57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1916832"/>
                        <a:ext cx="1828800" cy="158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5070962" y="750883"/>
          <a:ext cx="30067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8" name="公式" r:id="rId7" imgW="1308100" imgH="241300" progId="Equation.3">
                  <p:embed/>
                </p:oleObj>
              </mc:Choice>
              <mc:Fallback>
                <p:oleObj name="公式" r:id="rId7" imgW="1308100" imgH="241300" progId="Equation.3">
                  <p:embed/>
                  <p:pic>
                    <p:nvPicPr>
                      <p:cNvPr id="0" name="图片 57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962" y="750883"/>
                        <a:ext cx="3006725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3458575" y="3573016"/>
            <a:ext cx="230346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i="1" dirty="0"/>
              <a:t>R</a:t>
            </a:r>
            <a:r>
              <a:rPr lang="zh-CN" altLang="en-US" sz="2800" b="1" dirty="0" smtClean="0"/>
              <a:t>的</a:t>
            </a:r>
            <a:r>
              <a:rPr lang="zh-CN" altLang="en-US" sz="2800" b="1" dirty="0"/>
              <a:t>列最大值为</a:t>
            </a:r>
            <a:r>
              <a:rPr lang="en-US" altLang="zh-CN" sz="2800" b="1" dirty="0"/>
              <a:t>1~</a:t>
            </a:r>
            <a:r>
              <a:rPr lang="zh-CN" altLang="en-US" sz="2800" b="1" dirty="0">
                <a:solidFill>
                  <a:srgbClr val="FF0066"/>
                </a:solidFill>
              </a:rPr>
              <a:t>最大化</a:t>
            </a:r>
            <a:endParaRPr lang="zh-CN" altLang="en-US" sz="2800" b="1" dirty="0">
              <a:solidFill>
                <a:srgbClr val="FF0066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21725" y="3645024"/>
            <a:ext cx="212208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i="1" dirty="0"/>
              <a:t>R</a:t>
            </a:r>
            <a:r>
              <a:rPr lang="zh-CN" altLang="en-US" sz="2800" b="1" dirty="0" smtClean="0"/>
              <a:t>的</a:t>
            </a:r>
            <a:r>
              <a:rPr lang="zh-CN" altLang="en-US" sz="2800" b="1" dirty="0"/>
              <a:t>列和为</a:t>
            </a:r>
            <a:r>
              <a:rPr lang="en-US" altLang="zh-CN" sz="2800" b="1" dirty="0" smtClean="0"/>
              <a:t>1  ~</a:t>
            </a:r>
            <a:r>
              <a:rPr lang="zh-CN" altLang="en-US" sz="2800" b="1" dirty="0">
                <a:solidFill>
                  <a:srgbClr val="FF0066"/>
                </a:solidFill>
              </a:rPr>
              <a:t>归一化</a:t>
            </a:r>
            <a:endParaRPr lang="zh-CN" altLang="en-US" sz="2800" b="1" dirty="0">
              <a:solidFill>
                <a:srgbClr val="FF0066"/>
              </a:solidFill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6482763" y="3573016"/>
            <a:ext cx="2193694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i="1" dirty="0"/>
              <a:t>R</a:t>
            </a:r>
            <a:r>
              <a:rPr lang="zh-CN" altLang="en-US" sz="2800" b="1" dirty="0" smtClean="0"/>
              <a:t>的</a:t>
            </a:r>
            <a:r>
              <a:rPr lang="zh-CN" altLang="en-US" sz="2800" b="1" dirty="0"/>
              <a:t>列模为</a:t>
            </a:r>
            <a:r>
              <a:rPr lang="en-US" altLang="zh-CN" sz="2800" b="1" dirty="0" smtClean="0"/>
              <a:t>1 ~</a:t>
            </a:r>
            <a:r>
              <a:rPr lang="zh-CN" altLang="en-US" sz="2800" b="1" dirty="0">
                <a:solidFill>
                  <a:srgbClr val="FF0066"/>
                </a:solidFill>
              </a:rPr>
              <a:t>模一化</a:t>
            </a:r>
            <a:endParaRPr lang="zh-CN" altLang="en-US" sz="2800" b="1" dirty="0">
              <a:solidFill>
                <a:srgbClr val="FF0066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544" y="764704"/>
            <a:ext cx="3970959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zh-CN" sz="2800" b="1" dirty="0"/>
              <a:t>）决策矩阵及其标准化</a:t>
            </a:r>
            <a:endParaRPr lang="zh-CN" altLang="zh-CN" sz="2800" dirty="0"/>
          </a:p>
        </p:txBody>
      </p:sp>
      <p:sp>
        <p:nvSpPr>
          <p:cNvPr id="13" name="矩形 12"/>
          <p:cNvSpPr/>
          <p:nvPr/>
        </p:nvSpPr>
        <p:spPr>
          <a:xfrm>
            <a:off x="721725" y="1412776"/>
            <a:ext cx="5761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标准化</a:t>
            </a:r>
            <a:r>
              <a:rPr lang="zh-CN" altLang="en-US" sz="2800" b="1" dirty="0" smtClean="0"/>
              <a:t>第</a:t>
            </a:r>
            <a:r>
              <a:rPr lang="en-US" altLang="zh-CN" sz="2800" b="1" dirty="0"/>
              <a:t>2</a:t>
            </a:r>
            <a:r>
              <a:rPr lang="zh-CN" altLang="en-US" sz="2800" b="1" dirty="0" smtClean="0"/>
              <a:t>步：</a:t>
            </a:r>
            <a:r>
              <a:rPr lang="zh-CN" altLang="en-US" sz="2800" b="1" dirty="0"/>
              <a:t>对</a:t>
            </a:r>
            <a:r>
              <a:rPr lang="en-US" altLang="zh-CN" sz="2800" b="1" i="1" dirty="0" err="1"/>
              <a:t>d</a:t>
            </a:r>
            <a:r>
              <a:rPr lang="en-US" altLang="zh-CN" sz="2800" b="1" i="1" baseline="-25000" dirty="0" err="1"/>
              <a:t>ij</a:t>
            </a:r>
            <a:r>
              <a:rPr lang="zh-CN" altLang="en-US" sz="2800" b="1" dirty="0"/>
              <a:t>作</a:t>
            </a:r>
            <a:r>
              <a:rPr lang="zh-CN" altLang="en-US" sz="2800" b="1" dirty="0">
                <a:solidFill>
                  <a:srgbClr val="FF0066"/>
                </a:solidFill>
              </a:rPr>
              <a:t>比例</a:t>
            </a:r>
            <a:r>
              <a:rPr lang="zh-CN" altLang="en-US" sz="2800" b="1" dirty="0">
                <a:solidFill>
                  <a:srgbClr val="FF0000"/>
                </a:solidFill>
              </a:rPr>
              <a:t>尺度变换 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61216" y="4768046"/>
            <a:ext cx="4043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当且仅当</a:t>
            </a:r>
            <a:r>
              <a:rPr lang="en-US" altLang="zh-CN" sz="2800" b="1" i="1" dirty="0" err="1"/>
              <a:t>d</a:t>
            </a:r>
            <a:r>
              <a:rPr lang="en-US" altLang="zh-CN" sz="2800" b="1" i="1" baseline="-25000" dirty="0" err="1"/>
              <a:t>ij</a:t>
            </a:r>
            <a:r>
              <a:rPr lang="en-US" altLang="zh-CN" sz="2800" b="1" dirty="0"/>
              <a:t>=0</a:t>
            </a:r>
            <a:r>
              <a:rPr lang="zh-CN" altLang="zh-CN" sz="2800" b="1" dirty="0"/>
              <a:t>时才有</a:t>
            </a:r>
            <a:r>
              <a:rPr lang="en-US" altLang="zh-CN" sz="2800" b="1" i="1" dirty="0" err="1"/>
              <a:t>r</a:t>
            </a:r>
            <a:r>
              <a:rPr lang="en-US" altLang="zh-CN" sz="2800" b="1" i="1" baseline="-25000" dirty="0" err="1"/>
              <a:t>ij</a:t>
            </a:r>
            <a:r>
              <a:rPr lang="en-US" altLang="zh-CN" sz="2800" b="1" dirty="0"/>
              <a:t>=0</a:t>
            </a:r>
            <a:endParaRPr lang="zh-CN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827584" y="4797153"/>
            <a:ext cx="3514104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R~</a:t>
            </a:r>
            <a:r>
              <a:rPr lang="zh-CN" altLang="zh-CN" sz="2800" b="1" dirty="0" smtClean="0"/>
              <a:t>标准化</a:t>
            </a:r>
            <a:r>
              <a:rPr lang="zh-CN" altLang="en-US" sz="2800" b="1" dirty="0"/>
              <a:t>的</a:t>
            </a:r>
            <a:r>
              <a:rPr lang="zh-CN" altLang="zh-CN" sz="2800" b="1" dirty="0" smtClean="0"/>
              <a:t>决策</a:t>
            </a:r>
            <a:r>
              <a:rPr lang="zh-CN" altLang="zh-CN" sz="2800" b="1" dirty="0"/>
              <a:t>矩阵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827583" y="5445225"/>
            <a:ext cx="784887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比例变换假定</a:t>
            </a:r>
            <a:r>
              <a:rPr lang="en-US" altLang="zh-CN" sz="2800" b="1" dirty="0" smtClean="0"/>
              <a:t>: </a:t>
            </a:r>
            <a:r>
              <a:rPr lang="zh-CN" altLang="zh-CN" sz="2800" b="1" dirty="0" smtClean="0"/>
              <a:t>属性的重要性随</a:t>
            </a:r>
            <a:r>
              <a:rPr lang="zh-CN" altLang="zh-CN" sz="2800" b="1" dirty="0"/>
              <a:t>属性值线性</a:t>
            </a:r>
            <a:r>
              <a:rPr lang="zh-CN" altLang="zh-CN" sz="2800" b="1" dirty="0" smtClean="0"/>
              <a:t>变化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/>
      <p:bldP spid="15" grpId="0" animBg="1"/>
      <p:bldP spid="1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03848" y="620688"/>
            <a:ext cx="2244525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小结与</a:t>
            </a:r>
            <a:r>
              <a:rPr lang="zh-CN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评注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412776"/>
            <a:ext cx="8208912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5</a:t>
            </a:r>
            <a:r>
              <a:rPr lang="zh-CN" altLang="zh-CN" sz="2800" b="1" dirty="0"/>
              <a:t>种选举</a:t>
            </a:r>
            <a:r>
              <a:rPr lang="zh-CN" altLang="zh-CN" sz="2800" b="1" dirty="0" smtClean="0"/>
              <a:t>方法</a:t>
            </a:r>
            <a:r>
              <a:rPr lang="zh-CN" altLang="en-US" sz="2800" b="1" dirty="0" smtClean="0"/>
              <a:t>中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简单</a:t>
            </a:r>
            <a:r>
              <a:rPr lang="zh-CN" altLang="zh-CN" sz="2800" b="1" dirty="0">
                <a:solidFill>
                  <a:srgbClr val="FF0000"/>
                </a:solidFill>
              </a:rPr>
              <a:t>多数法、单轮决胜法和系列决胜法</a:t>
            </a:r>
            <a:r>
              <a:rPr lang="zh-CN" altLang="zh-CN" sz="2800" b="1" dirty="0"/>
              <a:t>都只考虑第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名的票数</a:t>
            </a:r>
            <a:r>
              <a:rPr lang="zh-CN" altLang="zh-CN" sz="2800" b="1" dirty="0" smtClean="0"/>
              <a:t>，这</a:t>
            </a:r>
            <a:r>
              <a:rPr lang="en-US" altLang="zh-CN" sz="2800" b="1" dirty="0"/>
              <a:t>3</a:t>
            </a:r>
            <a:r>
              <a:rPr lang="zh-CN" altLang="zh-CN" sz="2800" b="1" dirty="0" smtClean="0"/>
              <a:t>种方法适用于只</a:t>
            </a:r>
            <a:r>
              <a:rPr lang="zh-CN" altLang="zh-CN" sz="2800" b="1" dirty="0"/>
              <a:t>要求</a:t>
            </a:r>
            <a:r>
              <a:rPr lang="zh-CN" altLang="zh-CN" sz="2800" b="1" dirty="0" smtClean="0"/>
              <a:t>选民给</a:t>
            </a:r>
            <a:r>
              <a:rPr lang="zh-CN" altLang="zh-CN" sz="2800" b="1" dirty="0"/>
              <a:t>最喜爱的一位</a:t>
            </a:r>
            <a:r>
              <a:rPr lang="zh-CN" altLang="zh-CN" sz="2800" b="1" dirty="0" smtClean="0"/>
              <a:t>候选人</a:t>
            </a:r>
            <a:r>
              <a:rPr lang="zh-CN" altLang="zh-CN" sz="2800" b="1" dirty="0"/>
              <a:t>投票</a:t>
            </a:r>
            <a:r>
              <a:rPr lang="zh-CN" altLang="zh-CN" sz="2800" b="1" dirty="0" smtClean="0"/>
              <a:t>的情况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5" name="矩形 4"/>
          <p:cNvSpPr/>
          <p:nvPr/>
        </p:nvSpPr>
        <p:spPr>
          <a:xfrm>
            <a:off x="369046" y="3068960"/>
            <a:ext cx="8019378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5</a:t>
            </a:r>
            <a:r>
              <a:rPr lang="zh-CN" altLang="zh-CN" sz="2800" b="1" dirty="0"/>
              <a:t>种选举方法</a:t>
            </a:r>
            <a:r>
              <a:rPr lang="zh-CN" altLang="en-US" sz="2800" b="1" dirty="0"/>
              <a:t>中</a:t>
            </a:r>
            <a:r>
              <a:rPr lang="zh-CN" altLang="zh-CN" sz="2800" b="1" dirty="0" smtClean="0"/>
              <a:t>只有</a:t>
            </a:r>
            <a:r>
              <a:rPr lang="en-US" altLang="zh-CN" sz="2800" b="1" dirty="0" err="1">
                <a:solidFill>
                  <a:srgbClr val="FF0000"/>
                </a:solidFill>
              </a:rPr>
              <a:t>Borda</a:t>
            </a:r>
            <a:r>
              <a:rPr lang="zh-CN" altLang="zh-CN" sz="2800" b="1" dirty="0">
                <a:solidFill>
                  <a:srgbClr val="FF0000"/>
                </a:solidFill>
              </a:rPr>
              <a:t>计数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法</a:t>
            </a:r>
            <a:r>
              <a:rPr lang="zh-CN" altLang="en-US" sz="2800" b="1" dirty="0" smtClean="0"/>
              <a:t>利用</a:t>
            </a:r>
            <a:r>
              <a:rPr lang="zh-CN" altLang="zh-CN" sz="2800" b="1" dirty="0" smtClean="0"/>
              <a:t>了选民</a:t>
            </a:r>
            <a:r>
              <a:rPr lang="zh-CN" altLang="en-US" sz="2800" b="1" dirty="0" smtClean="0"/>
              <a:t>对</a:t>
            </a:r>
            <a:r>
              <a:rPr lang="zh-CN" altLang="zh-CN" sz="2800" b="1" dirty="0"/>
              <a:t>候选人</a:t>
            </a:r>
            <a:r>
              <a:rPr lang="zh-CN" altLang="zh-CN" sz="2800" b="1" dirty="0" smtClean="0"/>
              <a:t>的</a:t>
            </a:r>
            <a:r>
              <a:rPr lang="zh-CN" altLang="zh-CN" sz="2800" b="1" dirty="0"/>
              <a:t>全部排序</a:t>
            </a:r>
            <a:r>
              <a:rPr lang="zh-CN" altLang="zh-CN" sz="2800" b="1" dirty="0" smtClean="0"/>
              <a:t>信息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369046" y="4283246"/>
            <a:ext cx="7821066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本节讨论的选举过程可以看作一种</a:t>
            </a:r>
            <a:r>
              <a:rPr lang="zh-CN" altLang="zh-CN" sz="2800" b="1" dirty="0">
                <a:solidFill>
                  <a:srgbClr val="FF0000"/>
                </a:solidFill>
              </a:rPr>
              <a:t>群体决策</a:t>
            </a:r>
            <a:r>
              <a:rPr lang="zh-CN" altLang="zh-CN" sz="2800" b="1" dirty="0"/>
              <a:t>，即根据若干人对某些对象的个体决策</a:t>
            </a:r>
            <a:r>
              <a:rPr lang="zh-CN" altLang="zh-CN" sz="2800" b="1" dirty="0" smtClean="0"/>
              <a:t>结果</a:t>
            </a:r>
            <a:r>
              <a:rPr lang="en-US" altLang="zh-CN" sz="2800" b="1" dirty="0" smtClean="0"/>
              <a:t>  (</a:t>
            </a:r>
            <a:r>
              <a:rPr lang="zh-CN" altLang="zh-CN" sz="2800" b="1" dirty="0" smtClean="0"/>
              <a:t>如</a:t>
            </a:r>
            <a:r>
              <a:rPr lang="zh-CN" altLang="zh-CN" sz="2800" b="1" dirty="0"/>
              <a:t>每位选民的</a:t>
            </a:r>
            <a:r>
              <a:rPr lang="zh-CN" altLang="zh-CN" sz="2800" b="1" dirty="0" smtClean="0"/>
              <a:t>投票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，</a:t>
            </a:r>
            <a:r>
              <a:rPr lang="zh-CN" altLang="zh-CN" sz="2800" b="1" dirty="0"/>
              <a:t>综合得到这个群体的</a:t>
            </a:r>
            <a:r>
              <a:rPr lang="zh-CN" altLang="zh-CN" sz="2800" b="1" dirty="0" smtClean="0"/>
              <a:t>决策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340768"/>
            <a:ext cx="7819006" cy="1594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社会上</a:t>
            </a:r>
            <a:r>
              <a:rPr lang="zh-CN" altLang="zh-CN" sz="2800" b="1" dirty="0"/>
              <a:t>有许多专门机构通过民意调查了解部分群众对社会福利、内外政策及领导人的态度，然后用群体决策方法归纳出国民的整体倾向</a:t>
            </a:r>
            <a:r>
              <a:rPr lang="zh-CN" altLang="zh-CN" sz="2800" b="1" dirty="0" smtClean="0"/>
              <a:t>。</a:t>
            </a:r>
            <a:r>
              <a:rPr lang="en-US" altLang="zh-CN" sz="2800" b="1" dirty="0" smtClean="0"/>
              <a:t> 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581694" y="3020084"/>
            <a:ext cx="7920880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本节讨论的</a:t>
            </a:r>
            <a:r>
              <a:rPr lang="zh-CN" altLang="zh-CN" sz="2800" b="1" dirty="0" smtClean="0"/>
              <a:t>选举</a:t>
            </a:r>
            <a:r>
              <a:rPr lang="zh-CN" altLang="en-US" sz="2800" b="1" dirty="0"/>
              <a:t>问题</a:t>
            </a:r>
            <a:r>
              <a:rPr lang="zh-CN" altLang="zh-CN" sz="2800" b="1" dirty="0" smtClean="0"/>
              <a:t>可以看作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公理化建模</a:t>
            </a:r>
            <a:r>
              <a:rPr lang="zh-CN" altLang="zh-CN" sz="2800" b="1" dirty="0" smtClean="0"/>
              <a:t>过程</a:t>
            </a:r>
            <a:r>
              <a:rPr lang="zh-CN" altLang="en-US" sz="2800" b="1" dirty="0" smtClean="0"/>
              <a:t>：</a:t>
            </a:r>
            <a:r>
              <a:rPr lang="zh-CN" altLang="zh-CN" sz="2800" b="1" dirty="0" smtClean="0"/>
              <a:t>提出</a:t>
            </a:r>
            <a:r>
              <a:rPr lang="zh-CN" altLang="zh-CN" sz="2800" b="1" dirty="0"/>
              <a:t>的公平性</a:t>
            </a:r>
            <a:r>
              <a:rPr lang="zh-CN" altLang="zh-CN" sz="2800" b="1" dirty="0" smtClean="0"/>
              <a:t>准则认为是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无需</a:t>
            </a:r>
            <a:r>
              <a:rPr lang="zh-CN" altLang="zh-CN" sz="2800" b="1" dirty="0">
                <a:solidFill>
                  <a:srgbClr val="FF0000"/>
                </a:solidFill>
              </a:rPr>
              <a:t>证明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的公理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从</a:t>
            </a:r>
            <a:r>
              <a:rPr lang="zh-CN" altLang="zh-CN" sz="2800" b="1" dirty="0"/>
              <a:t>公理出发进行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逻辑推理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公理</a:t>
            </a:r>
            <a:r>
              <a:rPr lang="zh-CN" altLang="zh-CN" sz="2800" b="1" dirty="0"/>
              <a:t>不</a:t>
            </a:r>
            <a:r>
              <a:rPr lang="zh-CN" altLang="zh-CN" sz="2800" b="1" dirty="0" smtClean="0"/>
              <a:t>合适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过</a:t>
            </a:r>
            <a:r>
              <a:rPr lang="zh-CN" altLang="zh-CN" sz="2800" b="1" dirty="0"/>
              <a:t>严、过多甚至相互</a:t>
            </a:r>
            <a:r>
              <a:rPr lang="zh-CN" altLang="zh-CN" sz="2800" b="1" dirty="0" smtClean="0"/>
              <a:t>矛盾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会</a:t>
            </a:r>
            <a:r>
              <a:rPr lang="zh-CN" altLang="zh-CN" sz="2800" b="1" dirty="0"/>
              <a:t>导致得不到满足公理的</a:t>
            </a:r>
            <a:r>
              <a:rPr lang="zh-CN" altLang="zh-CN" sz="2800" b="1" dirty="0" smtClean="0"/>
              <a:t>结论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公理</a:t>
            </a:r>
            <a:r>
              <a:rPr lang="zh-CN" altLang="zh-CN" sz="2800" b="1" dirty="0"/>
              <a:t>不</a:t>
            </a:r>
            <a:r>
              <a:rPr lang="zh-CN" altLang="zh-CN" sz="2800" b="1" dirty="0" smtClean="0"/>
              <a:t>充分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过</a:t>
            </a:r>
            <a:r>
              <a:rPr lang="zh-CN" altLang="zh-CN" sz="2800" b="1" dirty="0"/>
              <a:t>松、过少</a:t>
            </a:r>
            <a:r>
              <a:rPr lang="zh-CN" altLang="zh-CN" sz="2800" b="1" dirty="0" smtClean="0"/>
              <a:t>等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可能</a:t>
            </a:r>
            <a:r>
              <a:rPr lang="zh-CN" altLang="zh-CN" sz="2800" b="1" dirty="0"/>
              <a:t>无法推出结果</a:t>
            </a:r>
            <a:r>
              <a:rPr lang="zh-CN" altLang="zh-CN" sz="2800" b="1" dirty="0" smtClean="0"/>
              <a:t>或结果</a:t>
            </a:r>
            <a:r>
              <a:rPr lang="zh-CN" altLang="zh-CN" sz="2800" b="1" dirty="0"/>
              <a:t>不</a:t>
            </a:r>
            <a:r>
              <a:rPr lang="zh-CN" altLang="zh-CN" sz="2800" b="1" dirty="0" smtClean="0"/>
              <a:t>唯一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所以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建模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过程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常常</a:t>
            </a:r>
            <a:r>
              <a:rPr lang="zh-CN" altLang="zh-CN" sz="2800" b="1" dirty="0">
                <a:solidFill>
                  <a:srgbClr val="FF0000"/>
                </a:solidFill>
              </a:rPr>
              <a:t>需要多次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反复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3203848" y="620688"/>
            <a:ext cx="2244525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小结与</a:t>
            </a:r>
            <a:r>
              <a:rPr lang="zh-CN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评注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935611" y="563098"/>
            <a:ext cx="6773069" cy="109260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 dirty="0" smtClean="0">
                <a:ea typeface="隶书" panose="02010509060101010101" pitchFamily="49" charset="-122"/>
              </a:rPr>
              <a:t>7.8  </a:t>
            </a:r>
            <a:r>
              <a:rPr lang="zh-CN" altLang="zh-CN" sz="32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钢管</a:t>
            </a:r>
            <a:r>
              <a:rPr lang="zh-CN" altLang="zh-CN" sz="32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定购和运输</a:t>
            </a:r>
            <a:endParaRPr lang="en-US" altLang="zh-CN" sz="3200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 eaLnBrk="1" hangingPunct="1"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2000</a:t>
            </a:r>
            <a:r>
              <a:rPr lang="zh-CN" altLang="zh-CN" sz="28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年全国大学生数学建模竞赛</a:t>
            </a:r>
            <a:r>
              <a:rPr lang="en-US" altLang="zh-CN" sz="28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zh-CN" sz="28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题</a:t>
            </a:r>
            <a:r>
              <a:rPr lang="zh-CN" altLang="en-US" sz="2800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8675" name="Text Box 30"/>
          <p:cNvSpPr txBox="1">
            <a:spLocks noChangeArrowheads="1"/>
          </p:cNvSpPr>
          <p:nvPr/>
        </p:nvSpPr>
        <p:spPr bwMode="auto">
          <a:xfrm>
            <a:off x="333375" y="1979613"/>
            <a:ext cx="1119188" cy="5847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背景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28676" name="AutoShape 2"/>
          <p:cNvSpPr>
            <a:spLocks noChangeAspect="1" noChangeArrowheads="1"/>
          </p:cNvSpPr>
          <p:nvPr/>
        </p:nvSpPr>
        <p:spPr bwMode="auto">
          <a:xfrm>
            <a:off x="1116013" y="1052513"/>
            <a:ext cx="7750175" cy="524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grpSp>
        <p:nvGrpSpPr>
          <p:cNvPr id="6" name="Group 3"/>
          <p:cNvGrpSpPr/>
          <p:nvPr/>
        </p:nvGrpSpPr>
        <p:grpSpPr bwMode="auto">
          <a:xfrm>
            <a:off x="107504" y="1519238"/>
            <a:ext cx="8915400" cy="5184439"/>
            <a:chOff x="144" y="278"/>
            <a:chExt cx="5616" cy="3989"/>
          </a:xfrm>
        </p:grpSpPr>
        <p:sp>
          <p:nvSpPr>
            <p:cNvPr id="196" name="Text Box 204"/>
            <p:cNvSpPr txBox="1">
              <a:spLocks noChangeArrowheads="1"/>
            </p:cNvSpPr>
            <p:nvPr/>
          </p:nvSpPr>
          <p:spPr bwMode="auto">
            <a:xfrm>
              <a:off x="4259" y="3520"/>
              <a:ext cx="1433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b="1" dirty="0"/>
                <a:t>450 </a:t>
              </a:r>
              <a:r>
                <a:rPr lang="en-US" altLang="zh-CN" b="1" dirty="0" smtClean="0"/>
                <a:t>     </a:t>
              </a:r>
              <a:r>
                <a:rPr lang="zh-CN" altLang="en-US" b="1" dirty="0" smtClean="0"/>
                <a:t>里程</a:t>
              </a:r>
              <a:r>
                <a:rPr lang="en-US" altLang="zh-CN" b="1" dirty="0" smtClean="0"/>
                <a:t>(km)</a:t>
              </a:r>
              <a:endParaRPr lang="en-US" altLang="zh-CN" b="1" dirty="0"/>
            </a:p>
          </p:txBody>
        </p:sp>
        <p:grpSp>
          <p:nvGrpSpPr>
            <p:cNvPr id="7" name="Group 4"/>
            <p:cNvGrpSpPr/>
            <p:nvPr/>
          </p:nvGrpSpPr>
          <p:grpSpPr bwMode="auto">
            <a:xfrm>
              <a:off x="1632" y="3133"/>
              <a:ext cx="2304" cy="1134"/>
              <a:chOff x="1536" y="3181"/>
              <a:chExt cx="2304" cy="1134"/>
            </a:xfrm>
          </p:grpSpPr>
          <p:sp>
            <p:nvSpPr>
              <p:cNvPr id="207" name="Text Box 5"/>
              <p:cNvSpPr txBox="1">
                <a:spLocks noChangeArrowheads="1"/>
              </p:cNvSpPr>
              <p:nvPr/>
            </p:nvSpPr>
            <p:spPr bwMode="auto">
              <a:xfrm>
                <a:off x="1536" y="3181"/>
                <a:ext cx="2304" cy="829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800" b="1" dirty="0" smtClean="0"/>
                  <a:t>订购</a:t>
                </a:r>
                <a:r>
                  <a:rPr lang="zh-CN" altLang="en-US" sz="2800" b="1" dirty="0"/>
                  <a:t>钢管，经铁路、公路运输，</a:t>
                </a:r>
                <a:r>
                  <a:rPr lang="zh-CN" altLang="en-US" sz="2800" b="1" dirty="0" smtClean="0"/>
                  <a:t>铺设管道</a:t>
                </a:r>
                <a:endParaRPr lang="zh-CN" altLang="en-US" sz="2800" b="1" dirty="0"/>
              </a:p>
            </p:txBody>
          </p:sp>
          <p:graphicFrame>
            <p:nvGraphicFramePr>
              <p:cNvPr id="208" name="Object 6"/>
              <p:cNvGraphicFramePr>
                <a:graphicFrameLocks noChangeAspect="1"/>
              </p:cNvGraphicFramePr>
              <p:nvPr/>
            </p:nvGraphicFramePr>
            <p:xfrm>
              <a:off x="1561" y="3934"/>
              <a:ext cx="2272" cy="3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130" name="公式" r:id="rId1" imgW="1346200" imgH="228600" progId="Equation.3">
                      <p:embed/>
                    </p:oleObj>
                  </mc:Choice>
                  <mc:Fallback>
                    <p:oleObj name="公式" r:id="rId1" imgW="1346200" imgH="228600" progId="Equation.3">
                      <p:embed/>
                      <p:pic>
                        <p:nvPicPr>
                          <p:cNvPr id="0" name="图片 891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1" y="3934"/>
                            <a:ext cx="2272" cy="381"/>
                          </a:xfrm>
                          <a:prstGeom prst="rect">
                            <a:avLst/>
                          </a:prstGeom>
                          <a:solidFill>
                            <a:srgbClr val="FFFF99"/>
                          </a:solidFill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90" y="3792"/>
              <a:ext cx="58" cy="48"/>
            </a:xfrm>
            <a:prstGeom prst="flowChartConnector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47" y="3619"/>
              <a:ext cx="57" cy="47"/>
            </a:xfrm>
            <a:prstGeom prst="flowChartConnector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808" y="3442"/>
              <a:ext cx="59" cy="48"/>
            </a:xfrm>
            <a:prstGeom prst="flowChartConnector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1055" y="3280"/>
              <a:ext cx="59" cy="48"/>
            </a:xfrm>
            <a:prstGeom prst="flowChartConnector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1438" y="3102"/>
              <a:ext cx="57" cy="48"/>
            </a:xfrm>
            <a:prstGeom prst="flowChartConnector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1792" y="2953"/>
              <a:ext cx="57" cy="47"/>
            </a:xfrm>
            <a:prstGeom prst="flowChartConnector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2293" y="2845"/>
              <a:ext cx="57" cy="48"/>
            </a:xfrm>
            <a:prstGeom prst="flowChartConnector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2664" y="2483"/>
              <a:ext cx="58" cy="48"/>
            </a:xfrm>
            <a:prstGeom prst="flowChartConnector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>
              <a:off x="2959" y="2291"/>
              <a:ext cx="57" cy="47"/>
            </a:xfrm>
            <a:prstGeom prst="flowChartConnector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>
              <a:off x="3347" y="2188"/>
              <a:ext cx="57" cy="48"/>
            </a:xfrm>
            <a:prstGeom prst="flowChartConnector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3678" y="2111"/>
              <a:ext cx="57" cy="48"/>
            </a:xfrm>
            <a:prstGeom prst="flowChartConnector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>
              <a:off x="4331" y="1830"/>
              <a:ext cx="57" cy="47"/>
            </a:xfrm>
            <a:prstGeom prst="flowChartConnector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>
              <a:off x="4601" y="1643"/>
              <a:ext cx="57" cy="47"/>
            </a:xfrm>
            <a:prstGeom prst="flowChartConnector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auto">
            <a:xfrm>
              <a:off x="5162" y="1349"/>
              <a:ext cx="57" cy="48"/>
            </a:xfrm>
            <a:prstGeom prst="flowChartConnector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AutoShape 21"/>
            <p:cNvSpPr>
              <a:spLocks noChangeArrowheads="1"/>
            </p:cNvSpPr>
            <p:nvPr/>
          </p:nvSpPr>
          <p:spPr bwMode="auto">
            <a:xfrm>
              <a:off x="5506" y="1003"/>
              <a:ext cx="58" cy="48"/>
            </a:xfrm>
            <a:prstGeom prst="flowChartConnector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447" y="3445"/>
              <a:ext cx="365" cy="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820" y="3279"/>
              <a:ext cx="242" cy="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V="1">
              <a:off x="1083" y="3113"/>
              <a:ext cx="365" cy="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1448" y="2946"/>
              <a:ext cx="364" cy="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V="1">
              <a:off x="1812" y="2858"/>
              <a:ext cx="487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2299" y="2508"/>
              <a:ext cx="365" cy="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V="1">
              <a:off x="2705" y="2300"/>
              <a:ext cx="243" cy="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2979" y="2195"/>
              <a:ext cx="365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V="1">
              <a:off x="3354" y="2116"/>
              <a:ext cx="364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V="1">
              <a:off x="3708" y="1854"/>
              <a:ext cx="609" cy="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V="1">
              <a:off x="4358" y="1653"/>
              <a:ext cx="243" cy="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AutoShape 33"/>
            <p:cNvSpPr>
              <a:spLocks noChangeArrowheads="1"/>
            </p:cNvSpPr>
            <p:nvPr/>
          </p:nvSpPr>
          <p:spPr bwMode="auto">
            <a:xfrm>
              <a:off x="261" y="3235"/>
              <a:ext cx="58" cy="48"/>
            </a:xfrm>
            <a:prstGeom prst="flowChartConnector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 flipV="1">
              <a:off x="313" y="3288"/>
              <a:ext cx="151" cy="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rot="21360000" flipV="1">
              <a:off x="180" y="3638"/>
              <a:ext cx="284" cy="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V="1">
              <a:off x="474" y="3471"/>
              <a:ext cx="366" cy="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V="1">
              <a:off x="840" y="3304"/>
              <a:ext cx="243" cy="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V="1">
              <a:off x="1093" y="3138"/>
              <a:ext cx="365" cy="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V="1">
              <a:off x="1458" y="2971"/>
              <a:ext cx="365" cy="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 flipV="1">
              <a:off x="1823" y="2884"/>
              <a:ext cx="486" cy="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 flipV="1">
              <a:off x="2330" y="2525"/>
              <a:ext cx="365" cy="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 flipV="1">
              <a:off x="2715" y="2333"/>
              <a:ext cx="244" cy="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 flipV="1">
              <a:off x="2989" y="2229"/>
              <a:ext cx="365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 flipV="1">
              <a:off x="3364" y="2150"/>
              <a:ext cx="364" cy="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 flipV="1">
              <a:off x="3728" y="1879"/>
              <a:ext cx="610" cy="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 flipV="1">
              <a:off x="4368" y="1679"/>
              <a:ext cx="243" cy="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 flipV="1">
              <a:off x="4611" y="1354"/>
              <a:ext cx="552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V="1">
              <a:off x="4627" y="1373"/>
              <a:ext cx="552" cy="2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 flipV="1">
              <a:off x="5169" y="1012"/>
              <a:ext cx="364" cy="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 flipH="1" flipV="1">
              <a:off x="697" y="3200"/>
              <a:ext cx="123" cy="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AutoShape 51"/>
            <p:cNvSpPr>
              <a:spLocks noChangeArrowheads="1"/>
            </p:cNvSpPr>
            <p:nvPr/>
          </p:nvSpPr>
          <p:spPr bwMode="auto">
            <a:xfrm>
              <a:off x="660" y="3171"/>
              <a:ext cx="58" cy="48"/>
            </a:xfrm>
            <a:prstGeom prst="flowChartConnector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 rot="21420000" flipH="1" flipV="1">
              <a:off x="456" y="2858"/>
              <a:ext cx="223" cy="3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 flipV="1">
              <a:off x="280" y="2884"/>
              <a:ext cx="121" cy="3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AutoShape 54"/>
            <p:cNvSpPr>
              <a:spLocks noChangeArrowheads="1"/>
            </p:cNvSpPr>
            <p:nvPr/>
          </p:nvSpPr>
          <p:spPr bwMode="auto">
            <a:xfrm>
              <a:off x="393" y="2840"/>
              <a:ext cx="58" cy="48"/>
            </a:xfrm>
            <a:prstGeom prst="flowChartConnector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 flipH="1" flipV="1">
              <a:off x="707" y="2325"/>
              <a:ext cx="365" cy="9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 flipV="1">
              <a:off x="412" y="2292"/>
              <a:ext cx="289" cy="55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AutoShape 57"/>
            <p:cNvSpPr>
              <a:spLocks noChangeArrowheads="1"/>
            </p:cNvSpPr>
            <p:nvPr/>
          </p:nvSpPr>
          <p:spPr bwMode="auto">
            <a:xfrm>
              <a:off x="670" y="2288"/>
              <a:ext cx="58" cy="48"/>
            </a:xfrm>
            <a:prstGeom prst="flowChartConnector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 flipH="1" flipV="1">
              <a:off x="2137" y="1362"/>
              <a:ext cx="547" cy="1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 flipV="1">
              <a:off x="718" y="1362"/>
              <a:ext cx="1419" cy="9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AutoShape 60"/>
            <p:cNvSpPr>
              <a:spLocks noChangeArrowheads="1"/>
            </p:cNvSpPr>
            <p:nvPr/>
          </p:nvSpPr>
          <p:spPr bwMode="auto">
            <a:xfrm>
              <a:off x="2090" y="1319"/>
              <a:ext cx="57" cy="47"/>
            </a:xfrm>
            <a:prstGeom prst="flowChartConnector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 flipH="1" flipV="1">
              <a:off x="961" y="2604"/>
              <a:ext cx="487" cy="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AutoShape 62"/>
            <p:cNvSpPr>
              <a:spLocks noChangeArrowheads="1"/>
            </p:cNvSpPr>
            <p:nvPr/>
          </p:nvSpPr>
          <p:spPr bwMode="auto">
            <a:xfrm>
              <a:off x="914" y="2571"/>
              <a:ext cx="57" cy="47"/>
            </a:xfrm>
            <a:prstGeom prst="flowChartConnector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V="1">
              <a:off x="951" y="2317"/>
              <a:ext cx="314" cy="2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 rot="120000" flipH="1" flipV="1">
              <a:off x="1270" y="2325"/>
              <a:ext cx="565" cy="6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AutoShape 65"/>
            <p:cNvSpPr>
              <a:spLocks noChangeArrowheads="1"/>
            </p:cNvSpPr>
            <p:nvPr/>
          </p:nvSpPr>
          <p:spPr bwMode="auto">
            <a:xfrm>
              <a:off x="1235" y="2274"/>
              <a:ext cx="57" cy="48"/>
            </a:xfrm>
            <a:prstGeom prst="flowChartConnector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 rot="300000" flipV="1">
              <a:off x="1285" y="2303"/>
              <a:ext cx="484" cy="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 flipH="1" flipV="1">
              <a:off x="1812" y="2325"/>
              <a:ext cx="487" cy="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AutoShape 68"/>
            <p:cNvSpPr>
              <a:spLocks noChangeArrowheads="1"/>
            </p:cNvSpPr>
            <p:nvPr/>
          </p:nvSpPr>
          <p:spPr bwMode="auto">
            <a:xfrm>
              <a:off x="1775" y="2286"/>
              <a:ext cx="58" cy="48"/>
            </a:xfrm>
            <a:prstGeom prst="flowChartConnector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 flipH="1" flipV="1">
              <a:off x="2137" y="1800"/>
              <a:ext cx="172" cy="1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 rot="21360000" flipH="1">
              <a:off x="2108" y="1364"/>
              <a:ext cx="25" cy="4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71"/>
            <p:cNvSpPr>
              <a:spLocks noChangeShapeType="1"/>
            </p:cNvSpPr>
            <p:nvPr/>
          </p:nvSpPr>
          <p:spPr bwMode="auto">
            <a:xfrm rot="21420000" flipV="1">
              <a:off x="1802" y="1823"/>
              <a:ext cx="325" cy="4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AutoShape 72"/>
            <p:cNvSpPr>
              <a:spLocks noChangeArrowheads="1"/>
            </p:cNvSpPr>
            <p:nvPr/>
          </p:nvSpPr>
          <p:spPr bwMode="auto">
            <a:xfrm>
              <a:off x="2090" y="1770"/>
              <a:ext cx="57" cy="47"/>
            </a:xfrm>
            <a:prstGeom prst="flowChartConnector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 flipH="1" flipV="1">
              <a:off x="1621" y="888"/>
              <a:ext cx="485" cy="4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AutoShape 74"/>
            <p:cNvSpPr>
              <a:spLocks noChangeArrowheads="1"/>
            </p:cNvSpPr>
            <p:nvPr/>
          </p:nvSpPr>
          <p:spPr bwMode="auto">
            <a:xfrm>
              <a:off x="1562" y="857"/>
              <a:ext cx="59" cy="48"/>
            </a:xfrm>
            <a:prstGeom prst="flowChartConnector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>
              <a:off x="2137" y="1345"/>
              <a:ext cx="487" cy="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76"/>
            <p:cNvSpPr>
              <a:spLocks noChangeShapeType="1"/>
            </p:cNvSpPr>
            <p:nvPr/>
          </p:nvSpPr>
          <p:spPr bwMode="auto">
            <a:xfrm flipH="1" flipV="1">
              <a:off x="2624" y="1450"/>
              <a:ext cx="365" cy="8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AutoShape 77"/>
            <p:cNvSpPr>
              <a:spLocks noChangeArrowheads="1"/>
            </p:cNvSpPr>
            <p:nvPr/>
          </p:nvSpPr>
          <p:spPr bwMode="auto">
            <a:xfrm>
              <a:off x="2617" y="1416"/>
              <a:ext cx="57" cy="47"/>
            </a:xfrm>
            <a:prstGeom prst="flowChartConnector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 flipH="1" flipV="1">
              <a:off x="2502" y="750"/>
              <a:ext cx="152" cy="6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 flipV="1">
              <a:off x="2674" y="1381"/>
              <a:ext cx="329" cy="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80"/>
            <p:cNvSpPr>
              <a:spLocks noChangeShapeType="1"/>
            </p:cNvSpPr>
            <p:nvPr/>
          </p:nvSpPr>
          <p:spPr bwMode="auto">
            <a:xfrm rot="240000" flipH="1" flipV="1">
              <a:off x="3019" y="1406"/>
              <a:ext cx="36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AutoShape 81"/>
            <p:cNvSpPr>
              <a:spLocks noChangeArrowheads="1"/>
            </p:cNvSpPr>
            <p:nvPr/>
          </p:nvSpPr>
          <p:spPr bwMode="auto">
            <a:xfrm>
              <a:off x="2462" y="699"/>
              <a:ext cx="57" cy="47"/>
            </a:xfrm>
            <a:prstGeom prst="flowChartConnector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AutoShape 82"/>
            <p:cNvSpPr>
              <a:spLocks noChangeArrowheads="1"/>
            </p:cNvSpPr>
            <p:nvPr/>
          </p:nvSpPr>
          <p:spPr bwMode="auto">
            <a:xfrm>
              <a:off x="3003" y="1360"/>
              <a:ext cx="57" cy="48"/>
            </a:xfrm>
            <a:prstGeom prst="flowChartConnector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83"/>
            <p:cNvSpPr>
              <a:spLocks noChangeShapeType="1"/>
            </p:cNvSpPr>
            <p:nvPr/>
          </p:nvSpPr>
          <p:spPr bwMode="auto">
            <a:xfrm flipV="1">
              <a:off x="3040" y="1014"/>
              <a:ext cx="121" cy="3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AutoShape 84"/>
            <p:cNvSpPr>
              <a:spLocks noChangeArrowheads="1"/>
            </p:cNvSpPr>
            <p:nvPr/>
          </p:nvSpPr>
          <p:spPr bwMode="auto">
            <a:xfrm>
              <a:off x="3134" y="980"/>
              <a:ext cx="57" cy="48"/>
            </a:xfrm>
            <a:prstGeom prst="flowChartConnector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85"/>
            <p:cNvSpPr>
              <a:spLocks noChangeShapeType="1"/>
            </p:cNvSpPr>
            <p:nvPr/>
          </p:nvSpPr>
          <p:spPr bwMode="auto">
            <a:xfrm flipH="1" flipV="1">
              <a:off x="3364" y="1571"/>
              <a:ext cx="333" cy="5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86"/>
            <p:cNvSpPr>
              <a:spLocks noChangeShapeType="1"/>
            </p:cNvSpPr>
            <p:nvPr/>
          </p:nvSpPr>
          <p:spPr bwMode="auto">
            <a:xfrm>
              <a:off x="3161" y="1014"/>
              <a:ext cx="193" cy="5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AutoShape 87"/>
            <p:cNvSpPr>
              <a:spLocks noChangeArrowheads="1"/>
            </p:cNvSpPr>
            <p:nvPr/>
          </p:nvSpPr>
          <p:spPr bwMode="auto">
            <a:xfrm>
              <a:off x="3327" y="1536"/>
              <a:ext cx="57" cy="47"/>
            </a:xfrm>
            <a:prstGeom prst="flowChartConnector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88"/>
            <p:cNvSpPr>
              <a:spLocks noChangeShapeType="1"/>
            </p:cNvSpPr>
            <p:nvPr/>
          </p:nvSpPr>
          <p:spPr bwMode="auto">
            <a:xfrm flipH="1" flipV="1">
              <a:off x="3040" y="630"/>
              <a:ext cx="121" cy="3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AutoShape 89"/>
            <p:cNvSpPr>
              <a:spLocks noChangeArrowheads="1"/>
            </p:cNvSpPr>
            <p:nvPr/>
          </p:nvSpPr>
          <p:spPr bwMode="auto">
            <a:xfrm>
              <a:off x="3003" y="583"/>
              <a:ext cx="57" cy="48"/>
            </a:xfrm>
            <a:prstGeom prst="flowChartConnector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>
              <a:off x="3374" y="1564"/>
              <a:ext cx="467" cy="1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AutoShape 91"/>
            <p:cNvSpPr>
              <a:spLocks noChangeArrowheads="1"/>
            </p:cNvSpPr>
            <p:nvPr/>
          </p:nvSpPr>
          <p:spPr bwMode="auto">
            <a:xfrm>
              <a:off x="3844" y="1702"/>
              <a:ext cx="57" cy="47"/>
            </a:xfrm>
            <a:prstGeom prst="flowChartConnector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 flipV="1">
              <a:off x="3181" y="647"/>
              <a:ext cx="487" cy="3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AutoShape 93"/>
            <p:cNvSpPr>
              <a:spLocks noChangeArrowheads="1"/>
            </p:cNvSpPr>
            <p:nvPr/>
          </p:nvSpPr>
          <p:spPr bwMode="auto">
            <a:xfrm>
              <a:off x="3661" y="615"/>
              <a:ext cx="57" cy="47"/>
            </a:xfrm>
            <a:prstGeom prst="flowChartConnector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>
              <a:off x="3708" y="664"/>
              <a:ext cx="366" cy="6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AutoShape 95"/>
            <p:cNvSpPr>
              <a:spLocks noChangeArrowheads="1"/>
            </p:cNvSpPr>
            <p:nvPr/>
          </p:nvSpPr>
          <p:spPr bwMode="auto">
            <a:xfrm>
              <a:off x="4057" y="1275"/>
              <a:ext cx="57" cy="47"/>
            </a:xfrm>
            <a:prstGeom prst="flowChartConnector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96"/>
            <p:cNvSpPr>
              <a:spLocks noChangeShapeType="1"/>
            </p:cNvSpPr>
            <p:nvPr/>
          </p:nvSpPr>
          <p:spPr bwMode="auto">
            <a:xfrm flipH="1" flipV="1">
              <a:off x="4094" y="1325"/>
              <a:ext cx="244" cy="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97"/>
            <p:cNvSpPr>
              <a:spLocks noChangeShapeType="1"/>
            </p:cNvSpPr>
            <p:nvPr/>
          </p:nvSpPr>
          <p:spPr bwMode="auto">
            <a:xfrm>
              <a:off x="3718" y="647"/>
              <a:ext cx="487" cy="1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98"/>
            <p:cNvSpPr>
              <a:spLocks noChangeShapeType="1"/>
            </p:cNvSpPr>
            <p:nvPr/>
          </p:nvSpPr>
          <p:spPr bwMode="auto">
            <a:xfrm flipH="1" flipV="1">
              <a:off x="4246" y="854"/>
              <a:ext cx="36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AutoShape 99"/>
            <p:cNvSpPr>
              <a:spLocks noChangeArrowheads="1"/>
            </p:cNvSpPr>
            <p:nvPr/>
          </p:nvSpPr>
          <p:spPr bwMode="auto">
            <a:xfrm>
              <a:off x="4209" y="812"/>
              <a:ext cx="57" cy="48"/>
            </a:xfrm>
            <a:prstGeom prst="flowChartConnector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00"/>
            <p:cNvSpPr>
              <a:spLocks noChangeShapeType="1"/>
            </p:cNvSpPr>
            <p:nvPr/>
          </p:nvSpPr>
          <p:spPr bwMode="auto">
            <a:xfrm flipV="1">
              <a:off x="4256" y="496"/>
              <a:ext cx="567" cy="33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101"/>
            <p:cNvSpPr>
              <a:spLocks noChangeShapeType="1"/>
            </p:cNvSpPr>
            <p:nvPr/>
          </p:nvSpPr>
          <p:spPr bwMode="auto">
            <a:xfrm flipH="1" flipV="1">
              <a:off x="4855" y="504"/>
              <a:ext cx="324" cy="8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AutoShape 102"/>
            <p:cNvSpPr>
              <a:spLocks noChangeArrowheads="1"/>
            </p:cNvSpPr>
            <p:nvPr/>
          </p:nvSpPr>
          <p:spPr bwMode="auto">
            <a:xfrm>
              <a:off x="4817" y="454"/>
              <a:ext cx="58" cy="47"/>
            </a:xfrm>
            <a:prstGeom prst="flowChartConnector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103"/>
            <p:cNvSpPr>
              <a:spLocks noChangeShapeType="1"/>
            </p:cNvSpPr>
            <p:nvPr/>
          </p:nvSpPr>
          <p:spPr bwMode="auto">
            <a:xfrm flipH="1">
              <a:off x="4712" y="504"/>
              <a:ext cx="122" cy="5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04"/>
            <p:cNvSpPr>
              <a:spLocks noChangeShapeType="1"/>
            </p:cNvSpPr>
            <p:nvPr/>
          </p:nvSpPr>
          <p:spPr bwMode="auto">
            <a:xfrm flipH="1" flipV="1">
              <a:off x="4692" y="1012"/>
              <a:ext cx="487" cy="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AutoShape 105"/>
            <p:cNvSpPr>
              <a:spLocks noChangeArrowheads="1"/>
            </p:cNvSpPr>
            <p:nvPr/>
          </p:nvSpPr>
          <p:spPr bwMode="auto">
            <a:xfrm>
              <a:off x="4655" y="1007"/>
              <a:ext cx="57" cy="47"/>
            </a:xfrm>
            <a:prstGeom prst="flowChartConnector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106"/>
            <p:cNvSpPr>
              <a:spLocks noChangeShapeType="1"/>
            </p:cNvSpPr>
            <p:nvPr/>
          </p:nvSpPr>
          <p:spPr bwMode="auto">
            <a:xfrm flipV="1">
              <a:off x="4865" y="383"/>
              <a:ext cx="364" cy="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AutoShape 107"/>
            <p:cNvSpPr>
              <a:spLocks noChangeArrowheads="1"/>
            </p:cNvSpPr>
            <p:nvPr/>
          </p:nvSpPr>
          <p:spPr bwMode="auto">
            <a:xfrm>
              <a:off x="5223" y="358"/>
              <a:ext cx="57" cy="47"/>
            </a:xfrm>
            <a:prstGeom prst="flowChartConnector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108"/>
            <p:cNvSpPr>
              <a:spLocks noChangeShapeType="1"/>
            </p:cNvSpPr>
            <p:nvPr/>
          </p:nvSpPr>
          <p:spPr bwMode="auto">
            <a:xfrm>
              <a:off x="5280" y="383"/>
              <a:ext cx="24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109"/>
            <p:cNvSpPr>
              <a:spLocks noChangeShapeType="1"/>
            </p:cNvSpPr>
            <p:nvPr/>
          </p:nvSpPr>
          <p:spPr bwMode="auto">
            <a:xfrm>
              <a:off x="5270" y="400"/>
              <a:ext cx="243" cy="6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10"/>
            <p:cNvSpPr>
              <a:spLocks noChangeShapeType="1"/>
            </p:cNvSpPr>
            <p:nvPr/>
          </p:nvSpPr>
          <p:spPr bwMode="auto">
            <a:xfrm flipV="1">
              <a:off x="5544" y="400"/>
              <a:ext cx="0" cy="6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AutoShape 111"/>
            <p:cNvSpPr>
              <a:spLocks noChangeArrowheads="1"/>
            </p:cNvSpPr>
            <p:nvPr/>
          </p:nvSpPr>
          <p:spPr bwMode="auto">
            <a:xfrm>
              <a:off x="5517" y="366"/>
              <a:ext cx="57" cy="48"/>
            </a:xfrm>
            <a:prstGeom prst="flowChartConnector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12"/>
            <p:cNvSpPr>
              <a:spLocks noChangeShapeType="1"/>
            </p:cNvSpPr>
            <p:nvPr/>
          </p:nvSpPr>
          <p:spPr bwMode="auto">
            <a:xfrm flipV="1">
              <a:off x="5189" y="1037"/>
              <a:ext cx="365" cy="3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144" y="3861"/>
              <a:ext cx="276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b="0" i="1">
                  <a:solidFill>
                    <a:srgbClr val="3366FF"/>
                  </a:solidFill>
                </a:rPr>
                <a:t>A</a:t>
              </a:r>
              <a:r>
                <a:rPr lang="en-US" altLang="zh-CN" sz="1200" b="0">
                  <a:solidFill>
                    <a:srgbClr val="3366FF"/>
                  </a:solidFill>
                </a:rPr>
                <a:t>1</a:t>
              </a:r>
              <a:endParaRPr lang="en-US" altLang="zh-CN" sz="1200" b="0" i="1">
                <a:solidFill>
                  <a:srgbClr val="3366FF"/>
                </a:solidFill>
              </a:endParaRP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318" y="3395"/>
              <a:ext cx="9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3</a:t>
              </a:r>
              <a:endParaRPr lang="en-US" altLang="zh-CN" sz="1000" b="0"/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658" y="3254"/>
              <a:ext cx="9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2</a:t>
              </a:r>
              <a:endParaRPr lang="en-US" altLang="zh-CN" sz="1000" b="0"/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1450" y="2649"/>
              <a:ext cx="118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5</a:t>
              </a:r>
              <a:endParaRPr lang="en-US" altLang="zh-CN" sz="1000" b="0"/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483" y="3052"/>
              <a:ext cx="122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80</a:t>
              </a:r>
              <a:endParaRPr lang="en-US" altLang="zh-CN" sz="1000" b="0"/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auto">
            <a:xfrm>
              <a:off x="1124" y="2876"/>
              <a:ext cx="15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10</a:t>
              </a:r>
              <a:endParaRPr lang="en-US" altLang="zh-CN" sz="1000" b="0"/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1923" y="2580"/>
              <a:ext cx="175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10</a:t>
              </a:r>
              <a:endParaRPr lang="en-US" altLang="zh-CN" sz="1000" b="0"/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auto">
            <a:xfrm>
              <a:off x="2108" y="2258"/>
              <a:ext cx="183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31</a:t>
              </a:r>
              <a:endParaRPr lang="en-US" altLang="zh-CN" sz="1000" b="0"/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auto">
            <a:xfrm>
              <a:off x="1861" y="1974"/>
              <a:ext cx="18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20</a:t>
              </a:r>
              <a:endParaRPr lang="en-US" altLang="zh-CN" sz="1000" b="0"/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auto">
            <a:xfrm>
              <a:off x="2369" y="2028"/>
              <a:ext cx="163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12</a:t>
              </a:r>
              <a:endParaRPr lang="en-US" altLang="zh-CN" sz="1000" b="0"/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auto">
            <a:xfrm>
              <a:off x="2658" y="1815"/>
              <a:ext cx="163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42</a:t>
              </a:r>
              <a:endParaRPr lang="en-US" altLang="zh-CN" sz="1000" b="0"/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3058" y="1709"/>
              <a:ext cx="14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70</a:t>
              </a:r>
              <a:endParaRPr lang="en-US" altLang="zh-CN" sz="1000" b="0"/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3395" y="1795"/>
              <a:ext cx="14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10</a:t>
              </a:r>
              <a:endParaRPr lang="en-US" altLang="zh-CN" sz="1000" b="0"/>
            </a:p>
          </p:txBody>
        </p:sp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3186" y="1284"/>
              <a:ext cx="2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88</a:t>
              </a:r>
              <a:endParaRPr lang="en-US" altLang="zh-CN" sz="1000" b="0"/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4084" y="1526"/>
              <a:ext cx="17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10</a:t>
              </a:r>
              <a:endParaRPr lang="en-US" altLang="zh-CN" sz="1000" b="0"/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3785" y="953"/>
              <a:ext cx="144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70</a:t>
              </a:r>
              <a:endParaRPr lang="en-US" altLang="zh-CN" sz="1000" b="0"/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4328" y="1298"/>
              <a:ext cx="13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62</a:t>
              </a:r>
              <a:endParaRPr lang="en-US" altLang="zh-CN" sz="1000" b="0"/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auto">
            <a:xfrm>
              <a:off x="4646" y="727"/>
              <a:ext cx="19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70</a:t>
              </a:r>
              <a:endParaRPr lang="en-US" altLang="zh-CN" sz="1000" b="0"/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auto">
            <a:xfrm>
              <a:off x="4868" y="829"/>
              <a:ext cx="15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30</a:t>
              </a:r>
              <a:endParaRPr lang="en-US" altLang="zh-CN" sz="1000" b="0"/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auto">
            <a:xfrm>
              <a:off x="5281" y="690"/>
              <a:ext cx="190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20</a:t>
              </a:r>
              <a:endParaRPr lang="en-US" altLang="zh-CN" sz="1000" b="0"/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auto">
            <a:xfrm>
              <a:off x="5577" y="601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20</a:t>
              </a:r>
              <a:endParaRPr lang="en-US" altLang="zh-CN" sz="1000" b="0"/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5327" y="278"/>
              <a:ext cx="13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30</a:t>
              </a:r>
              <a:endParaRPr lang="en-US" altLang="zh-CN" sz="1000" b="0"/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auto">
            <a:xfrm>
              <a:off x="196" y="2974"/>
              <a:ext cx="21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450</a:t>
              </a:r>
              <a:endParaRPr lang="en-US" altLang="zh-CN" sz="1000" b="0"/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auto">
            <a:xfrm>
              <a:off x="246" y="3634"/>
              <a:ext cx="214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104</a:t>
              </a:r>
              <a:endParaRPr lang="en-US" altLang="zh-CN" sz="1000" b="0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664" y="3578"/>
              <a:ext cx="2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301</a:t>
              </a:r>
              <a:endParaRPr lang="en-US" altLang="zh-CN" sz="1000" b="0"/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auto">
            <a:xfrm>
              <a:off x="871" y="3252"/>
              <a:ext cx="2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750</a:t>
              </a:r>
              <a:endParaRPr lang="en-US" altLang="zh-CN" sz="1000" b="0"/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auto">
            <a:xfrm>
              <a:off x="1258" y="3230"/>
              <a:ext cx="25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606</a:t>
              </a:r>
              <a:endParaRPr lang="en-US" altLang="zh-CN" sz="1000" b="0"/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auto">
            <a:xfrm>
              <a:off x="1448" y="2959"/>
              <a:ext cx="216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194</a:t>
              </a:r>
              <a:endParaRPr lang="en-US" altLang="zh-CN" sz="1000" b="0"/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auto">
            <a:xfrm>
              <a:off x="2015" y="2974"/>
              <a:ext cx="20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205</a:t>
              </a:r>
              <a:endParaRPr lang="en-US" altLang="zh-CN" sz="1000" b="0"/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auto">
            <a:xfrm>
              <a:off x="2401" y="2524"/>
              <a:ext cx="22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201</a:t>
              </a:r>
              <a:endParaRPr lang="en-US" altLang="zh-CN" sz="1000" b="0"/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827" y="2432"/>
              <a:ext cx="25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680</a:t>
              </a:r>
              <a:endParaRPr lang="en-US" altLang="zh-CN" sz="1000" b="0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3048" y="2137"/>
              <a:ext cx="20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480</a:t>
              </a:r>
              <a:endParaRPr lang="en-US" altLang="zh-CN" sz="1000" b="0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3485" y="2224"/>
              <a:ext cx="288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300</a:t>
              </a:r>
              <a:endParaRPr lang="en-US" altLang="zh-CN" sz="1000" b="0"/>
            </a:p>
          </p:txBody>
        </p:sp>
        <p:sp>
          <p:nvSpPr>
            <p:cNvPr id="147" name="Rectangle 146"/>
            <p:cNvSpPr>
              <a:spLocks noChangeArrowheads="1"/>
            </p:cNvSpPr>
            <p:nvPr/>
          </p:nvSpPr>
          <p:spPr bwMode="auto">
            <a:xfrm>
              <a:off x="3881" y="1873"/>
              <a:ext cx="22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220</a:t>
              </a:r>
              <a:endParaRPr lang="en-US" altLang="zh-CN" sz="1000" b="0"/>
            </a:p>
          </p:txBody>
        </p:sp>
        <p:sp>
          <p:nvSpPr>
            <p:cNvPr id="148" name="Rectangle 147"/>
            <p:cNvSpPr>
              <a:spLocks noChangeArrowheads="1"/>
            </p:cNvSpPr>
            <p:nvPr/>
          </p:nvSpPr>
          <p:spPr bwMode="auto">
            <a:xfrm>
              <a:off x="4457" y="1806"/>
              <a:ext cx="222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210</a:t>
              </a:r>
              <a:endParaRPr lang="en-US" altLang="zh-CN" sz="1000" b="0"/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auto">
            <a:xfrm>
              <a:off x="4710" y="1418"/>
              <a:ext cx="27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420</a:t>
              </a:r>
              <a:endParaRPr lang="en-US" altLang="zh-CN" sz="1000" b="0"/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auto">
            <a:xfrm>
              <a:off x="5365" y="1244"/>
              <a:ext cx="20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500</a:t>
              </a:r>
              <a:endParaRPr lang="en-US" altLang="zh-CN" sz="1000" b="0"/>
            </a:p>
          </p:txBody>
        </p:sp>
        <p:sp>
          <p:nvSpPr>
            <p:cNvPr id="151" name="Rectangle 150"/>
            <p:cNvSpPr>
              <a:spLocks noChangeArrowheads="1"/>
            </p:cNvSpPr>
            <p:nvPr/>
          </p:nvSpPr>
          <p:spPr bwMode="auto">
            <a:xfrm>
              <a:off x="774" y="2818"/>
              <a:ext cx="21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600</a:t>
              </a:r>
              <a:endParaRPr lang="en-US" altLang="zh-CN" sz="1000" b="0"/>
            </a:p>
          </p:txBody>
        </p:sp>
        <p:sp>
          <p:nvSpPr>
            <p:cNvPr id="152" name="Rectangle 151"/>
            <p:cNvSpPr>
              <a:spLocks noChangeArrowheads="1"/>
            </p:cNvSpPr>
            <p:nvPr/>
          </p:nvSpPr>
          <p:spPr bwMode="auto">
            <a:xfrm>
              <a:off x="974" y="2340"/>
              <a:ext cx="20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306</a:t>
              </a:r>
              <a:endParaRPr lang="en-US" altLang="zh-CN" sz="1000" b="0"/>
            </a:p>
          </p:txBody>
        </p:sp>
        <p:sp>
          <p:nvSpPr>
            <p:cNvPr id="153" name="Rectangle 152"/>
            <p:cNvSpPr>
              <a:spLocks noChangeArrowheads="1"/>
            </p:cNvSpPr>
            <p:nvPr/>
          </p:nvSpPr>
          <p:spPr bwMode="auto">
            <a:xfrm>
              <a:off x="1483" y="2201"/>
              <a:ext cx="230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195</a:t>
              </a:r>
              <a:endParaRPr lang="en-US" altLang="zh-CN" sz="1000" b="0"/>
            </a:p>
          </p:txBody>
        </p:sp>
        <p:sp>
          <p:nvSpPr>
            <p:cNvPr id="154" name="Rectangle 153"/>
            <p:cNvSpPr>
              <a:spLocks noChangeArrowheads="1"/>
            </p:cNvSpPr>
            <p:nvPr/>
          </p:nvSpPr>
          <p:spPr bwMode="auto">
            <a:xfrm>
              <a:off x="1957" y="1620"/>
              <a:ext cx="23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202</a:t>
              </a:r>
              <a:endParaRPr lang="en-US" altLang="zh-CN" sz="1000" b="0"/>
            </a:p>
          </p:txBody>
        </p:sp>
        <p:sp>
          <p:nvSpPr>
            <p:cNvPr id="155" name="Rectangle 154"/>
            <p:cNvSpPr>
              <a:spLocks noChangeArrowheads="1"/>
            </p:cNvSpPr>
            <p:nvPr/>
          </p:nvSpPr>
          <p:spPr bwMode="auto">
            <a:xfrm>
              <a:off x="2340" y="1271"/>
              <a:ext cx="24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720</a:t>
              </a:r>
              <a:endParaRPr lang="en-US" altLang="zh-CN" sz="1000" b="0"/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2384" y="1013"/>
              <a:ext cx="244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690</a:t>
              </a:r>
              <a:endParaRPr lang="en-US" altLang="zh-CN" sz="1000" b="0"/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2759" y="1250"/>
              <a:ext cx="189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900" b="0"/>
                <a:t>520</a:t>
              </a:r>
              <a:endParaRPr lang="en-US" altLang="zh-CN" sz="900" b="0"/>
            </a:p>
          </p:txBody>
        </p:sp>
        <p:sp>
          <p:nvSpPr>
            <p:cNvPr id="158" name="Rectangle 157"/>
            <p:cNvSpPr>
              <a:spLocks noChangeArrowheads="1"/>
            </p:cNvSpPr>
            <p:nvPr/>
          </p:nvSpPr>
          <p:spPr bwMode="auto">
            <a:xfrm>
              <a:off x="2964" y="1137"/>
              <a:ext cx="194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170</a:t>
              </a:r>
              <a:endParaRPr lang="en-US" altLang="zh-CN" sz="1000" b="0"/>
            </a:p>
          </p:txBody>
        </p:sp>
        <p:sp>
          <p:nvSpPr>
            <p:cNvPr id="159" name="Rectangle 158"/>
            <p:cNvSpPr>
              <a:spLocks noChangeArrowheads="1"/>
            </p:cNvSpPr>
            <p:nvPr/>
          </p:nvSpPr>
          <p:spPr bwMode="auto">
            <a:xfrm>
              <a:off x="2942" y="794"/>
              <a:ext cx="2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690</a:t>
              </a:r>
              <a:endParaRPr lang="en-US" altLang="zh-CN" sz="1000" b="0"/>
            </a:p>
          </p:txBody>
        </p:sp>
        <p:sp>
          <p:nvSpPr>
            <p:cNvPr id="160" name="Rectangle 159"/>
            <p:cNvSpPr>
              <a:spLocks noChangeArrowheads="1"/>
            </p:cNvSpPr>
            <p:nvPr/>
          </p:nvSpPr>
          <p:spPr bwMode="auto">
            <a:xfrm>
              <a:off x="3576" y="1525"/>
              <a:ext cx="25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462</a:t>
              </a:r>
              <a:endParaRPr lang="en-US" altLang="zh-CN" sz="1000" b="0"/>
            </a:p>
          </p:txBody>
        </p:sp>
        <p:sp>
          <p:nvSpPr>
            <p:cNvPr id="161" name="Rectangle 160"/>
            <p:cNvSpPr>
              <a:spLocks noChangeArrowheads="1"/>
            </p:cNvSpPr>
            <p:nvPr/>
          </p:nvSpPr>
          <p:spPr bwMode="auto">
            <a:xfrm>
              <a:off x="3303" y="738"/>
              <a:ext cx="18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160</a:t>
              </a:r>
              <a:endParaRPr lang="en-US" altLang="zh-CN" sz="1000" b="0"/>
            </a:p>
          </p:txBody>
        </p:sp>
        <p:sp>
          <p:nvSpPr>
            <p:cNvPr id="162" name="Rectangle 161"/>
            <p:cNvSpPr>
              <a:spLocks noChangeArrowheads="1"/>
            </p:cNvSpPr>
            <p:nvPr/>
          </p:nvSpPr>
          <p:spPr bwMode="auto">
            <a:xfrm>
              <a:off x="3962" y="613"/>
              <a:ext cx="203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320</a:t>
              </a:r>
              <a:endParaRPr lang="en-US" altLang="zh-CN" sz="1000" b="0"/>
            </a:p>
          </p:txBody>
        </p:sp>
        <p:sp>
          <p:nvSpPr>
            <p:cNvPr id="163" name="Rectangle 162"/>
            <p:cNvSpPr>
              <a:spLocks noChangeArrowheads="1"/>
            </p:cNvSpPr>
            <p:nvPr/>
          </p:nvSpPr>
          <p:spPr bwMode="auto">
            <a:xfrm>
              <a:off x="4456" y="519"/>
              <a:ext cx="24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160</a:t>
              </a:r>
              <a:endParaRPr lang="en-US" altLang="zh-CN" sz="1000" b="0"/>
            </a:p>
          </p:txBody>
        </p:sp>
        <p:sp>
          <p:nvSpPr>
            <p:cNvPr id="164" name="Rectangle 163"/>
            <p:cNvSpPr>
              <a:spLocks noChangeArrowheads="1"/>
            </p:cNvSpPr>
            <p:nvPr/>
          </p:nvSpPr>
          <p:spPr bwMode="auto">
            <a:xfrm>
              <a:off x="4751" y="1169"/>
              <a:ext cx="19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110</a:t>
              </a:r>
              <a:endParaRPr lang="en-US" altLang="zh-CN" sz="1000" b="0"/>
            </a:p>
          </p:txBody>
        </p:sp>
        <p:sp>
          <p:nvSpPr>
            <p:cNvPr id="165" name="Rectangle 164"/>
            <p:cNvSpPr>
              <a:spLocks noChangeArrowheads="1"/>
            </p:cNvSpPr>
            <p:nvPr/>
          </p:nvSpPr>
          <p:spPr bwMode="auto">
            <a:xfrm>
              <a:off x="5002" y="315"/>
              <a:ext cx="22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290</a:t>
              </a:r>
              <a:endParaRPr lang="en-US" altLang="zh-CN" sz="1000" b="0"/>
            </a:p>
          </p:txBody>
        </p:sp>
        <p:sp>
          <p:nvSpPr>
            <p:cNvPr id="166" name="Line 165"/>
            <p:cNvSpPr>
              <a:spLocks noChangeShapeType="1"/>
            </p:cNvSpPr>
            <p:nvPr/>
          </p:nvSpPr>
          <p:spPr bwMode="auto">
            <a:xfrm rot="21360000" flipV="1">
              <a:off x="190" y="3663"/>
              <a:ext cx="284" cy="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Rectangle 166"/>
            <p:cNvSpPr>
              <a:spLocks noChangeArrowheads="1"/>
            </p:cNvSpPr>
            <p:nvPr/>
          </p:nvSpPr>
          <p:spPr bwMode="auto">
            <a:xfrm>
              <a:off x="314" y="2609"/>
              <a:ext cx="24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1150</a:t>
              </a:r>
              <a:endParaRPr lang="en-US" altLang="zh-CN" sz="900" b="0"/>
            </a:p>
          </p:txBody>
        </p:sp>
        <p:sp>
          <p:nvSpPr>
            <p:cNvPr id="168" name="Rectangle 167"/>
            <p:cNvSpPr>
              <a:spLocks noChangeArrowheads="1"/>
            </p:cNvSpPr>
            <p:nvPr/>
          </p:nvSpPr>
          <p:spPr bwMode="auto">
            <a:xfrm>
              <a:off x="1126" y="1840"/>
              <a:ext cx="298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1100</a:t>
              </a:r>
              <a:endParaRPr lang="en-US" altLang="zh-CN" sz="1000" b="0"/>
            </a:p>
          </p:txBody>
        </p:sp>
        <p:sp>
          <p:nvSpPr>
            <p:cNvPr id="169" name="Rectangle 168"/>
            <p:cNvSpPr>
              <a:spLocks noChangeArrowheads="1"/>
            </p:cNvSpPr>
            <p:nvPr/>
          </p:nvSpPr>
          <p:spPr bwMode="auto">
            <a:xfrm>
              <a:off x="1594" y="1090"/>
              <a:ext cx="263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000" b="0"/>
                <a:t>1200</a:t>
              </a:r>
              <a:endParaRPr lang="en-US" altLang="zh-CN" sz="1000" b="0"/>
            </a:p>
          </p:txBody>
        </p:sp>
        <p:sp>
          <p:nvSpPr>
            <p:cNvPr id="170" name="Rectangle 169"/>
            <p:cNvSpPr>
              <a:spLocks noChangeArrowheads="1"/>
            </p:cNvSpPr>
            <p:nvPr/>
          </p:nvSpPr>
          <p:spPr bwMode="auto">
            <a:xfrm>
              <a:off x="494" y="3658"/>
              <a:ext cx="33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b="0" i="1">
                  <a:solidFill>
                    <a:srgbClr val="3366FF"/>
                  </a:solidFill>
                </a:rPr>
                <a:t>A</a:t>
              </a:r>
              <a:r>
                <a:rPr lang="en-US" altLang="zh-CN" sz="1200" b="0">
                  <a:solidFill>
                    <a:srgbClr val="3366FF"/>
                  </a:solidFill>
                </a:rPr>
                <a:t>2</a:t>
              </a:r>
              <a:endParaRPr lang="en-US" altLang="zh-CN" sz="1200" b="0" i="1">
                <a:solidFill>
                  <a:srgbClr val="3366FF"/>
                </a:solidFill>
              </a:endParaRPr>
            </a:p>
          </p:txBody>
        </p:sp>
        <p:sp>
          <p:nvSpPr>
            <p:cNvPr id="171" name="Rectangle 170"/>
            <p:cNvSpPr>
              <a:spLocks noChangeArrowheads="1"/>
            </p:cNvSpPr>
            <p:nvPr/>
          </p:nvSpPr>
          <p:spPr bwMode="auto">
            <a:xfrm>
              <a:off x="860" y="3481"/>
              <a:ext cx="20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b="0" i="1">
                  <a:solidFill>
                    <a:srgbClr val="3366FF"/>
                  </a:solidFill>
                </a:rPr>
                <a:t>A</a:t>
              </a:r>
              <a:r>
                <a:rPr lang="en-US" altLang="zh-CN" sz="1200" b="0">
                  <a:solidFill>
                    <a:srgbClr val="3366FF"/>
                  </a:solidFill>
                </a:rPr>
                <a:t>3</a:t>
              </a:r>
              <a:endParaRPr lang="en-US" altLang="zh-CN" sz="1200" b="0" i="1">
                <a:solidFill>
                  <a:srgbClr val="3366FF"/>
                </a:solidFill>
              </a:endParaRPr>
            </a:p>
          </p:txBody>
        </p:sp>
        <p:sp>
          <p:nvSpPr>
            <p:cNvPr id="172" name="Rectangle 171"/>
            <p:cNvSpPr>
              <a:spLocks noChangeArrowheads="1"/>
            </p:cNvSpPr>
            <p:nvPr/>
          </p:nvSpPr>
          <p:spPr bwMode="auto">
            <a:xfrm>
              <a:off x="1093" y="3322"/>
              <a:ext cx="24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b="0" i="1">
                  <a:solidFill>
                    <a:srgbClr val="3366FF"/>
                  </a:solidFill>
                </a:rPr>
                <a:t>A</a:t>
              </a:r>
              <a:r>
                <a:rPr lang="en-US" altLang="zh-CN" sz="1200" b="0">
                  <a:solidFill>
                    <a:srgbClr val="3366FF"/>
                  </a:solidFill>
                </a:rPr>
                <a:t>4</a:t>
              </a:r>
              <a:endParaRPr lang="en-US" altLang="zh-CN" sz="1200" b="0" i="1">
                <a:solidFill>
                  <a:srgbClr val="3366FF"/>
                </a:solidFill>
              </a:endParaRPr>
            </a:p>
          </p:txBody>
        </p:sp>
        <p:sp>
          <p:nvSpPr>
            <p:cNvPr id="173" name="Rectangle 172"/>
            <p:cNvSpPr>
              <a:spLocks noChangeArrowheads="1"/>
            </p:cNvSpPr>
            <p:nvPr/>
          </p:nvSpPr>
          <p:spPr bwMode="auto">
            <a:xfrm>
              <a:off x="1469" y="3156"/>
              <a:ext cx="2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b="0" i="1">
                  <a:solidFill>
                    <a:srgbClr val="3366FF"/>
                  </a:solidFill>
                </a:rPr>
                <a:t>A</a:t>
              </a:r>
              <a:r>
                <a:rPr lang="en-US" altLang="zh-CN" sz="1200" b="0">
                  <a:solidFill>
                    <a:srgbClr val="3366FF"/>
                  </a:solidFill>
                </a:rPr>
                <a:t>5</a:t>
              </a:r>
              <a:endParaRPr lang="en-US" altLang="zh-CN" sz="1200" b="0" i="1">
                <a:solidFill>
                  <a:srgbClr val="3366FF"/>
                </a:solidFill>
              </a:endParaRPr>
            </a:p>
          </p:txBody>
        </p:sp>
        <p:sp>
          <p:nvSpPr>
            <p:cNvPr id="174" name="Rectangle 173"/>
            <p:cNvSpPr>
              <a:spLocks noChangeArrowheads="1"/>
            </p:cNvSpPr>
            <p:nvPr/>
          </p:nvSpPr>
          <p:spPr bwMode="auto">
            <a:xfrm>
              <a:off x="1809" y="3012"/>
              <a:ext cx="25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b="0" i="1">
                  <a:solidFill>
                    <a:srgbClr val="3366FF"/>
                  </a:solidFill>
                </a:rPr>
                <a:t>A</a:t>
              </a:r>
              <a:r>
                <a:rPr lang="en-US" altLang="zh-CN" sz="1200" b="0">
                  <a:solidFill>
                    <a:srgbClr val="3366FF"/>
                  </a:solidFill>
                </a:rPr>
                <a:t>6</a:t>
              </a:r>
              <a:endParaRPr lang="en-US" altLang="zh-CN" sz="1200" b="0" i="1">
                <a:solidFill>
                  <a:srgbClr val="3366FF"/>
                </a:solidFill>
              </a:endParaRPr>
            </a:p>
          </p:txBody>
        </p:sp>
        <p:sp>
          <p:nvSpPr>
            <p:cNvPr id="175" name="Rectangle 174"/>
            <p:cNvSpPr>
              <a:spLocks noChangeArrowheads="1"/>
            </p:cNvSpPr>
            <p:nvPr/>
          </p:nvSpPr>
          <p:spPr bwMode="auto">
            <a:xfrm>
              <a:off x="2299" y="2898"/>
              <a:ext cx="32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b="0" i="1">
                  <a:solidFill>
                    <a:srgbClr val="3366FF"/>
                  </a:solidFill>
                </a:rPr>
                <a:t>A</a:t>
              </a:r>
              <a:r>
                <a:rPr lang="en-US" altLang="zh-CN" sz="1200" b="0">
                  <a:solidFill>
                    <a:srgbClr val="3366FF"/>
                  </a:solidFill>
                </a:rPr>
                <a:t>7</a:t>
              </a:r>
              <a:endParaRPr lang="en-US" altLang="zh-CN" sz="1200" b="0" i="1">
                <a:solidFill>
                  <a:srgbClr val="3366FF"/>
                </a:solidFill>
              </a:endParaRPr>
            </a:p>
          </p:txBody>
        </p:sp>
        <p:sp>
          <p:nvSpPr>
            <p:cNvPr id="176" name="Rectangle 175"/>
            <p:cNvSpPr>
              <a:spLocks noChangeArrowheads="1"/>
            </p:cNvSpPr>
            <p:nvPr/>
          </p:nvSpPr>
          <p:spPr bwMode="auto">
            <a:xfrm>
              <a:off x="2689" y="2540"/>
              <a:ext cx="32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b="0" i="1">
                  <a:solidFill>
                    <a:srgbClr val="3366FF"/>
                  </a:solidFill>
                </a:rPr>
                <a:t>A</a:t>
              </a:r>
              <a:r>
                <a:rPr lang="en-US" altLang="zh-CN" sz="1200" b="0">
                  <a:solidFill>
                    <a:srgbClr val="3366FF"/>
                  </a:solidFill>
                </a:rPr>
                <a:t>8</a:t>
              </a:r>
              <a:endParaRPr lang="en-US" altLang="zh-CN" sz="1200" b="0" i="1">
                <a:solidFill>
                  <a:srgbClr val="3366FF"/>
                </a:solidFill>
              </a:endParaRPr>
            </a:p>
          </p:txBody>
        </p:sp>
        <p:sp>
          <p:nvSpPr>
            <p:cNvPr id="177" name="Rectangle 176"/>
            <p:cNvSpPr>
              <a:spLocks noChangeArrowheads="1"/>
            </p:cNvSpPr>
            <p:nvPr/>
          </p:nvSpPr>
          <p:spPr bwMode="auto">
            <a:xfrm>
              <a:off x="2969" y="2344"/>
              <a:ext cx="28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b="0" i="1">
                  <a:solidFill>
                    <a:srgbClr val="3366FF"/>
                  </a:solidFill>
                </a:rPr>
                <a:t>A</a:t>
              </a:r>
              <a:r>
                <a:rPr lang="en-US" altLang="zh-CN" sz="1200" b="0">
                  <a:solidFill>
                    <a:srgbClr val="3366FF"/>
                  </a:solidFill>
                </a:rPr>
                <a:t>9</a:t>
              </a:r>
              <a:endParaRPr lang="en-US" altLang="zh-CN" sz="1200" b="0" i="1">
                <a:solidFill>
                  <a:srgbClr val="3366FF"/>
                </a:solidFill>
              </a:endParaRPr>
            </a:p>
          </p:txBody>
        </p:sp>
        <p:sp>
          <p:nvSpPr>
            <p:cNvPr id="178" name="Rectangle 177"/>
            <p:cNvSpPr>
              <a:spLocks noChangeArrowheads="1"/>
            </p:cNvSpPr>
            <p:nvPr/>
          </p:nvSpPr>
          <p:spPr bwMode="auto">
            <a:xfrm>
              <a:off x="3283" y="2270"/>
              <a:ext cx="24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b="0" i="1">
                  <a:solidFill>
                    <a:srgbClr val="3366FF"/>
                  </a:solidFill>
                </a:rPr>
                <a:t>A</a:t>
              </a:r>
              <a:r>
                <a:rPr lang="en-US" altLang="zh-CN" sz="1200" b="0">
                  <a:solidFill>
                    <a:srgbClr val="3366FF"/>
                  </a:solidFill>
                </a:rPr>
                <a:t>10</a:t>
              </a:r>
              <a:endParaRPr lang="en-US" altLang="zh-CN" sz="1200" b="0" i="1">
                <a:solidFill>
                  <a:srgbClr val="3366FF"/>
                </a:solidFill>
              </a:endParaRPr>
            </a:p>
          </p:txBody>
        </p:sp>
        <p:sp>
          <p:nvSpPr>
            <p:cNvPr id="179" name="Rectangle 178"/>
            <p:cNvSpPr>
              <a:spLocks noChangeArrowheads="1"/>
            </p:cNvSpPr>
            <p:nvPr/>
          </p:nvSpPr>
          <p:spPr bwMode="auto">
            <a:xfrm>
              <a:off x="3755" y="2173"/>
              <a:ext cx="22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b="0" i="1">
                  <a:solidFill>
                    <a:srgbClr val="3366FF"/>
                  </a:solidFill>
                </a:rPr>
                <a:t>A</a:t>
              </a:r>
              <a:r>
                <a:rPr lang="en-US" altLang="zh-CN" sz="1200" b="0">
                  <a:solidFill>
                    <a:srgbClr val="3366FF"/>
                  </a:solidFill>
                </a:rPr>
                <a:t>11</a:t>
              </a:r>
              <a:endParaRPr lang="en-US" altLang="zh-CN" sz="1200" b="0" i="1">
                <a:solidFill>
                  <a:srgbClr val="3366FF"/>
                </a:solidFill>
              </a:endParaRPr>
            </a:p>
          </p:txBody>
        </p:sp>
        <p:sp>
          <p:nvSpPr>
            <p:cNvPr id="180" name="Rectangle 179"/>
            <p:cNvSpPr>
              <a:spLocks noChangeArrowheads="1"/>
            </p:cNvSpPr>
            <p:nvPr/>
          </p:nvSpPr>
          <p:spPr bwMode="auto">
            <a:xfrm>
              <a:off x="4300" y="1929"/>
              <a:ext cx="25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b="0" i="1">
                  <a:solidFill>
                    <a:srgbClr val="3366FF"/>
                  </a:solidFill>
                </a:rPr>
                <a:t>A</a:t>
              </a:r>
              <a:r>
                <a:rPr lang="en-US" altLang="zh-CN" sz="1200" b="0">
                  <a:solidFill>
                    <a:srgbClr val="3366FF"/>
                  </a:solidFill>
                </a:rPr>
                <a:t>12</a:t>
              </a:r>
              <a:endParaRPr lang="en-US" altLang="zh-CN" sz="1200" b="0" i="1">
                <a:solidFill>
                  <a:srgbClr val="3366FF"/>
                </a:solidFill>
              </a:endParaRPr>
            </a:p>
          </p:txBody>
        </p:sp>
        <p:sp>
          <p:nvSpPr>
            <p:cNvPr id="181" name="Rectangle 180"/>
            <p:cNvSpPr>
              <a:spLocks noChangeArrowheads="1"/>
            </p:cNvSpPr>
            <p:nvPr/>
          </p:nvSpPr>
          <p:spPr bwMode="auto">
            <a:xfrm>
              <a:off x="4640" y="1668"/>
              <a:ext cx="22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b="0" i="1">
                  <a:solidFill>
                    <a:srgbClr val="3366FF"/>
                  </a:solidFill>
                </a:rPr>
                <a:t>A</a:t>
              </a:r>
              <a:r>
                <a:rPr lang="en-US" altLang="zh-CN" sz="1200" b="0">
                  <a:solidFill>
                    <a:srgbClr val="3366FF"/>
                  </a:solidFill>
                </a:rPr>
                <a:t>13</a:t>
              </a:r>
              <a:endParaRPr lang="en-US" altLang="zh-CN" sz="1200" b="0" i="1">
                <a:solidFill>
                  <a:srgbClr val="3366FF"/>
                </a:solidFill>
              </a:endParaRPr>
            </a:p>
          </p:txBody>
        </p:sp>
        <p:sp>
          <p:nvSpPr>
            <p:cNvPr id="182" name="Rectangle 181"/>
            <p:cNvSpPr>
              <a:spLocks noChangeArrowheads="1"/>
            </p:cNvSpPr>
            <p:nvPr/>
          </p:nvSpPr>
          <p:spPr bwMode="auto">
            <a:xfrm>
              <a:off x="5149" y="1428"/>
              <a:ext cx="21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b="0" i="1">
                  <a:solidFill>
                    <a:srgbClr val="3366FF"/>
                  </a:solidFill>
                </a:rPr>
                <a:t>A</a:t>
              </a:r>
              <a:r>
                <a:rPr lang="en-US" altLang="zh-CN" sz="1200" b="0">
                  <a:solidFill>
                    <a:srgbClr val="3366FF"/>
                  </a:solidFill>
                </a:rPr>
                <a:t>14</a:t>
              </a:r>
              <a:endParaRPr lang="en-US" altLang="zh-CN" sz="1200" b="0" i="1">
                <a:solidFill>
                  <a:srgbClr val="3366FF"/>
                </a:solidFill>
              </a:endParaRPr>
            </a:p>
          </p:txBody>
        </p:sp>
        <p:sp>
          <p:nvSpPr>
            <p:cNvPr id="183" name="Rectangle 182"/>
            <p:cNvSpPr>
              <a:spLocks noChangeArrowheads="1"/>
            </p:cNvSpPr>
            <p:nvPr/>
          </p:nvSpPr>
          <p:spPr bwMode="auto">
            <a:xfrm>
              <a:off x="5492" y="1087"/>
              <a:ext cx="241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200" b="0" i="1">
                  <a:solidFill>
                    <a:srgbClr val="3366FF"/>
                  </a:solidFill>
                </a:rPr>
                <a:t>A</a:t>
              </a:r>
              <a:r>
                <a:rPr lang="en-US" altLang="zh-CN" sz="1200" b="0">
                  <a:solidFill>
                    <a:srgbClr val="3366FF"/>
                  </a:solidFill>
                </a:rPr>
                <a:t>15</a:t>
              </a:r>
              <a:endParaRPr lang="en-US" altLang="zh-CN" sz="1200" b="0" i="1">
                <a:solidFill>
                  <a:srgbClr val="3366FF"/>
                </a:solidFill>
              </a:endParaRPr>
            </a:p>
          </p:txBody>
        </p:sp>
        <p:sp>
          <p:nvSpPr>
            <p:cNvPr id="184" name="Rectangle 183"/>
            <p:cNvSpPr>
              <a:spLocks noChangeArrowheads="1"/>
            </p:cNvSpPr>
            <p:nvPr/>
          </p:nvSpPr>
          <p:spPr bwMode="auto">
            <a:xfrm>
              <a:off x="2168" y="1724"/>
              <a:ext cx="28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400" b="0" i="1">
                  <a:solidFill>
                    <a:srgbClr val="FF0000"/>
                  </a:solidFill>
                </a:rPr>
                <a:t>S</a:t>
              </a:r>
              <a:r>
                <a:rPr lang="en-US" altLang="zh-CN" sz="1400" b="0">
                  <a:solidFill>
                    <a:srgbClr val="FF0000"/>
                  </a:solidFill>
                </a:rPr>
                <a:t>1</a:t>
              </a:r>
              <a:endParaRPr lang="en-US" altLang="zh-CN" sz="1400" b="0" i="1">
                <a:solidFill>
                  <a:srgbClr val="FF0000"/>
                </a:solidFill>
              </a:endParaRPr>
            </a:p>
          </p:txBody>
        </p:sp>
        <p:sp>
          <p:nvSpPr>
            <p:cNvPr id="185" name="Rectangle 184"/>
            <p:cNvSpPr>
              <a:spLocks noChangeArrowheads="1"/>
            </p:cNvSpPr>
            <p:nvPr/>
          </p:nvSpPr>
          <p:spPr bwMode="auto">
            <a:xfrm>
              <a:off x="1539" y="708"/>
              <a:ext cx="355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400" b="0" i="1">
                  <a:solidFill>
                    <a:srgbClr val="FF0000"/>
                  </a:solidFill>
                </a:rPr>
                <a:t>S</a:t>
              </a:r>
              <a:r>
                <a:rPr lang="en-US" altLang="zh-CN" sz="1400" b="0">
                  <a:solidFill>
                    <a:srgbClr val="FF0000"/>
                  </a:solidFill>
                </a:rPr>
                <a:t>2</a:t>
              </a:r>
              <a:endParaRPr lang="en-US" altLang="zh-CN" sz="1400" b="0">
                <a:solidFill>
                  <a:srgbClr val="FF0000"/>
                </a:solidFill>
              </a:endParaRPr>
            </a:p>
          </p:txBody>
        </p:sp>
        <p:sp>
          <p:nvSpPr>
            <p:cNvPr id="186" name="Rectangle 185"/>
            <p:cNvSpPr>
              <a:spLocks noChangeArrowheads="1"/>
            </p:cNvSpPr>
            <p:nvPr/>
          </p:nvSpPr>
          <p:spPr bwMode="auto">
            <a:xfrm>
              <a:off x="2442" y="539"/>
              <a:ext cx="235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400" b="0" i="1">
                  <a:solidFill>
                    <a:srgbClr val="FF0000"/>
                  </a:solidFill>
                </a:rPr>
                <a:t>S</a:t>
              </a:r>
              <a:r>
                <a:rPr lang="en-US" altLang="zh-CN" sz="1400" b="0">
                  <a:solidFill>
                    <a:srgbClr val="FF0000"/>
                  </a:solidFill>
                </a:rPr>
                <a:t>3</a:t>
              </a:r>
              <a:endParaRPr lang="en-US" altLang="zh-CN" sz="1400" b="0">
                <a:solidFill>
                  <a:srgbClr val="FF0000"/>
                </a:solidFill>
              </a:endParaRPr>
            </a:p>
          </p:txBody>
        </p:sp>
        <p:sp>
          <p:nvSpPr>
            <p:cNvPr id="187" name="Rectangle 186"/>
            <p:cNvSpPr>
              <a:spLocks noChangeArrowheads="1"/>
            </p:cNvSpPr>
            <p:nvPr/>
          </p:nvSpPr>
          <p:spPr bwMode="auto">
            <a:xfrm>
              <a:off x="2959" y="442"/>
              <a:ext cx="178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400" b="0" i="1">
                  <a:solidFill>
                    <a:srgbClr val="FF0000"/>
                  </a:solidFill>
                </a:rPr>
                <a:t>S</a:t>
              </a:r>
              <a:r>
                <a:rPr lang="en-US" altLang="zh-CN" sz="1400" b="0">
                  <a:solidFill>
                    <a:srgbClr val="FF0000"/>
                  </a:solidFill>
                </a:rPr>
                <a:t>4</a:t>
              </a:r>
              <a:endParaRPr lang="en-US" altLang="zh-CN" sz="1400" b="0">
                <a:solidFill>
                  <a:srgbClr val="FF0000"/>
                </a:solidFill>
              </a:endParaRPr>
            </a:p>
          </p:txBody>
        </p:sp>
        <p:sp>
          <p:nvSpPr>
            <p:cNvPr id="188" name="Rectangle 187"/>
            <p:cNvSpPr>
              <a:spLocks noChangeArrowheads="1"/>
            </p:cNvSpPr>
            <p:nvPr/>
          </p:nvSpPr>
          <p:spPr bwMode="auto">
            <a:xfrm>
              <a:off x="3841" y="1559"/>
              <a:ext cx="148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400" b="0" i="1">
                  <a:solidFill>
                    <a:srgbClr val="FF0000"/>
                  </a:solidFill>
                </a:rPr>
                <a:t>S</a:t>
              </a:r>
              <a:r>
                <a:rPr lang="en-US" altLang="zh-CN" sz="1400" b="0">
                  <a:solidFill>
                    <a:srgbClr val="FF0000"/>
                  </a:solidFill>
                </a:rPr>
                <a:t>5</a:t>
              </a:r>
              <a:endParaRPr lang="en-US" altLang="zh-CN" sz="1400" b="0">
                <a:solidFill>
                  <a:srgbClr val="FF0000"/>
                </a:solidFill>
              </a:endParaRPr>
            </a:p>
          </p:txBody>
        </p:sp>
        <p:sp>
          <p:nvSpPr>
            <p:cNvPr id="189" name="Rectangle 188"/>
            <p:cNvSpPr>
              <a:spLocks noChangeArrowheads="1"/>
            </p:cNvSpPr>
            <p:nvPr/>
          </p:nvSpPr>
          <p:spPr bwMode="auto">
            <a:xfrm>
              <a:off x="4529" y="1029"/>
              <a:ext cx="19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400" b="0" i="1">
                  <a:solidFill>
                    <a:srgbClr val="FF0000"/>
                  </a:solidFill>
                </a:rPr>
                <a:t>S</a:t>
              </a:r>
              <a:r>
                <a:rPr lang="en-US" altLang="zh-CN" sz="1400" b="0">
                  <a:solidFill>
                    <a:srgbClr val="FF0000"/>
                  </a:solidFill>
                </a:rPr>
                <a:t>6</a:t>
              </a:r>
              <a:endParaRPr lang="en-US" altLang="zh-CN" sz="1400" b="0">
                <a:solidFill>
                  <a:srgbClr val="FF0000"/>
                </a:solidFill>
              </a:endParaRPr>
            </a:p>
          </p:txBody>
        </p:sp>
        <p:sp>
          <p:nvSpPr>
            <p:cNvPr id="190" name="Rectangle 189"/>
            <p:cNvSpPr>
              <a:spLocks noChangeArrowheads="1"/>
            </p:cNvSpPr>
            <p:nvPr/>
          </p:nvSpPr>
          <p:spPr bwMode="auto">
            <a:xfrm>
              <a:off x="5588" y="312"/>
              <a:ext cx="172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400" b="0" i="1">
                  <a:solidFill>
                    <a:srgbClr val="FF0000"/>
                  </a:solidFill>
                </a:rPr>
                <a:t>S</a:t>
              </a:r>
              <a:r>
                <a:rPr lang="en-US" altLang="zh-CN" sz="1400" b="0">
                  <a:solidFill>
                    <a:srgbClr val="FF0000"/>
                  </a:solidFill>
                </a:rPr>
                <a:t>7</a:t>
              </a:r>
              <a:endParaRPr lang="en-US" altLang="zh-CN" sz="1400" b="0">
                <a:solidFill>
                  <a:srgbClr val="FF0000"/>
                </a:solidFill>
              </a:endParaRPr>
            </a:p>
          </p:txBody>
        </p:sp>
        <p:grpSp>
          <p:nvGrpSpPr>
            <p:cNvPr id="191" name="Group 190"/>
            <p:cNvGrpSpPr/>
            <p:nvPr/>
          </p:nvGrpSpPr>
          <p:grpSpPr bwMode="auto">
            <a:xfrm>
              <a:off x="4240" y="3188"/>
              <a:ext cx="1325" cy="355"/>
              <a:chOff x="4247" y="2490"/>
              <a:chExt cx="1321" cy="355"/>
            </a:xfrm>
          </p:grpSpPr>
          <p:sp>
            <p:nvSpPr>
              <p:cNvPr id="204" name="Line 191"/>
              <p:cNvSpPr>
                <a:spLocks noChangeShapeType="1"/>
              </p:cNvSpPr>
              <p:nvPr/>
            </p:nvSpPr>
            <p:spPr bwMode="auto">
              <a:xfrm>
                <a:off x="4247" y="265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" name="Line 192"/>
              <p:cNvSpPr>
                <a:spLocks noChangeShapeType="1"/>
              </p:cNvSpPr>
              <p:nvPr/>
            </p:nvSpPr>
            <p:spPr bwMode="auto">
              <a:xfrm>
                <a:off x="4248" y="271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" name="Text Box 193"/>
              <p:cNvSpPr txBox="1">
                <a:spLocks noChangeArrowheads="1"/>
              </p:cNvSpPr>
              <p:nvPr/>
            </p:nvSpPr>
            <p:spPr bwMode="auto">
              <a:xfrm>
                <a:off x="4906" y="2490"/>
                <a:ext cx="662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zh-CN" altLang="en-US" b="1" dirty="0"/>
                  <a:t>管道</a:t>
                </a:r>
                <a:endParaRPr lang="zh-CN" altLang="en-US" b="1" dirty="0"/>
              </a:p>
            </p:txBody>
          </p:sp>
        </p:grpSp>
        <p:grpSp>
          <p:nvGrpSpPr>
            <p:cNvPr id="192" name="Group 194"/>
            <p:cNvGrpSpPr/>
            <p:nvPr/>
          </p:nvGrpSpPr>
          <p:grpSpPr bwMode="auto">
            <a:xfrm>
              <a:off x="4240" y="2357"/>
              <a:ext cx="1371" cy="355"/>
              <a:chOff x="4201" y="2743"/>
              <a:chExt cx="1367" cy="355"/>
            </a:xfrm>
          </p:grpSpPr>
          <p:sp>
            <p:nvSpPr>
              <p:cNvPr id="202" name="Line 195"/>
              <p:cNvSpPr>
                <a:spLocks noChangeShapeType="1"/>
              </p:cNvSpPr>
              <p:nvPr/>
            </p:nvSpPr>
            <p:spPr bwMode="auto">
              <a:xfrm>
                <a:off x="4201" y="2964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" name="Text Box 196"/>
              <p:cNvSpPr txBox="1">
                <a:spLocks noChangeArrowheads="1"/>
              </p:cNvSpPr>
              <p:nvPr/>
            </p:nvSpPr>
            <p:spPr bwMode="auto">
              <a:xfrm>
                <a:off x="4858" y="2743"/>
                <a:ext cx="710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zh-CN" altLang="en-US" b="1" dirty="0"/>
                  <a:t>铁路</a:t>
                </a:r>
                <a:endParaRPr lang="zh-CN" altLang="en-US" b="1" dirty="0"/>
              </a:p>
            </p:txBody>
          </p:sp>
        </p:grpSp>
        <p:grpSp>
          <p:nvGrpSpPr>
            <p:cNvPr id="193" name="Group 197"/>
            <p:cNvGrpSpPr/>
            <p:nvPr/>
          </p:nvGrpSpPr>
          <p:grpSpPr bwMode="auto">
            <a:xfrm>
              <a:off x="4256" y="2911"/>
              <a:ext cx="1309" cy="355"/>
              <a:chOff x="4263" y="3365"/>
              <a:chExt cx="1305" cy="355"/>
            </a:xfrm>
          </p:grpSpPr>
          <p:sp>
            <p:nvSpPr>
              <p:cNvPr id="200" name="Line 198"/>
              <p:cNvSpPr>
                <a:spLocks noChangeShapeType="1"/>
              </p:cNvSpPr>
              <p:nvPr/>
            </p:nvSpPr>
            <p:spPr bwMode="auto">
              <a:xfrm>
                <a:off x="4263" y="3531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1" name="Text Box 199"/>
              <p:cNvSpPr txBox="1">
                <a:spLocks noChangeArrowheads="1"/>
              </p:cNvSpPr>
              <p:nvPr/>
            </p:nvSpPr>
            <p:spPr bwMode="auto">
              <a:xfrm>
                <a:off x="4895" y="3365"/>
                <a:ext cx="673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zh-CN" altLang="en-US" b="1" dirty="0"/>
                  <a:t>公路</a:t>
                </a:r>
                <a:endParaRPr lang="zh-CN" altLang="en-US" b="1" dirty="0"/>
              </a:p>
            </p:txBody>
          </p:sp>
        </p:grpSp>
        <p:sp>
          <p:nvSpPr>
            <p:cNvPr id="194" name="Text Box 200"/>
            <p:cNvSpPr txBox="1">
              <a:spLocks noChangeArrowheads="1"/>
            </p:cNvSpPr>
            <p:nvPr/>
          </p:nvSpPr>
          <p:spPr bwMode="auto">
            <a:xfrm>
              <a:off x="4165" y="2080"/>
              <a:ext cx="1450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b="1" dirty="0">
                  <a:solidFill>
                    <a:srgbClr val="FF0000"/>
                  </a:solidFill>
                </a:rPr>
                <a:t>S1~S7</a:t>
              </a:r>
              <a:r>
                <a:rPr lang="en-US" altLang="zh-CN" b="1" dirty="0"/>
                <a:t>    </a:t>
              </a:r>
              <a:r>
                <a:rPr lang="zh-CN" altLang="en-US" b="1" dirty="0"/>
                <a:t>钢管厂</a:t>
              </a:r>
              <a:endParaRPr lang="zh-CN" altLang="en-US" b="1" dirty="0"/>
            </a:p>
          </p:txBody>
        </p:sp>
        <p:grpSp>
          <p:nvGrpSpPr>
            <p:cNvPr id="195" name="Group 201"/>
            <p:cNvGrpSpPr/>
            <p:nvPr/>
          </p:nvGrpSpPr>
          <p:grpSpPr bwMode="auto">
            <a:xfrm>
              <a:off x="4507" y="2634"/>
              <a:ext cx="1117" cy="355"/>
              <a:chOff x="4551" y="3520"/>
              <a:chExt cx="1113" cy="355"/>
            </a:xfrm>
          </p:grpSpPr>
          <p:sp>
            <p:nvSpPr>
              <p:cNvPr id="198" name="AutoShape 202"/>
              <p:cNvSpPr>
                <a:spLocks noChangeArrowheads="1"/>
              </p:cNvSpPr>
              <p:nvPr/>
            </p:nvSpPr>
            <p:spPr bwMode="auto">
              <a:xfrm>
                <a:off x="4551" y="3686"/>
                <a:ext cx="57" cy="47"/>
              </a:xfrm>
              <a:prstGeom prst="flowChartConnector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Text Box 203"/>
              <p:cNvSpPr txBox="1">
                <a:spLocks noChangeArrowheads="1"/>
              </p:cNvSpPr>
              <p:nvPr/>
            </p:nvSpPr>
            <p:spPr bwMode="auto">
              <a:xfrm>
                <a:off x="4944" y="3520"/>
                <a:ext cx="720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zh-CN" altLang="en-US" b="1" dirty="0"/>
                  <a:t>火车站</a:t>
                </a:r>
                <a:endParaRPr lang="zh-CN" altLang="en-US" b="1" dirty="0"/>
              </a:p>
            </p:txBody>
          </p:sp>
        </p:grpSp>
        <p:sp>
          <p:nvSpPr>
            <p:cNvPr id="197" name="Text Box 205"/>
            <p:cNvSpPr txBox="1">
              <a:spLocks noChangeArrowheads="1"/>
            </p:cNvSpPr>
            <p:nvPr/>
          </p:nvSpPr>
          <p:spPr bwMode="auto">
            <a:xfrm>
              <a:off x="4059" y="3797"/>
              <a:ext cx="1588" cy="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b="1" dirty="0"/>
                <a:t>（沿</a:t>
              </a:r>
              <a:r>
                <a:rPr lang="zh-CN" altLang="en-US" b="1" dirty="0" smtClean="0"/>
                <a:t>管道有</a:t>
              </a:r>
              <a:r>
                <a:rPr lang="zh-CN" altLang="en-US" b="1" dirty="0"/>
                <a:t>公路）</a:t>
              </a:r>
              <a:endParaRPr lang="zh-CN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 Box 3"/>
          <p:cNvSpPr txBox="1">
            <a:spLocks noChangeArrowheads="1"/>
          </p:cNvSpPr>
          <p:nvPr/>
        </p:nvSpPr>
        <p:spPr bwMode="auto">
          <a:xfrm>
            <a:off x="525363" y="1530370"/>
            <a:ext cx="5486797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简记：</a:t>
            </a:r>
            <a:r>
              <a:rPr lang="en-US" altLang="zh-CN" sz="2800" b="1" dirty="0" smtClean="0"/>
              <a:t>1</a:t>
            </a:r>
            <a:r>
              <a:rPr lang="zh-CN" altLang="en-US" sz="2800" b="1" dirty="0"/>
              <a:t>单位</a:t>
            </a:r>
            <a:r>
              <a:rPr lang="zh-CN" altLang="en-US" sz="2800" b="1" dirty="0" smtClean="0"/>
              <a:t>钢管 </a:t>
            </a:r>
            <a:r>
              <a:rPr lang="en-US" altLang="zh-CN" sz="2800" b="1" dirty="0" smtClean="0"/>
              <a:t>= 1km</a:t>
            </a:r>
            <a:r>
              <a:rPr lang="zh-CN" altLang="en-US" sz="2800" b="1" dirty="0"/>
              <a:t>管道</a:t>
            </a:r>
            <a:r>
              <a:rPr lang="zh-CN" altLang="en-US" sz="2800" b="1" dirty="0" smtClean="0"/>
              <a:t>钢管</a:t>
            </a:r>
            <a:endParaRPr lang="zh-CN" altLang="en-US" sz="2800" b="1" dirty="0"/>
          </a:p>
        </p:txBody>
      </p:sp>
      <p:sp>
        <p:nvSpPr>
          <p:cNvPr id="211" name="Text Box 4"/>
          <p:cNvSpPr txBox="1">
            <a:spLocks noChangeArrowheads="1"/>
          </p:cNvSpPr>
          <p:nvPr/>
        </p:nvSpPr>
        <p:spPr bwMode="auto">
          <a:xfrm>
            <a:off x="1475656" y="5229200"/>
            <a:ext cx="5976664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钢厂产量的下限：</a:t>
            </a:r>
            <a:r>
              <a:rPr lang="en-US" altLang="zh-CN" sz="2800" b="1" dirty="0"/>
              <a:t>500</a:t>
            </a:r>
            <a:r>
              <a:rPr lang="zh-CN" altLang="en-US" sz="2800" b="1" dirty="0"/>
              <a:t>单位钢管</a:t>
            </a:r>
            <a:endParaRPr lang="zh-CN" altLang="en-US" sz="2800" b="1" dirty="0"/>
          </a:p>
        </p:txBody>
      </p:sp>
      <p:sp>
        <p:nvSpPr>
          <p:cNvPr id="218" name="Text Box 3"/>
          <p:cNvSpPr txBox="1">
            <a:spLocks noChangeArrowheads="1"/>
          </p:cNvSpPr>
          <p:nvPr/>
        </p:nvSpPr>
        <p:spPr bwMode="auto">
          <a:xfrm>
            <a:off x="559081" y="2348880"/>
            <a:ext cx="5486797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钢厂的产量和销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价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89470" y="3356992"/>
          <a:ext cx="8280924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0255"/>
                <a:gridCol w="690077"/>
                <a:gridCol w="690077"/>
                <a:gridCol w="920103"/>
                <a:gridCol w="920103"/>
                <a:gridCol w="920103"/>
                <a:gridCol w="920103"/>
                <a:gridCol w="920103"/>
              </a:tblGrid>
              <a:tr h="279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effectLst/>
                        </a:rPr>
                        <a:t>钢</a:t>
                      </a:r>
                      <a:r>
                        <a:rPr lang="zh-CN" sz="2800" b="1" kern="100" dirty="0" smtClean="0">
                          <a:effectLst/>
                        </a:rPr>
                        <a:t>厂</a:t>
                      </a:r>
                      <a:r>
                        <a:rPr lang="en-US" altLang="zh-CN" sz="2800" b="1" kern="100" dirty="0" smtClean="0">
                          <a:effectLst/>
                        </a:rPr>
                        <a:t> </a:t>
                      </a:r>
                      <a:r>
                        <a:rPr lang="en-US" altLang="zh-CN" sz="2800" b="1" i="1" kern="100" dirty="0" err="1" smtClean="0">
                          <a:effectLst/>
                        </a:rPr>
                        <a:t>i</a:t>
                      </a:r>
                      <a:endParaRPr lang="zh-CN" sz="2800" b="1" i="1" kern="100" dirty="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</a:rPr>
                        <a:t>1</a:t>
                      </a:r>
                      <a:endParaRPr lang="zh-CN" sz="2800" b="1" kern="10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</a:rPr>
                        <a:t>2</a:t>
                      </a:r>
                      <a:endParaRPr lang="zh-CN" sz="2800" b="1" kern="10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</a:rPr>
                        <a:t>3</a:t>
                      </a:r>
                      <a:endParaRPr lang="zh-CN" sz="2800" b="1" kern="10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</a:rPr>
                        <a:t>4</a:t>
                      </a:r>
                      <a:endParaRPr lang="zh-CN" sz="2800" b="1" kern="10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5</a:t>
                      </a:r>
                      <a:endParaRPr lang="zh-CN" sz="2800" b="1" kern="100" dirty="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</a:rPr>
                        <a:t>6</a:t>
                      </a:r>
                      <a:endParaRPr lang="zh-CN" sz="2800" b="1" kern="10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</a:rPr>
                        <a:t>7</a:t>
                      </a:r>
                      <a:endParaRPr lang="zh-CN" sz="2800" b="1" kern="10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effectLst/>
                        </a:rPr>
                        <a:t>产量</a:t>
                      </a:r>
                      <a:r>
                        <a:rPr lang="zh-CN" sz="2800" b="1" kern="100" dirty="0" smtClean="0">
                          <a:effectLst/>
                        </a:rPr>
                        <a:t>上限</a:t>
                      </a:r>
                      <a:r>
                        <a:rPr lang="en-US" altLang="zh-CN" sz="2800" b="1" kern="100" dirty="0" smtClean="0">
                          <a:effectLst/>
                        </a:rPr>
                        <a:t> </a:t>
                      </a:r>
                      <a:r>
                        <a:rPr lang="en-US" altLang="zh-CN" sz="2800" b="1" i="1" kern="100" dirty="0" err="1" smtClean="0">
                          <a:effectLst/>
                        </a:rPr>
                        <a:t>s</a:t>
                      </a:r>
                      <a:r>
                        <a:rPr lang="en-US" altLang="zh-CN" sz="2800" b="1" i="1" kern="100" baseline="-25000" dirty="0" err="1" smtClean="0">
                          <a:effectLst/>
                        </a:rPr>
                        <a:t>i</a:t>
                      </a:r>
                      <a:r>
                        <a:rPr lang="zh-CN" sz="2800" b="1" kern="100" dirty="0" smtClean="0">
                          <a:effectLst/>
                        </a:rPr>
                        <a:t> </a:t>
                      </a:r>
                      <a:endParaRPr lang="zh-CN" sz="2800" b="1" kern="100" dirty="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</a:rPr>
                        <a:t>800</a:t>
                      </a:r>
                      <a:endParaRPr lang="zh-CN" sz="2800" b="1" kern="10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</a:rPr>
                        <a:t>800</a:t>
                      </a:r>
                      <a:endParaRPr lang="zh-CN" sz="2800" b="1" kern="10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</a:rPr>
                        <a:t>1000</a:t>
                      </a:r>
                      <a:endParaRPr lang="zh-CN" sz="2800" b="1" kern="10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</a:rPr>
                        <a:t>2000</a:t>
                      </a:r>
                      <a:endParaRPr lang="zh-CN" sz="2800" b="1" kern="10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</a:rPr>
                        <a:t>2000</a:t>
                      </a:r>
                      <a:endParaRPr lang="zh-CN" sz="2800" b="1" kern="10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</a:rPr>
                        <a:t>2000</a:t>
                      </a:r>
                      <a:endParaRPr lang="zh-CN" sz="2800" b="1" kern="10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</a:rPr>
                        <a:t>3000</a:t>
                      </a:r>
                      <a:endParaRPr lang="zh-CN" sz="2800" b="1" kern="10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effectLst/>
                        </a:rPr>
                        <a:t>销价</a:t>
                      </a:r>
                      <a:r>
                        <a:rPr lang="en-US" sz="2800" b="1" kern="100" dirty="0">
                          <a:effectLst/>
                        </a:rPr>
                        <a:t> </a:t>
                      </a:r>
                      <a:r>
                        <a:rPr lang="en-US" sz="2800" b="1" i="1" kern="100" dirty="0" smtClean="0">
                          <a:effectLst/>
                        </a:rPr>
                        <a:t>p</a:t>
                      </a:r>
                      <a:r>
                        <a:rPr lang="en-US" sz="2800" b="1" i="1" kern="100" baseline="-25000" dirty="0" smtClean="0">
                          <a:effectLst/>
                        </a:rPr>
                        <a:t>i </a:t>
                      </a:r>
                      <a:r>
                        <a:rPr lang="en-US" altLang="zh-CN" sz="2800" b="1" kern="100" dirty="0" smtClean="0">
                          <a:effectLst/>
                        </a:rPr>
                        <a:t>(</a:t>
                      </a:r>
                      <a:r>
                        <a:rPr lang="zh-CN" sz="2800" b="1" kern="100" dirty="0" smtClean="0">
                          <a:effectLst/>
                        </a:rPr>
                        <a:t>万元</a:t>
                      </a:r>
                      <a:r>
                        <a:rPr lang="en-US" altLang="zh-CN" sz="2800" b="1" kern="100" dirty="0" smtClean="0">
                          <a:effectLst/>
                        </a:rPr>
                        <a:t>)</a:t>
                      </a:r>
                      <a:endParaRPr lang="zh-CN" sz="2800" b="1" kern="100" dirty="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</a:rPr>
                        <a:t>160</a:t>
                      </a:r>
                      <a:endParaRPr lang="zh-CN" sz="2800" b="1" kern="10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</a:rPr>
                        <a:t>155</a:t>
                      </a:r>
                      <a:endParaRPr lang="zh-CN" sz="2800" b="1" kern="10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</a:rPr>
                        <a:t>155</a:t>
                      </a:r>
                      <a:endParaRPr lang="zh-CN" sz="2800" b="1" kern="10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</a:rPr>
                        <a:t>160</a:t>
                      </a:r>
                      <a:endParaRPr lang="zh-CN" sz="2800" b="1" kern="10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</a:rPr>
                        <a:t>155</a:t>
                      </a:r>
                      <a:endParaRPr lang="zh-CN" sz="2800" b="1" kern="10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</a:rPr>
                        <a:t>150</a:t>
                      </a:r>
                      <a:endParaRPr lang="zh-CN" sz="2800" b="1" kern="10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</a:rPr>
                        <a:t>160</a:t>
                      </a:r>
                      <a:endParaRPr lang="zh-CN" sz="2800" b="1" kern="100" dirty="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525363" y="683985"/>
            <a:ext cx="1119188" cy="5847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背景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/>
      <p:bldP spid="211" grpId="0"/>
      <p:bldP spid="21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 Box 9"/>
          <p:cNvSpPr txBox="1">
            <a:spLocks noChangeArrowheads="1"/>
          </p:cNvSpPr>
          <p:nvPr/>
        </p:nvSpPr>
        <p:spPr bwMode="auto">
          <a:xfrm>
            <a:off x="390451" y="5689317"/>
            <a:ext cx="8583542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 smtClean="0"/>
              <a:t>制定订购和</a:t>
            </a:r>
            <a:r>
              <a:rPr lang="zh-CN" altLang="zh-CN" sz="2800" b="1" dirty="0" smtClean="0"/>
              <a:t>运输</a:t>
            </a:r>
            <a:r>
              <a:rPr lang="zh-CN" altLang="en-US" sz="2800" b="1" dirty="0" smtClean="0"/>
              <a:t>计划，使总费用最小（并给出总费用）</a:t>
            </a:r>
            <a:endParaRPr lang="zh-CN" altLang="en-US" sz="28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23527" y="1772816"/>
          <a:ext cx="8636003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1433"/>
                <a:gridCol w="1338914"/>
                <a:gridCol w="1338914"/>
                <a:gridCol w="1338914"/>
                <a:gridCol w="1338914"/>
                <a:gridCol w="1338914"/>
              </a:tblGrid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里程</a:t>
                      </a:r>
                      <a:r>
                        <a:rPr lang="en-US" sz="2400" b="1" kern="100" dirty="0">
                          <a:effectLst/>
                        </a:rPr>
                        <a:t>(km)</a:t>
                      </a:r>
                      <a:endParaRPr lang="zh-CN" sz="2400" b="1" kern="100" dirty="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 smtClean="0">
                          <a:effectLst/>
                        </a:rPr>
                        <a:t>≤</a:t>
                      </a:r>
                      <a:r>
                        <a:rPr lang="en-US" altLang="zh-CN" sz="2400" b="1" kern="100" dirty="0" smtClean="0">
                          <a:effectLst/>
                        </a:rPr>
                        <a:t> </a:t>
                      </a:r>
                      <a:r>
                        <a:rPr lang="en-US" sz="2400" b="1" kern="100" dirty="0" smtClean="0">
                          <a:effectLst/>
                        </a:rPr>
                        <a:t>300</a:t>
                      </a:r>
                      <a:endParaRPr lang="zh-CN" sz="2400" b="1" kern="100" dirty="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effectLst/>
                        </a:rPr>
                        <a:t>301 </a:t>
                      </a:r>
                      <a:r>
                        <a:rPr lang="en-US" altLang="zh-CN" sz="2400" b="1" kern="100" dirty="0" smtClean="0">
                          <a:effectLst/>
                        </a:rPr>
                        <a:t>- </a:t>
                      </a:r>
                      <a:r>
                        <a:rPr lang="en-US" sz="2400" b="1" kern="100" dirty="0" smtClean="0">
                          <a:effectLst/>
                        </a:rPr>
                        <a:t>350</a:t>
                      </a:r>
                      <a:endParaRPr lang="zh-CN" sz="2400" b="1" kern="100" dirty="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effectLst/>
                        </a:rPr>
                        <a:t>351</a:t>
                      </a:r>
                      <a:r>
                        <a:rPr lang="en-US" sz="2400" b="1" kern="100" baseline="0" dirty="0" smtClean="0">
                          <a:effectLst/>
                        </a:rPr>
                        <a:t> </a:t>
                      </a:r>
                      <a:r>
                        <a:rPr lang="en-US" altLang="zh-CN" sz="2400" b="1" kern="100" baseline="0" dirty="0" smtClean="0">
                          <a:effectLst/>
                        </a:rPr>
                        <a:t>- </a:t>
                      </a:r>
                      <a:r>
                        <a:rPr lang="en-US" sz="2400" b="1" kern="100" dirty="0" smtClean="0">
                          <a:effectLst/>
                        </a:rPr>
                        <a:t>400</a:t>
                      </a:r>
                      <a:endParaRPr lang="zh-CN" sz="2400" b="1" kern="100" dirty="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effectLst/>
                        </a:rPr>
                        <a:t>401</a:t>
                      </a:r>
                      <a:r>
                        <a:rPr lang="en-US" sz="2400" b="1" kern="100" baseline="0" dirty="0" smtClean="0">
                          <a:effectLst/>
                        </a:rPr>
                        <a:t> </a:t>
                      </a:r>
                      <a:r>
                        <a:rPr lang="en-US" altLang="zh-CN" sz="2400" b="1" kern="100" baseline="0" dirty="0" smtClean="0">
                          <a:effectLst/>
                        </a:rPr>
                        <a:t>- </a:t>
                      </a:r>
                      <a:r>
                        <a:rPr lang="en-US" sz="2400" b="1" kern="100" dirty="0" smtClean="0">
                          <a:effectLst/>
                        </a:rPr>
                        <a:t>450</a:t>
                      </a:r>
                      <a:endParaRPr lang="zh-CN" sz="2400" b="1" kern="100" dirty="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effectLst/>
                        </a:rPr>
                        <a:t>451</a:t>
                      </a:r>
                      <a:r>
                        <a:rPr lang="en-US" sz="2400" b="1" kern="100" baseline="0" dirty="0" smtClean="0">
                          <a:effectLst/>
                        </a:rPr>
                        <a:t> </a:t>
                      </a:r>
                      <a:r>
                        <a:rPr lang="en-US" altLang="zh-CN" sz="2400" b="1" kern="100" baseline="0" dirty="0" smtClean="0">
                          <a:effectLst/>
                        </a:rPr>
                        <a:t>– </a:t>
                      </a:r>
                      <a:r>
                        <a:rPr lang="en-US" sz="2400" b="1" kern="100" dirty="0" smtClean="0">
                          <a:effectLst/>
                        </a:rPr>
                        <a:t>500</a:t>
                      </a:r>
                      <a:endParaRPr lang="zh-CN" sz="2400" b="1" kern="100" dirty="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</a:rPr>
                        <a:t>运价</a:t>
                      </a:r>
                      <a:r>
                        <a:rPr lang="en-US" sz="2400" b="1" kern="100">
                          <a:effectLst/>
                        </a:rPr>
                        <a:t>(</a:t>
                      </a:r>
                      <a:r>
                        <a:rPr lang="zh-CN" sz="2400" b="1" kern="100">
                          <a:effectLst/>
                        </a:rPr>
                        <a:t>万元</a:t>
                      </a:r>
                      <a:r>
                        <a:rPr lang="en-US" sz="2400" b="1" kern="100">
                          <a:effectLst/>
                        </a:rPr>
                        <a:t>)</a:t>
                      </a:r>
                      <a:endParaRPr lang="zh-CN" sz="2400" b="1" kern="10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20</a:t>
                      </a:r>
                      <a:endParaRPr lang="zh-CN" sz="2400" b="1" kern="100" dirty="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23</a:t>
                      </a:r>
                      <a:endParaRPr lang="zh-CN" sz="2400" b="1" kern="10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26</a:t>
                      </a:r>
                      <a:endParaRPr lang="zh-CN" sz="2400" b="1" kern="10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29</a:t>
                      </a:r>
                      <a:endParaRPr lang="zh-CN" sz="2400" b="1" kern="10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32</a:t>
                      </a:r>
                      <a:endParaRPr lang="zh-CN" sz="2400" b="1" kern="100" dirty="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24224" y="2564904"/>
          <a:ext cx="8640265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3520"/>
                <a:gridCol w="1339349"/>
                <a:gridCol w="1339349"/>
                <a:gridCol w="1339349"/>
                <a:gridCol w="1339349"/>
                <a:gridCol w="1339349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里程</a:t>
                      </a:r>
                      <a:r>
                        <a:rPr lang="en-US" sz="2400" b="1" kern="100" dirty="0">
                          <a:effectLst/>
                        </a:rPr>
                        <a:t>(km)</a:t>
                      </a:r>
                      <a:endParaRPr lang="zh-CN" sz="2400" b="1" kern="100" dirty="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501</a:t>
                      </a:r>
                      <a:r>
                        <a:rPr lang="en-US" sz="2400" b="1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sz="2400" b="1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601</a:t>
                      </a:r>
                      <a:r>
                        <a:rPr lang="en-US" sz="2400" b="1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2400" b="1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701</a:t>
                      </a:r>
                      <a:r>
                        <a:rPr lang="en-US" sz="2400" b="1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2400" b="1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801</a:t>
                      </a:r>
                      <a:r>
                        <a:rPr lang="en-US" sz="2400" b="1" kern="1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2400" b="1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901</a:t>
                      </a:r>
                      <a:r>
                        <a:rPr lang="en-US" altLang="zh-CN" sz="2400" b="1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2400" b="1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zh-CN" sz="24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</a:rPr>
                        <a:t>运价</a:t>
                      </a:r>
                      <a:r>
                        <a:rPr lang="en-US" sz="2400" b="1" kern="100" dirty="0">
                          <a:effectLst/>
                        </a:rPr>
                        <a:t>(</a:t>
                      </a:r>
                      <a:r>
                        <a:rPr lang="zh-CN" sz="2400" b="1" kern="100" dirty="0">
                          <a:effectLst/>
                        </a:rPr>
                        <a:t>万元</a:t>
                      </a:r>
                      <a:r>
                        <a:rPr lang="en-US" sz="2400" b="1" kern="100" dirty="0">
                          <a:effectLst/>
                        </a:rPr>
                        <a:t>)</a:t>
                      </a:r>
                      <a:endParaRPr lang="zh-CN" sz="2400" b="1" kern="100" dirty="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37</a:t>
                      </a:r>
                      <a:endParaRPr lang="zh-CN" sz="2400" b="1" kern="100" dirty="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44</a:t>
                      </a:r>
                      <a:endParaRPr lang="zh-CN" sz="2400" b="1" kern="10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50</a:t>
                      </a:r>
                      <a:endParaRPr lang="zh-CN" sz="2400" b="1" kern="10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55</a:t>
                      </a:r>
                      <a:endParaRPr lang="zh-CN" sz="2400" b="1" kern="10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60</a:t>
                      </a:r>
                      <a:endParaRPr lang="zh-CN" sz="2400" b="1" kern="100" dirty="0">
                        <a:effectLst/>
                        <a:latin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7" name="AutoShape 10"/>
          <p:cNvSpPr>
            <a:spLocks noChangeArrowheads="1"/>
          </p:cNvSpPr>
          <p:nvPr/>
        </p:nvSpPr>
        <p:spPr bwMode="auto">
          <a:xfrm>
            <a:off x="6084169" y="548680"/>
            <a:ext cx="2827736" cy="1080691"/>
          </a:xfrm>
          <a:prstGeom prst="wedgeRectCallout">
            <a:avLst>
              <a:gd name="adj1" fmla="val -105455"/>
              <a:gd name="adj2" fmla="val 192475"/>
            </a:avLst>
          </a:prstGeom>
          <a:noFill/>
          <a:ln w="9525" algn="ctr">
            <a:solidFill>
              <a:srgbClr val="FF0000"/>
            </a:solidFill>
            <a:miter lim="800000"/>
          </a:ln>
          <a:effectLst/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601 = 300 + 301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44 &gt; 20 + 23 ?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124744"/>
            <a:ext cx="3595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单位钢管的铁路运价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3528" y="4311099"/>
            <a:ext cx="36102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单位钢管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公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路</a:t>
            </a:r>
            <a:r>
              <a:rPr lang="zh-CN" altLang="en-US" sz="2800" b="1" dirty="0">
                <a:solidFill>
                  <a:srgbClr val="FF0000"/>
                </a:solidFill>
              </a:rPr>
              <a:t>运价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11960" y="4293096"/>
            <a:ext cx="49225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</a:rPr>
              <a:t>0.1</a:t>
            </a:r>
            <a:r>
              <a:rPr lang="zh-CN" altLang="en-US" sz="2800" b="1" dirty="0">
                <a:solidFill>
                  <a:srgbClr val="000000"/>
                </a:solidFill>
              </a:rPr>
              <a:t>万元</a:t>
            </a:r>
            <a:r>
              <a:rPr lang="en-US" altLang="zh-CN" sz="2800" b="1" dirty="0">
                <a:solidFill>
                  <a:srgbClr val="000000"/>
                </a:solidFill>
              </a:rPr>
              <a:t>/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km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（</a:t>
            </a:r>
            <a:r>
              <a:rPr lang="zh-CN" altLang="en-US" sz="2800" b="1" dirty="0">
                <a:solidFill>
                  <a:srgbClr val="000000"/>
                </a:solidFill>
              </a:rPr>
              <a:t>不足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整公里部分按</a:t>
            </a:r>
            <a:r>
              <a:rPr lang="zh-CN" altLang="en-US" sz="2800" b="1" dirty="0">
                <a:solidFill>
                  <a:srgbClr val="000000"/>
                </a:solidFill>
              </a:rPr>
              <a:t>整公里计）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7" y="3517557"/>
            <a:ext cx="85883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dirty="0"/>
              <a:t>1000km</a:t>
            </a:r>
            <a:r>
              <a:rPr lang="zh-CN" altLang="en-US" sz="2800" b="1" dirty="0"/>
              <a:t>以上每增加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至</a:t>
            </a:r>
            <a:r>
              <a:rPr lang="en-US" altLang="zh-CN" sz="2800" b="1" dirty="0"/>
              <a:t>100km</a:t>
            </a:r>
            <a:r>
              <a:rPr lang="zh-CN" altLang="en-US" sz="2800" b="1" dirty="0"/>
              <a:t>运价增加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万元</a:t>
            </a:r>
            <a:endParaRPr lang="zh-CN" altLang="en-US" sz="2800" b="1" dirty="0"/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539552" y="504250"/>
            <a:ext cx="1119188" cy="5847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背景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390451" y="5013176"/>
            <a:ext cx="1152715" cy="5857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问题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217" grpId="0" animBg="1"/>
      <p:bldP spid="5" grpId="0"/>
      <p:bldP spid="16" grpId="0"/>
      <p:bldP spid="6" grpId="0"/>
      <p:bldP spid="7" grpId="0"/>
      <p:bldP spid="1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28575" y="1307689"/>
            <a:ext cx="6838513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运输计划</a:t>
            </a:r>
            <a:r>
              <a:rPr lang="zh-CN" altLang="en-US" sz="2800" b="1" dirty="0" smtClean="0"/>
              <a:t>：运量、相应的</a:t>
            </a:r>
            <a:r>
              <a:rPr lang="zh-CN" altLang="zh-CN" sz="2800" b="1" dirty="0" smtClean="0"/>
              <a:t>运输</a:t>
            </a:r>
            <a:r>
              <a:rPr lang="zh-CN" altLang="zh-CN" sz="2800" b="1" dirty="0"/>
              <a:t>方式和路线</a:t>
            </a:r>
            <a:endParaRPr lang="zh-CN" altLang="en-US" sz="2800" b="1" dirty="0"/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428575" y="548680"/>
            <a:ext cx="2270730" cy="5847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ea typeface="楷体_GB2312" pitchFamily="49" charset="-122"/>
              </a:rPr>
              <a:t>分析与建模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7005" y="3917593"/>
            <a:ext cx="85883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假设：不考虑装卸费用；铁路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公路可任意联运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7005" y="2034877"/>
            <a:ext cx="8730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思路：</a:t>
            </a:r>
            <a:r>
              <a:rPr lang="zh-CN" altLang="en-US" sz="2800" b="1" dirty="0" smtClean="0"/>
              <a:t>计算</a:t>
            </a:r>
            <a:r>
              <a:rPr lang="zh-CN" altLang="zh-CN" sz="2800" b="1" dirty="0" smtClean="0"/>
              <a:t>从</a:t>
            </a:r>
            <a:r>
              <a:rPr lang="zh-CN" altLang="zh-CN" sz="2800" b="1" dirty="0"/>
              <a:t>每个钢管</a:t>
            </a:r>
            <a:r>
              <a:rPr lang="zh-CN" altLang="zh-CN" sz="2800" b="1" dirty="0" smtClean="0"/>
              <a:t>厂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err="1" smtClean="0"/>
              <a:t>i</a:t>
            </a:r>
            <a:r>
              <a:rPr lang="en-US" altLang="zh-CN" sz="2800" b="1" dirty="0" smtClean="0"/>
              <a:t>=1~7</a:t>
            </a:r>
            <a:r>
              <a:rPr lang="zh-CN" altLang="en-US" sz="2800" b="1" dirty="0"/>
              <a:t>运送</a:t>
            </a:r>
            <a:r>
              <a:rPr lang="zh-CN" altLang="zh-CN" sz="2800" b="1" dirty="0" smtClean="0"/>
              <a:t>每</a:t>
            </a:r>
            <a:r>
              <a:rPr lang="zh-CN" altLang="zh-CN" sz="2800" b="1" dirty="0"/>
              <a:t>单位</a:t>
            </a:r>
            <a:r>
              <a:rPr lang="zh-CN" altLang="zh-CN" sz="2800" b="1" dirty="0" smtClean="0"/>
              <a:t>钢管到</a:t>
            </a:r>
            <a:r>
              <a:rPr lang="zh-CN" altLang="zh-CN" sz="2800" b="1" dirty="0"/>
              <a:t>每个</a:t>
            </a:r>
            <a:r>
              <a:rPr lang="zh-CN" altLang="zh-CN" sz="2800" b="1" dirty="0" smtClean="0"/>
              <a:t>节点</a:t>
            </a:r>
            <a:r>
              <a:rPr lang="en-US" altLang="zh-CN" sz="2800" b="1" i="1" dirty="0" smtClean="0"/>
              <a:t>j</a:t>
            </a:r>
            <a:r>
              <a:rPr lang="en-US" altLang="zh-CN" sz="2800" b="1" dirty="0" smtClean="0"/>
              <a:t>=1~15</a:t>
            </a:r>
            <a:r>
              <a:rPr lang="zh-CN" altLang="zh-CN" sz="2800" b="1" dirty="0" smtClean="0"/>
              <a:t>的</a:t>
            </a:r>
            <a:r>
              <a:rPr lang="zh-CN" altLang="zh-CN" sz="2800" b="1" dirty="0"/>
              <a:t>最小运费</a:t>
            </a:r>
            <a:r>
              <a:rPr lang="en-US" altLang="zh-CN" sz="2800" b="1" i="1" dirty="0" err="1"/>
              <a:t>c</a:t>
            </a:r>
            <a:r>
              <a:rPr lang="en-US" altLang="zh-CN" sz="2800" b="1" i="1" baseline="-25000" dirty="0" err="1"/>
              <a:t>ij</a:t>
            </a:r>
            <a:r>
              <a:rPr lang="zh-CN" altLang="zh-CN" sz="2800" b="1" dirty="0" smtClean="0"/>
              <a:t>（运费</a:t>
            </a:r>
            <a:r>
              <a:rPr lang="zh-CN" altLang="zh-CN" sz="2800" b="1" dirty="0"/>
              <a:t>矩阵）</a:t>
            </a:r>
            <a:endParaRPr lang="zh-CN" alt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1887976" y="3155990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 smtClean="0"/>
              <a:t>利用</a:t>
            </a:r>
            <a:r>
              <a:rPr lang="en-US" altLang="zh-CN" sz="2800" b="1" i="1" dirty="0" err="1"/>
              <a:t>c</a:t>
            </a:r>
            <a:r>
              <a:rPr lang="en-US" altLang="zh-CN" sz="2800" b="1" i="1" baseline="-25000" dirty="0" err="1"/>
              <a:t>ij</a:t>
            </a:r>
            <a:r>
              <a:rPr lang="zh-CN" altLang="en-US" sz="2800" b="1" dirty="0" smtClean="0"/>
              <a:t>建立数学规划模型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（见后）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右箭头 1"/>
          <p:cNvSpPr/>
          <p:nvPr/>
        </p:nvSpPr>
        <p:spPr bwMode="auto">
          <a:xfrm>
            <a:off x="1311912" y="3261641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3767" y="4594177"/>
            <a:ext cx="85883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</a:rPr>
              <a:t>难点：</a:t>
            </a:r>
            <a:r>
              <a:rPr lang="zh-CN" altLang="en-US" sz="2800" b="1" dirty="0" smtClean="0"/>
              <a:t>图上给出了物理距离（一种赋权）</a:t>
            </a:r>
            <a:endParaRPr lang="zh-CN" altLang="en-US" sz="2800" b="1" dirty="0"/>
          </a:p>
        </p:txBody>
      </p:sp>
      <p:sp>
        <p:nvSpPr>
          <p:cNvPr id="22" name="右箭头 21"/>
          <p:cNvSpPr/>
          <p:nvPr/>
        </p:nvSpPr>
        <p:spPr bwMode="auto">
          <a:xfrm>
            <a:off x="1386869" y="6004276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54669" y="5930116"/>
            <a:ext cx="3384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 smtClean="0"/>
              <a:t>运费（另一种赋权）</a:t>
            </a:r>
            <a:endParaRPr lang="zh-CN" altLang="en-US" sz="2800" b="1" dirty="0"/>
          </a:p>
        </p:txBody>
      </p:sp>
      <p:sp>
        <p:nvSpPr>
          <p:cNvPr id="24" name="矩形 23"/>
          <p:cNvSpPr/>
          <p:nvPr/>
        </p:nvSpPr>
        <p:spPr>
          <a:xfrm>
            <a:off x="6519164" y="5922686"/>
            <a:ext cx="20882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最短路问题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右箭头 24"/>
          <p:cNvSpPr/>
          <p:nvPr/>
        </p:nvSpPr>
        <p:spPr bwMode="auto">
          <a:xfrm>
            <a:off x="5727076" y="6011706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99592" y="5213922"/>
            <a:ext cx="80678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 smtClean="0"/>
              <a:t>但不能将图上距离最短的路径当成最优运输路线！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19" grpId="0"/>
      <p:bldP spid="20" grpId="0"/>
      <p:bldP spid="2" grpId="0" animBg="1"/>
      <p:bldP spid="21" grpId="0"/>
      <p:bldP spid="22" grpId="0" animBg="1"/>
      <p:bldP spid="23" grpId="0"/>
      <p:bldP spid="24" grpId="0"/>
      <p:bldP spid="25" grpId="0" animBg="1"/>
      <p:bldP spid="27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 Box 9"/>
          <p:cNvSpPr txBox="1">
            <a:spLocks noChangeArrowheads="1"/>
          </p:cNvSpPr>
          <p:nvPr/>
        </p:nvSpPr>
        <p:spPr bwMode="auto">
          <a:xfrm>
            <a:off x="611560" y="5426060"/>
            <a:ext cx="7776864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 smtClean="0"/>
              <a:t>算法选择：</a:t>
            </a:r>
            <a:r>
              <a:rPr lang="zh-CN" altLang="zh-CN" sz="2800" b="1" dirty="0" smtClean="0"/>
              <a:t>采用</a:t>
            </a:r>
            <a:r>
              <a:rPr lang="en-US" altLang="zh-CN" sz="2800" b="1" dirty="0"/>
              <a:t>Floyd-</a:t>
            </a:r>
            <a:r>
              <a:rPr lang="en-US" altLang="zh-CN" sz="2800" b="1" dirty="0" err="1"/>
              <a:t>Warshall</a:t>
            </a:r>
            <a:r>
              <a:rPr lang="zh-CN" altLang="zh-CN" sz="2800" b="1" dirty="0" smtClean="0"/>
              <a:t>算法</a:t>
            </a:r>
            <a:r>
              <a:rPr lang="zh-CN" altLang="en-US" sz="2800" b="1" dirty="0"/>
              <a:t>比较方便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254869" y="1844824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zh-CN" sz="2800" b="1" dirty="0">
                <a:solidFill>
                  <a:srgbClr val="FF0000"/>
                </a:solidFill>
              </a:rPr>
              <a:t>铁路子网络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49187" y="3929097"/>
            <a:ext cx="57743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</a:rPr>
              <a:t>类似，</a:t>
            </a:r>
            <a:r>
              <a:rPr lang="zh-CN" altLang="zh-CN" sz="2800" b="1" dirty="0" smtClean="0"/>
              <a:t>计算</a:t>
            </a:r>
            <a:r>
              <a:rPr lang="en-US" altLang="zh-CN" sz="2800" b="1" i="1" dirty="0" smtClean="0"/>
              <a:t>d</a:t>
            </a:r>
            <a:r>
              <a:rPr lang="en-US" altLang="zh-CN" sz="2800" b="1" i="1" baseline="-25000" dirty="0" smtClean="0"/>
              <a:t>ij</a:t>
            </a:r>
            <a:r>
              <a:rPr lang="en-US" altLang="zh-CN" sz="2800" b="1" baseline="30000" dirty="0"/>
              <a:t>2</a:t>
            </a:r>
            <a:r>
              <a:rPr lang="en-US" altLang="zh-CN" sz="2800" b="1" dirty="0" smtClean="0"/>
              <a:t>    </a:t>
            </a:r>
            <a:r>
              <a:rPr lang="en-US" altLang="zh-CN" sz="2800" b="1" dirty="0" smtClean="0">
                <a:sym typeface="Wingdings" panose="05000000000000000000" pitchFamily="2" charset="2"/>
              </a:rPr>
              <a:t> </a:t>
            </a:r>
            <a:r>
              <a:rPr lang="en-US" altLang="zh-CN" sz="2800" b="1" dirty="0">
                <a:sym typeface="Wingdings" panose="05000000000000000000" pitchFamily="2" charset="2"/>
              </a:rPr>
              <a:t>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最小</a:t>
            </a:r>
            <a:r>
              <a:rPr lang="zh-CN" altLang="zh-CN" sz="2800" b="1" dirty="0"/>
              <a:t>运费</a:t>
            </a:r>
            <a:r>
              <a:rPr lang="en-US" altLang="zh-CN" sz="2800" b="1" i="1" dirty="0" smtClean="0"/>
              <a:t>c</a:t>
            </a:r>
            <a:r>
              <a:rPr lang="en-US" altLang="zh-CN" sz="2800" b="1" i="1" baseline="-25000" dirty="0" smtClean="0"/>
              <a:t>ij</a:t>
            </a:r>
            <a:r>
              <a:rPr lang="en-US" altLang="zh-CN" sz="2800" b="1" baseline="30000" dirty="0" smtClean="0"/>
              <a:t>2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451345" y="2492896"/>
            <a:ext cx="858837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zh-CN" sz="2800" b="1" dirty="0" smtClean="0"/>
              <a:t>计算任意两个节点</a:t>
            </a:r>
            <a:r>
              <a:rPr lang="en-US" altLang="zh-CN" sz="2800" b="1" i="1" dirty="0" err="1" smtClean="0"/>
              <a:t>i</a:t>
            </a:r>
            <a:r>
              <a:rPr lang="zh-CN" altLang="zh-CN" sz="2800" b="1" dirty="0" smtClean="0"/>
              <a:t>，</a:t>
            </a:r>
            <a:r>
              <a:rPr lang="en-US" altLang="zh-CN" sz="2800" b="1" i="1" dirty="0" smtClean="0"/>
              <a:t>j</a:t>
            </a:r>
            <a:r>
              <a:rPr lang="zh-CN" altLang="zh-CN" sz="2800" b="1" dirty="0" smtClean="0"/>
              <a:t>之间的最短路长度（距离）</a:t>
            </a:r>
            <a:r>
              <a:rPr lang="en-US" altLang="zh-CN" sz="2800" b="1" i="1" dirty="0" smtClean="0"/>
              <a:t>d</a:t>
            </a:r>
            <a:r>
              <a:rPr lang="en-US" altLang="zh-CN" sz="2800" b="1" i="1" baseline="-25000" dirty="0" smtClean="0"/>
              <a:t>ij</a:t>
            </a:r>
            <a:r>
              <a:rPr lang="en-US" altLang="zh-CN" sz="2800" b="1" baseline="30000" dirty="0" smtClean="0"/>
              <a:t>1</a:t>
            </a:r>
            <a:r>
              <a:rPr lang="en-US" altLang="zh-CN" sz="2800" b="1" dirty="0" smtClean="0"/>
              <a:t>    </a:t>
            </a:r>
            <a:endParaRPr lang="en-US" altLang="zh-CN" sz="2800" b="1" dirty="0" smtClean="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dirty="0" smtClean="0">
                <a:sym typeface="Wingdings" panose="05000000000000000000" pitchFamily="2" charset="2"/>
              </a:rPr>
              <a:t>          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查铁路运价表得到最小运费</a:t>
            </a:r>
            <a:r>
              <a:rPr lang="en-US" altLang="zh-CN" sz="2800" b="1" i="1" dirty="0" smtClean="0"/>
              <a:t>c</a:t>
            </a:r>
            <a:r>
              <a:rPr lang="en-US" altLang="zh-CN" sz="2800" b="1" i="1" baseline="-25000" dirty="0" smtClean="0"/>
              <a:t>ij</a:t>
            </a:r>
            <a:r>
              <a:rPr lang="en-US" altLang="zh-CN" sz="2800" b="1" baseline="30000" dirty="0" smtClean="0"/>
              <a:t>1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221330" y="3909933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公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路子</a:t>
            </a:r>
            <a:r>
              <a:rPr lang="zh-CN" altLang="zh-CN" sz="2800" b="1" dirty="0">
                <a:solidFill>
                  <a:srgbClr val="FF0000"/>
                </a:solidFill>
              </a:rPr>
              <a:t>网络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30017" y="1844824"/>
            <a:ext cx="6318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schemeClr val="accent2"/>
                </a:solidFill>
              </a:rPr>
              <a:t>假设连续计价优于</a:t>
            </a:r>
            <a:r>
              <a:rPr lang="zh-CN" altLang="zh-CN" sz="2800" b="1" dirty="0">
                <a:solidFill>
                  <a:schemeClr val="accent2"/>
                </a:solidFill>
              </a:rPr>
              <a:t>分段</a:t>
            </a:r>
            <a:r>
              <a:rPr lang="zh-CN" altLang="zh-CN" sz="2800" b="1" dirty="0" smtClean="0">
                <a:solidFill>
                  <a:schemeClr val="accent2"/>
                </a:solidFill>
              </a:rPr>
              <a:t>计价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1330" y="4637911"/>
            <a:ext cx="36763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zh-CN" sz="2800" b="1" dirty="0">
                <a:solidFill>
                  <a:srgbClr val="FF0000"/>
                </a:solidFill>
              </a:rPr>
              <a:t>最小费用矩阵的计算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93739" y="4657164"/>
            <a:ext cx="4968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以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min(</a:t>
            </a:r>
            <a:r>
              <a:rPr lang="en-US" altLang="zh-CN" sz="2800" b="1" i="1" dirty="0" smtClean="0"/>
              <a:t>c</a:t>
            </a:r>
            <a:r>
              <a:rPr lang="en-US" altLang="zh-CN" sz="2800" b="1" i="1" baseline="-25000" dirty="0" smtClean="0"/>
              <a:t>ij</a:t>
            </a:r>
            <a:r>
              <a:rPr lang="en-US" altLang="zh-CN" sz="2800" b="1" baseline="30000" dirty="0" smtClean="0"/>
              <a:t>1</a:t>
            </a:r>
            <a:r>
              <a:rPr lang="en-US" altLang="zh-CN" sz="2800" b="1" dirty="0" smtClean="0"/>
              <a:t>,</a:t>
            </a:r>
            <a:r>
              <a:rPr lang="en-US" altLang="zh-CN" sz="2800" b="1" i="1" dirty="0" smtClean="0"/>
              <a:t> c</a:t>
            </a:r>
            <a:r>
              <a:rPr lang="en-US" altLang="zh-CN" sz="2800" b="1" i="1" baseline="-25000" dirty="0" smtClean="0"/>
              <a:t>ij</a:t>
            </a:r>
            <a:r>
              <a:rPr lang="en-US" altLang="zh-CN" sz="2800" b="1" baseline="30000" dirty="0" smtClean="0"/>
              <a:t>2</a:t>
            </a:r>
            <a:r>
              <a:rPr lang="en-US" altLang="zh-CN" sz="2800" b="1" dirty="0" smtClean="0"/>
              <a:t>) </a:t>
            </a:r>
            <a:r>
              <a:rPr lang="zh-CN" altLang="en-US" sz="2800" b="1" dirty="0" smtClean="0"/>
              <a:t>为权</a:t>
            </a:r>
            <a:r>
              <a:rPr lang="en-US" altLang="zh-CN" sz="2800" b="1" dirty="0" smtClean="0"/>
              <a:t>,  </a:t>
            </a:r>
            <a:r>
              <a:rPr lang="zh-CN" altLang="en-US" sz="2800" b="1" dirty="0" smtClean="0"/>
              <a:t>计算</a:t>
            </a:r>
            <a:r>
              <a:rPr lang="en-US" altLang="zh-CN" sz="2800" b="1" i="1" dirty="0" err="1" smtClean="0"/>
              <a:t>c</a:t>
            </a:r>
            <a:r>
              <a:rPr lang="en-US" altLang="zh-CN" sz="2800" b="1" i="1" baseline="-25000" dirty="0" err="1" smtClean="0"/>
              <a:t>ij</a:t>
            </a:r>
            <a:endParaRPr lang="zh-CN" altLang="en-US" sz="2800" b="1" dirty="0"/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357053" y="426537"/>
            <a:ext cx="2072964" cy="5847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ea typeface="楷体_GB2312" pitchFamily="49" charset="-122"/>
              </a:rPr>
              <a:t>求解思路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1560" y="6093296"/>
            <a:ext cx="6318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计算结果（略）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7053" y="1196752"/>
            <a:ext cx="8175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克服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难点</a:t>
            </a:r>
            <a:r>
              <a:rPr lang="zh-CN" altLang="en-US" sz="2800" b="1" dirty="0" smtClean="0"/>
              <a:t>：首先分别计算铁路、公路的最小运费！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16" grpId="0"/>
      <p:bldP spid="6" grpId="0"/>
      <p:bldP spid="11" grpId="0"/>
      <p:bldP spid="12" grpId="0"/>
      <p:bldP spid="4" grpId="0"/>
      <p:bldP spid="14" grpId="0"/>
      <p:bldP spid="15" grpId="0"/>
      <p:bldP spid="18" grpId="0"/>
      <p:bldP spid="19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97733" y="5189539"/>
            <a:ext cx="7375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i="1" dirty="0" smtClean="0"/>
              <a:t>f</a:t>
            </a:r>
            <a:r>
              <a:rPr lang="en-US" altLang="zh-CN" sz="2800" b="1" i="1" baseline="-25000" dirty="0" smtClean="0"/>
              <a:t>i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0-1</a:t>
            </a:r>
            <a:r>
              <a:rPr lang="zh-CN" altLang="zh-CN" sz="2800" b="1" dirty="0" smtClean="0"/>
              <a:t>变量</a:t>
            </a:r>
            <a:r>
              <a:rPr lang="zh-CN" altLang="en-US" sz="2800" b="1" dirty="0"/>
              <a:t>，</a:t>
            </a:r>
            <a:r>
              <a:rPr lang="zh-CN" altLang="zh-CN" sz="2800" b="1" dirty="0" smtClean="0"/>
              <a:t>表示</a:t>
            </a:r>
            <a:r>
              <a:rPr lang="zh-CN" altLang="zh-CN" sz="2800" b="1" dirty="0"/>
              <a:t>是否从第</a:t>
            </a:r>
            <a:r>
              <a:rPr lang="en-US" altLang="zh-CN" sz="2800" b="1" i="1" dirty="0" err="1"/>
              <a:t>i</a:t>
            </a:r>
            <a:r>
              <a:rPr lang="zh-CN" altLang="zh-CN" sz="2800" b="1" dirty="0"/>
              <a:t>个钢厂订购钢管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497733" y="3843873"/>
            <a:ext cx="74779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i="1" dirty="0" err="1" smtClean="0"/>
              <a:t>y</a:t>
            </a:r>
            <a:r>
              <a:rPr lang="en-US" altLang="zh-CN" sz="2800" b="1" i="1" baseline="-25000" dirty="0" err="1" smtClean="0"/>
              <a:t>j</a:t>
            </a:r>
            <a:r>
              <a:rPr lang="zh-CN" altLang="en-US" sz="2800" b="1" dirty="0" smtClean="0"/>
              <a:t>：</a:t>
            </a:r>
            <a:r>
              <a:rPr lang="zh-CN" altLang="zh-CN" sz="2800" b="1" dirty="0" smtClean="0"/>
              <a:t>从</a:t>
            </a:r>
            <a:r>
              <a:rPr lang="zh-CN" altLang="zh-CN" sz="2800" b="1" dirty="0"/>
              <a:t>节点</a:t>
            </a:r>
            <a:r>
              <a:rPr lang="en-US" altLang="zh-CN" sz="2800" b="1" i="1" dirty="0"/>
              <a:t>j</a:t>
            </a:r>
            <a:r>
              <a:rPr lang="zh-CN" altLang="zh-CN" sz="2800" b="1" dirty="0"/>
              <a:t>向左（节点</a:t>
            </a:r>
            <a:r>
              <a:rPr lang="en-US" altLang="zh-CN" sz="2800" b="1" i="1" dirty="0"/>
              <a:t>j</a:t>
            </a:r>
            <a:r>
              <a:rPr lang="en-US" altLang="zh-CN" sz="2800" b="1" dirty="0"/>
              <a:t>-1</a:t>
            </a:r>
            <a:r>
              <a:rPr lang="zh-CN" altLang="zh-CN" sz="2800" b="1" dirty="0"/>
              <a:t>方向）铺设的</a:t>
            </a:r>
            <a:r>
              <a:rPr lang="zh-CN" altLang="zh-CN" sz="2800" b="1" dirty="0" smtClean="0"/>
              <a:t>钢管量</a:t>
            </a:r>
            <a:endParaRPr lang="en-US" altLang="zh-CN" sz="2800" b="1" dirty="0" smtClean="0"/>
          </a:p>
          <a:p>
            <a:pPr>
              <a:spcBef>
                <a:spcPct val="50000"/>
              </a:spcBef>
            </a:pPr>
            <a:r>
              <a:rPr lang="en-US" altLang="zh-CN" sz="2800" b="1" i="1" dirty="0" err="1" smtClean="0"/>
              <a:t>z</a:t>
            </a:r>
            <a:r>
              <a:rPr lang="en-US" altLang="zh-CN" sz="2800" b="1" i="1" baseline="-25000" dirty="0" err="1" smtClean="0"/>
              <a:t>j</a:t>
            </a:r>
            <a:r>
              <a:rPr lang="zh-CN" altLang="en-US" sz="2800" b="1" dirty="0" smtClean="0"/>
              <a:t>：</a:t>
            </a:r>
            <a:r>
              <a:rPr lang="zh-CN" altLang="zh-CN" sz="2800" b="1" dirty="0" smtClean="0"/>
              <a:t>从</a:t>
            </a:r>
            <a:r>
              <a:rPr lang="zh-CN" altLang="zh-CN" sz="2800" b="1" dirty="0"/>
              <a:t>节点</a:t>
            </a:r>
            <a:r>
              <a:rPr lang="en-US" altLang="zh-CN" sz="2800" b="1" i="1" dirty="0"/>
              <a:t>j</a:t>
            </a:r>
            <a:r>
              <a:rPr lang="zh-CN" altLang="zh-CN" sz="2800" b="1" dirty="0" smtClean="0"/>
              <a:t>向右</a:t>
            </a:r>
            <a:r>
              <a:rPr lang="zh-CN" altLang="zh-CN" sz="2800" b="1" dirty="0"/>
              <a:t>（节点</a:t>
            </a:r>
            <a:r>
              <a:rPr lang="en-US" altLang="zh-CN" sz="2800" b="1" i="1" dirty="0"/>
              <a:t>j</a:t>
            </a:r>
            <a:r>
              <a:rPr lang="en-US" altLang="zh-CN" sz="2800" b="1" dirty="0"/>
              <a:t>+1</a:t>
            </a:r>
            <a:r>
              <a:rPr lang="zh-CN" altLang="zh-CN" sz="2800" b="1" dirty="0"/>
              <a:t>方向）铺设的</a:t>
            </a:r>
            <a:r>
              <a:rPr lang="zh-CN" altLang="zh-CN" sz="2800" b="1" dirty="0" smtClean="0"/>
              <a:t>钢管</a:t>
            </a:r>
            <a:r>
              <a:rPr lang="zh-CN" altLang="en-US" sz="2800" b="1" dirty="0" smtClean="0"/>
              <a:t>量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358028" y="2406107"/>
            <a:ext cx="1714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决策变量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358028" y="600520"/>
            <a:ext cx="2918803" cy="5847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数学规划模型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7545" y="1459734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i="1" dirty="0" err="1" smtClean="0"/>
              <a:t>l</a:t>
            </a:r>
            <a:r>
              <a:rPr lang="en-US" altLang="zh-CN" sz="2800" b="1" i="1" baseline="-25000" dirty="0" err="1" smtClean="0"/>
              <a:t>j</a:t>
            </a:r>
            <a:r>
              <a:rPr lang="zh-CN" altLang="en-US" sz="2800" b="1" dirty="0" smtClean="0"/>
              <a:t>：</a:t>
            </a:r>
            <a:r>
              <a:rPr lang="zh-CN" altLang="zh-CN" sz="2800" b="1" dirty="0" smtClean="0"/>
              <a:t>节点</a:t>
            </a:r>
            <a:r>
              <a:rPr lang="en-US" altLang="zh-CN" sz="2800" b="1" i="1" dirty="0"/>
              <a:t>j</a:t>
            </a:r>
            <a:r>
              <a:rPr lang="zh-CN" altLang="zh-CN" sz="2800" b="1" dirty="0" smtClean="0"/>
              <a:t>到</a:t>
            </a:r>
            <a:r>
              <a:rPr lang="en-US" altLang="zh-CN" sz="2800" b="1" i="1" dirty="0" smtClean="0"/>
              <a:t>j+</a:t>
            </a:r>
            <a:r>
              <a:rPr lang="en-US" altLang="zh-CN" sz="2800" b="1" dirty="0" smtClean="0"/>
              <a:t>1</a:t>
            </a:r>
            <a:r>
              <a:rPr lang="zh-CN" altLang="zh-CN" sz="2800" b="1" dirty="0" smtClean="0"/>
              <a:t>需铺设钢管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/>
              <a:t>总长度，</a:t>
            </a:r>
            <a:r>
              <a:rPr lang="en-US" altLang="zh-CN" sz="2800" b="1" i="1" dirty="0"/>
              <a:t>j</a:t>
            </a:r>
            <a:r>
              <a:rPr lang="en-US" altLang="zh-CN" sz="2800" b="1" dirty="0"/>
              <a:t>=1</a:t>
            </a:r>
            <a:r>
              <a:rPr lang="zh-CN" altLang="zh-CN" sz="2800" b="1" dirty="0"/>
              <a:t>，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，</a:t>
            </a:r>
            <a:r>
              <a:rPr lang="en-US" altLang="zh-CN" sz="2800" b="1" dirty="0"/>
              <a:t>…,14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395536" y="3212976"/>
            <a:ext cx="74779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err="1" smtClean="0"/>
              <a:t>x</a:t>
            </a:r>
            <a:r>
              <a:rPr lang="en-US" altLang="zh-CN" sz="2800" b="1" i="1" baseline="-25000" dirty="0" err="1" smtClean="0"/>
              <a:t>ij</a:t>
            </a:r>
            <a:r>
              <a:rPr lang="zh-CN" altLang="en-US" sz="2800" b="1" dirty="0" smtClean="0"/>
              <a:t>：从</a:t>
            </a:r>
            <a:r>
              <a:rPr lang="zh-CN" altLang="zh-CN" sz="2800" b="1" dirty="0" smtClean="0"/>
              <a:t>钢管</a:t>
            </a:r>
            <a:r>
              <a:rPr lang="zh-CN" altLang="zh-CN" sz="2800" b="1" dirty="0"/>
              <a:t>厂</a:t>
            </a:r>
            <a:r>
              <a:rPr lang="en-US" altLang="zh-CN" sz="2800" b="1" i="1" dirty="0" err="1"/>
              <a:t>i</a:t>
            </a:r>
            <a:r>
              <a:rPr lang="zh-CN" altLang="zh-CN" sz="2800" b="1" dirty="0"/>
              <a:t>订购并运输到节点</a:t>
            </a:r>
            <a:r>
              <a:rPr lang="en-US" altLang="zh-CN" sz="2800" b="1" i="1" dirty="0"/>
              <a:t>j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钢管量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4" grpId="0"/>
      <p:bldP spid="19" grpId="0"/>
      <p:bldP spid="13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1082" y="5877272"/>
            <a:ext cx="8607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zh-CN" sz="2800" b="1" dirty="0" smtClean="0">
                <a:solidFill>
                  <a:schemeClr val="accent2"/>
                </a:solidFill>
              </a:rPr>
              <a:t>求解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结果：</a:t>
            </a:r>
            <a:r>
              <a:rPr lang="zh-CN" altLang="zh-CN" sz="2800" b="1" dirty="0" smtClean="0">
                <a:solidFill>
                  <a:schemeClr val="accent2"/>
                </a:solidFill>
              </a:rPr>
              <a:t>最小</a:t>
            </a:r>
            <a:r>
              <a:rPr lang="zh-CN" altLang="zh-CN" sz="2800" b="1" dirty="0">
                <a:solidFill>
                  <a:schemeClr val="accent2"/>
                </a:solidFill>
              </a:rPr>
              <a:t>费用约为</a:t>
            </a:r>
            <a:r>
              <a:rPr lang="en-US" altLang="zh-CN" sz="2800" b="1" dirty="0">
                <a:solidFill>
                  <a:schemeClr val="accent2"/>
                </a:solidFill>
              </a:rPr>
              <a:t>128</a:t>
            </a:r>
            <a:r>
              <a:rPr lang="zh-CN" altLang="zh-CN" sz="2800" b="1" dirty="0">
                <a:solidFill>
                  <a:schemeClr val="accent2"/>
                </a:solidFill>
              </a:rPr>
              <a:t>亿</a:t>
            </a:r>
            <a:r>
              <a:rPr lang="zh-CN" altLang="zh-CN" sz="2800" b="1" dirty="0" smtClean="0">
                <a:solidFill>
                  <a:schemeClr val="accent2"/>
                </a:solidFill>
              </a:rPr>
              <a:t>元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（详细结果略去）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611560" y="519257"/>
            <a:ext cx="2774787" cy="5847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数学规划模型</a:t>
            </a:r>
            <a:endParaRPr lang="zh-CN" altLang="en-US" sz="3200" b="1" dirty="0">
              <a:ea typeface="楷体_GB2312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16770" y="1268760"/>
          <a:ext cx="8287677" cy="434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7" name="公式" r:id="rId1" imgW="114909600" imgH="56997600" progId="Equation.3">
                  <p:embed/>
                </p:oleObj>
              </mc:Choice>
              <mc:Fallback>
                <p:oleObj name="公式" r:id="rId1" imgW="114909600" imgH="569976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70" y="1268760"/>
                        <a:ext cx="8287677" cy="4347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41276" y="1317464"/>
            <a:ext cx="7776864" cy="4825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zh-CN" sz="2800" b="1" dirty="0">
                <a:solidFill>
                  <a:schemeClr val="accent2"/>
                </a:solidFill>
              </a:rPr>
              <a:t>当年不少参赛论文在以下几个方面存在不足</a:t>
            </a:r>
            <a:r>
              <a:rPr lang="zh-CN" altLang="zh-CN" sz="2800" b="1" dirty="0" smtClean="0">
                <a:solidFill>
                  <a:schemeClr val="accent2"/>
                </a:solidFill>
              </a:rPr>
              <a:t>：</a:t>
            </a:r>
            <a:endParaRPr lang="en-US" altLang="zh-CN" sz="2800" b="1" dirty="0" smtClean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zh-CN" sz="2800" b="1" dirty="0" smtClean="0"/>
              <a:t>（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）只是针对题目所给的数据用</a:t>
            </a:r>
            <a:r>
              <a:rPr lang="zh-CN" altLang="zh-CN" sz="2800" b="1" dirty="0">
                <a:solidFill>
                  <a:srgbClr val="FF0000"/>
                </a:solidFill>
              </a:rPr>
              <a:t>凑的方法</a:t>
            </a:r>
            <a:r>
              <a:rPr lang="zh-CN" altLang="zh-CN" sz="2800" b="1" dirty="0"/>
              <a:t>算出结果，没有给出解决这类问题的一般模型</a:t>
            </a:r>
            <a:r>
              <a:rPr lang="zh-CN" altLang="zh-CN" sz="2800" b="1" dirty="0" smtClean="0"/>
              <a:t>；</a:t>
            </a:r>
            <a:endParaRPr lang="en-US" altLang="zh-CN" sz="2800" b="1" dirty="0" smtClean="0"/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zh-CN" sz="2800" b="1" dirty="0" smtClean="0"/>
              <a:t>（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）对铁路和公路</a:t>
            </a:r>
            <a:r>
              <a:rPr lang="zh-CN" altLang="zh-CN" sz="2800" b="1" dirty="0">
                <a:solidFill>
                  <a:srgbClr val="FF0000"/>
                </a:solidFill>
              </a:rPr>
              <a:t>混合运输网络</a:t>
            </a:r>
            <a:r>
              <a:rPr lang="zh-CN" altLang="zh-CN" sz="2800" b="1" dirty="0"/>
              <a:t>处理不当，没能正确求出运费矩阵</a:t>
            </a:r>
            <a:r>
              <a:rPr lang="zh-CN" altLang="zh-CN" sz="2800" b="1" dirty="0" smtClean="0"/>
              <a:t>；</a:t>
            </a:r>
            <a:endParaRPr lang="en-US" altLang="zh-CN" sz="2800" b="1" dirty="0" smtClean="0"/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zh-CN" sz="2800" b="1" dirty="0" smtClean="0"/>
              <a:t>（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）对“一个钢厂如果承担制造这种钢管，至少需要生产</a:t>
            </a:r>
            <a:r>
              <a:rPr lang="en-US" altLang="zh-CN" sz="2800" b="1" dirty="0"/>
              <a:t>500</a:t>
            </a:r>
            <a:r>
              <a:rPr lang="zh-CN" altLang="zh-CN" sz="2800" b="1" dirty="0"/>
              <a:t>个单位”这个要求处理不当，得到的只是</a:t>
            </a:r>
            <a:r>
              <a:rPr lang="zh-CN" altLang="zh-CN" sz="2800" b="1" dirty="0">
                <a:solidFill>
                  <a:srgbClr val="FF0000"/>
                </a:solidFill>
              </a:rPr>
              <a:t>局部最优</a:t>
            </a:r>
            <a:r>
              <a:rPr lang="zh-CN" altLang="zh-CN" sz="2800" b="1" dirty="0"/>
              <a:t>。</a:t>
            </a:r>
            <a:endParaRPr lang="zh-CN" altLang="en-US" sz="2800" b="1" dirty="0"/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3851920" y="620688"/>
            <a:ext cx="1190611" cy="5847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ea typeface="楷体_GB2312" pitchFamily="49" charset="-122"/>
              </a:rPr>
              <a:t>评注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051720" y="1196752"/>
                <a:ext cx="4408707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.2236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0.4286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0.3684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0.3106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0.3333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0.3684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0.4658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0.2381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0.2632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196752"/>
                <a:ext cx="4408707" cy="974241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051719" y="2492896"/>
                <a:ext cx="4408707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.4800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1.0000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1.0000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0.6667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0.7778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1.0000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1.0000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0.5556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0.7143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19" y="2492896"/>
                <a:ext cx="4408707" cy="9742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032193" y="3795715"/>
                <a:ext cx="4408707" cy="1008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.3709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0.7229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0.6312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0.5151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0.5623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0.6312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0.7727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0.4016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0.4508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193" y="3795715"/>
                <a:ext cx="4408707" cy="10084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3" y="692696"/>
            <a:ext cx="332703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2</a:t>
            </a:r>
            <a:r>
              <a:rPr lang="zh-CN" altLang="zh-CN" sz="2800" b="1" dirty="0"/>
              <a:t>）属性权重的确定</a:t>
            </a:r>
            <a:endParaRPr lang="zh-CN" altLang="zh-CN" sz="2800" b="1" dirty="0"/>
          </a:p>
        </p:txBody>
      </p:sp>
      <p:sp>
        <p:nvSpPr>
          <p:cNvPr id="6" name="矩形 5"/>
          <p:cNvSpPr/>
          <p:nvPr/>
        </p:nvSpPr>
        <p:spPr>
          <a:xfrm>
            <a:off x="824532" y="1268760"/>
            <a:ext cx="61927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/>
              <a:t>w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 w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 </a:t>
            </a:r>
            <a:r>
              <a:rPr lang="en-US" altLang="zh-CN" sz="2800" b="1" i="1" dirty="0">
                <a:sym typeface="Symbol" panose="05050102010706020507"/>
              </a:rPr>
              <a:t></a:t>
            </a:r>
            <a:r>
              <a:rPr lang="en-US" altLang="zh-CN" sz="2800" b="1" dirty="0"/>
              <a:t>, </a:t>
            </a:r>
            <a:r>
              <a:rPr lang="en-US" altLang="zh-CN" sz="2800" b="1" i="1" dirty="0" err="1" smtClean="0"/>
              <a:t>w</a:t>
            </a:r>
            <a:r>
              <a:rPr lang="en-US" altLang="zh-CN" sz="2800" b="1" i="1" baseline="-25000" dirty="0" err="1" smtClean="0"/>
              <a:t>n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属性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…</a:t>
            </a:r>
            <a:r>
              <a:rPr lang="en-US" altLang="zh-CN" sz="2800" b="1" dirty="0"/>
              <a:t>, </a:t>
            </a:r>
            <a:r>
              <a:rPr lang="en-US" altLang="zh-CN" sz="2800" b="1" i="1" dirty="0" err="1"/>
              <a:t>X</a:t>
            </a:r>
            <a:r>
              <a:rPr lang="en-US" altLang="zh-CN" sz="2800" b="1" i="1" baseline="-25000" dirty="0" err="1"/>
              <a:t>n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权重</a:t>
            </a:r>
            <a:endParaRPr lang="zh-CN" altLang="en-US" sz="2800" b="1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645346" y="2777728"/>
            <a:ext cx="3492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1100" b="1"/>
              <a:t> </a:t>
            </a:r>
            <a:endParaRPr lang="zh-CN" altLang="en-US" b="1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200900" y="1193621"/>
          <a:ext cx="136842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8" name="公式" r:id="rId1" imgW="596900" imgH="444500" progId="Equation.3">
                  <p:embed/>
                </p:oleObj>
              </mc:Choice>
              <mc:Fallback>
                <p:oleObj name="公式" r:id="rId1" imgW="596900" imgH="444500" progId="Equation.3">
                  <p:embed/>
                  <p:pic>
                    <p:nvPicPr>
                      <p:cNvPr id="0" name="图片 6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1193621"/>
                        <a:ext cx="1368425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55203" y="2549848"/>
            <a:ext cx="5472981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buFontTx/>
              <a:buChar char="•"/>
            </a:pPr>
            <a:r>
              <a:rPr lang="zh-CN" altLang="en-US" sz="2800" b="1" dirty="0" smtClean="0"/>
              <a:t>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用</a:t>
            </a:r>
            <a:r>
              <a:rPr lang="zh-CN" altLang="en-US" sz="2800" b="1" dirty="0">
                <a:solidFill>
                  <a:srgbClr val="FF0000"/>
                </a:solidFill>
              </a:rPr>
              <a:t>层次分析法的</a:t>
            </a: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成对比较</a:t>
            </a:r>
            <a:r>
              <a:rPr lang="zh-CN" altLang="en-US" sz="28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得到</a:t>
            </a:r>
            <a:r>
              <a:rPr lang="en-US" altLang="zh-CN" sz="2800" b="1" dirty="0" smtClean="0"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6443910" y="2162473"/>
            <a:ext cx="1728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66"/>
                </a:solidFill>
              </a:rPr>
              <a:t>偏于</a:t>
            </a:r>
            <a:r>
              <a:rPr lang="zh-CN" altLang="en-US" sz="2800" b="1" dirty="0" smtClean="0">
                <a:solidFill>
                  <a:srgbClr val="FF0066"/>
                </a:solidFill>
              </a:rPr>
              <a:t>主观</a:t>
            </a:r>
            <a:endParaRPr lang="zh-CN" altLang="en-US" sz="2800" b="1" dirty="0">
              <a:solidFill>
                <a:srgbClr val="FF0066"/>
              </a:solidFill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775840" y="1969676"/>
            <a:ext cx="55963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 smtClean="0"/>
              <a:t>根据</a:t>
            </a:r>
            <a:r>
              <a:rPr lang="zh-CN" altLang="en-US" sz="2800" b="1" dirty="0"/>
              <a:t>决策目的和经验先验地给</a:t>
            </a:r>
            <a:r>
              <a:rPr lang="zh-CN" altLang="en-US" sz="2800" b="1" dirty="0" smtClean="0"/>
              <a:t>出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>
            <a:off x="0" y="48276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755576" y="3212976"/>
            <a:ext cx="1835150" cy="51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信息熵法</a:t>
            </a:r>
            <a:endParaRPr lang="zh-CN" altLang="en-US" sz="2800" b="1" dirty="0"/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2916362" y="3212976"/>
            <a:ext cx="1871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66"/>
                </a:solidFill>
              </a:rPr>
              <a:t>偏于客观</a:t>
            </a:r>
            <a:endParaRPr lang="zh-CN" altLang="en-US" sz="2800" b="1" dirty="0">
              <a:solidFill>
                <a:srgbClr val="FF0066"/>
              </a:solidFill>
            </a:endParaRP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899592" y="3877572"/>
            <a:ext cx="7416824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 dirty="0"/>
              <a:t>熵 </a:t>
            </a:r>
            <a:r>
              <a:rPr lang="en-US" altLang="zh-CN" sz="2800" b="1" dirty="0"/>
              <a:t>~ </a:t>
            </a:r>
            <a:r>
              <a:rPr lang="zh-CN" altLang="en-US" sz="2800" b="1" dirty="0"/>
              <a:t>信息论中</a:t>
            </a:r>
            <a:r>
              <a:rPr lang="zh-CN" altLang="en-US" sz="2800" b="1" dirty="0">
                <a:solidFill>
                  <a:srgbClr val="FF0000"/>
                </a:solidFill>
              </a:rPr>
              <a:t>衡量不确定性</a:t>
            </a:r>
            <a:r>
              <a:rPr lang="zh-CN" altLang="en-US" sz="2800" b="1" dirty="0"/>
              <a:t>的指标，信息量</a:t>
            </a:r>
            <a:r>
              <a:rPr lang="zh-CN" altLang="en-US" sz="2800" b="1" dirty="0" smtClean="0"/>
              <a:t>的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概率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分布</a:t>
            </a:r>
            <a:r>
              <a:rPr lang="zh-CN" altLang="en-US" sz="2800" b="1" dirty="0"/>
              <a:t>越一致，不确定性越大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775841" y="5013176"/>
            <a:ext cx="5740376" cy="546313"/>
            <a:chOff x="775841" y="5085184"/>
            <a:chExt cx="5740376" cy="546313"/>
          </a:xfrm>
        </p:grpSpPr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775841" y="5085184"/>
              <a:ext cx="574037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R</a:t>
              </a:r>
              <a:r>
                <a:rPr lang="zh-CN" altLang="en-US" sz="2800" b="1" dirty="0" smtClean="0">
                  <a:solidFill>
                    <a:srgbClr val="FF0066"/>
                  </a:solidFill>
                </a:rPr>
                <a:t>归一化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每一列 </a:t>
              </a:r>
              <a:r>
                <a:rPr lang="zh-CN" altLang="en-US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</a:t>
              </a:r>
              <a:endPara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2" name="Object 28"/>
            <p:cNvGraphicFramePr>
              <a:graphicFrameLocks noChangeAspect="1"/>
            </p:cNvGraphicFramePr>
            <p:nvPr/>
          </p:nvGraphicFramePr>
          <p:xfrm>
            <a:off x="3852193" y="5088572"/>
            <a:ext cx="2033933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9" name="公式" r:id="rId3" imgW="914400" imgH="241300" progId="Equation.3">
                    <p:embed/>
                  </p:oleObj>
                </mc:Choice>
                <mc:Fallback>
                  <p:oleObj name="公式" r:id="rId3" imgW="914400" imgH="241300" progId="Equation.3">
                    <p:embed/>
                    <p:pic>
                      <p:nvPicPr>
                        <p:cNvPr id="0" name="图片 64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2193" y="5088572"/>
                          <a:ext cx="2033933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矩形 2"/>
          <p:cNvSpPr/>
          <p:nvPr/>
        </p:nvSpPr>
        <p:spPr>
          <a:xfrm>
            <a:off x="1886901" y="5589240"/>
            <a:ext cx="55130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~ </a:t>
            </a:r>
            <a:r>
              <a:rPr lang="zh-CN" altLang="en-US" sz="2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各方</a:t>
            </a:r>
            <a:r>
              <a:rPr lang="zh-CN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案对</a:t>
            </a:r>
            <a:r>
              <a:rPr lang="en-US" altLang="zh-CN" sz="2800" b="1" i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30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j</a:t>
            </a:r>
            <a:r>
              <a:rPr lang="zh-CN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信息量</a:t>
            </a:r>
            <a:r>
              <a:rPr lang="zh-CN" altLang="en-US" sz="2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概率</a:t>
            </a:r>
            <a:r>
              <a:rPr lang="en-US" altLang="zh-CN" sz="2800" b="1" dirty="0"/>
              <a:t>)</a:t>
            </a:r>
            <a:r>
              <a:rPr lang="zh-CN" altLang="en-US" sz="2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分布</a:t>
            </a: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sz="2800" b="1" dirty="0">
                <a:solidFill>
                  <a:srgbClr val="000000"/>
                </a:solidFill>
              </a:rPr>
              <a:t> 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27984" y="700420"/>
            <a:ext cx="4716016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各属性对决策目标的重要性</a:t>
            </a:r>
            <a:endParaRPr lang="zh-CN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  <p:bldP spid="15" grpId="0"/>
      <p:bldP spid="17" grpId="0" animBg="1"/>
      <p:bldP spid="18" grpId="0"/>
      <p:bldP spid="19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3" y="764704"/>
            <a:ext cx="332703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2</a:t>
            </a:r>
            <a:r>
              <a:rPr lang="zh-CN" altLang="zh-CN" sz="2800" b="1" dirty="0"/>
              <a:t>）属性权重的确定</a:t>
            </a:r>
            <a:endParaRPr lang="zh-CN" altLang="zh-CN" sz="2800" b="1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4211960" y="1196752"/>
          <a:ext cx="403383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2" name="公式" r:id="rId1" imgW="1765300" imgH="431800" progId="Equation.3">
                  <p:embed/>
                </p:oleObj>
              </mc:Choice>
              <mc:Fallback>
                <p:oleObj name="公式" r:id="rId1" imgW="1765300" imgH="431800" progId="Equation.3">
                  <p:embed/>
                  <p:pic>
                    <p:nvPicPr>
                      <p:cNvPr id="0" name="图片 76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196752"/>
                        <a:ext cx="4033838" cy="9794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581819" y="1484784"/>
            <a:ext cx="3443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/>
              <a:t>方案关于属性</a:t>
            </a:r>
            <a:r>
              <a:rPr lang="en-US" altLang="zh-CN" sz="2800" b="1" dirty="0" err="1"/>
              <a:t>X</a:t>
            </a:r>
            <a:r>
              <a:rPr lang="en-US" altLang="zh-CN" sz="2800" b="1" i="1" baseline="-25000" dirty="0" err="1"/>
              <a:t>j</a:t>
            </a:r>
            <a:r>
              <a:rPr lang="zh-CN" altLang="en-US" sz="2800" b="1" dirty="0"/>
              <a:t>的熵 </a:t>
            </a:r>
            <a:endParaRPr lang="zh-CN" altLang="en-US" sz="2800" b="1" dirty="0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539552" y="2257708"/>
            <a:ext cx="2525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=1/m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539552" y="4293096"/>
            <a:ext cx="4157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cs typeface="Times New Roman" panose="02020603050405020304" pitchFamily="18" charset="0"/>
              </a:rPr>
              <a:t>属性</a:t>
            </a:r>
            <a:r>
              <a:rPr lang="en-US" altLang="zh-CN" sz="2800" b="1" i="1" dirty="0" err="1"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30000" dirty="0" err="1">
                <a:cs typeface="Times New Roman" panose="02020603050405020304" pitchFamily="18" charset="0"/>
              </a:rPr>
              <a:t>j</a:t>
            </a:r>
            <a:r>
              <a:rPr lang="zh-CN" altLang="en-US" sz="2800" b="1" dirty="0">
                <a:cs typeface="Times New Roman" panose="02020603050405020304" pitchFamily="18" charset="0"/>
              </a:rPr>
              <a:t>对于方案的</a:t>
            </a: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区分度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9356" y="2930277"/>
            <a:ext cx="4389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err="1"/>
              <a:t>r</a:t>
            </a:r>
            <a:r>
              <a:rPr lang="en-US" altLang="zh-CN" sz="2800" b="1" i="1" baseline="-25000" dirty="0" err="1"/>
              <a:t>ij</a:t>
            </a:r>
            <a:r>
              <a:rPr lang="zh-CN" altLang="zh-CN" sz="2800" b="1" dirty="0"/>
              <a:t>只有一个</a:t>
            </a:r>
            <a:r>
              <a:rPr lang="en-US" altLang="zh-CN" sz="2800" b="1" dirty="0"/>
              <a:t>1</a:t>
            </a:r>
            <a:r>
              <a:rPr lang="zh-CN" altLang="zh-CN" sz="2800" b="1" dirty="0" smtClean="0"/>
              <a:t>其余为</a:t>
            </a:r>
            <a:r>
              <a:rPr lang="en-US" altLang="zh-CN" sz="2800" b="1" dirty="0"/>
              <a:t>0</a:t>
            </a:r>
            <a:r>
              <a:rPr lang="zh-CN" altLang="zh-CN" sz="2800" b="1" dirty="0" smtClean="0"/>
              <a:t>时</a:t>
            </a:r>
            <a:r>
              <a:rPr lang="en-US" altLang="zh-CN" sz="2800" b="1" i="1" dirty="0" err="1" smtClean="0"/>
              <a:t>E</a:t>
            </a:r>
            <a:r>
              <a:rPr lang="en-US" altLang="zh-CN" sz="2800" b="1" i="1" baseline="-25000" dirty="0" err="1" smtClean="0"/>
              <a:t>j</a:t>
            </a:r>
            <a:r>
              <a:rPr lang="en-US" altLang="zh-CN" sz="2800" b="1" dirty="0" smtClean="0"/>
              <a:t>=0</a:t>
            </a:r>
            <a:endParaRPr lang="zh-CN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611560" y="3578349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err="1" smtClean="0">
                <a:solidFill>
                  <a:srgbClr val="FF0000"/>
                </a:solidFill>
              </a:rPr>
              <a:t>r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</a:rPr>
              <a:t>ij</a:t>
            </a:r>
            <a:r>
              <a:rPr lang="en-US" altLang="zh-CN" sz="2800" b="1" i="1" baseline="-250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=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1,2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,…,m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相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差</a:t>
            </a:r>
            <a:r>
              <a:rPr lang="zh-CN" altLang="zh-CN" sz="2800" b="1" dirty="0">
                <a:solidFill>
                  <a:srgbClr val="FF0000"/>
                </a:solidFill>
              </a:rPr>
              <a:t>越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大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E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</a:rPr>
              <a:t>j</a:t>
            </a:r>
            <a:r>
              <a:rPr lang="zh-CN" altLang="zh-CN" sz="2800" b="1" dirty="0">
                <a:solidFill>
                  <a:srgbClr val="FF0000"/>
                </a:solidFill>
              </a:rPr>
              <a:t>越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</a:rPr>
              <a:t>j</a:t>
            </a:r>
            <a:r>
              <a:rPr lang="zh-CN" altLang="zh-CN" sz="2800" b="1" dirty="0">
                <a:solidFill>
                  <a:srgbClr val="FF0000"/>
                </a:solidFill>
              </a:rPr>
              <a:t>越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能辨别优劣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988699" y="4293096"/>
          <a:ext cx="3156206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3" name="公式" r:id="rId3" imgW="1447800" imgH="241300" progId="Equation.3">
                  <p:embed/>
                </p:oleObj>
              </mc:Choice>
              <mc:Fallback>
                <p:oleObj name="公式" r:id="rId3" imgW="14478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8699" y="4293096"/>
                        <a:ext cx="3156206" cy="5191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4994654" y="4932349"/>
          <a:ext cx="3465778" cy="1382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4" name="公式" r:id="rId5" imgW="1651000" imgH="660400" progId="Equation.3">
                  <p:embed/>
                </p:oleObj>
              </mc:Choice>
              <mc:Fallback>
                <p:oleObj name="公式" r:id="rId5" imgW="1651000" imgH="660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654" y="4932349"/>
                        <a:ext cx="3465778" cy="138230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531519" y="4984414"/>
            <a:ext cx="43285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err="1" smtClean="0"/>
              <a:t>X</a:t>
            </a:r>
            <a:r>
              <a:rPr lang="en-US" altLang="zh-CN" sz="2800" b="1" i="1" baseline="-25000" dirty="0" err="1" smtClean="0"/>
              <a:t>j</a:t>
            </a:r>
            <a:r>
              <a:rPr lang="zh-CN" altLang="en-US" sz="2800" b="1" dirty="0">
                <a:cs typeface="Times New Roman" panose="02020603050405020304" pitchFamily="18" charset="0"/>
              </a:rPr>
              <a:t>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权重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归一化</a:t>
            </a:r>
            <a:r>
              <a:rPr lang="zh-CN" altLang="zh-CN" sz="2800" b="1" dirty="0"/>
              <a:t>的区分</a:t>
            </a:r>
            <a:r>
              <a:rPr lang="zh-CN" altLang="zh-CN" sz="2800" b="1" dirty="0" smtClean="0"/>
              <a:t>度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grpSp>
        <p:nvGrpSpPr>
          <p:cNvPr id="23" name="组合 22"/>
          <p:cNvGrpSpPr/>
          <p:nvPr/>
        </p:nvGrpSpPr>
        <p:grpSpPr>
          <a:xfrm>
            <a:off x="3042143" y="2257708"/>
            <a:ext cx="5274274" cy="523220"/>
            <a:chOff x="3042143" y="2257708"/>
            <a:chExt cx="5274274" cy="523220"/>
          </a:xfrm>
        </p:grpSpPr>
        <p:sp>
          <p:nvSpPr>
            <p:cNvPr id="12" name="矩形 11"/>
            <p:cNvSpPr/>
            <p:nvPr/>
          </p:nvSpPr>
          <p:spPr>
            <a:xfrm>
              <a:off x="3131840" y="2257708"/>
              <a:ext cx="5184577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800" b="1" i="1" dirty="0" err="1"/>
                <a:t>X</a:t>
              </a:r>
              <a:r>
                <a:rPr lang="en-US" altLang="zh-CN" sz="2800" b="1" i="1" baseline="-25000" dirty="0" err="1"/>
                <a:t>j</a:t>
              </a:r>
              <a:r>
                <a:rPr lang="zh-CN" altLang="zh-CN" sz="2800" b="1" dirty="0"/>
                <a:t>对于辨别</a:t>
              </a:r>
              <a:r>
                <a:rPr lang="zh-CN" altLang="zh-CN" sz="2800" b="1" dirty="0" smtClean="0"/>
                <a:t>方案优劣</a:t>
              </a:r>
              <a:r>
                <a:rPr lang="zh-CN" altLang="zh-CN" sz="2800" b="1" dirty="0"/>
                <a:t>不</a:t>
              </a:r>
              <a:r>
                <a:rPr lang="zh-CN" altLang="zh-CN" sz="2800" b="1" dirty="0" smtClean="0"/>
                <a:t>起作用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sp>
          <p:nvSpPr>
            <p:cNvPr id="21" name="右箭头 20"/>
            <p:cNvSpPr/>
            <p:nvPr/>
          </p:nvSpPr>
          <p:spPr bwMode="auto">
            <a:xfrm>
              <a:off x="3042143" y="2296296"/>
              <a:ext cx="8969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004048" y="2930276"/>
            <a:ext cx="3582193" cy="551308"/>
            <a:chOff x="5004048" y="2930276"/>
            <a:chExt cx="3582193" cy="551308"/>
          </a:xfrm>
        </p:grpSpPr>
        <p:sp>
          <p:nvSpPr>
            <p:cNvPr id="13" name="矩形 12"/>
            <p:cNvSpPr/>
            <p:nvPr/>
          </p:nvSpPr>
          <p:spPr>
            <a:xfrm>
              <a:off x="5148064" y="2930276"/>
              <a:ext cx="3438177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800" b="1" i="1" dirty="0" err="1" smtClean="0"/>
                <a:t>X</a:t>
              </a:r>
              <a:r>
                <a:rPr lang="en-US" altLang="zh-CN" sz="2800" b="1" i="1" baseline="-25000" dirty="0" err="1" smtClean="0"/>
                <a:t>j</a:t>
              </a:r>
              <a:r>
                <a:rPr lang="zh-CN" altLang="zh-CN" sz="2800" b="1" dirty="0"/>
                <a:t>最能辨别</a:t>
              </a:r>
              <a:r>
                <a:rPr lang="zh-CN" altLang="zh-CN" sz="2800" b="1" dirty="0" smtClean="0"/>
                <a:t>方案优劣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sp>
          <p:nvSpPr>
            <p:cNvPr id="22" name="右箭头 21"/>
            <p:cNvSpPr/>
            <p:nvPr/>
          </p:nvSpPr>
          <p:spPr bwMode="auto">
            <a:xfrm>
              <a:off x="5004048" y="2996952"/>
              <a:ext cx="8969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4" grpId="0"/>
      <p:bldP spid="15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92080" y="786175"/>
            <a:ext cx="1717137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汽车选购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827583" y="764704"/>
            <a:ext cx="332703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2</a:t>
            </a:r>
            <a:r>
              <a:rPr lang="zh-CN" altLang="zh-CN" sz="2800" b="1" dirty="0"/>
              <a:t>）属性权重的确定</a:t>
            </a:r>
            <a:endParaRPr lang="zh-CN" altLang="zh-CN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83568" y="1772816"/>
          <a:ext cx="2314575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4" name="公式" r:id="rId1" imgW="1168400" imgH="711200" progId="Equation.3">
                  <p:embed/>
                </p:oleObj>
              </mc:Choice>
              <mc:Fallback>
                <p:oleObj name="公式" r:id="rId1" imgW="1168400" imgH="711200" progId="Equation.3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772816"/>
                        <a:ext cx="2314575" cy="1411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563886" y="1444744"/>
          <a:ext cx="4896546" cy="14630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46093"/>
                <a:gridCol w="1242139"/>
                <a:gridCol w="1458163"/>
                <a:gridCol w="1350151"/>
              </a:tblGrid>
              <a:tr h="212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4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4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4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12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0.2236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0.4286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0.3684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2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 err="1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r>
                        <a:rPr lang="en-US" sz="2400" b="1" i="1" kern="100" baseline="-25000" dirty="0" err="1">
                          <a:solidFill>
                            <a:schemeClr val="tx1"/>
                          </a:solidFill>
                          <a:effectLst/>
                        </a:rPr>
                        <a:t>ij</a:t>
                      </a:r>
                      <a:endParaRPr lang="zh-CN" sz="2400" b="1" i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0.3106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0.3333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0.3684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22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400" b="1" i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0.4658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0.2381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0.2632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15693" y="4617195"/>
            <a:ext cx="8250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3</a:t>
            </a:r>
            <a:r>
              <a:rPr lang="zh-CN" altLang="zh-CN" sz="2800" b="1" dirty="0"/>
              <a:t>种</a:t>
            </a:r>
            <a:r>
              <a:rPr lang="zh-CN" altLang="zh-CN" sz="2800" b="1" dirty="0" smtClean="0"/>
              <a:t>汽车价格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1</a:t>
            </a:r>
            <a:r>
              <a:rPr lang="zh-CN" altLang="zh-CN" sz="2800" b="1" dirty="0" smtClean="0"/>
              <a:t>取值相差</a:t>
            </a:r>
            <a:r>
              <a:rPr lang="zh-CN" altLang="en-US" sz="2800" b="1" dirty="0" smtClean="0"/>
              <a:t>最</a:t>
            </a:r>
            <a:r>
              <a:rPr lang="zh-CN" altLang="zh-CN" sz="2800" b="1" dirty="0" smtClean="0"/>
              <a:t>大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款式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3</a:t>
            </a:r>
            <a:r>
              <a:rPr lang="zh-CN" altLang="zh-CN" sz="2800" b="1" dirty="0" smtClean="0"/>
              <a:t>取值相差</a:t>
            </a:r>
            <a:r>
              <a:rPr lang="zh-CN" altLang="en-US" sz="2800" b="1" dirty="0" smtClean="0"/>
              <a:t>最</a:t>
            </a:r>
            <a:r>
              <a:rPr lang="zh-CN" altLang="zh-CN" sz="2800" b="1" dirty="0" smtClean="0"/>
              <a:t>小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4499992" y="4064000"/>
            <a:ext cx="1229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</a:rPr>
              <a:t>w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/>
              <a:t>最</a:t>
            </a:r>
            <a:r>
              <a:rPr lang="zh-CN" altLang="zh-CN" b="1" dirty="0" smtClean="0"/>
              <a:t>大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251520" y="5373216"/>
            <a:ext cx="8424935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 err="1" smtClean="0"/>
              <a:t>r</a:t>
            </a:r>
            <a:r>
              <a:rPr lang="en-US" altLang="zh-CN" sz="2800" b="1" i="1" baseline="-25000" dirty="0" err="1" smtClean="0"/>
              <a:t>ij</a:t>
            </a:r>
            <a:r>
              <a:rPr lang="en-US" altLang="zh-CN" sz="2800" b="1" i="1" baseline="-25000" dirty="0" smtClean="0"/>
              <a:t> 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i</a:t>
            </a:r>
            <a:r>
              <a:rPr lang="en-US" altLang="zh-CN" sz="2800" b="1" i="1" dirty="0"/>
              <a:t>=</a:t>
            </a:r>
            <a:r>
              <a:rPr lang="en-US" altLang="zh-CN" sz="2800" b="1" dirty="0"/>
              <a:t>1,2</a:t>
            </a:r>
            <a:r>
              <a:rPr lang="en-US" altLang="zh-CN" sz="2800" b="1" i="1" dirty="0"/>
              <a:t>,…,m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均方差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、标准差、极差等可</a:t>
            </a:r>
            <a:r>
              <a:rPr lang="zh-CN" altLang="zh-CN" sz="2800" b="1" dirty="0" smtClean="0"/>
              <a:t>作为</a:t>
            </a:r>
            <a:r>
              <a:rPr lang="zh-CN" altLang="zh-CN" sz="2800" b="1" dirty="0">
                <a:solidFill>
                  <a:srgbClr val="FF0000"/>
                </a:solidFill>
              </a:rPr>
              <a:t>区分度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F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</a:rPr>
              <a:t>j</a:t>
            </a:r>
            <a:r>
              <a:rPr lang="zh-CN" altLang="zh-CN" sz="2800" b="1" dirty="0" smtClean="0"/>
              <a:t> 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m</a:t>
            </a:r>
            <a:r>
              <a:rPr lang="zh-CN" altLang="zh-CN" sz="2800" b="1" dirty="0" smtClean="0"/>
              <a:t>较大</a:t>
            </a:r>
            <a:r>
              <a:rPr lang="zh-CN" altLang="en-US" sz="2800" b="1" dirty="0" smtClean="0"/>
              <a:t>时</a:t>
            </a:r>
            <a:r>
              <a:rPr lang="en-US" altLang="zh-CN" sz="2800" b="1" dirty="0" smtClean="0"/>
              <a:t>).</a:t>
            </a:r>
            <a:endParaRPr lang="zh-CN" altLang="zh-CN" sz="2800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3007486" y="2132856"/>
            <a:ext cx="556402" cy="1704385"/>
            <a:chOff x="3007486" y="2132856"/>
            <a:chExt cx="556402" cy="1704385"/>
          </a:xfrm>
        </p:grpSpPr>
        <p:sp>
          <p:nvSpPr>
            <p:cNvPr id="2" name="右箭头 1"/>
            <p:cNvSpPr/>
            <p:nvPr/>
          </p:nvSpPr>
          <p:spPr bwMode="auto">
            <a:xfrm>
              <a:off x="3203848" y="2132856"/>
              <a:ext cx="216024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007486" y="2636912"/>
              <a:ext cx="55640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FF0066"/>
                  </a:solidFill>
                </a:rPr>
                <a:t>归一化</a:t>
              </a:r>
              <a:endParaRPr lang="zh-CN" altLang="en-US" dirty="0"/>
            </a:p>
          </p:txBody>
        </p:sp>
      </p:grp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563888" y="2924944"/>
          <a:ext cx="4896546" cy="10972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46093"/>
                <a:gridCol w="1242139"/>
                <a:gridCol w="1458163"/>
                <a:gridCol w="1350151"/>
              </a:tblGrid>
              <a:tr h="212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 err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r>
                        <a:rPr lang="en-US" sz="2400" b="1" i="1" kern="100" baseline="-25000" dirty="0" err="1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zh-CN" sz="2400" b="1" i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0.9594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0.9749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0.9895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12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 err="1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r>
                        <a:rPr lang="en-US" sz="2400" b="1" i="1" kern="100" baseline="-25000" dirty="0" err="1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zh-CN" sz="2400" b="1" i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0.0406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0.0251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0.0105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 err="1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2400" b="1" i="1" kern="100" baseline="-25000" dirty="0" err="1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zh-CN" sz="2400" b="1" i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0.5330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0.3293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0.1377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7308304" y="4077072"/>
            <a:ext cx="1111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w</a:t>
            </a:r>
            <a:r>
              <a:rPr lang="en-US" altLang="zh-CN" b="1" baseline="-25000" dirty="0">
                <a:solidFill>
                  <a:srgbClr val="FF0000"/>
                </a:solidFill>
              </a:rPr>
              <a:t>3</a:t>
            </a:r>
            <a:r>
              <a:rPr lang="zh-CN" altLang="en-US" b="1" dirty="0"/>
              <a:t>最</a:t>
            </a:r>
            <a:r>
              <a:rPr lang="zh-CN" altLang="zh-CN" b="1" dirty="0"/>
              <a:t>小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 bwMode="auto">
          <a:xfrm>
            <a:off x="1691680" y="3237076"/>
            <a:ext cx="484632" cy="1301661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  <p:bldP spid="12" grpId="0"/>
      <p:bldP spid="15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36097" y="1340768"/>
            <a:ext cx="31683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/>
              <a:t>方案对目标</a:t>
            </a:r>
            <a:r>
              <a:rPr lang="zh-CN" altLang="en-US" sz="2800" b="1" dirty="0" smtClean="0"/>
              <a:t>的权重 </a:t>
            </a:r>
            <a:r>
              <a:rPr lang="zh-CN" altLang="zh-CN" sz="2800" b="1" dirty="0" smtClean="0"/>
              <a:t>（</a:t>
            </a:r>
            <a:r>
              <a:rPr lang="zh-CN" altLang="zh-CN" sz="2800" b="1" dirty="0"/>
              <a:t>综合取值）</a:t>
            </a:r>
            <a:endParaRPr lang="zh-CN" altLang="en-US" sz="2800" b="1" dirty="0"/>
          </a:p>
        </p:txBody>
      </p:sp>
      <p:grpSp>
        <p:nvGrpSpPr>
          <p:cNvPr id="25" name="组合 24"/>
          <p:cNvGrpSpPr/>
          <p:nvPr/>
        </p:nvGrpSpPr>
        <p:grpSpPr>
          <a:xfrm>
            <a:off x="4211960" y="1556792"/>
            <a:ext cx="1422184" cy="749697"/>
            <a:chOff x="4211960" y="1556792"/>
            <a:chExt cx="1422184" cy="749697"/>
          </a:xfrm>
        </p:grpSpPr>
        <p:sp>
          <p:nvSpPr>
            <p:cNvPr id="11" name="矩形 10"/>
            <p:cNvSpPr/>
            <p:nvPr/>
          </p:nvSpPr>
          <p:spPr>
            <a:xfrm>
              <a:off x="4211960" y="1844824"/>
              <a:ext cx="14221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b="1" dirty="0">
                  <a:solidFill>
                    <a:srgbClr val="FF0000"/>
                  </a:solidFill>
                </a:rPr>
                <a:t>综合方法</a:t>
              </a:r>
              <a:endParaRPr lang="zh-CN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12" name="右箭头 11"/>
            <p:cNvSpPr/>
            <p:nvPr/>
          </p:nvSpPr>
          <p:spPr bwMode="auto">
            <a:xfrm>
              <a:off x="4456799" y="1556792"/>
              <a:ext cx="978408" cy="261611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18006" y="1392786"/>
            <a:ext cx="3581161" cy="609398"/>
            <a:chOff x="818006" y="1392786"/>
            <a:chExt cx="3581161" cy="609398"/>
          </a:xfrm>
        </p:grpSpPr>
        <p:sp>
          <p:nvSpPr>
            <p:cNvPr id="5" name="矩形 4"/>
            <p:cNvSpPr/>
            <p:nvPr/>
          </p:nvSpPr>
          <p:spPr>
            <a:xfrm>
              <a:off x="818006" y="1392786"/>
              <a:ext cx="1800201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2800" b="1" dirty="0" smtClean="0">
                  <a:solidFill>
                    <a:srgbClr val="000000"/>
                  </a:solidFill>
                </a:rPr>
                <a:t>决策</a:t>
              </a:r>
              <a:r>
                <a:rPr lang="zh-CN" altLang="zh-CN" sz="2800" b="1" dirty="0">
                  <a:solidFill>
                    <a:srgbClr val="000000"/>
                  </a:solidFill>
                </a:rPr>
                <a:t>矩阵</a:t>
              </a:r>
              <a:endParaRPr lang="zh-CN" altLang="en-US" b="1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771798" y="1441401"/>
              <a:ext cx="162736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</a:rPr>
                <a:t>属性权重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11760" y="1412776"/>
              <a:ext cx="504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+</a:t>
              </a:r>
              <a:endParaRPr lang="zh-CN" altLang="en-US" sz="3200" b="1" dirty="0"/>
            </a:p>
          </p:txBody>
        </p:sp>
      </p:grp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32444" y="2348880"/>
            <a:ext cx="8099996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2800" b="1" dirty="0"/>
              <a:t>1. </a:t>
            </a:r>
            <a:r>
              <a:rPr lang="zh-CN" altLang="en-US" sz="2800" b="1" dirty="0"/>
              <a:t>简单加权和</a:t>
            </a:r>
            <a:r>
              <a:rPr lang="zh-CN" altLang="en-US" sz="2800" b="1" dirty="0" smtClean="0"/>
              <a:t>法 </a:t>
            </a:r>
            <a:r>
              <a:rPr lang="en-US" altLang="zh-CN" sz="2800" b="1" dirty="0" smtClean="0"/>
              <a:t>(SAW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Simple Additive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Weighting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 </a:t>
            </a:r>
            <a:endParaRPr lang="zh-CN" altLang="en-US" sz="2800" b="1" dirty="0"/>
          </a:p>
        </p:txBody>
      </p:sp>
      <p:graphicFrame>
        <p:nvGraphicFramePr>
          <p:cNvPr id="16" name="Object 17"/>
          <p:cNvGraphicFramePr>
            <a:graphicFrameLocks noChangeAspect="1"/>
          </p:cNvGraphicFramePr>
          <p:nvPr/>
        </p:nvGraphicFramePr>
        <p:xfrm>
          <a:off x="1547241" y="2945780"/>
          <a:ext cx="17272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4" name="公式" r:id="rId1" imgW="698500" imgH="241300" progId="Equation.3">
                  <p:embed/>
                </p:oleObj>
              </mc:Choice>
              <mc:Fallback>
                <p:oleObj name="公式" r:id="rId1" imgW="698500" imgH="241300" progId="Equation.3">
                  <p:embed/>
                  <p:pic>
                    <p:nvPicPr>
                      <p:cNvPr id="0" name="图片 10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241" y="2945780"/>
                        <a:ext cx="1727200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211066" y="2925142"/>
          <a:ext cx="3313113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" name="公式" r:id="rId3" imgW="1282700" imgH="241300" progId="Equation.3">
                  <p:embed/>
                </p:oleObj>
              </mc:Choice>
              <mc:Fallback>
                <p:oleObj name="公式" r:id="rId3" imgW="1282700" imgH="241300" progId="Equation.3">
                  <p:embed/>
                  <p:pic>
                    <p:nvPicPr>
                      <p:cNvPr id="0" name="图片 10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066" y="2925142"/>
                        <a:ext cx="3313113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22"/>
              <p:cNvSpPr>
                <a:spLocks noChangeArrowheads="1"/>
              </p:cNvSpPr>
              <p:nvPr/>
            </p:nvSpPr>
            <p:spPr bwMode="auto">
              <a:xfrm>
                <a:off x="827583" y="3570962"/>
                <a:ext cx="443583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800" b="1" dirty="0">
                    <a:latin typeface="Times New Roman" pitchFamily="18" charset="0"/>
                    <a:cs typeface="Times New Roman" pitchFamily="18" charset="0"/>
                  </a:rPr>
                  <a:t>方案</a:t>
                </a:r>
                <a:r>
                  <a:rPr lang="en-US" altLang="zh-CN" sz="2800" b="1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800" b="1" i="1" baseline="-30000" dirty="0">
                    <a:latin typeface="Times New Roman" pitchFamily="18" charset="0"/>
                    <a:cs typeface="Times New Roman" pitchFamily="18" charset="0"/>
                  </a:rPr>
                  <a:t>i </a:t>
                </a:r>
                <a:r>
                  <a:rPr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对目标的权重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𝒗</m:t>
                    </m:r>
                  </m:oMath>
                </a14:m>
                <a:r>
                  <a:rPr lang="en-US" altLang="zh-CN" sz="2800" b="1" i="1" baseline="-25000" dirty="0" err="1" smtClean="0">
                    <a:cs typeface="Times New Roman" pitchFamily="18" charset="0"/>
                  </a:rPr>
                  <a:t>i</a:t>
                </a:r>
                <a:r>
                  <a:rPr lang="zh-CN" altLang="en-US" sz="2800" b="1" dirty="0" smtClean="0">
                    <a:cs typeface="Times New Roman" pitchFamily="18" charset="0"/>
                  </a:rPr>
                  <a:t>是：</a:t>
                </a:r>
                <a:endParaRPr lang="zh-CN" altLang="en-US" sz="2800" b="1" dirty="0"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9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3" y="3570962"/>
                <a:ext cx="4435830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2889" t="-15116" r="-2338" b="-337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614471" y="5730488"/>
            <a:ext cx="79775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 smtClean="0"/>
              <a:t>对</a:t>
            </a:r>
            <a:r>
              <a:rPr lang="zh-CN" altLang="en-US" sz="2800" b="1" dirty="0"/>
              <a:t>决策矩阵采用</a:t>
            </a:r>
            <a:r>
              <a:rPr lang="zh-CN" altLang="en-US" sz="2800" b="1" dirty="0">
                <a:solidFill>
                  <a:srgbClr val="FF0000"/>
                </a:solidFill>
              </a:rPr>
              <a:t>不同的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标准化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得到</a:t>
            </a:r>
            <a:r>
              <a:rPr lang="zh-CN" altLang="en-US" sz="2800" b="1" dirty="0"/>
              <a:t>的结果</a:t>
            </a:r>
            <a:r>
              <a:rPr lang="zh-CN" altLang="en-US" sz="2800" b="1" dirty="0" smtClean="0"/>
              <a:t>会不同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328203" y="4379446"/>
            <a:ext cx="2391952" cy="1132444"/>
            <a:chOff x="6328203" y="4379446"/>
            <a:chExt cx="2391952" cy="1132444"/>
          </a:xfrm>
          <a:solidFill>
            <a:srgbClr val="FFC000"/>
          </a:solidFill>
        </p:grpSpPr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7012288" y="5009304"/>
            <a:ext cx="1296144" cy="502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6" name="公式" r:id="rId6" imgW="469900" imgH="177800" progId="Equation.3">
                    <p:embed/>
                  </p:oleObj>
                </mc:Choice>
                <mc:Fallback>
                  <p:oleObj name="公式" r:id="rId6" imgW="469900" imgH="177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2288" y="5009304"/>
                          <a:ext cx="1296144" cy="502586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6328203" y="4379446"/>
            <a:ext cx="2391952" cy="511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7" name="公式" r:id="rId8" imgW="1117600" imgH="241300" progId="Equation.3">
                    <p:embed/>
                  </p:oleObj>
                </mc:Choice>
                <mc:Fallback>
                  <p:oleObj name="公式" r:id="rId8" imgW="1117600" imgH="2413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8203" y="4379446"/>
                          <a:ext cx="2391952" cy="51110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矩形 26"/>
          <p:cNvSpPr/>
          <p:nvPr/>
        </p:nvSpPr>
        <p:spPr>
          <a:xfrm>
            <a:off x="733013" y="692696"/>
            <a:ext cx="332703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3</a:t>
            </a:r>
            <a:r>
              <a:rPr lang="zh-CN" altLang="zh-CN" sz="2800" b="1" dirty="0" smtClean="0"/>
              <a:t>）</a:t>
            </a:r>
            <a:r>
              <a:rPr lang="zh-CN" altLang="zh-CN" sz="2800" b="1" dirty="0"/>
              <a:t>主要的综合方法</a:t>
            </a:r>
            <a:endParaRPr lang="zh-CN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043608" y="4339038"/>
                <a:ext cx="3629263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=1,2,…,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339038"/>
                <a:ext cx="3629263" cy="105003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19" grpId="0"/>
      <p:bldP spid="20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755650" y="967686"/>
            <a:ext cx="6293711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800" b="1" dirty="0"/>
              <a:t>2. </a:t>
            </a:r>
            <a:r>
              <a:rPr lang="zh-CN" altLang="en-US" sz="2800" b="1" dirty="0"/>
              <a:t>加权积法（</a:t>
            </a:r>
            <a:r>
              <a:rPr lang="en-US" altLang="zh-CN" sz="2800" b="1" dirty="0" smtClean="0"/>
              <a:t>WP, Weighted Product</a:t>
            </a:r>
            <a:r>
              <a:rPr lang="zh-CN" altLang="en-US" sz="2800" b="1" dirty="0" smtClean="0"/>
              <a:t>） </a:t>
            </a:r>
            <a:endParaRPr lang="zh-CN" altLang="en-US" sz="2800" b="1" dirty="0"/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1692275" y="2558827"/>
          <a:ext cx="4248150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5" name="公式" r:id="rId1" imgW="1625600" imgH="457200" progId="Equation.3">
                  <p:embed/>
                </p:oleObj>
              </mc:Choice>
              <mc:Fallback>
                <p:oleObj name="公式" r:id="rId1" imgW="1625600" imgH="457200" progId="Equation.3">
                  <p:embed/>
                  <p:pic>
                    <p:nvPicPr>
                      <p:cNvPr id="0" name="图片 10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558827"/>
                        <a:ext cx="4248150" cy="119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468313" y="3982348"/>
            <a:ext cx="81692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可直接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用方案对属性的原始值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i="1" baseline="-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b="1" dirty="0" smtClean="0">
                <a:cs typeface="Times New Roman" panose="02020603050405020304" pitchFamily="18" charset="0"/>
              </a:rPr>
              <a:t>,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标准化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b="1" dirty="0" smtClean="0"/>
              <a:t> </a:t>
            </a:r>
            <a:endParaRPr lang="zh-CN" altLang="en-US" sz="2800" b="1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467545" y="4646389"/>
            <a:ext cx="8064896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若</a:t>
            </a:r>
            <a:r>
              <a:rPr lang="zh-CN" altLang="en-US" sz="2800" b="1" dirty="0"/>
              <a:t>效益型属性的权重取</a:t>
            </a:r>
            <a:r>
              <a:rPr lang="zh-CN" altLang="en-US" sz="2800" b="1" dirty="0">
                <a:solidFill>
                  <a:srgbClr val="FF0066"/>
                </a:solidFill>
              </a:rPr>
              <a:t>正</a:t>
            </a:r>
            <a:r>
              <a:rPr lang="zh-CN" altLang="en-US" sz="2800" b="1" dirty="0"/>
              <a:t>值，则费用型属性的权重应取</a:t>
            </a:r>
            <a:r>
              <a:rPr lang="zh-CN" altLang="en-US" sz="2800" b="1" dirty="0">
                <a:solidFill>
                  <a:srgbClr val="FF0066"/>
                </a:solidFill>
              </a:rPr>
              <a:t>负</a:t>
            </a:r>
            <a:r>
              <a:rPr lang="zh-CN" altLang="en-US" sz="2800" b="1" dirty="0"/>
              <a:t>值 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755650" y="1838102"/>
            <a:ext cx="7343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/>
              <a:t>将</a:t>
            </a:r>
            <a:r>
              <a:rPr lang="en-US" altLang="zh-CN" sz="2800" b="1" dirty="0"/>
              <a:t>SAW</a:t>
            </a:r>
            <a:r>
              <a:rPr lang="zh-CN" altLang="en-US" sz="2800" b="1" dirty="0"/>
              <a:t>的算术加权平均改为</a:t>
            </a:r>
            <a:r>
              <a:rPr lang="zh-CN" altLang="en-US" sz="2800" b="1" dirty="0">
                <a:solidFill>
                  <a:srgbClr val="FF0000"/>
                </a:solidFill>
              </a:rPr>
              <a:t>几何加权平均</a:t>
            </a:r>
            <a:r>
              <a:rPr lang="zh-CN" altLang="en-US" sz="2800" b="1" dirty="0"/>
              <a:t>：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6334" y="764704"/>
            <a:ext cx="171713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汽车选购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652120" y="1484784"/>
          <a:ext cx="2314575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1" name="公式" r:id="rId1" imgW="1168400" imgH="711200" progId="Equation.3">
                  <p:embed/>
                </p:oleObj>
              </mc:Choice>
              <mc:Fallback>
                <p:oleObj name="公式" r:id="rId1" imgW="1168400" imgH="711200" progId="Equation.3">
                  <p:embed/>
                  <p:pic>
                    <p:nvPicPr>
                      <p:cNvPr id="0" name="图片 136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484784"/>
                        <a:ext cx="2314575" cy="1411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138486" y="1844824"/>
            <a:ext cx="4320482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/>
              <a:t>统一为</a:t>
            </a:r>
            <a:r>
              <a:rPr lang="zh-CN" altLang="zh-CN" sz="2800" b="1" dirty="0" smtClean="0"/>
              <a:t>效益型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决策</a:t>
            </a:r>
            <a:r>
              <a:rPr lang="zh-CN" altLang="zh-CN" sz="2800" b="1" dirty="0">
                <a:solidFill>
                  <a:srgbClr val="000000"/>
                </a:solidFill>
              </a:rPr>
              <a:t>矩阵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11760" y="727512"/>
            <a:ext cx="6412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用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种综合方法确定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种</a:t>
            </a:r>
            <a:r>
              <a:rPr lang="zh-CN" altLang="zh-CN" sz="2800" b="1" dirty="0" smtClean="0"/>
              <a:t>汽车</a:t>
            </a:r>
            <a:r>
              <a:rPr lang="zh-CN" altLang="en-US" sz="2800" b="1" dirty="0" smtClean="0"/>
              <a:t>的优劣顺序</a:t>
            </a:r>
            <a:endParaRPr lang="zh-CN" altLang="en-US" sz="28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65260" y="3035626"/>
            <a:ext cx="8971236" cy="1905542"/>
            <a:chOff x="12803" y="3436874"/>
            <a:chExt cx="8971236" cy="1720318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12803" y="4005064"/>
            <a:ext cx="8971236" cy="1152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42" name="公式" r:id="rId3" imgW="5562600" imgH="711200" progId="Equation.3">
                    <p:embed/>
                  </p:oleObj>
                </mc:Choice>
                <mc:Fallback>
                  <p:oleObj name="公式" r:id="rId3" imgW="5562600" imgH="7112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03" y="4005064"/>
                          <a:ext cx="8971236" cy="115212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3563888" y="3461625"/>
              <a:ext cx="2303462" cy="559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FF0000"/>
                  </a:solidFill>
                </a:rPr>
                <a:t>R</a:t>
              </a:r>
              <a:r>
                <a:rPr lang="zh-CN" altLang="en-US" sz="2800" b="1" dirty="0" smtClean="0">
                  <a:solidFill>
                    <a:srgbClr val="FF0066"/>
                  </a:solidFill>
                </a:rPr>
                <a:t>最大化</a:t>
              </a:r>
              <a:endParaRPr lang="zh-CN" altLang="en-US" sz="2800" b="1" dirty="0">
                <a:solidFill>
                  <a:srgbClr val="FF0066"/>
                </a:solidFill>
              </a:endParaRP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683568" y="3444609"/>
              <a:ext cx="2122083" cy="559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FF0000"/>
                  </a:solidFill>
                </a:rPr>
                <a:t>R</a:t>
              </a:r>
              <a:r>
                <a:rPr lang="zh-CN" altLang="en-US" sz="2800" b="1" dirty="0" smtClean="0">
                  <a:solidFill>
                    <a:srgbClr val="FF0066"/>
                  </a:solidFill>
                </a:rPr>
                <a:t>归一化</a:t>
              </a:r>
              <a:endParaRPr lang="zh-CN" altLang="en-US" sz="2800" b="1" dirty="0">
                <a:solidFill>
                  <a:srgbClr val="FF0066"/>
                </a:solidFill>
              </a:endParaRP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6444208" y="3436874"/>
              <a:ext cx="2193694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FF0000"/>
                  </a:solidFill>
                </a:rPr>
                <a:t>R</a:t>
              </a:r>
              <a:r>
                <a:rPr lang="zh-CN" altLang="en-US" sz="2800" b="1" dirty="0" smtClean="0">
                  <a:solidFill>
                    <a:srgbClr val="FF0066"/>
                  </a:solidFill>
                </a:rPr>
                <a:t>模</a:t>
              </a:r>
              <a:r>
                <a:rPr lang="zh-CN" altLang="en-US" sz="2800" b="1" dirty="0">
                  <a:solidFill>
                    <a:srgbClr val="FF0066"/>
                  </a:solidFill>
                </a:rPr>
                <a:t>一化</a:t>
              </a:r>
              <a:endParaRPr lang="zh-CN" altLang="en-US" sz="2800" b="1" dirty="0">
                <a:solidFill>
                  <a:srgbClr val="FF0066"/>
                </a:solidFill>
              </a:endParaRPr>
            </a:p>
          </p:txBody>
        </p:sp>
      </p:grp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416334" y="5445224"/>
            <a:ext cx="82976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sz="2800" b="1" dirty="0" smtClean="0"/>
              <a:t>属性权重取信息熵法结果</a:t>
            </a:r>
            <a:r>
              <a:rPr lang="en-US" altLang="zh-CN" sz="2800" b="1" dirty="0" smtClean="0"/>
              <a:t>:</a:t>
            </a:r>
            <a:r>
              <a:rPr lang="en-US" altLang="zh-CN" sz="2800" b="1" i="1" dirty="0" smtClean="0"/>
              <a:t>w</a:t>
            </a:r>
            <a:r>
              <a:rPr lang="en-US" altLang="zh-CN" sz="2800" b="1" dirty="0" smtClean="0"/>
              <a:t>=(</a:t>
            </a:r>
            <a:r>
              <a:rPr lang="en-US" altLang="zh-CN" sz="2800" b="1" kern="100" dirty="0" smtClean="0"/>
              <a:t>0.5330,0.3293,0.1377)</a:t>
            </a:r>
            <a:r>
              <a:rPr lang="en-US" altLang="zh-CN" sz="2800" b="1" kern="100" baseline="30000" dirty="0" smtClean="0"/>
              <a:t>T</a:t>
            </a:r>
            <a:endParaRPr lang="zh-CN" altLang="zh-CN" sz="2800" b="1" kern="100" dirty="0"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539552" y="1412776"/>
            <a:ext cx="3851524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2800" b="1" dirty="0"/>
              <a:t>1. </a:t>
            </a:r>
            <a:r>
              <a:rPr lang="zh-CN" altLang="en-US" sz="2800" b="1" dirty="0"/>
              <a:t>简单加权和</a:t>
            </a:r>
            <a:r>
              <a:rPr lang="zh-CN" altLang="en-US" sz="2800" b="1" dirty="0" smtClean="0"/>
              <a:t>法 </a:t>
            </a:r>
            <a:r>
              <a:rPr lang="en-US" altLang="zh-CN" sz="2800" b="1" dirty="0" smtClean="0"/>
              <a:t>(SAW)</a:t>
            </a:r>
            <a:r>
              <a:rPr lang="zh-CN" altLang="en-US" sz="2800" b="1" dirty="0" smtClean="0"/>
              <a:t> 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932040" y="1430238"/>
          <a:ext cx="1295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9" name="公式" r:id="rId1" imgW="469900" imgH="177800" progId="Equation.3">
                  <p:embed/>
                </p:oleObj>
              </mc:Choice>
              <mc:Fallback>
                <p:oleObj name="公式" r:id="rId1" imgW="469900" imgH="177800" progId="Equation.3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430238"/>
                        <a:ext cx="12954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093010" y="2060848"/>
            <a:ext cx="5872196" cy="566309"/>
            <a:chOff x="1093010" y="2087809"/>
            <a:chExt cx="5872196" cy="566309"/>
          </a:xfrm>
        </p:grpSpPr>
        <p:sp>
          <p:nvSpPr>
            <p:cNvPr id="9" name="矩形 8"/>
            <p:cNvSpPr/>
            <p:nvPr/>
          </p:nvSpPr>
          <p:spPr>
            <a:xfrm>
              <a:off x="2674160" y="2130898"/>
              <a:ext cx="4291046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 indent="228600" algn="just">
                <a:spcAft>
                  <a:spcPts val="0"/>
                </a:spcAft>
              </a:pPr>
              <a:r>
                <a:rPr lang="en-US" altLang="zh-CN" sz="2800" b="1" i="1" kern="100" dirty="0"/>
                <a:t>v</a:t>
              </a:r>
              <a:r>
                <a:rPr lang="en-US" altLang="zh-CN" sz="2800" b="1" kern="100" dirty="0" smtClean="0"/>
                <a:t>=(0.3110,0.3260,0.3629)</a:t>
              </a:r>
              <a:r>
                <a:rPr lang="en-US" altLang="zh-CN" sz="2800" b="1" kern="100" baseline="30000" dirty="0" smtClean="0"/>
                <a:t>T</a:t>
              </a:r>
              <a:endParaRPr lang="zh-CN" altLang="zh-CN" sz="2800" b="1" kern="100" dirty="0">
                <a:latin typeface="Times New Roman" panose="02020603050405020304"/>
                <a:ea typeface="宋体" panose="02010600030101010101" pitchFamily="2" charset="-122"/>
              </a:endParaRP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1093010" y="2087809"/>
              <a:ext cx="1584176" cy="5598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 i="1" dirty="0"/>
                <a:t>R</a:t>
              </a:r>
              <a:r>
                <a:rPr lang="zh-CN" altLang="en-US" sz="2800" b="1" dirty="0" smtClean="0"/>
                <a:t>归一化</a:t>
              </a:r>
              <a:endParaRPr lang="zh-CN" altLang="en-US" sz="2800" b="1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15616" y="2714630"/>
            <a:ext cx="5943863" cy="609398"/>
            <a:chOff x="1115616" y="2714630"/>
            <a:chExt cx="5943863" cy="609398"/>
          </a:xfrm>
        </p:grpSpPr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1115616" y="2714630"/>
              <a:ext cx="1484377" cy="55989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 i="1" dirty="0"/>
                <a:t>R</a:t>
              </a:r>
              <a:r>
                <a:rPr lang="zh-CN" altLang="en-US" sz="2800" b="1" dirty="0" smtClean="0"/>
                <a:t>最大化</a:t>
              </a:r>
              <a:endParaRPr lang="zh-CN" altLang="en-US" sz="2800" b="1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677186" y="2800808"/>
              <a:ext cx="43822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28600" algn="just">
                <a:spcAft>
                  <a:spcPts val="0"/>
                </a:spcAft>
              </a:pPr>
              <a:r>
                <a:rPr lang="en-US" altLang="zh-CN" sz="2800" b="1" i="1" kern="100" dirty="0" smtClean="0"/>
                <a:t>v</a:t>
              </a:r>
              <a:r>
                <a:rPr lang="en-US" altLang="zh-CN" sz="2800" b="1" kern="100" dirty="0" smtClean="0"/>
                <a:t>=(0.7228,0.7492,0.8143)</a:t>
              </a:r>
              <a:r>
                <a:rPr lang="en-US" altLang="zh-CN" sz="2800" b="1" kern="100" baseline="30000" dirty="0" smtClean="0"/>
                <a:t>T</a:t>
              </a:r>
              <a:endParaRPr lang="zh-CN" altLang="zh-CN" sz="2800" b="1" kern="100" dirty="0">
                <a:latin typeface="Times New Roman" panose="02020603050405020304"/>
                <a:ea typeface="宋体" panose="02010600030101010101" pitchFamily="2" charset="-122"/>
              </a:endParaRPr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11560" y="4509120"/>
            <a:ext cx="2895344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800" b="1" dirty="0"/>
              <a:t>2. </a:t>
            </a:r>
            <a:r>
              <a:rPr lang="zh-CN" altLang="en-US" sz="2800" b="1" dirty="0"/>
              <a:t>加权积</a:t>
            </a:r>
            <a:r>
              <a:rPr lang="zh-CN" altLang="en-US" sz="2800" b="1" dirty="0" smtClean="0"/>
              <a:t>法</a:t>
            </a:r>
            <a:r>
              <a:rPr lang="en-US" altLang="zh-CN" sz="2800" b="1" dirty="0" smtClean="0"/>
              <a:t>(WP</a:t>
            </a:r>
            <a:r>
              <a:rPr lang="en-US" altLang="zh-CN" sz="2800" b="1" dirty="0"/>
              <a:t>)</a:t>
            </a:r>
            <a:r>
              <a:rPr lang="zh-CN" altLang="en-US" sz="2800" b="1" dirty="0" smtClean="0"/>
              <a:t> 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2699792" y="3717032"/>
            <a:ext cx="4382293" cy="523220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lang="en-US" altLang="zh-CN" sz="2800" b="1" i="1" kern="100" dirty="0" smtClean="0"/>
              <a:t>v</a:t>
            </a:r>
            <a:r>
              <a:rPr lang="en-US" altLang="zh-CN" sz="2800" b="1" kern="100" dirty="0" smtClean="0"/>
              <a:t>=(0.3162,0.3277,0.3562)</a:t>
            </a:r>
            <a:r>
              <a:rPr lang="en-US" altLang="zh-CN" sz="2800" b="1" kern="100" baseline="30000" dirty="0" smtClean="0"/>
              <a:t>T</a:t>
            </a:r>
            <a:endParaRPr lang="zh-CN" altLang="zh-CN" sz="2800" b="1" kern="100" dirty="0">
              <a:latin typeface="Times New Roman" panose="02020603050405020304"/>
              <a:ea typeface="宋体" panose="0201060003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716016" y="3214691"/>
            <a:ext cx="2097335" cy="535531"/>
            <a:chOff x="4716016" y="3214691"/>
            <a:chExt cx="2097335" cy="535531"/>
          </a:xfrm>
        </p:grpSpPr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5323448" y="3214691"/>
              <a:ext cx="1489903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i="1" dirty="0" smtClean="0">
                  <a:solidFill>
                    <a:srgbClr val="FF0000"/>
                  </a:solidFill>
                </a:rPr>
                <a:t>v</a:t>
              </a:r>
              <a:r>
                <a:rPr lang="zh-CN" altLang="en-US" b="1" dirty="0" smtClean="0">
                  <a:solidFill>
                    <a:srgbClr val="FF0066"/>
                  </a:solidFill>
                </a:rPr>
                <a:t>归一化</a:t>
              </a:r>
              <a:endParaRPr lang="zh-CN" altLang="en-US" b="1" dirty="0">
                <a:solidFill>
                  <a:srgbClr val="FF0066"/>
                </a:solidFill>
              </a:endParaRPr>
            </a:p>
          </p:txBody>
        </p:sp>
        <p:sp>
          <p:nvSpPr>
            <p:cNvPr id="19" name="下箭头 18"/>
            <p:cNvSpPr/>
            <p:nvPr/>
          </p:nvSpPr>
          <p:spPr bwMode="auto">
            <a:xfrm>
              <a:off x="4716016" y="3396036"/>
              <a:ext cx="484632" cy="248988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259632" y="5013176"/>
          <a:ext cx="2015877" cy="1065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0" name="公式" r:id="rId3" imgW="20726400" imgH="10972800" progId="Equation.3">
                  <p:embed/>
                </p:oleObj>
              </mc:Choice>
              <mc:Fallback>
                <p:oleObj name="公式" r:id="rId3" imgW="20726400" imgH="10972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013176"/>
                        <a:ext cx="2015877" cy="1065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3491880" y="4509120"/>
            <a:ext cx="43102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lang="en-US" altLang="zh-CN" sz="2800" b="1" i="1" kern="100" dirty="0" smtClean="0"/>
              <a:t>v</a:t>
            </a:r>
            <a:r>
              <a:rPr lang="en-US" altLang="zh-CN" sz="2800" b="1" kern="100" dirty="0" smtClean="0"/>
              <a:t>=(0.4847,0.5316,0.5639)</a:t>
            </a:r>
            <a:r>
              <a:rPr lang="en-US" altLang="zh-CN" sz="2800" b="1" kern="100" baseline="30000" dirty="0" smtClean="0"/>
              <a:t>T</a:t>
            </a:r>
            <a:endParaRPr lang="zh-CN" altLang="zh-CN" sz="2800" b="1" kern="100" dirty="0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74560" y="5373216"/>
            <a:ext cx="4464496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lang="en-US" altLang="zh-CN" sz="2800" b="1" i="1" kern="100" dirty="0" smtClean="0"/>
              <a:t>v</a:t>
            </a:r>
            <a:r>
              <a:rPr lang="en-US" altLang="zh-CN" sz="2800" b="1" kern="100" dirty="0" smtClean="0"/>
              <a:t>=(</a:t>
            </a:r>
            <a:r>
              <a:rPr lang="en-US" altLang="zh-CN" sz="2800" b="1" dirty="0" smtClean="0"/>
              <a:t>0.3067,0.3364,0.3569</a:t>
            </a:r>
            <a:r>
              <a:rPr lang="en-US" altLang="zh-CN" sz="2800" b="1" kern="100" dirty="0" smtClean="0"/>
              <a:t>)</a:t>
            </a:r>
            <a:r>
              <a:rPr lang="en-US" altLang="zh-CN" sz="2800" b="1" kern="100" baseline="30000" dirty="0" smtClean="0"/>
              <a:t>T</a:t>
            </a:r>
            <a:endParaRPr lang="zh-CN" altLang="zh-CN" sz="2800" b="1" kern="100" dirty="0">
              <a:latin typeface="Times New Roman" panose="02020603050405020304"/>
              <a:ea typeface="宋体" panose="02010600030101010101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148064" y="4909693"/>
            <a:ext cx="2097335" cy="535531"/>
            <a:chOff x="4716016" y="3214691"/>
            <a:chExt cx="2097335" cy="535531"/>
          </a:xfrm>
        </p:grpSpPr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5323448" y="3214691"/>
              <a:ext cx="1489903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i="1" dirty="0" smtClean="0">
                  <a:solidFill>
                    <a:srgbClr val="FF0000"/>
                  </a:solidFill>
                </a:rPr>
                <a:t>v</a:t>
              </a:r>
              <a:r>
                <a:rPr lang="zh-CN" altLang="en-US" b="1" dirty="0" smtClean="0">
                  <a:solidFill>
                    <a:srgbClr val="FF0066"/>
                  </a:solidFill>
                </a:rPr>
                <a:t>归一化</a:t>
              </a:r>
              <a:endParaRPr lang="zh-CN" altLang="en-US" b="1" dirty="0">
                <a:solidFill>
                  <a:srgbClr val="FF0066"/>
                </a:solidFill>
              </a:endParaRPr>
            </a:p>
          </p:txBody>
        </p:sp>
        <p:sp>
          <p:nvSpPr>
            <p:cNvPr id="27" name="下箭头 26"/>
            <p:cNvSpPr/>
            <p:nvPr/>
          </p:nvSpPr>
          <p:spPr bwMode="auto">
            <a:xfrm>
              <a:off x="4716016" y="3396036"/>
              <a:ext cx="484632" cy="248988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611560" y="694953"/>
            <a:ext cx="171713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汽车选购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408336" y="692696"/>
            <a:ext cx="6412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用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种综合方法确定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种</a:t>
            </a:r>
            <a:r>
              <a:rPr lang="zh-CN" altLang="zh-CN" sz="2800" b="1" dirty="0" smtClean="0"/>
              <a:t>汽车</a:t>
            </a:r>
            <a:r>
              <a:rPr lang="zh-CN" altLang="en-US" sz="2800" b="1" dirty="0" smtClean="0"/>
              <a:t>的优劣顺序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7" grpId="0" animBg="1"/>
      <p:bldP spid="22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69741" y="620688"/>
            <a:ext cx="3786236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2800" b="1" dirty="0"/>
              <a:t>3. </a:t>
            </a:r>
            <a:r>
              <a:rPr lang="zh-CN" altLang="en-US" sz="2800" b="1" dirty="0" smtClean="0"/>
              <a:t>理想解</a:t>
            </a:r>
            <a:r>
              <a:rPr lang="zh-CN" altLang="zh-CN" sz="2800" b="1" dirty="0" smtClean="0"/>
              <a:t>法</a:t>
            </a:r>
            <a:r>
              <a:rPr lang="en-US" altLang="zh-CN" sz="2800" b="1" dirty="0" smtClean="0"/>
              <a:t>  (TOPSIS</a:t>
            </a:r>
            <a:r>
              <a:rPr lang="zh-CN" altLang="en-US" sz="2800" b="1" dirty="0" smtClean="0"/>
              <a:t>）</a:t>
            </a:r>
            <a:endParaRPr lang="zh-CN" altLang="en-US" sz="28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139952" y="908720"/>
          <a:ext cx="4524022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59" name="公式" r:id="rId1" imgW="2362200" imgH="711200" progId="Equation.3">
                  <p:embed/>
                </p:oleObj>
              </mc:Choice>
              <mc:Fallback>
                <p:oleObj name="公式" r:id="rId1" imgW="2362200" imgH="71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908720"/>
                        <a:ext cx="4524022" cy="1368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1043608" y="1209700"/>
            <a:ext cx="1584176" cy="55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i="1" dirty="0" smtClean="0"/>
              <a:t>R</a:t>
            </a:r>
            <a:r>
              <a:rPr lang="zh-CN" altLang="en-US" sz="2800" b="1" dirty="0" smtClean="0"/>
              <a:t>模一化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2699792" y="1196752"/>
            <a:ext cx="14120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 err="1"/>
              <a:t>v</a:t>
            </a:r>
            <a:r>
              <a:rPr lang="en-US" altLang="zh-CN" sz="2800" i="1" baseline="-25000" dirty="0" err="1"/>
              <a:t>ij</a:t>
            </a:r>
            <a:r>
              <a:rPr lang="en-US" altLang="zh-CN" sz="2800" dirty="0"/>
              <a:t>=</a:t>
            </a:r>
            <a:r>
              <a:rPr lang="en-US" altLang="zh-CN" sz="2800" i="1" dirty="0" err="1"/>
              <a:t>r</a:t>
            </a:r>
            <a:r>
              <a:rPr lang="en-US" altLang="zh-CN" sz="2800" i="1" baseline="-25000" dirty="0" err="1"/>
              <a:t>ij</a:t>
            </a:r>
            <a:r>
              <a:rPr lang="en-US" altLang="zh-CN" sz="2800" i="1" baseline="-25000" dirty="0"/>
              <a:t> </a:t>
            </a:r>
            <a:r>
              <a:rPr lang="en-US" altLang="zh-CN" sz="2800" i="1" dirty="0" err="1"/>
              <a:t>w</a:t>
            </a:r>
            <a:r>
              <a:rPr lang="en-US" altLang="zh-CN" sz="2800" i="1" baseline="-25000" dirty="0" err="1"/>
              <a:t>j</a:t>
            </a:r>
            <a:endParaRPr lang="zh-CN" altLang="en-US" sz="28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409045" y="2394076"/>
          <a:ext cx="3528392" cy="441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60" name="公式" r:id="rId3" imgW="1828800" imgH="228600" progId="Equation.3">
                  <p:embed/>
                </p:oleObj>
              </mc:Choice>
              <mc:Fallback>
                <p:oleObj name="公式" r:id="rId3" imgW="18288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045" y="2394076"/>
                        <a:ext cx="3528392" cy="4410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409045" y="2915942"/>
          <a:ext cx="3528392" cy="441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61" name="公式" r:id="rId5" imgW="1828800" imgH="228600" progId="Equation.3">
                  <p:embed/>
                </p:oleObj>
              </mc:Choice>
              <mc:Fallback>
                <p:oleObj name="公式" r:id="rId5" imgW="1828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045" y="2915942"/>
                        <a:ext cx="3528392" cy="4410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1078310" y="2270656"/>
            <a:ext cx="421377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/>
              <a:t>正理想</a:t>
            </a:r>
            <a:r>
              <a:rPr lang="zh-CN" altLang="en-US" sz="2800" b="1" dirty="0" smtClean="0"/>
              <a:t>解</a:t>
            </a:r>
            <a:r>
              <a:rPr lang="en-US" altLang="zh-CN" sz="2800" b="1" dirty="0" smtClean="0"/>
              <a:t>:</a:t>
            </a:r>
            <a:r>
              <a:rPr lang="zh-CN" altLang="en-US" sz="2800" b="1" dirty="0" smtClean="0"/>
              <a:t>列最大元素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1091740" y="2846720"/>
            <a:ext cx="420034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负理想解</a:t>
            </a:r>
            <a:r>
              <a:rPr lang="en-US" altLang="zh-CN" sz="2800" b="1" dirty="0" smtClean="0"/>
              <a:t>:</a:t>
            </a:r>
            <a:r>
              <a:rPr lang="zh-CN" altLang="en-US" sz="2800" b="1" dirty="0" smtClean="0"/>
              <a:t>列最小元素</a:t>
            </a:r>
            <a:endParaRPr lang="zh-CN" altLang="en-US" sz="2800" dirty="0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717329" y="3284984"/>
          <a:ext cx="2430735" cy="964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62" name="公式" r:id="rId7" imgW="1243965" imgH="495300" progId="Equation.3">
                  <p:embed/>
                </p:oleObj>
              </mc:Choice>
              <mc:Fallback>
                <p:oleObj name="公式" r:id="rId7" imgW="1243965" imgH="495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329" y="3284984"/>
                        <a:ext cx="2430735" cy="96487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2771800" y="4302973"/>
          <a:ext cx="2430735" cy="964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63" name="公式" r:id="rId9" imgW="1243965" imgH="495300" progId="Equation.3">
                  <p:embed/>
                </p:oleObj>
              </mc:Choice>
              <mc:Fallback>
                <p:oleObj name="公式" r:id="rId9" imgW="1243965" imgH="495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302973"/>
                        <a:ext cx="2430735" cy="96487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07565" y="3518758"/>
            <a:ext cx="18922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A</a:t>
            </a:r>
            <a:r>
              <a:rPr lang="en-US" altLang="zh-CN" sz="2800" b="1" i="1" baseline="-25000" dirty="0" smtClean="0"/>
              <a:t>i</a:t>
            </a:r>
            <a:r>
              <a:rPr lang="zh-CN" altLang="zh-CN" sz="2800" b="1" dirty="0" smtClean="0"/>
              <a:t>与</a:t>
            </a:r>
            <a:r>
              <a:rPr lang="en-US" altLang="zh-CN" sz="2800" b="1" i="1" dirty="0" smtClean="0"/>
              <a:t>v</a:t>
            </a:r>
            <a:r>
              <a:rPr lang="en-US" altLang="zh-CN" sz="2800" b="1" baseline="30000" dirty="0" smtClean="0"/>
              <a:t>+</a:t>
            </a:r>
            <a:r>
              <a:rPr lang="zh-CN" altLang="zh-CN" sz="2800" b="1" dirty="0" smtClean="0"/>
              <a:t>距离</a:t>
            </a:r>
            <a:endParaRPr lang="zh-CN" altLang="en-US" sz="2800" b="1" dirty="0"/>
          </a:p>
        </p:txBody>
      </p:sp>
      <p:sp>
        <p:nvSpPr>
          <p:cNvPr id="25" name="矩形 24"/>
          <p:cNvSpPr/>
          <p:nvPr/>
        </p:nvSpPr>
        <p:spPr>
          <a:xfrm>
            <a:off x="808588" y="4494758"/>
            <a:ext cx="189120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A</a:t>
            </a:r>
            <a:r>
              <a:rPr lang="en-US" altLang="zh-CN" sz="2800" b="1" i="1" baseline="-25000" dirty="0" smtClean="0"/>
              <a:t>i</a:t>
            </a:r>
            <a:r>
              <a:rPr lang="zh-CN" altLang="zh-CN" sz="2800" b="1" dirty="0" smtClean="0"/>
              <a:t>与</a:t>
            </a:r>
            <a:r>
              <a:rPr lang="en-US" altLang="zh-CN" sz="2800" b="1" i="1" dirty="0" smtClean="0"/>
              <a:t>v</a:t>
            </a:r>
            <a:r>
              <a:rPr lang="en-US" altLang="zh-CN" sz="2800" b="1" baseline="30000" dirty="0" smtClean="0"/>
              <a:t>--</a:t>
            </a:r>
            <a:r>
              <a:rPr lang="zh-CN" altLang="zh-CN" sz="2800" b="1" dirty="0" smtClean="0"/>
              <a:t>距离</a:t>
            </a:r>
            <a:endParaRPr lang="zh-CN" altLang="en-US" sz="2800" b="1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2811366" y="5325687"/>
          <a:ext cx="2192682" cy="983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64" name="公式" r:id="rId11" imgW="1016000" imgH="457200" progId="Equation.3">
                  <p:embed/>
                </p:oleObj>
              </mc:Choice>
              <mc:Fallback>
                <p:oleObj name="公式" r:id="rId11" imgW="10160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366" y="5325687"/>
                        <a:ext cx="2192682" cy="98363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292080" y="3505810"/>
            <a:ext cx="3419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/>
              <a:t>S</a:t>
            </a:r>
            <a:r>
              <a:rPr lang="en-US" altLang="zh-CN" b="1" baseline="30000" dirty="0" smtClean="0"/>
              <a:t>+</a:t>
            </a:r>
            <a:r>
              <a:rPr lang="en-US" altLang="zh-CN" b="1" dirty="0" smtClean="0"/>
              <a:t>=(0.2141,0.1470,0.1087)</a:t>
            </a:r>
            <a:endParaRPr lang="zh-CN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292080" y="4437112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/>
              <a:t>S</a:t>
            </a:r>
            <a:r>
              <a:rPr lang="en-US" altLang="zh-CN" b="1" baseline="30000" dirty="0" smtClean="0"/>
              <a:t>--</a:t>
            </a:r>
            <a:r>
              <a:rPr lang="en-US" altLang="zh-CN" b="1" dirty="0" smtClean="0"/>
              <a:t>=(0.1087,0.0966,0.2141)</a:t>
            </a:r>
            <a:endParaRPr lang="zh-CN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755576" y="5301208"/>
            <a:ext cx="198002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相对接近度</a:t>
            </a:r>
            <a:endParaRPr lang="zh-CN" altLang="en-US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292080" y="5301208"/>
            <a:ext cx="351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C</a:t>
            </a:r>
            <a:r>
              <a:rPr lang="en-US" altLang="zh-CN" b="1" baseline="30000" dirty="0" smtClean="0"/>
              <a:t>+</a:t>
            </a:r>
            <a:r>
              <a:rPr lang="en-US" altLang="zh-CN" b="1" dirty="0" smtClean="0"/>
              <a:t>=(0.3368,0.3966,0.6633)</a:t>
            </a:r>
            <a:endParaRPr lang="zh-CN" altLang="en-US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5292080" y="5589240"/>
            <a:ext cx="3645357" cy="821705"/>
            <a:chOff x="5292080" y="5589240"/>
            <a:chExt cx="3645357" cy="821705"/>
          </a:xfrm>
        </p:grpSpPr>
        <p:sp>
          <p:nvSpPr>
            <p:cNvPr id="36" name="矩形 35"/>
            <p:cNvSpPr/>
            <p:nvPr/>
          </p:nvSpPr>
          <p:spPr>
            <a:xfrm>
              <a:off x="5292080" y="5949280"/>
              <a:ext cx="36453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/>
                <a:t>C</a:t>
              </a:r>
              <a:r>
                <a:rPr lang="en-US" altLang="zh-CN" b="1" baseline="30000" dirty="0"/>
                <a:t>+</a:t>
              </a:r>
              <a:r>
                <a:rPr lang="en-US" altLang="zh-CN" b="1" dirty="0"/>
                <a:t>=( </a:t>
              </a:r>
              <a:r>
                <a:rPr lang="en-US" altLang="zh-CN" b="1" dirty="0" smtClean="0"/>
                <a:t>0.2411,0.2840,0.4749)</a:t>
              </a:r>
              <a:endParaRPr lang="zh-CN" altLang="zh-CN" b="1" dirty="0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6849964" y="5589240"/>
              <a:ext cx="1804227" cy="493148"/>
              <a:chOff x="6849964" y="5661248"/>
              <a:chExt cx="1804227" cy="493148"/>
            </a:xfrm>
          </p:grpSpPr>
          <p:sp>
            <p:nvSpPr>
              <p:cNvPr id="38" name="Text Box 21"/>
              <p:cNvSpPr txBox="1">
                <a:spLocks noChangeArrowheads="1"/>
              </p:cNvSpPr>
              <p:nvPr/>
            </p:nvSpPr>
            <p:spPr bwMode="auto">
              <a:xfrm>
                <a:off x="7164288" y="5661248"/>
                <a:ext cx="1489903" cy="4931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b="1" dirty="0" smtClean="0">
                    <a:solidFill>
                      <a:srgbClr val="FF0066"/>
                    </a:solidFill>
                  </a:rPr>
                  <a:t>归一化</a:t>
                </a:r>
                <a:endParaRPr lang="zh-CN" altLang="en-US" b="1" dirty="0">
                  <a:solidFill>
                    <a:srgbClr val="FF0066"/>
                  </a:solidFill>
                </a:endParaRPr>
              </a:p>
            </p:txBody>
          </p:sp>
          <p:sp>
            <p:nvSpPr>
              <p:cNvPr id="39" name="下箭头 38"/>
              <p:cNvSpPr/>
              <p:nvPr/>
            </p:nvSpPr>
            <p:spPr bwMode="auto">
              <a:xfrm>
                <a:off x="6849964" y="5898546"/>
                <a:ext cx="484632" cy="162568"/>
              </a:xfrm>
              <a:prstGeom prst="downArrow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4" grpId="0" animBg="1"/>
      <p:bldP spid="15" grpId="0" animBg="1"/>
      <p:bldP spid="24" grpId="0" animBg="1"/>
      <p:bldP spid="25" grpId="0" animBg="1"/>
      <p:bldP spid="30" grpId="0"/>
      <p:bldP spid="31" grpId="0"/>
      <p:bldP spid="32" grpId="0" animBg="1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2987278" y="1107896"/>
            <a:ext cx="5473154" cy="454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7.1</a:t>
            </a: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	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汽车选购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7.2</a:t>
            </a: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	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职员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晋升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7.3</a:t>
            </a: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	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厂房新建还是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改建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7.4</a:t>
            </a: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	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循环比赛的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名次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7.5</a:t>
            </a: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	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公平的席位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分配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7.6</a:t>
            </a: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	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存在公平的选举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吗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  <a:hlinkClick r:id="" action="ppaction://noaction"/>
              </a:rPr>
              <a:t>7.7</a:t>
            </a: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  <a:hlinkClick r:id="" action="ppaction://noaction"/>
              </a:rPr>
              <a:t>	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  <a:hlinkClick r:id="" action="ppaction://noaction"/>
              </a:rPr>
              <a:t>价格指数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  <a:hlinkClick r:id="" action="ppaction://noaction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7.8</a:t>
            </a: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</a:rPr>
              <a:t>	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钢管的订购和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运输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</p:txBody>
      </p:sp>
      <p:pic>
        <p:nvPicPr>
          <p:cNvPr id="45060" name="Picture 4" descr="D:\work\101210数学模型（第四版）电子教案\logo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0"/>
          <a:stretch>
            <a:fillRect/>
          </a:stretch>
        </p:blipFill>
        <p:spPr bwMode="auto">
          <a:xfrm>
            <a:off x="17463" y="20638"/>
            <a:ext cx="33353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475581" y="459824"/>
            <a:ext cx="719609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4000" dirty="0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4000" dirty="0" smtClean="0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zh-CN" altLang="en-US" sz="4000" dirty="0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七</a:t>
            </a:r>
            <a:r>
              <a:rPr lang="zh-CN" altLang="en-US" sz="4000" dirty="0" smtClean="0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</a:t>
            </a:r>
            <a:endParaRPr lang="en-US" altLang="zh-CN" sz="4000" dirty="0" smtClean="0">
              <a:solidFill>
                <a:srgbClr val="3333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4000" dirty="0" smtClean="0">
                <a:solidFill>
                  <a:srgbClr val="3333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离散模型  </a:t>
            </a:r>
            <a:endParaRPr lang="en-US" altLang="zh-CN" sz="4000" dirty="0" smtClean="0">
              <a:solidFill>
                <a:srgbClr val="3333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0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5576" y="1556792"/>
          <a:ext cx="7632848" cy="18288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24136"/>
                <a:gridCol w="1772451"/>
                <a:gridCol w="1755941"/>
                <a:gridCol w="1368152"/>
                <a:gridCol w="1512168"/>
              </a:tblGrid>
              <a:tr h="576064"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zh-CN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方法方案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SAW</a:t>
                      </a:r>
                      <a:endParaRPr lang="en-US" sz="2400" b="1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400" b="1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归一化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SAW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最大化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WP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TOPSIS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sz="24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0.3110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0.3162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0.3067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0.2411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sz="24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0.3260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0.3277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0.3364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0.2840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sz="24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0.3629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0.3562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0.3569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0.4749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Line 1"/>
          <p:cNvSpPr>
            <a:spLocks noChangeShapeType="1"/>
          </p:cNvSpPr>
          <p:nvPr/>
        </p:nvSpPr>
        <p:spPr bwMode="auto">
          <a:xfrm>
            <a:off x="755576" y="1628801"/>
            <a:ext cx="1224136" cy="648072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1560" y="817548"/>
            <a:ext cx="171713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汽车选购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08336" y="815291"/>
            <a:ext cx="6412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用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种综合方法确定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种</a:t>
            </a:r>
            <a:r>
              <a:rPr lang="zh-CN" altLang="zh-CN" sz="2800" b="1" dirty="0" smtClean="0"/>
              <a:t>汽车</a:t>
            </a:r>
            <a:r>
              <a:rPr lang="zh-CN" altLang="en-US" sz="2800" b="1" dirty="0" smtClean="0"/>
              <a:t>的优劣顺序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899593" y="3501008"/>
            <a:ext cx="7128792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 smtClean="0"/>
              <a:t>SAW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R</a:t>
            </a:r>
            <a:r>
              <a:rPr lang="zh-CN" altLang="zh-CN" sz="2800" b="1" dirty="0" smtClean="0"/>
              <a:t>归一化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最大化</a:t>
            </a:r>
            <a:r>
              <a:rPr lang="en-US" altLang="zh-CN" sz="2800" b="1" dirty="0" smtClean="0"/>
              <a:t>), </a:t>
            </a:r>
            <a:r>
              <a:rPr lang="en-US" altLang="zh-CN" sz="2800" b="1" kern="100" dirty="0" smtClean="0"/>
              <a:t>WP</a:t>
            </a:r>
            <a:r>
              <a:rPr lang="zh-CN" altLang="zh-CN" sz="2800" b="1" dirty="0" smtClean="0"/>
              <a:t>结果</a:t>
            </a:r>
            <a:r>
              <a:rPr lang="zh-CN" altLang="zh-CN" sz="2800" b="1" dirty="0"/>
              <a:t>差别很</a:t>
            </a:r>
            <a:r>
              <a:rPr lang="zh-CN" altLang="zh-CN" sz="2800" b="1" dirty="0" smtClean="0"/>
              <a:t>小</a:t>
            </a:r>
            <a:r>
              <a:rPr lang="en-US" altLang="zh-CN" sz="2800" b="1" dirty="0" smtClean="0"/>
              <a:t>, TOPSIS</a:t>
            </a:r>
            <a:r>
              <a:rPr lang="zh-CN" altLang="zh-CN" sz="2800" b="1" dirty="0" smtClean="0"/>
              <a:t>结果</a:t>
            </a:r>
            <a:r>
              <a:rPr lang="zh-CN" altLang="zh-CN" sz="2800" b="1" dirty="0"/>
              <a:t>差别稍</a:t>
            </a:r>
            <a:r>
              <a:rPr lang="zh-CN" altLang="zh-CN" sz="2800" b="1" dirty="0" smtClean="0"/>
              <a:t>大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4716015" y="4245188"/>
            <a:ext cx="3920753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优劣顺序均为</a:t>
            </a:r>
            <a:r>
              <a:rPr lang="en-US" altLang="zh-CN" sz="2800" b="1" i="1" dirty="0"/>
              <a:t>A</a:t>
            </a:r>
            <a:r>
              <a:rPr lang="en-US" altLang="zh-CN" sz="2800" b="1" baseline="-25000" dirty="0"/>
              <a:t>3</a:t>
            </a:r>
            <a:r>
              <a:rPr lang="en-US" altLang="zh-CN" sz="2800" b="1" i="1" dirty="0"/>
              <a:t> , A</a:t>
            </a:r>
            <a:r>
              <a:rPr lang="en-US" altLang="zh-CN" sz="2800" b="1" baseline="-25000" dirty="0"/>
              <a:t>2 </a:t>
            </a:r>
            <a:r>
              <a:rPr lang="en-US" altLang="zh-CN" sz="2800" b="1" dirty="0"/>
              <a:t>, </a:t>
            </a:r>
            <a:r>
              <a:rPr lang="en-US" altLang="zh-CN" sz="2800" b="1" i="1" dirty="0" smtClean="0"/>
              <a:t>A</a:t>
            </a:r>
            <a:r>
              <a:rPr lang="en-US" altLang="zh-CN" sz="2800" b="1" baseline="-25000" dirty="0" smtClean="0"/>
              <a:t>1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539552" y="4941168"/>
            <a:ext cx="7416824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简单、直观的加权和</a:t>
            </a:r>
            <a:r>
              <a:rPr lang="zh-CN" altLang="zh-CN" sz="2800" b="1" dirty="0" smtClean="0"/>
              <a:t>法</a:t>
            </a:r>
            <a:r>
              <a:rPr lang="en-US" altLang="zh-CN" sz="2800" b="1" dirty="0" smtClean="0"/>
              <a:t>(</a:t>
            </a:r>
            <a:r>
              <a:rPr lang="en-US" altLang="zh-CN" sz="2800" b="1" kern="100" dirty="0" smtClean="0"/>
              <a:t>SAW)</a:t>
            </a:r>
            <a:r>
              <a:rPr lang="zh-CN" altLang="zh-CN" sz="2800" b="1" dirty="0" smtClean="0"/>
              <a:t>是</a:t>
            </a:r>
            <a:r>
              <a:rPr lang="zh-CN" altLang="zh-CN" sz="2800" b="1" dirty="0"/>
              <a:t>人们的</a:t>
            </a:r>
            <a:r>
              <a:rPr lang="zh-CN" altLang="zh-CN" sz="2800" b="1" dirty="0" smtClean="0"/>
              <a:t>首选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539553" y="5528359"/>
            <a:ext cx="83529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kern="100" dirty="0" smtClean="0"/>
              <a:t>SAW</a:t>
            </a:r>
            <a:r>
              <a:rPr lang="zh-CN" altLang="en-US" sz="2800" b="1" kern="100" dirty="0"/>
              <a:t>的</a:t>
            </a:r>
            <a:r>
              <a:rPr lang="zh-CN" altLang="zh-CN" sz="2800" b="1" dirty="0" smtClean="0"/>
              <a:t>前提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属性</a:t>
            </a:r>
            <a:r>
              <a:rPr lang="zh-CN" altLang="zh-CN" sz="2800" b="1" dirty="0"/>
              <a:t>之间相互</a:t>
            </a:r>
            <a:r>
              <a:rPr lang="zh-CN" altLang="zh-CN" sz="2800" b="1" dirty="0" smtClean="0"/>
              <a:t>独立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并且</a:t>
            </a:r>
            <a:r>
              <a:rPr lang="zh-CN" altLang="zh-CN" sz="2800" b="1" dirty="0"/>
              <a:t>具有</a:t>
            </a:r>
            <a:r>
              <a:rPr lang="zh-CN" altLang="zh-CN" sz="2800" b="1" dirty="0" smtClean="0"/>
              <a:t>互补性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4258" y="670362"/>
            <a:ext cx="4304383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/>
              <a:t>多属性决策应用的步骤</a:t>
            </a:r>
            <a:endParaRPr lang="zh-CN" altLang="zh-CN" sz="3200" b="1" dirty="0"/>
          </a:p>
        </p:txBody>
      </p:sp>
      <p:sp>
        <p:nvSpPr>
          <p:cNvPr id="5" name="矩形 4"/>
          <p:cNvSpPr/>
          <p:nvPr/>
        </p:nvSpPr>
        <p:spPr>
          <a:xfrm>
            <a:off x="899592" y="1465620"/>
            <a:ext cx="7416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1. </a:t>
            </a:r>
            <a:r>
              <a:rPr lang="zh-CN" altLang="zh-CN" sz="2800" b="1" dirty="0" smtClean="0"/>
              <a:t>确定</a:t>
            </a:r>
            <a:r>
              <a:rPr lang="zh-CN" altLang="zh-CN" sz="2800" b="1" dirty="0">
                <a:solidFill>
                  <a:srgbClr val="FF0000"/>
                </a:solidFill>
              </a:rPr>
              <a:t>决策目标、备选方案与属性集合</a:t>
            </a:r>
            <a:r>
              <a:rPr lang="zh-CN" altLang="zh-CN" sz="2800" b="1" dirty="0" smtClean="0"/>
              <a:t>；</a:t>
            </a:r>
            <a:endParaRPr lang="zh-CN" altLang="zh-CN" sz="2800" b="1" dirty="0"/>
          </a:p>
        </p:txBody>
      </p:sp>
      <p:sp>
        <p:nvSpPr>
          <p:cNvPr id="6" name="矩形 5"/>
          <p:cNvSpPr/>
          <p:nvPr/>
        </p:nvSpPr>
        <p:spPr>
          <a:xfrm>
            <a:off x="827584" y="2280031"/>
            <a:ext cx="786068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800" b="1" dirty="0" smtClean="0"/>
              <a:t>2. </a:t>
            </a:r>
            <a:r>
              <a:rPr lang="zh-CN" altLang="en-US" sz="2800" b="1" dirty="0" smtClean="0"/>
              <a:t>用</a:t>
            </a:r>
            <a:r>
              <a:rPr lang="zh-CN" altLang="zh-CN" sz="2800" b="1" dirty="0" smtClean="0"/>
              <a:t>量</a:t>
            </a:r>
            <a:r>
              <a:rPr lang="zh-CN" altLang="zh-CN" sz="2800" b="1" dirty="0"/>
              <a:t>测、</a:t>
            </a:r>
            <a:r>
              <a:rPr lang="zh-CN" altLang="zh-CN" sz="2800" b="1" dirty="0" smtClean="0"/>
              <a:t>调查等</a:t>
            </a:r>
            <a:r>
              <a:rPr lang="zh-CN" altLang="zh-CN" sz="2800" b="1" dirty="0"/>
              <a:t>手段确定</a:t>
            </a:r>
            <a:r>
              <a:rPr lang="zh-CN" altLang="zh-CN" sz="2800" b="1" dirty="0">
                <a:solidFill>
                  <a:srgbClr val="FF0000"/>
                </a:solidFill>
              </a:rPr>
              <a:t>决策矩阵和属性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权重</a:t>
            </a:r>
            <a:r>
              <a:rPr lang="en-US" altLang="zh-CN" sz="2800" b="1" dirty="0" smtClean="0"/>
              <a:t>, </a:t>
            </a:r>
            <a:endParaRPr lang="en-US" altLang="zh-CN" sz="2800" b="1" dirty="0" smtClean="0"/>
          </a:p>
          <a:p>
            <a:pPr lvl="0">
              <a:lnSpc>
                <a:spcPct val="120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zh-CN" altLang="zh-CN" sz="2800" b="1" dirty="0" smtClean="0"/>
              <a:t>推荐</a:t>
            </a:r>
            <a:r>
              <a:rPr lang="zh-CN" altLang="zh-CN" sz="2800" b="1" dirty="0"/>
              <a:t>用信息熵法由决策矩阵得出属性权重</a:t>
            </a:r>
            <a:r>
              <a:rPr lang="zh-CN" altLang="zh-CN" sz="2800" b="1" dirty="0" smtClean="0"/>
              <a:t>；</a:t>
            </a:r>
            <a:endParaRPr lang="zh-CN" altLang="zh-CN" sz="2800" b="1" dirty="0"/>
          </a:p>
        </p:txBody>
      </p:sp>
      <p:sp>
        <p:nvSpPr>
          <p:cNvPr id="7" name="矩形 6"/>
          <p:cNvSpPr/>
          <p:nvPr/>
        </p:nvSpPr>
        <p:spPr>
          <a:xfrm>
            <a:off x="809328" y="3504167"/>
            <a:ext cx="7723112" cy="107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800" b="1" dirty="0" smtClean="0"/>
              <a:t>3. </a:t>
            </a:r>
            <a:r>
              <a:rPr lang="zh-CN" altLang="en-US" sz="2800" b="1" dirty="0" smtClean="0"/>
              <a:t>将全部</a:t>
            </a:r>
            <a:r>
              <a:rPr lang="zh-CN" altLang="en-US" sz="2800" b="1" dirty="0"/>
              <a:t>属性</a:t>
            </a:r>
            <a:r>
              <a:rPr lang="zh-CN" altLang="en-US" sz="2800" b="1" dirty="0" smtClean="0"/>
              <a:t>统一 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如效益型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，并</a:t>
            </a:r>
            <a:r>
              <a:rPr lang="zh-CN" altLang="zh-CN" sz="2800" b="1" dirty="0" smtClean="0"/>
              <a:t>采用归一化、</a:t>
            </a:r>
            <a:endParaRPr lang="en-US" altLang="zh-CN" sz="2800" b="1" dirty="0" smtClean="0"/>
          </a:p>
          <a:p>
            <a:pPr lvl="0">
              <a:lnSpc>
                <a:spcPct val="120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zh-CN" altLang="zh-CN" sz="2800" b="1" dirty="0" smtClean="0"/>
              <a:t>最大化或</a:t>
            </a:r>
            <a:r>
              <a:rPr lang="zh-CN" altLang="zh-CN" sz="2800" b="1" dirty="0"/>
              <a:t>模一化对</a:t>
            </a:r>
            <a:r>
              <a:rPr lang="zh-CN" altLang="zh-CN" sz="2800" b="1" dirty="0">
                <a:solidFill>
                  <a:srgbClr val="FF0000"/>
                </a:solidFill>
              </a:rPr>
              <a:t>决策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矩阵标准化</a:t>
            </a:r>
            <a:r>
              <a:rPr lang="zh-CN" altLang="zh-CN" sz="2800" b="1" dirty="0" smtClean="0"/>
              <a:t>；</a:t>
            </a:r>
            <a:endParaRPr lang="zh-CN" altLang="zh-CN" sz="2800" b="1" dirty="0"/>
          </a:p>
        </p:txBody>
      </p:sp>
      <p:sp>
        <p:nvSpPr>
          <p:cNvPr id="8" name="矩形 7"/>
          <p:cNvSpPr/>
          <p:nvPr/>
        </p:nvSpPr>
        <p:spPr>
          <a:xfrm>
            <a:off x="809328" y="4725144"/>
            <a:ext cx="7416824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800" b="1" dirty="0" smtClean="0"/>
              <a:t>4. </a:t>
            </a:r>
            <a:r>
              <a:rPr lang="zh-CN" altLang="zh-CN" sz="2800" b="1" dirty="0" smtClean="0"/>
              <a:t>选用</a:t>
            </a:r>
            <a:r>
              <a:rPr lang="zh-CN" altLang="zh-CN" sz="2800" b="1" dirty="0"/>
              <a:t>加权和、加权积、</a:t>
            </a:r>
            <a:r>
              <a:rPr lang="en-US" altLang="zh-CN" sz="2800" b="1" dirty="0"/>
              <a:t>TOPSIS</a:t>
            </a:r>
            <a:r>
              <a:rPr lang="zh-CN" altLang="zh-CN" sz="2800" b="1" dirty="0"/>
              <a:t>等</a:t>
            </a:r>
            <a:r>
              <a:rPr lang="zh-CN" altLang="zh-CN" sz="2800" b="1" dirty="0">
                <a:solidFill>
                  <a:srgbClr val="FF0000"/>
                </a:solidFill>
              </a:rPr>
              <a:t>综合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方法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lvl="0">
              <a:lnSpc>
                <a:spcPct val="120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zh-CN" altLang="zh-CN" sz="2800" b="1" dirty="0" smtClean="0"/>
              <a:t>计算</a:t>
            </a:r>
            <a:r>
              <a:rPr lang="zh-CN" altLang="zh-CN" sz="2800" b="1" dirty="0"/>
              <a:t>方案对目标的</a:t>
            </a:r>
            <a:r>
              <a:rPr lang="zh-CN" altLang="zh-CN" sz="2800" b="1" dirty="0" smtClean="0"/>
              <a:t>权重</a:t>
            </a:r>
            <a:r>
              <a:rPr lang="zh-CN" altLang="en-US" sz="2800" b="1" dirty="0" smtClean="0"/>
              <a:t>，作为决策的依据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537628"/>
            <a:ext cx="5760665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1</a:t>
            </a:r>
            <a:r>
              <a:rPr lang="en-US" altLang="zh-CN" sz="2800" b="1" dirty="0" smtClean="0"/>
              <a:t>. </a:t>
            </a:r>
            <a:r>
              <a:rPr lang="zh-CN" altLang="zh-CN" sz="2800" b="1" dirty="0" smtClean="0"/>
              <a:t>比例</a:t>
            </a:r>
            <a:r>
              <a:rPr lang="zh-CN" altLang="zh-CN" sz="2800" b="1" dirty="0"/>
              <a:t>尺度变换的归一化和最大化</a:t>
            </a:r>
            <a:endParaRPr lang="zh-CN" altLang="zh-CN" sz="2800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71600" y="2132856"/>
            <a:ext cx="619343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</a:rPr>
              <a:t>归一化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~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分配</a:t>
            </a:r>
            <a:r>
              <a:rPr lang="zh-CN" altLang="en-US" sz="2800" b="1" dirty="0">
                <a:solidFill>
                  <a:srgbClr val="FF0000"/>
                </a:solidFill>
              </a:rPr>
              <a:t>模式 </a:t>
            </a:r>
            <a:r>
              <a:rPr lang="en-US" altLang="zh-CN" sz="2800" b="1" dirty="0"/>
              <a:t>(Distributive Mode</a:t>
            </a:r>
            <a:r>
              <a:rPr lang="en-US" altLang="zh-CN" sz="2800" b="1" dirty="0" smtClean="0"/>
              <a:t>)</a:t>
            </a:r>
            <a:endParaRPr lang="zh-CN" altLang="en-US" sz="2800" b="1" dirty="0">
              <a:solidFill>
                <a:srgbClr val="FF0066"/>
              </a:solidFill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5536" y="3417964"/>
            <a:ext cx="85689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某</a:t>
            </a:r>
            <a:r>
              <a:rPr lang="zh-CN" altLang="en-US" sz="2800" b="1" dirty="0"/>
              <a:t>一</a:t>
            </a:r>
            <a:r>
              <a:rPr lang="zh-CN" altLang="en-US" sz="2800" b="1" dirty="0" smtClean="0"/>
              <a:t>方案属性</a:t>
            </a:r>
            <a:r>
              <a:rPr lang="zh-CN" altLang="en-US" sz="2800" b="1" dirty="0"/>
              <a:t>值</a:t>
            </a:r>
            <a:r>
              <a:rPr lang="zh-CN" altLang="en-US" sz="2800" b="1" dirty="0" smtClean="0"/>
              <a:t>改变引起其他方案属性</a:t>
            </a:r>
            <a:r>
              <a:rPr lang="zh-CN" altLang="en-US" sz="2800" b="1" dirty="0"/>
              <a:t>值随之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改变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827596" y="4005064"/>
            <a:ext cx="5328592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</a:rPr>
              <a:t>最大化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~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理想</a:t>
            </a:r>
            <a:r>
              <a:rPr lang="zh-CN" altLang="en-US" sz="2800" b="1" dirty="0">
                <a:solidFill>
                  <a:srgbClr val="FF0000"/>
                </a:solidFill>
              </a:rPr>
              <a:t>模式 </a:t>
            </a:r>
            <a:r>
              <a:rPr lang="en-US" altLang="zh-CN" sz="2800" b="1" dirty="0"/>
              <a:t>(Ideal Mode</a:t>
            </a:r>
            <a:r>
              <a:rPr lang="en-US" altLang="zh-CN" sz="2800" b="1" dirty="0" smtClean="0"/>
              <a:t>)</a:t>
            </a:r>
            <a:endParaRPr lang="zh-CN" altLang="en-US" sz="2800" b="1" dirty="0">
              <a:solidFill>
                <a:srgbClr val="FF0066"/>
              </a:solidFill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5354052"/>
            <a:ext cx="81836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/>
              <a:t>任一方案的属性值</a:t>
            </a:r>
            <a:r>
              <a:rPr lang="zh-CN" altLang="en-US" sz="2800" b="1" dirty="0">
                <a:solidFill>
                  <a:srgbClr val="FF0000"/>
                </a:solidFill>
              </a:rPr>
              <a:t>独立</a:t>
            </a:r>
            <a:r>
              <a:rPr lang="zh-CN" altLang="en-US" sz="2800" b="1" dirty="0" smtClean="0"/>
              <a:t>于</a:t>
            </a:r>
            <a:r>
              <a:rPr lang="zh-CN" altLang="en-US" sz="2800" b="1" dirty="0"/>
              <a:t>最优</a:t>
            </a:r>
            <a:r>
              <a:rPr lang="zh-CN" altLang="en-US" sz="2800" b="1" dirty="0" smtClean="0"/>
              <a:t>方案</a:t>
            </a:r>
            <a:r>
              <a:rPr lang="zh-CN" altLang="en-US" sz="2800" b="1" dirty="0"/>
              <a:t>外的其他</a:t>
            </a:r>
            <a:r>
              <a:rPr lang="zh-CN" altLang="en-US" sz="2800" b="1" dirty="0" smtClean="0"/>
              <a:t>方案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395536" y="4705980"/>
            <a:ext cx="7992888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列</a:t>
            </a:r>
            <a:r>
              <a:rPr lang="zh-CN" altLang="en-US" sz="2800" b="1" dirty="0">
                <a:solidFill>
                  <a:srgbClr val="FF0000"/>
                </a:solidFill>
              </a:rPr>
              <a:t>最大值为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en-US" altLang="zh-CN" sz="2800" b="1" dirty="0" smtClean="0"/>
              <a:t>:</a:t>
            </a:r>
            <a:r>
              <a:rPr lang="zh-CN" altLang="en-US" sz="2800" b="1" dirty="0"/>
              <a:t>各方</a:t>
            </a:r>
            <a:r>
              <a:rPr lang="zh-CN" altLang="en-US" sz="2800" b="1" dirty="0" smtClean="0"/>
              <a:t>案与占资源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的最优方案比较</a:t>
            </a:r>
            <a:r>
              <a:rPr lang="en-US" altLang="zh-CN" sz="2800" b="1" dirty="0" smtClean="0"/>
              <a:t>.</a:t>
            </a:r>
            <a:endParaRPr lang="zh-CN" altLang="en-US" sz="2800" b="1" dirty="0">
              <a:solidFill>
                <a:srgbClr val="FF0066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95536" y="2795023"/>
            <a:ext cx="7704856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列</a:t>
            </a:r>
            <a:r>
              <a:rPr lang="zh-CN" altLang="en-US" sz="2800" b="1" dirty="0">
                <a:solidFill>
                  <a:srgbClr val="FF0000"/>
                </a:solidFill>
              </a:rPr>
              <a:t>和为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en-US" altLang="zh-CN" sz="2800" b="1" dirty="0" smtClean="0"/>
              <a:t>: </a:t>
            </a:r>
            <a:r>
              <a:rPr lang="zh-CN" altLang="en-US" sz="2800" b="1" dirty="0" smtClean="0"/>
              <a:t>各方案分配总量固定</a:t>
            </a:r>
            <a:r>
              <a:rPr lang="en-US" altLang="zh-CN" sz="2800" b="1" dirty="0" smtClean="0"/>
              <a:t>(1</a:t>
            </a:r>
            <a:r>
              <a:rPr lang="zh-CN" altLang="en-US" sz="2800" b="1" dirty="0" smtClean="0"/>
              <a:t>单位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的资源</a:t>
            </a:r>
            <a:r>
              <a:rPr lang="en-US" altLang="zh-CN" sz="2800" b="1" dirty="0" smtClean="0"/>
              <a:t>. </a:t>
            </a:r>
            <a:endParaRPr lang="zh-CN" altLang="en-US" sz="2800" b="1" dirty="0">
              <a:solidFill>
                <a:srgbClr val="FF006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63688" y="692696"/>
            <a:ext cx="5540299" cy="584775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/>
              <a:t>多属性决策应用中的几个问题</a:t>
            </a:r>
            <a:endParaRPr lang="zh-CN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3568" y="2060848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方案</a:t>
            </a:r>
            <a:r>
              <a:rPr lang="zh-CN" altLang="zh-CN" sz="2800" b="1" dirty="0"/>
              <a:t>的优劣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排序</a:t>
            </a:r>
            <a:r>
              <a:rPr lang="zh-CN" altLang="en-US" sz="2800" b="1" dirty="0" smtClean="0"/>
              <a:t>大体上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一致</a:t>
            </a:r>
            <a:r>
              <a:rPr lang="en-US" altLang="zh-CN" sz="2800" b="1" dirty="0"/>
              <a:t>(</a:t>
            </a:r>
            <a:r>
              <a:rPr lang="zh-CN" altLang="zh-CN" sz="2800" b="1" dirty="0" smtClean="0"/>
              <a:t>方案</a:t>
            </a:r>
            <a:r>
              <a:rPr lang="zh-CN" altLang="zh-CN" sz="2800" b="1" dirty="0"/>
              <a:t>数量不</a:t>
            </a:r>
            <a:r>
              <a:rPr lang="zh-CN" altLang="zh-CN" sz="2800" b="1" dirty="0" smtClean="0"/>
              <a:t>多</a:t>
            </a:r>
            <a:r>
              <a:rPr lang="zh-CN" altLang="en-US" sz="2800" b="1" dirty="0" smtClean="0"/>
              <a:t>时</a:t>
            </a:r>
            <a:r>
              <a:rPr lang="en-US" altLang="zh-CN" sz="2800" b="1" dirty="0" smtClean="0"/>
              <a:t>).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683568" y="1412776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两种</a:t>
            </a:r>
            <a:r>
              <a:rPr lang="zh-CN" altLang="zh-CN" sz="2800" b="1" dirty="0"/>
              <a:t>模式计算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结果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数值</a:t>
            </a:r>
            <a:r>
              <a:rPr lang="zh-CN" altLang="zh-CN" sz="2800" b="1" dirty="0"/>
              <a:t>上一般</a:t>
            </a:r>
            <a:r>
              <a:rPr lang="zh-CN" altLang="zh-CN" sz="2800" b="1" dirty="0">
                <a:solidFill>
                  <a:srgbClr val="FF0000"/>
                </a:solidFill>
              </a:rPr>
              <a:t>不会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相同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1331640" y="2708920"/>
            <a:ext cx="6192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在实际应用中究竟应该采用哪种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模式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?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7584" y="4509120"/>
            <a:ext cx="7668851" cy="16435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/>
              <a:t>分配</a:t>
            </a:r>
            <a:r>
              <a:rPr lang="zh-CN" altLang="zh-CN" sz="2800" b="1" dirty="0" smtClean="0"/>
              <a:t>模式</a:t>
            </a:r>
            <a:r>
              <a:rPr lang="en-US" altLang="zh-CN" sz="2800" b="1" dirty="0"/>
              <a:t>~</a:t>
            </a:r>
            <a:r>
              <a:rPr lang="zh-CN" altLang="zh-CN" sz="2800" b="1" dirty="0" smtClean="0"/>
              <a:t>决策者关心每个</a:t>
            </a:r>
            <a:r>
              <a:rPr lang="zh-CN" altLang="zh-CN" sz="2800" b="1" dirty="0"/>
              <a:t>方案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相对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于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其他</a:t>
            </a:r>
            <a:r>
              <a:rPr lang="zh-CN" altLang="zh-CN" sz="2800" b="1" dirty="0">
                <a:solidFill>
                  <a:srgbClr val="FF0000"/>
                </a:solidFill>
              </a:rPr>
              <a:t>方案</a:t>
            </a:r>
            <a:r>
              <a:rPr lang="zh-CN" altLang="zh-CN" sz="2800" b="1" dirty="0"/>
              <a:t>的占优</a:t>
            </a:r>
            <a:r>
              <a:rPr lang="zh-CN" altLang="zh-CN" sz="2800" b="1" dirty="0" smtClean="0"/>
              <a:t>程度</a:t>
            </a:r>
            <a:r>
              <a:rPr lang="en-US" altLang="zh-CN" sz="2800" b="1" dirty="0" smtClean="0"/>
              <a:t>; </a:t>
            </a:r>
            <a:r>
              <a:rPr lang="zh-CN" altLang="zh-CN" sz="2800" b="1" dirty="0" smtClean="0"/>
              <a:t>需要</a:t>
            </a:r>
            <a:r>
              <a:rPr lang="zh-CN" altLang="zh-CN" sz="2800" b="1" dirty="0"/>
              <a:t>对候选方案的优劣给出定量</a:t>
            </a:r>
            <a:r>
              <a:rPr lang="zh-CN" altLang="zh-CN" sz="2800" b="1" dirty="0" smtClean="0"/>
              <a:t>评价</a:t>
            </a:r>
            <a:r>
              <a:rPr lang="en-US" altLang="zh-CN" sz="2800" b="1" dirty="0" smtClean="0"/>
              <a:t>;</a:t>
            </a:r>
            <a:r>
              <a:rPr lang="zh-CN" altLang="en-US" sz="2800" b="1" dirty="0" smtClean="0"/>
              <a:t>特别用于资源</a:t>
            </a:r>
            <a:r>
              <a:rPr lang="zh-CN" altLang="zh-CN" sz="2800" b="1" dirty="0" smtClean="0"/>
              <a:t>分配问题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840060" y="3356992"/>
            <a:ext cx="7692379" cy="112646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/>
              <a:t>理想模式</a:t>
            </a:r>
            <a:r>
              <a:rPr lang="en-US" altLang="zh-CN" sz="2800" b="1" dirty="0"/>
              <a:t>~</a:t>
            </a:r>
            <a:r>
              <a:rPr lang="zh-CN" altLang="zh-CN" sz="2800" b="1" dirty="0"/>
              <a:t>决策者关心每个方案</a:t>
            </a:r>
            <a:r>
              <a:rPr lang="zh-CN" altLang="zh-CN" sz="2800" b="1" dirty="0">
                <a:solidFill>
                  <a:srgbClr val="FF0000"/>
                </a:solidFill>
              </a:rPr>
              <a:t>相对于基准指标</a:t>
            </a:r>
            <a:r>
              <a:rPr lang="zh-CN" altLang="zh-CN" sz="2800" b="1" dirty="0"/>
              <a:t>的</a:t>
            </a:r>
            <a:r>
              <a:rPr lang="zh-CN" altLang="en-US" sz="2800" b="1" dirty="0" smtClean="0"/>
              <a:t>优劣</a:t>
            </a:r>
            <a:r>
              <a:rPr lang="en-US" altLang="zh-CN" sz="2800" b="1" dirty="0" smtClean="0"/>
              <a:t>; </a:t>
            </a:r>
            <a:r>
              <a:rPr lang="zh-CN" altLang="zh-CN" sz="2800" b="1" dirty="0" smtClean="0"/>
              <a:t>从众</a:t>
            </a:r>
            <a:r>
              <a:rPr lang="zh-CN" altLang="zh-CN" sz="2800" b="1" dirty="0"/>
              <a:t>多候选方案中只选一个最优</a:t>
            </a:r>
            <a:r>
              <a:rPr lang="zh-CN" altLang="zh-CN" sz="2800" b="1" dirty="0" smtClean="0"/>
              <a:t>者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1115616" y="692696"/>
            <a:ext cx="6048672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比例</a:t>
            </a:r>
            <a:r>
              <a:rPr lang="zh-CN" altLang="zh-CN" sz="2800" b="1" dirty="0"/>
              <a:t>尺度变换</a:t>
            </a:r>
            <a:r>
              <a:rPr lang="zh-CN" altLang="zh-CN" sz="2800" b="1" dirty="0" smtClean="0"/>
              <a:t>的</a:t>
            </a:r>
            <a:r>
              <a:rPr lang="zh-CN" altLang="zh-CN" sz="2800" b="1" dirty="0"/>
              <a:t>理想模式</a:t>
            </a:r>
            <a:r>
              <a:rPr lang="zh-CN" altLang="zh-CN" sz="2800" b="1" dirty="0" smtClean="0"/>
              <a:t>和</a:t>
            </a:r>
            <a:r>
              <a:rPr lang="zh-CN" altLang="zh-CN" sz="2800" b="1" dirty="0"/>
              <a:t>分配模式</a:t>
            </a:r>
            <a:endParaRPr lang="zh-CN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59" y="764704"/>
            <a:ext cx="5040561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2</a:t>
            </a:r>
            <a:r>
              <a:rPr lang="en-US" altLang="zh-CN" sz="2800" b="1" dirty="0" smtClean="0"/>
              <a:t>. </a:t>
            </a:r>
            <a:r>
              <a:rPr lang="zh-CN" altLang="zh-CN" sz="2800" b="1" dirty="0" smtClean="0"/>
              <a:t>区间</a:t>
            </a:r>
            <a:r>
              <a:rPr lang="zh-CN" altLang="zh-CN" sz="2800" b="1" dirty="0"/>
              <a:t>尺度</a:t>
            </a:r>
            <a:r>
              <a:rPr lang="zh-CN" altLang="zh-CN" sz="2800" b="1" dirty="0" smtClean="0"/>
              <a:t>变换使用</a:t>
            </a:r>
            <a:r>
              <a:rPr lang="zh-CN" altLang="zh-CN" sz="2800" b="1" dirty="0"/>
              <a:t>中的问题</a:t>
            </a:r>
            <a:endParaRPr lang="zh-CN" altLang="zh-CN" sz="28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71600" y="2060848"/>
          <a:ext cx="3222053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9" name="公式" r:id="rId1" imgW="1574800" imgH="558800" progId="Equation.3">
                  <p:embed/>
                </p:oleObj>
              </mc:Choice>
              <mc:Fallback>
                <p:oleObj name="公式" r:id="rId1" imgW="1574800" imgH="558800" progId="Equation.3">
                  <p:embed/>
                  <p:pic>
                    <p:nvPicPr>
                      <p:cNvPr id="0" name="图片 595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060848"/>
                        <a:ext cx="3222053" cy="115212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827585" y="4057908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但</a:t>
            </a:r>
            <a:r>
              <a:rPr lang="zh-CN" altLang="zh-CN" sz="2800" b="1" dirty="0" smtClean="0"/>
              <a:t>区间</a:t>
            </a:r>
            <a:r>
              <a:rPr lang="zh-CN" altLang="zh-CN" sz="2800" b="1" dirty="0"/>
              <a:t>尺度</a:t>
            </a:r>
            <a:r>
              <a:rPr lang="zh-CN" altLang="zh-CN" sz="2800" b="1" dirty="0" smtClean="0"/>
              <a:t>变换</a:t>
            </a:r>
            <a:r>
              <a:rPr lang="en-US" altLang="zh-CN" sz="2800" b="1" i="1" dirty="0" err="1" smtClean="0"/>
              <a:t>d</a:t>
            </a:r>
            <a:r>
              <a:rPr lang="en-US" altLang="zh-CN" sz="2800" b="1" i="1" baseline="-25000" dirty="0" err="1" smtClean="0"/>
              <a:t>ij</a:t>
            </a:r>
            <a:r>
              <a:rPr lang="zh-CN" altLang="zh-CN" sz="2800" b="1" dirty="0" smtClean="0"/>
              <a:t>最</a:t>
            </a:r>
            <a:r>
              <a:rPr lang="zh-CN" altLang="en-US" sz="2800" b="1" dirty="0" smtClean="0"/>
              <a:t>小</a:t>
            </a:r>
            <a:r>
              <a:rPr lang="zh-CN" altLang="zh-CN" sz="2800" b="1" dirty="0" smtClean="0"/>
              <a:t>值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对每个</a:t>
            </a:r>
            <a:r>
              <a:rPr lang="en-US" altLang="zh-CN" sz="2800" b="1" i="1" dirty="0"/>
              <a:t>j</a:t>
            </a:r>
            <a:r>
              <a:rPr lang="en-US" altLang="zh-CN" sz="2800" b="1" dirty="0" smtClean="0"/>
              <a:t>)</a:t>
            </a:r>
            <a:r>
              <a:rPr lang="zh-CN" altLang="zh-CN" sz="2800" b="1" dirty="0"/>
              <a:t>都</a:t>
            </a:r>
            <a:r>
              <a:rPr lang="zh-CN" altLang="zh-CN" sz="2800" b="1" dirty="0">
                <a:solidFill>
                  <a:srgbClr val="FF0000"/>
                </a:solidFill>
              </a:rPr>
              <a:t>变为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r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</a:rPr>
              <a:t>ij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=0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827585" y="1412776"/>
            <a:ext cx="7704857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rgbClr val="FF0000"/>
                </a:solidFill>
              </a:rPr>
              <a:t>区间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尺度变换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对</a:t>
            </a:r>
            <a:r>
              <a:rPr lang="zh-CN" altLang="zh-CN" sz="2800" b="1" dirty="0"/>
              <a:t>原始权重</a:t>
            </a:r>
            <a:r>
              <a:rPr lang="en-US" altLang="zh-CN" sz="2800" b="1" i="1" dirty="0" err="1"/>
              <a:t>d</a:t>
            </a:r>
            <a:r>
              <a:rPr lang="en-US" altLang="zh-CN" sz="2800" b="1" i="1" baseline="-25000" dirty="0" err="1"/>
              <a:t>ij</a:t>
            </a:r>
            <a:r>
              <a:rPr lang="zh-CN" altLang="zh-CN" sz="2800" b="1" dirty="0" smtClean="0"/>
              <a:t>作</a:t>
            </a:r>
            <a:r>
              <a:rPr lang="zh-CN" altLang="en-US" sz="2800" b="1" dirty="0" smtClean="0"/>
              <a:t>伸缩与平移</a:t>
            </a:r>
            <a:r>
              <a:rPr lang="zh-CN" altLang="zh-CN" sz="2800" b="1" dirty="0" smtClean="0"/>
              <a:t>变换</a:t>
            </a:r>
            <a:endParaRPr lang="zh-CN" altLang="en-US" sz="28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372200" y="2086737"/>
          <a:ext cx="202565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0" name="公式" r:id="rId3" imgW="876300" imgH="520700" progId="Equation.3">
                  <p:embed/>
                </p:oleObj>
              </mc:Choice>
              <mc:Fallback>
                <p:oleObj name="公式" r:id="rId3" imgW="876300" imgH="520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2086737"/>
                        <a:ext cx="2025650" cy="121126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871228" y="3429000"/>
            <a:ext cx="6969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两种变换</a:t>
            </a:r>
            <a:r>
              <a:rPr lang="en-US" altLang="zh-CN" sz="2800" b="1" i="1" dirty="0" err="1" smtClean="0"/>
              <a:t>d</a:t>
            </a:r>
            <a:r>
              <a:rPr lang="en-US" altLang="zh-CN" sz="2800" b="1" i="1" baseline="-25000" dirty="0" err="1" smtClean="0"/>
              <a:t>ij</a:t>
            </a:r>
            <a:r>
              <a:rPr lang="zh-CN" altLang="zh-CN" sz="2800" b="1" dirty="0" smtClean="0"/>
              <a:t>最大值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对每个</a:t>
            </a:r>
            <a:r>
              <a:rPr lang="en-US" altLang="zh-CN" sz="2800" b="1" i="1" dirty="0" smtClean="0"/>
              <a:t>j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都</a:t>
            </a:r>
            <a:r>
              <a:rPr lang="zh-CN" altLang="zh-CN" sz="2800" b="1" dirty="0"/>
              <a:t>变为</a:t>
            </a:r>
            <a:r>
              <a:rPr lang="en-US" altLang="zh-CN" sz="2800" b="1" i="1" dirty="0" err="1" smtClean="0"/>
              <a:t>r</a:t>
            </a:r>
            <a:r>
              <a:rPr lang="en-US" altLang="zh-CN" sz="2800" b="1" i="1" baseline="-25000" dirty="0" err="1" smtClean="0"/>
              <a:t>ij</a:t>
            </a:r>
            <a:r>
              <a:rPr lang="en-US" altLang="zh-CN" sz="2800" b="1" dirty="0" smtClean="0"/>
              <a:t>=1.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4355976" y="2276871"/>
            <a:ext cx="2160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对比</a:t>
            </a:r>
            <a:r>
              <a:rPr lang="zh-CN" altLang="zh-CN" b="1" dirty="0" smtClean="0">
                <a:solidFill>
                  <a:srgbClr val="FF0000"/>
                </a:solidFill>
              </a:rPr>
              <a:t>比例</a:t>
            </a:r>
            <a:r>
              <a:rPr lang="zh-CN" altLang="zh-CN" b="1" dirty="0">
                <a:solidFill>
                  <a:srgbClr val="FF0000"/>
                </a:solidFill>
              </a:rPr>
              <a:t>尺度变换的最大化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7584" y="4725144"/>
            <a:ext cx="7560838" cy="159402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/>
              <a:t>虚拟一</a:t>
            </a:r>
            <a:r>
              <a:rPr lang="zh-CN" altLang="zh-CN" sz="2800" b="1" dirty="0" smtClean="0"/>
              <a:t>个极端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例子说明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某些实际</a:t>
            </a:r>
            <a:r>
              <a:rPr lang="zh-CN" altLang="zh-CN" sz="2800" b="1" dirty="0" smtClean="0"/>
              <a:t>问题</a:t>
            </a:r>
            <a:r>
              <a:rPr lang="zh-CN" altLang="en-US" sz="2800" b="1" dirty="0" smtClean="0"/>
              <a:t>适于采</a:t>
            </a:r>
            <a:r>
              <a:rPr lang="zh-CN" altLang="zh-CN" sz="2800" b="1" dirty="0" smtClean="0"/>
              <a:t>用比例</a:t>
            </a:r>
            <a:r>
              <a:rPr lang="zh-CN" altLang="zh-CN" sz="2800" b="1" dirty="0"/>
              <a:t>尺度</a:t>
            </a:r>
            <a:r>
              <a:rPr lang="zh-CN" altLang="zh-CN" sz="2800" b="1" dirty="0" smtClean="0"/>
              <a:t>变换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归一化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用</a:t>
            </a:r>
            <a:r>
              <a:rPr lang="zh-CN" altLang="zh-CN" sz="2800" b="1" dirty="0">
                <a:solidFill>
                  <a:srgbClr val="FF0000"/>
                </a:solidFill>
              </a:rPr>
              <a:t>最大化</a:t>
            </a:r>
            <a:r>
              <a:rPr lang="zh-CN" altLang="zh-CN" sz="2800" b="1" dirty="0"/>
              <a:t>会出现</a:t>
            </a:r>
            <a:r>
              <a:rPr lang="zh-CN" altLang="zh-CN" sz="2800" b="1" dirty="0" smtClean="0"/>
              <a:t>较大谬误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而用</a:t>
            </a:r>
            <a:r>
              <a:rPr lang="zh-CN" altLang="zh-CN" sz="2800" b="1" dirty="0">
                <a:solidFill>
                  <a:srgbClr val="FF0000"/>
                </a:solidFill>
              </a:rPr>
              <a:t>区间尺度变换将得到极不合理的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结果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3" grpId="0"/>
      <p:bldP spid="11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8"/>
          <p:cNvGraphicFramePr>
            <a:graphicFrameLocks noChangeAspect="1"/>
          </p:cNvGraphicFramePr>
          <p:nvPr/>
        </p:nvGraphicFramePr>
        <p:xfrm>
          <a:off x="2124000" y="3099332"/>
          <a:ext cx="3240088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03" name="公式" r:id="rId1" imgW="1727200" imgH="685800" progId="Equation.3">
                  <p:embed/>
                </p:oleObj>
              </mc:Choice>
              <mc:Fallback>
                <p:oleObj name="公式" r:id="rId1" imgW="1727200" imgH="685800" progId="Equation.3">
                  <p:embed/>
                  <p:pic>
                    <p:nvPicPr>
                      <p:cNvPr id="0" name="图片 609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00" y="3099332"/>
                        <a:ext cx="3240088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1"/>
          <p:cNvGraphicFramePr>
            <a:graphicFrameLocks noChangeAspect="1"/>
          </p:cNvGraphicFramePr>
          <p:nvPr/>
        </p:nvGraphicFramePr>
        <p:xfrm>
          <a:off x="2123728" y="4107444"/>
          <a:ext cx="30861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04" name="公式" r:id="rId3" imgW="1765300" imgH="457200" progId="Equation.3">
                  <p:embed/>
                </p:oleObj>
              </mc:Choice>
              <mc:Fallback>
                <p:oleObj name="公式" r:id="rId3" imgW="1765300" imgH="457200" progId="Equation.3">
                  <p:embed/>
                  <p:pic>
                    <p:nvPicPr>
                      <p:cNvPr id="0" name="图片 609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107444"/>
                        <a:ext cx="30861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467544" y="2401724"/>
            <a:ext cx="5904085" cy="52322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/>
              <a:t>常识：教学</a:t>
            </a:r>
            <a:r>
              <a:rPr lang="en-US" altLang="zh-CN" sz="2800" b="1" dirty="0" smtClean="0"/>
              <a:t>0.5</a:t>
            </a:r>
            <a:r>
              <a:rPr lang="zh-CN" altLang="zh-CN" sz="2800" b="1" dirty="0" smtClean="0"/>
              <a:t>万</a:t>
            </a:r>
            <a:r>
              <a:rPr lang="zh-CN" altLang="en-US" sz="2800" b="1" dirty="0" smtClean="0"/>
              <a:t>平分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科研</a:t>
            </a:r>
            <a:r>
              <a:rPr lang="en-US" altLang="zh-CN" sz="2800" b="1" dirty="0" smtClean="0"/>
              <a:t>0.5</a:t>
            </a:r>
            <a:r>
              <a:rPr lang="zh-CN" altLang="zh-CN" sz="2800" b="1" dirty="0" smtClean="0"/>
              <a:t>万</a:t>
            </a:r>
            <a:r>
              <a:rPr lang="zh-CN" altLang="en-US" sz="2800" b="1" dirty="0" smtClean="0"/>
              <a:t>给</a:t>
            </a:r>
            <a:r>
              <a:rPr lang="en-US" altLang="zh-CN" sz="2800" b="1" dirty="0" smtClean="0"/>
              <a:t>B.</a:t>
            </a:r>
            <a:endParaRPr lang="en-US" altLang="zh-CN" sz="2800" b="1" dirty="0"/>
          </a:p>
        </p:txBody>
      </p:sp>
      <p:graphicFrame>
        <p:nvGraphicFramePr>
          <p:cNvPr id="37" name="Object 43"/>
          <p:cNvGraphicFramePr>
            <a:graphicFrameLocks noChangeAspect="1"/>
          </p:cNvGraphicFramePr>
          <p:nvPr/>
        </p:nvGraphicFramePr>
        <p:xfrm>
          <a:off x="5148064" y="4107444"/>
          <a:ext cx="111125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05" name="公式" r:id="rId5" imgW="635000" imgH="457200" progId="Equation.3">
                  <p:embed/>
                </p:oleObj>
              </mc:Choice>
              <mc:Fallback>
                <p:oleObj name="公式" r:id="rId5" imgW="635000" imgH="457200" progId="Equation.3">
                  <p:embed/>
                  <p:pic>
                    <p:nvPicPr>
                      <p:cNvPr id="0" name="图片 609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4107444"/>
                        <a:ext cx="111125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44"/>
          <p:cNvSpPr txBox="1">
            <a:spLocks noChangeArrowheads="1"/>
          </p:cNvSpPr>
          <p:nvPr/>
        </p:nvSpPr>
        <p:spPr bwMode="auto">
          <a:xfrm>
            <a:off x="6527204" y="3311164"/>
            <a:ext cx="208915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/>
              <a:t>与</a:t>
            </a:r>
            <a:r>
              <a:rPr lang="zh-CN" altLang="en-US" sz="2800" b="1" dirty="0"/>
              <a:t>常识</a:t>
            </a:r>
            <a:r>
              <a:rPr lang="zh-CN" altLang="en-US" sz="2800" b="1" dirty="0" smtClean="0"/>
              <a:t>一致</a:t>
            </a:r>
            <a:endParaRPr lang="zh-CN" altLang="en-US" sz="2800" b="1" dirty="0"/>
          </a:p>
        </p:txBody>
      </p:sp>
      <p:sp>
        <p:nvSpPr>
          <p:cNvPr id="39" name="Text Box 45"/>
          <p:cNvSpPr txBox="1">
            <a:spLocks noChangeArrowheads="1"/>
          </p:cNvSpPr>
          <p:nvPr/>
        </p:nvSpPr>
        <p:spPr bwMode="auto">
          <a:xfrm>
            <a:off x="6618368" y="4077072"/>
            <a:ext cx="2089150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/>
              <a:t>与</a:t>
            </a:r>
            <a:r>
              <a:rPr lang="zh-CN" altLang="en-US" sz="2800" b="1" dirty="0"/>
              <a:t>常识</a:t>
            </a:r>
            <a:r>
              <a:rPr lang="zh-CN" altLang="en-US" sz="2800" b="1" dirty="0" smtClean="0"/>
              <a:t>有别</a:t>
            </a:r>
            <a:endParaRPr lang="zh-CN" altLang="en-US" sz="2800" b="1" dirty="0"/>
          </a:p>
        </p:txBody>
      </p:sp>
      <p:graphicFrame>
        <p:nvGraphicFramePr>
          <p:cNvPr id="40" name="Object 46"/>
          <p:cNvGraphicFramePr>
            <a:graphicFrameLocks noChangeAspect="1"/>
          </p:cNvGraphicFramePr>
          <p:nvPr/>
        </p:nvGraphicFramePr>
        <p:xfrm>
          <a:off x="4500339" y="5105957"/>
          <a:ext cx="24479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06" name="公式" r:id="rId7" imgW="1397000" imgH="457200" progId="Equation.3">
                  <p:embed/>
                </p:oleObj>
              </mc:Choice>
              <mc:Fallback>
                <p:oleObj name="公式" r:id="rId7" imgW="1397000" imgH="457200" progId="Equation.3">
                  <p:embed/>
                  <p:pic>
                    <p:nvPicPr>
                      <p:cNvPr id="0" name="图片 609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339" y="5105957"/>
                        <a:ext cx="244792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7"/>
          <p:cNvGraphicFramePr>
            <a:graphicFrameLocks noChangeAspect="1"/>
          </p:cNvGraphicFramePr>
          <p:nvPr/>
        </p:nvGraphicFramePr>
        <p:xfrm>
          <a:off x="2051373" y="5105957"/>
          <a:ext cx="2160587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07" name="公式" r:id="rId9" imgW="1231900" imgH="457200" progId="Equation.3">
                  <p:embed/>
                </p:oleObj>
              </mc:Choice>
              <mc:Fallback>
                <p:oleObj name="公式" r:id="rId9" imgW="1231900" imgH="457200" progId="Equation.3">
                  <p:embed/>
                  <p:pic>
                    <p:nvPicPr>
                      <p:cNvPr id="0" name="图片 609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373" y="5105957"/>
                        <a:ext cx="2160587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8"/>
          <p:cNvSpPr>
            <a:spLocks noChangeArrowheads="1"/>
          </p:cNvSpPr>
          <p:nvPr/>
        </p:nvSpPr>
        <p:spPr bwMode="auto">
          <a:xfrm>
            <a:off x="395536" y="5085184"/>
            <a:ext cx="16554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66"/>
                </a:solidFill>
              </a:rPr>
              <a:t>区间尺度</a:t>
            </a:r>
            <a:endParaRPr lang="zh-CN" altLang="en-US" sz="2800" b="1" dirty="0">
              <a:solidFill>
                <a:srgbClr val="FF0066"/>
              </a:solidFill>
            </a:endParaRPr>
          </a:p>
        </p:txBody>
      </p:sp>
      <p:sp>
        <p:nvSpPr>
          <p:cNvPr id="43" name="Text Box 49"/>
          <p:cNvSpPr txBox="1">
            <a:spLocks noChangeArrowheads="1"/>
          </p:cNvSpPr>
          <p:nvPr/>
        </p:nvSpPr>
        <p:spPr bwMode="auto">
          <a:xfrm>
            <a:off x="6834722" y="5229200"/>
            <a:ext cx="1728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66"/>
                </a:solidFill>
              </a:rPr>
              <a:t>严重不妥</a:t>
            </a:r>
            <a:r>
              <a:rPr lang="en-US" altLang="zh-CN" sz="2800" b="1" dirty="0">
                <a:solidFill>
                  <a:srgbClr val="FF0066"/>
                </a:solidFill>
              </a:rPr>
              <a:t>!</a:t>
            </a:r>
            <a:endParaRPr lang="en-US" altLang="zh-CN" sz="2800" b="1" dirty="0">
              <a:solidFill>
                <a:srgbClr val="FF0066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95536" y="620688"/>
            <a:ext cx="4536504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区间尺度变换使用中的问题</a:t>
            </a:r>
            <a:endParaRPr lang="zh-CN" altLang="zh-CN" sz="28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004048" y="692696"/>
          <a:ext cx="3887663" cy="14630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23368"/>
                <a:gridCol w="1368152"/>
                <a:gridCol w="1296143"/>
              </a:tblGrid>
              <a:tr h="3471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2400" b="1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得分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教学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4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 (w</a:t>
                      </a:r>
                      <a:r>
                        <a:rPr lang="en-US" sz="24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=0.5)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科研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4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(w</a:t>
                      </a:r>
                      <a:r>
                        <a:rPr lang="en-US" sz="24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=0.5)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3471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教师</a:t>
                      </a:r>
                      <a:r>
                        <a:rPr lang="en-US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51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71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教师</a:t>
                      </a:r>
                      <a:r>
                        <a:rPr lang="en-US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kern="100" smtClean="0">
                          <a:solidFill>
                            <a:schemeClr val="tx1"/>
                          </a:solidFill>
                          <a:effectLst/>
                        </a:rPr>
                        <a:t>49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76685" y="1242586"/>
            <a:ext cx="4092005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.  </a:t>
            </a:r>
            <a:r>
              <a:rPr lang="zh-CN" altLang="zh-CN" sz="2800" b="1" dirty="0" smtClean="0"/>
              <a:t>奖金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万元</a:t>
            </a:r>
            <a:r>
              <a:rPr lang="zh-CN" altLang="zh-CN" sz="2800" b="1" dirty="0" smtClean="0"/>
              <a:t>按教学</a:t>
            </a:r>
            <a:r>
              <a:rPr lang="zh-CN" altLang="zh-CN" sz="2800" b="1" dirty="0"/>
              <a:t>和科研</a:t>
            </a:r>
            <a:r>
              <a:rPr lang="zh-CN" altLang="zh-CN" sz="2800" b="1" dirty="0" smtClean="0"/>
              <a:t>并重原则</a:t>
            </a:r>
            <a:r>
              <a:rPr lang="zh-CN" altLang="zh-CN" sz="2800" b="1" dirty="0"/>
              <a:t>分配给</a:t>
            </a:r>
            <a:r>
              <a:rPr lang="en-US" altLang="zh-CN" sz="2800" b="1" dirty="0" smtClean="0"/>
              <a:t>A,B.</a:t>
            </a:r>
            <a:endParaRPr lang="zh-CN" altLang="en-US" sz="2800" b="1" dirty="0"/>
          </a:p>
        </p:txBody>
      </p:sp>
      <p:sp>
        <p:nvSpPr>
          <p:cNvPr id="87" name="矩形 86"/>
          <p:cNvSpPr/>
          <p:nvPr/>
        </p:nvSpPr>
        <p:spPr>
          <a:xfrm>
            <a:off x="467544" y="4077072"/>
            <a:ext cx="1627369" cy="95410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lvl="0"/>
            <a:r>
              <a:rPr lang="zh-CN" altLang="zh-CN" sz="2800" b="1" dirty="0" smtClean="0"/>
              <a:t>理想模式</a:t>
            </a:r>
            <a:endParaRPr lang="en-US" altLang="zh-CN" sz="2800" b="1" dirty="0" smtClean="0"/>
          </a:p>
          <a:p>
            <a:pPr lvl="0"/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最大化</a:t>
            </a:r>
            <a:r>
              <a:rPr lang="en-US" altLang="zh-CN" sz="2800" b="1" dirty="0" smtClean="0"/>
              <a:t>)</a:t>
            </a:r>
            <a:endParaRPr lang="zh-CN" altLang="zh-CN" sz="2800" dirty="0"/>
          </a:p>
        </p:txBody>
      </p:sp>
      <p:sp>
        <p:nvSpPr>
          <p:cNvPr id="89" name="矩形 88"/>
          <p:cNvSpPr/>
          <p:nvPr/>
        </p:nvSpPr>
        <p:spPr>
          <a:xfrm>
            <a:off x="459582" y="3068960"/>
            <a:ext cx="1635331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分配</a:t>
            </a:r>
            <a:r>
              <a:rPr lang="zh-CN" altLang="zh-CN" sz="2800" b="1" dirty="0" smtClean="0"/>
              <a:t>模式</a:t>
            </a:r>
            <a:r>
              <a:rPr lang="en-US" altLang="zh-CN" sz="2800" b="1" dirty="0" smtClean="0"/>
              <a:t> (</a:t>
            </a:r>
            <a:r>
              <a:rPr lang="zh-CN" altLang="en-US" sz="2800" b="1" dirty="0" smtClean="0"/>
              <a:t>归一化</a:t>
            </a:r>
            <a:r>
              <a:rPr lang="en-US" altLang="zh-CN" sz="2800" b="1" dirty="0" smtClean="0"/>
              <a:t>)</a:t>
            </a:r>
            <a:endParaRPr lang="zh-CN" altLang="en-US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6538924" y="2204864"/>
            <a:ext cx="2054723" cy="936347"/>
            <a:chOff x="6538924" y="2204864"/>
            <a:chExt cx="2054723" cy="936347"/>
          </a:xfrm>
        </p:grpSpPr>
        <p:sp>
          <p:nvSpPr>
            <p:cNvPr id="85" name="矩形 84"/>
            <p:cNvSpPr/>
            <p:nvPr/>
          </p:nvSpPr>
          <p:spPr>
            <a:xfrm>
              <a:off x="6732240" y="2204864"/>
              <a:ext cx="1861407" cy="9363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i="1" dirty="0" smtClean="0"/>
                <a:t>A</a:t>
              </a:r>
              <a:r>
                <a:rPr lang="en-US" altLang="zh-CN" b="1" dirty="0"/>
                <a:t>~</a:t>
              </a:r>
              <a:r>
                <a:rPr lang="en-US" altLang="zh-CN" b="1" dirty="0" smtClean="0"/>
                <a:t>0.25</a:t>
              </a:r>
              <a:r>
                <a:rPr lang="zh-CN" altLang="zh-CN" b="1" dirty="0"/>
                <a:t>万元</a:t>
              </a:r>
              <a:r>
                <a:rPr lang="en-US" altLang="zh-CN" b="1" i="1" dirty="0"/>
                <a:t>, </a:t>
              </a:r>
              <a:endParaRPr lang="en-US" altLang="zh-CN" b="1" i="1" dirty="0" smtClean="0"/>
            </a:p>
            <a:p>
              <a:pPr>
                <a:lnSpc>
                  <a:spcPct val="120000"/>
                </a:lnSpc>
              </a:pPr>
              <a:r>
                <a:rPr lang="en-US" altLang="zh-CN" b="1" i="1" dirty="0" smtClean="0"/>
                <a:t>B</a:t>
              </a:r>
              <a:r>
                <a:rPr lang="en-US" altLang="zh-CN" b="1" dirty="0"/>
                <a:t>~</a:t>
              </a:r>
              <a:r>
                <a:rPr lang="en-US" altLang="zh-CN" b="1" dirty="0" smtClean="0"/>
                <a:t>0.75</a:t>
              </a:r>
              <a:r>
                <a:rPr lang="zh-CN" altLang="zh-CN" b="1" dirty="0"/>
                <a:t>万</a:t>
              </a:r>
              <a:r>
                <a:rPr lang="zh-CN" altLang="zh-CN" b="1" dirty="0" smtClean="0"/>
                <a:t>元</a:t>
              </a:r>
              <a:r>
                <a:rPr lang="en-US" altLang="zh-CN" b="1" dirty="0" smtClean="0"/>
                <a:t> </a:t>
              </a:r>
              <a:endParaRPr lang="zh-CN" altLang="en-US" b="1" dirty="0"/>
            </a:p>
          </p:txBody>
        </p:sp>
        <p:sp>
          <p:nvSpPr>
            <p:cNvPr id="90" name="右箭头 89"/>
            <p:cNvSpPr/>
            <p:nvPr/>
          </p:nvSpPr>
          <p:spPr bwMode="auto">
            <a:xfrm>
              <a:off x="6538924" y="2420888"/>
              <a:ext cx="1933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788270" y="5949280"/>
            <a:ext cx="7560840" cy="523220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把非常</a:t>
            </a:r>
            <a:r>
              <a:rPr lang="zh-CN" altLang="zh-CN" sz="2800" b="1" dirty="0"/>
              <a:t>接近的教学原始分</a:t>
            </a:r>
            <a:r>
              <a:rPr lang="en-US" altLang="zh-CN" sz="2800" b="1" dirty="0"/>
              <a:t>51</a:t>
            </a:r>
            <a:r>
              <a:rPr lang="zh-CN" altLang="zh-CN" sz="2800" b="1" dirty="0"/>
              <a:t>和</a:t>
            </a:r>
            <a:r>
              <a:rPr lang="en-US" altLang="zh-CN" sz="2800" b="1" dirty="0"/>
              <a:t>49</a:t>
            </a:r>
            <a:r>
              <a:rPr lang="zh-CN" altLang="zh-CN" sz="2800" b="1" dirty="0"/>
              <a:t>分别变成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和</a:t>
            </a:r>
            <a:r>
              <a:rPr lang="en-US" altLang="zh-CN" sz="2800" b="1" dirty="0"/>
              <a:t>0</a:t>
            </a:r>
            <a:endParaRPr lang="zh-CN" altLang="en-US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6946639" y="4600291"/>
            <a:ext cx="140247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为什么？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39" grpId="0" animBg="1"/>
      <p:bldP spid="42" grpId="0"/>
      <p:bldP spid="43" grpId="0"/>
      <p:bldP spid="3" grpId="0"/>
      <p:bldP spid="87" grpId="0" animBg="1"/>
      <p:bldP spid="89" grpId="0" animBg="1"/>
      <p:bldP spid="91" grpId="0" animBg="1"/>
      <p:bldP spid="9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620688"/>
            <a:ext cx="4871847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/>
              <a:t>3</a:t>
            </a:r>
            <a:r>
              <a:rPr lang="en-US" altLang="zh-CN" sz="2800" b="1" dirty="0" smtClean="0"/>
              <a:t>. </a:t>
            </a:r>
            <a:r>
              <a:rPr lang="zh-CN" altLang="zh-CN" sz="2800" b="1" dirty="0" smtClean="0"/>
              <a:t>方案</a:t>
            </a:r>
            <a:r>
              <a:rPr lang="zh-CN" altLang="zh-CN" sz="2800" b="1" dirty="0"/>
              <a:t>的排序保持与排序逆转</a:t>
            </a:r>
            <a:endParaRPr lang="zh-CN" altLang="zh-CN" sz="2800" dirty="0"/>
          </a:p>
        </p:txBody>
      </p:sp>
      <p:sp>
        <p:nvSpPr>
          <p:cNvPr id="5" name="矩形 4"/>
          <p:cNvSpPr/>
          <p:nvPr/>
        </p:nvSpPr>
        <p:spPr>
          <a:xfrm>
            <a:off x="634430" y="1196752"/>
            <a:ext cx="7776864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/>
              <a:t>        若</a:t>
            </a:r>
            <a:r>
              <a:rPr lang="zh-CN" altLang="zh-CN" sz="2800" b="1" dirty="0" smtClean="0"/>
              <a:t>各</a:t>
            </a:r>
            <a:r>
              <a:rPr lang="zh-CN" altLang="zh-CN" sz="2800" b="1" dirty="0"/>
              <a:t>准则对目标的</a:t>
            </a:r>
            <a:r>
              <a:rPr lang="zh-CN" altLang="zh-CN" sz="2800" b="1" dirty="0" smtClean="0"/>
              <a:t>权重</a:t>
            </a:r>
            <a:r>
              <a:rPr lang="zh-CN" altLang="en-US" sz="2800" b="1" dirty="0"/>
              <a:t>和原有方案对</a:t>
            </a:r>
            <a:r>
              <a:rPr lang="zh-CN" altLang="en-US" sz="2800" b="1" dirty="0" smtClean="0"/>
              <a:t>属性的权重</a:t>
            </a:r>
            <a:r>
              <a:rPr lang="zh-CN" altLang="en-US" sz="2800" b="1" dirty="0"/>
              <a:t>都</a:t>
            </a:r>
            <a:r>
              <a:rPr lang="zh-CN" altLang="zh-CN" sz="2800" b="1" dirty="0" smtClean="0"/>
              <a:t>不变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当</a:t>
            </a:r>
            <a:r>
              <a:rPr lang="zh-CN" altLang="en-US" sz="2800" b="1" dirty="0" smtClean="0"/>
              <a:t>有</a:t>
            </a:r>
            <a:r>
              <a:rPr lang="zh-CN" altLang="zh-CN" sz="2800" b="1" dirty="0" smtClean="0"/>
              <a:t>新</a:t>
            </a:r>
            <a:r>
              <a:rPr lang="zh-CN" altLang="zh-CN" sz="2800" b="1" dirty="0"/>
              <a:t>方案</a:t>
            </a:r>
            <a:r>
              <a:rPr lang="zh-CN" altLang="zh-CN" sz="2800" b="1" dirty="0" smtClean="0"/>
              <a:t>加入</a:t>
            </a:r>
            <a:r>
              <a:rPr lang="zh-CN" altLang="zh-CN" sz="2800" b="1" dirty="0"/>
              <a:t>或旧方案退出</a:t>
            </a:r>
            <a:r>
              <a:rPr lang="zh-CN" altLang="zh-CN" sz="2800" b="1" dirty="0" smtClean="0"/>
              <a:t>时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原有</a:t>
            </a:r>
            <a:r>
              <a:rPr lang="zh-CN" altLang="zh-CN" sz="2800" b="1" dirty="0">
                <a:solidFill>
                  <a:srgbClr val="FF0000"/>
                </a:solidFill>
              </a:rPr>
              <a:t>方案</a:t>
            </a:r>
            <a:r>
              <a:rPr lang="zh-CN" altLang="zh-CN" sz="2800" b="1" dirty="0"/>
              <a:t>的优劣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排序是保持</a:t>
            </a:r>
            <a:r>
              <a:rPr lang="zh-CN" altLang="zh-CN" sz="2800" b="1" dirty="0">
                <a:solidFill>
                  <a:srgbClr val="FF0000"/>
                </a:solidFill>
              </a:rPr>
              <a:t>还是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会逆转</a:t>
            </a:r>
            <a:r>
              <a:rPr lang="zh-CN" altLang="en-US" sz="2800" b="1" dirty="0" smtClean="0"/>
              <a:t>？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659955" y="2852086"/>
            <a:ext cx="765340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用理想模式和分配模式可能会得到不同的</a:t>
            </a:r>
            <a:r>
              <a:rPr lang="zh-CN" altLang="zh-CN" sz="2800" b="1" dirty="0" smtClean="0"/>
              <a:t>结果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755576" y="3553852"/>
            <a:ext cx="4248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工作选择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(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训练题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14)  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11560" y="4221088"/>
          <a:ext cx="4392488" cy="152932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52127"/>
                <a:gridCol w="1584177"/>
                <a:gridCol w="1656184"/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zh-CN" altLang="zh-CN" sz="2400" dirty="0" smtClean="0">
                          <a:solidFill>
                            <a:schemeClr val="tx1"/>
                          </a:solidFill>
                        </a:rPr>
                        <a:t>原始分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0" kern="100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400" b="1" i="0" kern="10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400" b="1" i="0" kern="100" dirty="0" smtClean="0">
                          <a:solidFill>
                            <a:schemeClr val="tx1"/>
                          </a:solidFill>
                          <a:effectLst/>
                        </a:rPr>
                        <a:t>(w</a:t>
                      </a:r>
                      <a:r>
                        <a:rPr lang="en-US" sz="2400" b="1" i="0" kern="10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400" b="1" i="0" kern="100" dirty="0" smtClean="0">
                          <a:solidFill>
                            <a:schemeClr val="tx1"/>
                          </a:solidFill>
                          <a:effectLst/>
                        </a:rPr>
                        <a:t>=0.6</a:t>
                      </a:r>
                      <a:r>
                        <a:rPr lang="en-US" sz="2400" b="1" i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2400" b="1" i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0" kern="100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400" b="1" i="0" kern="10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en-US" sz="2400" b="1" i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400" b="1" i="0" kern="100" dirty="0" smtClean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2400" b="1" i="0" kern="10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400" b="1" i="0" kern="100" dirty="0" smtClean="0">
                          <a:solidFill>
                            <a:schemeClr val="tx1"/>
                          </a:solidFill>
                          <a:effectLst/>
                        </a:rPr>
                        <a:t>=0.4)</a:t>
                      </a:r>
                      <a:endParaRPr lang="en-US" sz="2400" b="1" i="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0" kern="1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sz="2400" b="1" i="0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400" b="1" i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0" kern="100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sz="2400" b="1" i="0" kern="10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400" b="1" i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0" kern="1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sz="2400" b="1" i="0" kern="100" baseline="-25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400" b="1" i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11560" y="5733256"/>
          <a:ext cx="4392488" cy="3657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52127"/>
                <a:gridCol w="1584177"/>
                <a:gridCol w="1656184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i="0" kern="100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altLang="zh-CN" sz="2400" b="1" i="0" kern="10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altLang="zh-CN" sz="2400" b="1" i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4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11560" y="6093296"/>
          <a:ext cx="4392488" cy="3657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52127"/>
                <a:gridCol w="1584177"/>
                <a:gridCol w="1656184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i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2400" b="1" i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zh-CN" sz="2400" b="1" i="0" dirty="0" smtClean="0">
                          <a:solidFill>
                            <a:schemeClr val="tx1"/>
                          </a:solidFill>
                        </a:rPr>
                        <a:t>´</a:t>
                      </a:r>
                      <a:endParaRPr lang="zh-CN" altLang="zh-CN" sz="2400" b="1" i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6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1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103464" y="4221088"/>
            <a:ext cx="393303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b="1" dirty="0"/>
              <a:t>两种</a:t>
            </a:r>
            <a:r>
              <a:rPr lang="zh-CN" altLang="zh-CN" b="1" dirty="0" smtClean="0"/>
              <a:t>模式</a:t>
            </a:r>
            <a:r>
              <a:rPr lang="zh-CN" altLang="zh-CN" b="1" dirty="0" smtClean="0">
                <a:solidFill>
                  <a:srgbClr val="FF0000"/>
                </a:solidFill>
              </a:rPr>
              <a:t>排序</a:t>
            </a:r>
            <a:r>
              <a:rPr lang="zh-CN" altLang="zh-CN" b="1" dirty="0"/>
              <a:t>都是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, A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en-US" altLang="zh-CN" b="1" dirty="0" smtClean="0">
                <a:solidFill>
                  <a:srgbClr val="FF0000"/>
                </a:solidFill>
              </a:rPr>
              <a:t>A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3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5114874" y="4779362"/>
            <a:ext cx="2952328" cy="830997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zh-CN" b="1" dirty="0" smtClean="0"/>
              <a:t>理想模式保持</a:t>
            </a:r>
            <a:r>
              <a:rPr lang="zh-CN" altLang="zh-CN" b="1" dirty="0"/>
              <a:t>排序</a:t>
            </a:r>
            <a:r>
              <a:rPr lang="en-US" altLang="zh-CN" b="1" dirty="0" smtClean="0"/>
              <a:t>A</a:t>
            </a:r>
            <a:r>
              <a:rPr lang="en-US" altLang="zh-CN" b="1" baseline="-25000" dirty="0" smtClean="0"/>
              <a:t>1</a:t>
            </a:r>
            <a:r>
              <a:rPr lang="en-US" altLang="zh-CN" b="1" dirty="0" smtClean="0"/>
              <a:t>,A</a:t>
            </a:r>
            <a:r>
              <a:rPr lang="en-US" altLang="zh-CN" b="1" baseline="-25000" dirty="0" smtClean="0"/>
              <a:t>2</a:t>
            </a:r>
            <a:r>
              <a:rPr lang="en-US" altLang="zh-CN" b="1" dirty="0" smtClean="0"/>
              <a:t> ,</a:t>
            </a:r>
            <a:r>
              <a:rPr lang="zh-CN" altLang="zh-CN" b="1" dirty="0" smtClean="0"/>
              <a:t>分配模式逆转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5114874" y="5694347"/>
            <a:ext cx="2952328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在一定条件下</a:t>
            </a:r>
            <a:r>
              <a:rPr lang="zh-CN" altLang="zh-CN" b="1" dirty="0" smtClean="0"/>
              <a:t>理想模式保持</a:t>
            </a:r>
            <a:r>
              <a:rPr lang="zh-CN" altLang="zh-CN" b="1" dirty="0"/>
              <a:t>排序</a:t>
            </a:r>
            <a:r>
              <a:rPr lang="en-US" altLang="zh-CN" b="1" dirty="0" smtClean="0"/>
              <a:t>A</a:t>
            </a:r>
            <a:r>
              <a:rPr lang="en-US" altLang="zh-CN" b="1" baseline="-25000" dirty="0" smtClean="0"/>
              <a:t>1</a:t>
            </a:r>
            <a:r>
              <a:rPr lang="en-US" altLang="zh-CN" b="1" dirty="0" smtClean="0"/>
              <a:t>,A</a:t>
            </a:r>
            <a:r>
              <a:rPr lang="en-US" altLang="zh-CN" b="1" baseline="-25000" dirty="0" smtClean="0"/>
              <a:t>2</a:t>
            </a:r>
            <a:r>
              <a:rPr lang="en-US" altLang="zh-CN" b="1" dirty="0" smtClean="0"/>
              <a:t> .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/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1196752"/>
            <a:ext cx="7560840" cy="15940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/>
              <a:t>     </a:t>
            </a:r>
            <a:r>
              <a:rPr lang="zh-CN" altLang="zh-CN" sz="2800" b="1" dirty="0" smtClean="0"/>
              <a:t>新</a:t>
            </a:r>
            <a:r>
              <a:rPr lang="zh-CN" altLang="zh-CN" sz="2800" b="1" dirty="0"/>
              <a:t>方案加入</a:t>
            </a:r>
            <a:r>
              <a:rPr lang="zh-CN" altLang="zh-CN" sz="2800" b="1" dirty="0" smtClean="0"/>
              <a:t>时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只要</a:t>
            </a:r>
            <a:r>
              <a:rPr lang="zh-CN" altLang="zh-CN" sz="2800" b="1" dirty="0"/>
              <a:t>它对每个准则的权重都不超过原</a:t>
            </a:r>
            <a:r>
              <a:rPr lang="zh-CN" altLang="zh-CN" sz="2800" b="1" dirty="0" smtClean="0"/>
              <a:t>方案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用</a:t>
            </a:r>
            <a:r>
              <a:rPr lang="zh-CN" altLang="zh-CN" sz="2800" b="1" dirty="0"/>
              <a:t>理想模式</a:t>
            </a:r>
            <a:r>
              <a:rPr lang="zh-CN" altLang="zh-CN" sz="2800" b="1" dirty="0" smtClean="0"/>
              <a:t>计算原</a:t>
            </a:r>
            <a:r>
              <a:rPr lang="zh-CN" altLang="zh-CN" sz="2800" b="1" dirty="0"/>
              <a:t>方案的排序保持</a:t>
            </a:r>
            <a:r>
              <a:rPr lang="zh-CN" altLang="zh-CN" sz="2800" b="1" dirty="0" smtClean="0"/>
              <a:t>不变</a:t>
            </a:r>
            <a:r>
              <a:rPr lang="en-US" altLang="zh-CN" sz="2800" b="1" dirty="0" smtClean="0"/>
              <a:t>,</a:t>
            </a:r>
            <a:r>
              <a:rPr lang="en-US" altLang="zh-CN" sz="2800" b="1" dirty="0"/>
              <a:t> </a:t>
            </a:r>
            <a:r>
              <a:rPr lang="zh-CN" altLang="zh-CN" sz="2800" b="1" dirty="0" smtClean="0"/>
              <a:t>用</a:t>
            </a:r>
            <a:r>
              <a:rPr lang="zh-CN" altLang="zh-CN" sz="2800" b="1" dirty="0"/>
              <a:t>分配模式</a:t>
            </a:r>
            <a:r>
              <a:rPr lang="zh-CN" altLang="zh-CN" sz="2800" b="1" dirty="0" smtClean="0"/>
              <a:t>计算原</a:t>
            </a:r>
            <a:r>
              <a:rPr lang="zh-CN" altLang="zh-CN" sz="2800" b="1" dirty="0"/>
              <a:t>方案的排序可能</a:t>
            </a:r>
            <a:r>
              <a:rPr lang="zh-CN" altLang="zh-CN" sz="2800" b="1" dirty="0" smtClean="0"/>
              <a:t>逆转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5" name="矩形 4"/>
          <p:cNvSpPr/>
          <p:nvPr/>
        </p:nvSpPr>
        <p:spPr>
          <a:xfrm>
            <a:off x="611560" y="620688"/>
            <a:ext cx="4512774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方案</a:t>
            </a:r>
            <a:r>
              <a:rPr lang="zh-CN" altLang="zh-CN" sz="2800" b="1" dirty="0"/>
              <a:t>的排序保持与排序逆转</a:t>
            </a:r>
            <a:endParaRPr lang="zh-CN" altLang="zh-CN" sz="2800" dirty="0"/>
          </a:p>
        </p:txBody>
      </p:sp>
      <p:sp>
        <p:nvSpPr>
          <p:cNvPr id="6" name="矩形 5"/>
          <p:cNvSpPr/>
          <p:nvPr/>
        </p:nvSpPr>
        <p:spPr>
          <a:xfrm>
            <a:off x="635968" y="2852936"/>
            <a:ext cx="7752456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>
                <a:solidFill>
                  <a:srgbClr val="FF0000"/>
                </a:solidFill>
              </a:rPr>
              <a:t>分配模式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各方</a:t>
            </a:r>
            <a:r>
              <a:rPr lang="zh-CN" altLang="zh-CN" sz="2800" b="1" dirty="0"/>
              <a:t>案对每一</a:t>
            </a:r>
            <a:r>
              <a:rPr lang="zh-CN" altLang="zh-CN" sz="2800" b="1" dirty="0" smtClean="0"/>
              <a:t>准则权重</a:t>
            </a:r>
            <a:r>
              <a:rPr lang="en-US" altLang="zh-CN" sz="2800" b="1" i="1" dirty="0" err="1" smtClean="0"/>
              <a:t>r</a:t>
            </a:r>
            <a:r>
              <a:rPr lang="en-US" altLang="zh-CN" sz="2800" b="1" i="1" baseline="-25000" dirty="0" err="1" smtClean="0"/>
              <a:t>ij</a:t>
            </a:r>
            <a:r>
              <a:rPr lang="zh-CN" altLang="zh-CN" sz="2800" b="1" dirty="0" smtClean="0"/>
              <a:t>对</a:t>
            </a:r>
            <a:r>
              <a:rPr lang="en-US" altLang="zh-CN" sz="2800" b="1" i="1" dirty="0" err="1" smtClean="0"/>
              <a:t>i</a:t>
            </a:r>
            <a:r>
              <a:rPr lang="zh-CN" altLang="zh-CN" sz="2800" b="1" dirty="0" smtClean="0"/>
              <a:t>之</a:t>
            </a:r>
            <a:r>
              <a:rPr lang="zh-CN" altLang="zh-CN" sz="2800" b="1" dirty="0"/>
              <a:t>和恒为</a:t>
            </a:r>
            <a:r>
              <a:rPr lang="en-US" altLang="zh-CN" sz="2800" b="1" dirty="0" smtClean="0"/>
              <a:t>1</a:t>
            </a:r>
            <a:r>
              <a:rPr lang="en-US" altLang="zh-CN" sz="2800" b="1" dirty="0"/>
              <a:t>,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新方案加入</a:t>
            </a:r>
            <a:r>
              <a:rPr lang="zh-CN" altLang="zh-CN" sz="2800" b="1" dirty="0" smtClean="0"/>
              <a:t>导致</a:t>
            </a:r>
            <a:r>
              <a:rPr lang="zh-CN" altLang="zh-CN" sz="2800" b="1" dirty="0"/>
              <a:t>原来</a:t>
            </a:r>
            <a:r>
              <a:rPr lang="en-US" altLang="zh-CN" sz="2800" b="1" i="1" dirty="0" err="1" smtClean="0"/>
              <a:t>r</a:t>
            </a:r>
            <a:r>
              <a:rPr lang="en-US" altLang="zh-CN" sz="2800" b="1" i="1" baseline="-25000" dirty="0" err="1" smtClean="0"/>
              <a:t>ij</a:t>
            </a:r>
            <a:r>
              <a:rPr lang="zh-CN" altLang="zh-CN" sz="2800" b="1" dirty="0" smtClean="0"/>
              <a:t>减少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稀释</a:t>
            </a:r>
            <a:r>
              <a:rPr lang="zh-CN" altLang="zh-CN" sz="2800" b="1" dirty="0" smtClean="0"/>
              <a:t>了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原有资源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资源的</a:t>
            </a:r>
            <a:r>
              <a:rPr lang="zh-CN" altLang="zh-CN" sz="2800" b="1" dirty="0"/>
              <a:t>重新</a:t>
            </a:r>
            <a:r>
              <a:rPr lang="zh-CN" altLang="zh-CN" sz="2800" b="1" dirty="0" smtClean="0"/>
              <a:t>分配可能</a:t>
            </a:r>
            <a:r>
              <a:rPr lang="zh-CN" altLang="zh-CN" sz="2800" b="1" dirty="0"/>
              <a:t>导致原方案</a:t>
            </a:r>
            <a:r>
              <a:rPr lang="zh-CN" altLang="zh-CN" sz="2800" b="1" dirty="0">
                <a:solidFill>
                  <a:srgbClr val="FF0000"/>
                </a:solidFill>
              </a:rPr>
              <a:t>排序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逆转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611560" y="4509120"/>
            <a:ext cx="7776864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>
                <a:solidFill>
                  <a:srgbClr val="FF0000"/>
                </a:solidFill>
              </a:rPr>
              <a:t>理想模式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各方</a:t>
            </a:r>
            <a:r>
              <a:rPr lang="zh-CN" altLang="zh-CN" sz="2800" b="1" dirty="0"/>
              <a:t>案对每一</a:t>
            </a:r>
            <a:r>
              <a:rPr lang="zh-CN" altLang="zh-CN" sz="2800" b="1" dirty="0" smtClean="0"/>
              <a:t>准则权重</a:t>
            </a:r>
            <a:r>
              <a:rPr lang="en-US" altLang="zh-CN" sz="2800" b="1" i="1" dirty="0" err="1"/>
              <a:t>r</a:t>
            </a:r>
            <a:r>
              <a:rPr lang="en-US" altLang="zh-CN" sz="2800" b="1" i="1" baseline="-25000" dirty="0" err="1"/>
              <a:t>ij</a:t>
            </a:r>
            <a:r>
              <a:rPr lang="en-US" altLang="zh-CN" sz="2800" b="1" i="1" baseline="-25000" dirty="0"/>
              <a:t> </a:t>
            </a:r>
            <a:r>
              <a:rPr lang="zh-CN" altLang="zh-CN" sz="2800" b="1" dirty="0" smtClean="0"/>
              <a:t>对</a:t>
            </a:r>
            <a:r>
              <a:rPr lang="en-US" altLang="zh-CN" sz="2800" b="1" i="1" dirty="0" err="1" smtClean="0"/>
              <a:t>i</a:t>
            </a:r>
            <a:r>
              <a:rPr lang="zh-CN" altLang="zh-CN" sz="2800" b="1" dirty="0" smtClean="0"/>
              <a:t>最大</a:t>
            </a:r>
            <a:r>
              <a:rPr lang="zh-CN" altLang="zh-CN" sz="2800" b="1" dirty="0"/>
              <a:t>值为</a:t>
            </a:r>
            <a:r>
              <a:rPr lang="en-US" altLang="zh-CN" sz="2800" b="1" dirty="0" smtClean="0"/>
              <a:t>1, </a:t>
            </a:r>
            <a:r>
              <a:rPr lang="zh-CN" altLang="zh-CN" sz="2800" b="1" dirty="0" smtClean="0"/>
              <a:t>新方案加入</a:t>
            </a:r>
            <a:r>
              <a:rPr lang="zh-CN" altLang="zh-CN" sz="2800" b="1" dirty="0"/>
              <a:t>只要</a:t>
            </a:r>
            <a:r>
              <a:rPr lang="zh-CN" altLang="zh-CN" sz="2800" b="1" dirty="0">
                <a:solidFill>
                  <a:srgbClr val="FF0000"/>
                </a:solidFill>
              </a:rPr>
              <a:t>不改变原来的最大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值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就不会稀释原有资源</a:t>
            </a:r>
            <a:r>
              <a:rPr lang="en-US" altLang="zh-CN" sz="2800" b="1" dirty="0" smtClean="0"/>
              <a:t>,  </a:t>
            </a:r>
            <a:r>
              <a:rPr lang="zh-CN" altLang="zh-CN" sz="2800" b="1" dirty="0" smtClean="0"/>
              <a:t>原</a:t>
            </a:r>
            <a:r>
              <a:rPr lang="zh-CN" altLang="zh-CN" sz="2800" b="1" dirty="0"/>
              <a:t>方案</a:t>
            </a:r>
            <a:r>
              <a:rPr lang="zh-CN" altLang="zh-CN" sz="2800" b="1" dirty="0">
                <a:solidFill>
                  <a:srgbClr val="FF0000"/>
                </a:solidFill>
              </a:rPr>
              <a:t>排序将保持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不变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03848" y="620688"/>
            <a:ext cx="2244525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小结与</a:t>
            </a:r>
            <a:r>
              <a:rPr lang="zh-CN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评注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0787" y="1497441"/>
            <a:ext cx="8041629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决策矩阵</a:t>
            </a:r>
            <a:r>
              <a:rPr lang="zh-CN" altLang="zh-CN" sz="2800" b="1" dirty="0" smtClean="0"/>
              <a:t>标准化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不同</a:t>
            </a:r>
            <a:r>
              <a:rPr lang="zh-CN" altLang="en-US" sz="2800" b="1" dirty="0" smtClean="0"/>
              <a:t>或</a:t>
            </a:r>
            <a:r>
              <a:rPr lang="zh-CN" altLang="zh-CN" sz="2800" b="1" dirty="0" smtClean="0"/>
              <a:t>综合方法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不同对</a:t>
            </a:r>
            <a:r>
              <a:rPr lang="zh-CN" altLang="zh-CN" sz="2800" b="1" dirty="0"/>
              <a:t>最终决策的</a:t>
            </a:r>
            <a:r>
              <a:rPr lang="zh-CN" altLang="zh-CN" sz="2800" b="1" dirty="0" smtClean="0"/>
              <a:t>影响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远小于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属性集合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不同</a:t>
            </a:r>
            <a:r>
              <a:rPr lang="zh-CN" altLang="zh-CN" sz="2800" b="1" dirty="0">
                <a:solidFill>
                  <a:srgbClr val="FF0000"/>
                </a:solidFill>
              </a:rPr>
              <a:t>及属性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权重</a:t>
            </a:r>
            <a:r>
              <a:rPr lang="zh-CN" altLang="en-US" sz="2800" b="1" dirty="0">
                <a:solidFill>
                  <a:srgbClr val="FF0000"/>
                </a:solidFill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不同对最终决策的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影响</a:t>
            </a:r>
            <a:r>
              <a:rPr lang="en-US" altLang="zh-CN" sz="2800" b="1" dirty="0" smtClean="0"/>
              <a:t>.  </a:t>
            </a:r>
            <a:r>
              <a:rPr lang="zh-CN" altLang="en-US" sz="2800" b="1" dirty="0" smtClean="0"/>
              <a:t>所以</a:t>
            </a:r>
            <a:r>
              <a:rPr lang="zh-CN" altLang="zh-CN" sz="2800" b="1" dirty="0" smtClean="0"/>
              <a:t>不要过度</a:t>
            </a:r>
            <a:r>
              <a:rPr lang="zh-CN" altLang="en-US" sz="2800" b="1" dirty="0" smtClean="0"/>
              <a:t>注意</a:t>
            </a:r>
            <a:r>
              <a:rPr lang="zh-CN" altLang="zh-CN" sz="2800" b="1" dirty="0" smtClean="0"/>
              <a:t>前者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应对后者多</a:t>
            </a:r>
            <a:r>
              <a:rPr lang="zh-CN" altLang="zh-CN" sz="2800" b="1" dirty="0">
                <a:solidFill>
                  <a:srgbClr val="FF0000"/>
                </a:solidFill>
              </a:rPr>
              <a:t>些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关注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620786" y="3803556"/>
            <a:ext cx="8041629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实际</a:t>
            </a:r>
            <a:r>
              <a:rPr lang="zh-CN" altLang="zh-CN" sz="2800" b="1" dirty="0"/>
              <a:t>应用</a:t>
            </a:r>
            <a:r>
              <a:rPr lang="zh-CN" altLang="zh-CN" sz="2800" b="1" dirty="0" smtClean="0"/>
              <a:t>中对于</a:t>
            </a:r>
            <a:r>
              <a:rPr lang="zh-CN" altLang="zh-CN" sz="2800" b="1" dirty="0"/>
              <a:t>从众多候选方案中</a:t>
            </a:r>
            <a:r>
              <a:rPr lang="zh-CN" altLang="zh-CN" sz="2800" b="1" dirty="0">
                <a:solidFill>
                  <a:srgbClr val="FF0000"/>
                </a:solidFill>
              </a:rPr>
              <a:t>只选一个最优者</a:t>
            </a:r>
            <a:r>
              <a:rPr lang="zh-CN" altLang="zh-CN" sz="2800" b="1" dirty="0"/>
              <a:t>的情况，多用</a:t>
            </a:r>
            <a:r>
              <a:rPr lang="zh-CN" altLang="zh-CN" sz="2800" b="1" dirty="0">
                <a:solidFill>
                  <a:srgbClr val="FF0000"/>
                </a:solidFill>
              </a:rPr>
              <a:t>理想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模式</a:t>
            </a:r>
            <a:r>
              <a:rPr lang="zh-CN" altLang="en-US" sz="2800" b="1" dirty="0"/>
              <a:t>；</a:t>
            </a:r>
            <a:r>
              <a:rPr lang="zh-CN" altLang="zh-CN" sz="2800" b="1" dirty="0" smtClean="0"/>
              <a:t>而</a:t>
            </a:r>
            <a:r>
              <a:rPr lang="zh-CN" altLang="zh-CN" sz="2800" b="1" dirty="0"/>
              <a:t>那些需要对候选方案的优劣给出</a:t>
            </a:r>
            <a:r>
              <a:rPr lang="zh-CN" altLang="zh-CN" sz="2800" b="1" dirty="0" smtClean="0"/>
              <a:t>定量比较</a:t>
            </a:r>
            <a:r>
              <a:rPr lang="zh-CN" altLang="en-US" sz="2800" b="1" dirty="0" smtClean="0"/>
              <a:t>时</a:t>
            </a:r>
            <a:r>
              <a:rPr lang="zh-CN" altLang="zh-CN" sz="2800" b="1" dirty="0" smtClean="0"/>
              <a:t>，或者对</a:t>
            </a:r>
            <a:r>
              <a:rPr lang="zh-CN" altLang="zh-CN" sz="2800" b="1" dirty="0"/>
              <a:t>资源按照候选方案的优劣</a:t>
            </a:r>
            <a:r>
              <a:rPr lang="zh-CN" altLang="zh-CN" sz="2800" b="1" dirty="0">
                <a:solidFill>
                  <a:srgbClr val="FF0000"/>
                </a:solidFill>
              </a:rPr>
              <a:t>进行分配</a:t>
            </a:r>
            <a:r>
              <a:rPr lang="zh-CN" altLang="zh-CN" sz="2800" b="1" dirty="0"/>
              <a:t>时，多用</a:t>
            </a:r>
            <a:r>
              <a:rPr lang="zh-CN" altLang="zh-CN" sz="2800" b="1" dirty="0">
                <a:solidFill>
                  <a:srgbClr val="FF0000"/>
                </a:solidFill>
              </a:rPr>
              <a:t>分配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模式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640" y="1249596"/>
            <a:ext cx="5869161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简单易行、具有一定合理性的办法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775792" y="1778665"/>
            <a:ext cx="7632848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订立全面评价一位职员的几条</a:t>
            </a:r>
            <a:r>
              <a:rPr lang="zh-CN" altLang="zh-CN" sz="2800" b="1" dirty="0">
                <a:solidFill>
                  <a:srgbClr val="FF0000"/>
                </a:solidFill>
              </a:rPr>
              <a:t>准则</a:t>
            </a:r>
            <a:r>
              <a:rPr lang="zh-CN" altLang="zh-CN" sz="2800" b="1" dirty="0"/>
              <a:t>，如</a:t>
            </a:r>
            <a:r>
              <a:rPr lang="zh-CN" altLang="zh-CN" sz="2800" b="1" dirty="0">
                <a:solidFill>
                  <a:srgbClr val="FF0000"/>
                </a:solidFill>
              </a:rPr>
              <a:t>工作年限、教育程度、工作能力、道德品质</a:t>
            </a:r>
            <a:r>
              <a:rPr lang="zh-CN" altLang="zh-CN" sz="2800" b="1" dirty="0" smtClean="0"/>
              <a:t>等</a:t>
            </a:r>
            <a:r>
              <a:rPr lang="en-US" altLang="zh-CN" sz="2800" b="1" dirty="0"/>
              <a:t>;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703784" y="2966483"/>
            <a:ext cx="7900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确定各条</a:t>
            </a:r>
            <a:r>
              <a:rPr lang="zh-CN" altLang="zh-CN" sz="2800" b="1" dirty="0">
                <a:solidFill>
                  <a:srgbClr val="FF0000"/>
                </a:solidFill>
              </a:rPr>
              <a:t>准则</a:t>
            </a:r>
            <a:r>
              <a:rPr lang="zh-CN" altLang="zh-CN" sz="2800" b="1" dirty="0" smtClean="0"/>
              <a:t>在目标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职员晋升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中</a:t>
            </a:r>
            <a:r>
              <a:rPr lang="zh-CN" altLang="zh-CN" sz="2800" b="1" dirty="0"/>
              <a:t>所占的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权重</a:t>
            </a:r>
            <a:r>
              <a:rPr lang="en-US" altLang="zh-CN" sz="2800" b="1" dirty="0" smtClean="0"/>
              <a:t>;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703387" y="3573016"/>
            <a:ext cx="7632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按照</a:t>
            </a:r>
            <a:r>
              <a:rPr lang="zh-CN" altLang="zh-CN" sz="2800" b="1" dirty="0">
                <a:solidFill>
                  <a:srgbClr val="FF0000"/>
                </a:solidFill>
              </a:rPr>
              <a:t>每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一准则</a:t>
            </a:r>
            <a:r>
              <a:rPr lang="zh-CN" altLang="zh-CN" sz="2800" b="1" dirty="0" smtClean="0"/>
              <a:t>对</a:t>
            </a:r>
            <a:r>
              <a:rPr lang="zh-CN" altLang="zh-CN" sz="2800" b="1" dirty="0"/>
              <a:t>各位</a:t>
            </a:r>
            <a:r>
              <a:rPr lang="zh-CN" altLang="zh-CN" sz="2800" b="1" dirty="0">
                <a:solidFill>
                  <a:srgbClr val="FF0000"/>
                </a:solidFill>
              </a:rPr>
              <a:t>申报者</a:t>
            </a:r>
            <a:r>
              <a:rPr lang="zh-CN" altLang="zh-CN" sz="2800" b="1" dirty="0" smtClean="0"/>
              <a:t>进行</a:t>
            </a:r>
            <a:r>
              <a:rPr lang="zh-CN" altLang="zh-CN" sz="2800" b="1" dirty="0"/>
              <a:t>比较和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评判</a:t>
            </a:r>
            <a:r>
              <a:rPr lang="en-US" altLang="zh-CN" sz="2800" b="1" dirty="0" smtClean="0"/>
              <a:t>;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683568" y="4221088"/>
            <a:ext cx="7632848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将准则的权重</a:t>
            </a:r>
            <a:r>
              <a:rPr lang="zh-CN" altLang="zh-CN" sz="2800" b="1" dirty="0" smtClean="0"/>
              <a:t>与</a:t>
            </a:r>
            <a:r>
              <a:rPr lang="zh-CN" altLang="en-US" sz="2800" b="1" dirty="0" smtClean="0"/>
              <a:t>按准则</a:t>
            </a:r>
            <a:r>
              <a:rPr lang="zh-CN" altLang="zh-CN" sz="2800" b="1" dirty="0" smtClean="0"/>
              <a:t>评判</a:t>
            </a:r>
            <a:r>
              <a:rPr lang="zh-CN" altLang="zh-CN" sz="2800" b="1" dirty="0"/>
              <a:t>的结果加以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综合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得到</a:t>
            </a:r>
            <a:r>
              <a:rPr lang="zh-CN" altLang="zh-CN" sz="2800" b="1" dirty="0"/>
              <a:t>各位</a:t>
            </a:r>
            <a:r>
              <a:rPr lang="zh-CN" altLang="zh-CN" sz="2800" b="1" dirty="0">
                <a:solidFill>
                  <a:srgbClr val="FF0000"/>
                </a:solidFill>
              </a:rPr>
              <a:t>申报者</a:t>
            </a:r>
            <a:r>
              <a:rPr lang="zh-CN" altLang="zh-CN" sz="2800" b="1" dirty="0" smtClean="0"/>
              <a:t>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排序</a:t>
            </a:r>
            <a:r>
              <a:rPr lang="en-US" altLang="zh-CN" sz="2800" b="1" dirty="0"/>
              <a:t>,</a:t>
            </a:r>
            <a:r>
              <a:rPr lang="zh-CN" altLang="zh-CN" sz="2800" b="1" dirty="0" smtClean="0"/>
              <a:t>作为职员</a:t>
            </a:r>
            <a:r>
              <a:rPr lang="zh-CN" altLang="zh-CN" sz="2800" b="1" dirty="0"/>
              <a:t>晋升的</a:t>
            </a:r>
            <a:r>
              <a:rPr lang="zh-CN" altLang="zh-CN" sz="2800" b="1" dirty="0" smtClean="0"/>
              <a:t>决策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27784" y="548680"/>
            <a:ext cx="3528392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 smtClean="0">
                <a:latin typeface="+mj-lt"/>
                <a:ea typeface="隶书" panose="02010509060101010101" pitchFamily="49" charset="-122"/>
              </a:rPr>
              <a:t>7.2</a:t>
            </a:r>
            <a:r>
              <a:rPr lang="en-US" altLang="zh-CN" sz="3600" b="1" dirty="0">
                <a:latin typeface="+mj-lt"/>
                <a:ea typeface="隶书" panose="02010509060101010101" pitchFamily="49" charset="-122"/>
              </a:rPr>
              <a:t>	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职员晋升</a:t>
            </a:r>
            <a:endParaRPr lang="zh-CN" altLang="en-US" sz="3600" b="1" dirty="0">
              <a:latin typeface="+mj-lt"/>
              <a:ea typeface="隶书" panose="020105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6199" y="5373216"/>
            <a:ext cx="7443067" cy="112646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/>
              <a:t>职员晋升</a:t>
            </a:r>
            <a:r>
              <a:rPr lang="zh-CN" altLang="zh-CN" sz="2800" b="1" dirty="0" smtClean="0"/>
              <a:t>与汽车选购</a:t>
            </a:r>
            <a:r>
              <a:rPr lang="zh-CN" altLang="en-US" sz="2800" b="1" dirty="0" smtClean="0"/>
              <a:t>是</a:t>
            </a:r>
            <a:r>
              <a:rPr lang="zh-CN" altLang="zh-CN" sz="2800" b="1" dirty="0" smtClean="0"/>
              <a:t>有</a:t>
            </a:r>
            <a:r>
              <a:rPr lang="zh-CN" altLang="zh-CN" sz="2800" b="1" dirty="0"/>
              <a:t>相同特点的决策问题，用</a:t>
            </a:r>
            <a:r>
              <a:rPr lang="zh-CN" altLang="zh-CN" sz="2800" b="1" dirty="0">
                <a:solidFill>
                  <a:srgbClr val="FF0000"/>
                </a:solidFill>
              </a:rPr>
              <a:t>多属性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决策</a:t>
            </a:r>
            <a:r>
              <a:rPr lang="zh-CN" altLang="en-US" sz="2800" b="1" dirty="0" smtClean="0"/>
              <a:t>方法</a:t>
            </a:r>
            <a:r>
              <a:rPr lang="zh-CN" altLang="zh-CN" sz="2800" b="1" dirty="0" smtClean="0"/>
              <a:t>可以</a:t>
            </a:r>
            <a:r>
              <a:rPr lang="zh-CN" altLang="zh-CN" sz="2800" b="1" dirty="0"/>
              <a:t>类似</a:t>
            </a:r>
            <a:r>
              <a:rPr lang="zh-CN" altLang="zh-CN" sz="2800" b="1" dirty="0" smtClean="0"/>
              <a:t>地</a:t>
            </a:r>
            <a:r>
              <a:rPr lang="zh-CN" altLang="en-US" sz="2800" b="1" dirty="0" smtClean="0"/>
              <a:t>加</a:t>
            </a:r>
            <a:r>
              <a:rPr lang="zh-CN" altLang="zh-CN" sz="2800" b="1" dirty="0" smtClean="0"/>
              <a:t>以解决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1560" y="2924944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对待</a:t>
            </a:r>
            <a:r>
              <a:rPr lang="zh-CN" altLang="zh-CN" sz="2800" b="1" dirty="0"/>
              <a:t>选汽车作出</a:t>
            </a:r>
            <a:r>
              <a:rPr lang="zh-CN" altLang="zh-CN" sz="2800" b="1" dirty="0">
                <a:solidFill>
                  <a:srgbClr val="FF0000"/>
                </a:solidFill>
              </a:rPr>
              <a:t>综合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评价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为</a:t>
            </a:r>
            <a:r>
              <a:rPr lang="zh-CN" altLang="zh-CN" sz="2800" b="1" dirty="0"/>
              <a:t>选购确定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决策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8" name="矩形 7"/>
          <p:cNvSpPr/>
          <p:nvPr/>
        </p:nvSpPr>
        <p:spPr>
          <a:xfrm>
            <a:off x="683568" y="1393612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考虑的</a:t>
            </a:r>
            <a:r>
              <a:rPr lang="zh-CN" altLang="zh-CN" sz="2800" b="1" dirty="0"/>
              <a:t>因素</a:t>
            </a:r>
            <a:r>
              <a:rPr lang="zh-CN" altLang="en-US" sz="2800" b="1" dirty="0" smtClean="0"/>
              <a:t>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经济</a:t>
            </a:r>
            <a:r>
              <a:rPr lang="zh-CN" altLang="zh-CN" sz="2800" b="1" dirty="0">
                <a:solidFill>
                  <a:srgbClr val="FF0000"/>
                </a:solidFill>
              </a:rPr>
              <a:t>适用、性能良好、款式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新颖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6360" y="1916832"/>
            <a:ext cx="77268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对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个</a:t>
            </a:r>
            <a:r>
              <a:rPr lang="zh-CN" altLang="zh-CN" sz="2800" b="1" dirty="0">
                <a:solidFill>
                  <a:srgbClr val="FF0000"/>
                </a:solidFill>
              </a:rPr>
              <a:t>因素</a:t>
            </a:r>
            <a:r>
              <a:rPr lang="zh-CN" altLang="zh-CN" sz="2800" b="1" dirty="0" smtClean="0"/>
              <a:t>在汽车选购中</a:t>
            </a:r>
            <a:r>
              <a:rPr lang="zh-CN" altLang="zh-CN" sz="2800" b="1" dirty="0"/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重要性</a:t>
            </a:r>
            <a:r>
              <a:rPr lang="zh-CN" altLang="zh-CN" sz="2800" b="1" dirty="0" smtClean="0"/>
              <a:t>有大致比较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611560" y="2420888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对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待选汽车</a:t>
            </a:r>
            <a:r>
              <a:rPr lang="zh-CN" altLang="en-US" sz="2800" b="1" dirty="0" smtClean="0"/>
              <a:t>在</a:t>
            </a:r>
            <a:r>
              <a:rPr lang="zh-CN" altLang="zh-CN" sz="2800" b="1" dirty="0" smtClean="0"/>
              <a:t>每一</a:t>
            </a:r>
            <a:r>
              <a:rPr lang="zh-CN" altLang="zh-CN" sz="2800" b="1" dirty="0"/>
              <a:t>因素</a:t>
            </a:r>
            <a:r>
              <a:rPr lang="zh-CN" altLang="en-US" sz="2800" b="1" dirty="0" smtClean="0"/>
              <a:t>中</a:t>
            </a:r>
            <a:r>
              <a:rPr lang="zh-CN" altLang="zh-CN" sz="2800" b="1" dirty="0" smtClean="0"/>
              <a:t>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优劣程度</a:t>
            </a:r>
            <a:r>
              <a:rPr lang="zh-CN" altLang="zh-CN" sz="2800" b="1" dirty="0" smtClean="0"/>
              <a:t>有基本判断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627784" y="548680"/>
            <a:ext cx="3528392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latin typeface="+mj-lt"/>
                <a:ea typeface="隶书" panose="02010509060101010101" pitchFamily="49" charset="-122"/>
              </a:rPr>
              <a:t>7.1	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汽车选购</a:t>
            </a:r>
            <a:endParaRPr lang="zh-CN" altLang="en-US" sz="3600" b="1" dirty="0">
              <a:latin typeface="+mj-lt"/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0634" y="3526674"/>
            <a:ext cx="7925822" cy="1126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</a:t>
            </a:r>
            <a:r>
              <a:rPr lang="zh-CN" altLang="zh-CN" sz="2800" b="1" dirty="0" smtClean="0"/>
              <a:t>人们</a:t>
            </a:r>
            <a:r>
              <a:rPr lang="zh-CN" altLang="zh-CN" sz="2800" b="1" dirty="0"/>
              <a:t>在日常生活中</a:t>
            </a:r>
            <a:r>
              <a:rPr lang="zh-CN" altLang="zh-CN" sz="2800" b="1" dirty="0" smtClean="0"/>
              <a:t>常常碰到</a:t>
            </a:r>
            <a:r>
              <a:rPr lang="zh-CN" altLang="zh-CN" sz="2800" b="1" dirty="0"/>
              <a:t>类似的决策问题</a:t>
            </a:r>
            <a:r>
              <a:rPr lang="zh-CN" altLang="zh-CN" sz="2800" b="1" dirty="0" smtClean="0"/>
              <a:t>：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zh-CN" altLang="zh-CN" sz="2800" b="1" dirty="0" smtClean="0"/>
              <a:t>选择旅游</a:t>
            </a:r>
            <a:r>
              <a:rPr lang="zh-CN" altLang="en-US" sz="2800" b="1" dirty="0" smtClean="0"/>
              <a:t>目的地</a:t>
            </a:r>
            <a:r>
              <a:rPr lang="zh-CN" altLang="zh-CN" sz="2800" b="1" dirty="0" smtClean="0"/>
              <a:t>，选择</a:t>
            </a:r>
            <a:r>
              <a:rPr lang="zh-CN" altLang="en-US" sz="2800" b="1" dirty="0" smtClean="0"/>
              <a:t>学校上学，</a:t>
            </a:r>
            <a:r>
              <a:rPr lang="zh-CN" altLang="zh-CN" sz="2800" b="1" dirty="0" smtClean="0"/>
              <a:t>选择</a:t>
            </a:r>
            <a:r>
              <a:rPr lang="zh-CN" altLang="zh-CN" sz="2800" b="1" dirty="0"/>
              <a:t>工作</a:t>
            </a:r>
            <a:r>
              <a:rPr lang="zh-CN" altLang="zh-CN" sz="2800" b="1" dirty="0" smtClean="0"/>
              <a:t>岗位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539552" y="4731646"/>
            <a:ext cx="8208912" cy="164352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/>
              <a:t>         </a:t>
            </a:r>
            <a:r>
              <a:rPr lang="zh-CN" altLang="zh-CN" sz="2800" b="1" dirty="0" smtClean="0"/>
              <a:t>从事</a:t>
            </a:r>
            <a:r>
              <a:rPr lang="zh-CN" altLang="zh-CN" sz="2800" b="1" dirty="0"/>
              <a:t>各种职业的人在工作</a:t>
            </a:r>
            <a:r>
              <a:rPr lang="zh-CN" altLang="zh-CN" sz="2800" b="1" dirty="0" smtClean="0"/>
              <a:t>中经常</a:t>
            </a:r>
            <a:r>
              <a:rPr lang="zh-CN" altLang="zh-CN" sz="2800" b="1" dirty="0"/>
              <a:t>面对决策</a:t>
            </a:r>
            <a:r>
              <a:rPr lang="zh-CN" altLang="zh-CN" sz="2800" b="1" dirty="0" smtClean="0"/>
              <a:t>：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zh-CN" altLang="zh-CN" sz="2800" b="1" dirty="0" smtClean="0"/>
              <a:t>购买</a:t>
            </a:r>
            <a:r>
              <a:rPr lang="zh-CN" altLang="zh-CN" sz="2800" b="1" dirty="0"/>
              <a:t>哪种</a:t>
            </a:r>
            <a:r>
              <a:rPr lang="zh-CN" altLang="zh-CN" sz="2800" b="1" dirty="0" smtClean="0"/>
              <a:t>设备；选择</a:t>
            </a:r>
            <a:r>
              <a:rPr lang="zh-CN" altLang="zh-CN" sz="2800" b="1" dirty="0"/>
              <a:t>研究课题</a:t>
            </a:r>
            <a:r>
              <a:rPr lang="zh-CN" altLang="zh-CN" sz="2800" b="1" dirty="0" smtClean="0"/>
              <a:t>；</a:t>
            </a:r>
            <a:r>
              <a:rPr lang="zh-CN" altLang="en-US" sz="2800" b="1" dirty="0" smtClean="0"/>
              <a:t>公司</a:t>
            </a:r>
            <a:r>
              <a:rPr lang="zh-CN" altLang="zh-CN" sz="2800" b="1" dirty="0" smtClean="0"/>
              <a:t>选拔</a:t>
            </a:r>
            <a:r>
              <a:rPr lang="zh-CN" altLang="en-US" sz="2800" b="1" dirty="0" smtClean="0"/>
              <a:t>人员</a:t>
            </a:r>
            <a:r>
              <a:rPr lang="zh-CN" altLang="zh-CN" sz="2800" b="1" dirty="0" smtClean="0"/>
              <a:t>；对</a:t>
            </a:r>
            <a:r>
              <a:rPr lang="zh-CN" altLang="zh-CN" sz="2800" b="1" dirty="0"/>
              <a:t>经济、环境、交通、居住等方面的发展做出</a:t>
            </a:r>
            <a:r>
              <a:rPr lang="zh-CN" altLang="zh-CN" sz="2800" b="1" dirty="0" smtClean="0"/>
              <a:t>规划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2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99592" y="1340768"/>
            <a:ext cx="7632848" cy="55989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 smtClean="0">
                <a:solidFill>
                  <a:srgbClr val="FF0000"/>
                </a:solidFill>
              </a:rPr>
              <a:t>层次分析法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(AHP,  </a:t>
            </a:r>
            <a:r>
              <a:rPr lang="en-US" altLang="zh-CN" sz="2800" b="1" dirty="0" smtClean="0"/>
              <a:t>Analytic </a:t>
            </a:r>
            <a:r>
              <a:rPr lang="en-US" altLang="zh-CN" sz="2800" b="1" dirty="0"/>
              <a:t>Hierarchy </a:t>
            </a:r>
            <a:r>
              <a:rPr lang="en-US" altLang="zh-CN" sz="2800" b="1" dirty="0" smtClean="0"/>
              <a:t>Process</a:t>
            </a:r>
            <a:r>
              <a:rPr lang="zh-CN" altLang="zh-CN" sz="2800" b="1" dirty="0" smtClean="0"/>
              <a:t>）</a:t>
            </a:r>
            <a:endParaRPr lang="en-US" altLang="zh-CN" sz="2800" b="1" dirty="0" smtClean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49846" y="2636912"/>
            <a:ext cx="8064896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5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针对经济</a:t>
            </a:r>
            <a:r>
              <a:rPr lang="zh-CN" altLang="en-US" sz="2800" b="1" dirty="0"/>
              <a:t>、</a:t>
            </a:r>
            <a:r>
              <a:rPr lang="zh-CN" altLang="en-US" sz="2800" b="1" dirty="0" smtClean="0"/>
              <a:t>社会领域作</a:t>
            </a:r>
            <a:r>
              <a:rPr lang="zh-CN" altLang="en-US" sz="2800" b="1" dirty="0"/>
              <a:t>比较</a:t>
            </a:r>
            <a:r>
              <a:rPr lang="zh-CN" altLang="en-US" sz="2800" b="1" dirty="0" smtClean="0"/>
              <a:t>判断时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主观</a:t>
            </a:r>
            <a:r>
              <a:rPr lang="zh-CN" altLang="en-US" sz="2800" b="1" dirty="0">
                <a:solidFill>
                  <a:srgbClr val="FF0000"/>
                </a:solidFill>
              </a:rPr>
              <a:t>因素</a:t>
            </a:r>
            <a:r>
              <a:rPr lang="zh-CN" altLang="en-US" sz="2800" b="1" dirty="0" smtClean="0"/>
              <a:t>作用较大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准则和方案的</a:t>
            </a:r>
            <a:r>
              <a:rPr lang="zh-CN" altLang="en-US" sz="2800" b="1" dirty="0"/>
              <a:t>重要性</a:t>
            </a:r>
            <a:r>
              <a:rPr lang="zh-CN" altLang="en-US" sz="2800" b="1" dirty="0">
                <a:solidFill>
                  <a:srgbClr val="FF0000"/>
                </a:solidFill>
              </a:rPr>
              <a:t>难以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量化</a:t>
            </a:r>
            <a:r>
              <a:rPr lang="zh-CN" altLang="en-US" sz="2800" b="1" dirty="0" smtClean="0"/>
              <a:t>的情况</a:t>
            </a:r>
            <a:r>
              <a:rPr lang="en-US" altLang="zh-CN" sz="2800" b="1" dirty="0" smtClean="0"/>
              <a:t>. </a:t>
            </a:r>
            <a:endParaRPr lang="en-US" altLang="zh-CN" sz="2800" b="1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83568" y="5157192"/>
            <a:ext cx="792088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"/>
              </a:spcBef>
            </a:pPr>
            <a:r>
              <a:rPr lang="en-US" altLang="zh-CN" sz="2800" b="1" dirty="0" err="1" smtClean="0"/>
              <a:t>Saaty</a:t>
            </a:r>
            <a:r>
              <a:rPr lang="zh-CN" altLang="en-US" sz="2800" b="1" dirty="0"/>
              <a:t>于</a:t>
            </a:r>
            <a:r>
              <a:rPr lang="en-US" altLang="zh-CN" sz="2800" b="1" dirty="0"/>
              <a:t>20</a:t>
            </a:r>
            <a:r>
              <a:rPr lang="zh-CN" altLang="en-US" sz="2800" b="1" dirty="0"/>
              <a:t>世纪</a:t>
            </a:r>
            <a:r>
              <a:rPr lang="en-US" altLang="zh-CN" sz="2800" b="1" dirty="0"/>
              <a:t>70</a:t>
            </a:r>
            <a:r>
              <a:rPr lang="zh-CN" altLang="en-US" sz="2800" b="1" dirty="0"/>
              <a:t>年代</a:t>
            </a:r>
            <a:r>
              <a:rPr lang="zh-CN" altLang="en-US" sz="2800" b="1" dirty="0" smtClean="0"/>
              <a:t>提出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稍</a:t>
            </a:r>
            <a:r>
              <a:rPr lang="zh-CN" altLang="en-US" sz="2800" b="1" dirty="0"/>
              <a:t>晚于多属性</a:t>
            </a:r>
            <a:r>
              <a:rPr lang="zh-CN" altLang="en-US" sz="2800" b="1" dirty="0" smtClean="0"/>
              <a:t>决策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定性</a:t>
            </a:r>
            <a:r>
              <a:rPr lang="zh-CN" altLang="en-US" sz="2800" b="1" dirty="0">
                <a:solidFill>
                  <a:srgbClr val="FF0000"/>
                </a:solidFill>
              </a:rPr>
              <a:t>与定量相结合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系统化</a:t>
            </a:r>
            <a:r>
              <a:rPr lang="zh-CN" altLang="en-US" sz="2800" b="1" dirty="0">
                <a:solidFill>
                  <a:srgbClr val="FF0000"/>
                </a:solidFill>
              </a:rPr>
              <a:t>、层次化</a:t>
            </a:r>
            <a:r>
              <a:rPr lang="zh-CN" altLang="en-US" sz="2800" b="1" dirty="0"/>
              <a:t>的分析方法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8101013" y="426368"/>
          <a:ext cx="6540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4" name="Clip" r:id="rId1" imgW="23088600" imgH="32870775" progId="MS_ClipArt_Gallery.2">
                  <p:embed/>
                </p:oleObj>
              </mc:Choice>
              <mc:Fallback>
                <p:oleObj name="Clip" r:id="rId1" imgW="23088600" imgH="32870775" progId="MS_ClipArt_Gallery.2">
                  <p:embed/>
                  <p:pic>
                    <p:nvPicPr>
                      <p:cNvPr id="0" name="图片 584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426368"/>
                        <a:ext cx="6540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529058" y="3906224"/>
            <a:ext cx="82299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在实际</a:t>
            </a:r>
            <a:r>
              <a:rPr lang="zh-CN" altLang="zh-CN" sz="2800" b="1" dirty="0" smtClean="0"/>
              <a:t>应用领域</a:t>
            </a:r>
            <a:r>
              <a:rPr lang="zh-CN" altLang="zh-CN" sz="2800" b="1" dirty="0"/>
              <a:t>、处理</a:t>
            </a:r>
            <a:r>
              <a:rPr lang="zh-CN" altLang="zh-CN" sz="2800" b="1" dirty="0" smtClean="0"/>
              <a:t>问题类型</a:t>
            </a:r>
            <a:r>
              <a:rPr lang="zh-CN" altLang="en-US" sz="2800" b="1" dirty="0"/>
              <a:t>、</a:t>
            </a:r>
            <a:r>
              <a:rPr lang="zh-CN" altLang="zh-CN" sz="2800" b="1" dirty="0" smtClean="0"/>
              <a:t>具体计算方法</a:t>
            </a:r>
            <a:r>
              <a:rPr lang="zh-CN" altLang="zh-CN" sz="2800" b="1" dirty="0"/>
              <a:t>等</a:t>
            </a:r>
            <a:r>
              <a:rPr lang="zh-CN" altLang="zh-CN" sz="2800" b="1" dirty="0" smtClean="0"/>
              <a:t>方面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与</a:t>
            </a:r>
            <a:r>
              <a:rPr lang="zh-CN" altLang="zh-CN" sz="2800" b="1" dirty="0"/>
              <a:t>多属性</a:t>
            </a:r>
            <a:r>
              <a:rPr lang="zh-CN" altLang="zh-CN" sz="2800" b="1" dirty="0" smtClean="0"/>
              <a:t>决策有</a:t>
            </a:r>
            <a:r>
              <a:rPr lang="zh-CN" altLang="en-US" sz="2800" b="1" dirty="0" smtClean="0"/>
              <a:t>不少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类似</a:t>
            </a:r>
            <a:r>
              <a:rPr lang="zh-CN" altLang="zh-CN" sz="2800" b="1" dirty="0">
                <a:solidFill>
                  <a:srgbClr val="FF0000"/>
                </a:solidFill>
              </a:rPr>
              <a:t>和相通</a:t>
            </a:r>
            <a:r>
              <a:rPr lang="zh-CN" altLang="zh-CN" sz="2800" b="1" dirty="0"/>
              <a:t>之</a:t>
            </a:r>
            <a:r>
              <a:rPr lang="zh-CN" altLang="zh-CN" sz="2800" b="1" dirty="0" smtClean="0"/>
              <a:t>处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627784" y="548680"/>
            <a:ext cx="3528392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b="1" dirty="0" smtClean="0">
                <a:latin typeface="+mj-lt"/>
                <a:ea typeface="隶书" panose="02010509060101010101" pitchFamily="49" charset="-122"/>
              </a:rPr>
              <a:t>职员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晋升</a:t>
            </a:r>
            <a:endParaRPr lang="zh-CN" altLang="en-US" sz="3600" b="1" dirty="0">
              <a:latin typeface="+mj-lt"/>
              <a:ea typeface="隶书" panose="020105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988840"/>
            <a:ext cx="7272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</a:rPr>
              <a:t>职员晋升</a:t>
            </a:r>
            <a:r>
              <a:rPr lang="zh-CN" altLang="en-US" sz="2800" b="1" dirty="0"/>
              <a:t>问题建模的</a:t>
            </a:r>
            <a:r>
              <a:rPr lang="zh-CN" altLang="en-US" sz="2800" b="1" dirty="0">
                <a:solidFill>
                  <a:srgbClr val="FF0000"/>
                </a:solidFill>
              </a:rPr>
              <a:t>另一种常用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方法</a:t>
            </a:r>
            <a:r>
              <a:rPr lang="en-US" altLang="zh-CN" sz="2800" b="1" dirty="0" smtClean="0"/>
              <a:t>.</a:t>
            </a:r>
            <a:r>
              <a:rPr lang="zh-CN" altLang="en-US" sz="2800" b="1" dirty="0" smtClean="0"/>
              <a:t> 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 animBg="1" autoUpdateAnimBg="0"/>
      <p:bldP spid="14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06912" y="1870490"/>
            <a:ext cx="740364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/>
              <a:t>将</a:t>
            </a:r>
            <a:r>
              <a:rPr lang="zh-CN" altLang="zh-CN" sz="2800" b="1" dirty="0" smtClean="0"/>
              <a:t>决策问题自上而下</a:t>
            </a:r>
            <a:r>
              <a:rPr lang="zh-CN" altLang="zh-CN" sz="2800" b="1" dirty="0"/>
              <a:t>地分为</a:t>
            </a:r>
            <a:r>
              <a:rPr lang="zh-CN" altLang="zh-CN" sz="2800" b="1" dirty="0">
                <a:solidFill>
                  <a:srgbClr val="FF0000"/>
                </a:solidFill>
              </a:rPr>
              <a:t>目标、准则、方案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个</a:t>
            </a:r>
            <a:r>
              <a:rPr lang="zh-CN" altLang="zh-CN" sz="2800" b="1" dirty="0" smtClean="0"/>
              <a:t>层次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直观</a:t>
            </a:r>
            <a:r>
              <a:rPr lang="zh-CN" altLang="zh-CN" sz="2800" b="1" dirty="0"/>
              <a:t>地用一个</a:t>
            </a:r>
            <a:r>
              <a:rPr lang="zh-CN" altLang="zh-CN" sz="2800" b="1" dirty="0">
                <a:solidFill>
                  <a:srgbClr val="FF0000"/>
                </a:solidFill>
              </a:rPr>
              <a:t>层次结构图</a:t>
            </a:r>
            <a:r>
              <a:rPr lang="zh-CN" altLang="zh-CN" sz="2800" b="1" dirty="0" smtClean="0"/>
              <a:t>表示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30" name="矩形 29"/>
          <p:cNvSpPr/>
          <p:nvPr/>
        </p:nvSpPr>
        <p:spPr>
          <a:xfrm>
            <a:off x="899592" y="5182858"/>
            <a:ext cx="3279365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二者综合得到</a:t>
            </a:r>
            <a:r>
              <a:rPr lang="zh-CN" altLang="zh-CN" sz="2800" b="1" dirty="0">
                <a:solidFill>
                  <a:srgbClr val="FF0000"/>
                </a:solidFill>
              </a:rPr>
              <a:t>方案对目标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权重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31" name="矩形 30"/>
          <p:cNvSpPr/>
          <p:nvPr/>
        </p:nvSpPr>
        <p:spPr>
          <a:xfrm>
            <a:off x="998183" y="3022618"/>
            <a:ext cx="3213778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确定</a:t>
            </a:r>
            <a:r>
              <a:rPr lang="zh-CN" altLang="zh-CN" sz="2800" b="1" dirty="0"/>
              <a:t>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准则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对</a:t>
            </a:r>
            <a:r>
              <a:rPr lang="zh-CN" altLang="zh-CN" sz="2800" b="1" dirty="0">
                <a:solidFill>
                  <a:srgbClr val="FF0000"/>
                </a:solidFill>
              </a:rPr>
              <a:t>目标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权重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32" name="矩形 31"/>
          <p:cNvSpPr/>
          <p:nvPr/>
        </p:nvSpPr>
        <p:spPr>
          <a:xfrm>
            <a:off x="906912" y="4102738"/>
            <a:ext cx="3161032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确定</a:t>
            </a:r>
            <a:r>
              <a:rPr lang="zh-CN" altLang="zh-CN" sz="2800" b="1" dirty="0" smtClean="0"/>
              <a:t>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方</a:t>
            </a:r>
            <a:r>
              <a:rPr lang="zh-CN" altLang="zh-CN" sz="2800" b="1" dirty="0">
                <a:solidFill>
                  <a:srgbClr val="FF0000"/>
                </a:solidFill>
              </a:rPr>
              <a:t>案对</a:t>
            </a:r>
            <a:r>
              <a:rPr lang="zh-CN" altLang="zh-CN" sz="2800" b="1" dirty="0"/>
              <a:t>每一</a:t>
            </a:r>
            <a:r>
              <a:rPr lang="zh-CN" altLang="zh-CN" sz="2800" b="1" dirty="0">
                <a:solidFill>
                  <a:srgbClr val="FF0000"/>
                </a:solidFill>
              </a:rPr>
              <a:t>准则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权重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33" name="矩形 32"/>
          <p:cNvSpPr/>
          <p:nvPr/>
        </p:nvSpPr>
        <p:spPr>
          <a:xfrm>
            <a:off x="732359" y="1275262"/>
            <a:ext cx="2436886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1. </a:t>
            </a:r>
            <a:r>
              <a:rPr lang="zh-CN" altLang="zh-CN" sz="2800" b="1" dirty="0" smtClean="0"/>
              <a:t>层次结构图 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2051720" y="539969"/>
            <a:ext cx="5442516" cy="584775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 smtClean="0"/>
              <a:t>层次分析法</a:t>
            </a:r>
            <a:r>
              <a:rPr lang="en-US" altLang="zh-CN" sz="3200" b="1" dirty="0"/>
              <a:t>(</a:t>
            </a:r>
            <a:r>
              <a:rPr lang="en-US" altLang="zh-CN" sz="3200" b="1" dirty="0" smtClean="0"/>
              <a:t>AHP)</a:t>
            </a:r>
            <a:r>
              <a:rPr lang="zh-CN" altLang="en-US" sz="3200" b="1" dirty="0" smtClean="0"/>
              <a:t>的</a:t>
            </a:r>
            <a:r>
              <a:rPr lang="zh-CN" altLang="zh-CN" sz="3200" b="1" dirty="0" smtClean="0"/>
              <a:t>几</a:t>
            </a:r>
            <a:r>
              <a:rPr lang="zh-CN" altLang="zh-CN" sz="3200" b="1" dirty="0"/>
              <a:t>个要素</a:t>
            </a:r>
            <a:endParaRPr lang="zh-CN" altLang="en-US" sz="3200" b="1" dirty="0"/>
          </a:p>
        </p:txBody>
      </p:sp>
      <p:grpSp>
        <p:nvGrpSpPr>
          <p:cNvPr id="29" name="组合 28"/>
          <p:cNvGrpSpPr/>
          <p:nvPr/>
        </p:nvGrpSpPr>
        <p:grpSpPr>
          <a:xfrm>
            <a:off x="4283968" y="3531120"/>
            <a:ext cx="4925942" cy="2418160"/>
            <a:chOff x="4283968" y="3569877"/>
            <a:chExt cx="4925942" cy="2418160"/>
          </a:xfrm>
          <a:noFill/>
        </p:grpSpPr>
        <p:grpSp>
          <p:nvGrpSpPr>
            <p:cNvPr id="34" name="组合 33"/>
            <p:cNvGrpSpPr/>
            <p:nvPr/>
          </p:nvGrpSpPr>
          <p:grpSpPr>
            <a:xfrm>
              <a:off x="4283968" y="3598434"/>
              <a:ext cx="3960515" cy="2350846"/>
              <a:chOff x="0" y="-81280"/>
              <a:chExt cx="2695575" cy="1707515"/>
            </a:xfrm>
            <a:grpFill/>
          </p:grpSpPr>
          <p:grpSp>
            <p:nvGrpSpPr>
              <p:cNvPr id="35" name="Group 154"/>
              <p:cNvGrpSpPr/>
              <p:nvPr/>
            </p:nvGrpSpPr>
            <p:grpSpPr bwMode="auto">
              <a:xfrm>
                <a:off x="0" y="-81280"/>
                <a:ext cx="2695575" cy="1707515"/>
                <a:chOff x="3412" y="7732"/>
                <a:chExt cx="4245" cy="2689"/>
              </a:xfrm>
              <a:grpFill/>
            </p:grpSpPr>
            <p:sp>
              <p:nvSpPr>
                <p:cNvPr id="48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4731" y="7732"/>
                  <a:ext cx="1641" cy="467"/>
                </a:xfrm>
                <a:prstGeom prst="rect">
                  <a:avLst/>
                </a:prstGeom>
                <a:grpFill/>
                <a:ln w="19050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indent="114300" algn="just">
                    <a:spcAft>
                      <a:spcPts val="0"/>
                    </a:spcAft>
                  </a:pPr>
                  <a:r>
                    <a:rPr lang="zh-CN" sz="2000" b="1" kern="100" dirty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职员晋升</a:t>
                  </a:r>
                  <a:r>
                    <a:rPr lang="en-US" sz="2000" b="1" i="1" kern="100" dirty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Y</a:t>
                  </a:r>
                  <a:endPara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412" y="8532"/>
                  <a:ext cx="749" cy="1005"/>
                </a:xfrm>
                <a:prstGeom prst="rect">
                  <a:avLst/>
                </a:prstGeom>
                <a:grpFill/>
                <a:ln w="19050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endParaRPr lang="en-US" altLang="zh-CN" sz="2000" b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zh-CN" sz="2000" b="1" kern="100" dirty="0" smtClean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工作</a:t>
                  </a:r>
                  <a:endParaRPr lang="en-US" altLang="zh-CN" sz="2000" b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endParaRPr lang="en-US" altLang="zh-CN" sz="2000" b="1" kern="100" dirty="0"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zh-CN" sz="2000" b="1" kern="100" dirty="0" smtClean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年限</a:t>
                  </a:r>
                  <a:endPara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indent="57150" algn="just">
                    <a:lnSpc>
                      <a:spcPts val="1000"/>
                    </a:lnSpc>
                    <a:spcAft>
                      <a:spcPts val="0"/>
                    </a:spcAft>
                  </a:pPr>
                  <a:endParaRPr lang="en-US" sz="2000" b="1" i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indent="57150"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en-US" sz="2000" b="1" i="1" kern="100" dirty="0">
                      <a:latin typeface="Times New Roman" panose="02020603050405020304"/>
                      <a:ea typeface="宋体" panose="02010600030101010101" pitchFamily="2" charset="-122"/>
                    </a:rPr>
                    <a:t> </a:t>
                  </a:r>
                  <a:r>
                    <a:rPr lang="en-US" sz="2000" b="1" i="1" kern="100" dirty="0" smtClean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X</a:t>
                  </a:r>
                  <a:r>
                    <a:rPr lang="en-US" sz="2000" b="1" kern="100" baseline="-25000" dirty="0" smtClean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1</a:t>
                  </a:r>
                  <a:endPara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705" y="10010"/>
                  <a:ext cx="1020" cy="411"/>
                </a:xfrm>
                <a:prstGeom prst="rect">
                  <a:avLst/>
                </a:prstGeom>
                <a:grpFill/>
                <a:ln w="19050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zh-CN" sz="2000" b="1" kern="100" dirty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职员</a:t>
                  </a:r>
                  <a:r>
                    <a:rPr lang="en-US" sz="2000" b="1" i="1" kern="100" dirty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A</a:t>
                  </a:r>
                  <a:r>
                    <a:rPr lang="en-US" sz="2000" b="1" kern="100" baseline="-25000" dirty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1</a:t>
                  </a:r>
                  <a:endPara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4598" y="8599"/>
                  <a:ext cx="807" cy="941"/>
                </a:xfrm>
                <a:prstGeom prst="rect">
                  <a:avLst/>
                </a:prstGeom>
                <a:grpFill/>
                <a:ln w="19050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endParaRPr lang="en-US" altLang="zh-CN" sz="2000" b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zh-CN" sz="2000" b="1" kern="100" dirty="0" smtClean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教育</a:t>
                  </a:r>
                  <a:endParaRPr lang="en-US" altLang="zh-CN" sz="2000" b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endParaRPr lang="en-US" altLang="zh-CN" sz="2000" b="1" kern="100" dirty="0"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zh-CN" sz="2000" b="1" kern="100" dirty="0" smtClean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程度</a:t>
                  </a:r>
                  <a:endPara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indent="57150" algn="just">
                    <a:lnSpc>
                      <a:spcPts val="1000"/>
                    </a:lnSpc>
                    <a:spcAft>
                      <a:spcPts val="0"/>
                    </a:spcAft>
                  </a:pPr>
                  <a:endParaRPr lang="en-US" sz="2000" b="1" i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indent="57150"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en-US" sz="2000" b="1" i="1" kern="100" dirty="0" smtClean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 X</a:t>
                  </a:r>
                  <a:r>
                    <a:rPr lang="en-US" sz="2000" b="1" kern="100" baseline="-25000" dirty="0" smtClean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2</a:t>
                  </a:r>
                  <a:endPara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en-US" sz="2000" b="1" kern="100" dirty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 </a:t>
                  </a:r>
                  <a:endPara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5773" y="8569"/>
                  <a:ext cx="792" cy="953"/>
                </a:xfrm>
                <a:prstGeom prst="rect">
                  <a:avLst/>
                </a:prstGeom>
                <a:grpFill/>
                <a:ln w="19050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endParaRPr lang="en-US" altLang="zh-CN" sz="2000" b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zh-CN" sz="2000" b="1" kern="100" dirty="0" smtClean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工作</a:t>
                  </a:r>
                  <a:endParaRPr lang="en-US" altLang="zh-CN" sz="2000" b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endParaRPr lang="en-US" altLang="zh-CN" sz="2000" b="1" kern="100" dirty="0"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zh-CN" sz="2000" b="1" kern="100" dirty="0" smtClean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能力</a:t>
                  </a:r>
                  <a:endPara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indent="57150" algn="just">
                    <a:lnSpc>
                      <a:spcPts val="1000"/>
                    </a:lnSpc>
                    <a:spcAft>
                      <a:spcPts val="0"/>
                    </a:spcAft>
                  </a:pPr>
                  <a:endParaRPr lang="en-US" sz="2000" b="1" i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indent="57150"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en-US" sz="2000" b="1" i="1" kern="100" dirty="0" smtClean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 X</a:t>
                  </a:r>
                  <a:r>
                    <a:rPr lang="en-US" sz="2000" b="1" kern="100" baseline="-25000" dirty="0" smtClean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3</a:t>
                  </a:r>
                  <a:endPara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en-US" sz="2000" b="1" kern="100" dirty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 </a:t>
                  </a:r>
                  <a:endPara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6899" y="8569"/>
                  <a:ext cx="758" cy="965"/>
                </a:xfrm>
                <a:prstGeom prst="rect">
                  <a:avLst/>
                </a:prstGeom>
                <a:grpFill/>
                <a:ln w="19050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endParaRPr lang="en-US" altLang="zh-CN" sz="2000" b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zh-CN" sz="2000" b="1" kern="100" dirty="0" smtClean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道德</a:t>
                  </a:r>
                  <a:endParaRPr lang="en-US" altLang="zh-CN" sz="2000" b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endParaRPr lang="en-US" altLang="zh-CN" sz="2000" b="1" kern="100" dirty="0"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zh-CN" sz="2000" b="1" kern="100" dirty="0" smtClean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品质</a:t>
                  </a:r>
                  <a:endPara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indent="57150" algn="just">
                    <a:lnSpc>
                      <a:spcPts val="1000"/>
                    </a:lnSpc>
                    <a:spcAft>
                      <a:spcPts val="0"/>
                    </a:spcAft>
                  </a:pPr>
                  <a:endParaRPr lang="en-US" sz="2000" b="1" i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indent="57150"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en-US" sz="2000" b="1" i="1" kern="100" dirty="0" smtClean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 X</a:t>
                  </a:r>
                  <a:r>
                    <a:rPr lang="en-US" sz="2000" b="1" kern="100" baseline="-25000" dirty="0" smtClean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4</a:t>
                  </a:r>
                  <a:endPara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en-US" sz="2000" b="1" kern="100" dirty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 </a:t>
                  </a:r>
                  <a:endPara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54" name="Line 83"/>
                <p:cNvCxnSpPr/>
                <p:nvPr/>
              </p:nvCxnSpPr>
              <p:spPr bwMode="auto">
                <a:xfrm flipV="1">
                  <a:off x="3787" y="8350"/>
                  <a:ext cx="3395" cy="12"/>
                </a:xfrm>
                <a:prstGeom prst="lin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55" name="Line 84"/>
                <p:cNvCxnSpPr/>
                <p:nvPr/>
              </p:nvCxnSpPr>
              <p:spPr bwMode="auto">
                <a:xfrm>
                  <a:off x="3798" y="8362"/>
                  <a:ext cx="0" cy="177"/>
                </a:xfrm>
                <a:prstGeom prst="lin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56" name="Line 85"/>
                <p:cNvCxnSpPr/>
                <p:nvPr/>
              </p:nvCxnSpPr>
              <p:spPr bwMode="auto">
                <a:xfrm>
                  <a:off x="4956" y="8362"/>
                  <a:ext cx="0" cy="177"/>
                </a:xfrm>
                <a:prstGeom prst="lin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57" name="Line 86"/>
                <p:cNvCxnSpPr/>
                <p:nvPr/>
              </p:nvCxnSpPr>
              <p:spPr bwMode="auto">
                <a:xfrm>
                  <a:off x="6084" y="8362"/>
                  <a:ext cx="0" cy="177"/>
                </a:xfrm>
                <a:prstGeom prst="lin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58" name="Line 87"/>
                <p:cNvCxnSpPr/>
                <p:nvPr/>
              </p:nvCxnSpPr>
              <p:spPr bwMode="auto">
                <a:xfrm>
                  <a:off x="7190" y="8362"/>
                  <a:ext cx="0" cy="177"/>
                </a:xfrm>
                <a:prstGeom prst="lin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59" name="Line 88"/>
                <p:cNvCxnSpPr/>
                <p:nvPr/>
              </p:nvCxnSpPr>
              <p:spPr bwMode="auto">
                <a:xfrm>
                  <a:off x="5480" y="8185"/>
                  <a:ext cx="0" cy="177"/>
                </a:xfrm>
                <a:prstGeom prst="lin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</a:ln>
              </p:spPr>
            </p:cxnSp>
            <p:sp>
              <p:nvSpPr>
                <p:cNvPr id="61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4991" y="10010"/>
                  <a:ext cx="1052" cy="41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zh-CN" sz="2000" b="1" kern="100" dirty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职员</a:t>
                  </a:r>
                  <a:r>
                    <a:rPr lang="en-US" sz="2000" b="1" i="1" kern="100" dirty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A</a:t>
                  </a:r>
                  <a:r>
                    <a:rPr lang="en-US" sz="2000" b="1" kern="100" baseline="-25000" dirty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2</a:t>
                  </a:r>
                  <a:endPara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6231" y="10010"/>
                  <a:ext cx="1047" cy="411"/>
                </a:xfrm>
                <a:prstGeom prst="rect">
                  <a:avLst/>
                </a:prstGeom>
                <a:grpFill/>
                <a:ln w="19050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zh-CN" sz="2000" b="1" kern="100" dirty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职员</a:t>
                  </a:r>
                  <a:r>
                    <a:rPr lang="en-US" sz="2000" b="1" i="1" kern="100" dirty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A</a:t>
                  </a:r>
                  <a:r>
                    <a:rPr lang="en-US" sz="2000" b="1" kern="100" baseline="-25000" dirty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3</a:t>
                  </a:r>
                  <a:endPara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</p:txBody>
            </p:sp>
          </p:grpSp>
          <p:cxnSp>
            <p:nvCxnSpPr>
              <p:cNvPr id="36" name="直接连接符 35"/>
              <p:cNvCxnSpPr/>
              <p:nvPr/>
            </p:nvCxnSpPr>
            <p:spPr>
              <a:xfrm>
                <a:off x="198967" y="1066800"/>
                <a:ext cx="294640" cy="29845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198967" y="1066800"/>
                <a:ext cx="1066800" cy="29845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198967" y="1066800"/>
                <a:ext cx="1807633" cy="29802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918634" y="1066800"/>
                <a:ext cx="347133" cy="297815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901700" y="1066800"/>
                <a:ext cx="1102784" cy="29845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>
                <a:off x="495300" y="1066800"/>
                <a:ext cx="408093" cy="29845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H="1">
                <a:off x="495300" y="1066800"/>
                <a:ext cx="1203113" cy="29845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H="1">
                <a:off x="495300" y="1066800"/>
                <a:ext cx="1900343" cy="297815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1265767" y="1066800"/>
                <a:ext cx="1128183" cy="297815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2002367" y="1066800"/>
                <a:ext cx="394970" cy="29845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1697567" y="1066800"/>
                <a:ext cx="309033" cy="29845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1265767" y="1066800"/>
                <a:ext cx="432223" cy="29845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7884368" y="3569877"/>
              <a:ext cx="1137843" cy="4368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b="1" kern="100" dirty="0">
                  <a:solidFill>
                    <a:srgbClr val="FF0000"/>
                  </a:solidFill>
                  <a:effectLst/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目标层</a:t>
              </a:r>
              <a:endParaRPr lang="zh-CN" b="1" kern="100" dirty="0">
                <a:solidFill>
                  <a:srgbClr val="FF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64" name="Text Box 15"/>
            <p:cNvSpPr txBox="1">
              <a:spLocks noChangeArrowheads="1"/>
            </p:cNvSpPr>
            <p:nvPr/>
          </p:nvSpPr>
          <p:spPr bwMode="auto">
            <a:xfrm>
              <a:off x="8425459" y="4149080"/>
              <a:ext cx="547437" cy="4368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b="1" kern="100" dirty="0">
                  <a:solidFill>
                    <a:srgbClr val="FF0000"/>
                  </a:solidFill>
                  <a:effectLst/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准则层</a:t>
              </a:r>
              <a:endParaRPr lang="zh-CN" b="1" kern="100" dirty="0">
                <a:solidFill>
                  <a:srgbClr val="FF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65" name="Text Box 16"/>
            <p:cNvSpPr txBox="1">
              <a:spLocks noChangeArrowheads="1"/>
            </p:cNvSpPr>
            <p:nvPr/>
          </p:nvSpPr>
          <p:spPr bwMode="auto">
            <a:xfrm>
              <a:off x="7956376" y="5551207"/>
              <a:ext cx="1253534" cy="4368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b="1" kern="100" dirty="0">
                  <a:solidFill>
                    <a:srgbClr val="FF0000"/>
                  </a:solidFill>
                  <a:effectLst/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方案层</a:t>
              </a:r>
              <a:endParaRPr lang="zh-CN" b="1" kern="100" dirty="0">
                <a:solidFill>
                  <a:srgbClr val="FF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/>
      <p:bldP spid="31" grpId="0"/>
      <p:bldP spid="32" grpId="0"/>
      <p:bldP spid="3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91022" y="1086323"/>
            <a:ext cx="6618880" cy="559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确定</a:t>
            </a:r>
            <a:r>
              <a:rPr lang="en-US" altLang="zh-CN" sz="2800" b="1" i="1" dirty="0">
                <a:solidFill>
                  <a:srgbClr val="FF0000"/>
                </a:solidFill>
              </a:rPr>
              <a:t>n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个准则</a:t>
            </a: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</a:t>
            </a:r>
            <a:r>
              <a:rPr lang="en-US" altLang="zh-CN" sz="2800" b="1" i="1" dirty="0">
                <a:solidFill>
                  <a:srgbClr val="FF0000"/>
                </a:solidFill>
              </a:rPr>
              <a:t> X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,…</a:t>
            </a:r>
            <a:r>
              <a:rPr lang="en-US" altLang="zh-CN" sz="2800" b="1" i="1" dirty="0">
                <a:solidFill>
                  <a:srgbClr val="FF0000"/>
                </a:solidFill>
              </a:rPr>
              <a:t> X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4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对目标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Y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的权重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27152" y="2276872"/>
            <a:ext cx="239049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A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成对比较阵</a:t>
            </a:r>
            <a:endParaRPr lang="zh-CN" altLang="zh-CN" sz="2800" b="1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13226" y="2348880"/>
          <a:ext cx="490806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7" name="公式" r:id="rId1" imgW="2032000" imgH="241300" progId="Equation.3">
                  <p:embed/>
                </p:oleObj>
              </mc:Choice>
              <mc:Fallback>
                <p:oleObj name="公式" r:id="rId1" imgW="20320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226" y="2348880"/>
                        <a:ext cx="4908062" cy="57606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529333" y="3717031"/>
            <a:ext cx="3281131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/>
              <a:t>工作年限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</a:t>
            </a:r>
            <a:r>
              <a:rPr lang="zh-CN" altLang="zh-CN" sz="2800" b="1" dirty="0"/>
              <a:t>教育程度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</a:t>
            </a:r>
            <a:r>
              <a:rPr lang="zh-CN" altLang="zh-CN" sz="2800" b="1" dirty="0"/>
              <a:t>工作能力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,</a:t>
            </a:r>
            <a:r>
              <a:rPr lang="zh-CN" altLang="zh-CN" sz="2800" b="1" dirty="0"/>
              <a:t>道德品质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4</a:t>
            </a:r>
            <a:r>
              <a:rPr lang="zh-CN" altLang="zh-CN" sz="2800" b="1" dirty="0" smtClean="0"/>
              <a:t>对汽车选购</a:t>
            </a:r>
            <a:r>
              <a:rPr lang="en-US" altLang="zh-CN" sz="2800" b="1" i="1" dirty="0" smtClean="0"/>
              <a:t>Y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/>
              <a:t>成对比较阵</a:t>
            </a:r>
            <a:r>
              <a:rPr lang="en-US" altLang="zh-CN" sz="2800" b="1" dirty="0" smtClean="0"/>
              <a:t>:</a:t>
            </a:r>
            <a:endParaRPr lang="zh-CN" altLang="zh-CN" sz="2800" b="1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516216" y="2905780"/>
            <a:ext cx="1716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正互反阵</a:t>
            </a:r>
            <a:endParaRPr lang="zh-CN" altLang="en-US" sz="2800" b="1" dirty="0"/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755576" y="1700808"/>
            <a:ext cx="799288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buFontTx/>
              <a:buChar char="•"/>
            </a:pPr>
            <a:r>
              <a:rPr lang="zh-CN" altLang="en-US" sz="2800" b="1" dirty="0" smtClean="0"/>
              <a:t> </a:t>
            </a:r>
            <a:r>
              <a:rPr lang="en-US" altLang="zh-CN" sz="2800" b="1" i="1" dirty="0"/>
              <a:t>n</a:t>
            </a:r>
            <a:r>
              <a:rPr lang="zh-CN" altLang="zh-CN" sz="2800" b="1" dirty="0" smtClean="0"/>
              <a:t>个</a:t>
            </a:r>
            <a:r>
              <a:rPr lang="zh-CN" altLang="zh-CN" sz="2800" b="1" dirty="0"/>
              <a:t>准则</a:t>
            </a:r>
            <a:r>
              <a:rPr lang="zh-CN" altLang="zh-CN" sz="2800" b="1" dirty="0" smtClean="0"/>
              <a:t>两两对比</a:t>
            </a:r>
            <a:r>
              <a:rPr lang="en-US" altLang="zh-CN" sz="2800" b="1" dirty="0" smtClean="0"/>
              <a:t>:  </a:t>
            </a:r>
            <a:r>
              <a:rPr lang="en-US" altLang="zh-CN" sz="2800" b="1" i="1" dirty="0" err="1" smtClean="0"/>
              <a:t>a</a:t>
            </a:r>
            <a:r>
              <a:rPr lang="en-US" altLang="zh-CN" sz="2800" b="1" i="1" baseline="-25000" dirty="0" err="1" smtClean="0"/>
              <a:t>ij</a:t>
            </a:r>
            <a:r>
              <a:rPr lang="en-US" altLang="zh-CN" sz="2800" b="1" i="1" baseline="-25000" dirty="0" smtClean="0"/>
              <a:t> </a:t>
            </a:r>
            <a:r>
              <a:rPr lang="en-US" altLang="zh-CN" sz="2800" b="1" dirty="0"/>
              <a:t>~ </a:t>
            </a:r>
            <a:r>
              <a:rPr lang="en-US" altLang="zh-CN" sz="2800" b="1" i="1" dirty="0"/>
              <a:t>X</a:t>
            </a:r>
            <a:r>
              <a:rPr lang="en-US" altLang="zh-CN" sz="2800" b="1" i="1" baseline="-25000" dirty="0"/>
              <a:t>i</a:t>
            </a:r>
            <a:r>
              <a:rPr lang="zh-CN" altLang="zh-CN" sz="2800" b="1" dirty="0"/>
              <a:t>和</a:t>
            </a:r>
            <a:r>
              <a:rPr lang="en-US" altLang="zh-CN" sz="2800" b="1" i="1" dirty="0" err="1"/>
              <a:t>X</a:t>
            </a:r>
            <a:r>
              <a:rPr lang="en-US" altLang="zh-CN" sz="2800" b="1" i="1" baseline="-25000" dirty="0" err="1"/>
              <a:t>j</a:t>
            </a:r>
            <a:r>
              <a:rPr lang="zh-CN" altLang="zh-CN" sz="2800" b="1" dirty="0"/>
              <a:t>对</a:t>
            </a:r>
            <a:r>
              <a:rPr lang="en-US" altLang="zh-CN" sz="2800" b="1" i="1" dirty="0"/>
              <a:t>Y</a:t>
            </a:r>
            <a:r>
              <a:rPr lang="zh-CN" altLang="zh-CN" sz="2800" b="1" dirty="0"/>
              <a:t>的重要性之</a:t>
            </a:r>
            <a:r>
              <a:rPr lang="zh-CN" altLang="zh-CN" sz="2800" b="1" dirty="0" smtClean="0"/>
              <a:t>比</a:t>
            </a:r>
            <a:endParaRPr lang="zh-CN" altLang="en-US" sz="2800" b="1" dirty="0"/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83568" y="3049796"/>
            <a:ext cx="338437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buFontTx/>
              <a:buChar char="•"/>
            </a:pPr>
            <a:r>
              <a:rPr lang="zh-CN" altLang="en-US" sz="2800" b="1" dirty="0" smtClean="0"/>
              <a:t> </a:t>
            </a:r>
            <a:r>
              <a:rPr lang="zh-CN" altLang="zh-CN" sz="2800" b="1" dirty="0" smtClean="0"/>
              <a:t>对比</a:t>
            </a:r>
            <a:r>
              <a:rPr lang="zh-CN" altLang="zh-CN" sz="2800" b="1" dirty="0">
                <a:solidFill>
                  <a:srgbClr val="000000"/>
                </a:solidFill>
              </a:rPr>
              <a:t>采用相对尺度</a:t>
            </a:r>
            <a:endParaRPr lang="zh-CN" altLang="en-US" sz="2800" b="1" dirty="0">
              <a:solidFill>
                <a:srgbClr val="FF0066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5659" y="548680"/>
            <a:ext cx="469070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/>
              <a:t>2</a:t>
            </a:r>
            <a:r>
              <a:rPr lang="en-US" altLang="zh-CN" sz="2800" b="1" dirty="0" smtClean="0"/>
              <a:t>.  </a:t>
            </a:r>
            <a:r>
              <a:rPr lang="zh-CN" altLang="zh-CN" sz="2800" b="1" dirty="0" smtClean="0"/>
              <a:t>成对比较</a:t>
            </a:r>
            <a:r>
              <a:rPr lang="zh-CN" altLang="zh-CN" sz="2800" b="1" dirty="0"/>
              <a:t>矩阵和特征向量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707904" y="3717032"/>
                <a:ext cx="2508059" cy="210339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A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 3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    </m:t>
                                  </m:r>
                                  <m:f>
                                    <m:f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    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1    2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2     1     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/>
                              </a:rPr>
                              <m:t>     1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717032"/>
                <a:ext cx="2508059" cy="2103396"/>
              </a:xfrm>
              <a:prstGeom prst="rect">
                <a:avLst/>
              </a:prstGeom>
              <a:blipFill rotWithShape="1">
                <a:blip r:embed="rId3"/>
                <a:stretch>
                  <a:fillRect l="-3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37" name="组合 36"/>
          <p:cNvGrpSpPr/>
          <p:nvPr/>
        </p:nvGrpSpPr>
        <p:grpSpPr>
          <a:xfrm>
            <a:off x="4499992" y="3563492"/>
            <a:ext cx="4392488" cy="1025187"/>
            <a:chOff x="4139952" y="4293096"/>
            <a:chExt cx="4392488" cy="1025187"/>
          </a:xfrm>
        </p:grpSpPr>
        <p:sp>
          <p:nvSpPr>
            <p:cNvPr id="17" name="矩形 16"/>
            <p:cNvSpPr/>
            <p:nvPr/>
          </p:nvSpPr>
          <p:spPr>
            <a:xfrm>
              <a:off x="5997984" y="4293096"/>
              <a:ext cx="2534456" cy="96436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3400"/>
                </a:lnSpc>
              </a:pPr>
              <a:r>
                <a:rPr lang="en-US" altLang="zh-CN" b="1" i="1" dirty="0" smtClean="0"/>
                <a:t>a</a:t>
              </a:r>
              <a:r>
                <a:rPr lang="en-US" altLang="zh-CN" b="1" baseline="-25000" dirty="0" smtClean="0"/>
                <a:t>12</a:t>
              </a:r>
              <a:r>
                <a:rPr lang="en-US" altLang="zh-CN" b="1" dirty="0" smtClean="0"/>
                <a:t>=1/2~</a:t>
              </a:r>
              <a:r>
                <a:rPr lang="en-US" altLang="zh-CN" b="1" i="1" dirty="0" smtClean="0"/>
                <a:t>X</a:t>
              </a:r>
              <a:r>
                <a:rPr lang="en-US" altLang="zh-CN" b="1" baseline="-25000" dirty="0" smtClean="0"/>
                <a:t>1</a:t>
              </a:r>
              <a:r>
                <a:rPr lang="zh-CN" altLang="zh-CN" b="1" dirty="0" smtClean="0"/>
                <a:t>与</a:t>
              </a:r>
              <a:r>
                <a:rPr lang="en-US" altLang="zh-CN" b="1" i="1" dirty="0" smtClean="0"/>
                <a:t>X</a:t>
              </a:r>
              <a:r>
                <a:rPr lang="en-US" altLang="zh-CN" b="1" baseline="-25000" dirty="0" smtClean="0"/>
                <a:t>2</a:t>
              </a:r>
              <a:r>
                <a:rPr lang="zh-CN" altLang="zh-CN" b="1" dirty="0" smtClean="0"/>
                <a:t>重要性</a:t>
              </a:r>
              <a:r>
                <a:rPr lang="zh-CN" altLang="zh-CN" b="1" dirty="0"/>
                <a:t>之比</a:t>
              </a:r>
              <a:r>
                <a:rPr lang="zh-CN" altLang="zh-CN" b="1" dirty="0" smtClean="0"/>
                <a:t>是</a:t>
              </a:r>
              <a:r>
                <a:rPr lang="en-US" altLang="zh-CN" b="1" dirty="0" smtClean="0"/>
                <a:t>1:2</a:t>
              </a:r>
              <a:endParaRPr lang="zh-CN" alt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39952" y="4302620"/>
              <a:ext cx="4527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rgbClr val="FF0000"/>
                  </a:solidFill>
                </a:rPr>
                <a:t>O</a:t>
              </a:r>
              <a:endParaRPr lang="zh-CN" altLang="en-US" sz="60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 flipH="1">
              <a:off x="4716016" y="4302620"/>
              <a:ext cx="1281968" cy="47265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8" name="组合 37"/>
          <p:cNvGrpSpPr/>
          <p:nvPr/>
        </p:nvGrpSpPr>
        <p:grpSpPr>
          <a:xfrm>
            <a:off x="5055366" y="3573016"/>
            <a:ext cx="3822321" cy="2205052"/>
            <a:chOff x="4695326" y="4293096"/>
            <a:chExt cx="3822321" cy="2205052"/>
          </a:xfrm>
        </p:grpSpPr>
        <p:sp>
          <p:nvSpPr>
            <p:cNvPr id="18" name="矩形 17"/>
            <p:cNvSpPr/>
            <p:nvPr/>
          </p:nvSpPr>
          <p:spPr>
            <a:xfrm>
              <a:off x="5997984" y="5533781"/>
              <a:ext cx="2519663" cy="96436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3400"/>
                </a:lnSpc>
              </a:pPr>
              <a:r>
                <a:rPr lang="en-US" altLang="zh-CN" b="1" i="1" dirty="0" smtClean="0"/>
                <a:t>a</a:t>
              </a:r>
              <a:r>
                <a:rPr lang="en-US" altLang="zh-CN" b="1" baseline="-25000" dirty="0" smtClean="0"/>
                <a:t>13</a:t>
              </a:r>
              <a:r>
                <a:rPr lang="en-US" altLang="zh-CN" b="1" dirty="0" smtClean="0"/>
                <a:t>=1/3~</a:t>
              </a:r>
              <a:r>
                <a:rPr lang="en-US" altLang="zh-CN" b="1" i="1" dirty="0" smtClean="0"/>
                <a:t>X</a:t>
              </a:r>
              <a:r>
                <a:rPr lang="en-US" altLang="zh-CN" b="1" baseline="-25000" dirty="0" smtClean="0"/>
                <a:t>1</a:t>
              </a:r>
              <a:r>
                <a:rPr lang="zh-CN" altLang="zh-CN" b="1" dirty="0" smtClean="0"/>
                <a:t>与</a:t>
              </a:r>
              <a:r>
                <a:rPr lang="en-US" altLang="zh-CN" b="1" i="1" dirty="0" smtClean="0"/>
                <a:t>X</a:t>
              </a:r>
              <a:r>
                <a:rPr lang="en-US" altLang="zh-CN" b="1" baseline="-25000" dirty="0" smtClean="0"/>
                <a:t>3</a:t>
              </a:r>
              <a:r>
                <a:rPr lang="zh-CN" altLang="zh-CN" b="1" dirty="0" smtClean="0"/>
                <a:t>重要性</a:t>
              </a:r>
              <a:r>
                <a:rPr lang="zh-CN" altLang="zh-CN" b="1" dirty="0"/>
                <a:t>之比</a:t>
              </a:r>
              <a:r>
                <a:rPr lang="zh-CN" altLang="zh-CN" b="1" dirty="0" smtClean="0"/>
                <a:t>是</a:t>
              </a:r>
              <a:r>
                <a:rPr lang="en-US" altLang="zh-CN" b="1" dirty="0" smtClean="0"/>
                <a:t>1:3</a:t>
              </a:r>
              <a:endParaRPr lang="zh-CN" alt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95326" y="4293096"/>
              <a:ext cx="4527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rgbClr val="FF0000"/>
                  </a:solidFill>
                </a:rPr>
                <a:t>O</a:t>
              </a:r>
              <a:endParaRPr lang="zh-CN" altLang="en-US" sz="6000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 bwMode="auto">
            <a:xfrm flipH="1" flipV="1">
              <a:off x="5261248" y="5013176"/>
              <a:ext cx="736736" cy="52060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9" name="组合 48"/>
          <p:cNvGrpSpPr/>
          <p:nvPr/>
        </p:nvGrpSpPr>
        <p:grpSpPr>
          <a:xfrm>
            <a:off x="2446399" y="4149080"/>
            <a:ext cx="4611242" cy="2256542"/>
            <a:chOff x="2446399" y="4029358"/>
            <a:chExt cx="4611242" cy="2256542"/>
          </a:xfrm>
        </p:grpSpPr>
        <p:sp>
          <p:nvSpPr>
            <p:cNvPr id="41" name="矩形 40"/>
            <p:cNvSpPr/>
            <p:nvPr/>
          </p:nvSpPr>
          <p:spPr>
            <a:xfrm>
              <a:off x="2446399" y="5757550"/>
              <a:ext cx="4611242" cy="528350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3400"/>
                </a:lnSpc>
              </a:pPr>
              <a:r>
                <a:rPr lang="en-US" altLang="zh-CN" b="1" i="1" dirty="0" smtClean="0"/>
                <a:t>a</a:t>
              </a:r>
              <a:r>
                <a:rPr lang="en-US" altLang="zh-CN" b="1" baseline="-25000" dirty="0" smtClean="0"/>
                <a:t>23</a:t>
              </a:r>
              <a:r>
                <a:rPr lang="en-US" altLang="zh-CN" b="1" dirty="0" smtClean="0"/>
                <a:t>=1/2~</a:t>
              </a:r>
              <a:r>
                <a:rPr lang="en-US" altLang="zh-CN" b="1" i="1" dirty="0" smtClean="0"/>
                <a:t>X</a:t>
              </a:r>
              <a:r>
                <a:rPr lang="en-US" altLang="zh-CN" b="1" baseline="-25000" dirty="0" smtClean="0"/>
                <a:t>2</a:t>
              </a:r>
              <a:r>
                <a:rPr lang="zh-CN" altLang="zh-CN" b="1" dirty="0" smtClean="0"/>
                <a:t>与</a:t>
              </a:r>
              <a:r>
                <a:rPr lang="en-US" altLang="zh-CN" b="1" i="1" dirty="0" smtClean="0"/>
                <a:t>X</a:t>
              </a:r>
              <a:r>
                <a:rPr lang="en-US" altLang="zh-CN" b="1" baseline="-25000" dirty="0"/>
                <a:t>3</a:t>
              </a:r>
              <a:r>
                <a:rPr lang="zh-CN" altLang="zh-CN" b="1" dirty="0" smtClean="0"/>
                <a:t>重要性</a:t>
              </a:r>
              <a:r>
                <a:rPr lang="zh-CN" altLang="zh-CN" b="1" dirty="0"/>
                <a:t>之比</a:t>
              </a:r>
              <a:r>
                <a:rPr lang="zh-CN" altLang="zh-CN" b="1" dirty="0" smtClean="0"/>
                <a:t>是</a:t>
              </a:r>
              <a:r>
                <a:rPr lang="en-US" altLang="zh-CN" b="1" dirty="0" smtClean="0"/>
                <a:t>1:2</a:t>
              </a:r>
              <a:endParaRPr lang="zh-CN" altLang="en-US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04048" y="4029358"/>
              <a:ext cx="4527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rgbClr val="FF0000"/>
                  </a:solidFill>
                </a:rPr>
                <a:t>O</a:t>
              </a:r>
              <a:endParaRPr lang="zh-CN" altLang="en-US" sz="6000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 bwMode="auto">
            <a:xfrm flipV="1">
              <a:off x="5076056" y="4821446"/>
              <a:ext cx="280312" cy="8792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4" grpId="0"/>
      <p:bldP spid="19" grpId="0"/>
      <p:bldP spid="34" grpId="0" animBg="1"/>
      <p:bldP spid="36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6851" y="654110"/>
            <a:ext cx="469070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/>
              <a:t>2</a:t>
            </a:r>
            <a:r>
              <a:rPr lang="en-US" altLang="zh-CN" sz="2800" b="1" dirty="0" smtClean="0"/>
              <a:t>.  </a:t>
            </a:r>
            <a:r>
              <a:rPr lang="zh-CN" altLang="zh-CN" sz="2800" b="1" dirty="0" smtClean="0"/>
              <a:t>成对比较</a:t>
            </a:r>
            <a:r>
              <a:rPr lang="zh-CN" altLang="zh-CN" sz="2800" b="1" dirty="0"/>
              <a:t>矩阵和特征向量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810302" y="573475"/>
            <a:ext cx="305724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成对比较的一致性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755125" y="3958722"/>
            <a:ext cx="7716193" cy="107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/>
              <a:t>n</a:t>
            </a:r>
            <a:r>
              <a:rPr lang="zh-CN" altLang="zh-CN" sz="2800" b="1" dirty="0"/>
              <a:t>个元素需做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n</a:t>
            </a:r>
            <a:r>
              <a:rPr lang="en-US" altLang="zh-CN" sz="2800" b="1" i="1" dirty="0">
                <a:sym typeface="Symbol" panose="05050102010706020507"/>
              </a:rPr>
              <a:t></a:t>
            </a:r>
            <a:r>
              <a:rPr lang="en-US" altLang="zh-CN" sz="2800" b="1" dirty="0"/>
              <a:t>1)/2</a:t>
            </a:r>
            <a:r>
              <a:rPr lang="zh-CN" altLang="zh-CN" sz="2800" b="1" dirty="0"/>
              <a:t>次</a:t>
            </a:r>
            <a:r>
              <a:rPr lang="zh-CN" altLang="zh-CN" sz="2800" b="1" dirty="0" smtClean="0"/>
              <a:t>成对比较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要求</a:t>
            </a:r>
            <a:r>
              <a:rPr lang="zh-CN" altLang="zh-CN" sz="2800" b="1" dirty="0"/>
              <a:t>全部一致是不现实、也不必要</a:t>
            </a:r>
            <a:r>
              <a:rPr lang="zh-CN" altLang="zh-CN" sz="2800" b="1" dirty="0" smtClean="0"/>
              <a:t>的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716851" y="5110850"/>
            <a:ext cx="7887597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AHP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容许</a:t>
            </a:r>
            <a:r>
              <a:rPr lang="zh-CN" altLang="zh-CN" sz="2800" b="1" dirty="0">
                <a:solidFill>
                  <a:srgbClr val="FF0000"/>
                </a:solidFill>
              </a:rPr>
              <a:t>成对比较存在不一致</a:t>
            </a:r>
            <a:r>
              <a:rPr lang="zh-CN" altLang="zh-CN" sz="2800" b="1" dirty="0" smtClean="0"/>
              <a:t>，</a:t>
            </a:r>
            <a:r>
              <a:rPr lang="zh-CN" altLang="en-US" sz="2800" b="1" dirty="0" smtClean="0"/>
              <a:t>并</a:t>
            </a:r>
            <a:r>
              <a:rPr lang="zh-CN" altLang="zh-CN" sz="2800" b="1" dirty="0" smtClean="0"/>
              <a:t>确定</a:t>
            </a:r>
            <a:r>
              <a:rPr lang="zh-CN" altLang="zh-CN" sz="2800" b="1" dirty="0"/>
              <a:t>了这种</a:t>
            </a:r>
            <a:r>
              <a:rPr lang="zh-CN" altLang="zh-CN" sz="2800" b="1" dirty="0">
                <a:solidFill>
                  <a:srgbClr val="FF0000"/>
                </a:solidFill>
              </a:rPr>
              <a:t>不一致的容许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范围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695772" y="1484784"/>
            <a:ext cx="5244380" cy="528350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800" b="1" i="1" dirty="0" smtClean="0"/>
              <a:t>a</a:t>
            </a:r>
            <a:r>
              <a:rPr lang="en-US" altLang="zh-CN" sz="2800" b="1" baseline="-25000" dirty="0" smtClean="0"/>
              <a:t>12</a:t>
            </a:r>
            <a:r>
              <a:rPr lang="en-US" altLang="zh-CN" sz="2800" b="1" dirty="0" smtClean="0"/>
              <a:t>=1/2~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1</a:t>
            </a:r>
            <a:r>
              <a:rPr lang="zh-CN" altLang="zh-CN" sz="2800" b="1" dirty="0" smtClean="0"/>
              <a:t>与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2</a:t>
            </a:r>
            <a:r>
              <a:rPr lang="zh-CN" altLang="zh-CN" sz="2800" b="1" dirty="0" smtClean="0"/>
              <a:t>重要性</a:t>
            </a:r>
            <a:r>
              <a:rPr lang="zh-CN" altLang="zh-CN" sz="2800" b="1" dirty="0"/>
              <a:t>之比</a:t>
            </a:r>
            <a:r>
              <a:rPr lang="zh-CN" altLang="zh-CN" sz="2800" b="1" dirty="0" smtClean="0"/>
              <a:t>是</a:t>
            </a:r>
            <a:r>
              <a:rPr lang="en-US" altLang="zh-CN" sz="2800" b="1" dirty="0" smtClean="0"/>
              <a:t>1:2</a:t>
            </a:r>
            <a:endParaRPr lang="zh-CN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683567" y="3140968"/>
            <a:ext cx="4340749" cy="528350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1</a:t>
            </a:r>
            <a:r>
              <a:rPr lang="zh-CN" altLang="zh-CN" sz="2800" b="1" dirty="0" smtClean="0"/>
              <a:t>与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3</a:t>
            </a:r>
            <a:r>
              <a:rPr lang="zh-CN" altLang="zh-CN" sz="2800" b="1" dirty="0" smtClean="0"/>
              <a:t>重要性</a:t>
            </a:r>
            <a:r>
              <a:rPr lang="zh-CN" altLang="zh-CN" sz="2800" b="1" dirty="0"/>
              <a:t>之</a:t>
            </a:r>
            <a:r>
              <a:rPr lang="zh-CN" altLang="zh-CN" sz="2800" b="1" dirty="0" smtClean="0"/>
              <a:t>比</a:t>
            </a:r>
            <a:r>
              <a:rPr lang="zh-CN" altLang="en-US" sz="2800" b="1" dirty="0" smtClean="0"/>
              <a:t>应</a:t>
            </a:r>
            <a:r>
              <a:rPr lang="zh-CN" altLang="zh-CN" sz="2800" b="1" dirty="0" smtClean="0"/>
              <a:t>是</a:t>
            </a:r>
            <a:r>
              <a:rPr lang="en-US" altLang="zh-CN" sz="2800" b="1" dirty="0" smtClean="0"/>
              <a:t>1:4</a:t>
            </a:r>
            <a:endParaRPr lang="zh-CN" altLang="en-US" sz="2800" b="1" dirty="0"/>
          </a:p>
        </p:txBody>
      </p:sp>
      <p:sp>
        <p:nvSpPr>
          <p:cNvPr id="19" name="矩形 18"/>
          <p:cNvSpPr/>
          <p:nvPr/>
        </p:nvSpPr>
        <p:spPr>
          <a:xfrm>
            <a:off x="683569" y="2136587"/>
            <a:ext cx="5197046" cy="528350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800" b="1" i="1" dirty="0" smtClean="0"/>
              <a:t>a</a:t>
            </a:r>
            <a:r>
              <a:rPr lang="en-US" altLang="zh-CN" sz="2800" b="1" baseline="-25000" dirty="0" smtClean="0"/>
              <a:t>23</a:t>
            </a:r>
            <a:r>
              <a:rPr lang="en-US" altLang="zh-CN" sz="2800" b="1" dirty="0" smtClean="0"/>
              <a:t>=1/2~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2</a:t>
            </a:r>
            <a:r>
              <a:rPr lang="zh-CN" altLang="zh-CN" sz="2800" b="1" dirty="0" smtClean="0"/>
              <a:t>与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/>
              <a:t>3</a:t>
            </a:r>
            <a:r>
              <a:rPr lang="zh-CN" altLang="zh-CN" sz="2800" b="1" dirty="0" smtClean="0"/>
              <a:t>重要性</a:t>
            </a:r>
            <a:r>
              <a:rPr lang="zh-CN" altLang="zh-CN" sz="2800" b="1" dirty="0"/>
              <a:t>之比</a:t>
            </a:r>
            <a:r>
              <a:rPr lang="zh-CN" altLang="zh-CN" sz="2800" b="1" dirty="0" smtClean="0"/>
              <a:t>是</a:t>
            </a:r>
            <a:r>
              <a:rPr lang="en-US" altLang="zh-CN" sz="2800" b="1" dirty="0" smtClean="0"/>
              <a:t>1:2</a:t>
            </a:r>
            <a:endParaRPr lang="zh-CN" altLang="en-US" sz="2800" b="1" dirty="0"/>
          </a:p>
        </p:txBody>
      </p:sp>
      <p:grpSp>
        <p:nvGrpSpPr>
          <p:cNvPr id="27" name="组合 26"/>
          <p:cNvGrpSpPr/>
          <p:nvPr/>
        </p:nvGrpSpPr>
        <p:grpSpPr>
          <a:xfrm>
            <a:off x="1547664" y="2689270"/>
            <a:ext cx="2884218" cy="461665"/>
            <a:chOff x="1547664" y="2689270"/>
            <a:chExt cx="2884218" cy="46166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下箭头 22"/>
            <p:cNvSpPr/>
            <p:nvPr/>
          </p:nvSpPr>
          <p:spPr bwMode="auto">
            <a:xfrm>
              <a:off x="1547664" y="2780928"/>
              <a:ext cx="484632" cy="288032"/>
            </a:xfrm>
            <a:prstGeom prst="downArrow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092780" y="2689270"/>
              <a:ext cx="2339102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zh-CN" altLang="zh-CN" b="1" dirty="0" smtClean="0"/>
                <a:t>成对比较一致性</a:t>
              </a:r>
              <a:endParaRPr lang="zh-CN" altLang="en-US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6096389" y="1127656"/>
                <a:ext cx="2508059" cy="210339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A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 3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    </m:t>
                                  </m:r>
                                  <m:f>
                                    <m:f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    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1    2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2     1     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/>
                              </a:rPr>
                              <m:t>     1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389" y="1127656"/>
                <a:ext cx="2508059" cy="2103396"/>
              </a:xfrm>
              <a:prstGeom prst="rect">
                <a:avLst/>
              </a:prstGeom>
              <a:blipFill rotWithShape="1">
                <a:blip r:embed="rId1"/>
                <a:stretch>
                  <a:fillRect l="-3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5024316" y="973177"/>
            <a:ext cx="4031776" cy="2887871"/>
            <a:chOff x="5024316" y="704309"/>
            <a:chExt cx="4031776" cy="2887871"/>
          </a:xfrm>
        </p:grpSpPr>
        <p:cxnSp>
          <p:nvCxnSpPr>
            <p:cNvPr id="13" name="直接箭头连接符 12"/>
            <p:cNvCxnSpPr/>
            <p:nvPr/>
          </p:nvCxnSpPr>
          <p:spPr bwMode="auto">
            <a:xfrm flipV="1">
              <a:off x="7308304" y="1480091"/>
              <a:ext cx="370385" cy="15452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7452320" y="704309"/>
              <a:ext cx="4527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rgbClr val="FF0000"/>
                  </a:solidFill>
                </a:rPr>
                <a:t>O</a:t>
              </a:r>
              <a:endParaRPr lang="zh-CN" altLang="en-US" sz="6000" dirty="0">
                <a:solidFill>
                  <a:srgbClr val="FF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024316" y="3068960"/>
              <a:ext cx="4031776" cy="523220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800" b="1" i="1" dirty="0" smtClean="0"/>
                <a:t>a</a:t>
              </a:r>
              <a:r>
                <a:rPr lang="en-US" altLang="zh-CN" sz="2800" b="1" baseline="-25000" dirty="0" smtClean="0"/>
                <a:t>13</a:t>
              </a:r>
              <a:r>
                <a:rPr lang="en-US" altLang="zh-CN" sz="2800" b="1" dirty="0" smtClean="0"/>
                <a:t>=1/3 ~</a:t>
              </a:r>
              <a:r>
                <a:rPr lang="zh-CN" altLang="zh-CN" sz="2800" b="1" dirty="0" smtClean="0"/>
                <a:t>成对比较</a:t>
              </a:r>
              <a:r>
                <a:rPr lang="zh-CN" altLang="en-US" sz="2800" b="1" dirty="0" smtClean="0"/>
                <a:t>不</a:t>
              </a:r>
              <a:r>
                <a:rPr lang="zh-CN" altLang="zh-CN" sz="2800" b="1" dirty="0" smtClean="0"/>
                <a:t>一致</a:t>
              </a:r>
              <a:endParaRPr lang="zh-CN" altLang="en-US" sz="2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1" grpId="0"/>
      <p:bldP spid="15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52120" y="764704"/>
            <a:ext cx="307007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成对比较</a:t>
            </a:r>
            <a:r>
              <a:rPr lang="zh-CN" altLang="zh-CN" sz="2800" b="1" dirty="0"/>
              <a:t>完全</a:t>
            </a:r>
            <a:r>
              <a:rPr lang="zh-CN" altLang="zh-CN" sz="2800" b="1" dirty="0" smtClean="0"/>
              <a:t>一致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695772" y="764704"/>
            <a:ext cx="469070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/>
              <a:t>2</a:t>
            </a:r>
            <a:r>
              <a:rPr lang="en-US" altLang="zh-CN" sz="2800" b="1" dirty="0" smtClean="0"/>
              <a:t>.  </a:t>
            </a:r>
            <a:r>
              <a:rPr lang="zh-CN" altLang="zh-CN" sz="2800" b="1" dirty="0" smtClean="0"/>
              <a:t>成对比较</a:t>
            </a:r>
            <a:r>
              <a:rPr lang="zh-CN" altLang="zh-CN" sz="2800" b="1" dirty="0"/>
              <a:t>矩阵和特征向量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971600" y="1340768"/>
            <a:ext cx="36004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 smtClean="0"/>
              <a:t>假定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…</a:t>
            </a:r>
            <a:r>
              <a:rPr lang="en-US" altLang="zh-CN" sz="2800" b="1" dirty="0"/>
              <a:t>, </a:t>
            </a:r>
            <a:r>
              <a:rPr lang="en-US" altLang="zh-CN" sz="2800" b="1" i="1" dirty="0" err="1"/>
              <a:t>X</a:t>
            </a:r>
            <a:r>
              <a:rPr lang="en-US" altLang="zh-CN" sz="2800" b="1" i="1" baseline="-25000" dirty="0" err="1"/>
              <a:t>n</a:t>
            </a:r>
            <a:r>
              <a:rPr lang="zh-CN" altLang="zh-CN" sz="2800" b="1" dirty="0"/>
              <a:t>对</a:t>
            </a:r>
            <a:r>
              <a:rPr lang="en-US" altLang="zh-CN" sz="2800" b="1" i="1" dirty="0"/>
              <a:t>Y</a:t>
            </a:r>
            <a:r>
              <a:rPr lang="zh-CN" altLang="zh-CN" sz="2800" b="1" dirty="0"/>
              <a:t>的重要性之</a:t>
            </a:r>
            <a:r>
              <a:rPr lang="zh-CN" altLang="zh-CN" sz="2800" b="1" dirty="0" smtClean="0"/>
              <a:t>比</a:t>
            </a:r>
            <a:r>
              <a:rPr lang="zh-CN" altLang="en-US" sz="2800" b="1" dirty="0" smtClean="0"/>
              <a:t>已</a:t>
            </a:r>
            <a:r>
              <a:rPr lang="zh-CN" altLang="zh-CN" sz="2800" b="1" dirty="0" smtClean="0"/>
              <a:t>精确测定</a:t>
            </a:r>
            <a:r>
              <a:rPr lang="zh-CN" altLang="zh-CN" sz="2800" b="1" dirty="0"/>
              <a:t>为</a:t>
            </a:r>
            <a:r>
              <a:rPr lang="en-US" altLang="zh-CN" sz="2800" b="1" i="1" dirty="0"/>
              <a:t>w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: </a:t>
            </a:r>
            <a:r>
              <a:rPr lang="en-US" altLang="zh-CN" sz="2800" b="1" i="1" dirty="0" smtClean="0"/>
              <a:t>w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…: </a:t>
            </a:r>
            <a:r>
              <a:rPr lang="en-US" altLang="zh-CN" sz="2800" b="1" i="1" dirty="0" err="1"/>
              <a:t>w</a:t>
            </a:r>
            <a:r>
              <a:rPr lang="en-US" altLang="zh-CN" sz="2800" b="1" i="1" baseline="-25000" dirty="0" err="1"/>
              <a:t>n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3041126" y="3140968"/>
            <a:ext cx="1854995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令</a:t>
            </a:r>
            <a:r>
              <a:rPr lang="en-US" altLang="zh-CN" sz="2800" b="1" i="1" dirty="0" err="1"/>
              <a:t>a</a:t>
            </a:r>
            <a:r>
              <a:rPr lang="en-US" altLang="zh-CN" sz="2800" b="1" i="1" baseline="-25000" dirty="0" err="1"/>
              <a:t>ij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 </a:t>
            </a:r>
            <a:r>
              <a:rPr lang="en-US" altLang="zh-CN" sz="2800" b="1" i="1" dirty="0" err="1"/>
              <a:t>w</a:t>
            </a:r>
            <a:r>
              <a:rPr lang="en-US" altLang="zh-CN" sz="2800" b="1" i="1" baseline="-25000" dirty="0" err="1"/>
              <a:t>i</a:t>
            </a:r>
            <a:r>
              <a:rPr lang="en-US" altLang="zh-CN" sz="2800" b="1" dirty="0"/>
              <a:t>/</a:t>
            </a:r>
            <a:r>
              <a:rPr lang="en-US" altLang="zh-CN" sz="2800" b="1" i="1" dirty="0" err="1"/>
              <a:t>w</a:t>
            </a:r>
            <a:r>
              <a:rPr lang="en-US" altLang="zh-CN" sz="2800" b="1" i="1" baseline="-25000" dirty="0" err="1"/>
              <a:t>j</a:t>
            </a:r>
            <a:endParaRPr lang="zh-CN" altLang="en-US" sz="2800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899592" y="3985900"/>
            <a:ext cx="6960529" cy="523220"/>
            <a:chOff x="899592" y="3933056"/>
            <a:chExt cx="6960529" cy="523220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3847835" y="3952220"/>
            <a:ext cx="4012286" cy="504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50" name="公式" r:id="rId1" imgW="1892300" imgH="241300" progId="Equation.3">
                    <p:embed/>
                  </p:oleObj>
                </mc:Choice>
                <mc:Fallback>
                  <p:oleObj name="公式" r:id="rId1" imgW="1892300" imgH="2413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7835" y="3952220"/>
                          <a:ext cx="4012286" cy="50405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矩形 12"/>
            <p:cNvSpPr/>
            <p:nvPr/>
          </p:nvSpPr>
          <p:spPr>
            <a:xfrm>
              <a:off x="899592" y="3933056"/>
              <a:ext cx="29482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b="1" dirty="0"/>
                <a:t>成对比较阵</a:t>
              </a:r>
              <a:r>
                <a:rPr lang="en-US" altLang="zh-CN" sz="2800" b="1" i="1" dirty="0"/>
                <a:t>A</a:t>
              </a:r>
              <a:r>
                <a:rPr lang="zh-CN" altLang="zh-CN" sz="2800" b="1" dirty="0"/>
                <a:t>满足</a:t>
              </a:r>
              <a:endParaRPr lang="zh-CN" altLang="zh-CN" sz="2800" b="1" dirty="0"/>
            </a:p>
          </p:txBody>
        </p:sp>
      </p:grpSp>
      <p:sp>
        <p:nvSpPr>
          <p:cNvPr id="15" name="矩形 14"/>
          <p:cNvSpPr/>
          <p:nvPr/>
        </p:nvSpPr>
        <p:spPr>
          <a:xfrm>
            <a:off x="2843808" y="4633972"/>
            <a:ext cx="59879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一致阵的各列均相差一个比例因子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899592" y="5229200"/>
            <a:ext cx="3456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一致阵</a:t>
            </a:r>
            <a:r>
              <a:rPr lang="en-US" altLang="zh-CN" sz="2800" b="1" i="1" dirty="0"/>
              <a:t>A</a:t>
            </a:r>
            <a:r>
              <a:rPr lang="zh-CN" altLang="zh-CN" sz="2800" b="1" dirty="0" smtClean="0"/>
              <a:t>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代数</a:t>
            </a:r>
            <a:r>
              <a:rPr lang="zh-CN" altLang="zh-CN" sz="2800" b="1" dirty="0">
                <a:solidFill>
                  <a:srgbClr val="FF0000"/>
                </a:solidFill>
              </a:rPr>
              <a:t>性质</a:t>
            </a:r>
            <a:r>
              <a:rPr lang="zh-CN" altLang="zh-CN" sz="2800" b="1" dirty="0"/>
              <a:t>：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971600" y="5877272"/>
            <a:ext cx="5794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任一</a:t>
            </a:r>
            <a:r>
              <a:rPr lang="zh-CN" altLang="zh-CN" sz="2800" b="1" dirty="0"/>
              <a:t>列向量都是对应</a:t>
            </a:r>
            <a:r>
              <a:rPr lang="zh-CN" altLang="zh-CN" sz="2800" b="1" dirty="0" smtClean="0"/>
              <a:t>于</a:t>
            </a:r>
            <a:r>
              <a:rPr lang="en-US" altLang="zh-CN" sz="2800" b="1" i="1" dirty="0" smtClean="0"/>
              <a:t>n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特征向量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8" name="矩形 17"/>
          <p:cNvSpPr/>
          <p:nvPr/>
        </p:nvSpPr>
        <p:spPr>
          <a:xfrm>
            <a:off x="4355976" y="5229200"/>
            <a:ext cx="4705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秩为</a:t>
            </a:r>
            <a:r>
              <a:rPr lang="en-US" altLang="zh-CN" sz="2800" b="1" dirty="0" smtClean="0"/>
              <a:t>1, </a:t>
            </a:r>
            <a:r>
              <a:rPr lang="zh-CN" altLang="zh-CN" sz="2800" b="1" dirty="0" smtClean="0"/>
              <a:t>唯一</a:t>
            </a:r>
            <a:r>
              <a:rPr lang="zh-CN" altLang="zh-CN" sz="2800" b="1" dirty="0"/>
              <a:t>非零</a:t>
            </a:r>
            <a:r>
              <a:rPr lang="zh-CN" altLang="zh-CN" sz="2800" b="1" dirty="0" smtClean="0"/>
              <a:t>特征</a:t>
            </a:r>
            <a:r>
              <a:rPr lang="zh-CN" altLang="en-US" sz="2800" b="1" dirty="0"/>
              <a:t>值</a:t>
            </a:r>
            <a:r>
              <a:rPr lang="zh-CN" altLang="zh-CN" sz="2800" b="1" dirty="0" smtClean="0"/>
              <a:t>为</a:t>
            </a:r>
            <a:r>
              <a:rPr lang="en-US" altLang="zh-CN" sz="2800" b="1" i="1" dirty="0" smtClean="0"/>
              <a:t>n.</a:t>
            </a:r>
            <a:endParaRPr lang="zh-CN" altLang="en-US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1115616" y="4614808"/>
            <a:ext cx="1440160" cy="523220"/>
            <a:chOff x="1115616" y="4561964"/>
            <a:chExt cx="1440160" cy="523220"/>
          </a:xfrm>
        </p:grpSpPr>
        <p:sp>
          <p:nvSpPr>
            <p:cNvPr id="14" name="矩形 13"/>
            <p:cNvSpPr/>
            <p:nvPr/>
          </p:nvSpPr>
          <p:spPr>
            <a:xfrm>
              <a:off x="1199314" y="4561964"/>
              <a:ext cx="13564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b="1" dirty="0">
                  <a:solidFill>
                    <a:srgbClr val="FF0000"/>
                  </a:solidFill>
                </a:rPr>
                <a:t>一致</a:t>
              </a:r>
              <a:r>
                <a:rPr lang="zh-CN" altLang="zh-CN" sz="2800" b="1" dirty="0" smtClean="0">
                  <a:solidFill>
                    <a:srgbClr val="FF0000"/>
                  </a:solidFill>
                </a:rPr>
                <a:t>阵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 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右箭头 18"/>
            <p:cNvSpPr/>
            <p:nvPr/>
          </p:nvSpPr>
          <p:spPr bwMode="auto">
            <a:xfrm>
              <a:off x="1115616" y="4581128"/>
              <a:ext cx="13737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3608" y="2947023"/>
            <a:ext cx="1608981" cy="947738"/>
            <a:chOff x="1043608" y="2947023"/>
            <a:chExt cx="1608981" cy="947738"/>
          </a:xfrm>
          <a:solidFill>
            <a:schemeClr val="accent1">
              <a:lumMod val="20000"/>
              <a:lumOff val="80000"/>
            </a:schemeClr>
          </a:solidFill>
        </p:grpSpPr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1571501" y="2947023"/>
            <a:ext cx="1081088" cy="947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51" name="公式" r:id="rId3" imgW="596900" imgH="444500" progId="Equation.3">
                    <p:embed/>
                  </p:oleObj>
                </mc:Choice>
                <mc:Fallback>
                  <p:oleObj name="公式" r:id="rId3" imgW="596900" imgH="444500" progId="Equation.3">
                    <p:embed/>
                    <p:pic>
                      <p:nvPicPr>
                        <p:cNvPr id="0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1501" y="2947023"/>
                          <a:ext cx="1081088" cy="947738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1043608" y="3140968"/>
              <a:ext cx="576064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设</a:t>
              </a:r>
              <a:endParaRPr lang="zh-CN" altLang="en-US" sz="2800" b="1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572000" y="1619389"/>
            <a:ext cx="4084818" cy="1872208"/>
            <a:chOff x="4572000" y="1619389"/>
            <a:chExt cx="4084818" cy="1872208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4572000" y="1619389"/>
            <a:ext cx="4084818" cy="1872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52" name="公式" r:id="rId5" imgW="2057400" imgH="939800" progId="Equation.3">
                    <p:embed/>
                  </p:oleObj>
                </mc:Choice>
                <mc:Fallback>
                  <p:oleObj name="公式" r:id="rId5" imgW="2057400" imgH="9398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1619389"/>
                          <a:ext cx="4084818" cy="187220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下箭头 21"/>
            <p:cNvSpPr/>
            <p:nvPr/>
          </p:nvSpPr>
          <p:spPr bwMode="auto">
            <a:xfrm flipV="1">
              <a:off x="4574826" y="2780928"/>
              <a:ext cx="357214" cy="36004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15" grpId="0"/>
      <p:bldP spid="16" grpId="0"/>
      <p:bldP spid="17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5772" y="764704"/>
            <a:ext cx="469070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/>
              <a:t>2</a:t>
            </a:r>
            <a:r>
              <a:rPr lang="en-US" altLang="zh-CN" sz="2800" b="1" dirty="0" smtClean="0"/>
              <a:t>.  </a:t>
            </a:r>
            <a:r>
              <a:rPr lang="zh-CN" altLang="zh-CN" sz="2800" b="1" dirty="0" smtClean="0"/>
              <a:t>成对比较</a:t>
            </a:r>
            <a:r>
              <a:rPr lang="zh-CN" altLang="zh-CN" sz="2800" b="1" dirty="0"/>
              <a:t>矩阵和特征向量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4716016" y="2132856"/>
            <a:ext cx="2876568" cy="1306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   取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权向量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为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i="1" dirty="0" smtClean="0"/>
              <a:t>w</a:t>
            </a:r>
            <a:r>
              <a:rPr lang="en-US" altLang="zh-CN" sz="2800" b="1" dirty="0"/>
              <a:t>=(</a:t>
            </a:r>
            <a:r>
              <a:rPr lang="en-US" altLang="zh-CN" sz="2800" b="1" i="1" dirty="0"/>
              <a:t>w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w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 </a:t>
            </a:r>
            <a:r>
              <a:rPr lang="en-US" altLang="zh-CN" sz="2800" b="1" dirty="0">
                <a:sym typeface="Symbol" panose="05050102010706020507"/>
              </a:rPr>
              <a:t></a:t>
            </a:r>
            <a:r>
              <a:rPr lang="en-US" altLang="zh-CN" sz="2800" b="1" dirty="0"/>
              <a:t>,</a:t>
            </a:r>
            <a:r>
              <a:rPr lang="en-US" altLang="zh-CN" sz="2800" b="1" i="1" dirty="0" err="1"/>
              <a:t>w</a:t>
            </a:r>
            <a:r>
              <a:rPr lang="en-US" altLang="zh-CN" sz="2800" b="1" i="1" baseline="-25000" dirty="0" err="1"/>
              <a:t>n</a:t>
            </a:r>
            <a:r>
              <a:rPr lang="en-US" altLang="zh-CN" sz="2800" b="1" dirty="0"/>
              <a:t>)</a:t>
            </a:r>
            <a:r>
              <a:rPr lang="en-US" altLang="zh-CN" sz="2800" b="1" baseline="30000" dirty="0"/>
              <a:t>T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99592" y="2132856"/>
          <a:ext cx="3769855" cy="1727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6" name="公式" r:id="rId1" imgW="2057400" imgH="939800" progId="Equation.3">
                  <p:embed/>
                </p:oleObj>
              </mc:Choice>
              <mc:Fallback>
                <p:oleObj name="公式" r:id="rId1" imgW="2057400" imgH="93980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132856"/>
                        <a:ext cx="3769855" cy="1727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827584" y="1412776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一致阵</a:t>
            </a:r>
            <a:r>
              <a:rPr lang="en-US" altLang="zh-CN" sz="2800" b="1" i="1" dirty="0">
                <a:solidFill>
                  <a:srgbClr val="FF0000"/>
                </a:solidFill>
              </a:rPr>
              <a:t>A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任一</a:t>
            </a:r>
            <a:r>
              <a:rPr lang="zh-CN" altLang="zh-CN" sz="2800" b="1" dirty="0"/>
              <a:t>列向量都是对应</a:t>
            </a:r>
            <a:r>
              <a:rPr lang="zh-CN" altLang="zh-CN" sz="2800" b="1" dirty="0" smtClean="0"/>
              <a:t>于</a:t>
            </a:r>
            <a:r>
              <a:rPr lang="en-US" altLang="zh-CN" sz="2800" b="1" i="1" dirty="0" smtClean="0"/>
              <a:t>n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特征向量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668344" y="2409093"/>
          <a:ext cx="1080120" cy="947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7" name="公式" r:id="rId3" imgW="596900" imgH="444500" progId="Equation.3">
                  <p:embed/>
                </p:oleObj>
              </mc:Choice>
              <mc:Fallback>
                <p:oleObj name="公式" r:id="rId3" imgW="5969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2409093"/>
                        <a:ext cx="1080120" cy="9478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012558" y="4149080"/>
            <a:ext cx="6642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如果成对比较阵</a:t>
            </a:r>
            <a:r>
              <a:rPr lang="en-US" altLang="zh-CN" sz="2800" b="1" i="1" dirty="0">
                <a:solidFill>
                  <a:srgbClr val="FF0000"/>
                </a:solidFill>
              </a:rPr>
              <a:t>A</a:t>
            </a:r>
            <a:r>
              <a:rPr lang="zh-CN" altLang="zh-CN" sz="2800" b="1" dirty="0">
                <a:solidFill>
                  <a:srgbClr val="FF0000"/>
                </a:solidFill>
              </a:rPr>
              <a:t>不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一致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但</a:t>
            </a:r>
            <a:r>
              <a:rPr lang="zh-CN" altLang="zh-CN" sz="2800" b="1" dirty="0" smtClean="0"/>
              <a:t>在容许</a:t>
            </a:r>
            <a:r>
              <a:rPr lang="zh-CN" altLang="zh-CN" sz="2800" b="1" dirty="0"/>
              <a:t>范围</a:t>
            </a:r>
            <a:r>
              <a:rPr lang="zh-CN" altLang="zh-CN" sz="2800" b="1" dirty="0" smtClean="0"/>
              <a:t>内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84355" y="4725144"/>
            <a:ext cx="7732061" cy="1303177"/>
            <a:chOff x="584355" y="4725144"/>
            <a:chExt cx="7732061" cy="1303177"/>
          </a:xfrm>
        </p:grpSpPr>
        <p:sp>
          <p:nvSpPr>
            <p:cNvPr id="14" name="矩形 13"/>
            <p:cNvSpPr/>
            <p:nvPr/>
          </p:nvSpPr>
          <p:spPr>
            <a:xfrm>
              <a:off x="584355" y="4725144"/>
              <a:ext cx="7732061" cy="130317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zh-CN" sz="2800" b="1" dirty="0"/>
                <a:t>用对应于</a:t>
              </a:r>
              <a:r>
                <a:rPr lang="en-US" altLang="zh-CN" sz="2800" b="1" i="1" dirty="0" smtClean="0"/>
                <a:t>A</a:t>
              </a:r>
              <a:r>
                <a:rPr lang="zh-CN" altLang="zh-CN" sz="2800" b="1" dirty="0" smtClean="0"/>
                <a:t>最大</a:t>
              </a:r>
              <a:r>
                <a:rPr lang="zh-CN" altLang="zh-CN" sz="2800" b="1" dirty="0"/>
                <a:t>特征</a:t>
              </a:r>
              <a:r>
                <a:rPr lang="zh-CN" altLang="zh-CN" sz="2800" b="1" dirty="0" smtClean="0"/>
                <a:t>根</a:t>
              </a:r>
              <a:r>
                <a:rPr lang="en-US" altLang="zh-CN" sz="2800" b="1" i="1" dirty="0" smtClean="0">
                  <a:sym typeface="Symbol" panose="05050102010706020507"/>
                </a:rPr>
                <a:t></a:t>
              </a:r>
              <a:r>
                <a:rPr lang="zh-CN" altLang="zh-CN" sz="2800" b="1" dirty="0" smtClean="0"/>
                <a:t>的特征向量</a:t>
              </a:r>
              <a:r>
                <a:rPr lang="en-US" altLang="zh-CN" sz="2800" b="1" dirty="0"/>
                <a:t>(</a:t>
              </a:r>
              <a:r>
                <a:rPr lang="zh-CN" altLang="zh-CN" sz="2800" b="1" dirty="0" smtClean="0"/>
                <a:t>归一化后</a:t>
              </a:r>
              <a:r>
                <a:rPr lang="en-US" altLang="zh-CN" sz="2800" b="1" dirty="0" smtClean="0"/>
                <a:t>)</a:t>
              </a:r>
              <a:r>
                <a:rPr lang="zh-CN" altLang="zh-CN" sz="2800" b="1" dirty="0" smtClean="0"/>
                <a:t>为</a:t>
              </a:r>
              <a:r>
                <a:rPr lang="zh-CN" altLang="zh-CN" sz="2800" b="1" dirty="0"/>
                <a:t>权向量</a:t>
              </a:r>
              <a:r>
                <a:rPr lang="en-US" altLang="zh-CN" sz="2800" b="1" i="1" dirty="0"/>
                <a:t>w</a:t>
              </a:r>
              <a:endParaRPr lang="zh-CN" altLang="en-US" sz="2800" b="1" dirty="0"/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3246803" y="5457561"/>
            <a:ext cx="1796841" cy="559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98" name="公式" r:id="rId5" imgW="583565" imgH="177800" progId="Equation.3">
                    <p:embed/>
                  </p:oleObj>
                </mc:Choice>
                <mc:Fallback>
                  <p:oleObj name="公式" r:id="rId5" imgW="583565" imgH="177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6803" y="5457561"/>
                          <a:ext cx="1796841" cy="55967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右箭头 16"/>
            <p:cNvSpPr/>
            <p:nvPr/>
          </p:nvSpPr>
          <p:spPr bwMode="auto">
            <a:xfrm>
              <a:off x="3059832" y="5520794"/>
              <a:ext cx="13737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827584" y="692696"/>
            <a:ext cx="4464496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smtClean="0">
                <a:ea typeface="楷体_GB2312" pitchFamily="49" charset="-122"/>
              </a:rPr>
              <a:t>3.</a:t>
            </a:r>
            <a:r>
              <a:rPr lang="zh-CN" altLang="en-US" sz="2800" b="1" smtClean="0">
                <a:ea typeface="楷体_GB2312" pitchFamily="49" charset="-122"/>
              </a:rPr>
              <a:t>一致性指标和一致性检验</a:t>
            </a:r>
            <a:endParaRPr lang="zh-CN" altLang="en-US" sz="2800" b="1" dirty="0">
              <a:ea typeface="楷体_GB2312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3607" y="4797152"/>
            <a:ext cx="5616625" cy="866017"/>
            <a:chOff x="1043607" y="4797152"/>
            <a:chExt cx="5616625" cy="866017"/>
          </a:xfrm>
        </p:grpSpPr>
        <p:graphicFrame>
          <p:nvGraphicFramePr>
            <p:cNvPr id="9" name="Object 2"/>
            <p:cNvGraphicFramePr>
              <a:graphicFrameLocks noChangeAspect="1"/>
            </p:cNvGraphicFramePr>
            <p:nvPr/>
          </p:nvGraphicFramePr>
          <p:xfrm>
            <a:off x="4788024" y="4797152"/>
            <a:ext cx="1872208" cy="8660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3" name="公式" r:id="rId1" imgW="850265" imgH="469900" progId="Equation.3">
                    <p:embed/>
                  </p:oleObj>
                </mc:Choice>
                <mc:Fallback>
                  <p:oleObj name="公式" r:id="rId1" imgW="850265" imgH="469900" progId="Equation.3">
                    <p:embed/>
                    <p:pic>
                      <p:nvPicPr>
                        <p:cNvPr id="0" name="图片 237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024" y="4797152"/>
                          <a:ext cx="1872208" cy="86601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38"/>
            <p:cNvSpPr txBox="1">
              <a:spLocks noChangeArrowheads="1"/>
            </p:cNvSpPr>
            <p:nvPr/>
          </p:nvSpPr>
          <p:spPr bwMode="auto">
            <a:xfrm>
              <a:off x="1043607" y="4966295"/>
              <a:ext cx="370546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 err="1"/>
                <a:t>Saaty</a:t>
              </a:r>
              <a:r>
                <a:rPr lang="zh-CN" altLang="en-US" sz="2800" b="1" dirty="0" smtClean="0"/>
                <a:t>定义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一致性指标</a:t>
              </a:r>
              <a:r>
                <a:rPr lang="en-US" altLang="zh-CN" sz="2800" b="1" dirty="0"/>
                <a:t>:</a:t>
              </a:r>
              <a:endParaRPr lang="en-US" altLang="zh-CN" sz="2800" b="1" dirty="0"/>
            </a:p>
          </p:txBody>
        </p:sp>
      </p:grpSp>
      <p:sp>
        <p:nvSpPr>
          <p:cNvPr id="46" name="矩形 45"/>
          <p:cNvSpPr/>
          <p:nvPr/>
        </p:nvSpPr>
        <p:spPr>
          <a:xfrm>
            <a:off x="833338" y="1340768"/>
            <a:ext cx="72670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界定成对比较阵</a:t>
            </a:r>
            <a:r>
              <a:rPr lang="en-US" altLang="zh-CN" sz="2800" b="1" dirty="0" smtClean="0"/>
              <a:t> (</a:t>
            </a:r>
            <a:r>
              <a:rPr lang="zh-CN" altLang="zh-CN" sz="2800" b="1" dirty="0" smtClean="0"/>
              <a:t>正</a:t>
            </a:r>
            <a:r>
              <a:rPr lang="zh-CN" altLang="zh-CN" sz="2800" b="1" dirty="0"/>
              <a:t>互反</a:t>
            </a:r>
            <a:r>
              <a:rPr lang="zh-CN" altLang="zh-CN" sz="2800" b="1" dirty="0" smtClean="0"/>
              <a:t>阵</a:t>
            </a:r>
            <a:r>
              <a:rPr lang="en-US" altLang="zh-CN" sz="2800" b="1" dirty="0" smtClean="0"/>
              <a:t>) </a:t>
            </a:r>
            <a:r>
              <a:rPr lang="en-US" altLang="zh-CN" sz="2800" b="1" i="1" dirty="0" smtClean="0"/>
              <a:t>A</a:t>
            </a:r>
            <a:r>
              <a:rPr lang="zh-CN" altLang="zh-CN" sz="2800" b="1" dirty="0" smtClean="0"/>
              <a:t>不</a:t>
            </a:r>
            <a:r>
              <a:rPr lang="zh-CN" altLang="zh-CN" sz="2800" b="1" dirty="0"/>
              <a:t>一致的</a:t>
            </a:r>
            <a:r>
              <a:rPr lang="zh-CN" altLang="zh-CN" sz="2800" b="1" dirty="0" smtClean="0"/>
              <a:t>范围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47" name="矩形 46"/>
          <p:cNvSpPr/>
          <p:nvPr/>
        </p:nvSpPr>
        <p:spPr>
          <a:xfrm>
            <a:off x="755576" y="1916832"/>
            <a:ext cx="7843118" cy="10769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 smtClean="0"/>
              <a:t>n</a:t>
            </a:r>
            <a:r>
              <a:rPr lang="zh-CN" altLang="zh-CN" sz="2800" b="1" dirty="0" smtClean="0"/>
              <a:t>阶正</a:t>
            </a:r>
            <a:r>
              <a:rPr lang="zh-CN" altLang="zh-CN" sz="2800" b="1" dirty="0"/>
              <a:t>互反</a:t>
            </a:r>
            <a:r>
              <a:rPr lang="zh-CN" altLang="zh-CN" sz="2800" b="1" dirty="0" smtClean="0"/>
              <a:t>阵</a:t>
            </a:r>
            <a:r>
              <a:rPr lang="en-US" altLang="zh-CN" sz="2800" b="1" i="1" dirty="0" smtClean="0"/>
              <a:t>A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/>
              <a:t>最大</a:t>
            </a:r>
            <a:r>
              <a:rPr lang="zh-CN" altLang="zh-CN" sz="2800" b="1" dirty="0"/>
              <a:t>特征根</a:t>
            </a:r>
            <a:r>
              <a:rPr lang="en-US" altLang="zh-CN" sz="2800" b="1" i="1" dirty="0">
                <a:sym typeface="Symbol" panose="05050102010706020507"/>
              </a:rPr>
              <a:t></a:t>
            </a:r>
            <a:r>
              <a:rPr lang="en-US" altLang="zh-CN" sz="2800" b="1" i="1" dirty="0"/>
              <a:t> n</a:t>
            </a:r>
            <a:r>
              <a:rPr lang="zh-CN" altLang="zh-CN" sz="2800" b="1" dirty="0" smtClean="0"/>
              <a:t>，</a:t>
            </a:r>
            <a:r>
              <a:rPr lang="en-US" altLang="zh-CN" sz="2800" b="1" i="1" dirty="0" smtClean="0"/>
              <a:t>A</a:t>
            </a:r>
            <a:r>
              <a:rPr lang="zh-CN" altLang="zh-CN" sz="2800" b="1" dirty="0"/>
              <a:t>是一致阵的</a:t>
            </a:r>
            <a:r>
              <a:rPr lang="zh-CN" altLang="zh-CN" sz="2800" b="1" dirty="0" smtClean="0"/>
              <a:t>充要条件</a:t>
            </a:r>
            <a:r>
              <a:rPr lang="zh-CN" altLang="zh-CN" sz="2800" b="1" dirty="0"/>
              <a:t>为</a:t>
            </a:r>
            <a:r>
              <a:rPr lang="en-US" altLang="zh-CN" sz="2800" b="1" i="1" dirty="0">
                <a:sym typeface="Symbol" panose="05050102010706020507"/>
              </a:rPr>
              <a:t></a:t>
            </a:r>
            <a:r>
              <a:rPr lang="en-US" altLang="zh-CN" sz="2800" b="1" i="1" dirty="0"/>
              <a:t>= </a:t>
            </a:r>
            <a:r>
              <a:rPr lang="en-US" altLang="zh-CN" sz="2800" b="1" i="1" dirty="0" smtClean="0"/>
              <a:t>n.</a:t>
            </a:r>
            <a:endParaRPr lang="zh-CN" altLang="en-US" sz="2800" b="1" dirty="0"/>
          </a:p>
        </p:txBody>
      </p:sp>
      <p:sp>
        <p:nvSpPr>
          <p:cNvPr id="51" name="矩形 50"/>
          <p:cNvSpPr/>
          <p:nvPr/>
        </p:nvSpPr>
        <p:spPr>
          <a:xfrm>
            <a:off x="1547664" y="5733256"/>
            <a:ext cx="6246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/>
              <a:t>CI</a:t>
            </a:r>
            <a:r>
              <a:rPr lang="en-US" altLang="zh-CN" sz="2800" b="1" dirty="0"/>
              <a:t>=0</a:t>
            </a:r>
            <a:r>
              <a:rPr lang="zh-CN" altLang="zh-CN" sz="2800" b="1" dirty="0"/>
              <a:t>时</a:t>
            </a:r>
            <a:r>
              <a:rPr lang="en-US" altLang="zh-CN" sz="2800" b="1" i="1" dirty="0"/>
              <a:t>A</a:t>
            </a:r>
            <a:r>
              <a:rPr lang="zh-CN" altLang="zh-CN" sz="2800" b="1" dirty="0"/>
              <a:t>是一致</a:t>
            </a:r>
            <a:r>
              <a:rPr lang="zh-CN" altLang="zh-CN" sz="2800" b="1" dirty="0" smtClean="0"/>
              <a:t>阵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 smtClean="0"/>
              <a:t>CI</a:t>
            </a:r>
            <a:r>
              <a:rPr lang="zh-CN" altLang="zh-CN" sz="2800" b="1" dirty="0"/>
              <a:t>越</a:t>
            </a:r>
            <a:r>
              <a:rPr lang="zh-CN" altLang="zh-CN" sz="2800" b="1" dirty="0" smtClean="0"/>
              <a:t>大</a:t>
            </a:r>
            <a:r>
              <a:rPr lang="en-US" altLang="zh-CN" sz="2800" b="1" i="1" dirty="0" smtClean="0"/>
              <a:t>A</a:t>
            </a:r>
            <a:r>
              <a:rPr lang="zh-CN" altLang="zh-CN" sz="2800" b="1" dirty="0"/>
              <a:t>越不</a:t>
            </a:r>
            <a:r>
              <a:rPr lang="zh-CN" altLang="zh-CN" sz="2800" b="1" dirty="0" smtClean="0"/>
              <a:t>一致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1337394" y="4149080"/>
            <a:ext cx="6117803" cy="523220"/>
            <a:chOff x="1337394" y="4149080"/>
            <a:chExt cx="6117803" cy="523220"/>
          </a:xfrm>
        </p:grpSpPr>
        <p:sp>
          <p:nvSpPr>
            <p:cNvPr id="50" name="矩形 49"/>
            <p:cNvSpPr/>
            <p:nvPr/>
          </p:nvSpPr>
          <p:spPr>
            <a:xfrm>
              <a:off x="1478533" y="4149080"/>
              <a:ext cx="5976664" cy="523220"/>
            </a:xfrm>
            <a:prstGeom prst="rect">
              <a:avLst/>
            </a:prstGeom>
            <a:solidFill>
              <a:srgbClr val="FFCCFF"/>
            </a:solidFill>
          </p:spPr>
          <p:txBody>
            <a:bodyPr wrap="square">
              <a:spAutoFit/>
            </a:bodyPr>
            <a:lstStyle/>
            <a:p>
              <a:r>
                <a:rPr lang="zh-CN" altLang="zh-CN" sz="2800" b="1" dirty="0" smtClean="0"/>
                <a:t>用</a:t>
              </a:r>
              <a:r>
                <a:rPr lang="en-US" altLang="zh-CN" sz="2800" b="1" i="1" dirty="0">
                  <a:sym typeface="Symbol" panose="05050102010706020507"/>
                </a:rPr>
                <a:t></a:t>
              </a:r>
              <a:r>
                <a:rPr lang="en-US" altLang="zh-CN" sz="2800" b="1" i="1" dirty="0"/>
                <a:t> </a:t>
              </a:r>
              <a:r>
                <a:rPr lang="en-US" altLang="zh-CN" sz="2800" b="1" i="1" dirty="0" smtClean="0"/>
                <a:t>n</a:t>
              </a:r>
              <a:r>
                <a:rPr lang="zh-CN" altLang="zh-CN" sz="2800" b="1" dirty="0" smtClean="0"/>
                <a:t>的大小衡量</a:t>
              </a:r>
              <a:r>
                <a:rPr lang="en-US" altLang="zh-CN" sz="2800" b="1" i="1" dirty="0"/>
                <a:t>A</a:t>
              </a:r>
              <a:r>
                <a:rPr lang="zh-CN" altLang="zh-CN" sz="2800" b="1" dirty="0"/>
                <a:t>的不一致</a:t>
              </a:r>
              <a:r>
                <a:rPr lang="zh-CN" altLang="zh-CN" sz="2800" b="1" dirty="0" smtClean="0"/>
                <a:t>程度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sp>
          <p:nvSpPr>
            <p:cNvPr id="52" name="右箭头 51"/>
            <p:cNvSpPr/>
            <p:nvPr/>
          </p:nvSpPr>
          <p:spPr bwMode="auto">
            <a:xfrm>
              <a:off x="1337394" y="4149080"/>
              <a:ext cx="138262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683568" y="2924944"/>
            <a:ext cx="7843118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ym typeface="Symbol" panose="05050102010706020507"/>
              </a:rPr>
              <a:t></a:t>
            </a:r>
            <a:r>
              <a:rPr lang="zh-CN" altLang="zh-CN" sz="2800" b="1" dirty="0"/>
              <a:t>比</a:t>
            </a:r>
            <a:r>
              <a:rPr lang="en-US" altLang="zh-CN" sz="2800" b="1" i="1" dirty="0"/>
              <a:t>n</a:t>
            </a:r>
            <a:r>
              <a:rPr lang="zh-CN" altLang="zh-CN" sz="2800" b="1" dirty="0"/>
              <a:t>大得越多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A</a:t>
            </a:r>
            <a:r>
              <a:rPr lang="zh-CN" altLang="zh-CN" sz="2800" b="1" dirty="0"/>
              <a:t>与一致阵相差越</a:t>
            </a:r>
            <a:r>
              <a:rPr lang="zh-CN" altLang="en-US" sz="2800" b="1" dirty="0"/>
              <a:t>大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用特征向量作为权向量引起的判断误差越大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  <p:bldP spid="51" grpId="0"/>
      <p:bldP spid="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 Box 45"/>
              <p:cNvSpPr txBox="1">
                <a:spLocks noChangeArrowheads="1"/>
              </p:cNvSpPr>
              <p:nvPr/>
            </p:nvSpPr>
            <p:spPr bwMode="auto">
              <a:xfrm>
                <a:off x="2085780" y="4913457"/>
                <a:ext cx="4430435" cy="77925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/>
                  <a:t>定义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一致性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比率  </a:t>
                </a:r>
                <a:r>
                  <a:rPr lang="en-US" altLang="zh-CN" sz="2800" b="1" i="1" dirty="0" smtClean="0"/>
                  <a:t>CR </a:t>
                </a:r>
                <a:r>
                  <a:rPr lang="en-US" altLang="zh-CN" sz="2800" b="1" i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i="1" dirty="0"/>
                          <m:t>CI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i="1" dirty="0"/>
                          <m:t>RI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 </m:t>
                        </m:r>
                      </m:den>
                    </m:f>
                  </m:oMath>
                </a14:m>
                <a:r>
                  <a:rPr lang="en-US" altLang="zh-CN" sz="2800" b="1" i="1" dirty="0"/>
                  <a:t> </a:t>
                </a:r>
              </a:p>
            </p:txBody>
          </p:sp>
        </mc:Choice>
        <mc:Fallback>
          <p:sp>
            <p:nvSpPr>
              <p:cNvPr id="34" name="Text 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5780" y="4913457"/>
                <a:ext cx="4430435" cy="779252"/>
              </a:xfrm>
              <a:prstGeom prst="rect">
                <a:avLst/>
              </a:prstGeom>
              <a:blipFill rotWithShape="0">
                <a:blip r:embed="rId1"/>
                <a:stretch>
                  <a:fillRect l="-2751" b="-85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2085781" y="5805264"/>
            <a:ext cx="4648200" cy="6093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 smtClean="0"/>
              <a:t>当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CR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&lt;0.1</a:t>
            </a:r>
            <a:r>
              <a:rPr lang="zh-CN" altLang="en-US" sz="2800" b="1" dirty="0"/>
              <a:t>时通过</a:t>
            </a:r>
            <a:r>
              <a:rPr lang="zh-CN" altLang="en-US" sz="2800" b="1" dirty="0">
                <a:solidFill>
                  <a:srgbClr val="FF0000"/>
                </a:solidFill>
              </a:rPr>
              <a:t>一致性检验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384174" y="1988840"/>
            <a:ext cx="8531225" cy="120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dirty="0" err="1"/>
              <a:t>Saaty</a:t>
            </a:r>
            <a:r>
              <a:rPr lang="zh-CN" altLang="en-US" sz="2800" b="1" dirty="0" smtClean="0"/>
              <a:t>引入</a:t>
            </a:r>
            <a:r>
              <a:rPr lang="zh-CN" altLang="en-US" sz="2800" b="1" dirty="0">
                <a:solidFill>
                  <a:srgbClr val="FF0000"/>
                </a:solidFill>
              </a:rPr>
              <a:t>随机一致性指标 </a:t>
            </a:r>
            <a:r>
              <a:rPr lang="en-US" altLang="zh-CN" sz="2800" b="1" i="1" dirty="0">
                <a:solidFill>
                  <a:srgbClr val="FF0000"/>
                </a:solidFill>
              </a:rPr>
              <a:t>RI</a:t>
            </a:r>
            <a:r>
              <a:rPr lang="en-US" altLang="zh-CN" sz="2800" b="1" dirty="0" smtClean="0"/>
              <a:t>——</a:t>
            </a:r>
            <a:r>
              <a:rPr lang="zh-CN" altLang="en-US" sz="2800" b="1" dirty="0"/>
              <a:t>从</a:t>
            </a:r>
            <a:r>
              <a:rPr lang="en-US" altLang="zh-CN" sz="2800" b="1" dirty="0"/>
              <a:t>1,2</a:t>
            </a:r>
            <a:r>
              <a:rPr lang="en-US" altLang="zh-CN" sz="2800" b="1" dirty="0" smtClean="0"/>
              <a:t>,…,9</a:t>
            </a:r>
            <a:r>
              <a:rPr lang="zh-CN" altLang="en-US" sz="2800" b="1" dirty="0" smtClean="0"/>
              <a:t>及</a:t>
            </a:r>
            <a:r>
              <a:rPr lang="en-US" altLang="zh-CN" sz="2800" b="1" dirty="0"/>
              <a:t>1,1/2</a:t>
            </a:r>
            <a:r>
              <a:rPr lang="en-US" altLang="zh-CN" sz="2800" b="1" dirty="0" smtClean="0"/>
              <a:t>, </a:t>
            </a:r>
            <a:endParaRPr lang="en-US" altLang="zh-CN" sz="2800" b="1" dirty="0" smtClean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dirty="0" smtClean="0"/>
              <a:t>…,1/9</a:t>
            </a:r>
            <a:r>
              <a:rPr lang="zh-CN" altLang="en-US" sz="2800" b="1" dirty="0" smtClean="0"/>
              <a:t>随机取值构成</a:t>
            </a:r>
            <a:r>
              <a:rPr lang="en-US" altLang="zh-CN" sz="2800" b="1" i="1" dirty="0" smtClean="0"/>
              <a:t>A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计算</a:t>
            </a:r>
            <a:r>
              <a:rPr lang="en-US" altLang="zh-CN" sz="2800" b="1" i="1" dirty="0"/>
              <a:t>CI</a:t>
            </a:r>
            <a:r>
              <a:rPr lang="zh-CN" altLang="en-US" sz="2800" b="1" dirty="0" smtClean="0"/>
              <a:t>的</a:t>
            </a:r>
            <a:r>
              <a:rPr lang="zh-CN" altLang="en-US" sz="2800" b="1" dirty="0"/>
              <a:t>平均值作为</a:t>
            </a:r>
            <a:r>
              <a:rPr lang="en-US" altLang="zh-CN" sz="2800" b="1" i="1" dirty="0" smtClean="0"/>
              <a:t>RI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827584" y="692696"/>
            <a:ext cx="4464496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ea typeface="楷体_GB2312" pitchFamily="49" charset="-122"/>
              </a:rPr>
              <a:t>3.</a:t>
            </a:r>
            <a:r>
              <a:rPr lang="zh-CN" altLang="en-US" sz="2800" b="1" dirty="0" smtClean="0">
                <a:ea typeface="楷体_GB2312" pitchFamily="49" charset="-122"/>
              </a:rPr>
              <a:t>一致性指标和一致性检验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03920" y="1340768"/>
            <a:ext cx="76706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制定衡量</a:t>
            </a:r>
            <a:r>
              <a:rPr lang="en-US" altLang="zh-CN" sz="2800" b="1" i="1" dirty="0"/>
              <a:t>CI</a:t>
            </a:r>
            <a:r>
              <a:rPr lang="en-US" altLang="zh-CN" sz="2800" b="1" dirty="0"/>
              <a:t> </a:t>
            </a:r>
            <a:r>
              <a:rPr lang="zh-CN" altLang="zh-CN" sz="2800" b="1" dirty="0"/>
              <a:t>数值的标准</a:t>
            </a:r>
            <a:r>
              <a:rPr lang="zh-CN" altLang="zh-CN" sz="2800" b="1" dirty="0" smtClean="0"/>
              <a:t>，界定</a:t>
            </a:r>
            <a:r>
              <a:rPr lang="en-US" altLang="zh-CN" sz="2800" b="1" i="1" dirty="0"/>
              <a:t>A</a:t>
            </a:r>
            <a:r>
              <a:rPr lang="zh-CN" altLang="zh-CN" sz="2800" b="1" dirty="0"/>
              <a:t>不一致</a:t>
            </a:r>
            <a:r>
              <a:rPr lang="zh-CN" altLang="zh-CN" sz="2800" b="1" dirty="0" smtClean="0"/>
              <a:t>的范围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1823209" y="3356992"/>
          <a:ext cx="6781239" cy="79208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42581"/>
                <a:gridCol w="750545"/>
                <a:gridCol w="792088"/>
                <a:gridCol w="792088"/>
                <a:gridCol w="864096"/>
                <a:gridCol w="779601"/>
                <a:gridCol w="732567"/>
                <a:gridCol w="720080"/>
                <a:gridCol w="707593"/>
              </a:tblGrid>
              <a:tr h="324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zh-CN" sz="2400" i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4263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solidFill>
                            <a:schemeClr val="tx1"/>
                          </a:solidFill>
                          <a:effectLst/>
                        </a:rPr>
                        <a:t>RI</a:t>
                      </a:r>
                      <a:endParaRPr lang="zh-CN" sz="2400" i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0.58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0.90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1.12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1.24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1.32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1.41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1.45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1.49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296492" y="3327375"/>
            <a:ext cx="15392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Saaty</a:t>
            </a:r>
            <a:r>
              <a:rPr lang="zh-CN" altLang="en-US" b="1" dirty="0" smtClean="0">
                <a:solidFill>
                  <a:srgbClr val="FF0000"/>
                </a:solidFill>
              </a:rPr>
              <a:t>给出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9552" y="4334675"/>
            <a:ext cx="7448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应用</a:t>
            </a:r>
            <a:r>
              <a:rPr lang="zh-CN" altLang="en-US" sz="2800" b="1" dirty="0" smtClean="0"/>
              <a:t>时将</a:t>
            </a:r>
            <a:r>
              <a:rPr lang="en-US" altLang="zh-CN" sz="2800" b="1" i="1" dirty="0" smtClean="0"/>
              <a:t>n</a:t>
            </a:r>
            <a:r>
              <a:rPr lang="zh-CN" altLang="zh-CN" sz="2800" b="1" dirty="0"/>
              <a:t>阶成对比较阵</a:t>
            </a:r>
            <a:r>
              <a:rPr lang="en-US" altLang="zh-CN" sz="2800" b="1" i="1" dirty="0"/>
              <a:t>A</a:t>
            </a:r>
            <a:r>
              <a:rPr lang="zh-CN" altLang="zh-CN" sz="2800" b="1" dirty="0" smtClean="0"/>
              <a:t>的</a:t>
            </a:r>
            <a:r>
              <a:rPr lang="en-US" altLang="zh-CN" sz="2800" b="1" i="1" dirty="0" smtClean="0"/>
              <a:t>CI</a:t>
            </a:r>
            <a:r>
              <a:rPr lang="zh-CN" altLang="zh-CN" sz="2800" b="1" dirty="0" smtClean="0"/>
              <a:t>与</a:t>
            </a:r>
            <a:r>
              <a:rPr lang="zh-CN" altLang="zh-CN" sz="2800" b="1" dirty="0"/>
              <a:t>同阶</a:t>
            </a:r>
            <a:r>
              <a:rPr lang="zh-CN" altLang="zh-CN" sz="2800" b="1" dirty="0" smtClean="0"/>
              <a:t>的</a:t>
            </a:r>
            <a:r>
              <a:rPr lang="en-US" altLang="zh-CN" sz="2800" b="1" i="1" dirty="0" smtClean="0"/>
              <a:t>RI</a:t>
            </a:r>
            <a:r>
              <a:rPr lang="zh-CN" altLang="zh-CN" sz="2800" b="1" dirty="0" smtClean="0"/>
              <a:t>比较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7" grpId="0" autoUpdateAnimBg="0"/>
      <p:bldP spid="39" grpId="0"/>
      <p:bldP spid="43" grpId="0"/>
      <p:bldP spid="4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67543" y="1277864"/>
            <a:ext cx="1296145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准则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对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目标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/>
              <a:t>成对比较阵</a:t>
            </a:r>
            <a:endParaRPr lang="zh-CN" altLang="zh-CN" sz="2800" b="1" dirty="0"/>
          </a:p>
        </p:txBody>
      </p:sp>
      <p:sp>
        <p:nvSpPr>
          <p:cNvPr id="31" name="矩形 30"/>
          <p:cNvSpPr/>
          <p:nvPr/>
        </p:nvSpPr>
        <p:spPr>
          <a:xfrm>
            <a:off x="395536" y="3717032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>
                <a:solidFill>
                  <a:srgbClr val="FF0000"/>
                </a:solidFill>
              </a:rPr>
              <a:t>计算</a:t>
            </a:r>
            <a:r>
              <a:rPr lang="zh-CN" altLang="zh-CN" sz="2800" b="1" dirty="0">
                <a:solidFill>
                  <a:srgbClr val="FF0000"/>
                </a:solidFill>
              </a:rPr>
              <a:t>最大特征根</a:t>
            </a:r>
            <a:r>
              <a:rPr lang="en-US" altLang="zh-CN" sz="2800" b="1" i="1" dirty="0" smtClean="0">
                <a:solidFill>
                  <a:srgbClr val="FF0000"/>
                </a:solidFill>
                <a:sym typeface="Symbol" panose="05050102010706020507"/>
              </a:rPr>
              <a:t>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特征向量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w</a:t>
            </a:r>
            <a:r>
              <a:rPr lang="zh-CN" altLang="en-US" sz="2800" b="1" dirty="0">
                <a:solidFill>
                  <a:srgbClr val="FF0000"/>
                </a:solidFill>
              </a:rPr>
              <a:t>及一致性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指标</a:t>
            </a:r>
            <a:r>
              <a:rPr lang="en-US" altLang="zh-CN" sz="2800" b="1" i="1" dirty="0">
                <a:solidFill>
                  <a:srgbClr val="FF0000"/>
                </a:solidFill>
              </a:rPr>
              <a:t>CI</a:t>
            </a:r>
            <a:r>
              <a:rPr lang="en-US" altLang="zh-CN" sz="2800" b="1" i="1" dirty="0" smtClean="0"/>
              <a:t>.</a:t>
            </a:r>
            <a:endParaRPr lang="zh-CN" altLang="en-US" sz="2800" b="1" dirty="0"/>
          </a:p>
        </p:txBody>
      </p:sp>
      <p:sp>
        <p:nvSpPr>
          <p:cNvPr id="37" name="矩形 36"/>
          <p:cNvSpPr/>
          <p:nvPr/>
        </p:nvSpPr>
        <p:spPr>
          <a:xfrm>
            <a:off x="6775863" y="4326776"/>
            <a:ext cx="1396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000000"/>
                </a:solidFill>
              </a:rPr>
              <a:t>RI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=0.90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971600" y="4326776"/>
            <a:ext cx="1718486" cy="523220"/>
            <a:chOff x="971600" y="4326776"/>
            <a:chExt cx="1718486" cy="523220"/>
          </a:xfrm>
        </p:grpSpPr>
        <p:sp>
          <p:nvSpPr>
            <p:cNvPr id="39" name="矩形 38"/>
            <p:cNvSpPr/>
            <p:nvPr/>
          </p:nvSpPr>
          <p:spPr>
            <a:xfrm>
              <a:off x="1115616" y="4326776"/>
              <a:ext cx="15744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000000"/>
                  </a:solidFill>
                  <a:sym typeface="Symbol" panose="05050102010706020507"/>
                </a:rPr>
                <a:t>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=4.0104</a:t>
              </a:r>
              <a:endParaRPr lang="zh-CN" altLang="en-US" dirty="0"/>
            </a:p>
          </p:txBody>
        </p:sp>
        <p:sp>
          <p:nvSpPr>
            <p:cNvPr id="40" name="右箭头 39"/>
            <p:cNvSpPr/>
            <p:nvPr/>
          </p:nvSpPr>
          <p:spPr bwMode="auto">
            <a:xfrm>
              <a:off x="971600" y="4365104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843808" y="4326776"/>
            <a:ext cx="3797679" cy="523220"/>
            <a:chOff x="2843808" y="4326776"/>
            <a:chExt cx="3797679" cy="523220"/>
          </a:xfrm>
        </p:grpSpPr>
        <p:sp>
          <p:nvSpPr>
            <p:cNvPr id="32" name="矩形 31"/>
            <p:cNvSpPr/>
            <p:nvPr/>
          </p:nvSpPr>
          <p:spPr>
            <a:xfrm>
              <a:off x="3059832" y="4326776"/>
              <a:ext cx="358165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i="1" dirty="0" smtClean="0"/>
                <a:t>CI</a:t>
              </a:r>
              <a:r>
                <a:rPr lang="en-US" altLang="zh-CN" sz="2800" b="1" dirty="0" smtClean="0"/>
                <a:t>=(</a:t>
              </a:r>
              <a:r>
                <a:rPr lang="en-US" altLang="zh-CN" sz="2800" b="1" i="1" dirty="0" smtClean="0">
                  <a:solidFill>
                    <a:srgbClr val="000000"/>
                  </a:solidFill>
                  <a:sym typeface="Symbol" panose="05050102010706020507"/>
                </a:rPr>
                <a:t>-</a:t>
              </a:r>
              <a:r>
                <a:rPr lang="en-US" altLang="zh-CN" sz="2800" b="1" dirty="0">
                  <a:solidFill>
                    <a:srgbClr val="000000"/>
                  </a:solidFill>
                  <a:sym typeface="Symbol" panose="05050102010706020507"/>
                </a:rPr>
                <a:t>4</a:t>
              </a:r>
              <a:r>
                <a:rPr lang="en-US" altLang="zh-CN" sz="2800" b="1" dirty="0" smtClean="0">
                  <a:solidFill>
                    <a:srgbClr val="000000"/>
                  </a:solidFill>
                  <a:sym typeface="Symbol" panose="05050102010706020507"/>
                </a:rPr>
                <a:t>)/(</a:t>
              </a:r>
              <a:r>
                <a:rPr lang="en-US" altLang="zh-CN" sz="2800" b="1" dirty="0">
                  <a:solidFill>
                    <a:srgbClr val="000000"/>
                  </a:solidFill>
                  <a:sym typeface="Symbol" panose="05050102010706020507"/>
                </a:rPr>
                <a:t>4</a:t>
              </a:r>
              <a:r>
                <a:rPr lang="en-US" altLang="zh-CN" sz="2800" b="1" dirty="0" smtClean="0">
                  <a:solidFill>
                    <a:srgbClr val="000000"/>
                  </a:solidFill>
                  <a:sym typeface="Symbol" panose="05050102010706020507"/>
                </a:rPr>
                <a:t>-1)</a:t>
              </a:r>
              <a:r>
                <a:rPr lang="en-US" altLang="zh-CN" sz="2800" b="1" dirty="0">
                  <a:sym typeface="Symbol" panose="05050102010706020507"/>
                </a:rPr>
                <a:t>=</a:t>
              </a:r>
              <a:r>
                <a:rPr lang="en-US" altLang="zh-CN" sz="2800" b="1" dirty="0" smtClean="0"/>
                <a:t>0.0035 </a:t>
              </a:r>
              <a:endParaRPr lang="zh-CN" altLang="en-US" sz="2800" b="1" dirty="0"/>
            </a:p>
          </p:txBody>
        </p:sp>
        <p:sp>
          <p:nvSpPr>
            <p:cNvPr id="41" name="右箭头 40"/>
            <p:cNvSpPr/>
            <p:nvPr/>
          </p:nvSpPr>
          <p:spPr bwMode="auto">
            <a:xfrm>
              <a:off x="2843808" y="4365104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359815" y="5517232"/>
            <a:ext cx="81006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归一化的</a:t>
            </a:r>
            <a:r>
              <a:rPr lang="en-US" altLang="zh-CN" sz="2800" b="1" i="1" dirty="0" smtClean="0"/>
              <a:t>w</a:t>
            </a:r>
            <a:r>
              <a:rPr lang="en-US" altLang="zh-CN" sz="2800" b="1" dirty="0" smtClean="0"/>
              <a:t>=(</a:t>
            </a:r>
            <a:r>
              <a:rPr lang="en-US" altLang="zh-CN" sz="2800" b="1" dirty="0"/>
              <a:t>0.1223</a:t>
            </a:r>
            <a:r>
              <a:rPr lang="zh-CN" altLang="zh-CN" sz="2800" b="1" dirty="0"/>
              <a:t>，</a:t>
            </a:r>
            <a:r>
              <a:rPr lang="en-US" altLang="zh-CN" sz="2800" b="1" dirty="0"/>
              <a:t>0.2270</a:t>
            </a:r>
            <a:r>
              <a:rPr lang="zh-CN" altLang="zh-CN" sz="2800" b="1" dirty="0"/>
              <a:t>，</a:t>
            </a:r>
            <a:r>
              <a:rPr lang="en-US" altLang="zh-CN" sz="2800" b="1" dirty="0"/>
              <a:t>0.4236, </a:t>
            </a:r>
            <a:r>
              <a:rPr lang="en-US" altLang="zh-CN" sz="2800" b="1" dirty="0" smtClean="0"/>
              <a:t>0.2270</a:t>
            </a:r>
            <a:r>
              <a:rPr lang="en-US" altLang="zh-CN" sz="2800" b="1" dirty="0"/>
              <a:t>)</a:t>
            </a:r>
            <a:r>
              <a:rPr lang="en-US" altLang="zh-CN" sz="2800" b="1" baseline="30000" dirty="0"/>
              <a:t>T</a:t>
            </a:r>
            <a:endParaRPr lang="zh-CN" altLang="en-US" sz="2800" b="1" dirty="0"/>
          </a:p>
          <a:p>
            <a:r>
              <a:rPr lang="en-US" altLang="zh-CN" sz="2800" b="1" dirty="0" smtClean="0"/>
              <a:t>     </a:t>
            </a:r>
            <a:r>
              <a:rPr lang="zh-CN" altLang="zh-CN" sz="2800" b="1" dirty="0" smtClean="0"/>
              <a:t>为权向量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grpSp>
        <p:nvGrpSpPr>
          <p:cNvPr id="36" name="组合 35"/>
          <p:cNvGrpSpPr/>
          <p:nvPr/>
        </p:nvGrpSpPr>
        <p:grpSpPr>
          <a:xfrm>
            <a:off x="971600" y="4922004"/>
            <a:ext cx="3380800" cy="523220"/>
            <a:chOff x="971600" y="4922004"/>
            <a:chExt cx="3380800" cy="523220"/>
          </a:xfrm>
        </p:grpSpPr>
        <p:sp>
          <p:nvSpPr>
            <p:cNvPr id="35" name="矩形 34"/>
            <p:cNvSpPr/>
            <p:nvPr/>
          </p:nvSpPr>
          <p:spPr>
            <a:xfrm>
              <a:off x="1115616" y="4922004"/>
              <a:ext cx="32367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b="1" i="1" dirty="0" smtClean="0">
                  <a:solidFill>
                    <a:srgbClr val="000000"/>
                  </a:solidFill>
                </a:rPr>
                <a:t>CR</a:t>
              </a:r>
              <a:r>
                <a:rPr lang="en-US" altLang="zh-CN" sz="2800" b="1" dirty="0" smtClean="0">
                  <a:solidFill>
                    <a:srgbClr val="000000"/>
                  </a:solidFill>
                </a:rPr>
                <a:t>=0.0035/0.90&lt;0.1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  <p:sp>
          <p:nvSpPr>
            <p:cNvPr id="42" name="右箭头 41"/>
            <p:cNvSpPr/>
            <p:nvPr/>
          </p:nvSpPr>
          <p:spPr bwMode="auto">
            <a:xfrm>
              <a:off x="971600" y="4960592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60032" y="4888584"/>
            <a:ext cx="2842191" cy="555524"/>
            <a:chOff x="4860032" y="4888584"/>
            <a:chExt cx="2842191" cy="555524"/>
          </a:xfrm>
        </p:grpSpPr>
        <p:sp>
          <p:nvSpPr>
            <p:cNvPr id="33" name="矩形 32"/>
            <p:cNvSpPr/>
            <p:nvPr/>
          </p:nvSpPr>
          <p:spPr>
            <a:xfrm>
              <a:off x="5004048" y="4920888"/>
              <a:ext cx="2698175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zh-CN" altLang="zh-CN" sz="2800" b="1" dirty="0"/>
                <a:t>一致性检验通过</a:t>
              </a:r>
              <a:endParaRPr lang="zh-CN" altLang="en-US" sz="2800" b="1" dirty="0"/>
            </a:p>
          </p:txBody>
        </p:sp>
        <p:sp>
          <p:nvSpPr>
            <p:cNvPr id="43" name="右箭头 42"/>
            <p:cNvSpPr/>
            <p:nvPr/>
          </p:nvSpPr>
          <p:spPr bwMode="auto">
            <a:xfrm>
              <a:off x="4860032" y="4888584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283968" y="764704"/>
            <a:ext cx="4925942" cy="2418160"/>
            <a:chOff x="4283968" y="3569877"/>
            <a:chExt cx="4925942" cy="2418160"/>
          </a:xfrm>
          <a:noFill/>
        </p:grpSpPr>
        <p:grpSp>
          <p:nvGrpSpPr>
            <p:cNvPr id="46" name="组合 45"/>
            <p:cNvGrpSpPr/>
            <p:nvPr/>
          </p:nvGrpSpPr>
          <p:grpSpPr>
            <a:xfrm>
              <a:off x="4283968" y="3598434"/>
              <a:ext cx="3960515" cy="2350846"/>
              <a:chOff x="0" y="-81280"/>
              <a:chExt cx="2695575" cy="1707515"/>
            </a:xfrm>
            <a:grpFill/>
          </p:grpSpPr>
          <p:grpSp>
            <p:nvGrpSpPr>
              <p:cNvPr id="50" name="Group 154"/>
              <p:cNvGrpSpPr/>
              <p:nvPr/>
            </p:nvGrpSpPr>
            <p:grpSpPr bwMode="auto">
              <a:xfrm>
                <a:off x="0" y="-81280"/>
                <a:ext cx="2695575" cy="1707515"/>
                <a:chOff x="3412" y="7732"/>
                <a:chExt cx="4245" cy="2689"/>
              </a:xfrm>
              <a:grpFill/>
            </p:grpSpPr>
            <p:sp>
              <p:nvSpPr>
                <p:cNvPr id="63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4731" y="7732"/>
                  <a:ext cx="1641" cy="467"/>
                </a:xfrm>
                <a:prstGeom prst="rect">
                  <a:avLst/>
                </a:prstGeom>
                <a:grpFill/>
                <a:ln w="19050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indent="114300" algn="just">
                    <a:spcAft>
                      <a:spcPts val="0"/>
                    </a:spcAft>
                  </a:pPr>
                  <a:r>
                    <a:rPr lang="zh-CN" sz="2000" b="1" kern="100" dirty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职员晋升</a:t>
                  </a:r>
                  <a:r>
                    <a:rPr lang="en-US" sz="2000" b="1" i="1" kern="100" dirty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Y</a:t>
                  </a:r>
                  <a:endPara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412" y="8532"/>
                  <a:ext cx="749" cy="1005"/>
                </a:xfrm>
                <a:prstGeom prst="rect">
                  <a:avLst/>
                </a:prstGeom>
                <a:grpFill/>
                <a:ln w="19050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endParaRPr lang="en-US" altLang="zh-CN" sz="2000" b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zh-CN" sz="2000" b="1" kern="100" dirty="0" smtClean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工作</a:t>
                  </a:r>
                  <a:endParaRPr lang="en-US" altLang="zh-CN" sz="2000" b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endParaRPr lang="en-US" altLang="zh-CN" sz="2000" b="1" kern="100" dirty="0"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zh-CN" sz="2000" b="1" kern="100" dirty="0" smtClean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年限</a:t>
                  </a:r>
                  <a:endPara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indent="57150" algn="just">
                    <a:lnSpc>
                      <a:spcPts val="1000"/>
                    </a:lnSpc>
                    <a:spcAft>
                      <a:spcPts val="0"/>
                    </a:spcAft>
                  </a:pPr>
                  <a:endParaRPr lang="en-US" sz="2000" b="1" i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indent="57150"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en-US" sz="2000" b="1" i="1" kern="100" dirty="0">
                      <a:latin typeface="Times New Roman" panose="02020603050405020304"/>
                      <a:ea typeface="宋体" panose="02010600030101010101" pitchFamily="2" charset="-122"/>
                    </a:rPr>
                    <a:t> </a:t>
                  </a:r>
                  <a:r>
                    <a:rPr lang="en-US" sz="2000" b="1" i="1" kern="100" dirty="0" smtClean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X</a:t>
                  </a:r>
                  <a:r>
                    <a:rPr lang="en-US" sz="2000" b="1" kern="100" baseline="-25000" dirty="0" smtClean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1</a:t>
                  </a:r>
                  <a:endPara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705" y="10010"/>
                  <a:ext cx="1020" cy="411"/>
                </a:xfrm>
                <a:prstGeom prst="rect">
                  <a:avLst/>
                </a:prstGeom>
                <a:grpFill/>
                <a:ln w="19050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zh-CN" sz="2000" b="1" kern="100" dirty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职员</a:t>
                  </a:r>
                  <a:r>
                    <a:rPr lang="en-US" sz="2000" b="1" i="1" kern="100" dirty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A</a:t>
                  </a:r>
                  <a:r>
                    <a:rPr lang="en-US" sz="2000" b="1" kern="100" baseline="-25000" dirty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1</a:t>
                  </a:r>
                  <a:endPara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4598" y="8599"/>
                  <a:ext cx="807" cy="941"/>
                </a:xfrm>
                <a:prstGeom prst="rect">
                  <a:avLst/>
                </a:prstGeom>
                <a:grpFill/>
                <a:ln w="19050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endParaRPr lang="en-US" altLang="zh-CN" sz="2000" b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zh-CN" sz="2000" b="1" kern="100" dirty="0" smtClean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教育</a:t>
                  </a:r>
                  <a:endParaRPr lang="en-US" altLang="zh-CN" sz="2000" b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endParaRPr lang="en-US" altLang="zh-CN" sz="2000" b="1" kern="100" dirty="0"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zh-CN" sz="2000" b="1" kern="100" dirty="0" smtClean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程度</a:t>
                  </a:r>
                  <a:endPara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indent="57150" algn="just">
                    <a:lnSpc>
                      <a:spcPts val="1000"/>
                    </a:lnSpc>
                    <a:spcAft>
                      <a:spcPts val="0"/>
                    </a:spcAft>
                  </a:pPr>
                  <a:endParaRPr lang="en-US" sz="2000" b="1" i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indent="57150"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en-US" sz="2000" b="1" i="1" kern="100" dirty="0" smtClean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 X</a:t>
                  </a:r>
                  <a:r>
                    <a:rPr lang="en-US" sz="2000" b="1" kern="100" baseline="-25000" dirty="0" smtClean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2</a:t>
                  </a:r>
                  <a:endPara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en-US" sz="2000" b="1" kern="100" dirty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 </a:t>
                  </a:r>
                  <a:endPara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5773" y="8569"/>
                  <a:ext cx="792" cy="953"/>
                </a:xfrm>
                <a:prstGeom prst="rect">
                  <a:avLst/>
                </a:prstGeom>
                <a:grpFill/>
                <a:ln w="19050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endParaRPr lang="en-US" altLang="zh-CN" sz="2000" b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zh-CN" sz="2000" b="1" kern="100" dirty="0" smtClean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工作</a:t>
                  </a:r>
                  <a:endParaRPr lang="en-US" altLang="zh-CN" sz="2000" b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endParaRPr lang="en-US" altLang="zh-CN" sz="2000" b="1" kern="100" dirty="0"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zh-CN" sz="2000" b="1" kern="100" dirty="0" smtClean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能力</a:t>
                  </a:r>
                  <a:endPara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indent="57150" algn="just">
                    <a:lnSpc>
                      <a:spcPts val="1000"/>
                    </a:lnSpc>
                    <a:spcAft>
                      <a:spcPts val="0"/>
                    </a:spcAft>
                  </a:pPr>
                  <a:endParaRPr lang="en-US" sz="2000" b="1" i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indent="57150"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en-US" sz="2000" b="1" i="1" kern="100" dirty="0" smtClean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 X</a:t>
                  </a:r>
                  <a:r>
                    <a:rPr lang="en-US" sz="2000" b="1" kern="100" baseline="-25000" dirty="0" smtClean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3</a:t>
                  </a:r>
                  <a:endPara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en-US" sz="2000" b="1" kern="100" dirty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 </a:t>
                  </a:r>
                  <a:endPara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6899" y="8569"/>
                  <a:ext cx="758" cy="965"/>
                </a:xfrm>
                <a:prstGeom prst="rect">
                  <a:avLst/>
                </a:prstGeom>
                <a:grpFill/>
                <a:ln w="19050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endParaRPr lang="en-US" altLang="zh-CN" sz="2000" b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zh-CN" sz="2000" b="1" kern="100" dirty="0" smtClean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道德</a:t>
                  </a:r>
                  <a:endParaRPr lang="en-US" altLang="zh-CN" sz="2000" b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endParaRPr lang="en-US" altLang="zh-CN" sz="2000" b="1" kern="100" dirty="0"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zh-CN" sz="2000" b="1" kern="100" dirty="0" smtClean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品质</a:t>
                  </a:r>
                  <a:endPara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indent="57150" algn="just">
                    <a:lnSpc>
                      <a:spcPts val="1000"/>
                    </a:lnSpc>
                    <a:spcAft>
                      <a:spcPts val="0"/>
                    </a:spcAft>
                  </a:pPr>
                  <a:endParaRPr lang="en-US" sz="2000" b="1" i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indent="57150"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en-US" sz="2000" b="1" i="1" kern="100" dirty="0" smtClean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 X</a:t>
                  </a:r>
                  <a:r>
                    <a:rPr lang="en-US" sz="2000" b="1" kern="100" baseline="-25000" dirty="0" smtClean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4</a:t>
                  </a:r>
                  <a:endPara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  <a:p>
                  <a:pPr algn="just">
                    <a:lnSpc>
                      <a:spcPts val="1000"/>
                    </a:lnSpc>
                    <a:spcAft>
                      <a:spcPts val="0"/>
                    </a:spcAft>
                  </a:pPr>
                  <a:r>
                    <a:rPr lang="en-US" sz="2000" b="1" kern="100" dirty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 </a:t>
                  </a:r>
                  <a:endPara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69" name="Line 83"/>
                <p:cNvCxnSpPr/>
                <p:nvPr/>
              </p:nvCxnSpPr>
              <p:spPr bwMode="auto">
                <a:xfrm flipV="1">
                  <a:off x="3787" y="8350"/>
                  <a:ext cx="3395" cy="12"/>
                </a:xfrm>
                <a:prstGeom prst="lin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70" name="Line 84"/>
                <p:cNvCxnSpPr/>
                <p:nvPr/>
              </p:nvCxnSpPr>
              <p:spPr bwMode="auto">
                <a:xfrm>
                  <a:off x="3798" y="8362"/>
                  <a:ext cx="0" cy="177"/>
                </a:xfrm>
                <a:prstGeom prst="lin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71" name="Line 85"/>
                <p:cNvCxnSpPr/>
                <p:nvPr/>
              </p:nvCxnSpPr>
              <p:spPr bwMode="auto">
                <a:xfrm>
                  <a:off x="4956" y="8362"/>
                  <a:ext cx="0" cy="177"/>
                </a:xfrm>
                <a:prstGeom prst="lin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72" name="Line 86"/>
                <p:cNvCxnSpPr/>
                <p:nvPr/>
              </p:nvCxnSpPr>
              <p:spPr bwMode="auto">
                <a:xfrm>
                  <a:off x="6084" y="8362"/>
                  <a:ext cx="0" cy="177"/>
                </a:xfrm>
                <a:prstGeom prst="lin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73" name="Line 87"/>
                <p:cNvCxnSpPr/>
                <p:nvPr/>
              </p:nvCxnSpPr>
              <p:spPr bwMode="auto">
                <a:xfrm>
                  <a:off x="7190" y="8362"/>
                  <a:ext cx="0" cy="177"/>
                </a:xfrm>
                <a:prstGeom prst="lin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</a:ln>
              </p:spPr>
            </p:cxnSp>
            <p:cxnSp>
              <p:nvCxnSpPr>
                <p:cNvPr id="74" name="Line 88"/>
                <p:cNvCxnSpPr/>
                <p:nvPr/>
              </p:nvCxnSpPr>
              <p:spPr bwMode="auto">
                <a:xfrm>
                  <a:off x="5480" y="8185"/>
                  <a:ext cx="0" cy="177"/>
                </a:xfrm>
                <a:prstGeom prst="lin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</a:ln>
              </p:spPr>
            </p:cxnSp>
            <p:sp>
              <p:nvSpPr>
                <p:cNvPr id="75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4991" y="10010"/>
                  <a:ext cx="1052" cy="411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zh-CN" sz="2000" b="1" kern="100" dirty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职员</a:t>
                  </a:r>
                  <a:r>
                    <a:rPr lang="en-US" sz="2000" b="1" i="1" kern="100" dirty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A</a:t>
                  </a:r>
                  <a:r>
                    <a:rPr lang="en-US" sz="2000" b="1" kern="100" baseline="-25000" dirty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2</a:t>
                  </a:r>
                  <a:endPara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6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6231" y="10010"/>
                  <a:ext cx="1047" cy="411"/>
                </a:xfrm>
                <a:prstGeom prst="rect">
                  <a:avLst/>
                </a:prstGeom>
                <a:grpFill/>
                <a:ln w="19050">
                  <a:solidFill>
                    <a:srgbClr val="000000"/>
                  </a:solidFill>
                  <a:miter lim="800000"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zh-CN" sz="2000" b="1" kern="100" dirty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职员</a:t>
                  </a:r>
                  <a:r>
                    <a:rPr lang="en-US" sz="2000" b="1" i="1" kern="100" dirty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A</a:t>
                  </a:r>
                  <a:r>
                    <a:rPr lang="en-US" sz="2000" b="1" kern="100" baseline="-25000" dirty="0">
                      <a:effectLst/>
                      <a:latin typeface="Times New Roman" panose="02020603050405020304"/>
                      <a:ea typeface="宋体" panose="02010600030101010101" pitchFamily="2" charset="-122"/>
                    </a:rPr>
                    <a:t>3</a:t>
                  </a:r>
                  <a:endPara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endParaRPr>
                </a:p>
              </p:txBody>
            </p:sp>
          </p:grpSp>
          <p:cxnSp>
            <p:nvCxnSpPr>
              <p:cNvPr id="51" name="直接连接符 50"/>
              <p:cNvCxnSpPr/>
              <p:nvPr/>
            </p:nvCxnSpPr>
            <p:spPr>
              <a:xfrm>
                <a:off x="198967" y="1066800"/>
                <a:ext cx="294640" cy="29845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198967" y="1066800"/>
                <a:ext cx="1066800" cy="29845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198967" y="1066800"/>
                <a:ext cx="1807633" cy="29802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918634" y="1066800"/>
                <a:ext cx="347133" cy="297815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901700" y="1066800"/>
                <a:ext cx="1102784" cy="29845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H="1">
                <a:off x="495300" y="1066800"/>
                <a:ext cx="408093" cy="29845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495300" y="1066800"/>
                <a:ext cx="1203113" cy="29845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H="1">
                <a:off x="495300" y="1066800"/>
                <a:ext cx="1900343" cy="297815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flipH="1">
                <a:off x="1265767" y="1066800"/>
                <a:ext cx="1128183" cy="297815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flipH="1">
                <a:off x="2002367" y="1066800"/>
                <a:ext cx="394970" cy="29845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1697567" y="1066800"/>
                <a:ext cx="309033" cy="29845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flipH="1">
                <a:off x="1265767" y="1066800"/>
                <a:ext cx="432223" cy="29845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7884368" y="3569877"/>
              <a:ext cx="1137843" cy="4368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b="1" kern="100" dirty="0">
                  <a:solidFill>
                    <a:srgbClr val="FF0000"/>
                  </a:solidFill>
                  <a:effectLst/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目标层</a:t>
              </a:r>
              <a:endParaRPr lang="zh-CN" b="1" kern="100" dirty="0">
                <a:solidFill>
                  <a:srgbClr val="FF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8425459" y="4149080"/>
              <a:ext cx="547437" cy="4368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b="1" kern="100" dirty="0">
                  <a:solidFill>
                    <a:srgbClr val="FF0000"/>
                  </a:solidFill>
                  <a:effectLst/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准则层</a:t>
              </a:r>
              <a:endParaRPr lang="zh-CN" b="1" kern="100" dirty="0">
                <a:solidFill>
                  <a:srgbClr val="FF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7956376" y="5551207"/>
              <a:ext cx="1253534" cy="4368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b="1" kern="100" dirty="0">
                  <a:solidFill>
                    <a:srgbClr val="FF0000"/>
                  </a:solidFill>
                  <a:effectLst/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方案层</a:t>
              </a:r>
              <a:endParaRPr lang="zh-CN" b="1" kern="100" dirty="0">
                <a:solidFill>
                  <a:srgbClr val="FF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矩形 76"/>
              <p:cNvSpPr/>
              <p:nvPr/>
            </p:nvSpPr>
            <p:spPr>
              <a:xfrm>
                <a:off x="1763688" y="1268760"/>
                <a:ext cx="2508059" cy="21033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zh-CN" b="1" i="1" dirty="0"/>
                  <a:t>A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 3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    </m:t>
                                  </m:r>
                                  <m:f>
                                    <m:f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    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1    2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2     1     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/>
                              </a:rPr>
                              <m:t>     1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268760"/>
                <a:ext cx="2508059" cy="2103396"/>
              </a:xfrm>
              <a:prstGeom prst="rect">
                <a:avLst/>
              </a:prstGeom>
              <a:blipFill rotWithShape="1">
                <a:blip r:embed="rId1"/>
                <a:stretch>
                  <a:fillRect l="-3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8" name="矩形 37"/>
          <p:cNvSpPr/>
          <p:nvPr/>
        </p:nvSpPr>
        <p:spPr>
          <a:xfrm>
            <a:off x="942678" y="562428"/>
            <a:ext cx="1627369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/>
              <a:t>职员晋升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7" grpId="0"/>
      <p:bldP spid="30" grpId="0" animBg="1"/>
      <p:bldP spid="7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601524"/>
            <a:ext cx="2076209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4. </a:t>
            </a:r>
            <a:r>
              <a:rPr lang="zh-CN" altLang="zh-CN" sz="2800" b="1" dirty="0" smtClean="0"/>
              <a:t>综合</a:t>
            </a:r>
            <a:r>
              <a:rPr lang="zh-CN" altLang="zh-CN" sz="2800" b="1" dirty="0"/>
              <a:t>权重 </a:t>
            </a:r>
            <a:endParaRPr lang="zh-CN" altLang="en-US" sz="2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887384" y="601524"/>
            <a:ext cx="5322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/>
              </a:rPr>
              <a:t>3</a:t>
            </a:r>
            <a:r>
              <a:rPr lang="zh-CN" altLang="en-US" sz="2800" b="1" kern="1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/>
              </a:rPr>
              <a:t>位职员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对</a:t>
            </a:r>
            <a:r>
              <a:rPr lang="en-US" altLang="zh-CN" sz="2800" b="1" kern="1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/>
              </a:rPr>
              <a:t>4</a:t>
            </a:r>
            <a:r>
              <a:rPr lang="zh-CN" altLang="en-US" sz="2800" b="1" kern="1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/>
              </a:rPr>
              <a:t>个准则</a:t>
            </a:r>
            <a:r>
              <a:rPr lang="zh-CN" altLang="zh-CN" sz="2800" b="1" dirty="0" smtClean="0"/>
              <a:t>的</a:t>
            </a:r>
            <a:r>
              <a:rPr lang="zh-CN" altLang="zh-CN" sz="2800" b="1" dirty="0"/>
              <a:t>成对比较</a:t>
            </a:r>
            <a:r>
              <a:rPr lang="zh-CN" altLang="zh-CN" sz="2800" b="1" dirty="0" smtClean="0"/>
              <a:t>阵</a:t>
            </a:r>
            <a:r>
              <a:rPr lang="en-US" altLang="zh-CN" sz="2800" b="1" dirty="0" smtClean="0"/>
              <a:t> </a:t>
            </a:r>
            <a:endParaRPr lang="zh-CN" altLang="en-US" sz="2800" b="1" dirty="0"/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2991966" y="5415841"/>
          <a:ext cx="2161056" cy="472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05" name="公式" r:id="rId1" imgW="914400" imgH="203200" progId="Equation.3">
                  <p:embed/>
                </p:oleObj>
              </mc:Choice>
              <mc:Fallback>
                <p:oleObj name="公式" r:id="rId1" imgW="914400" imgH="203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1966" y="5415841"/>
                        <a:ext cx="2161056" cy="472731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矩形 40"/>
          <p:cNvSpPr/>
          <p:nvPr/>
        </p:nvSpPr>
        <p:spPr>
          <a:xfrm>
            <a:off x="5091676" y="5436493"/>
            <a:ext cx="41120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=(0.4505</a:t>
            </a:r>
            <a:r>
              <a:rPr lang="en-US" altLang="zh-CN" sz="2800" b="1" dirty="0"/>
              <a:t>, 0.3202, </a:t>
            </a:r>
            <a:r>
              <a:rPr lang="en-US" altLang="zh-CN" sz="2800" b="1" dirty="0" smtClean="0"/>
              <a:t>0.2292)</a:t>
            </a:r>
            <a:r>
              <a:rPr lang="en-US" altLang="zh-CN" sz="2800" b="1" baseline="30000" dirty="0" smtClean="0"/>
              <a:t>T</a:t>
            </a:r>
            <a:endParaRPr lang="zh-CN" altLang="en-US" sz="2800" b="1" baseline="30000" dirty="0"/>
          </a:p>
        </p:txBody>
      </p:sp>
      <p:sp>
        <p:nvSpPr>
          <p:cNvPr id="55" name="矩形 54"/>
          <p:cNvSpPr/>
          <p:nvPr/>
        </p:nvSpPr>
        <p:spPr>
          <a:xfrm>
            <a:off x="539552" y="5261659"/>
            <a:ext cx="2452414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ea typeface="宋体" panose="02010600030101010101" pitchFamily="2" charset="-122"/>
                <a:cs typeface="Times New Roman" panose="02020603050405020304"/>
              </a:rPr>
              <a:t>  3</a:t>
            </a:r>
            <a:r>
              <a:rPr lang="zh-CN" altLang="en-US" sz="2800" b="1" kern="100" dirty="0">
                <a:ea typeface="宋体" panose="02010600030101010101" pitchFamily="2" charset="-122"/>
                <a:cs typeface="Times New Roman" panose="02020603050405020304"/>
              </a:rPr>
              <a:t>位职员</a:t>
            </a:r>
            <a:r>
              <a:rPr lang="zh-CN" altLang="zh-CN" sz="2800" b="1" dirty="0" smtClean="0"/>
              <a:t>对</a:t>
            </a:r>
            <a:r>
              <a:rPr lang="zh-CN" altLang="en-US" sz="2800" b="1" dirty="0" smtClean="0"/>
              <a:t>晋升</a:t>
            </a:r>
            <a:r>
              <a:rPr lang="zh-CN" altLang="zh-CN" sz="2800" b="1" dirty="0" smtClean="0"/>
              <a:t>的</a:t>
            </a:r>
            <a:r>
              <a:rPr lang="zh-CN" altLang="zh-CN" sz="2800" b="1" dirty="0"/>
              <a:t>综合权重</a:t>
            </a:r>
            <a:endParaRPr lang="zh-CN" altLang="en-US" sz="28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51520" y="1328205"/>
          <a:ext cx="2039921" cy="1163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06" name="公式" r:id="rId3" imgW="1244600" imgH="711200" progId="Equation.3">
                  <p:embed/>
                </p:oleObj>
              </mc:Choice>
              <mc:Fallback>
                <p:oleObj name="公式" r:id="rId3" imgW="1244600" imgH="711200" progId="Equation.3">
                  <p:embed/>
                  <p:pic>
                    <p:nvPicPr>
                      <p:cNvPr id="0" name="Object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328205"/>
                        <a:ext cx="2039921" cy="11634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339752" y="1327207"/>
          <a:ext cx="1987505" cy="1183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07" name="公式" r:id="rId5" imgW="1180465" imgH="711200" progId="Equation.3">
                  <p:embed/>
                </p:oleObj>
              </mc:Choice>
              <mc:Fallback>
                <p:oleObj name="公式" r:id="rId5" imgW="1180465" imgH="711200" progId="Equation.3">
                  <p:embed/>
                  <p:pic>
                    <p:nvPicPr>
                      <p:cNvPr id="0" name="Object 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327207"/>
                        <a:ext cx="1987505" cy="11834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30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Rectangle 30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4355976" y="1332785"/>
          <a:ext cx="1962102" cy="1239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08" name="公式" r:id="rId7" imgW="1117600" imgH="711200" progId="Equation.3">
                  <p:embed/>
                </p:oleObj>
              </mc:Choice>
              <mc:Fallback>
                <p:oleObj name="公式" r:id="rId7" imgW="1117600" imgH="711200" progId="Equation.3">
                  <p:embed/>
                  <p:pic>
                    <p:nvPicPr>
                      <p:cNvPr id="0" name="Object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1332785"/>
                        <a:ext cx="1962102" cy="12395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6150682" y="1417269"/>
                <a:ext cx="2675283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2000" b="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b="0" i="1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>
                                    <a:latin typeface="Cambria Math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altLang="zh-CN" sz="2000" b="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>
                                    <a:latin typeface="Cambria Math"/>
                                  </a:rPr>
                                  <m:t>1/4</m:t>
                                </m:r>
                              </m:e>
                              <m:e>
                                <m:r>
                                  <a:rPr lang="en-US" altLang="zh-CN" sz="2000" b="0" i="1">
                                    <a:latin typeface="Cambria Math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altLang="zh-CN" sz="2000" b="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682" y="1417269"/>
                <a:ext cx="2675283" cy="107054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539552" y="2636913"/>
          <a:ext cx="5760639" cy="252027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00570"/>
                <a:gridCol w="950039"/>
                <a:gridCol w="956085"/>
                <a:gridCol w="1051315"/>
                <a:gridCol w="1051315"/>
                <a:gridCol w="1051315"/>
              </a:tblGrid>
              <a:tr h="3463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zh-CN" sz="2000" i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2000" kern="100" baseline="30000" dirty="0">
                          <a:solidFill>
                            <a:schemeClr val="tx1"/>
                          </a:solidFill>
                          <a:effectLst/>
                        </a:rPr>
                        <a:t>(2)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62323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 err="1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2000" i="1" kern="100" baseline="-25000" dirty="0" err="1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r>
                        <a:rPr lang="en-US" sz="2000" kern="100" baseline="30000" dirty="0">
                          <a:solidFill>
                            <a:schemeClr val="tx1"/>
                          </a:solidFill>
                          <a:effectLst/>
                        </a:rPr>
                        <a:t>(3) 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0.1365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0.5396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0.4000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0.6250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0.1223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2323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0.2385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0.2970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0.4000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0.2385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0.2270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2323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0.6250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0.1634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0.2000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0.1365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0.4236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2323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0.2270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23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solidFill>
                            <a:schemeClr val="tx1"/>
                          </a:solidFill>
                          <a:effectLst/>
                          <a:sym typeface="Symbol" panose="05050102010706020507"/>
                        </a:rPr>
                        <a:t></a:t>
                      </a:r>
                      <a:r>
                        <a:rPr lang="en-US" sz="2000" i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zh-CN" sz="2000" i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3.0183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tx1"/>
                          </a:solidFill>
                          <a:effectLst/>
                        </a:rPr>
                        <a:t>3.0092</a:t>
                      </a:r>
                      <a:endParaRPr lang="zh-CN" sz="20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3.0000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3.0183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23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 err="1">
                          <a:solidFill>
                            <a:schemeClr val="tx1"/>
                          </a:solidFill>
                          <a:effectLst/>
                        </a:rPr>
                        <a:t>CI</a:t>
                      </a:r>
                      <a:r>
                        <a:rPr lang="en-US" sz="2000" i="1" kern="100" baseline="-25000" dirty="0" err="1">
                          <a:solidFill>
                            <a:schemeClr val="tx1"/>
                          </a:solidFill>
                          <a:effectLst/>
                        </a:rPr>
                        <a:t>j</a:t>
                      </a:r>
                      <a:endParaRPr lang="zh-CN" sz="2000" i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0.0092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0.0046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0.0092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3131840" y="2852935"/>
            <a:ext cx="5904653" cy="864097"/>
            <a:chOff x="1943306" y="2852936"/>
            <a:chExt cx="7071927" cy="864097"/>
          </a:xfrm>
        </p:grpSpPr>
        <p:sp>
          <p:nvSpPr>
            <p:cNvPr id="42" name="矩形 41"/>
            <p:cNvSpPr/>
            <p:nvPr/>
          </p:nvSpPr>
          <p:spPr>
            <a:xfrm>
              <a:off x="5925915" y="2852936"/>
              <a:ext cx="3089318" cy="83099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b="1" i="1" dirty="0" err="1" smtClean="0"/>
                <a:t>B</a:t>
              </a:r>
              <a:r>
                <a:rPr lang="en-US" altLang="zh-CN" b="1" i="1" baseline="-25000" dirty="0" err="1" smtClean="0"/>
                <a:t>j</a:t>
              </a:r>
              <a:r>
                <a:rPr lang="zh-CN" altLang="zh-CN" b="1" dirty="0" smtClean="0"/>
                <a:t>归一化</a:t>
              </a:r>
              <a:r>
                <a:rPr lang="zh-CN" altLang="en-US" b="1" dirty="0" smtClean="0"/>
                <a:t>得到</a:t>
              </a:r>
              <a:r>
                <a:rPr lang="en-US" altLang="zh-CN" b="1" i="1" dirty="0" err="1"/>
                <a:t>w</a:t>
              </a:r>
              <a:r>
                <a:rPr lang="en-US" altLang="zh-CN" b="1" i="1" baseline="-25000" dirty="0" err="1"/>
                <a:t>j</a:t>
              </a:r>
              <a:r>
                <a:rPr lang="en-US" altLang="zh-CN" b="1" baseline="30000" dirty="0"/>
                <a:t>(3)</a:t>
              </a:r>
              <a:r>
                <a:rPr lang="en-US" altLang="zh-CN" b="1" dirty="0"/>
                <a:t> </a:t>
              </a:r>
              <a:endParaRPr lang="en-US" altLang="zh-CN" b="1" dirty="0" smtClean="0"/>
            </a:p>
            <a:p>
              <a:r>
                <a:rPr lang="en-US" altLang="zh-CN" b="1" i="1" dirty="0" smtClean="0"/>
                <a:t>W</a:t>
              </a:r>
              <a:r>
                <a:rPr lang="en-US" altLang="zh-CN" b="1" baseline="30000" dirty="0" smtClean="0"/>
                <a:t>(3)</a:t>
              </a:r>
              <a:r>
                <a:rPr lang="en-US" altLang="zh-CN" b="1" dirty="0" smtClean="0"/>
                <a:t>=(</a:t>
              </a:r>
              <a:r>
                <a:rPr lang="en-US" altLang="zh-CN" b="1" i="1" dirty="0" smtClean="0"/>
                <a:t>w</a:t>
              </a:r>
              <a:r>
                <a:rPr lang="en-US" altLang="zh-CN" b="1" baseline="-25000" dirty="0" smtClean="0"/>
                <a:t>1</a:t>
              </a:r>
              <a:r>
                <a:rPr lang="en-US" altLang="zh-CN" b="1" baseline="30000" dirty="0" smtClean="0"/>
                <a:t>(3)</a:t>
              </a:r>
              <a:r>
                <a:rPr lang="en-US" altLang="zh-CN" b="1" dirty="0" smtClean="0"/>
                <a:t>,…,</a:t>
              </a:r>
              <a:r>
                <a:rPr lang="en-US" altLang="zh-CN" b="1" i="1" dirty="0" smtClean="0"/>
                <a:t>w</a:t>
              </a:r>
              <a:r>
                <a:rPr lang="en-US" altLang="zh-CN" b="1" baseline="-25000" dirty="0" smtClean="0"/>
                <a:t>4</a:t>
              </a:r>
              <a:r>
                <a:rPr lang="en-US" altLang="zh-CN" b="1" baseline="30000" dirty="0" smtClean="0"/>
                <a:t>(3)</a:t>
              </a:r>
              <a:r>
                <a:rPr lang="en-US" altLang="zh-CN" b="1" dirty="0" smtClean="0"/>
                <a:t>)</a:t>
              </a:r>
              <a:endParaRPr lang="zh-CN" altLang="en-US" dirty="0"/>
            </a:p>
          </p:txBody>
        </p:sp>
        <p:cxnSp>
          <p:nvCxnSpPr>
            <p:cNvPr id="45" name="直接箭头连接符 44"/>
            <p:cNvCxnSpPr>
              <a:stCxn id="42" idx="1"/>
            </p:cNvCxnSpPr>
            <p:nvPr/>
          </p:nvCxnSpPr>
          <p:spPr bwMode="auto">
            <a:xfrm flipH="1">
              <a:off x="1943306" y="3268435"/>
              <a:ext cx="3982609" cy="44859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组合 2"/>
          <p:cNvGrpSpPr/>
          <p:nvPr/>
        </p:nvGrpSpPr>
        <p:grpSpPr>
          <a:xfrm>
            <a:off x="5115272" y="4437112"/>
            <a:ext cx="3921224" cy="978729"/>
            <a:chOff x="4520662" y="4077072"/>
            <a:chExt cx="4625969" cy="978729"/>
          </a:xfrm>
        </p:grpSpPr>
        <p:sp>
          <p:nvSpPr>
            <p:cNvPr id="48" name="矩形 47"/>
            <p:cNvSpPr/>
            <p:nvPr/>
          </p:nvSpPr>
          <p:spPr>
            <a:xfrm>
              <a:off x="6012160" y="4077072"/>
              <a:ext cx="3134471" cy="978729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i="1" dirty="0" err="1" smtClean="0"/>
                <a:t>CR</a:t>
              </a:r>
              <a:r>
                <a:rPr lang="en-US" altLang="zh-CN" b="1" i="1" baseline="-25000" dirty="0" err="1" smtClean="0"/>
                <a:t>j</a:t>
              </a:r>
              <a:r>
                <a:rPr lang="en-US" altLang="zh-CN" b="1" dirty="0" smtClean="0"/>
                <a:t>=</a:t>
              </a:r>
              <a:r>
                <a:rPr lang="en-US" altLang="zh-CN" b="1" i="1" dirty="0" err="1" smtClean="0"/>
                <a:t>CI</a:t>
              </a:r>
              <a:r>
                <a:rPr lang="en-US" altLang="zh-CN" b="1" i="1" baseline="-25000" dirty="0" err="1" smtClean="0"/>
                <a:t>j</a:t>
              </a:r>
              <a:r>
                <a:rPr lang="en-US" altLang="zh-CN" b="1" dirty="0" smtClean="0"/>
                <a:t>/</a:t>
              </a:r>
              <a:r>
                <a:rPr lang="en-US" altLang="zh-CN" b="1" i="1" dirty="0" smtClean="0"/>
                <a:t>RI</a:t>
              </a:r>
              <a:r>
                <a:rPr lang="en-US" altLang="zh-CN" b="1" dirty="0" smtClean="0"/>
                <a:t>&lt;0.1,</a:t>
              </a:r>
              <a:r>
                <a:rPr lang="en-US" altLang="zh-CN" b="1" i="1" dirty="0"/>
                <a:t> </a:t>
              </a:r>
              <a:r>
                <a:rPr lang="en-US" altLang="zh-CN" b="1" i="1" dirty="0" err="1"/>
                <a:t>B</a:t>
              </a:r>
              <a:r>
                <a:rPr lang="en-US" altLang="zh-CN" b="1" i="1" baseline="-25000" dirty="0" err="1"/>
                <a:t>j</a:t>
              </a:r>
              <a:endParaRPr lang="zh-CN" altLang="en-US" b="1" dirty="0"/>
            </a:p>
            <a:p>
              <a:pPr>
                <a:lnSpc>
                  <a:spcPct val="120000"/>
                </a:lnSpc>
              </a:pPr>
              <a:r>
                <a:rPr lang="zh-CN" altLang="zh-CN" b="1" dirty="0" smtClean="0"/>
                <a:t>通过</a:t>
              </a:r>
              <a:r>
                <a:rPr lang="zh-CN" altLang="zh-CN" b="1" dirty="0"/>
                <a:t>一致性检验</a:t>
              </a:r>
              <a:endParaRPr lang="zh-CN" altLang="en-US" b="1" dirty="0"/>
            </a:p>
          </p:txBody>
        </p:sp>
        <p:cxnSp>
          <p:nvCxnSpPr>
            <p:cNvPr id="54" name="直接箭头连接符 53"/>
            <p:cNvCxnSpPr>
              <a:stCxn id="48" idx="1"/>
            </p:cNvCxnSpPr>
            <p:nvPr/>
          </p:nvCxnSpPr>
          <p:spPr bwMode="auto">
            <a:xfrm flipH="1">
              <a:off x="4520662" y="4566437"/>
              <a:ext cx="149149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" name="组合 5"/>
          <p:cNvGrpSpPr/>
          <p:nvPr/>
        </p:nvGrpSpPr>
        <p:grpSpPr>
          <a:xfrm>
            <a:off x="6095388" y="3668068"/>
            <a:ext cx="2941107" cy="624554"/>
            <a:chOff x="6095388" y="3668068"/>
            <a:chExt cx="2941107" cy="624554"/>
          </a:xfrm>
        </p:grpSpPr>
        <p:sp>
          <p:nvSpPr>
            <p:cNvPr id="43" name="矩形 42"/>
            <p:cNvSpPr/>
            <p:nvPr/>
          </p:nvSpPr>
          <p:spPr>
            <a:xfrm>
              <a:off x="6477410" y="3830957"/>
              <a:ext cx="2559085" cy="461665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b="1" i="1" dirty="0" smtClean="0"/>
                <a:t>A</a:t>
              </a:r>
              <a:r>
                <a:rPr lang="zh-CN" altLang="zh-CN" b="1" dirty="0" smtClean="0"/>
                <a:t>归一化</a:t>
              </a:r>
              <a:r>
                <a:rPr lang="zh-CN" altLang="en-US" b="1" dirty="0" smtClean="0"/>
                <a:t>得到</a:t>
              </a:r>
              <a:r>
                <a:rPr lang="en-US" altLang="zh-CN" b="1" dirty="0"/>
                <a:t> </a:t>
              </a:r>
              <a:r>
                <a:rPr lang="en-US" altLang="zh-CN" b="1" i="1" dirty="0" smtClean="0"/>
                <a:t>w</a:t>
              </a:r>
              <a:r>
                <a:rPr lang="en-US" altLang="zh-CN" b="1" baseline="30000" dirty="0" smtClean="0"/>
                <a:t>(2)</a:t>
              </a:r>
              <a:endParaRPr lang="zh-CN" altLang="en-US" dirty="0"/>
            </a:p>
          </p:txBody>
        </p:sp>
        <p:cxnSp>
          <p:nvCxnSpPr>
            <p:cNvPr id="47" name="直接箭头连接符 46"/>
            <p:cNvCxnSpPr>
              <a:stCxn id="43" idx="1"/>
            </p:cNvCxnSpPr>
            <p:nvPr/>
          </p:nvCxnSpPr>
          <p:spPr bwMode="auto">
            <a:xfrm flipH="1" flipV="1">
              <a:off x="6095388" y="3668068"/>
              <a:ext cx="382022" cy="3937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" name="矩形 1"/>
          <p:cNvSpPr/>
          <p:nvPr/>
        </p:nvSpPr>
        <p:spPr>
          <a:xfrm>
            <a:off x="3027132" y="6021288"/>
            <a:ext cx="5033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zh-CN" sz="2800" b="1" dirty="0">
                <a:solidFill>
                  <a:srgbClr val="FF0000"/>
                </a:solidFill>
              </a:rPr>
              <a:t>位职员的优劣顺序为</a:t>
            </a:r>
            <a:r>
              <a:rPr lang="en-US" altLang="zh-CN" sz="2800" b="1" i="1" dirty="0">
                <a:solidFill>
                  <a:srgbClr val="FF0000"/>
                </a:solidFill>
              </a:rPr>
              <a:t>A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</a:rPr>
              <a:t>A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2800" b="1" i="1" dirty="0">
                <a:solidFill>
                  <a:srgbClr val="FF0000"/>
                </a:solidFill>
              </a:rPr>
              <a:t>, A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3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1" grpId="0"/>
      <p:bldP spid="55" grpId="0" animBg="1"/>
      <p:bldP spid="22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648296"/>
            <a:ext cx="5400600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汽车</a:t>
            </a:r>
            <a:r>
              <a:rPr lang="zh-CN" altLang="zh-CN" sz="2800" b="1" dirty="0" smtClean="0"/>
              <a:t>选购</a:t>
            </a:r>
            <a:r>
              <a:rPr lang="zh-CN" altLang="en-US" sz="2800" b="1" dirty="0"/>
              <a:t>等</a:t>
            </a:r>
            <a:r>
              <a:rPr lang="zh-CN" altLang="zh-CN" sz="2800" b="1" dirty="0" smtClean="0"/>
              <a:t>决策问题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共同特点</a:t>
            </a:r>
            <a:endParaRPr lang="zh-CN" altLang="en-US" sz="2800" b="1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9552" y="4005064"/>
            <a:ext cx="36004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1" dirty="0" smtClean="0">
                <a:ea typeface="楷体_GB2312" pitchFamily="49" charset="-122"/>
              </a:rPr>
              <a:t>什么是多</a:t>
            </a:r>
            <a:r>
              <a:rPr kumimoji="0" lang="zh-CN" altLang="en-US" sz="2800" b="1" dirty="0">
                <a:ea typeface="楷体_GB2312" pitchFamily="49" charset="-122"/>
              </a:rPr>
              <a:t>属性</a:t>
            </a:r>
            <a:r>
              <a:rPr kumimoji="0" lang="zh-CN" altLang="en-US" sz="2800" b="1" dirty="0" smtClean="0">
                <a:ea typeface="楷体_GB2312" pitchFamily="49" charset="-122"/>
              </a:rPr>
              <a:t>决策</a:t>
            </a:r>
            <a:endParaRPr kumimoji="0" lang="zh-CN" altLang="en-US" sz="2800" b="1" dirty="0">
              <a:ea typeface="楷体_GB2312" pitchFamily="49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98184" y="4710740"/>
            <a:ext cx="7763656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为一特定目的在</a:t>
            </a:r>
            <a:r>
              <a:rPr lang="zh-CN" altLang="en-US" sz="2800" b="1" dirty="0">
                <a:solidFill>
                  <a:srgbClr val="FF0000"/>
                </a:solidFill>
              </a:rPr>
              <a:t>备选方案</a:t>
            </a:r>
            <a:r>
              <a:rPr lang="zh-CN" altLang="en-US" sz="2800" b="1" dirty="0"/>
              <a:t>中确定一个</a:t>
            </a:r>
            <a:r>
              <a:rPr lang="zh-CN" altLang="en-US" sz="2800" b="1" dirty="0">
                <a:solidFill>
                  <a:srgbClr val="FF0000"/>
                </a:solidFill>
              </a:rPr>
              <a:t>最优</a:t>
            </a:r>
            <a:r>
              <a:rPr lang="zh-CN" altLang="en-US" sz="2800" b="1" dirty="0" smtClean="0"/>
              <a:t>的 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或</a:t>
            </a:r>
            <a:r>
              <a:rPr lang="zh-CN" altLang="en-US" sz="2800" b="1" dirty="0"/>
              <a:t>给</a:t>
            </a:r>
            <a:r>
              <a:rPr lang="zh-CN" altLang="en-US" sz="2800" b="1" dirty="0" smtClean="0"/>
              <a:t>出优劣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排序</a:t>
            </a:r>
            <a:r>
              <a:rPr lang="zh-CN" altLang="en-US" sz="2800" b="1" dirty="0" smtClean="0"/>
              <a:t>、优劣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数值</a:t>
            </a:r>
            <a:r>
              <a:rPr lang="en-US" altLang="zh-CN" sz="2800" b="1" dirty="0" smtClean="0"/>
              <a:t>), </a:t>
            </a:r>
            <a:r>
              <a:rPr lang="zh-CN" altLang="en-US" sz="2800" b="1" dirty="0" smtClean="0"/>
              <a:t>而</a:t>
            </a:r>
            <a:r>
              <a:rPr lang="zh-CN" altLang="en-US" sz="2800" b="1" dirty="0"/>
              <a:t>方案的优劣由若干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属性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准则、特征</a:t>
            </a:r>
            <a:r>
              <a:rPr lang="zh-CN" altLang="en-US" sz="2800" b="1" dirty="0"/>
              <a:t>、</a:t>
            </a:r>
            <a:r>
              <a:rPr lang="zh-CN" altLang="en-US" sz="2800" b="1" dirty="0" smtClean="0"/>
              <a:t>性能</a:t>
            </a:r>
            <a:r>
              <a:rPr lang="en-US" altLang="zh-CN" sz="2800" b="1" dirty="0"/>
              <a:t>)</a:t>
            </a:r>
            <a:r>
              <a:rPr lang="zh-CN" altLang="en-US" sz="2800" b="1" dirty="0" smtClean="0"/>
              <a:t>给以</a:t>
            </a:r>
            <a:r>
              <a:rPr lang="zh-CN" altLang="en-US" sz="2800" b="1" dirty="0">
                <a:solidFill>
                  <a:srgbClr val="FF0000"/>
                </a:solidFill>
              </a:rPr>
              <a:t>定量</a:t>
            </a:r>
            <a:r>
              <a:rPr lang="zh-CN" altLang="en-US" sz="2800" b="1" dirty="0"/>
              <a:t>或</a:t>
            </a:r>
            <a:r>
              <a:rPr lang="zh-CN" altLang="en-US" sz="2800" b="1" dirty="0">
                <a:solidFill>
                  <a:srgbClr val="FF0000"/>
                </a:solidFill>
              </a:rPr>
              <a:t>定性</a:t>
            </a:r>
            <a:r>
              <a:rPr lang="zh-CN" altLang="en-US" sz="2800" b="1" dirty="0"/>
              <a:t>的</a:t>
            </a:r>
            <a:r>
              <a:rPr lang="zh-CN" altLang="en-US" sz="2800" b="1" dirty="0" smtClean="0"/>
              <a:t>表述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539552" y="1340768"/>
            <a:ext cx="828092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考虑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因素</a:t>
            </a:r>
            <a:r>
              <a:rPr lang="zh-CN" altLang="en-US" sz="2800" b="1" dirty="0" smtClean="0"/>
              <a:t>常</a:t>
            </a:r>
            <a:r>
              <a:rPr lang="zh-CN" altLang="zh-CN" sz="2800" b="1" dirty="0" smtClean="0"/>
              <a:t>涉及</a:t>
            </a:r>
            <a:r>
              <a:rPr lang="zh-CN" altLang="zh-CN" sz="2800" b="1" dirty="0"/>
              <a:t>经济、</a:t>
            </a:r>
            <a:r>
              <a:rPr lang="zh-CN" altLang="zh-CN" sz="2800" b="1" dirty="0" smtClean="0"/>
              <a:t>社会等</a:t>
            </a:r>
            <a:r>
              <a:rPr lang="zh-CN" altLang="zh-CN" sz="2800" b="1" dirty="0"/>
              <a:t>领域，对它们的重要性、影响力作比较、评价时</a:t>
            </a:r>
            <a:r>
              <a:rPr lang="zh-CN" altLang="zh-CN" sz="2800" b="1" dirty="0">
                <a:solidFill>
                  <a:srgbClr val="FF0000"/>
                </a:solidFill>
              </a:rPr>
              <a:t>缺乏客观的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标准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467544" y="2492896"/>
            <a:ext cx="79613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待选对象对于这些因素的</a:t>
            </a:r>
            <a:r>
              <a:rPr lang="zh-CN" altLang="zh-CN" sz="2800" b="1" dirty="0">
                <a:solidFill>
                  <a:srgbClr val="FF0000"/>
                </a:solidFill>
              </a:rPr>
              <a:t>优劣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程度</a:t>
            </a:r>
            <a:r>
              <a:rPr lang="zh-CN" altLang="en-US" sz="2800" b="1" dirty="0">
                <a:solidFill>
                  <a:srgbClr val="FF0000"/>
                </a:solidFill>
              </a:rPr>
              <a:t>常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难以量化</a:t>
            </a:r>
            <a:r>
              <a:rPr lang="en-US" altLang="zh-CN" sz="2800" b="1" dirty="0" smtClean="0"/>
              <a:t>. 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973224" y="3284984"/>
            <a:ext cx="741357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多属性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决策</a:t>
            </a:r>
            <a:r>
              <a:rPr lang="zh-CN" altLang="zh-CN" sz="2800" b="1" dirty="0" smtClean="0"/>
              <a:t>是处理这类</a:t>
            </a:r>
            <a:r>
              <a:rPr lang="zh-CN" altLang="zh-CN" sz="2800" b="1" dirty="0"/>
              <a:t>决策问题的常用</a:t>
            </a:r>
            <a:r>
              <a:rPr lang="zh-CN" altLang="zh-CN" sz="2800" b="1" dirty="0" smtClean="0"/>
              <a:t>方法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692696"/>
            <a:ext cx="2076209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4. </a:t>
            </a:r>
            <a:r>
              <a:rPr lang="zh-CN" altLang="zh-CN" sz="2800" b="1" dirty="0" smtClean="0"/>
              <a:t>综合</a:t>
            </a:r>
            <a:r>
              <a:rPr lang="zh-CN" altLang="zh-CN" sz="2800" b="1" dirty="0"/>
              <a:t>权重 </a:t>
            </a:r>
            <a:endParaRPr lang="zh-CN" altLang="en-US" sz="2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885266" y="3140968"/>
            <a:ext cx="7215126" cy="609398"/>
            <a:chOff x="885266" y="3140968"/>
            <a:chExt cx="7215126" cy="609398"/>
          </a:xfrm>
        </p:grpSpPr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885266" y="3140968"/>
              <a:ext cx="7215126" cy="6093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b="1" dirty="0" smtClean="0"/>
                <a:t>与</a:t>
              </a:r>
              <a:r>
                <a:rPr lang="zh-CN" altLang="zh-CN" sz="2800" b="1" dirty="0"/>
                <a:t>多属性</a:t>
              </a:r>
              <a:r>
                <a:rPr lang="zh-CN" altLang="zh-CN" sz="2800" b="1" dirty="0" smtClean="0"/>
                <a:t>决策</a:t>
              </a:r>
              <a:r>
                <a:rPr lang="zh-CN" altLang="en-US" sz="2800" b="1" dirty="0" smtClean="0"/>
                <a:t>的简单</a:t>
              </a:r>
              <a:r>
                <a:rPr lang="zh-CN" altLang="en-US" sz="2800" b="1" dirty="0"/>
                <a:t>加权和</a:t>
              </a:r>
              <a:r>
                <a:rPr lang="zh-CN" altLang="en-US" sz="2800" b="1" dirty="0" smtClean="0"/>
                <a:t>法                比较</a:t>
              </a:r>
              <a:r>
                <a:rPr lang="en-US" altLang="zh-CN" sz="2800" b="1" dirty="0"/>
                <a:t>:</a:t>
              </a:r>
              <a:r>
                <a:rPr lang="zh-CN" altLang="en-US" sz="2800" b="1" dirty="0" smtClean="0"/>
                <a:t> </a:t>
              </a:r>
              <a:endParaRPr lang="zh-CN" altLang="en-US" sz="2800" b="1" dirty="0"/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5724872" y="3194842"/>
            <a:ext cx="1295400" cy="501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26" name="公式" r:id="rId1" imgW="469900" imgH="177800" progId="Equation.3">
                    <p:embed/>
                  </p:oleObj>
                </mc:Choice>
                <mc:Fallback>
                  <p:oleObj name="公式" r:id="rId1" imgW="469900" imgH="177800" progId="Equation.3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4872" y="3194842"/>
                          <a:ext cx="1295400" cy="50165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635896" y="742841"/>
          <a:ext cx="21605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7" name="公式" r:id="rId3" imgW="914400" imgH="203200" progId="Equation.3">
                  <p:embed/>
                </p:oleObj>
              </mc:Choice>
              <mc:Fallback>
                <p:oleObj name="公式" r:id="rId3" imgW="914400" imgH="203200" progId="Equation.3">
                  <p:embed/>
                  <p:pic>
                    <p:nvPicPr>
                      <p:cNvPr id="0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742841"/>
                        <a:ext cx="2160587" cy="4730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115616" y="1412776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kern="100" dirty="0" smtClean="0">
                <a:ea typeface="宋体" panose="02010600030101010101" pitchFamily="2" charset="-122"/>
                <a:cs typeface="Times New Roman" panose="02020603050405020304"/>
              </a:rPr>
              <a:t>W</a:t>
            </a:r>
            <a:r>
              <a:rPr lang="en-US" altLang="zh-CN" b="1" kern="100" baseline="30000" dirty="0" smtClean="0">
                <a:ea typeface="宋体" panose="02010600030101010101" pitchFamily="2" charset="-122"/>
                <a:cs typeface="Times New Roman" panose="02020603050405020304"/>
              </a:rPr>
              <a:t>(3</a:t>
            </a:r>
            <a:r>
              <a:rPr lang="en-US" altLang="zh-CN" b="1" kern="100" baseline="30000" dirty="0">
                <a:ea typeface="宋体" panose="02010600030101010101" pitchFamily="2" charset="-122"/>
                <a:cs typeface="Times New Roman" panose="02020603050405020304"/>
              </a:rPr>
              <a:t>)</a:t>
            </a:r>
            <a:r>
              <a:rPr lang="en-US" altLang="zh-CN" b="1" kern="100" dirty="0">
                <a:ea typeface="宋体" panose="02010600030101010101" pitchFamily="2" charset="-122"/>
                <a:cs typeface="Times New Roman" panose="02020603050405020304"/>
              </a:rPr>
              <a:t>~</a:t>
            </a:r>
            <a:r>
              <a:rPr lang="zh-CN" altLang="en-US" b="1" kern="100" dirty="0" smtClean="0">
                <a:ea typeface="宋体" panose="02010600030101010101" pitchFamily="2" charset="-122"/>
                <a:cs typeface="Times New Roman" panose="02020603050405020304"/>
              </a:rPr>
              <a:t>第</a:t>
            </a:r>
            <a:r>
              <a:rPr lang="en-US" altLang="zh-CN" b="1" kern="100" dirty="0" smtClean="0">
                <a:ea typeface="宋体" panose="02010600030101010101" pitchFamily="2" charset="-122"/>
                <a:cs typeface="Times New Roman" panose="02020603050405020304"/>
              </a:rPr>
              <a:t>3</a:t>
            </a:r>
            <a:r>
              <a:rPr lang="zh-CN" altLang="zh-CN" b="1" kern="100" dirty="0" smtClean="0">
                <a:ea typeface="宋体" panose="02010600030101010101" pitchFamily="2" charset="-122"/>
                <a:cs typeface="Times New Roman" panose="02020603050405020304"/>
              </a:rPr>
              <a:t>层</a:t>
            </a:r>
            <a:r>
              <a:rPr lang="en-US" altLang="zh-CN" b="1" kern="100" dirty="0" smtClean="0">
                <a:ea typeface="宋体" panose="02010600030101010101" pitchFamily="2" charset="-122"/>
                <a:cs typeface="Times New Roman" panose="02020603050405020304"/>
              </a:rPr>
              <a:t>(</a:t>
            </a:r>
            <a:r>
              <a:rPr lang="zh-CN" altLang="en-US" b="1" kern="100" dirty="0" smtClean="0">
                <a:ea typeface="宋体" panose="02010600030101010101" pitchFamily="2" charset="-122"/>
                <a:cs typeface="Times New Roman" panose="02020603050405020304"/>
              </a:rPr>
              <a:t>方案</a:t>
            </a:r>
            <a:r>
              <a:rPr lang="en-US" altLang="zh-CN" b="1" kern="100" dirty="0" smtClean="0">
                <a:ea typeface="宋体" panose="02010600030101010101" pitchFamily="2" charset="-122"/>
                <a:cs typeface="Times New Roman" panose="02020603050405020304"/>
              </a:rPr>
              <a:t>)</a:t>
            </a:r>
            <a:r>
              <a:rPr lang="zh-CN" altLang="zh-CN" b="1" dirty="0" smtClean="0"/>
              <a:t>对</a:t>
            </a:r>
            <a:r>
              <a:rPr lang="zh-CN" altLang="en-US" b="1" kern="100" dirty="0" smtClean="0">
                <a:ea typeface="宋体" panose="02010600030101010101" pitchFamily="2" charset="-122"/>
                <a:cs typeface="Times New Roman" panose="02020603050405020304"/>
              </a:rPr>
              <a:t>第</a:t>
            </a:r>
            <a:r>
              <a:rPr lang="en-US" altLang="zh-CN" b="1" kern="100" dirty="0" smtClean="0">
                <a:ea typeface="宋体" panose="02010600030101010101" pitchFamily="2" charset="-122"/>
                <a:cs typeface="Times New Roman" panose="02020603050405020304"/>
              </a:rPr>
              <a:t>2</a:t>
            </a:r>
            <a:r>
              <a:rPr lang="zh-CN" altLang="zh-CN" b="1" kern="100" dirty="0" smtClean="0">
                <a:ea typeface="宋体" panose="02010600030101010101" pitchFamily="2" charset="-122"/>
                <a:cs typeface="Times New Roman" panose="02020603050405020304"/>
              </a:rPr>
              <a:t>层</a:t>
            </a:r>
            <a:r>
              <a:rPr lang="en-US" altLang="zh-CN" b="1" kern="100" dirty="0" smtClean="0">
                <a:ea typeface="宋体" panose="02010600030101010101" pitchFamily="2" charset="-122"/>
                <a:cs typeface="Times New Roman" panose="02020603050405020304"/>
              </a:rPr>
              <a:t>(</a:t>
            </a:r>
            <a:r>
              <a:rPr lang="zh-CN" altLang="en-US" b="1" kern="100" dirty="0" smtClean="0">
                <a:ea typeface="宋体" panose="02010600030101010101" pitchFamily="2" charset="-122"/>
                <a:cs typeface="Times New Roman" panose="02020603050405020304"/>
              </a:rPr>
              <a:t>准则</a:t>
            </a:r>
            <a:r>
              <a:rPr lang="en-US" altLang="zh-CN" b="1" kern="100" dirty="0" smtClean="0">
                <a:ea typeface="宋体" panose="02010600030101010101" pitchFamily="2" charset="-122"/>
                <a:cs typeface="Times New Roman" panose="02020603050405020304"/>
              </a:rPr>
              <a:t>)</a:t>
            </a:r>
            <a:r>
              <a:rPr lang="zh-CN" altLang="en-US" b="1" kern="100" dirty="0" smtClean="0">
                <a:ea typeface="宋体" panose="02010600030101010101" pitchFamily="2" charset="-122"/>
                <a:cs typeface="Times New Roman" panose="02020603050405020304"/>
              </a:rPr>
              <a:t>的</a:t>
            </a:r>
            <a:r>
              <a:rPr lang="zh-CN" altLang="zh-CN" b="1" dirty="0" smtClean="0"/>
              <a:t>权向量</a:t>
            </a:r>
            <a:r>
              <a:rPr lang="zh-CN" altLang="en-US" b="1" dirty="0" smtClean="0"/>
              <a:t>构成的矩阵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1115616" y="1959223"/>
            <a:ext cx="5802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ea typeface="宋体" panose="02010600030101010101" pitchFamily="2" charset="-122"/>
                <a:cs typeface="Times New Roman" panose="02020603050405020304"/>
              </a:rPr>
              <a:t>w</a:t>
            </a:r>
            <a:r>
              <a:rPr lang="en-US" altLang="zh-CN" b="1" kern="100" baseline="30000" dirty="0" smtClean="0">
                <a:ea typeface="宋体" panose="02010600030101010101" pitchFamily="2" charset="-122"/>
                <a:cs typeface="Times New Roman" panose="02020603050405020304"/>
              </a:rPr>
              <a:t>(2)</a:t>
            </a:r>
            <a:r>
              <a:rPr lang="en-US" altLang="zh-CN" b="1" kern="100" dirty="0" smtClean="0">
                <a:ea typeface="宋体" panose="02010600030101010101" pitchFamily="2" charset="-122"/>
                <a:cs typeface="Times New Roman" panose="02020603050405020304"/>
              </a:rPr>
              <a:t>~</a:t>
            </a:r>
            <a:r>
              <a:rPr lang="zh-CN" altLang="en-US" b="1" kern="100" dirty="0" smtClean="0">
                <a:ea typeface="宋体" panose="02010600030101010101" pitchFamily="2" charset="-122"/>
                <a:cs typeface="Times New Roman" panose="02020603050405020304"/>
              </a:rPr>
              <a:t>第</a:t>
            </a:r>
            <a:r>
              <a:rPr lang="en-US" altLang="zh-CN" b="1" kern="100" dirty="0">
                <a:ea typeface="宋体" panose="02010600030101010101" pitchFamily="2" charset="-122"/>
                <a:cs typeface="Times New Roman" panose="02020603050405020304"/>
              </a:rPr>
              <a:t>2</a:t>
            </a:r>
            <a:r>
              <a:rPr lang="zh-CN" altLang="zh-CN" b="1" kern="100" dirty="0" smtClean="0">
                <a:ea typeface="宋体" panose="02010600030101010101" pitchFamily="2" charset="-122"/>
                <a:cs typeface="Times New Roman" panose="02020603050405020304"/>
              </a:rPr>
              <a:t>层</a:t>
            </a:r>
            <a:r>
              <a:rPr lang="en-US" altLang="zh-CN" b="1" kern="100" dirty="0">
                <a:ea typeface="宋体" panose="02010600030101010101" pitchFamily="2" charset="-122"/>
                <a:cs typeface="Times New Roman" panose="02020603050405020304"/>
              </a:rPr>
              <a:t>(</a:t>
            </a:r>
            <a:r>
              <a:rPr lang="zh-CN" altLang="en-US" b="1" kern="100" dirty="0">
                <a:ea typeface="宋体" panose="02010600030101010101" pitchFamily="2" charset="-122"/>
                <a:cs typeface="Times New Roman" panose="02020603050405020304"/>
              </a:rPr>
              <a:t>准则</a:t>
            </a:r>
            <a:r>
              <a:rPr lang="en-US" altLang="zh-CN" b="1" kern="100" dirty="0">
                <a:ea typeface="宋体" panose="02010600030101010101" pitchFamily="2" charset="-122"/>
                <a:cs typeface="Times New Roman" panose="02020603050405020304"/>
              </a:rPr>
              <a:t>)</a:t>
            </a:r>
            <a:r>
              <a:rPr lang="zh-CN" altLang="zh-CN" b="1" dirty="0" smtClean="0"/>
              <a:t>对</a:t>
            </a:r>
            <a:r>
              <a:rPr lang="zh-CN" altLang="en-US" b="1" kern="100" dirty="0" smtClean="0">
                <a:ea typeface="宋体" panose="02010600030101010101" pitchFamily="2" charset="-122"/>
                <a:cs typeface="Times New Roman" panose="02020603050405020304"/>
              </a:rPr>
              <a:t>第</a:t>
            </a:r>
            <a:r>
              <a:rPr lang="en-US" altLang="zh-CN" b="1" kern="100" dirty="0">
                <a:ea typeface="宋体" panose="02010600030101010101" pitchFamily="2" charset="-122"/>
                <a:cs typeface="Times New Roman" panose="02020603050405020304"/>
              </a:rPr>
              <a:t>1</a:t>
            </a:r>
            <a:r>
              <a:rPr lang="zh-CN" altLang="zh-CN" b="1" kern="100" dirty="0" smtClean="0">
                <a:ea typeface="宋体" panose="02010600030101010101" pitchFamily="2" charset="-122"/>
                <a:cs typeface="Times New Roman" panose="02020603050405020304"/>
              </a:rPr>
              <a:t>层</a:t>
            </a:r>
            <a:r>
              <a:rPr lang="en-US" altLang="zh-CN" b="1" kern="100" dirty="0" smtClean="0">
                <a:ea typeface="宋体" panose="02010600030101010101" pitchFamily="2" charset="-122"/>
                <a:cs typeface="Times New Roman" panose="02020603050405020304"/>
              </a:rPr>
              <a:t>(</a:t>
            </a:r>
            <a:r>
              <a:rPr lang="zh-CN" altLang="en-US" b="1" kern="100" dirty="0" smtClean="0">
                <a:ea typeface="宋体" panose="02010600030101010101" pitchFamily="2" charset="-122"/>
                <a:cs typeface="Times New Roman" panose="02020603050405020304"/>
              </a:rPr>
              <a:t>目标</a:t>
            </a:r>
            <a:r>
              <a:rPr lang="en-US" altLang="zh-CN" b="1" kern="100" dirty="0" smtClean="0">
                <a:ea typeface="宋体" panose="02010600030101010101" pitchFamily="2" charset="-122"/>
                <a:cs typeface="Times New Roman" panose="02020603050405020304"/>
              </a:rPr>
              <a:t>)</a:t>
            </a:r>
            <a:r>
              <a:rPr lang="zh-CN" altLang="en-US" b="1" kern="100" dirty="0" smtClean="0">
                <a:ea typeface="宋体" panose="02010600030101010101" pitchFamily="2" charset="-122"/>
                <a:cs typeface="Times New Roman" panose="02020603050405020304"/>
              </a:rPr>
              <a:t>的</a:t>
            </a:r>
            <a:r>
              <a:rPr lang="zh-CN" altLang="zh-CN" b="1" dirty="0" smtClean="0"/>
              <a:t>权向量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1136624" y="2523803"/>
            <a:ext cx="5760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ea typeface="宋体" panose="02010600030101010101" pitchFamily="2" charset="-122"/>
                <a:cs typeface="Times New Roman" panose="02020603050405020304"/>
              </a:rPr>
              <a:t>w</a:t>
            </a:r>
            <a:r>
              <a:rPr lang="en-US" altLang="zh-CN" b="1" kern="100" baseline="30000" dirty="0" smtClean="0">
                <a:ea typeface="宋体" panose="02010600030101010101" pitchFamily="2" charset="-122"/>
                <a:cs typeface="Times New Roman" panose="02020603050405020304"/>
              </a:rPr>
              <a:t>(3)</a:t>
            </a:r>
            <a:r>
              <a:rPr lang="en-US" altLang="zh-CN" b="1" kern="100" dirty="0" smtClean="0">
                <a:ea typeface="宋体" panose="02010600030101010101" pitchFamily="2" charset="-122"/>
                <a:cs typeface="Times New Roman" panose="02020603050405020304"/>
              </a:rPr>
              <a:t>~</a:t>
            </a:r>
            <a:r>
              <a:rPr lang="zh-CN" altLang="en-US" b="1" kern="100" dirty="0" smtClean="0">
                <a:ea typeface="宋体" panose="02010600030101010101" pitchFamily="2" charset="-122"/>
                <a:cs typeface="Times New Roman" panose="02020603050405020304"/>
              </a:rPr>
              <a:t>第</a:t>
            </a:r>
            <a:r>
              <a:rPr lang="en-US" altLang="zh-CN" b="1" kern="100" dirty="0" smtClean="0">
                <a:ea typeface="宋体" panose="02010600030101010101" pitchFamily="2" charset="-122"/>
                <a:cs typeface="Times New Roman" panose="02020603050405020304"/>
              </a:rPr>
              <a:t>3</a:t>
            </a:r>
            <a:r>
              <a:rPr lang="zh-CN" altLang="zh-CN" b="1" kern="100" dirty="0" smtClean="0">
                <a:ea typeface="宋体" panose="02010600030101010101" pitchFamily="2" charset="-122"/>
                <a:cs typeface="Times New Roman" panose="02020603050405020304"/>
              </a:rPr>
              <a:t>层</a:t>
            </a:r>
            <a:r>
              <a:rPr lang="en-US" altLang="zh-CN" b="1" kern="100" dirty="0" smtClean="0">
                <a:ea typeface="宋体" panose="02010600030101010101" pitchFamily="2" charset="-122"/>
                <a:cs typeface="Times New Roman" panose="02020603050405020304"/>
              </a:rPr>
              <a:t>(</a:t>
            </a:r>
            <a:r>
              <a:rPr lang="zh-CN" altLang="en-US" b="1" kern="100" dirty="0" smtClean="0">
                <a:ea typeface="宋体" panose="02010600030101010101" pitchFamily="2" charset="-122"/>
                <a:cs typeface="Times New Roman" panose="02020603050405020304"/>
              </a:rPr>
              <a:t>方案</a:t>
            </a:r>
            <a:r>
              <a:rPr lang="en-US" altLang="zh-CN" b="1" kern="100" dirty="0" smtClean="0">
                <a:ea typeface="宋体" panose="02010600030101010101" pitchFamily="2" charset="-122"/>
                <a:cs typeface="Times New Roman" panose="02020603050405020304"/>
              </a:rPr>
              <a:t>)</a:t>
            </a:r>
            <a:r>
              <a:rPr lang="zh-CN" altLang="zh-CN" b="1" dirty="0" smtClean="0"/>
              <a:t>对</a:t>
            </a:r>
            <a:r>
              <a:rPr lang="zh-CN" altLang="en-US" b="1" kern="100" dirty="0" smtClean="0">
                <a:ea typeface="宋体" panose="02010600030101010101" pitchFamily="2" charset="-122"/>
                <a:cs typeface="Times New Roman" panose="02020603050405020304"/>
              </a:rPr>
              <a:t>第</a:t>
            </a:r>
            <a:r>
              <a:rPr lang="en-US" altLang="zh-CN" b="1" kern="100" dirty="0">
                <a:ea typeface="宋体" panose="02010600030101010101" pitchFamily="2" charset="-122"/>
                <a:cs typeface="Times New Roman" panose="02020603050405020304"/>
              </a:rPr>
              <a:t>1</a:t>
            </a:r>
            <a:r>
              <a:rPr lang="zh-CN" altLang="zh-CN" b="1" kern="100" dirty="0" smtClean="0">
                <a:ea typeface="宋体" panose="02010600030101010101" pitchFamily="2" charset="-122"/>
                <a:cs typeface="Times New Roman" panose="02020603050405020304"/>
              </a:rPr>
              <a:t>层</a:t>
            </a:r>
            <a:r>
              <a:rPr lang="en-US" altLang="zh-CN" b="1" kern="100" dirty="0" smtClean="0">
                <a:ea typeface="宋体" panose="02010600030101010101" pitchFamily="2" charset="-122"/>
                <a:cs typeface="Times New Roman" panose="02020603050405020304"/>
              </a:rPr>
              <a:t>(</a:t>
            </a:r>
            <a:r>
              <a:rPr lang="zh-CN" altLang="en-US" b="1" kern="100" dirty="0" smtClean="0">
                <a:ea typeface="宋体" panose="02010600030101010101" pitchFamily="2" charset="-122"/>
                <a:cs typeface="Times New Roman" panose="02020603050405020304"/>
              </a:rPr>
              <a:t>目标</a:t>
            </a:r>
            <a:r>
              <a:rPr lang="en-US" altLang="zh-CN" b="1" kern="100" dirty="0" smtClean="0">
                <a:ea typeface="宋体" panose="02010600030101010101" pitchFamily="2" charset="-122"/>
                <a:cs typeface="Times New Roman" panose="02020603050405020304"/>
              </a:rPr>
              <a:t>)</a:t>
            </a:r>
            <a:r>
              <a:rPr lang="zh-CN" altLang="en-US" b="1" kern="100" dirty="0" smtClean="0">
                <a:ea typeface="宋体" panose="02010600030101010101" pitchFamily="2" charset="-122"/>
                <a:cs typeface="Times New Roman" panose="02020603050405020304"/>
              </a:rPr>
              <a:t>的</a:t>
            </a:r>
            <a:r>
              <a:rPr lang="zh-CN" altLang="zh-CN" b="1" dirty="0" smtClean="0"/>
              <a:t>权向量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3072" y="3867550"/>
            <a:ext cx="7187320" cy="609398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/>
              <a:t>二者综合方法相同 </a:t>
            </a:r>
            <a:r>
              <a:rPr lang="en-US" altLang="zh-CN" sz="2800" b="1" dirty="0" smtClean="0"/>
              <a:t>(</a:t>
            </a:r>
            <a:r>
              <a:rPr lang="zh-CN" altLang="en-US" sz="2800" b="1" dirty="0"/>
              <a:t>矩阵</a:t>
            </a:r>
            <a:r>
              <a:rPr lang="en-US" altLang="zh-CN" sz="2800" b="1" i="1" kern="100" dirty="0" smtClean="0">
                <a:ea typeface="宋体" panose="02010600030101010101" pitchFamily="2" charset="-122"/>
                <a:cs typeface="Times New Roman" panose="02020603050405020304"/>
              </a:rPr>
              <a:t>W</a:t>
            </a:r>
            <a:r>
              <a:rPr lang="en-US" altLang="zh-CN" sz="2800" b="1" kern="100" baseline="30000" dirty="0" smtClean="0">
                <a:ea typeface="宋体" panose="02010600030101010101" pitchFamily="2" charset="-122"/>
                <a:cs typeface="Times New Roman" panose="02020603050405020304"/>
              </a:rPr>
              <a:t>(3)</a:t>
            </a:r>
            <a:r>
              <a:rPr lang="zh-CN" altLang="en-US" sz="2800" b="1" dirty="0" smtClean="0"/>
              <a:t>和</a:t>
            </a:r>
            <a:r>
              <a:rPr lang="en-US" altLang="zh-CN" sz="2800" b="1" i="1" dirty="0" smtClean="0"/>
              <a:t>R</a:t>
            </a:r>
            <a:r>
              <a:rPr lang="zh-CN" altLang="en-US" sz="2800" b="1" dirty="0" smtClean="0"/>
              <a:t>的来源不同</a:t>
            </a:r>
            <a:r>
              <a:rPr lang="en-US" altLang="zh-CN" sz="2800" b="1" dirty="0" smtClean="0"/>
              <a:t>).</a:t>
            </a:r>
            <a:endParaRPr lang="zh-CN" altLang="en-US" sz="2800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6804248" y="1959223"/>
            <a:ext cx="648072" cy="523220"/>
            <a:chOff x="6804248" y="1959223"/>
            <a:chExt cx="648072" cy="523220"/>
          </a:xfrm>
        </p:grpSpPr>
        <p:sp>
          <p:nvSpPr>
            <p:cNvPr id="14" name="TextBox 13"/>
            <p:cNvSpPr txBox="1"/>
            <p:nvPr/>
          </p:nvSpPr>
          <p:spPr>
            <a:xfrm>
              <a:off x="6948264" y="1959223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/>
                <a:t>w</a:t>
              </a:r>
              <a:endParaRPr lang="zh-CN" altLang="en-US" sz="2800" b="1" i="1" dirty="0"/>
            </a:p>
          </p:txBody>
        </p:sp>
        <p:sp>
          <p:nvSpPr>
            <p:cNvPr id="16" name="右箭头 15"/>
            <p:cNvSpPr/>
            <p:nvPr/>
          </p:nvSpPr>
          <p:spPr bwMode="auto">
            <a:xfrm>
              <a:off x="6804248" y="1988840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804248" y="2473732"/>
            <a:ext cx="648072" cy="523220"/>
            <a:chOff x="6804248" y="2473732"/>
            <a:chExt cx="648072" cy="523220"/>
          </a:xfrm>
        </p:grpSpPr>
        <p:sp>
          <p:nvSpPr>
            <p:cNvPr id="15" name="TextBox 14"/>
            <p:cNvSpPr txBox="1"/>
            <p:nvPr/>
          </p:nvSpPr>
          <p:spPr>
            <a:xfrm>
              <a:off x="6948264" y="2473732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/>
                <a:t>v</a:t>
              </a:r>
              <a:endParaRPr lang="zh-CN" altLang="en-US" sz="2800" b="1" i="1" dirty="0"/>
            </a:p>
          </p:txBody>
        </p:sp>
        <p:sp>
          <p:nvSpPr>
            <p:cNvPr id="17" name="右箭头 16"/>
            <p:cNvSpPr/>
            <p:nvPr/>
          </p:nvSpPr>
          <p:spPr bwMode="auto">
            <a:xfrm>
              <a:off x="6804248" y="2512320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244408" y="1376869"/>
            <a:ext cx="648072" cy="523220"/>
            <a:chOff x="8244408" y="1376869"/>
            <a:chExt cx="648072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8388424" y="1376869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 smtClean="0"/>
                <a:t>R</a:t>
              </a:r>
              <a:endParaRPr lang="zh-CN" altLang="en-US" sz="2800" b="1" i="1" dirty="0"/>
            </a:p>
          </p:txBody>
        </p:sp>
        <p:sp>
          <p:nvSpPr>
            <p:cNvPr id="18" name="右箭头 17"/>
            <p:cNvSpPr/>
            <p:nvPr/>
          </p:nvSpPr>
          <p:spPr bwMode="auto">
            <a:xfrm>
              <a:off x="8244408" y="1412776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452825" y="4725144"/>
          <a:ext cx="4041511" cy="47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8" name="公式" r:id="rId5" imgW="1688465" imgH="203200" progId="Equation.3">
                  <p:embed/>
                </p:oleObj>
              </mc:Choice>
              <mc:Fallback>
                <p:oleObj name="公式" r:id="rId5" imgW="1688465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25" y="4725144"/>
                        <a:ext cx="4041511" cy="47950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879959" y="4725144"/>
            <a:ext cx="2611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AHP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推广到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s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63688" y="5327108"/>
            <a:ext cx="5946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W</a:t>
            </a:r>
            <a:r>
              <a:rPr lang="en-US" altLang="zh-CN" b="1" baseline="30000" dirty="0"/>
              <a:t>(</a:t>
            </a:r>
            <a:r>
              <a:rPr lang="en-US" altLang="zh-CN" b="1" i="1" baseline="30000" dirty="0"/>
              <a:t>k</a:t>
            </a:r>
            <a:r>
              <a:rPr lang="en-US" altLang="zh-CN" b="1" baseline="30000" dirty="0" smtClean="0"/>
              <a:t>)</a:t>
            </a:r>
            <a:r>
              <a:rPr lang="en-US" altLang="zh-CN" b="1" dirty="0"/>
              <a:t>~</a:t>
            </a:r>
            <a:r>
              <a:rPr lang="zh-CN" altLang="zh-CN" b="1" dirty="0" smtClean="0"/>
              <a:t>第</a:t>
            </a:r>
            <a:r>
              <a:rPr lang="en-US" altLang="zh-CN" b="1" i="1" dirty="0"/>
              <a:t>k</a:t>
            </a:r>
            <a:r>
              <a:rPr lang="zh-CN" altLang="zh-CN" b="1" dirty="0"/>
              <a:t>层对第</a:t>
            </a:r>
            <a:r>
              <a:rPr lang="en-US" altLang="zh-CN" b="1" i="1" dirty="0"/>
              <a:t>k</a:t>
            </a:r>
            <a:r>
              <a:rPr lang="en-US" altLang="zh-CN" b="1" i="1" dirty="0">
                <a:sym typeface="Symbol" panose="05050102010706020507"/>
              </a:rPr>
              <a:t></a:t>
            </a:r>
            <a:r>
              <a:rPr lang="en-US" altLang="zh-CN" b="1" dirty="0"/>
              <a:t>1</a:t>
            </a:r>
            <a:r>
              <a:rPr lang="zh-CN" altLang="zh-CN" b="1" dirty="0"/>
              <a:t>层的权向量构成的矩阵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1763688" y="5775647"/>
            <a:ext cx="4759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w</a:t>
            </a:r>
            <a:r>
              <a:rPr lang="en-US" altLang="zh-CN" b="1" baseline="30000" dirty="0"/>
              <a:t>(</a:t>
            </a:r>
            <a:r>
              <a:rPr lang="en-US" altLang="zh-CN" b="1" i="1" baseline="30000" dirty="0"/>
              <a:t>s</a:t>
            </a:r>
            <a:r>
              <a:rPr lang="en-US" altLang="zh-CN" b="1" baseline="30000" dirty="0" smtClean="0"/>
              <a:t>)</a:t>
            </a:r>
            <a:r>
              <a:rPr lang="en-US" altLang="zh-CN" b="1" dirty="0" smtClean="0"/>
              <a:t>~</a:t>
            </a:r>
            <a:r>
              <a:rPr lang="zh-CN" altLang="zh-CN" b="1" dirty="0" smtClean="0"/>
              <a:t>最</a:t>
            </a:r>
            <a:r>
              <a:rPr lang="zh-CN" altLang="zh-CN" b="1" dirty="0"/>
              <a:t>下层对第</a:t>
            </a:r>
            <a:r>
              <a:rPr lang="en-US" altLang="zh-CN" b="1" dirty="0"/>
              <a:t>1</a:t>
            </a:r>
            <a:r>
              <a:rPr lang="zh-CN" altLang="zh-CN" b="1" dirty="0" smtClean="0"/>
              <a:t>层的</a:t>
            </a:r>
            <a:r>
              <a:rPr lang="zh-CN" altLang="zh-CN" b="1" dirty="0"/>
              <a:t>权向量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7667630" y="4685881"/>
            <a:ext cx="13691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分层加权和法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 animBg="1"/>
      <p:bldP spid="21" grpId="0"/>
      <p:bldP spid="22" grpId="0"/>
      <p:bldP spid="23" grpId="0"/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2678" y="548680"/>
            <a:ext cx="255550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5 . 1-9</a:t>
            </a:r>
            <a:r>
              <a:rPr lang="zh-CN" altLang="zh-CN" sz="2800" b="1" dirty="0"/>
              <a:t>比较尺度</a:t>
            </a:r>
            <a:endParaRPr lang="zh-CN" altLang="en-US" sz="2800" b="1" dirty="0"/>
          </a:p>
        </p:txBody>
      </p:sp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877652" y="1097449"/>
            <a:ext cx="7236296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 err="1" smtClean="0"/>
              <a:t>Saaty</a:t>
            </a:r>
            <a:r>
              <a:rPr lang="zh-CN" altLang="en-US" sz="2800" b="1" dirty="0" smtClean="0"/>
              <a:t>提出</a:t>
            </a:r>
            <a:r>
              <a:rPr lang="en-US" altLang="zh-CN" sz="2800" b="1" dirty="0"/>
              <a:t>1~9</a:t>
            </a:r>
            <a:r>
              <a:rPr lang="zh-CN" altLang="en-US" sz="2800" b="1" dirty="0" smtClean="0"/>
              <a:t>尺度</a:t>
            </a:r>
            <a:r>
              <a:rPr lang="en-US" altLang="zh-CN" sz="2800" b="1" dirty="0" smtClean="0"/>
              <a:t>: </a:t>
            </a:r>
            <a:r>
              <a:rPr lang="en-US" altLang="zh-CN" sz="2800" b="1" i="1" dirty="0" err="1" smtClean="0"/>
              <a:t>a</a:t>
            </a:r>
            <a:r>
              <a:rPr lang="en-US" altLang="zh-CN" sz="2800" b="1" i="1" baseline="-25000" dirty="0" err="1" smtClean="0"/>
              <a:t>ij</a:t>
            </a:r>
            <a:r>
              <a:rPr lang="en-US" altLang="zh-CN" sz="2800" b="1" i="1" dirty="0" smtClean="0"/>
              <a:t> </a:t>
            </a:r>
            <a:r>
              <a:rPr lang="en-US" altLang="zh-CN" sz="2800" b="1" dirty="0" smtClean="0"/>
              <a:t>=1,2</a:t>
            </a:r>
            <a:r>
              <a:rPr lang="en-US" altLang="zh-CN" sz="2800" b="1" dirty="0"/>
              <a:t>,…,9</a:t>
            </a:r>
            <a:r>
              <a:rPr lang="zh-CN" altLang="en-US" sz="2800" b="1" dirty="0" smtClean="0"/>
              <a:t>及</a:t>
            </a:r>
            <a:r>
              <a:rPr lang="en-US" altLang="zh-CN" sz="2800" b="1" dirty="0" smtClean="0"/>
              <a:t>1,1/2</a:t>
            </a:r>
            <a:r>
              <a:rPr lang="en-US" altLang="zh-CN" sz="2800" b="1" dirty="0"/>
              <a:t>, ,…,</a:t>
            </a:r>
            <a:r>
              <a:rPr lang="en-US" altLang="zh-CN" sz="2800" b="1" dirty="0" smtClean="0"/>
              <a:t>1/9.</a:t>
            </a:r>
            <a:endParaRPr lang="en-US" altLang="zh-CN" sz="2800" b="1" dirty="0"/>
          </a:p>
        </p:txBody>
      </p:sp>
      <p:grpSp>
        <p:nvGrpSpPr>
          <p:cNvPr id="7" name="Group 42"/>
          <p:cNvGrpSpPr/>
          <p:nvPr/>
        </p:nvGrpSpPr>
        <p:grpSpPr bwMode="auto">
          <a:xfrm>
            <a:off x="228600" y="2425700"/>
            <a:ext cx="8915400" cy="1066800"/>
            <a:chOff x="144" y="1104"/>
            <a:chExt cx="5616" cy="672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192" y="1104"/>
              <a:ext cx="5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44" y="1392"/>
              <a:ext cx="5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576" y="1104"/>
              <a:ext cx="47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/>
                <a:t>尺度                    </a:t>
              </a:r>
              <a:r>
                <a:rPr lang="en-US" altLang="zh-CN" b="1" dirty="0"/>
                <a:t>1              3              5              7              9            </a:t>
              </a:r>
              <a:endParaRPr lang="en-US" altLang="zh-CN" b="1" dirty="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728" y="1440"/>
              <a:ext cx="40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/>
                <a:t>相同         稍强          强        明显强      绝对强</a:t>
              </a:r>
              <a:endParaRPr lang="zh-CN" altLang="en-US" b="1" dirty="0"/>
            </a:p>
          </p:txBody>
        </p:sp>
        <p:sp>
          <p:nvSpPr>
            <p:cNvPr id="14" name="Line 38"/>
            <p:cNvSpPr>
              <a:spLocks noChangeShapeType="1"/>
            </p:cNvSpPr>
            <p:nvPr/>
          </p:nvSpPr>
          <p:spPr bwMode="auto">
            <a:xfrm>
              <a:off x="144" y="1776"/>
              <a:ext cx="5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39"/>
            <p:cNvSpPr>
              <a:spLocks noChangeShapeType="1"/>
            </p:cNvSpPr>
            <p:nvPr/>
          </p:nvSpPr>
          <p:spPr bwMode="auto">
            <a:xfrm>
              <a:off x="1632" y="11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51"/>
          <p:cNvGrpSpPr/>
          <p:nvPr/>
        </p:nvGrpSpPr>
        <p:grpSpPr bwMode="auto">
          <a:xfrm>
            <a:off x="1402533" y="3573016"/>
            <a:ext cx="7208067" cy="461963"/>
            <a:chOff x="946" y="2160"/>
            <a:chExt cx="4478" cy="291"/>
          </a:xfrm>
        </p:grpSpPr>
        <p:sp>
          <p:nvSpPr>
            <p:cNvPr id="18" name="Text Box 43"/>
            <p:cNvSpPr txBox="1">
              <a:spLocks noChangeArrowheads="1"/>
            </p:cNvSpPr>
            <p:nvPr/>
          </p:nvSpPr>
          <p:spPr bwMode="auto">
            <a:xfrm>
              <a:off x="946" y="2160"/>
              <a:ext cx="155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 err="1"/>
                <a:t>a</a:t>
              </a:r>
              <a:r>
                <a:rPr lang="en-US" altLang="zh-CN" b="1" i="1" baseline="-25000" dirty="0" err="1"/>
                <a:t>ij</a:t>
              </a:r>
              <a:r>
                <a:rPr lang="en-US" altLang="zh-CN" b="1" i="1" dirty="0"/>
                <a:t> = </a:t>
              </a:r>
              <a:r>
                <a:rPr lang="en-US" altLang="zh-CN" b="1" dirty="0"/>
                <a:t>1,1/2, ,…,1/9</a:t>
              </a:r>
              <a:endParaRPr lang="en-US" altLang="zh-CN" b="1" dirty="0"/>
            </a:p>
          </p:txBody>
        </p:sp>
        <p:sp>
          <p:nvSpPr>
            <p:cNvPr id="19" name="Text Box 45"/>
            <p:cNvSpPr txBox="1">
              <a:spLocks noChangeArrowheads="1"/>
            </p:cNvSpPr>
            <p:nvPr/>
          </p:nvSpPr>
          <p:spPr bwMode="auto">
            <a:xfrm>
              <a:off x="2379" y="2160"/>
              <a:ext cx="30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 smtClean="0"/>
                <a:t>~X</a:t>
              </a:r>
              <a:r>
                <a:rPr lang="en-US" altLang="zh-CN" b="1" i="1" baseline="-25000" dirty="0" smtClean="0"/>
                <a:t>i</a:t>
              </a:r>
              <a:r>
                <a:rPr lang="zh-CN" altLang="zh-CN" b="1" dirty="0"/>
                <a:t>和</a:t>
              </a:r>
              <a:r>
                <a:rPr lang="en-US" altLang="zh-CN" b="1" i="1" dirty="0" err="1" smtClean="0"/>
                <a:t>X</a:t>
              </a:r>
              <a:r>
                <a:rPr lang="en-US" altLang="zh-CN" b="1" i="1" baseline="-25000" dirty="0" err="1" smtClean="0"/>
                <a:t>j</a:t>
              </a:r>
              <a:r>
                <a:rPr lang="zh-CN" altLang="zh-CN" b="1" dirty="0"/>
                <a:t>对</a:t>
              </a:r>
              <a:r>
                <a:rPr lang="en-US" altLang="zh-CN" b="1" i="1" dirty="0"/>
                <a:t>Y</a:t>
              </a:r>
              <a:r>
                <a:rPr lang="zh-CN" altLang="en-US" b="1" dirty="0" smtClean="0"/>
                <a:t>重要性</a:t>
              </a:r>
              <a:r>
                <a:rPr lang="zh-CN" altLang="en-US" b="1" dirty="0"/>
                <a:t>与上面相反</a:t>
              </a:r>
              <a:endParaRPr lang="zh-CN" altLang="en-US" b="1" dirty="0"/>
            </a:p>
          </p:txBody>
        </p:sp>
      </p:grpSp>
      <p:sp>
        <p:nvSpPr>
          <p:cNvPr id="20" name="Text Box 47"/>
          <p:cNvSpPr txBox="1">
            <a:spLocks noChangeArrowheads="1"/>
          </p:cNvSpPr>
          <p:nvPr/>
        </p:nvSpPr>
        <p:spPr bwMode="auto">
          <a:xfrm>
            <a:off x="457200" y="4134023"/>
            <a:ext cx="8001000" cy="5191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心理学家认为成对比较的因素不宜超过</a:t>
            </a:r>
            <a:r>
              <a:rPr lang="en-US" altLang="zh-CN" sz="2800" b="1"/>
              <a:t>9</a:t>
            </a:r>
            <a:r>
              <a:rPr lang="zh-CN" altLang="en-US" sz="2800" b="1"/>
              <a:t>个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457200" y="4725144"/>
            <a:ext cx="83058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用</a:t>
            </a:r>
            <a:r>
              <a:rPr lang="en-US" altLang="zh-CN" sz="2800" b="1" dirty="0"/>
              <a:t>1~3,1~5,…,1~17,…,</a:t>
            </a:r>
            <a:r>
              <a:rPr lang="en-US" altLang="zh-CN" sz="2800" b="1" dirty="0" smtClean="0"/>
              <a:t>1</a:t>
            </a:r>
            <a:r>
              <a:rPr lang="en-US" altLang="zh-CN" sz="2800" b="1" i="1" baseline="30000" dirty="0" smtClean="0"/>
              <a:t>p</a:t>
            </a:r>
            <a:r>
              <a:rPr lang="en-US" altLang="zh-CN" sz="2800" b="1" dirty="0" smtClean="0"/>
              <a:t>~9</a:t>
            </a:r>
            <a:r>
              <a:rPr lang="en-US" altLang="zh-CN" sz="2800" b="1" i="1" baseline="30000" dirty="0" smtClean="0"/>
              <a:t>p</a:t>
            </a:r>
            <a:r>
              <a:rPr lang="en-US" altLang="zh-CN" sz="2800" b="1" baseline="30000" dirty="0" smtClean="0"/>
              <a:t> 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/>
              <a:t>p</a:t>
            </a:r>
            <a:r>
              <a:rPr lang="en-US" altLang="zh-CN" sz="2800" b="1" dirty="0"/>
              <a:t>=2,3,4,5), </a:t>
            </a:r>
            <a:r>
              <a:rPr lang="en-US" altLang="zh-CN" sz="2800" b="1" i="1" dirty="0"/>
              <a:t>d</a:t>
            </a:r>
            <a:r>
              <a:rPr lang="en-US" altLang="zh-CN" sz="2800" b="1" dirty="0"/>
              <a:t>+0.1~</a:t>
            </a:r>
            <a:r>
              <a:rPr lang="en-US" altLang="zh-CN" sz="2800" b="1" i="1" dirty="0"/>
              <a:t>d</a:t>
            </a:r>
            <a:r>
              <a:rPr lang="en-US" altLang="zh-CN" sz="2800" b="1" dirty="0"/>
              <a:t>+0.9 (</a:t>
            </a:r>
            <a:r>
              <a:rPr lang="en-US" altLang="zh-CN" sz="2800" b="1" i="1" dirty="0"/>
              <a:t>d</a:t>
            </a:r>
            <a:r>
              <a:rPr lang="en-US" altLang="zh-CN" sz="2800" b="1" dirty="0"/>
              <a:t>=1,2,3,4)</a:t>
            </a:r>
            <a:r>
              <a:rPr lang="zh-CN" altLang="en-US" sz="2800" b="1" dirty="0"/>
              <a:t>等</a:t>
            </a:r>
            <a:r>
              <a:rPr lang="en-US" altLang="zh-CN" sz="2800" b="1" dirty="0"/>
              <a:t>27</a:t>
            </a:r>
            <a:r>
              <a:rPr lang="zh-CN" altLang="en-US" sz="2800" b="1" dirty="0"/>
              <a:t>种比较尺度对若干实例构造成对比较阵，算出权向量，与实际对比发现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1~9</a:t>
            </a:r>
            <a:r>
              <a:rPr lang="zh-CN" altLang="en-US" sz="2800" b="1" dirty="0">
                <a:solidFill>
                  <a:srgbClr val="FF0000"/>
                </a:solidFill>
              </a:rPr>
              <a:t>尺度较优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22" name="Text Box 49"/>
          <p:cNvSpPr txBox="1">
            <a:spLocks noChangeArrowheads="1"/>
          </p:cNvSpPr>
          <p:nvPr/>
        </p:nvSpPr>
        <p:spPr bwMode="auto">
          <a:xfrm>
            <a:off x="467544" y="1772816"/>
            <a:ext cx="4246240" cy="519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便于定性到定量的转化：</a:t>
            </a:r>
            <a:endParaRPr lang="zh-CN" altLang="en-US" sz="2800" b="1" dirty="0"/>
          </a:p>
        </p:txBody>
      </p:sp>
      <p:sp>
        <p:nvSpPr>
          <p:cNvPr id="24" name="矩形 23"/>
          <p:cNvSpPr/>
          <p:nvPr/>
        </p:nvSpPr>
        <p:spPr>
          <a:xfrm>
            <a:off x="179512" y="2959100"/>
            <a:ext cx="2444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X</a:t>
            </a:r>
            <a:r>
              <a:rPr lang="en-US" altLang="zh-CN" b="1" i="1" baseline="-25000" dirty="0"/>
              <a:t>i</a:t>
            </a:r>
            <a:r>
              <a:rPr lang="zh-CN" altLang="zh-CN" b="1" dirty="0"/>
              <a:t>和</a:t>
            </a:r>
            <a:r>
              <a:rPr lang="en-US" altLang="zh-CN" b="1" i="1" dirty="0" err="1"/>
              <a:t>X</a:t>
            </a:r>
            <a:r>
              <a:rPr lang="en-US" altLang="zh-CN" b="1" i="1" baseline="-25000" dirty="0" err="1"/>
              <a:t>j</a:t>
            </a:r>
            <a:r>
              <a:rPr lang="zh-CN" altLang="zh-CN" b="1" dirty="0"/>
              <a:t>对</a:t>
            </a:r>
            <a:r>
              <a:rPr lang="en-US" altLang="zh-CN" b="1" i="1" dirty="0"/>
              <a:t>Y</a:t>
            </a:r>
            <a:r>
              <a:rPr lang="zh-CN" altLang="en-US" b="1" dirty="0"/>
              <a:t>重要性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548987" y="2378078"/>
            <a:ext cx="453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/>
              <a:t>a</a:t>
            </a:r>
            <a:r>
              <a:rPr lang="en-US" altLang="zh-CN" b="1" i="1" baseline="-25000" dirty="0" err="1"/>
              <a:t>ij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3657600" y="1844824"/>
            <a:ext cx="4953000" cy="1050776"/>
            <a:chOff x="3657600" y="1844824"/>
            <a:chExt cx="4953000" cy="1050776"/>
          </a:xfrm>
        </p:grpSpPr>
        <p:sp>
          <p:nvSpPr>
            <p:cNvPr id="5" name="Text Box 23"/>
            <p:cNvSpPr txBox="1">
              <a:spLocks noChangeArrowheads="1"/>
            </p:cNvSpPr>
            <p:nvPr/>
          </p:nvSpPr>
          <p:spPr bwMode="auto">
            <a:xfrm>
              <a:off x="3657600" y="2438400"/>
              <a:ext cx="457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2             4               6             8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28184" y="1844824"/>
              <a:ext cx="2382416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介于相邻数之间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 bwMode="auto">
            <a:xfrm flipH="1">
              <a:off x="3897509" y="2306489"/>
              <a:ext cx="2330675" cy="3024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H="1">
              <a:off x="5148064" y="2306489"/>
              <a:ext cx="1080120" cy="3024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>
              <a:off x="6228184" y="2306489"/>
              <a:ext cx="0" cy="3024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6228184" y="2306489"/>
              <a:ext cx="1080120" cy="3024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20" grpId="0" animBg="1" autoUpdateAnimBg="0"/>
      <p:bldP spid="21" grpId="0"/>
      <p:bldP spid="22" grpId="0" animBg="1" autoUpdateAnimBg="0"/>
      <p:bldP spid="24" grpId="0"/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4860032" y="836712"/>
            <a:ext cx="3888432" cy="5448225"/>
            <a:chOff x="4139952" y="836712"/>
            <a:chExt cx="3888432" cy="5448225"/>
          </a:xfrm>
        </p:grpSpPr>
        <p:sp>
          <p:nvSpPr>
            <p:cNvPr id="7" name="Text Box 72"/>
            <p:cNvSpPr txBox="1">
              <a:spLocks noChangeArrowheads="1"/>
            </p:cNvSpPr>
            <p:nvPr/>
          </p:nvSpPr>
          <p:spPr bwMode="auto">
            <a:xfrm>
              <a:off x="7236296" y="1484784"/>
              <a:ext cx="762422" cy="91286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ts val="2200"/>
                </a:lnSpc>
                <a:spcAft>
                  <a:spcPts val="0"/>
                </a:spcAft>
              </a:pPr>
              <a:r>
                <a:rPr lang="zh-CN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道德品质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indent="57150" algn="ctr">
                <a:lnSpc>
                  <a:spcPts val="2200"/>
                </a:lnSpc>
                <a:spcAft>
                  <a:spcPts val="0"/>
                </a:spcAft>
              </a:pPr>
              <a:r>
                <a:rPr lang="en-US" sz="2000" b="1" i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X</a:t>
              </a:r>
              <a:r>
                <a:rPr lang="en-US" sz="2000" b="1" kern="100" baseline="-250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4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ctr">
                <a:lnSpc>
                  <a:spcPts val="2200"/>
                </a:lnSpc>
                <a:spcAft>
                  <a:spcPts val="0"/>
                </a:spcAft>
              </a:pPr>
              <a:r>
                <a:rPr lang="en-US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 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8" name="Text Box 72"/>
            <p:cNvSpPr txBox="1">
              <a:spLocks noChangeArrowheads="1"/>
            </p:cNvSpPr>
            <p:nvPr/>
          </p:nvSpPr>
          <p:spPr bwMode="auto">
            <a:xfrm>
              <a:off x="6228184" y="1484784"/>
              <a:ext cx="762422" cy="91286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ts val="2200"/>
                </a:lnSpc>
                <a:spcAft>
                  <a:spcPts val="0"/>
                </a:spcAft>
              </a:pPr>
              <a:r>
                <a:rPr lang="zh-CN" altLang="en-US" sz="2000" b="1" kern="100" dirty="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工作能力</a:t>
              </a:r>
              <a:endParaRPr lang="zh-CN" altLang="en-US" sz="20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ctr">
                <a:lnSpc>
                  <a:spcPts val="2200"/>
                </a:lnSpc>
                <a:spcAft>
                  <a:spcPts val="0"/>
                </a:spcAft>
              </a:pPr>
              <a:r>
                <a:rPr lang="en-US" altLang="zh-CN" sz="2000" b="1" kern="100" dirty="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X</a:t>
              </a:r>
              <a:r>
                <a:rPr lang="en-US" altLang="zh-CN" sz="2000" b="1" kern="100" baseline="-25000" dirty="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3</a:t>
              </a:r>
              <a:endParaRPr lang="en-US" altLang="zh-CN" sz="2000" b="1" kern="100" baseline="-250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ctr">
                <a:lnSpc>
                  <a:spcPts val="2200"/>
                </a:lnSpc>
                <a:spcAft>
                  <a:spcPts val="0"/>
                </a:spcAft>
              </a:pPr>
              <a:r>
                <a:rPr lang="en-US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 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9" name="Text Box 72"/>
            <p:cNvSpPr txBox="1">
              <a:spLocks noChangeArrowheads="1"/>
            </p:cNvSpPr>
            <p:nvPr/>
          </p:nvSpPr>
          <p:spPr bwMode="auto">
            <a:xfrm>
              <a:off x="5220072" y="1484784"/>
              <a:ext cx="762422" cy="91286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ts val="2200"/>
                </a:lnSpc>
                <a:spcAft>
                  <a:spcPts val="0"/>
                </a:spcAft>
              </a:pPr>
              <a:r>
                <a:rPr lang="zh-CN" altLang="en-US" sz="2000" b="1" kern="100" dirty="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教育程度</a:t>
              </a:r>
              <a:endParaRPr lang="zh-CN" altLang="en-US" sz="20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ctr">
                <a:lnSpc>
                  <a:spcPts val="2200"/>
                </a:lnSpc>
                <a:spcAft>
                  <a:spcPts val="0"/>
                </a:spcAft>
              </a:pPr>
              <a:r>
                <a:rPr lang="en-US" altLang="zh-CN" sz="2000" b="1" kern="100" dirty="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X</a:t>
              </a:r>
              <a:r>
                <a:rPr lang="en-US" altLang="zh-CN" sz="2000" b="1" kern="100" baseline="-25000" dirty="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2</a:t>
              </a:r>
              <a:endParaRPr lang="en-US" altLang="zh-CN" sz="2000" b="1" kern="100" baseline="-250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ctr">
                <a:lnSpc>
                  <a:spcPts val="2200"/>
                </a:lnSpc>
                <a:spcAft>
                  <a:spcPts val="0"/>
                </a:spcAft>
              </a:pPr>
              <a:r>
                <a:rPr lang="en-US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 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10" name="Text Box 72"/>
            <p:cNvSpPr txBox="1">
              <a:spLocks noChangeArrowheads="1"/>
            </p:cNvSpPr>
            <p:nvPr/>
          </p:nvSpPr>
          <p:spPr bwMode="auto">
            <a:xfrm>
              <a:off x="4211960" y="1484784"/>
              <a:ext cx="762422" cy="91286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ts val="2200"/>
                </a:lnSpc>
                <a:spcAft>
                  <a:spcPts val="0"/>
                </a:spcAft>
              </a:pPr>
              <a:r>
                <a:rPr lang="zh-CN" altLang="en-US" sz="2000" b="1" kern="100" dirty="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工作年限</a:t>
              </a:r>
              <a:endParaRPr lang="zh-CN" altLang="en-US" sz="20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ctr">
                <a:lnSpc>
                  <a:spcPts val="2200"/>
                </a:lnSpc>
                <a:spcAft>
                  <a:spcPts val="0"/>
                </a:spcAft>
              </a:pPr>
              <a:r>
                <a:rPr lang="en-US" altLang="zh-CN" sz="2000" b="1" kern="100" dirty="0" smtClean="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X</a:t>
              </a:r>
              <a:r>
                <a:rPr lang="en-US" altLang="zh-CN" sz="2000" b="1" kern="100" baseline="-25000" dirty="0" smtClean="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1</a:t>
              </a:r>
              <a:r>
                <a:rPr lang="en-US" sz="2000" b="1" kern="100" dirty="0" smtClean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 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12" name="Text Box 54"/>
            <p:cNvSpPr txBox="1">
              <a:spLocks noChangeArrowheads="1"/>
            </p:cNvSpPr>
            <p:nvPr/>
          </p:nvSpPr>
          <p:spPr bwMode="auto">
            <a:xfrm>
              <a:off x="4139952" y="2606040"/>
              <a:ext cx="859026" cy="283918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endParaRPr lang="en-US" altLang="zh-CN" sz="2000" b="1" kern="100" dirty="0" smtClean="0">
                <a:effectLst/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altLang="zh-CN" sz="2000" b="1" kern="100" dirty="0" smtClean="0">
                  <a:effectLst/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&gt;10</a:t>
              </a:r>
              <a:r>
                <a:rPr lang="zh-CN" altLang="en-US" sz="2000" b="1" kern="100" dirty="0" smtClean="0">
                  <a:effectLst/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年</a:t>
              </a:r>
              <a:endParaRPr lang="zh-CN" sz="2000" b="1" kern="100" dirty="0" smtClean="0">
                <a:effectLst/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  <a:p>
              <a:pPr indent="57150"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2000" b="1" i="1" kern="100" dirty="0" smtClean="0">
                  <a:effectLst/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X</a:t>
              </a:r>
              <a:r>
                <a:rPr lang="en-US" sz="2000" b="1" kern="100" baseline="-25000" dirty="0" smtClean="0">
                  <a:effectLst/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11</a:t>
              </a:r>
              <a:endParaRPr lang="zh-CN" sz="2000" b="1" kern="100" dirty="0" smtClean="0">
                <a:effectLst/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  <a:p>
              <a:pPr indent="57150"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2000" b="1" kern="100" baseline="-25000" dirty="0">
                  <a:effectLst/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 </a:t>
              </a:r>
              <a:endParaRPr lang="zh-CN" sz="2000" b="1" kern="100" dirty="0">
                <a:effectLst/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altLang="zh-CN" sz="2000" b="1" kern="100" dirty="0" smtClean="0">
                  <a:effectLst/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5~10</a:t>
              </a:r>
              <a:endParaRPr lang="zh-CN" sz="2000" b="1" kern="100" dirty="0">
                <a:effectLst/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zh-CN" altLang="en-US" sz="2000" b="1" kern="100" dirty="0" smtClean="0">
                  <a:effectLst/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年</a:t>
              </a:r>
              <a:r>
                <a:rPr lang="en-US" sz="2000" b="1" i="1" kern="100" dirty="0" smtClean="0">
                  <a:effectLst/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X</a:t>
              </a:r>
              <a:r>
                <a:rPr lang="en-US" sz="2000" b="1" kern="100" baseline="-25000" dirty="0" smtClean="0">
                  <a:effectLst/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12</a:t>
              </a:r>
              <a:endParaRPr lang="zh-CN" sz="2000" b="1" kern="100" dirty="0">
                <a:effectLst/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2000" b="1" kern="100" baseline="-25000" dirty="0">
                  <a:effectLst/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 </a:t>
              </a:r>
              <a:endParaRPr lang="zh-CN" sz="2000" b="1" kern="100" dirty="0">
                <a:effectLst/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altLang="zh-CN" sz="2000" b="1" kern="100" dirty="0" smtClean="0">
                  <a:effectLst/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2</a:t>
              </a:r>
              <a:r>
                <a:rPr lang="en-US" altLang="zh-CN" sz="2000" b="1" kern="100" dirty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~</a:t>
              </a:r>
              <a:r>
                <a:rPr lang="en-US" altLang="zh-CN" sz="2000" b="1" kern="100" dirty="0" smtClean="0">
                  <a:effectLst/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5</a:t>
              </a:r>
              <a:r>
                <a:rPr lang="zh-CN" altLang="en-US" sz="2000" b="1" kern="100" dirty="0" smtClean="0">
                  <a:effectLst/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年</a:t>
              </a:r>
              <a:endParaRPr lang="zh-CN" sz="2000" b="1" kern="100" dirty="0">
                <a:effectLst/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2000" b="1" i="1" kern="100" dirty="0">
                  <a:effectLst/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X</a:t>
              </a:r>
              <a:r>
                <a:rPr lang="en-US" sz="2000" b="1" kern="100" baseline="-25000" dirty="0">
                  <a:effectLst/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13</a:t>
              </a:r>
              <a:endParaRPr lang="zh-CN" sz="2000" b="1" kern="100" dirty="0">
                <a:effectLst/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2000" b="1" kern="100" dirty="0">
                  <a:effectLst/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 </a:t>
              </a:r>
              <a:endParaRPr lang="zh-CN" sz="2000" b="1" kern="100" dirty="0">
                <a:effectLst/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altLang="zh-CN" sz="2000" b="1" kern="100" dirty="0" smtClean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&lt;2</a:t>
              </a:r>
              <a:r>
                <a:rPr lang="zh-CN" altLang="en-US" sz="2000" b="1" kern="100" dirty="0" smtClean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年</a:t>
              </a:r>
              <a:endParaRPr lang="zh-CN" sz="2000" b="1" kern="100" dirty="0">
                <a:effectLst/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2000" b="1" i="1" kern="100" dirty="0">
                  <a:effectLst/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X</a:t>
              </a:r>
              <a:r>
                <a:rPr lang="en-US" sz="2000" b="1" kern="100" baseline="-25000" dirty="0">
                  <a:effectLst/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14</a:t>
              </a:r>
              <a:endParaRPr lang="zh-CN" sz="2000" b="1" kern="100" dirty="0">
                <a:effectLst/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2000" b="1" kern="100" dirty="0">
                  <a:effectLst/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 </a:t>
              </a:r>
              <a:endParaRPr lang="zh-CN" sz="2000" b="1" kern="100" dirty="0">
                <a:effectLst/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5220072" y="2602230"/>
              <a:ext cx="725150" cy="284299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zh-CN" sz="2000" b="1" kern="100" dirty="0" smtClean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本科</a:t>
              </a:r>
              <a:r>
                <a:rPr lang="zh-CN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以上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indent="57150"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2000" b="1" i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X</a:t>
              </a:r>
              <a:r>
                <a:rPr lang="en-US" sz="2000" b="1" kern="100" baseline="-250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21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 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zh-CN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本科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indent="57150"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2000" b="1" i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X</a:t>
              </a:r>
              <a:r>
                <a:rPr lang="en-US" sz="2000" b="1" kern="100" baseline="-250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22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 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zh-CN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专科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indent="57150"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2000" b="1" i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X</a:t>
              </a:r>
              <a:r>
                <a:rPr lang="en-US" sz="2000" b="1" kern="100" baseline="-250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23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 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zh-CN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中学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indent="57150"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2000" b="1" i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X</a:t>
              </a:r>
              <a:r>
                <a:rPr lang="en-US" sz="2000" b="1" kern="100" baseline="-250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24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 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14" name="Text Box 67"/>
            <p:cNvSpPr txBox="1">
              <a:spLocks noChangeArrowheads="1"/>
            </p:cNvSpPr>
            <p:nvPr/>
          </p:nvSpPr>
          <p:spPr bwMode="auto">
            <a:xfrm>
              <a:off x="6278892" y="2602230"/>
              <a:ext cx="711714" cy="283976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indent="57150" algn="ctr">
                <a:lnSpc>
                  <a:spcPts val="1800"/>
                </a:lnSpc>
                <a:spcAft>
                  <a:spcPts val="0"/>
                </a:spcAft>
              </a:pPr>
              <a:endParaRPr lang="en-US" altLang="zh-CN" sz="2000" b="1" kern="100" dirty="0" smtClean="0">
                <a:effectLst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endParaRPr>
            </a:p>
            <a:p>
              <a:pPr indent="57150" algn="ctr">
                <a:lnSpc>
                  <a:spcPts val="1800"/>
                </a:lnSpc>
                <a:spcAft>
                  <a:spcPts val="0"/>
                </a:spcAft>
              </a:pPr>
              <a:r>
                <a:rPr lang="zh-CN" sz="2000" b="1" kern="100" dirty="0" smtClean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优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indent="57150"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2000" b="1" i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X</a:t>
              </a:r>
              <a:r>
                <a:rPr lang="en-US" sz="2000" b="1" kern="100" baseline="-250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31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 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indent="57150" algn="ctr">
                <a:lnSpc>
                  <a:spcPts val="1800"/>
                </a:lnSpc>
                <a:spcAft>
                  <a:spcPts val="0"/>
                </a:spcAft>
              </a:pPr>
              <a:r>
                <a:rPr lang="zh-CN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良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indent="57150"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2000" b="1" i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X</a:t>
              </a:r>
              <a:r>
                <a:rPr lang="en-US" sz="2000" b="1" kern="100" baseline="-250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32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 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indent="57150" algn="ctr">
                <a:lnSpc>
                  <a:spcPts val="1800"/>
                </a:lnSpc>
                <a:spcAft>
                  <a:spcPts val="0"/>
                </a:spcAft>
              </a:pPr>
              <a:r>
                <a:rPr lang="zh-CN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中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indent="57150"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2000" b="1" i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X</a:t>
              </a:r>
              <a:r>
                <a:rPr lang="en-US" sz="2000" b="1" kern="100" baseline="-250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33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 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indent="57150" algn="ctr">
                <a:lnSpc>
                  <a:spcPts val="1800"/>
                </a:lnSpc>
                <a:spcAft>
                  <a:spcPts val="0"/>
                </a:spcAft>
              </a:pPr>
              <a:r>
                <a:rPr lang="zh-CN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差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indent="57150"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2000" b="1" i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X</a:t>
              </a:r>
              <a:r>
                <a:rPr lang="en-US" sz="2000" b="1" kern="100" baseline="-250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34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ctr">
                <a:lnSpc>
                  <a:spcPts val="1800"/>
                </a:lnSpc>
                <a:spcAft>
                  <a:spcPts val="0"/>
                </a:spcAft>
              </a:pPr>
              <a:r>
                <a:rPr lang="en-US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 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15" name="Text Box 73"/>
            <p:cNvSpPr txBox="1">
              <a:spLocks noChangeArrowheads="1"/>
            </p:cNvSpPr>
            <p:nvPr/>
          </p:nvSpPr>
          <p:spPr bwMode="auto">
            <a:xfrm>
              <a:off x="7290301" y="2602230"/>
              <a:ext cx="708417" cy="212291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indent="57150" algn="just">
                <a:lnSpc>
                  <a:spcPts val="1800"/>
                </a:lnSpc>
                <a:spcAft>
                  <a:spcPts val="0"/>
                </a:spcAft>
              </a:pPr>
              <a:endParaRPr lang="en-US" altLang="zh-CN" sz="2000" b="1" kern="100" dirty="0" smtClean="0">
                <a:effectLst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endParaRPr>
            </a:p>
            <a:p>
              <a:pPr indent="57150" algn="just">
                <a:lnSpc>
                  <a:spcPts val="1800"/>
                </a:lnSpc>
                <a:spcAft>
                  <a:spcPts val="0"/>
                </a:spcAft>
              </a:pPr>
              <a:r>
                <a:rPr lang="zh-CN" sz="2000" b="1" kern="100" dirty="0" smtClean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优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indent="57150" algn="just">
                <a:lnSpc>
                  <a:spcPts val="1800"/>
                </a:lnSpc>
                <a:spcAft>
                  <a:spcPts val="0"/>
                </a:spcAft>
              </a:pPr>
              <a:r>
                <a:rPr lang="en-US" sz="2000" b="1" i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X</a:t>
              </a:r>
              <a:r>
                <a:rPr lang="en-US" sz="2000" b="1" kern="100" baseline="-250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41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just">
                <a:lnSpc>
                  <a:spcPts val="1800"/>
                </a:lnSpc>
                <a:spcAft>
                  <a:spcPts val="0"/>
                </a:spcAft>
              </a:pPr>
              <a:r>
                <a:rPr lang="en-US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 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indent="57150" algn="just">
                <a:lnSpc>
                  <a:spcPts val="1800"/>
                </a:lnSpc>
                <a:spcAft>
                  <a:spcPts val="0"/>
                </a:spcAft>
              </a:pPr>
              <a:r>
                <a:rPr lang="zh-CN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良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indent="57150" algn="just">
                <a:lnSpc>
                  <a:spcPts val="1800"/>
                </a:lnSpc>
                <a:spcAft>
                  <a:spcPts val="0"/>
                </a:spcAft>
              </a:pPr>
              <a:r>
                <a:rPr lang="en-US" sz="2000" b="1" i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X</a:t>
              </a:r>
              <a:r>
                <a:rPr lang="en-US" sz="2000" b="1" kern="100" baseline="-250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42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just">
                <a:lnSpc>
                  <a:spcPts val="1800"/>
                </a:lnSpc>
                <a:spcAft>
                  <a:spcPts val="0"/>
                </a:spcAft>
              </a:pPr>
              <a:r>
                <a:rPr lang="en-US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 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indent="57150" algn="just">
                <a:lnSpc>
                  <a:spcPts val="1800"/>
                </a:lnSpc>
                <a:spcAft>
                  <a:spcPts val="0"/>
                </a:spcAft>
              </a:pPr>
              <a:r>
                <a:rPr lang="zh-CN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中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indent="57150" algn="just">
                <a:lnSpc>
                  <a:spcPts val="1800"/>
                </a:lnSpc>
                <a:spcAft>
                  <a:spcPts val="0"/>
                </a:spcAft>
              </a:pPr>
              <a:r>
                <a:rPr lang="en-US" sz="2000" b="1" i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X</a:t>
              </a:r>
              <a:r>
                <a:rPr lang="en-US" sz="2000" b="1" kern="100" baseline="-250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43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just">
                <a:lnSpc>
                  <a:spcPts val="1800"/>
                </a:lnSpc>
                <a:spcAft>
                  <a:spcPts val="0"/>
                </a:spcAft>
              </a:pPr>
              <a:r>
                <a:rPr lang="en-US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 </a:t>
              </a:r>
              <a:endParaRPr lang="zh-CN" sz="2000" b="1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4217030" y="3429000"/>
              <a:ext cx="71501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4211960" y="4077072"/>
              <a:ext cx="71501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4211960" y="4797152"/>
              <a:ext cx="71501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5225142" y="3429000"/>
              <a:ext cx="71501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5220072" y="4077072"/>
              <a:ext cx="71501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5220072" y="4797152"/>
              <a:ext cx="71501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6305262" y="3429000"/>
              <a:ext cx="71501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>
              <a:off x="6300192" y="4077072"/>
              <a:ext cx="71501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6300192" y="4797152"/>
              <a:ext cx="71501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7313374" y="3429000"/>
              <a:ext cx="71501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7308304" y="4077072"/>
              <a:ext cx="71501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4283968" y="5877272"/>
              <a:ext cx="568833" cy="3829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b="1" i="1" kern="10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A</a:t>
              </a:r>
              <a:r>
                <a:rPr lang="en-US" sz="2000" b="1" kern="100" baseline="-2500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1</a:t>
              </a:r>
              <a:endParaRPr lang="zh-CN" sz="2000" b="1" kern="10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30" name="Text Box 94"/>
            <p:cNvSpPr txBox="1">
              <a:spLocks noChangeArrowheads="1"/>
            </p:cNvSpPr>
            <p:nvPr/>
          </p:nvSpPr>
          <p:spPr bwMode="auto">
            <a:xfrm>
              <a:off x="7410682" y="5917276"/>
              <a:ext cx="545694" cy="36766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ts val="1000"/>
                </a:lnSpc>
                <a:spcAft>
                  <a:spcPts val="0"/>
                </a:spcAft>
              </a:pPr>
              <a:endParaRPr lang="en-US" altLang="zh-CN" sz="2000" b="1" kern="100" dirty="0" smtClean="0">
                <a:effectLst/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ctr">
                <a:lnSpc>
                  <a:spcPts val="1000"/>
                </a:lnSpc>
                <a:spcAft>
                  <a:spcPts val="0"/>
                </a:spcAft>
              </a:pPr>
              <a:r>
                <a:rPr lang="en-US" altLang="zh-CN" sz="2000" b="1" kern="100" dirty="0" smtClean="0">
                  <a:latin typeface="+mj-lt"/>
                  <a:ea typeface="宋体" panose="02010600030101010101" pitchFamily="2" charset="-122"/>
                  <a:cs typeface="Times New Roman" panose="02020603050405020304"/>
                </a:rPr>
                <a:t>…</a:t>
              </a:r>
              <a:endParaRPr lang="zh-CN" sz="2000" b="1" kern="100" dirty="0">
                <a:effectLst/>
                <a:latin typeface="+mj-lt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31" name="Text Box 97"/>
            <p:cNvSpPr txBox="1">
              <a:spLocks noChangeArrowheads="1"/>
            </p:cNvSpPr>
            <p:nvPr/>
          </p:nvSpPr>
          <p:spPr bwMode="auto">
            <a:xfrm>
              <a:off x="5076056" y="5900132"/>
              <a:ext cx="568833" cy="3829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b="1" i="1" kern="10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A</a:t>
              </a:r>
              <a:r>
                <a:rPr lang="en-US" sz="2000" b="1" kern="100" baseline="-2500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2</a:t>
              </a:r>
              <a:endParaRPr lang="zh-CN" sz="2000" b="1" kern="10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32" name="Text Box 98"/>
            <p:cNvSpPr txBox="1">
              <a:spLocks noChangeArrowheads="1"/>
            </p:cNvSpPr>
            <p:nvPr/>
          </p:nvSpPr>
          <p:spPr bwMode="auto">
            <a:xfrm>
              <a:off x="5875375" y="5902037"/>
              <a:ext cx="568833" cy="3829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ts val="1000"/>
                </a:lnSpc>
                <a:spcAft>
                  <a:spcPts val="0"/>
                </a:spcAft>
              </a:pPr>
              <a:endParaRPr lang="en-US" altLang="zh-CN" sz="2000" b="1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ctr">
                <a:lnSpc>
                  <a:spcPts val="1000"/>
                </a:lnSpc>
                <a:spcAft>
                  <a:spcPts val="0"/>
                </a:spcAft>
              </a:pPr>
              <a:r>
                <a:rPr lang="en-US" altLang="zh-CN" sz="2000" b="1" kern="100" dirty="0" smtClean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…</a:t>
              </a:r>
              <a:endParaRPr lang="zh-CN" sz="2000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000" kern="100" dirty="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 </a:t>
              </a:r>
              <a:endParaRPr lang="zh-CN" sz="2000" kern="100" dirty="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33" name="Text Box 99"/>
            <p:cNvSpPr txBox="1">
              <a:spLocks noChangeArrowheads="1"/>
            </p:cNvSpPr>
            <p:nvPr/>
          </p:nvSpPr>
          <p:spPr bwMode="auto">
            <a:xfrm>
              <a:off x="6667463" y="5894417"/>
              <a:ext cx="568833" cy="3829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b="1" i="1" kern="10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A</a:t>
              </a:r>
              <a:r>
                <a:rPr lang="en-US" sz="2000" b="1" i="1" kern="100" baseline="-2500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k</a:t>
              </a:r>
              <a:endParaRPr lang="zh-CN" sz="2000" b="1" kern="10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sp>
          <p:nvSpPr>
            <p:cNvPr id="34" name="Text Box 52"/>
            <p:cNvSpPr txBox="1">
              <a:spLocks noChangeArrowheads="1"/>
            </p:cNvSpPr>
            <p:nvPr/>
          </p:nvSpPr>
          <p:spPr bwMode="auto">
            <a:xfrm>
              <a:off x="5292080" y="836712"/>
              <a:ext cx="1584176" cy="38295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indent="114300" algn="ctr">
                <a:spcAft>
                  <a:spcPts val="0"/>
                </a:spcAft>
              </a:pPr>
              <a:r>
                <a:rPr lang="zh-CN" sz="2000" b="1" kern="10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职员晋升</a:t>
              </a:r>
              <a:r>
                <a:rPr lang="en-US" sz="2000" b="1" i="1" kern="100">
                  <a:effectLst/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Y</a:t>
              </a:r>
              <a:endParaRPr lang="zh-CN" sz="2000" b="1" kern="100">
                <a:effectLst/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 bwMode="auto">
            <a:xfrm>
              <a:off x="4574535" y="1340768"/>
              <a:ext cx="30429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4572000" y="5589240"/>
              <a:ext cx="30429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4572000" y="5733256"/>
              <a:ext cx="30429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>
              <a:endCxn id="10" idx="0"/>
            </p:cNvCxnSpPr>
            <p:nvPr/>
          </p:nvCxnSpPr>
          <p:spPr bwMode="auto">
            <a:xfrm>
              <a:off x="4593171" y="1340768"/>
              <a:ext cx="0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5580112" y="1340768"/>
              <a:ext cx="0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6609395" y="1340768"/>
              <a:ext cx="0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7596336" y="1340768"/>
              <a:ext cx="0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>
              <a:off x="4593171" y="2420888"/>
              <a:ext cx="0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5580112" y="2420888"/>
              <a:ext cx="0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6609395" y="2420888"/>
              <a:ext cx="0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7596336" y="2420888"/>
              <a:ext cx="0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4572000" y="5445224"/>
              <a:ext cx="0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5558941" y="5445224"/>
              <a:ext cx="0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6588224" y="5445224"/>
              <a:ext cx="0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7575166" y="4725144"/>
              <a:ext cx="0" cy="8640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4572000" y="5733256"/>
              <a:ext cx="0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5364088" y="5733256"/>
              <a:ext cx="0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6156176" y="5733256"/>
              <a:ext cx="0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7596336" y="5733256"/>
              <a:ext cx="0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6948264" y="5733256"/>
              <a:ext cx="0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6084168" y="1196752"/>
              <a:ext cx="0" cy="14401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6" name="组合 55"/>
          <p:cNvGrpSpPr/>
          <p:nvPr/>
        </p:nvGrpSpPr>
        <p:grpSpPr>
          <a:xfrm>
            <a:off x="513365" y="1245465"/>
            <a:ext cx="3960515" cy="2350846"/>
            <a:chOff x="0" y="-81280"/>
            <a:chExt cx="2695575" cy="1707515"/>
          </a:xfrm>
          <a:noFill/>
        </p:grpSpPr>
        <p:grpSp>
          <p:nvGrpSpPr>
            <p:cNvPr id="73" name="Group 154"/>
            <p:cNvGrpSpPr/>
            <p:nvPr/>
          </p:nvGrpSpPr>
          <p:grpSpPr bwMode="auto">
            <a:xfrm>
              <a:off x="0" y="-81280"/>
              <a:ext cx="2695575" cy="1707515"/>
              <a:chOff x="3412" y="7732"/>
              <a:chExt cx="4245" cy="2689"/>
            </a:xfrm>
            <a:grpFill/>
          </p:grpSpPr>
          <p:sp>
            <p:nvSpPr>
              <p:cNvPr id="86" name="Text Box 57"/>
              <p:cNvSpPr txBox="1">
                <a:spLocks noChangeArrowheads="1"/>
              </p:cNvSpPr>
              <p:nvPr/>
            </p:nvSpPr>
            <p:spPr bwMode="auto">
              <a:xfrm>
                <a:off x="4731" y="7732"/>
                <a:ext cx="1641" cy="467"/>
              </a:xfrm>
              <a:prstGeom prst="rect">
                <a:avLst/>
              </a:prstGeom>
              <a:grpFill/>
              <a:ln w="19050">
                <a:solidFill>
                  <a:srgbClr val="000000"/>
                </a:solidFill>
                <a:miter lim="800000"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114300" algn="just">
                  <a:spcAft>
                    <a:spcPts val="0"/>
                  </a:spcAft>
                </a:pPr>
                <a:r>
                  <a: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rPr>
                  <a:t>职员晋升</a:t>
                </a:r>
                <a:r>
                  <a:rPr lang="en-US" sz="2000" b="1" i="1" kern="100" dirty="0">
                    <a:effectLst/>
                    <a:latin typeface="Times New Roman" panose="02020603050405020304"/>
                    <a:ea typeface="宋体" panose="02010600030101010101" pitchFamily="2" charset="-122"/>
                  </a:rPr>
                  <a:t>Y</a:t>
                </a:r>
                <a:endParaRPr lang="zh-CN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</a:endParaRPr>
              </a:p>
            </p:txBody>
          </p:sp>
          <p:sp>
            <p:nvSpPr>
              <p:cNvPr id="87" name="Text Box 58"/>
              <p:cNvSpPr txBox="1">
                <a:spLocks noChangeArrowheads="1"/>
              </p:cNvSpPr>
              <p:nvPr/>
            </p:nvSpPr>
            <p:spPr bwMode="auto">
              <a:xfrm>
                <a:off x="3412" y="8532"/>
                <a:ext cx="749" cy="1005"/>
              </a:xfrm>
              <a:prstGeom prst="rect">
                <a:avLst/>
              </a:prstGeom>
              <a:grpFill/>
              <a:ln w="19050">
                <a:solidFill>
                  <a:srgbClr val="000000"/>
                </a:solidFill>
                <a:miter lim="800000"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lnSpc>
                    <a:spcPts val="1000"/>
                  </a:lnSpc>
                  <a:spcAft>
                    <a:spcPts val="0"/>
                  </a:spcAft>
                </a:pPr>
                <a:endParaRPr lang="en-US" altLang="zh-CN" sz="2000" b="1" kern="100" dirty="0" smtClean="0">
                  <a:effectLst/>
                  <a:latin typeface="Times New Roman" panose="02020603050405020304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1000"/>
                  </a:lnSpc>
                  <a:spcAft>
                    <a:spcPts val="0"/>
                  </a:spcAft>
                </a:pPr>
                <a:r>
                  <a:rPr lang="zh-CN" sz="2000" b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rPr>
                  <a:t>工作</a:t>
                </a:r>
                <a:endParaRPr lang="en-US" altLang="zh-CN" sz="2000" b="1" kern="100" dirty="0" smtClean="0">
                  <a:effectLst/>
                  <a:latin typeface="Times New Roman" panose="02020603050405020304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1000"/>
                  </a:lnSpc>
                  <a:spcAft>
                    <a:spcPts val="0"/>
                  </a:spcAft>
                </a:pPr>
                <a:endParaRPr lang="en-US" altLang="zh-CN" sz="2000" b="1" kern="100" dirty="0">
                  <a:latin typeface="Times New Roman" panose="02020603050405020304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1000"/>
                  </a:lnSpc>
                  <a:spcAft>
                    <a:spcPts val="0"/>
                  </a:spcAft>
                </a:pPr>
                <a:r>
                  <a:rPr lang="zh-CN" sz="2000" b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rPr>
                  <a:t>年限</a:t>
                </a:r>
                <a:endParaRPr lang="zh-CN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</a:endParaRPr>
              </a:p>
              <a:p>
                <a:pPr indent="57150" algn="just">
                  <a:lnSpc>
                    <a:spcPts val="1000"/>
                  </a:lnSpc>
                  <a:spcAft>
                    <a:spcPts val="0"/>
                  </a:spcAft>
                </a:pPr>
                <a:endParaRPr lang="en-US" sz="2000" b="1" i="1" kern="100" dirty="0" smtClean="0">
                  <a:effectLst/>
                  <a:latin typeface="Times New Roman" panose="02020603050405020304"/>
                  <a:ea typeface="宋体" panose="02010600030101010101" pitchFamily="2" charset="-122"/>
                </a:endParaRPr>
              </a:p>
              <a:p>
                <a:pPr indent="57150" algn="just">
                  <a:lnSpc>
                    <a:spcPts val="1000"/>
                  </a:lnSpc>
                  <a:spcAft>
                    <a:spcPts val="0"/>
                  </a:spcAft>
                </a:pPr>
                <a:r>
                  <a:rPr lang="en-US" sz="2000" b="1" i="1" kern="100" dirty="0">
                    <a:latin typeface="Times New Roman" panose="02020603050405020304"/>
                    <a:ea typeface="宋体" panose="02010600030101010101" pitchFamily="2" charset="-122"/>
                  </a:rPr>
                  <a:t> </a:t>
                </a:r>
                <a:r>
                  <a:rPr lang="en-US" sz="2000" b="1" i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rPr>
                  <a:t>X</a:t>
                </a:r>
                <a:r>
                  <a:rPr lang="en-US" sz="2000" b="1" kern="100" baseline="-250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rPr>
                  <a:t>1</a:t>
                </a:r>
                <a:endParaRPr lang="zh-CN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Text Box 60"/>
              <p:cNvSpPr txBox="1">
                <a:spLocks noChangeArrowheads="1"/>
              </p:cNvSpPr>
              <p:nvPr/>
            </p:nvSpPr>
            <p:spPr bwMode="auto">
              <a:xfrm>
                <a:off x="3705" y="10010"/>
                <a:ext cx="1020" cy="411"/>
              </a:xfrm>
              <a:prstGeom prst="rect">
                <a:avLst/>
              </a:prstGeom>
              <a:grpFill/>
              <a:ln w="19050">
                <a:solidFill>
                  <a:srgbClr val="000000"/>
                </a:solidFill>
                <a:miter lim="800000"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rPr>
                  <a:t>职员</a:t>
                </a:r>
                <a:r>
                  <a:rPr lang="en-US" sz="2000" b="1" i="1" kern="100" dirty="0">
                    <a:effectLst/>
                    <a:latin typeface="Times New Roman" panose="02020603050405020304"/>
                    <a:ea typeface="宋体" panose="02010600030101010101" pitchFamily="2" charset="-122"/>
                  </a:rPr>
                  <a:t>A</a:t>
                </a:r>
                <a:r>
                  <a:rPr lang="en-US" sz="2000" b="1" kern="100" baseline="-25000" dirty="0">
                    <a:effectLst/>
                    <a:latin typeface="Times New Roman" panose="02020603050405020304"/>
                    <a:ea typeface="宋体" panose="02010600030101010101" pitchFamily="2" charset="-122"/>
                  </a:rPr>
                  <a:t>1</a:t>
                </a:r>
                <a:endParaRPr lang="zh-CN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</a:endParaRPr>
              </a:p>
            </p:txBody>
          </p:sp>
          <p:sp>
            <p:nvSpPr>
              <p:cNvPr id="89" name="Text Box 65"/>
              <p:cNvSpPr txBox="1">
                <a:spLocks noChangeArrowheads="1"/>
              </p:cNvSpPr>
              <p:nvPr/>
            </p:nvSpPr>
            <p:spPr bwMode="auto">
              <a:xfrm>
                <a:off x="4598" y="8599"/>
                <a:ext cx="807" cy="941"/>
              </a:xfrm>
              <a:prstGeom prst="rect">
                <a:avLst/>
              </a:prstGeom>
              <a:grpFill/>
              <a:ln w="19050">
                <a:solidFill>
                  <a:srgbClr val="000000"/>
                </a:solidFill>
                <a:miter lim="800000"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lnSpc>
                    <a:spcPts val="1000"/>
                  </a:lnSpc>
                  <a:spcAft>
                    <a:spcPts val="0"/>
                  </a:spcAft>
                </a:pPr>
                <a:endParaRPr lang="en-US" altLang="zh-CN" sz="2000" b="1" kern="100" dirty="0" smtClean="0">
                  <a:effectLst/>
                  <a:latin typeface="Times New Roman" panose="02020603050405020304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1000"/>
                  </a:lnSpc>
                  <a:spcAft>
                    <a:spcPts val="0"/>
                  </a:spcAft>
                </a:pPr>
                <a:r>
                  <a:rPr lang="zh-CN" sz="2000" b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rPr>
                  <a:t>教育</a:t>
                </a:r>
                <a:endParaRPr lang="en-US" altLang="zh-CN" sz="2000" b="1" kern="100" dirty="0" smtClean="0">
                  <a:effectLst/>
                  <a:latin typeface="Times New Roman" panose="02020603050405020304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1000"/>
                  </a:lnSpc>
                  <a:spcAft>
                    <a:spcPts val="0"/>
                  </a:spcAft>
                </a:pPr>
                <a:endParaRPr lang="en-US" altLang="zh-CN" sz="2000" b="1" kern="100" dirty="0">
                  <a:latin typeface="Times New Roman" panose="02020603050405020304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1000"/>
                  </a:lnSpc>
                  <a:spcAft>
                    <a:spcPts val="0"/>
                  </a:spcAft>
                </a:pPr>
                <a:r>
                  <a:rPr lang="zh-CN" sz="2000" b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rPr>
                  <a:t>程度</a:t>
                </a:r>
                <a:endParaRPr lang="zh-CN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</a:endParaRPr>
              </a:p>
              <a:p>
                <a:pPr indent="57150" algn="just">
                  <a:lnSpc>
                    <a:spcPts val="1000"/>
                  </a:lnSpc>
                  <a:spcAft>
                    <a:spcPts val="0"/>
                  </a:spcAft>
                </a:pPr>
                <a:endParaRPr lang="en-US" sz="2000" b="1" i="1" kern="100" dirty="0" smtClean="0">
                  <a:effectLst/>
                  <a:latin typeface="Times New Roman" panose="02020603050405020304"/>
                  <a:ea typeface="宋体" panose="02010600030101010101" pitchFamily="2" charset="-122"/>
                </a:endParaRPr>
              </a:p>
              <a:p>
                <a:pPr indent="57150" algn="just">
                  <a:lnSpc>
                    <a:spcPts val="1000"/>
                  </a:lnSpc>
                  <a:spcAft>
                    <a:spcPts val="0"/>
                  </a:spcAft>
                </a:pPr>
                <a:r>
                  <a:rPr lang="en-US" sz="2000" b="1" i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rPr>
                  <a:t> X</a:t>
                </a:r>
                <a:r>
                  <a:rPr lang="en-US" sz="2000" b="1" kern="100" baseline="-250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rPr>
                  <a:t>2</a:t>
                </a:r>
                <a:endParaRPr lang="zh-CN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1000"/>
                  </a:lnSpc>
                  <a:spcAft>
                    <a:spcPts val="0"/>
                  </a:spcAft>
                </a:pPr>
                <a:r>
                  <a:rPr lang="en-US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rPr>
                  <a:t> </a:t>
                </a:r>
                <a:endParaRPr lang="zh-CN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Text Box 71"/>
              <p:cNvSpPr txBox="1">
                <a:spLocks noChangeArrowheads="1"/>
              </p:cNvSpPr>
              <p:nvPr/>
            </p:nvSpPr>
            <p:spPr bwMode="auto">
              <a:xfrm>
                <a:off x="5773" y="8569"/>
                <a:ext cx="792" cy="953"/>
              </a:xfrm>
              <a:prstGeom prst="rect">
                <a:avLst/>
              </a:prstGeom>
              <a:grpFill/>
              <a:ln w="19050">
                <a:solidFill>
                  <a:srgbClr val="000000"/>
                </a:solidFill>
                <a:miter lim="800000"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lnSpc>
                    <a:spcPts val="1000"/>
                  </a:lnSpc>
                  <a:spcAft>
                    <a:spcPts val="0"/>
                  </a:spcAft>
                </a:pPr>
                <a:endParaRPr lang="en-US" altLang="zh-CN" sz="2000" b="1" kern="100" dirty="0" smtClean="0">
                  <a:effectLst/>
                  <a:latin typeface="Times New Roman" panose="02020603050405020304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1000"/>
                  </a:lnSpc>
                  <a:spcAft>
                    <a:spcPts val="0"/>
                  </a:spcAft>
                </a:pPr>
                <a:r>
                  <a:rPr lang="zh-CN" sz="2000" b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rPr>
                  <a:t>工作</a:t>
                </a:r>
                <a:endParaRPr lang="en-US" altLang="zh-CN" sz="2000" b="1" kern="100" dirty="0" smtClean="0">
                  <a:effectLst/>
                  <a:latin typeface="Times New Roman" panose="02020603050405020304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1000"/>
                  </a:lnSpc>
                  <a:spcAft>
                    <a:spcPts val="0"/>
                  </a:spcAft>
                </a:pPr>
                <a:endParaRPr lang="en-US" altLang="zh-CN" sz="2000" b="1" kern="100" dirty="0">
                  <a:latin typeface="Times New Roman" panose="02020603050405020304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1000"/>
                  </a:lnSpc>
                  <a:spcAft>
                    <a:spcPts val="0"/>
                  </a:spcAft>
                </a:pPr>
                <a:r>
                  <a:rPr lang="zh-CN" sz="2000" b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rPr>
                  <a:t>能力</a:t>
                </a:r>
                <a:endParaRPr lang="zh-CN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</a:endParaRPr>
              </a:p>
              <a:p>
                <a:pPr indent="57150" algn="just">
                  <a:lnSpc>
                    <a:spcPts val="1000"/>
                  </a:lnSpc>
                  <a:spcAft>
                    <a:spcPts val="0"/>
                  </a:spcAft>
                </a:pPr>
                <a:endParaRPr lang="en-US" sz="2000" b="1" i="1" kern="100" dirty="0" smtClean="0">
                  <a:effectLst/>
                  <a:latin typeface="Times New Roman" panose="02020603050405020304"/>
                  <a:ea typeface="宋体" panose="02010600030101010101" pitchFamily="2" charset="-122"/>
                </a:endParaRPr>
              </a:p>
              <a:p>
                <a:pPr indent="57150" algn="just">
                  <a:lnSpc>
                    <a:spcPts val="1000"/>
                  </a:lnSpc>
                  <a:spcAft>
                    <a:spcPts val="0"/>
                  </a:spcAft>
                </a:pPr>
                <a:r>
                  <a:rPr lang="en-US" sz="2000" b="1" i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rPr>
                  <a:t> X</a:t>
                </a:r>
                <a:r>
                  <a:rPr lang="en-US" sz="2000" b="1" kern="100" baseline="-250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rPr>
                  <a:t>3</a:t>
                </a:r>
                <a:endParaRPr lang="zh-CN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1000"/>
                  </a:lnSpc>
                  <a:spcAft>
                    <a:spcPts val="0"/>
                  </a:spcAft>
                </a:pPr>
                <a:r>
                  <a:rPr lang="en-US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rPr>
                  <a:t> </a:t>
                </a:r>
                <a:endParaRPr lang="zh-CN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Text Box 77"/>
              <p:cNvSpPr txBox="1">
                <a:spLocks noChangeArrowheads="1"/>
              </p:cNvSpPr>
              <p:nvPr/>
            </p:nvSpPr>
            <p:spPr bwMode="auto">
              <a:xfrm>
                <a:off x="6899" y="8569"/>
                <a:ext cx="758" cy="965"/>
              </a:xfrm>
              <a:prstGeom prst="rect">
                <a:avLst/>
              </a:prstGeom>
              <a:grpFill/>
              <a:ln w="19050">
                <a:solidFill>
                  <a:srgbClr val="000000"/>
                </a:solidFill>
                <a:miter lim="800000"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lnSpc>
                    <a:spcPts val="1000"/>
                  </a:lnSpc>
                  <a:spcAft>
                    <a:spcPts val="0"/>
                  </a:spcAft>
                </a:pPr>
                <a:endParaRPr lang="en-US" altLang="zh-CN" sz="2000" b="1" kern="100" dirty="0" smtClean="0">
                  <a:effectLst/>
                  <a:latin typeface="Times New Roman" panose="02020603050405020304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1000"/>
                  </a:lnSpc>
                  <a:spcAft>
                    <a:spcPts val="0"/>
                  </a:spcAft>
                </a:pPr>
                <a:r>
                  <a:rPr lang="zh-CN" sz="2000" b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rPr>
                  <a:t>道德</a:t>
                </a:r>
                <a:endParaRPr lang="en-US" altLang="zh-CN" sz="2000" b="1" kern="100" dirty="0" smtClean="0">
                  <a:effectLst/>
                  <a:latin typeface="Times New Roman" panose="02020603050405020304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1000"/>
                  </a:lnSpc>
                  <a:spcAft>
                    <a:spcPts val="0"/>
                  </a:spcAft>
                </a:pPr>
                <a:endParaRPr lang="en-US" altLang="zh-CN" sz="2000" b="1" kern="100" dirty="0">
                  <a:latin typeface="Times New Roman" panose="02020603050405020304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1000"/>
                  </a:lnSpc>
                  <a:spcAft>
                    <a:spcPts val="0"/>
                  </a:spcAft>
                </a:pPr>
                <a:r>
                  <a:rPr lang="zh-CN" sz="2000" b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rPr>
                  <a:t>品质</a:t>
                </a:r>
                <a:endParaRPr lang="zh-CN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</a:endParaRPr>
              </a:p>
              <a:p>
                <a:pPr indent="57150" algn="just">
                  <a:lnSpc>
                    <a:spcPts val="1000"/>
                  </a:lnSpc>
                  <a:spcAft>
                    <a:spcPts val="0"/>
                  </a:spcAft>
                </a:pPr>
                <a:endParaRPr lang="en-US" sz="2000" b="1" i="1" kern="100" dirty="0" smtClean="0">
                  <a:effectLst/>
                  <a:latin typeface="Times New Roman" panose="02020603050405020304"/>
                  <a:ea typeface="宋体" panose="02010600030101010101" pitchFamily="2" charset="-122"/>
                </a:endParaRPr>
              </a:p>
              <a:p>
                <a:pPr indent="57150" algn="just">
                  <a:lnSpc>
                    <a:spcPts val="1000"/>
                  </a:lnSpc>
                  <a:spcAft>
                    <a:spcPts val="0"/>
                  </a:spcAft>
                </a:pPr>
                <a:r>
                  <a:rPr lang="en-US" sz="2000" b="1" i="1" kern="1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rPr>
                  <a:t> X</a:t>
                </a:r>
                <a:r>
                  <a:rPr lang="en-US" sz="2000" b="1" kern="100" baseline="-25000" dirty="0" smtClean="0">
                    <a:effectLst/>
                    <a:latin typeface="Times New Roman" panose="02020603050405020304"/>
                    <a:ea typeface="宋体" panose="02010600030101010101" pitchFamily="2" charset="-122"/>
                  </a:rPr>
                  <a:t>4</a:t>
                </a:r>
                <a:endParaRPr lang="zh-CN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</a:endParaRPr>
              </a:p>
              <a:p>
                <a:pPr algn="just">
                  <a:lnSpc>
                    <a:spcPts val="1000"/>
                  </a:lnSpc>
                  <a:spcAft>
                    <a:spcPts val="0"/>
                  </a:spcAft>
                </a:pPr>
                <a:r>
                  <a:rPr lang="en-US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rPr>
                  <a:t> </a:t>
                </a:r>
                <a:endParaRPr lang="zh-CN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</a:endParaRPr>
              </a:p>
            </p:txBody>
          </p:sp>
          <p:cxnSp>
            <p:nvCxnSpPr>
              <p:cNvPr id="92" name="Line 83"/>
              <p:cNvCxnSpPr/>
              <p:nvPr/>
            </p:nvCxnSpPr>
            <p:spPr bwMode="auto">
              <a:xfrm flipV="1">
                <a:off x="3787" y="8350"/>
                <a:ext cx="3395" cy="12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</a:ln>
            </p:spPr>
          </p:cxnSp>
          <p:cxnSp>
            <p:nvCxnSpPr>
              <p:cNvPr id="93" name="Line 84"/>
              <p:cNvCxnSpPr/>
              <p:nvPr/>
            </p:nvCxnSpPr>
            <p:spPr bwMode="auto">
              <a:xfrm>
                <a:off x="3798" y="8362"/>
                <a:ext cx="0" cy="17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</a:ln>
            </p:spPr>
          </p:cxnSp>
          <p:cxnSp>
            <p:nvCxnSpPr>
              <p:cNvPr id="94" name="Line 85"/>
              <p:cNvCxnSpPr/>
              <p:nvPr/>
            </p:nvCxnSpPr>
            <p:spPr bwMode="auto">
              <a:xfrm>
                <a:off x="4956" y="8362"/>
                <a:ext cx="0" cy="17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</a:ln>
            </p:spPr>
          </p:cxnSp>
          <p:cxnSp>
            <p:nvCxnSpPr>
              <p:cNvPr id="95" name="Line 86"/>
              <p:cNvCxnSpPr/>
              <p:nvPr/>
            </p:nvCxnSpPr>
            <p:spPr bwMode="auto">
              <a:xfrm>
                <a:off x="6084" y="8362"/>
                <a:ext cx="0" cy="17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</a:ln>
            </p:spPr>
          </p:cxnSp>
          <p:cxnSp>
            <p:nvCxnSpPr>
              <p:cNvPr id="96" name="Line 87"/>
              <p:cNvCxnSpPr/>
              <p:nvPr/>
            </p:nvCxnSpPr>
            <p:spPr bwMode="auto">
              <a:xfrm>
                <a:off x="7190" y="8362"/>
                <a:ext cx="0" cy="17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</a:ln>
            </p:spPr>
          </p:cxnSp>
          <p:cxnSp>
            <p:nvCxnSpPr>
              <p:cNvPr id="97" name="Line 88"/>
              <p:cNvCxnSpPr/>
              <p:nvPr/>
            </p:nvCxnSpPr>
            <p:spPr bwMode="auto">
              <a:xfrm>
                <a:off x="5480" y="8185"/>
                <a:ext cx="0" cy="17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</a:ln>
            </p:spPr>
          </p:cxnSp>
          <p:sp>
            <p:nvSpPr>
              <p:cNvPr id="98" name="Text Box 150"/>
              <p:cNvSpPr txBox="1">
                <a:spLocks noChangeArrowheads="1"/>
              </p:cNvSpPr>
              <p:nvPr/>
            </p:nvSpPr>
            <p:spPr bwMode="auto">
              <a:xfrm>
                <a:off x="4991" y="10010"/>
                <a:ext cx="1052" cy="411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rPr>
                  <a:t>职员</a:t>
                </a:r>
                <a:r>
                  <a:rPr lang="en-US" sz="2000" b="1" i="1" kern="100" dirty="0">
                    <a:effectLst/>
                    <a:latin typeface="Times New Roman" panose="02020603050405020304"/>
                    <a:ea typeface="宋体" panose="02010600030101010101" pitchFamily="2" charset="-122"/>
                  </a:rPr>
                  <a:t>A</a:t>
                </a:r>
                <a:r>
                  <a:rPr lang="en-US" sz="2000" b="1" kern="100" baseline="-25000" dirty="0">
                    <a:effectLst/>
                    <a:latin typeface="Times New Roman" panose="02020603050405020304"/>
                    <a:ea typeface="宋体" panose="02010600030101010101" pitchFamily="2" charset="-122"/>
                  </a:rPr>
                  <a:t>2</a:t>
                </a:r>
                <a:endParaRPr lang="zh-CN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Text Box 152"/>
              <p:cNvSpPr txBox="1">
                <a:spLocks noChangeArrowheads="1"/>
              </p:cNvSpPr>
              <p:nvPr/>
            </p:nvSpPr>
            <p:spPr bwMode="auto">
              <a:xfrm>
                <a:off x="6231" y="10010"/>
                <a:ext cx="1047" cy="411"/>
              </a:xfrm>
              <a:prstGeom prst="rect">
                <a:avLst/>
              </a:prstGeom>
              <a:grpFill/>
              <a:ln w="19050">
                <a:solidFill>
                  <a:srgbClr val="000000"/>
                </a:solidFill>
                <a:miter lim="800000"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sz="2000" b="1" kern="100" dirty="0">
                    <a:effectLst/>
                    <a:latin typeface="Times New Roman" panose="02020603050405020304"/>
                    <a:ea typeface="宋体" panose="02010600030101010101" pitchFamily="2" charset="-122"/>
                  </a:rPr>
                  <a:t>职员</a:t>
                </a:r>
                <a:r>
                  <a:rPr lang="en-US" sz="2000" b="1" i="1" kern="100" dirty="0">
                    <a:effectLst/>
                    <a:latin typeface="Times New Roman" panose="02020603050405020304"/>
                    <a:ea typeface="宋体" panose="02010600030101010101" pitchFamily="2" charset="-122"/>
                  </a:rPr>
                  <a:t>A</a:t>
                </a:r>
                <a:r>
                  <a:rPr lang="en-US" sz="2000" b="1" kern="100" baseline="-25000" dirty="0">
                    <a:effectLst/>
                    <a:latin typeface="Times New Roman" panose="02020603050405020304"/>
                    <a:ea typeface="宋体" panose="02010600030101010101" pitchFamily="2" charset="-122"/>
                  </a:rPr>
                  <a:t>3</a:t>
                </a:r>
                <a:endParaRPr lang="zh-CN" sz="2000" b="1" kern="100" dirty="0">
                  <a:effectLst/>
                  <a:latin typeface="Times New Roman" panose="020206030504050203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74" name="直接连接符 73"/>
            <p:cNvCxnSpPr/>
            <p:nvPr/>
          </p:nvCxnSpPr>
          <p:spPr>
            <a:xfrm>
              <a:off x="198967" y="1066800"/>
              <a:ext cx="294640" cy="29845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198967" y="1066800"/>
              <a:ext cx="1066800" cy="29845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198967" y="1066800"/>
              <a:ext cx="1807633" cy="29802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918634" y="1066800"/>
              <a:ext cx="347133" cy="29781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901700" y="1066800"/>
              <a:ext cx="1102784" cy="29845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>
              <a:off x="495300" y="1066800"/>
              <a:ext cx="408093" cy="29845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495300" y="1066800"/>
              <a:ext cx="1203113" cy="29845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495300" y="1066800"/>
              <a:ext cx="1900343" cy="29781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1265767" y="1066800"/>
              <a:ext cx="1128183" cy="29781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2002367" y="1066800"/>
              <a:ext cx="394970" cy="29845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1697567" y="1066800"/>
              <a:ext cx="309033" cy="29845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1265767" y="1066800"/>
              <a:ext cx="432223" cy="29845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矩形 99"/>
          <p:cNvSpPr/>
          <p:nvPr/>
        </p:nvSpPr>
        <p:spPr>
          <a:xfrm>
            <a:off x="614327" y="3789040"/>
            <a:ext cx="37903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 smtClean="0"/>
              <a:t>每一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准则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分若干等级</a:t>
            </a:r>
            <a:r>
              <a:rPr lang="en-US" altLang="zh-CN" sz="2800" b="1" dirty="0" smtClean="0"/>
              <a:t>:</a:t>
            </a:r>
            <a:r>
              <a:rPr lang="en-US" altLang="zh-CN" sz="2800" b="1" dirty="0"/>
              <a:t> 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zh-CN" altLang="en-US" sz="2800" b="1" dirty="0"/>
              <a:t>工作</a:t>
            </a:r>
            <a:r>
              <a:rPr lang="zh-CN" altLang="zh-CN" sz="2800" b="1" dirty="0" smtClean="0"/>
              <a:t>年限</a:t>
            </a:r>
            <a:r>
              <a:rPr lang="zh-CN" altLang="en-US" sz="2800" b="1" dirty="0" smtClean="0"/>
              <a:t>、教育</a:t>
            </a:r>
            <a:r>
              <a:rPr lang="zh-CN" altLang="zh-CN" sz="2800" b="1" dirty="0" smtClean="0"/>
              <a:t>程度用</a:t>
            </a:r>
            <a:r>
              <a:rPr lang="zh-CN" altLang="zh-CN" sz="2800" b="1" dirty="0"/>
              <a:t>入职时间和学历</a:t>
            </a:r>
            <a:r>
              <a:rPr lang="zh-CN" altLang="zh-CN" sz="2800" b="1" dirty="0" smtClean="0"/>
              <a:t>分级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工作</a:t>
            </a:r>
            <a:r>
              <a:rPr lang="zh-CN" altLang="zh-CN" sz="2800" b="1" dirty="0" smtClean="0"/>
              <a:t>能力</a:t>
            </a:r>
            <a:r>
              <a:rPr lang="zh-CN" altLang="en-US" sz="2800" b="1" dirty="0" smtClean="0"/>
              <a:t>、道德</a:t>
            </a:r>
            <a:r>
              <a:rPr lang="zh-CN" altLang="zh-CN" sz="2800" b="1" dirty="0" smtClean="0"/>
              <a:t>品质按照</a:t>
            </a:r>
            <a:r>
              <a:rPr lang="zh-CN" altLang="zh-CN" sz="2800" b="1" dirty="0"/>
              <a:t>优、良、中</a:t>
            </a:r>
            <a:r>
              <a:rPr lang="zh-CN" altLang="zh-CN" sz="2800" b="1" dirty="0" smtClean="0"/>
              <a:t>划分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01" name="Text Box 11"/>
          <p:cNvSpPr txBox="1">
            <a:spLocks noChangeArrowheads="1"/>
          </p:cNvSpPr>
          <p:nvPr/>
        </p:nvSpPr>
        <p:spPr bwMode="auto">
          <a:xfrm>
            <a:off x="467544" y="476672"/>
            <a:ext cx="5112568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b="1" dirty="0" smtClean="0">
                <a:latin typeface="+mj-lt"/>
                <a:ea typeface="隶书" panose="02010509060101010101" pitchFamily="49" charset="-122"/>
              </a:rPr>
              <a:t>职员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晋升问题的再讨论</a:t>
            </a:r>
            <a:endParaRPr lang="zh-CN" altLang="en-US" sz="3600" b="1" dirty="0">
              <a:latin typeface="+mj-lt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1520" y="2060848"/>
          <a:ext cx="8568948" cy="194421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09485"/>
                <a:gridCol w="518680"/>
                <a:gridCol w="518680"/>
                <a:gridCol w="518680"/>
                <a:gridCol w="517706"/>
                <a:gridCol w="561937"/>
                <a:gridCol w="495724"/>
                <a:gridCol w="495724"/>
                <a:gridCol w="495724"/>
                <a:gridCol w="495724"/>
                <a:gridCol w="495724"/>
                <a:gridCol w="495724"/>
                <a:gridCol w="495724"/>
                <a:gridCol w="495724"/>
                <a:gridCol w="495724"/>
                <a:gridCol w="495724"/>
                <a:gridCol w="566540"/>
              </a:tblGrid>
              <a:tr h="2980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1800" b="1" kern="10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=0.1223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1800" b="1" kern="10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  <a:r>
                        <a:rPr lang="en-US" altLang="zh-CN" sz="1800" kern="100" dirty="0" smtClean="0">
                          <a:solidFill>
                            <a:schemeClr val="tx1"/>
                          </a:solidFill>
                          <a:effectLst/>
                        </a:rPr>
                        <a:t>0.2270</a:t>
                      </a:r>
                      <a:endParaRPr lang="zh-CN" altLang="zh-CN" sz="18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1800" b="1" kern="10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  <a:r>
                        <a:rPr lang="en-US" altLang="zh-CN" sz="1800" kern="100" dirty="0" smtClean="0">
                          <a:solidFill>
                            <a:schemeClr val="tx1"/>
                          </a:solidFill>
                          <a:effectLst/>
                        </a:rPr>
                        <a:t>0.4236</a:t>
                      </a:r>
                      <a:endParaRPr lang="zh-CN" altLang="zh-CN" sz="18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1800" b="1" kern="10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=0.2270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</a:rPr>
                        <a:t>总分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813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18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18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18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18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1800" b="1" kern="10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18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18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18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18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18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18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18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18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18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w</a:t>
                      </a:r>
                      <a:r>
                        <a:rPr lang="en-US" sz="18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cPr/>
                </a:tc>
              </a:tr>
              <a:tr h="344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sym typeface="Symbol" panose="05050102010706020507"/>
                        </a:rPr>
                        <a:t>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…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31380" y="4677075"/>
            <a:ext cx="84611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 smtClean="0"/>
              <a:t>工作</a:t>
            </a:r>
            <a:r>
              <a:rPr lang="en-US" altLang="zh-CN" sz="2800" b="1" dirty="0"/>
              <a:t>4</a:t>
            </a:r>
            <a:r>
              <a:rPr lang="zh-CN" altLang="zh-CN" sz="2800" b="1" dirty="0"/>
              <a:t>年</a:t>
            </a:r>
            <a:r>
              <a:rPr lang="zh-CN" altLang="zh-CN" sz="2800" b="1" dirty="0" smtClean="0"/>
              <a:t>、能力</a:t>
            </a:r>
            <a:r>
              <a:rPr lang="zh-CN" altLang="zh-CN" sz="2800" b="1" dirty="0"/>
              <a:t>优秀</a:t>
            </a:r>
            <a:r>
              <a:rPr lang="zh-CN" altLang="zh-CN" sz="2800" b="1" dirty="0" smtClean="0"/>
              <a:t>、品质</a:t>
            </a:r>
            <a:r>
              <a:rPr lang="zh-CN" altLang="zh-CN" sz="2800" b="1" dirty="0"/>
              <a:t>良好的本科毕业生</a:t>
            </a:r>
            <a:r>
              <a:rPr lang="en-US" altLang="zh-CN" sz="2800" b="1" i="1" dirty="0" err="1" smtClean="0"/>
              <a:t>A</a:t>
            </a:r>
            <a:r>
              <a:rPr lang="en-US" altLang="zh-CN" sz="2800" b="1" i="1" baseline="-25000" dirty="0" err="1" smtClean="0"/>
              <a:t>k</a:t>
            </a:r>
            <a:r>
              <a:rPr lang="zh-CN" altLang="en-US" sz="2800" b="1" dirty="0" smtClean="0"/>
              <a:t>总分</a:t>
            </a:r>
            <a:r>
              <a:rPr lang="en-US" altLang="zh-CN" sz="2800" b="1" dirty="0" smtClean="0"/>
              <a:t>:</a:t>
            </a:r>
            <a:r>
              <a:rPr lang="zh-CN" altLang="en-US" sz="2800" b="1" dirty="0" smtClean="0"/>
              <a:t>  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en-US" altLang="zh-CN" b="1" dirty="0" smtClean="0">
                <a:solidFill>
                  <a:srgbClr val="FF0000"/>
                </a:solidFill>
              </a:rPr>
              <a:t>60×0.1223+90×0.2270+100×0.4236+80×0.2270=88.29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4129916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每个申报</a:t>
            </a:r>
            <a:r>
              <a:rPr lang="zh-CN" altLang="en-US" sz="2800" b="1" dirty="0"/>
              <a:t>者</a:t>
            </a:r>
            <a:r>
              <a:rPr lang="zh-CN" altLang="zh-CN" sz="2800" b="1" dirty="0"/>
              <a:t>根据</a:t>
            </a:r>
            <a:r>
              <a:rPr lang="zh-CN" altLang="zh-CN" sz="2800" b="1" dirty="0" smtClean="0"/>
              <a:t>在准则</a:t>
            </a:r>
            <a:r>
              <a:rPr lang="zh-CN" altLang="zh-CN" sz="2800" b="1" dirty="0"/>
              <a:t>中所处等级的</a:t>
            </a:r>
            <a:r>
              <a:rPr lang="zh-CN" altLang="zh-CN" sz="2800" b="1" dirty="0" smtClean="0"/>
              <a:t>位置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对号入座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5786100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评定前确定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标准分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如</a:t>
            </a:r>
            <a:r>
              <a:rPr lang="en-US" altLang="zh-CN" sz="2800" b="1" dirty="0" smtClean="0"/>
              <a:t>80), </a:t>
            </a:r>
            <a:r>
              <a:rPr lang="zh-CN" altLang="zh-CN" sz="2800" b="1" dirty="0" smtClean="0"/>
              <a:t>标准</a:t>
            </a:r>
            <a:r>
              <a:rPr lang="zh-CN" altLang="zh-CN" sz="2800" b="1" dirty="0"/>
              <a:t>分</a:t>
            </a:r>
            <a:r>
              <a:rPr lang="zh-CN" altLang="zh-CN" sz="2800" b="1" dirty="0" smtClean="0"/>
              <a:t>以上才</a:t>
            </a:r>
            <a:r>
              <a:rPr lang="zh-CN" altLang="zh-CN" sz="2800" b="1" dirty="0"/>
              <a:t>可以</a:t>
            </a:r>
            <a:r>
              <a:rPr lang="zh-CN" altLang="zh-CN" sz="2800" b="1" dirty="0" smtClean="0"/>
              <a:t>晋升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51515" y="3281789"/>
          <a:ext cx="8568957" cy="36323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32053"/>
                <a:gridCol w="496111"/>
                <a:gridCol w="518680"/>
                <a:gridCol w="518680"/>
                <a:gridCol w="482753"/>
                <a:gridCol w="596890"/>
                <a:gridCol w="495725"/>
                <a:gridCol w="495725"/>
                <a:gridCol w="495725"/>
                <a:gridCol w="495725"/>
                <a:gridCol w="495725"/>
                <a:gridCol w="495725"/>
                <a:gridCol w="495725"/>
                <a:gridCol w="495725"/>
                <a:gridCol w="495725"/>
                <a:gridCol w="495725"/>
                <a:gridCol w="566540"/>
              </a:tblGrid>
              <a:tr h="3632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1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altLang="zh-CN" sz="1800" b="1" kern="100" baseline="-25000" dirty="0" err="1" smtClean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zh-CN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FF0000"/>
                          </a:solidFill>
                          <a:effectLst/>
                        </a:rPr>
                        <a:t>√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FF0000"/>
                          </a:solidFill>
                          <a:effectLst/>
                        </a:rPr>
                        <a:t>√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FF0000"/>
                          </a:solidFill>
                          <a:effectLst/>
                        </a:rPr>
                        <a:t>√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FF0000"/>
                          </a:solidFill>
                          <a:effectLst/>
                        </a:rPr>
                        <a:t>√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8194853" y="3244914"/>
            <a:ext cx="7617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b="1" kern="100" dirty="0" smtClean="0">
                <a:solidFill>
                  <a:srgbClr val="FF0000"/>
                </a:solidFill>
              </a:rPr>
              <a:t>88.29</a:t>
            </a:r>
            <a:endParaRPr lang="zh-CN" altLang="zh-CN" sz="2000" b="1" kern="100" dirty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1379" y="692696"/>
            <a:ext cx="8064896" cy="559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4</a:t>
            </a:r>
            <a:r>
              <a:rPr lang="zh-CN" altLang="zh-CN" sz="2800" b="1" dirty="0"/>
              <a:t>个</a:t>
            </a:r>
            <a:r>
              <a:rPr lang="zh-CN" altLang="zh-CN" sz="2800" b="1" dirty="0" smtClean="0"/>
              <a:t>准则的</a:t>
            </a:r>
            <a:r>
              <a:rPr lang="zh-CN" altLang="zh-CN" sz="2800" b="1" dirty="0"/>
              <a:t>权重仍</a:t>
            </a:r>
            <a:r>
              <a:rPr lang="zh-CN" altLang="zh-CN" sz="2800" b="1" dirty="0" smtClean="0"/>
              <a:t>为成对比较</a:t>
            </a:r>
            <a:r>
              <a:rPr lang="zh-CN" altLang="zh-CN" sz="2800" b="1" dirty="0"/>
              <a:t>得到</a:t>
            </a:r>
            <a:r>
              <a:rPr lang="zh-CN" altLang="zh-CN" sz="2800" b="1" dirty="0" smtClean="0"/>
              <a:t>的</a:t>
            </a:r>
            <a:r>
              <a:rPr lang="en-US" altLang="zh-CN" sz="2800" b="1" i="1" dirty="0" smtClean="0"/>
              <a:t>w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,</a:t>
            </a:r>
            <a:r>
              <a:rPr lang="en-US" altLang="zh-CN" sz="2800" b="1" i="1" dirty="0" smtClean="0"/>
              <a:t>w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,</a:t>
            </a:r>
            <a:r>
              <a:rPr lang="en-US" altLang="zh-CN" sz="2800" b="1" i="1" dirty="0" smtClean="0"/>
              <a:t>w</a:t>
            </a:r>
            <a:r>
              <a:rPr lang="en-US" altLang="zh-CN" sz="2800" b="1" baseline="-25000" dirty="0" smtClean="0"/>
              <a:t>3</a:t>
            </a:r>
            <a:r>
              <a:rPr lang="en-US" altLang="zh-CN" sz="2800" b="1" dirty="0" smtClean="0"/>
              <a:t>,</a:t>
            </a:r>
            <a:r>
              <a:rPr lang="en-US" altLang="zh-CN" sz="2800" b="1" i="1" dirty="0" smtClean="0"/>
              <a:t>w</a:t>
            </a:r>
            <a:r>
              <a:rPr lang="en-US" altLang="zh-CN" sz="2800" b="1" baseline="-25000" dirty="0" smtClean="0"/>
              <a:t>4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431379" y="1302094"/>
            <a:ext cx="8064896" cy="559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每一准则</a:t>
            </a:r>
            <a:r>
              <a:rPr lang="zh-CN" altLang="zh-CN" sz="2800" b="1" dirty="0" smtClean="0"/>
              <a:t>中最高等级为</a:t>
            </a:r>
            <a:r>
              <a:rPr lang="en-US" altLang="zh-CN" sz="2800" b="1" dirty="0"/>
              <a:t>100</a:t>
            </a:r>
            <a:r>
              <a:rPr lang="zh-CN" altLang="zh-CN" sz="2800" b="1" dirty="0"/>
              <a:t>分</a:t>
            </a:r>
            <a:r>
              <a:rPr lang="zh-CN" altLang="zh-CN" sz="2800" b="1" dirty="0" smtClean="0"/>
              <a:t>，决定其他分数</a:t>
            </a:r>
            <a:r>
              <a:rPr lang="en-US" altLang="zh-CN" sz="2800" b="1" i="1" dirty="0" err="1" smtClean="0"/>
              <a:t>w</a:t>
            </a:r>
            <a:r>
              <a:rPr lang="en-US" altLang="zh-CN" sz="2800" b="1" i="1" baseline="-25000" dirty="0" err="1" smtClean="0"/>
              <a:t>ij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3" grpId="0"/>
      <p:bldP spid="9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1510450"/>
            <a:ext cx="7505575" cy="107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建立</a:t>
            </a:r>
            <a:r>
              <a:rPr lang="zh-CN" altLang="zh-CN" sz="2800" b="1" dirty="0"/>
              <a:t>由目标层、准则层、方案层等构成的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层次结构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  <a:endParaRPr lang="zh-CN" altLang="zh-CN" sz="28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5" y="3500517"/>
            <a:ext cx="7577584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计算各个成对比较阵的</a:t>
            </a:r>
            <a:r>
              <a:rPr lang="zh-CN" altLang="zh-CN" sz="2800" b="1" dirty="0">
                <a:solidFill>
                  <a:srgbClr val="FF0000"/>
                </a:solidFill>
              </a:rPr>
              <a:t>特征根和特征向量</a:t>
            </a:r>
            <a:r>
              <a:rPr lang="zh-CN" altLang="zh-CN" sz="2800" b="1" dirty="0"/>
              <a:t>，作</a:t>
            </a:r>
            <a:r>
              <a:rPr lang="zh-CN" altLang="zh-CN" sz="2800" b="1" dirty="0">
                <a:solidFill>
                  <a:srgbClr val="FF0000"/>
                </a:solidFill>
              </a:rPr>
              <a:t>一致性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检验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通过</a:t>
            </a:r>
            <a:r>
              <a:rPr lang="zh-CN" altLang="zh-CN" sz="2800" b="1" dirty="0"/>
              <a:t>后将特征向量取作</a:t>
            </a:r>
            <a:r>
              <a:rPr lang="zh-CN" altLang="zh-CN" sz="2800" b="1" dirty="0" smtClean="0"/>
              <a:t>权向量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7" name="矩形 6"/>
          <p:cNvSpPr/>
          <p:nvPr/>
        </p:nvSpPr>
        <p:spPr>
          <a:xfrm>
            <a:off x="737295" y="2761278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构造下层各元素对上层每一元素的</a:t>
            </a:r>
            <a:r>
              <a:rPr lang="zh-CN" altLang="zh-CN" sz="2800" b="1" dirty="0">
                <a:solidFill>
                  <a:srgbClr val="FF0000"/>
                </a:solidFill>
              </a:rPr>
              <a:t>成对比较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阵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8" name="矩形 7"/>
          <p:cNvSpPr/>
          <p:nvPr/>
        </p:nvSpPr>
        <p:spPr>
          <a:xfrm>
            <a:off x="706835" y="4725144"/>
            <a:ext cx="7879332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对各层</a:t>
            </a:r>
            <a:r>
              <a:rPr lang="zh-CN" altLang="zh-CN" sz="2800" b="1" dirty="0" smtClean="0"/>
              <a:t>权向量</a:t>
            </a:r>
            <a:r>
              <a:rPr lang="zh-CN" altLang="en-US" sz="2800" b="1" dirty="0" smtClean="0"/>
              <a:t>进行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综合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用</a:t>
            </a:r>
            <a:r>
              <a:rPr lang="zh-CN" altLang="zh-CN" sz="2800" b="1" dirty="0">
                <a:solidFill>
                  <a:srgbClr val="FF0000"/>
                </a:solidFill>
              </a:rPr>
              <a:t>分层加权和法</a:t>
            </a:r>
            <a:r>
              <a:rPr lang="zh-CN" altLang="zh-CN" sz="2800" b="1" dirty="0"/>
              <a:t>计算最下层各元素对最上层元素的</a:t>
            </a:r>
            <a:r>
              <a:rPr lang="zh-CN" altLang="zh-CN" sz="2800" b="1" dirty="0" smtClean="0"/>
              <a:t>权重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907704" y="656551"/>
            <a:ext cx="5112568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层次分析法应用的步骤</a:t>
            </a:r>
            <a:endParaRPr lang="zh-CN" altLang="en-US" sz="3600" b="1" dirty="0">
              <a:latin typeface="+mj-lt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608" y="611977"/>
            <a:ext cx="7637041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评注</a:t>
            </a:r>
            <a:r>
              <a:rPr lang="en-US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3200" b="1" dirty="0" smtClean="0"/>
              <a:t>~ </a:t>
            </a:r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层次分析法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与多属性决策的比较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7563" y="2420888"/>
            <a:ext cx="7920880" cy="216059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两种</a:t>
            </a:r>
            <a:r>
              <a:rPr lang="zh-CN" altLang="zh-CN" sz="2800" b="1" dirty="0" smtClean="0"/>
              <a:t>方法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/>
              <a:t>重点</a:t>
            </a:r>
            <a:r>
              <a:rPr lang="zh-CN" altLang="en-US" sz="2800" b="1" dirty="0" smtClean="0"/>
              <a:t>都</a:t>
            </a:r>
            <a:r>
              <a:rPr lang="zh-CN" altLang="zh-CN" sz="2800" b="1" dirty="0" smtClean="0"/>
              <a:t>是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确定</a:t>
            </a:r>
            <a:r>
              <a:rPr lang="zh-CN" altLang="zh-CN" sz="2800" b="1" dirty="0" smtClean="0"/>
              <a:t>准则对目标</a:t>
            </a:r>
            <a:r>
              <a:rPr lang="zh-CN" altLang="en-US" sz="2800" b="1" dirty="0" smtClean="0"/>
              <a:t>、</a:t>
            </a:r>
            <a:r>
              <a:rPr lang="zh-CN" altLang="zh-CN" sz="2800" b="1" dirty="0" smtClean="0"/>
              <a:t>方案</a:t>
            </a:r>
            <a:r>
              <a:rPr lang="zh-CN" altLang="zh-CN" sz="2800" b="1" dirty="0"/>
              <a:t>对</a:t>
            </a:r>
            <a:r>
              <a:rPr lang="zh-CN" altLang="zh-CN" sz="2800" b="1" dirty="0" smtClean="0"/>
              <a:t>准则的</a:t>
            </a:r>
            <a:r>
              <a:rPr lang="zh-CN" altLang="zh-CN" sz="2800" b="1" dirty="0">
                <a:solidFill>
                  <a:srgbClr val="FF0000"/>
                </a:solidFill>
              </a:rPr>
              <a:t>权重</a:t>
            </a:r>
            <a:r>
              <a:rPr lang="zh-CN" altLang="zh-CN" sz="2800" b="1" dirty="0" smtClean="0"/>
              <a:t>，</a:t>
            </a:r>
            <a:r>
              <a:rPr lang="zh-CN" altLang="en-US" sz="2800" b="1" dirty="0" smtClean="0"/>
              <a:t>方法可</a:t>
            </a:r>
            <a:r>
              <a:rPr lang="zh-CN" altLang="zh-CN" sz="2800" b="1" dirty="0" smtClean="0"/>
              <a:t>分为</a:t>
            </a:r>
            <a:r>
              <a:rPr lang="zh-CN" altLang="zh-CN" sz="2800" b="1" dirty="0">
                <a:solidFill>
                  <a:srgbClr val="FF0000"/>
                </a:solidFill>
              </a:rPr>
              <a:t>相对量测</a:t>
            </a:r>
            <a:r>
              <a:rPr lang="zh-CN" altLang="zh-CN" sz="2800" b="1" dirty="0"/>
              <a:t>和</a:t>
            </a:r>
            <a:r>
              <a:rPr lang="zh-CN" altLang="zh-CN" sz="2800" b="1" dirty="0">
                <a:solidFill>
                  <a:srgbClr val="FF0000"/>
                </a:solidFill>
              </a:rPr>
              <a:t>绝对量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测</a:t>
            </a:r>
            <a:r>
              <a:rPr lang="en-US" altLang="zh-CN" sz="2800" b="1" dirty="0" smtClean="0"/>
              <a:t>; </a:t>
            </a:r>
            <a:r>
              <a:rPr lang="zh-CN" altLang="zh-CN" sz="2800" b="1" dirty="0" smtClean="0"/>
              <a:t>成对比较</a:t>
            </a:r>
            <a:r>
              <a:rPr lang="zh-CN" altLang="zh-CN" sz="2800" b="1" dirty="0"/>
              <a:t>属于</a:t>
            </a:r>
            <a:r>
              <a:rPr lang="zh-CN" altLang="zh-CN" sz="2800" b="1" dirty="0" smtClean="0"/>
              <a:t>前者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用定量尺度</a:t>
            </a:r>
            <a:r>
              <a:rPr lang="zh-CN" altLang="zh-CN" sz="2800" b="1" dirty="0"/>
              <a:t>来描述方案或准则的</a:t>
            </a:r>
            <a:r>
              <a:rPr lang="zh-CN" altLang="zh-CN" sz="2800" b="1" dirty="0" smtClean="0"/>
              <a:t>特征属于后者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647562" y="1268759"/>
            <a:ext cx="7812869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两种</a:t>
            </a:r>
            <a:r>
              <a:rPr lang="zh-CN" altLang="zh-CN" sz="2800" b="1" dirty="0"/>
              <a:t>方法</a:t>
            </a:r>
            <a:r>
              <a:rPr lang="zh-CN" altLang="zh-CN" sz="2800" b="1" dirty="0" smtClean="0"/>
              <a:t>都用于</a:t>
            </a:r>
            <a:r>
              <a:rPr lang="zh-CN" altLang="zh-CN" sz="2800" b="1" dirty="0"/>
              <a:t>解决</a:t>
            </a:r>
            <a:r>
              <a:rPr lang="zh-CN" altLang="zh-CN" sz="2800" b="1" dirty="0">
                <a:solidFill>
                  <a:srgbClr val="FF0000"/>
                </a:solidFill>
              </a:rPr>
              <a:t>决策问题</a:t>
            </a:r>
            <a:r>
              <a:rPr lang="zh-CN" altLang="zh-CN" sz="2800" b="1" dirty="0" smtClean="0"/>
              <a:t>，二者</a:t>
            </a:r>
            <a:r>
              <a:rPr lang="zh-CN" altLang="zh-CN" sz="2800" b="1" dirty="0"/>
              <a:t>在步骤、方法上有很多相同之处，也有一些</a:t>
            </a:r>
            <a:r>
              <a:rPr lang="zh-CN" altLang="zh-CN" sz="2800" b="1" dirty="0" smtClean="0"/>
              <a:t>差别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600711" y="4653487"/>
            <a:ext cx="7967732" cy="1643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对于</a:t>
            </a:r>
            <a:r>
              <a:rPr lang="zh-CN" altLang="zh-CN" sz="2800" b="1" dirty="0" smtClean="0"/>
              <a:t>尚</a:t>
            </a:r>
            <a:r>
              <a:rPr lang="zh-CN" altLang="en-US" sz="2800" b="1" dirty="0" smtClean="0"/>
              <a:t>无</a:t>
            </a:r>
            <a:r>
              <a:rPr lang="zh-CN" altLang="zh-CN" sz="2800" b="1" dirty="0" smtClean="0"/>
              <a:t>太</a:t>
            </a:r>
            <a:r>
              <a:rPr lang="zh-CN" altLang="zh-CN" sz="2800" b="1" dirty="0"/>
              <a:t>多知识的</a:t>
            </a:r>
            <a:r>
              <a:rPr lang="zh-CN" altLang="zh-CN" sz="2800" b="1" dirty="0">
                <a:solidFill>
                  <a:srgbClr val="FF0000"/>
                </a:solidFill>
              </a:rPr>
              <a:t>新问题</a:t>
            </a:r>
            <a:r>
              <a:rPr lang="zh-CN" altLang="zh-CN" sz="2800" b="1" dirty="0"/>
              <a:t>和</a:t>
            </a:r>
            <a:r>
              <a:rPr lang="zh-CN" altLang="zh-CN" sz="2800" b="1" dirty="0">
                <a:solidFill>
                  <a:srgbClr val="FF0000"/>
                </a:solidFill>
              </a:rPr>
              <a:t>模糊、抽象的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准则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主要依赖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相对</a:t>
            </a:r>
            <a:r>
              <a:rPr lang="zh-CN" altLang="zh-CN" sz="2800" b="1" dirty="0">
                <a:solidFill>
                  <a:srgbClr val="FF0000"/>
                </a:solidFill>
              </a:rPr>
              <a:t>量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测</a:t>
            </a:r>
            <a:r>
              <a:rPr lang="en-US" altLang="zh-CN" sz="2800" b="1" dirty="0" smtClean="0"/>
              <a:t>; </a:t>
            </a:r>
            <a:r>
              <a:rPr lang="zh-CN" altLang="zh-CN" sz="2800" b="1" dirty="0" smtClean="0"/>
              <a:t>对已</a:t>
            </a:r>
            <a:r>
              <a:rPr lang="zh-CN" altLang="zh-CN" sz="2800" b="1" dirty="0"/>
              <a:t>有充分了解的</a:t>
            </a:r>
            <a:r>
              <a:rPr lang="zh-CN" altLang="zh-CN" sz="2800" b="1" dirty="0">
                <a:solidFill>
                  <a:srgbClr val="FF0000"/>
                </a:solidFill>
              </a:rPr>
              <a:t>老问题</a:t>
            </a:r>
            <a:r>
              <a:rPr lang="zh-CN" altLang="zh-CN" sz="2800" b="1" dirty="0"/>
              <a:t>和</a:t>
            </a:r>
            <a:r>
              <a:rPr lang="zh-CN" altLang="zh-CN" sz="2800" b="1" dirty="0">
                <a:solidFill>
                  <a:srgbClr val="FF0000"/>
                </a:solidFill>
              </a:rPr>
              <a:t>明确、具体的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准则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应尽可能采用</a:t>
            </a:r>
            <a:r>
              <a:rPr lang="zh-CN" altLang="zh-CN" sz="2800" b="1" dirty="0">
                <a:solidFill>
                  <a:srgbClr val="FF0000"/>
                </a:solidFill>
              </a:rPr>
              <a:t>绝对量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9210" y="2636912"/>
            <a:ext cx="7997081" cy="164352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FF0000"/>
                </a:solidFill>
              </a:rPr>
              <a:t>绝对量测的另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一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优点</a:t>
            </a:r>
            <a:r>
              <a:rPr lang="zh-CN" altLang="en-US" sz="2800" b="1" dirty="0" smtClean="0"/>
              <a:t>：</a:t>
            </a:r>
            <a:r>
              <a:rPr lang="zh-CN" altLang="zh-CN" sz="2800" b="1" dirty="0" smtClean="0"/>
              <a:t>新</a:t>
            </a:r>
            <a:r>
              <a:rPr lang="zh-CN" altLang="zh-CN" sz="2800" b="1" dirty="0"/>
              <a:t>方案加入或老方案退出</a:t>
            </a:r>
            <a:r>
              <a:rPr lang="zh-CN" altLang="zh-CN" sz="2800" b="1" dirty="0" smtClean="0"/>
              <a:t>时原有</a:t>
            </a:r>
            <a:r>
              <a:rPr lang="zh-CN" altLang="zh-CN" sz="2800" b="1" dirty="0"/>
              <a:t>方案的</a:t>
            </a:r>
            <a:r>
              <a:rPr lang="zh-CN" altLang="zh-CN" sz="2800" b="1" dirty="0" smtClean="0"/>
              <a:t>结果</a:t>
            </a:r>
            <a:r>
              <a:rPr lang="zh-CN" altLang="zh-CN" sz="2800" b="1" dirty="0"/>
              <a:t>不会</a:t>
            </a:r>
            <a:r>
              <a:rPr lang="zh-CN" altLang="zh-CN" sz="2800" b="1" dirty="0" smtClean="0"/>
              <a:t>改变</a:t>
            </a:r>
            <a:r>
              <a:rPr lang="zh-CN" altLang="en-US" sz="2800" b="1" dirty="0" smtClean="0"/>
              <a:t>；</a:t>
            </a:r>
            <a:r>
              <a:rPr lang="zh-CN" altLang="zh-CN" sz="2800" b="1" dirty="0" smtClean="0"/>
              <a:t>用</a:t>
            </a:r>
            <a:r>
              <a:rPr lang="zh-CN" altLang="zh-CN" sz="2800" b="1" dirty="0"/>
              <a:t>相对量</a:t>
            </a:r>
            <a:r>
              <a:rPr lang="zh-CN" altLang="zh-CN" sz="2800" b="1" dirty="0" smtClean="0"/>
              <a:t>测要</a:t>
            </a:r>
            <a:r>
              <a:rPr lang="zh-CN" altLang="zh-CN" sz="2800" b="1" dirty="0"/>
              <a:t>重新</a:t>
            </a:r>
            <a:r>
              <a:rPr lang="zh-CN" altLang="zh-CN" sz="2800" b="1" dirty="0" smtClean="0"/>
              <a:t>做比较</a:t>
            </a:r>
            <a:r>
              <a:rPr lang="zh-CN" altLang="zh-CN" sz="2800" b="1" dirty="0"/>
              <a:t>，原有方案的</a:t>
            </a:r>
            <a:r>
              <a:rPr lang="zh-CN" altLang="zh-CN" sz="2800" b="1" dirty="0" smtClean="0"/>
              <a:t>结果可能改变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6" name="矩形 5"/>
          <p:cNvSpPr/>
          <p:nvPr/>
        </p:nvSpPr>
        <p:spPr>
          <a:xfrm>
            <a:off x="611560" y="1340768"/>
            <a:ext cx="7899917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一般来说，</a:t>
            </a:r>
            <a:r>
              <a:rPr lang="zh-CN" altLang="zh-CN" sz="2800" b="1" dirty="0" smtClean="0"/>
              <a:t>相对</a:t>
            </a:r>
            <a:r>
              <a:rPr lang="zh-CN" altLang="zh-CN" sz="2800" b="1" dirty="0"/>
              <a:t>量测偏于</a:t>
            </a:r>
            <a:r>
              <a:rPr lang="zh-CN" altLang="zh-CN" sz="2800" b="1" dirty="0" smtClean="0"/>
              <a:t>主观</a:t>
            </a:r>
            <a:r>
              <a:rPr lang="zh-CN" altLang="en-US" sz="2800" b="1" dirty="0"/>
              <a:t>、</a:t>
            </a:r>
            <a:r>
              <a:rPr lang="zh-CN" altLang="zh-CN" sz="2800" b="1" dirty="0" smtClean="0"/>
              <a:t>定性</a:t>
            </a:r>
            <a:r>
              <a:rPr lang="en-US" altLang="zh-CN" sz="2800" b="1" dirty="0" smtClean="0"/>
              <a:t>;  </a:t>
            </a:r>
            <a:r>
              <a:rPr lang="zh-CN" altLang="zh-CN" sz="2800" b="1" dirty="0" smtClean="0"/>
              <a:t>绝对</a:t>
            </a:r>
            <a:r>
              <a:rPr lang="zh-CN" altLang="zh-CN" sz="2800" b="1" dirty="0"/>
              <a:t>量测偏于</a:t>
            </a:r>
            <a:r>
              <a:rPr lang="zh-CN" altLang="zh-CN" sz="2800" b="1" dirty="0" smtClean="0"/>
              <a:t>客观</a:t>
            </a:r>
            <a:r>
              <a:rPr lang="zh-CN" altLang="en-US" sz="2800" b="1" dirty="0"/>
              <a:t>、</a:t>
            </a:r>
            <a:r>
              <a:rPr lang="zh-CN" altLang="zh-CN" sz="2800" b="1" dirty="0" smtClean="0"/>
              <a:t>定量</a:t>
            </a:r>
            <a:r>
              <a:rPr lang="zh-CN" altLang="en-US" sz="2800" b="1" dirty="0" smtClean="0"/>
              <a:t>，</a:t>
            </a:r>
            <a:r>
              <a:rPr lang="zh-CN" altLang="zh-CN" sz="2800" b="1" dirty="0"/>
              <a:t>应</a:t>
            </a:r>
            <a:r>
              <a:rPr lang="zh-CN" altLang="zh-CN" sz="2800" b="1" dirty="0">
                <a:solidFill>
                  <a:srgbClr val="FF0000"/>
                </a:solidFill>
              </a:rPr>
              <a:t>尽量采用绝对量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559210" y="4437112"/>
            <a:ext cx="7848872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应用中</a:t>
            </a:r>
            <a:r>
              <a:rPr lang="zh-CN" altLang="en-US" sz="2800" b="1" dirty="0" smtClean="0"/>
              <a:t>也</a:t>
            </a:r>
            <a:r>
              <a:rPr lang="zh-CN" altLang="zh-CN" sz="2800" b="1" dirty="0" smtClean="0"/>
              <a:t>可将多属性决策和层次分析中的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方法结合</a:t>
            </a:r>
            <a:r>
              <a:rPr lang="zh-CN" altLang="zh-CN" sz="2800" b="1" dirty="0"/>
              <a:t>起来，如用成对比较阵来确定属性权重，用绝对量测确定决策</a:t>
            </a:r>
            <a:r>
              <a:rPr lang="zh-CN" altLang="zh-CN" sz="2800" b="1" dirty="0" smtClean="0"/>
              <a:t>矩阵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919250" y="692696"/>
            <a:ext cx="7637041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评注</a:t>
            </a:r>
            <a:r>
              <a:rPr lang="en-US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3200" b="1" dirty="0" smtClean="0"/>
              <a:t>~ </a:t>
            </a:r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层次分析法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与多属性决策的比较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图片 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0" y="-342900"/>
            <a:ext cx="10058400" cy="75438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74786" name="Group 2"/>
          <p:cNvGrpSpPr/>
          <p:nvPr/>
        </p:nvGrpSpPr>
        <p:grpSpPr>
          <a:xfrm>
            <a:off x="2124075" y="476250"/>
            <a:ext cx="6705600" cy="2759075"/>
            <a:chOff x="768" y="192"/>
            <a:chExt cx="4224" cy="1738"/>
          </a:xfrm>
        </p:grpSpPr>
        <p:sp>
          <p:nvSpPr>
            <p:cNvPr id="34819" name="Text Box 3"/>
            <p:cNvSpPr txBox="1"/>
            <p:nvPr/>
          </p:nvSpPr>
          <p:spPr>
            <a:xfrm>
              <a:off x="2256" y="192"/>
              <a:ext cx="1200" cy="250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国家综合实力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0" name="Line 4"/>
            <p:cNvSpPr/>
            <p:nvPr/>
          </p:nvSpPr>
          <p:spPr>
            <a:xfrm>
              <a:off x="960" y="624"/>
              <a:ext cx="36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21" name="Line 5"/>
            <p:cNvSpPr/>
            <p:nvPr/>
          </p:nvSpPr>
          <p:spPr>
            <a:xfrm>
              <a:off x="960" y="1536"/>
              <a:ext cx="36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22" name="Line 6"/>
            <p:cNvSpPr/>
            <p:nvPr/>
          </p:nvSpPr>
          <p:spPr>
            <a:xfrm>
              <a:off x="960" y="62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23" name="Line 7"/>
            <p:cNvSpPr/>
            <p:nvPr/>
          </p:nvSpPr>
          <p:spPr>
            <a:xfrm>
              <a:off x="960" y="1056"/>
              <a:ext cx="0" cy="4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24" name="Line 8"/>
            <p:cNvSpPr/>
            <p:nvPr/>
          </p:nvSpPr>
          <p:spPr>
            <a:xfrm>
              <a:off x="3792" y="62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25" name="Line 9"/>
            <p:cNvSpPr/>
            <p:nvPr/>
          </p:nvSpPr>
          <p:spPr>
            <a:xfrm>
              <a:off x="1872" y="62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26" name="Line 10"/>
            <p:cNvSpPr/>
            <p:nvPr/>
          </p:nvSpPr>
          <p:spPr>
            <a:xfrm>
              <a:off x="4656" y="62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27" name="Line 11"/>
            <p:cNvSpPr/>
            <p:nvPr/>
          </p:nvSpPr>
          <p:spPr>
            <a:xfrm>
              <a:off x="1872" y="1200"/>
              <a:ext cx="0" cy="3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28" name="Line 12"/>
            <p:cNvSpPr/>
            <p:nvPr/>
          </p:nvSpPr>
          <p:spPr>
            <a:xfrm>
              <a:off x="3792" y="1200"/>
              <a:ext cx="0" cy="3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29" name="Line 13"/>
            <p:cNvSpPr/>
            <p:nvPr/>
          </p:nvSpPr>
          <p:spPr>
            <a:xfrm>
              <a:off x="4656" y="1152"/>
              <a:ext cx="0" cy="3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30" name="Text Box 14"/>
            <p:cNvSpPr txBox="1"/>
            <p:nvPr/>
          </p:nvSpPr>
          <p:spPr>
            <a:xfrm>
              <a:off x="768" y="806"/>
              <a:ext cx="480" cy="538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国民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收入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1" name="Text Box 15"/>
            <p:cNvSpPr txBox="1"/>
            <p:nvPr/>
          </p:nvSpPr>
          <p:spPr>
            <a:xfrm>
              <a:off x="1680" y="816"/>
              <a:ext cx="528" cy="538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军事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力量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2" name="Text Box 16"/>
            <p:cNvSpPr txBox="1"/>
            <p:nvPr/>
          </p:nvSpPr>
          <p:spPr>
            <a:xfrm>
              <a:off x="2688" y="816"/>
              <a:ext cx="528" cy="538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科技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水平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3" name="Text Box 17"/>
            <p:cNvSpPr txBox="1"/>
            <p:nvPr/>
          </p:nvSpPr>
          <p:spPr>
            <a:xfrm>
              <a:off x="3600" y="854"/>
              <a:ext cx="480" cy="538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社会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稳定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4" name="Text Box 18"/>
            <p:cNvSpPr txBox="1"/>
            <p:nvPr/>
          </p:nvSpPr>
          <p:spPr>
            <a:xfrm>
              <a:off x="4464" y="816"/>
              <a:ext cx="528" cy="538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对外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贸易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5" name="Text Box 19"/>
            <p:cNvSpPr txBox="1"/>
            <p:nvPr/>
          </p:nvSpPr>
          <p:spPr>
            <a:xfrm>
              <a:off x="1872" y="1680"/>
              <a:ext cx="2256" cy="25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美、俄、中、日、德等大国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6" name="Line 20"/>
            <p:cNvSpPr/>
            <p:nvPr/>
          </p:nvSpPr>
          <p:spPr>
            <a:xfrm>
              <a:off x="2880" y="432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37" name="Line 21"/>
            <p:cNvSpPr/>
            <p:nvPr/>
          </p:nvSpPr>
          <p:spPr>
            <a:xfrm>
              <a:off x="2880" y="1392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74806" name="Group 22"/>
          <p:cNvGrpSpPr/>
          <p:nvPr/>
        </p:nvGrpSpPr>
        <p:grpSpPr>
          <a:xfrm>
            <a:off x="2590800" y="3581400"/>
            <a:ext cx="5867400" cy="2935288"/>
            <a:chOff x="1104" y="2193"/>
            <a:chExt cx="3696" cy="1849"/>
          </a:xfrm>
        </p:grpSpPr>
        <p:sp>
          <p:nvSpPr>
            <p:cNvPr id="34839" name="Text Box 23"/>
            <p:cNvSpPr txBox="1"/>
            <p:nvPr/>
          </p:nvSpPr>
          <p:spPr>
            <a:xfrm>
              <a:off x="2448" y="2193"/>
              <a:ext cx="864" cy="250"/>
            </a:xfrm>
            <a:prstGeom prst="rect">
              <a:avLst/>
            </a:prstGeom>
            <a:solidFill>
              <a:srgbClr val="FFCC00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工作选择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40" name="Line 24"/>
            <p:cNvSpPr/>
            <p:nvPr/>
          </p:nvSpPr>
          <p:spPr>
            <a:xfrm>
              <a:off x="2880" y="2400"/>
              <a:ext cx="1" cy="1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41" name="Line 25"/>
            <p:cNvSpPr/>
            <p:nvPr/>
          </p:nvSpPr>
          <p:spPr>
            <a:xfrm flipV="1">
              <a:off x="1200" y="2594"/>
              <a:ext cx="3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42" name="Line 26"/>
            <p:cNvSpPr/>
            <p:nvPr/>
          </p:nvSpPr>
          <p:spPr>
            <a:xfrm flipV="1">
              <a:off x="1248" y="3552"/>
              <a:ext cx="336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43" name="Line 27"/>
            <p:cNvSpPr/>
            <p:nvPr/>
          </p:nvSpPr>
          <p:spPr>
            <a:xfrm>
              <a:off x="1200" y="2594"/>
              <a:ext cx="1" cy="3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44" name="Line 28"/>
            <p:cNvSpPr/>
            <p:nvPr/>
          </p:nvSpPr>
          <p:spPr>
            <a:xfrm>
              <a:off x="1872" y="2594"/>
              <a:ext cx="1" cy="3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45" name="Line 29"/>
            <p:cNvSpPr/>
            <p:nvPr/>
          </p:nvSpPr>
          <p:spPr>
            <a:xfrm>
              <a:off x="2496" y="2594"/>
              <a:ext cx="1" cy="3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46" name="Line 30"/>
            <p:cNvSpPr/>
            <p:nvPr/>
          </p:nvSpPr>
          <p:spPr>
            <a:xfrm>
              <a:off x="3168" y="2594"/>
              <a:ext cx="1" cy="3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47" name="Line 31"/>
            <p:cNvSpPr/>
            <p:nvPr/>
          </p:nvSpPr>
          <p:spPr>
            <a:xfrm>
              <a:off x="3888" y="2594"/>
              <a:ext cx="1" cy="3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48" name="Line 32"/>
            <p:cNvSpPr/>
            <p:nvPr/>
          </p:nvSpPr>
          <p:spPr>
            <a:xfrm>
              <a:off x="4608" y="2594"/>
              <a:ext cx="1" cy="3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49" name="Line 33"/>
            <p:cNvSpPr/>
            <p:nvPr/>
          </p:nvSpPr>
          <p:spPr>
            <a:xfrm>
              <a:off x="1248" y="3216"/>
              <a:ext cx="1" cy="3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50" name="Line 34"/>
            <p:cNvSpPr/>
            <p:nvPr/>
          </p:nvSpPr>
          <p:spPr>
            <a:xfrm>
              <a:off x="1920" y="3216"/>
              <a:ext cx="1" cy="3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51" name="Line 35"/>
            <p:cNvSpPr/>
            <p:nvPr/>
          </p:nvSpPr>
          <p:spPr>
            <a:xfrm>
              <a:off x="2544" y="3199"/>
              <a:ext cx="1" cy="3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52" name="Line 36"/>
            <p:cNvSpPr/>
            <p:nvPr/>
          </p:nvSpPr>
          <p:spPr>
            <a:xfrm>
              <a:off x="3936" y="3216"/>
              <a:ext cx="1" cy="3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53" name="Line 37"/>
            <p:cNvSpPr/>
            <p:nvPr/>
          </p:nvSpPr>
          <p:spPr>
            <a:xfrm>
              <a:off x="3216" y="3216"/>
              <a:ext cx="1" cy="3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54" name="Line 38"/>
            <p:cNvSpPr/>
            <p:nvPr/>
          </p:nvSpPr>
          <p:spPr>
            <a:xfrm>
              <a:off x="4608" y="3199"/>
              <a:ext cx="1" cy="3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55" name="Text Box 39"/>
            <p:cNvSpPr txBox="1"/>
            <p:nvPr/>
          </p:nvSpPr>
          <p:spPr>
            <a:xfrm>
              <a:off x="1104" y="2880"/>
              <a:ext cx="288" cy="442"/>
            </a:xfrm>
            <a:prstGeom prst="rect">
              <a:avLst/>
            </a:prstGeom>
            <a:solidFill>
              <a:srgbClr val="00FF00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贡献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56" name="Text Box 40"/>
            <p:cNvSpPr txBox="1"/>
            <p:nvPr/>
          </p:nvSpPr>
          <p:spPr>
            <a:xfrm>
              <a:off x="1776" y="2880"/>
              <a:ext cx="288" cy="442"/>
            </a:xfrm>
            <a:prstGeom prst="rect">
              <a:avLst/>
            </a:prstGeom>
            <a:solidFill>
              <a:srgbClr val="00FF00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收入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57" name="Text Box 41"/>
            <p:cNvSpPr txBox="1"/>
            <p:nvPr/>
          </p:nvSpPr>
          <p:spPr>
            <a:xfrm>
              <a:off x="2400" y="2880"/>
              <a:ext cx="288" cy="442"/>
            </a:xfrm>
            <a:prstGeom prst="rect">
              <a:avLst/>
            </a:prstGeom>
            <a:solidFill>
              <a:srgbClr val="00FF00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发展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58" name="Text Box 42"/>
            <p:cNvSpPr txBox="1"/>
            <p:nvPr/>
          </p:nvSpPr>
          <p:spPr>
            <a:xfrm>
              <a:off x="3072" y="2880"/>
              <a:ext cx="288" cy="442"/>
            </a:xfrm>
            <a:prstGeom prst="rect">
              <a:avLst/>
            </a:prstGeom>
            <a:solidFill>
              <a:srgbClr val="00FF00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声誉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59" name="Text Box 43"/>
            <p:cNvSpPr txBox="1"/>
            <p:nvPr/>
          </p:nvSpPr>
          <p:spPr>
            <a:xfrm>
              <a:off x="3792" y="2880"/>
              <a:ext cx="336" cy="442"/>
            </a:xfrm>
            <a:prstGeom prst="rect">
              <a:avLst/>
            </a:prstGeom>
            <a:solidFill>
              <a:srgbClr val="00FF00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关系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60" name="Text Box 44"/>
            <p:cNvSpPr txBox="1"/>
            <p:nvPr/>
          </p:nvSpPr>
          <p:spPr>
            <a:xfrm>
              <a:off x="4464" y="2918"/>
              <a:ext cx="336" cy="442"/>
            </a:xfrm>
            <a:prstGeom prst="rect">
              <a:avLst/>
            </a:prstGeom>
            <a:solidFill>
              <a:srgbClr val="00FF00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位置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61" name="Line 45"/>
            <p:cNvSpPr/>
            <p:nvPr/>
          </p:nvSpPr>
          <p:spPr>
            <a:xfrm>
              <a:off x="2880" y="3694"/>
              <a:ext cx="1" cy="1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62" name="Text Box 46"/>
            <p:cNvSpPr txBox="1"/>
            <p:nvPr/>
          </p:nvSpPr>
          <p:spPr>
            <a:xfrm>
              <a:off x="2400" y="3792"/>
              <a:ext cx="1152" cy="250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供选择的岗位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63" name="Line 47"/>
            <p:cNvSpPr/>
            <p:nvPr/>
          </p:nvSpPr>
          <p:spPr>
            <a:xfrm>
              <a:off x="2880" y="3552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4864" name="Text Box 48"/>
          <p:cNvSpPr txBox="1"/>
          <p:nvPr/>
        </p:nvSpPr>
        <p:spPr>
          <a:xfrm>
            <a:off x="179388" y="404813"/>
            <a:ext cx="2376487" cy="519112"/>
          </a:xfrm>
          <a:prstGeom prst="rect">
            <a:avLst/>
          </a:prstGeom>
          <a:solidFill>
            <a:srgbClr val="FF99FF"/>
          </a:solidFill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国家实力分析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4833" name="Text Box 49"/>
          <p:cNvSpPr txBox="1"/>
          <p:nvPr/>
        </p:nvSpPr>
        <p:spPr>
          <a:xfrm>
            <a:off x="179388" y="3141663"/>
            <a:ext cx="2438400" cy="519112"/>
          </a:xfrm>
          <a:prstGeom prst="rect">
            <a:avLst/>
          </a:prstGeom>
          <a:solidFill>
            <a:srgbClr val="FF99FF"/>
          </a:solidFill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工作选择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7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3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图片 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0" y="-342900"/>
            <a:ext cx="10058400" cy="75438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75810" name="Group 2"/>
          <p:cNvGrpSpPr/>
          <p:nvPr/>
        </p:nvGrpSpPr>
        <p:grpSpPr>
          <a:xfrm>
            <a:off x="2209800" y="457200"/>
            <a:ext cx="6477000" cy="5943600"/>
            <a:chOff x="576" y="288"/>
            <a:chExt cx="4080" cy="3744"/>
          </a:xfrm>
        </p:grpSpPr>
        <p:sp>
          <p:nvSpPr>
            <p:cNvPr id="35843" name="Rectangle 3"/>
            <p:cNvSpPr/>
            <p:nvPr/>
          </p:nvSpPr>
          <p:spPr>
            <a:xfrm>
              <a:off x="2304" y="288"/>
              <a:ext cx="912" cy="336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过河的效益</a:t>
              </a:r>
              <a:endParaRPr lang="zh-CN" altLang="en-US" sz="20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        </a:t>
              </a:r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44" name="Rectangle 4"/>
            <p:cNvSpPr/>
            <p:nvPr/>
          </p:nvSpPr>
          <p:spPr>
            <a:xfrm>
              <a:off x="1056" y="912"/>
              <a:ext cx="720" cy="43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经济效益</a:t>
              </a:r>
              <a:endParaRPr lang="zh-CN" altLang="en-US" sz="20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/>
              <a:endParaRPr lang="en-US" altLang="zh-CN" sz="2000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45" name="Rectangle 5"/>
            <p:cNvSpPr/>
            <p:nvPr/>
          </p:nvSpPr>
          <p:spPr>
            <a:xfrm>
              <a:off x="2352" y="912"/>
              <a:ext cx="768" cy="43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社会效益</a:t>
              </a:r>
              <a:endParaRPr lang="zh-CN" altLang="en-US" sz="20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/>
              <a:endParaRPr lang="en-US" altLang="zh-CN" sz="2000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46" name="Rectangle 6"/>
            <p:cNvSpPr/>
            <p:nvPr/>
          </p:nvSpPr>
          <p:spPr>
            <a:xfrm>
              <a:off x="3696" y="912"/>
              <a:ext cx="720" cy="43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环境效益</a:t>
              </a:r>
              <a:endParaRPr lang="zh-CN" altLang="en-US" sz="20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lang="en-US" altLang="zh-CN" sz="2000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47" name="Line 7"/>
            <p:cNvSpPr/>
            <p:nvPr/>
          </p:nvSpPr>
          <p:spPr>
            <a:xfrm>
              <a:off x="1344" y="768"/>
              <a:ext cx="27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48" name="Line 8"/>
            <p:cNvSpPr/>
            <p:nvPr/>
          </p:nvSpPr>
          <p:spPr>
            <a:xfrm>
              <a:off x="2736" y="624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49" name="Line 9"/>
            <p:cNvSpPr/>
            <p:nvPr/>
          </p:nvSpPr>
          <p:spPr>
            <a:xfrm>
              <a:off x="1344" y="768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50" name="Line 10"/>
            <p:cNvSpPr/>
            <p:nvPr/>
          </p:nvSpPr>
          <p:spPr>
            <a:xfrm>
              <a:off x="4080" y="768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51" name="Line 11"/>
            <p:cNvSpPr/>
            <p:nvPr/>
          </p:nvSpPr>
          <p:spPr>
            <a:xfrm>
              <a:off x="2352" y="1536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52" name="Line 12"/>
            <p:cNvSpPr/>
            <p:nvPr/>
          </p:nvSpPr>
          <p:spPr>
            <a:xfrm>
              <a:off x="720" y="1536"/>
              <a:ext cx="13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53" name="Line 13"/>
            <p:cNvSpPr/>
            <p:nvPr/>
          </p:nvSpPr>
          <p:spPr>
            <a:xfrm>
              <a:off x="3648" y="1536"/>
              <a:ext cx="8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54" name="Line 14"/>
            <p:cNvSpPr/>
            <p:nvPr/>
          </p:nvSpPr>
          <p:spPr>
            <a:xfrm>
              <a:off x="720" y="1536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55" name="Line 15"/>
            <p:cNvSpPr/>
            <p:nvPr/>
          </p:nvSpPr>
          <p:spPr>
            <a:xfrm>
              <a:off x="1056" y="1536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56" name="Line 16"/>
            <p:cNvSpPr/>
            <p:nvPr/>
          </p:nvSpPr>
          <p:spPr>
            <a:xfrm>
              <a:off x="1728" y="1536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57" name="Line 17"/>
            <p:cNvSpPr/>
            <p:nvPr/>
          </p:nvSpPr>
          <p:spPr>
            <a:xfrm>
              <a:off x="1392" y="1536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58" name="Line 18"/>
            <p:cNvSpPr/>
            <p:nvPr/>
          </p:nvSpPr>
          <p:spPr>
            <a:xfrm>
              <a:off x="2064" y="1536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59" name="Line 19"/>
            <p:cNvSpPr/>
            <p:nvPr/>
          </p:nvSpPr>
          <p:spPr>
            <a:xfrm>
              <a:off x="3120" y="1536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60" name="Line 20"/>
            <p:cNvSpPr/>
            <p:nvPr/>
          </p:nvSpPr>
          <p:spPr>
            <a:xfrm>
              <a:off x="2352" y="1536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61" name="Line 21"/>
            <p:cNvSpPr/>
            <p:nvPr/>
          </p:nvSpPr>
          <p:spPr>
            <a:xfrm>
              <a:off x="2736" y="1536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62" name="Line 22"/>
            <p:cNvSpPr/>
            <p:nvPr/>
          </p:nvSpPr>
          <p:spPr>
            <a:xfrm>
              <a:off x="4032" y="1536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63" name="Line 23"/>
            <p:cNvSpPr/>
            <p:nvPr/>
          </p:nvSpPr>
          <p:spPr>
            <a:xfrm>
              <a:off x="3648" y="1536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64" name="Line 24"/>
            <p:cNvSpPr/>
            <p:nvPr/>
          </p:nvSpPr>
          <p:spPr>
            <a:xfrm>
              <a:off x="4464" y="1536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65" name="Text Box 25"/>
            <p:cNvSpPr txBox="1"/>
            <p:nvPr/>
          </p:nvSpPr>
          <p:spPr>
            <a:xfrm>
              <a:off x="576" y="1632"/>
              <a:ext cx="288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节省时间</a:t>
              </a:r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66" name="Text Box 26"/>
            <p:cNvSpPr txBox="1"/>
            <p:nvPr/>
          </p:nvSpPr>
          <p:spPr>
            <a:xfrm>
              <a:off x="960" y="1632"/>
              <a:ext cx="288" cy="63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收入</a:t>
              </a:r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67" name="Text Box 27"/>
            <p:cNvSpPr txBox="1"/>
            <p:nvPr/>
          </p:nvSpPr>
          <p:spPr>
            <a:xfrm>
              <a:off x="1248" y="1632"/>
              <a:ext cx="288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岸间商业</a:t>
              </a:r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68" name="Text Box 28"/>
            <p:cNvSpPr txBox="1"/>
            <p:nvPr/>
          </p:nvSpPr>
          <p:spPr>
            <a:xfrm>
              <a:off x="1584" y="1622"/>
              <a:ext cx="288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当地商业</a:t>
              </a:r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69" name="Text Box 29"/>
            <p:cNvSpPr txBox="1"/>
            <p:nvPr/>
          </p:nvSpPr>
          <p:spPr>
            <a:xfrm>
              <a:off x="1920" y="1622"/>
              <a:ext cx="288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建筑就业</a:t>
              </a:r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70" name="Text Box 30"/>
            <p:cNvSpPr txBox="1"/>
            <p:nvPr/>
          </p:nvSpPr>
          <p:spPr>
            <a:xfrm>
              <a:off x="2208" y="1622"/>
              <a:ext cx="384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安全可靠</a:t>
              </a:r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71" name="Text Box 31"/>
            <p:cNvSpPr txBox="1"/>
            <p:nvPr/>
          </p:nvSpPr>
          <p:spPr>
            <a:xfrm>
              <a:off x="2592" y="1622"/>
              <a:ext cx="384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交往沟通</a:t>
              </a:r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</a:rPr>
                <a:t>7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72" name="Text Box 32"/>
            <p:cNvSpPr txBox="1"/>
            <p:nvPr/>
          </p:nvSpPr>
          <p:spPr>
            <a:xfrm>
              <a:off x="2976" y="1632"/>
              <a:ext cx="432" cy="8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自豪感</a:t>
              </a:r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</a:rPr>
                <a:t>8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73" name="Text Box 33"/>
            <p:cNvSpPr txBox="1"/>
            <p:nvPr/>
          </p:nvSpPr>
          <p:spPr>
            <a:xfrm>
              <a:off x="3504" y="1632"/>
              <a:ext cx="288" cy="63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舒适</a:t>
              </a:r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</a:rPr>
                <a:t>9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74" name="Text Box 34"/>
            <p:cNvSpPr txBox="1"/>
            <p:nvPr/>
          </p:nvSpPr>
          <p:spPr>
            <a:xfrm>
              <a:off x="3888" y="1584"/>
              <a:ext cx="336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进出方便</a:t>
              </a:r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</a:rPr>
                <a:t>10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75" name="Text Box 35"/>
            <p:cNvSpPr txBox="1"/>
            <p:nvPr/>
          </p:nvSpPr>
          <p:spPr>
            <a:xfrm>
              <a:off x="4320" y="1632"/>
              <a:ext cx="336" cy="63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美化</a:t>
              </a:r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</a:rPr>
                <a:t>11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76" name="Line 36"/>
            <p:cNvSpPr/>
            <p:nvPr/>
          </p:nvSpPr>
          <p:spPr>
            <a:xfrm>
              <a:off x="672" y="2784"/>
              <a:ext cx="37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77" name="Line 37"/>
            <p:cNvSpPr/>
            <p:nvPr/>
          </p:nvSpPr>
          <p:spPr>
            <a:xfrm>
              <a:off x="4464" y="2352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78" name="Line 38"/>
            <p:cNvSpPr/>
            <p:nvPr/>
          </p:nvSpPr>
          <p:spPr>
            <a:xfrm>
              <a:off x="3648" y="2304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79" name="Line 39"/>
            <p:cNvSpPr/>
            <p:nvPr/>
          </p:nvSpPr>
          <p:spPr>
            <a:xfrm>
              <a:off x="4032" y="2592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80" name="Line 40"/>
            <p:cNvSpPr/>
            <p:nvPr/>
          </p:nvSpPr>
          <p:spPr>
            <a:xfrm>
              <a:off x="3120" y="2448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81" name="Line 41"/>
            <p:cNvSpPr/>
            <p:nvPr/>
          </p:nvSpPr>
          <p:spPr>
            <a:xfrm>
              <a:off x="2736" y="264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82" name="Line 42"/>
            <p:cNvSpPr/>
            <p:nvPr/>
          </p:nvSpPr>
          <p:spPr>
            <a:xfrm>
              <a:off x="672" y="264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83" name="Line 43"/>
            <p:cNvSpPr/>
            <p:nvPr/>
          </p:nvSpPr>
          <p:spPr>
            <a:xfrm>
              <a:off x="1728" y="264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84" name="Line 44"/>
            <p:cNvSpPr/>
            <p:nvPr/>
          </p:nvSpPr>
          <p:spPr>
            <a:xfrm>
              <a:off x="2064" y="264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85" name="Line 45"/>
            <p:cNvSpPr/>
            <p:nvPr/>
          </p:nvSpPr>
          <p:spPr>
            <a:xfrm>
              <a:off x="1392" y="264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86" name="Line 46"/>
            <p:cNvSpPr/>
            <p:nvPr/>
          </p:nvSpPr>
          <p:spPr>
            <a:xfrm>
              <a:off x="2352" y="264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87" name="Line 47"/>
            <p:cNvSpPr/>
            <p:nvPr/>
          </p:nvSpPr>
          <p:spPr>
            <a:xfrm>
              <a:off x="1056" y="2304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88" name="Rectangle 48"/>
            <p:cNvSpPr/>
            <p:nvPr/>
          </p:nvSpPr>
          <p:spPr>
            <a:xfrm>
              <a:off x="1056" y="3024"/>
              <a:ext cx="528" cy="52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桥梁</a:t>
              </a:r>
              <a:endParaRPr lang="zh-CN" altLang="en-US" sz="20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89" name="Rectangle 49"/>
            <p:cNvSpPr/>
            <p:nvPr/>
          </p:nvSpPr>
          <p:spPr>
            <a:xfrm>
              <a:off x="2448" y="3024"/>
              <a:ext cx="528" cy="52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隧道</a:t>
              </a:r>
              <a:endParaRPr lang="zh-CN" altLang="en-US" sz="20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90" name="Rectangle 50"/>
            <p:cNvSpPr/>
            <p:nvPr/>
          </p:nvSpPr>
          <p:spPr>
            <a:xfrm>
              <a:off x="3744" y="3024"/>
              <a:ext cx="528" cy="52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渡船</a:t>
              </a:r>
              <a:endParaRPr lang="en-US" altLang="en-US" sz="20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91" name="Line 51"/>
            <p:cNvSpPr/>
            <p:nvPr/>
          </p:nvSpPr>
          <p:spPr>
            <a:xfrm>
              <a:off x="1392" y="134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92" name="Line 52"/>
            <p:cNvSpPr/>
            <p:nvPr/>
          </p:nvSpPr>
          <p:spPr>
            <a:xfrm>
              <a:off x="4032" y="134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93" name="Line 53"/>
            <p:cNvSpPr/>
            <p:nvPr/>
          </p:nvSpPr>
          <p:spPr>
            <a:xfrm>
              <a:off x="2736" y="134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94" name="Line 54"/>
            <p:cNvSpPr/>
            <p:nvPr/>
          </p:nvSpPr>
          <p:spPr>
            <a:xfrm>
              <a:off x="2736" y="278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95" name="Line 55"/>
            <p:cNvSpPr/>
            <p:nvPr/>
          </p:nvSpPr>
          <p:spPr>
            <a:xfrm flipV="1">
              <a:off x="1296" y="2784"/>
              <a:ext cx="14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96" name="Line 56"/>
            <p:cNvSpPr/>
            <p:nvPr/>
          </p:nvSpPr>
          <p:spPr>
            <a:xfrm>
              <a:off x="2736" y="2784"/>
              <a:ext cx="129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97" name="Text Box 57"/>
            <p:cNvSpPr txBox="1"/>
            <p:nvPr/>
          </p:nvSpPr>
          <p:spPr>
            <a:xfrm>
              <a:off x="1632" y="3744"/>
              <a:ext cx="22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）过河效益层次结构</a:t>
              </a:r>
              <a:endParaRPr lang="zh-CN" altLang="en-US" sz="2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5898" name="Text Box 58"/>
          <p:cNvSpPr txBox="1"/>
          <p:nvPr/>
        </p:nvSpPr>
        <p:spPr>
          <a:xfrm>
            <a:off x="179388" y="188913"/>
            <a:ext cx="2687637" cy="1117600"/>
          </a:xfrm>
          <a:prstGeom prst="rect">
            <a:avLst/>
          </a:prstGeom>
          <a:solidFill>
            <a:srgbClr val="FF99FF"/>
          </a:solidFill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sz="2800" dirty="0">
                <a:latin typeface="楷体_GB2312" pitchFamily="49" charset="-122"/>
                <a:ea typeface="楷体_GB2312" pitchFamily="49" charset="-122"/>
              </a:rPr>
              <a:t>横渡江河、海峡方案的抉择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图片 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0" y="-342900"/>
            <a:ext cx="10058400" cy="75438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76834" name="Group 2"/>
          <p:cNvGrpSpPr/>
          <p:nvPr/>
        </p:nvGrpSpPr>
        <p:grpSpPr>
          <a:xfrm>
            <a:off x="2286000" y="381000"/>
            <a:ext cx="6400800" cy="6113463"/>
            <a:chOff x="816" y="86"/>
            <a:chExt cx="4032" cy="4099"/>
          </a:xfrm>
        </p:grpSpPr>
        <p:sp>
          <p:nvSpPr>
            <p:cNvPr id="36867" name="Rectangle 3"/>
            <p:cNvSpPr/>
            <p:nvPr/>
          </p:nvSpPr>
          <p:spPr>
            <a:xfrm>
              <a:off x="2304" y="86"/>
              <a:ext cx="960" cy="384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过河的代价</a:t>
              </a:r>
              <a:endParaRPr lang="zh-CN" altLang="en-US" sz="20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        </a:t>
              </a:r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868" name="Rectangle 4"/>
            <p:cNvSpPr/>
            <p:nvPr/>
          </p:nvSpPr>
          <p:spPr>
            <a:xfrm>
              <a:off x="1056" y="758"/>
              <a:ext cx="912" cy="43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经济代价</a:t>
              </a:r>
              <a:endParaRPr lang="zh-CN" altLang="en-US" sz="20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869" name="Rectangle 5"/>
            <p:cNvSpPr/>
            <p:nvPr/>
          </p:nvSpPr>
          <p:spPr>
            <a:xfrm>
              <a:off x="3696" y="758"/>
              <a:ext cx="864" cy="43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环境代价</a:t>
              </a:r>
              <a:endParaRPr lang="zh-CN" altLang="en-US" sz="20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lang="en-US" altLang="zh-CN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870" name="Rectangle 6"/>
            <p:cNvSpPr/>
            <p:nvPr/>
          </p:nvSpPr>
          <p:spPr>
            <a:xfrm>
              <a:off x="2352" y="758"/>
              <a:ext cx="912" cy="43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社会代价</a:t>
              </a:r>
              <a:endParaRPr lang="zh-CN" altLang="en-US" sz="20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871" name="Line 7"/>
            <p:cNvSpPr/>
            <p:nvPr/>
          </p:nvSpPr>
          <p:spPr>
            <a:xfrm>
              <a:off x="1440" y="614"/>
              <a:ext cx="27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72" name="Line 8"/>
            <p:cNvSpPr/>
            <p:nvPr/>
          </p:nvSpPr>
          <p:spPr>
            <a:xfrm>
              <a:off x="2784" y="470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73" name="Line 9"/>
            <p:cNvSpPr/>
            <p:nvPr/>
          </p:nvSpPr>
          <p:spPr>
            <a:xfrm>
              <a:off x="1440" y="614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74" name="Line 10"/>
            <p:cNvSpPr/>
            <p:nvPr/>
          </p:nvSpPr>
          <p:spPr>
            <a:xfrm>
              <a:off x="4176" y="614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75" name="Line 11"/>
            <p:cNvSpPr/>
            <p:nvPr/>
          </p:nvSpPr>
          <p:spPr>
            <a:xfrm>
              <a:off x="960" y="1334"/>
              <a:ext cx="9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76" name="Line 12"/>
            <p:cNvSpPr/>
            <p:nvPr/>
          </p:nvSpPr>
          <p:spPr>
            <a:xfrm>
              <a:off x="2304" y="1334"/>
              <a:ext cx="9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77" name="Line 13"/>
            <p:cNvSpPr/>
            <p:nvPr/>
          </p:nvSpPr>
          <p:spPr>
            <a:xfrm>
              <a:off x="3648" y="1334"/>
              <a:ext cx="9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78" name="Line 14"/>
            <p:cNvSpPr/>
            <p:nvPr/>
          </p:nvSpPr>
          <p:spPr>
            <a:xfrm>
              <a:off x="1440" y="119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79" name="Line 15"/>
            <p:cNvSpPr/>
            <p:nvPr/>
          </p:nvSpPr>
          <p:spPr>
            <a:xfrm>
              <a:off x="4128" y="119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80" name="Line 16"/>
            <p:cNvSpPr/>
            <p:nvPr/>
          </p:nvSpPr>
          <p:spPr>
            <a:xfrm>
              <a:off x="2784" y="119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81" name="Line 17"/>
            <p:cNvSpPr/>
            <p:nvPr/>
          </p:nvSpPr>
          <p:spPr>
            <a:xfrm>
              <a:off x="960" y="1334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82" name="Line 18"/>
            <p:cNvSpPr/>
            <p:nvPr/>
          </p:nvSpPr>
          <p:spPr>
            <a:xfrm>
              <a:off x="4608" y="1334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83" name="Line 19"/>
            <p:cNvSpPr/>
            <p:nvPr/>
          </p:nvSpPr>
          <p:spPr>
            <a:xfrm>
              <a:off x="3648" y="1334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84" name="Line 20"/>
            <p:cNvSpPr/>
            <p:nvPr/>
          </p:nvSpPr>
          <p:spPr>
            <a:xfrm>
              <a:off x="3264" y="1334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85" name="Line 21"/>
            <p:cNvSpPr/>
            <p:nvPr/>
          </p:nvSpPr>
          <p:spPr>
            <a:xfrm>
              <a:off x="2304" y="1334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86" name="Line 22"/>
            <p:cNvSpPr/>
            <p:nvPr/>
          </p:nvSpPr>
          <p:spPr>
            <a:xfrm>
              <a:off x="1920" y="1334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87" name="Text Box 23"/>
            <p:cNvSpPr txBox="1"/>
            <p:nvPr/>
          </p:nvSpPr>
          <p:spPr>
            <a:xfrm>
              <a:off x="816" y="1420"/>
              <a:ext cx="384" cy="108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投入资金</a:t>
              </a:r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888" name="Text Box 24"/>
            <p:cNvSpPr txBox="1"/>
            <p:nvPr/>
          </p:nvSpPr>
          <p:spPr>
            <a:xfrm>
              <a:off x="1296" y="1420"/>
              <a:ext cx="288" cy="108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操作维护</a:t>
              </a:r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889" name="Text Box 25"/>
            <p:cNvSpPr txBox="1"/>
            <p:nvPr/>
          </p:nvSpPr>
          <p:spPr>
            <a:xfrm>
              <a:off x="1776" y="1420"/>
              <a:ext cx="288" cy="1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冲击渡船业</a:t>
              </a:r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890" name="Text Box 26"/>
            <p:cNvSpPr txBox="1"/>
            <p:nvPr/>
          </p:nvSpPr>
          <p:spPr>
            <a:xfrm>
              <a:off x="2160" y="1420"/>
              <a:ext cx="336" cy="14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冲击生活方式</a:t>
              </a:r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891" name="Text Box 27"/>
            <p:cNvSpPr txBox="1"/>
            <p:nvPr/>
          </p:nvSpPr>
          <p:spPr>
            <a:xfrm>
              <a:off x="2640" y="1430"/>
              <a:ext cx="384" cy="10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交通拥挤</a:t>
              </a:r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892" name="Text Box 28"/>
            <p:cNvSpPr txBox="1"/>
            <p:nvPr/>
          </p:nvSpPr>
          <p:spPr>
            <a:xfrm>
              <a:off x="3120" y="1430"/>
              <a:ext cx="336" cy="10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居民搬迁</a:t>
              </a:r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893" name="Text Box 29"/>
            <p:cNvSpPr txBox="1"/>
            <p:nvPr/>
          </p:nvSpPr>
          <p:spPr>
            <a:xfrm>
              <a:off x="3552" y="1430"/>
              <a:ext cx="336" cy="1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汽车排放物</a:t>
              </a:r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</a:rPr>
                <a:t>7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894" name="Text Box 30"/>
            <p:cNvSpPr txBox="1"/>
            <p:nvPr/>
          </p:nvSpPr>
          <p:spPr>
            <a:xfrm>
              <a:off x="4032" y="1420"/>
              <a:ext cx="336" cy="1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对水的污染</a:t>
              </a:r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</a:rPr>
                <a:t>8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895" name="Text Box 31"/>
            <p:cNvSpPr txBox="1"/>
            <p:nvPr/>
          </p:nvSpPr>
          <p:spPr>
            <a:xfrm>
              <a:off x="4464" y="1420"/>
              <a:ext cx="384" cy="14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对生态的破坏</a:t>
              </a:r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</a:rPr>
                <a:t>9</a:t>
              </a:r>
              <a:endParaRPr lang="en-US" altLang="zh-CN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896" name="Line 32"/>
            <p:cNvSpPr/>
            <p:nvPr/>
          </p:nvSpPr>
          <p:spPr>
            <a:xfrm>
              <a:off x="912" y="3062"/>
              <a:ext cx="36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97" name="Line 33"/>
            <p:cNvSpPr/>
            <p:nvPr/>
          </p:nvSpPr>
          <p:spPr>
            <a:xfrm>
              <a:off x="4608" y="2822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98" name="Line 34"/>
            <p:cNvSpPr/>
            <p:nvPr/>
          </p:nvSpPr>
          <p:spPr>
            <a:xfrm>
              <a:off x="2304" y="2870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99" name="Line 35"/>
            <p:cNvSpPr/>
            <p:nvPr/>
          </p:nvSpPr>
          <p:spPr>
            <a:xfrm>
              <a:off x="912" y="2582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00" name="Line 36"/>
            <p:cNvSpPr/>
            <p:nvPr/>
          </p:nvSpPr>
          <p:spPr>
            <a:xfrm>
              <a:off x="1872" y="2630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01" name="Line 37"/>
            <p:cNvSpPr/>
            <p:nvPr/>
          </p:nvSpPr>
          <p:spPr>
            <a:xfrm>
              <a:off x="4128" y="2678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02" name="Line 38"/>
            <p:cNvSpPr/>
            <p:nvPr/>
          </p:nvSpPr>
          <p:spPr>
            <a:xfrm>
              <a:off x="2736" y="2438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03" name="Line 39"/>
            <p:cNvSpPr/>
            <p:nvPr/>
          </p:nvSpPr>
          <p:spPr>
            <a:xfrm>
              <a:off x="3216" y="2438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04" name="Line 40"/>
            <p:cNvSpPr/>
            <p:nvPr/>
          </p:nvSpPr>
          <p:spPr>
            <a:xfrm flipH="1">
              <a:off x="3648" y="2678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05" name="Line 41"/>
            <p:cNvSpPr/>
            <p:nvPr/>
          </p:nvSpPr>
          <p:spPr>
            <a:xfrm>
              <a:off x="1392" y="2486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06" name="Rectangle 42"/>
            <p:cNvSpPr/>
            <p:nvPr/>
          </p:nvSpPr>
          <p:spPr>
            <a:xfrm>
              <a:off x="1536" y="3350"/>
              <a:ext cx="528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桥梁</a:t>
              </a:r>
              <a:endParaRPr lang="zh-CN" altLang="en-US" sz="20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907" name="Rectangle 43"/>
            <p:cNvSpPr/>
            <p:nvPr/>
          </p:nvSpPr>
          <p:spPr>
            <a:xfrm>
              <a:off x="2496" y="3350"/>
              <a:ext cx="528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隧道</a:t>
              </a:r>
              <a:endParaRPr lang="zh-CN" altLang="en-US" sz="20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908" name="Rectangle 44"/>
            <p:cNvSpPr/>
            <p:nvPr/>
          </p:nvSpPr>
          <p:spPr>
            <a:xfrm>
              <a:off x="3504" y="3350"/>
              <a:ext cx="528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渡船</a:t>
              </a:r>
              <a:endParaRPr lang="zh-CN" altLang="en-US" sz="20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909" name="Line 45"/>
            <p:cNvSpPr/>
            <p:nvPr/>
          </p:nvSpPr>
          <p:spPr>
            <a:xfrm>
              <a:off x="2736" y="3062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10" name="Line 46"/>
            <p:cNvSpPr/>
            <p:nvPr/>
          </p:nvSpPr>
          <p:spPr>
            <a:xfrm flipV="1">
              <a:off x="1824" y="3062"/>
              <a:ext cx="91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11" name="Line 47"/>
            <p:cNvSpPr/>
            <p:nvPr/>
          </p:nvSpPr>
          <p:spPr>
            <a:xfrm>
              <a:off x="2736" y="3062"/>
              <a:ext cx="1056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12" name="Text Box 48"/>
            <p:cNvSpPr txBox="1"/>
            <p:nvPr/>
          </p:nvSpPr>
          <p:spPr>
            <a:xfrm>
              <a:off x="1776" y="3878"/>
              <a:ext cx="2208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）过河代价层次结构</a:t>
              </a:r>
              <a:endParaRPr lang="zh-CN" altLang="en-US" sz="2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6913" name="Text Box 50"/>
          <p:cNvSpPr txBox="1"/>
          <p:nvPr/>
        </p:nvSpPr>
        <p:spPr>
          <a:xfrm>
            <a:off x="179388" y="188913"/>
            <a:ext cx="2687637" cy="1117600"/>
          </a:xfrm>
          <a:prstGeom prst="rect">
            <a:avLst/>
          </a:prstGeom>
          <a:solidFill>
            <a:srgbClr val="FF99FF"/>
          </a:solidFill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sz="2800" dirty="0">
                <a:latin typeface="楷体_GB2312" pitchFamily="49" charset="-122"/>
                <a:ea typeface="楷体_GB2312" pitchFamily="49" charset="-122"/>
              </a:rPr>
              <a:t>横渡江河、海峡方案的抉择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65645" y="1268760"/>
            <a:ext cx="7605713" cy="11541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ts val="3300"/>
              </a:lnSpc>
              <a:spcBef>
                <a:spcPct val="50000"/>
              </a:spcBef>
            </a:pPr>
            <a:r>
              <a:rPr kumimoji="0" lang="zh-CN" altLang="en-US" sz="2800" b="1" dirty="0" smtClean="0">
                <a:latin typeface="+mj-lt"/>
                <a:ea typeface="楷体_GB2312" pitchFamily="49" charset="-122"/>
              </a:rPr>
              <a:t>要素：</a:t>
            </a:r>
            <a:r>
              <a:rPr kumimoji="0" lang="en-US" altLang="zh-CN" sz="2800" b="1" dirty="0" smtClean="0">
                <a:latin typeface="+mj-lt"/>
                <a:ea typeface="楷体_GB2312" pitchFamily="49" charset="-122"/>
              </a:rPr>
              <a:t>1.</a:t>
            </a:r>
            <a:r>
              <a:rPr kumimoji="0" lang="zh-CN" altLang="en-US" sz="2800" b="1" dirty="0" smtClean="0">
                <a:latin typeface="+mj-lt"/>
                <a:ea typeface="楷体_GB2312" pitchFamily="49" charset="-122"/>
              </a:rPr>
              <a:t>决策</a:t>
            </a:r>
            <a:r>
              <a:rPr kumimoji="0" lang="zh-CN" altLang="en-US" sz="2800" b="1" dirty="0">
                <a:latin typeface="+mj-lt"/>
                <a:ea typeface="楷体_GB2312" pitchFamily="49" charset="-122"/>
              </a:rPr>
              <a:t>目标、</a:t>
            </a:r>
            <a:r>
              <a:rPr kumimoji="0" lang="zh-CN" altLang="zh-CN" sz="2800" b="1" dirty="0" smtClean="0">
                <a:latin typeface="+mj-lt"/>
                <a:ea typeface="楷体_GB2312" pitchFamily="49" charset="-122"/>
              </a:rPr>
              <a:t>备选方案</a:t>
            </a:r>
            <a:r>
              <a:rPr kumimoji="0" lang="zh-CN" altLang="en-US" sz="2800" b="1" dirty="0" smtClean="0">
                <a:latin typeface="+mj-lt"/>
                <a:ea typeface="楷体_GB2312" pitchFamily="49" charset="-122"/>
              </a:rPr>
              <a:t>与</a:t>
            </a:r>
            <a:r>
              <a:rPr kumimoji="0" lang="zh-CN" altLang="zh-CN" sz="2800" b="1" dirty="0" smtClean="0">
                <a:latin typeface="+mj-lt"/>
                <a:ea typeface="楷体_GB2312" pitchFamily="49" charset="-122"/>
              </a:rPr>
              <a:t>属性集合</a:t>
            </a:r>
            <a:endParaRPr kumimoji="0" lang="en-US" altLang="zh-CN" sz="2800" b="1" dirty="0" smtClean="0">
              <a:latin typeface="+mj-lt"/>
              <a:ea typeface="楷体_GB2312" pitchFamily="49" charset="-122"/>
            </a:endParaRPr>
          </a:p>
          <a:p>
            <a:pPr>
              <a:lnSpc>
                <a:spcPts val="3300"/>
              </a:lnSpc>
              <a:spcBef>
                <a:spcPct val="50000"/>
              </a:spcBef>
            </a:pPr>
            <a:r>
              <a:rPr kumimoji="0" lang="en-US" altLang="zh-CN" sz="2800" b="1" dirty="0">
                <a:latin typeface="+mj-lt"/>
                <a:ea typeface="楷体_GB2312" pitchFamily="49" charset="-122"/>
              </a:rPr>
              <a:t> </a:t>
            </a:r>
            <a:r>
              <a:rPr kumimoji="0" lang="en-US" altLang="zh-CN" sz="2800" b="1" dirty="0" smtClean="0">
                <a:latin typeface="+mj-lt"/>
                <a:ea typeface="楷体_GB2312" pitchFamily="49" charset="-122"/>
              </a:rPr>
              <a:t>           2</a:t>
            </a:r>
            <a:r>
              <a:rPr kumimoji="0" lang="en-US" altLang="zh-CN" sz="2800" b="1" dirty="0">
                <a:latin typeface="+mj-lt"/>
                <a:ea typeface="楷体_GB2312" pitchFamily="49" charset="-122"/>
              </a:rPr>
              <a:t>.</a:t>
            </a:r>
            <a:r>
              <a:rPr kumimoji="0" lang="zh-CN" altLang="zh-CN" sz="2800" b="1" dirty="0">
                <a:latin typeface="+mj-lt"/>
                <a:ea typeface="楷体_GB2312" pitchFamily="49" charset="-122"/>
              </a:rPr>
              <a:t>决策矩阵</a:t>
            </a:r>
            <a:r>
              <a:rPr kumimoji="0" lang="zh-CN" altLang="en-US" sz="2800" b="1" dirty="0">
                <a:latin typeface="+mj-lt"/>
                <a:ea typeface="楷体_GB2312" pitchFamily="49" charset="-122"/>
              </a:rPr>
              <a:t>  </a:t>
            </a:r>
            <a:r>
              <a:rPr kumimoji="0" lang="zh-CN" altLang="en-US" sz="2800" b="1" dirty="0" smtClean="0">
                <a:latin typeface="+mj-lt"/>
                <a:ea typeface="楷体_GB2312" pitchFamily="49" charset="-122"/>
              </a:rPr>
              <a:t> </a:t>
            </a:r>
            <a:r>
              <a:rPr kumimoji="0" lang="en-US" altLang="zh-CN" sz="2800" b="1" dirty="0" smtClean="0">
                <a:latin typeface="+mj-lt"/>
                <a:ea typeface="楷体_GB2312" pitchFamily="49" charset="-122"/>
              </a:rPr>
              <a:t>3</a:t>
            </a:r>
            <a:r>
              <a:rPr kumimoji="0" lang="en-US" altLang="zh-CN" sz="2800" b="1" dirty="0">
                <a:latin typeface="+mj-lt"/>
                <a:ea typeface="楷体_GB2312" pitchFamily="49" charset="-122"/>
              </a:rPr>
              <a:t>.</a:t>
            </a:r>
            <a:r>
              <a:rPr kumimoji="0" lang="zh-CN" altLang="zh-CN" sz="2800" b="1" dirty="0">
                <a:latin typeface="+mj-lt"/>
                <a:ea typeface="楷体_GB2312" pitchFamily="49" charset="-122"/>
              </a:rPr>
              <a:t>属性</a:t>
            </a:r>
            <a:r>
              <a:rPr kumimoji="0" lang="zh-CN" altLang="en-US" sz="2800" b="1" dirty="0">
                <a:latin typeface="+mj-lt"/>
                <a:ea typeface="楷体_GB2312" pitchFamily="49" charset="-122"/>
              </a:rPr>
              <a:t>权重 </a:t>
            </a:r>
            <a:r>
              <a:rPr kumimoji="0" lang="zh-CN" altLang="en-US" sz="2800" b="1" dirty="0" smtClean="0">
                <a:latin typeface="+mj-lt"/>
                <a:ea typeface="楷体_GB2312" pitchFamily="49" charset="-122"/>
              </a:rPr>
              <a:t>  </a:t>
            </a:r>
            <a:r>
              <a:rPr kumimoji="0" lang="en-US" altLang="zh-CN" sz="2800" b="1" dirty="0">
                <a:latin typeface="+mj-lt"/>
                <a:ea typeface="楷体_GB2312" pitchFamily="49" charset="-122"/>
              </a:rPr>
              <a:t>4.</a:t>
            </a:r>
            <a:r>
              <a:rPr kumimoji="0" lang="zh-CN" altLang="en-US" sz="2800" b="1" dirty="0">
                <a:latin typeface="+mj-lt"/>
                <a:ea typeface="楷体_GB2312" pitchFamily="49" charset="-122"/>
              </a:rPr>
              <a:t>综合方法</a:t>
            </a:r>
            <a:r>
              <a:rPr kumimoji="0" lang="en-US" altLang="zh-CN" sz="2800" b="1" dirty="0" smtClean="0">
                <a:latin typeface="+mj-lt"/>
                <a:ea typeface="楷体_GB2312" pitchFamily="49" charset="-122"/>
              </a:rPr>
              <a:t>.</a:t>
            </a:r>
            <a:r>
              <a:rPr kumimoji="0" lang="zh-CN" altLang="en-US" sz="2800" b="1" dirty="0" smtClean="0">
                <a:latin typeface="+mj-lt"/>
                <a:ea typeface="楷体_GB2312" pitchFamily="49" charset="-122"/>
              </a:rPr>
              <a:t>    </a:t>
            </a:r>
            <a:endParaRPr kumimoji="0" lang="en-US" altLang="zh-CN" sz="2800" b="1" dirty="0" smtClean="0">
              <a:latin typeface="+mj-lt"/>
              <a:ea typeface="楷体_GB2312" pitchFamily="49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48041" y="2564904"/>
            <a:ext cx="4608512" cy="51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sz="2800" b="1" dirty="0" smtClean="0">
                <a:latin typeface="+mj-lt"/>
              </a:rPr>
              <a:t>1. </a:t>
            </a:r>
            <a:r>
              <a:rPr kumimoji="0" lang="zh-CN" altLang="en-US" sz="2800" b="1" dirty="0" smtClean="0">
                <a:latin typeface="+mj-lt"/>
              </a:rPr>
              <a:t>确定</a:t>
            </a:r>
            <a:r>
              <a:rPr kumimoji="0" lang="zh-CN" altLang="en-US" sz="2800" b="1" dirty="0">
                <a:solidFill>
                  <a:srgbClr val="FF0000"/>
                </a:solidFill>
                <a:latin typeface="+mj-lt"/>
              </a:rPr>
              <a:t>属性集合</a:t>
            </a:r>
            <a:r>
              <a:rPr kumimoji="0" lang="zh-CN" altLang="en-US" sz="2800" b="1" dirty="0">
                <a:latin typeface="+mj-lt"/>
              </a:rPr>
              <a:t>的一般原则： </a:t>
            </a:r>
            <a:endParaRPr kumimoji="0" lang="zh-CN" altLang="en-US" sz="2800" b="1" dirty="0">
              <a:latin typeface="+mj-lt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99592" y="3212976"/>
            <a:ext cx="6984776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kumimoji="0" lang="en-US" altLang="zh-CN" sz="2800" b="1" dirty="0">
                <a:latin typeface="+mj-lt"/>
              </a:rPr>
              <a:t> </a:t>
            </a:r>
            <a:r>
              <a:rPr kumimoji="0" lang="zh-CN" altLang="en-US" sz="2800" b="1" dirty="0">
                <a:latin typeface="+mj-lt"/>
              </a:rPr>
              <a:t>全面</a:t>
            </a:r>
            <a:r>
              <a:rPr kumimoji="0" lang="zh-CN" altLang="en-US" sz="2800" b="1" dirty="0" smtClean="0">
                <a:latin typeface="+mj-lt"/>
              </a:rPr>
              <a:t>考虑</a:t>
            </a:r>
            <a:r>
              <a:rPr kumimoji="0" lang="en-US" altLang="zh-CN" sz="2800" b="1" dirty="0" smtClean="0">
                <a:latin typeface="+mj-lt"/>
              </a:rPr>
              <a:t>, </a:t>
            </a:r>
            <a:r>
              <a:rPr kumimoji="0" lang="zh-CN" altLang="en-US" sz="2800" b="1" dirty="0" smtClean="0">
                <a:latin typeface="+mj-lt"/>
              </a:rPr>
              <a:t>选取</a:t>
            </a:r>
            <a:r>
              <a:rPr kumimoji="0" lang="zh-CN" altLang="en-US" sz="2800" b="1" dirty="0" smtClean="0">
                <a:solidFill>
                  <a:srgbClr val="FF0000"/>
                </a:solidFill>
                <a:latin typeface="+mj-lt"/>
              </a:rPr>
              <a:t>影响力</a:t>
            </a:r>
            <a:r>
              <a:rPr kumimoji="0" lang="en-US" altLang="zh-CN" sz="2800" b="1" dirty="0">
                <a:latin typeface="+mj-lt"/>
              </a:rPr>
              <a:t>(</a:t>
            </a:r>
            <a:r>
              <a:rPr kumimoji="0" lang="zh-CN" altLang="en-US" sz="2800" b="1" dirty="0" smtClean="0">
                <a:latin typeface="+mj-lt"/>
              </a:rPr>
              <a:t>或重要性</a:t>
            </a:r>
            <a:r>
              <a:rPr kumimoji="0" lang="en-US" altLang="zh-CN" sz="2800" b="1" dirty="0" smtClean="0">
                <a:latin typeface="+mj-lt"/>
              </a:rPr>
              <a:t>) </a:t>
            </a:r>
            <a:r>
              <a:rPr kumimoji="0" lang="zh-CN" altLang="en-US" sz="2800" b="1" dirty="0" smtClean="0">
                <a:solidFill>
                  <a:srgbClr val="FF0000"/>
                </a:solidFill>
                <a:latin typeface="+mj-lt"/>
              </a:rPr>
              <a:t>强</a:t>
            </a:r>
            <a:r>
              <a:rPr kumimoji="0" lang="zh-CN" altLang="en-US" sz="2800" b="1" dirty="0">
                <a:latin typeface="+mj-lt"/>
              </a:rPr>
              <a:t>的</a:t>
            </a:r>
            <a:r>
              <a:rPr kumimoji="0" lang="en-US" altLang="zh-CN" sz="2800" b="1" dirty="0">
                <a:latin typeface="+mj-lt"/>
              </a:rPr>
              <a:t>. </a:t>
            </a:r>
            <a:endParaRPr kumimoji="0" lang="en-US" altLang="zh-CN" sz="2800" b="1" dirty="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27584" y="3789040"/>
            <a:ext cx="712852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kumimoji="0" lang="en-US" altLang="zh-CN" sz="2800" b="1" dirty="0">
                <a:latin typeface="+mj-lt"/>
              </a:rPr>
              <a:t> </a:t>
            </a:r>
            <a:r>
              <a:rPr kumimoji="0" lang="zh-CN" altLang="en-US" sz="2800" b="1" dirty="0">
                <a:latin typeface="+mj-lt"/>
              </a:rPr>
              <a:t>属性间尽量</a:t>
            </a:r>
            <a:r>
              <a:rPr kumimoji="0" lang="zh-CN" altLang="en-US" sz="2800" b="1" dirty="0" smtClean="0">
                <a:solidFill>
                  <a:srgbClr val="FF0000"/>
                </a:solidFill>
                <a:latin typeface="+mj-lt"/>
              </a:rPr>
              <a:t>独立</a:t>
            </a:r>
            <a:r>
              <a:rPr kumimoji="0" lang="en-US" altLang="zh-CN" sz="2800" b="1" dirty="0" smtClean="0">
                <a:latin typeface="+mj-lt"/>
              </a:rPr>
              <a:t>(</a:t>
            </a:r>
            <a:r>
              <a:rPr kumimoji="0" lang="zh-CN" altLang="en-US" sz="2800" b="1" dirty="0" smtClean="0">
                <a:latin typeface="+mj-lt"/>
              </a:rPr>
              <a:t>至少</a:t>
            </a:r>
            <a:r>
              <a:rPr kumimoji="0" lang="zh-CN" altLang="en-US" sz="2800" b="1" dirty="0">
                <a:latin typeface="+mj-lt"/>
              </a:rPr>
              <a:t>相关性不太</a:t>
            </a:r>
            <a:r>
              <a:rPr kumimoji="0" lang="zh-CN" altLang="en-US" sz="2800" b="1" dirty="0" smtClean="0">
                <a:latin typeface="+mj-lt"/>
              </a:rPr>
              <a:t>强</a:t>
            </a:r>
            <a:r>
              <a:rPr kumimoji="0" lang="en-US" altLang="zh-CN" sz="2800" b="1" dirty="0" smtClean="0">
                <a:latin typeface="+mj-lt"/>
              </a:rPr>
              <a:t>) </a:t>
            </a:r>
            <a:endParaRPr kumimoji="0" lang="en-US" altLang="zh-CN" sz="2800" b="1" dirty="0">
              <a:latin typeface="+mj-lt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27584" y="4437112"/>
            <a:ext cx="741732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kumimoji="0" lang="en-US" altLang="zh-CN" sz="2800" b="1" dirty="0">
                <a:latin typeface="+mj-lt"/>
              </a:rPr>
              <a:t> </a:t>
            </a:r>
            <a:r>
              <a:rPr kumimoji="0" lang="zh-CN" altLang="en-US" sz="2800" b="1" dirty="0">
                <a:latin typeface="+mj-lt"/>
              </a:rPr>
              <a:t>不选</a:t>
            </a:r>
            <a:r>
              <a:rPr kumimoji="0" lang="zh-CN" altLang="en-US" sz="2800" b="1" dirty="0">
                <a:solidFill>
                  <a:srgbClr val="FF0000"/>
                </a:solidFill>
                <a:latin typeface="+mj-lt"/>
              </a:rPr>
              <a:t>难以辨别</a:t>
            </a:r>
            <a:r>
              <a:rPr kumimoji="0" lang="zh-CN" altLang="en-US" sz="2800" b="1" dirty="0">
                <a:latin typeface="+mj-lt"/>
              </a:rPr>
              <a:t>方案优劣</a:t>
            </a:r>
            <a:r>
              <a:rPr kumimoji="0" lang="zh-CN" altLang="en-US" sz="2800" b="1" dirty="0" smtClean="0">
                <a:latin typeface="+mj-lt"/>
              </a:rPr>
              <a:t>的</a:t>
            </a:r>
            <a:r>
              <a:rPr kumimoji="0" lang="en-US" altLang="zh-CN" sz="2800" b="1" dirty="0" smtClean="0">
                <a:latin typeface="+mj-lt"/>
              </a:rPr>
              <a:t>(</a:t>
            </a:r>
            <a:r>
              <a:rPr kumimoji="0" lang="zh-CN" altLang="en-US" sz="2800" b="1" dirty="0" smtClean="0">
                <a:latin typeface="+mj-lt"/>
              </a:rPr>
              <a:t>即使</a:t>
            </a:r>
            <a:r>
              <a:rPr kumimoji="0" lang="zh-CN" altLang="en-US" sz="2800" b="1" dirty="0">
                <a:latin typeface="+mj-lt"/>
              </a:rPr>
              <a:t>影响力很</a:t>
            </a:r>
            <a:r>
              <a:rPr kumimoji="0" lang="zh-CN" altLang="en-US" sz="2800" b="1" dirty="0" smtClean="0">
                <a:latin typeface="+mj-lt"/>
              </a:rPr>
              <a:t>强</a:t>
            </a:r>
            <a:r>
              <a:rPr kumimoji="0" lang="en-US" altLang="zh-CN" sz="2800" b="1" dirty="0" smtClean="0">
                <a:latin typeface="+mj-lt"/>
              </a:rPr>
              <a:t>). </a:t>
            </a:r>
            <a:endParaRPr kumimoji="0" lang="en-US" altLang="zh-CN" sz="2800" b="1" dirty="0">
              <a:latin typeface="+mj-lt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836613" y="5733256"/>
            <a:ext cx="7263779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kumimoji="0" lang="en-US" altLang="zh-CN" sz="2800" b="1" dirty="0">
                <a:latin typeface="+mj-lt"/>
              </a:rPr>
              <a:t> </a:t>
            </a:r>
            <a:r>
              <a:rPr kumimoji="0" lang="zh-CN" altLang="en-US" sz="2800" b="1" dirty="0">
                <a:latin typeface="+mj-lt"/>
              </a:rPr>
              <a:t>若数量太</a:t>
            </a:r>
            <a:r>
              <a:rPr kumimoji="0" lang="zh-CN" altLang="en-US" sz="2800" b="1" dirty="0" smtClean="0">
                <a:latin typeface="+mj-lt"/>
              </a:rPr>
              <a:t>多</a:t>
            </a:r>
            <a:r>
              <a:rPr kumimoji="0" lang="en-US" altLang="zh-CN" sz="2800" b="1" dirty="0" smtClean="0">
                <a:latin typeface="+mj-lt"/>
              </a:rPr>
              <a:t>(</a:t>
            </a:r>
            <a:r>
              <a:rPr kumimoji="0" lang="zh-CN" altLang="en-US" sz="2800" b="1" dirty="0" smtClean="0">
                <a:latin typeface="+mj-lt"/>
              </a:rPr>
              <a:t>如</a:t>
            </a:r>
            <a:r>
              <a:rPr kumimoji="0" lang="zh-CN" altLang="en-US" sz="2800" b="1" dirty="0">
                <a:latin typeface="+mj-lt"/>
              </a:rPr>
              <a:t>大于</a:t>
            </a:r>
            <a:r>
              <a:rPr kumimoji="0" lang="en-US" altLang="zh-CN" sz="2800" b="1" dirty="0">
                <a:latin typeface="+mj-lt"/>
              </a:rPr>
              <a:t>7</a:t>
            </a:r>
            <a:r>
              <a:rPr kumimoji="0" lang="zh-CN" altLang="en-US" sz="2800" b="1" dirty="0" smtClean="0">
                <a:latin typeface="+mj-lt"/>
              </a:rPr>
              <a:t>个</a:t>
            </a:r>
            <a:r>
              <a:rPr kumimoji="0" lang="en-US" altLang="zh-CN" sz="2800" b="1" dirty="0" smtClean="0">
                <a:latin typeface="+mj-lt"/>
              </a:rPr>
              <a:t>), </a:t>
            </a:r>
            <a:r>
              <a:rPr kumimoji="0" lang="zh-CN" altLang="en-US" sz="2800" b="1" dirty="0" smtClean="0">
                <a:latin typeface="+mj-lt"/>
              </a:rPr>
              <a:t>应</a:t>
            </a:r>
            <a:r>
              <a:rPr kumimoji="0" lang="zh-CN" altLang="en-US" sz="2800" b="1" dirty="0">
                <a:latin typeface="+mj-lt"/>
              </a:rPr>
              <a:t>将它们分层</a:t>
            </a:r>
            <a:r>
              <a:rPr kumimoji="0" lang="en-US" altLang="zh-CN" sz="2800" b="1" dirty="0">
                <a:latin typeface="+mj-lt"/>
              </a:rPr>
              <a:t>.</a:t>
            </a:r>
            <a:endParaRPr kumimoji="0" lang="en-US" altLang="zh-CN" sz="2800" b="1" dirty="0">
              <a:latin typeface="+mj-lt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827088" y="5085184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kumimoji="0" lang="en-US" altLang="zh-CN" sz="2800" b="1" dirty="0">
                <a:latin typeface="+mj-lt"/>
              </a:rPr>
              <a:t> </a:t>
            </a:r>
            <a:r>
              <a:rPr kumimoji="0" lang="zh-CN" altLang="en-US" sz="2800" b="1" dirty="0">
                <a:latin typeface="+mj-lt"/>
              </a:rPr>
              <a:t>尽量选可</a:t>
            </a:r>
            <a:r>
              <a:rPr kumimoji="0" lang="zh-CN" altLang="en-US" sz="2800" b="1" dirty="0">
                <a:solidFill>
                  <a:srgbClr val="FF0000"/>
                </a:solidFill>
                <a:latin typeface="+mj-lt"/>
              </a:rPr>
              <a:t>量化</a:t>
            </a:r>
            <a:r>
              <a:rPr kumimoji="0" lang="zh-CN" altLang="en-US" sz="2800" b="1" dirty="0" smtClean="0">
                <a:latin typeface="+mj-lt"/>
              </a:rPr>
              <a:t>的</a:t>
            </a:r>
            <a:r>
              <a:rPr kumimoji="0" lang="en-US" altLang="zh-CN" sz="2800" b="1" dirty="0" smtClean="0">
                <a:latin typeface="+mj-lt"/>
              </a:rPr>
              <a:t>, </a:t>
            </a:r>
            <a:r>
              <a:rPr kumimoji="0" lang="zh-CN" altLang="en-US" sz="2800" b="1" dirty="0" smtClean="0">
                <a:latin typeface="+mj-lt"/>
              </a:rPr>
              <a:t>定性</a:t>
            </a:r>
            <a:r>
              <a:rPr kumimoji="0" lang="zh-CN" altLang="en-US" sz="2800" b="1" dirty="0">
                <a:latin typeface="+mj-lt"/>
              </a:rPr>
              <a:t>的也要能明确区分档次</a:t>
            </a:r>
            <a:r>
              <a:rPr kumimoji="0" lang="en-US" altLang="zh-CN" sz="2800" b="1" dirty="0">
                <a:latin typeface="+mj-lt"/>
              </a:rPr>
              <a:t>.</a:t>
            </a:r>
            <a:endParaRPr kumimoji="0" lang="en-US" altLang="zh-CN" sz="2800" b="1" dirty="0">
              <a:latin typeface="+mj-lt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16757" y="548680"/>
            <a:ext cx="3600400" cy="52322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1" dirty="0" smtClean="0">
                <a:ea typeface="楷体_GB2312" pitchFamily="49" charset="-122"/>
              </a:rPr>
              <a:t>多</a:t>
            </a:r>
            <a:r>
              <a:rPr kumimoji="0" lang="zh-CN" altLang="en-US" sz="2800" b="1" dirty="0">
                <a:ea typeface="楷体_GB2312" pitchFamily="49" charset="-122"/>
              </a:rPr>
              <a:t>属性</a:t>
            </a:r>
            <a:r>
              <a:rPr kumimoji="0" lang="zh-CN" altLang="en-US" sz="2800" b="1" dirty="0" smtClean="0">
                <a:ea typeface="楷体_GB2312" pitchFamily="49" charset="-122"/>
              </a:rPr>
              <a:t>决策的</a:t>
            </a:r>
            <a:r>
              <a:rPr lang="zh-CN" altLang="zh-CN" sz="2800" b="1" dirty="0" smtClean="0"/>
              <a:t>要素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1" grpId="0"/>
      <p:bldP spid="12" grpId="0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图片 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0" y="-342900"/>
            <a:ext cx="10058400" cy="75438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77858" name="Group 2"/>
          <p:cNvGrpSpPr/>
          <p:nvPr/>
        </p:nvGrpSpPr>
        <p:grpSpPr>
          <a:xfrm>
            <a:off x="381000" y="609600"/>
            <a:ext cx="8458200" cy="5867400"/>
            <a:chOff x="240" y="384"/>
            <a:chExt cx="5328" cy="3744"/>
          </a:xfrm>
        </p:grpSpPr>
        <p:sp>
          <p:nvSpPr>
            <p:cNvPr id="37891" name="Rectangle 3"/>
            <p:cNvSpPr/>
            <p:nvPr/>
          </p:nvSpPr>
          <p:spPr>
            <a:xfrm>
              <a:off x="2640" y="3792"/>
              <a:ext cx="1824" cy="336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2" name="Text Box 4"/>
            <p:cNvSpPr txBox="1"/>
            <p:nvPr/>
          </p:nvSpPr>
          <p:spPr>
            <a:xfrm>
              <a:off x="2784" y="3830"/>
              <a:ext cx="1632" cy="253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待评价的科技成果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893" name="Rectangle 5"/>
            <p:cNvSpPr/>
            <p:nvPr/>
          </p:nvSpPr>
          <p:spPr>
            <a:xfrm>
              <a:off x="1008" y="2256"/>
              <a:ext cx="480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4" name="Rectangle 6"/>
            <p:cNvSpPr/>
            <p:nvPr/>
          </p:nvSpPr>
          <p:spPr>
            <a:xfrm>
              <a:off x="1776" y="2256"/>
              <a:ext cx="432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5" name="Rectangle 7"/>
            <p:cNvSpPr/>
            <p:nvPr/>
          </p:nvSpPr>
          <p:spPr>
            <a:xfrm>
              <a:off x="240" y="2208"/>
              <a:ext cx="480" cy="110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6" name="Rectangle 8"/>
            <p:cNvSpPr/>
            <p:nvPr/>
          </p:nvSpPr>
          <p:spPr>
            <a:xfrm>
              <a:off x="2544" y="2256"/>
              <a:ext cx="432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7" name="Rectangle 9"/>
            <p:cNvSpPr/>
            <p:nvPr/>
          </p:nvSpPr>
          <p:spPr>
            <a:xfrm>
              <a:off x="3264" y="2256"/>
              <a:ext cx="432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8" name="Rectangle 10"/>
            <p:cNvSpPr/>
            <p:nvPr/>
          </p:nvSpPr>
          <p:spPr>
            <a:xfrm>
              <a:off x="3984" y="2256"/>
              <a:ext cx="432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9" name="Rectangle 11"/>
            <p:cNvSpPr/>
            <p:nvPr/>
          </p:nvSpPr>
          <p:spPr>
            <a:xfrm>
              <a:off x="4704" y="2256"/>
              <a:ext cx="432" cy="105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0" name="Text Box 12"/>
            <p:cNvSpPr txBox="1"/>
            <p:nvPr/>
          </p:nvSpPr>
          <p:spPr>
            <a:xfrm>
              <a:off x="240" y="2208"/>
              <a:ext cx="528" cy="11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直接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经济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效益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1" name="Text Box 13"/>
            <p:cNvSpPr txBox="1"/>
            <p:nvPr/>
          </p:nvSpPr>
          <p:spPr>
            <a:xfrm>
              <a:off x="1008" y="2246"/>
              <a:ext cx="480" cy="11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间接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经济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效益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2" name="Text Box 14"/>
            <p:cNvSpPr txBox="1"/>
            <p:nvPr/>
          </p:nvSpPr>
          <p:spPr>
            <a:xfrm>
              <a:off x="1776" y="2390"/>
              <a:ext cx="576" cy="8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社会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效益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3" name="Text Box 15"/>
            <p:cNvSpPr txBox="1"/>
            <p:nvPr/>
          </p:nvSpPr>
          <p:spPr>
            <a:xfrm>
              <a:off x="2544" y="2400"/>
              <a:ext cx="528" cy="83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学识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水平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4" name="Text Box 16"/>
            <p:cNvSpPr txBox="1"/>
            <p:nvPr/>
          </p:nvSpPr>
          <p:spPr>
            <a:xfrm>
              <a:off x="3264" y="2390"/>
              <a:ext cx="528" cy="11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学术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创新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5" name="Text Box 17"/>
            <p:cNvSpPr txBox="1"/>
            <p:nvPr/>
          </p:nvSpPr>
          <p:spPr>
            <a:xfrm>
              <a:off x="3984" y="2390"/>
              <a:ext cx="528" cy="8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技术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水平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23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6" name="Text Box 18"/>
            <p:cNvSpPr txBox="1"/>
            <p:nvPr/>
          </p:nvSpPr>
          <p:spPr>
            <a:xfrm>
              <a:off x="4704" y="2390"/>
              <a:ext cx="528" cy="8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技术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创新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24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7" name="Rectangle 19"/>
            <p:cNvSpPr/>
            <p:nvPr/>
          </p:nvSpPr>
          <p:spPr>
            <a:xfrm>
              <a:off x="816" y="1248"/>
              <a:ext cx="816" cy="288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8" name="Rectangle 20"/>
            <p:cNvSpPr/>
            <p:nvPr/>
          </p:nvSpPr>
          <p:spPr>
            <a:xfrm>
              <a:off x="3024" y="1248"/>
              <a:ext cx="816" cy="288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9" name="Rectangle 21"/>
            <p:cNvSpPr/>
            <p:nvPr/>
          </p:nvSpPr>
          <p:spPr>
            <a:xfrm>
              <a:off x="4752" y="1296"/>
              <a:ext cx="816" cy="288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10" name="Text Box 22"/>
            <p:cNvSpPr txBox="1"/>
            <p:nvPr/>
          </p:nvSpPr>
          <p:spPr>
            <a:xfrm>
              <a:off x="960" y="1286"/>
              <a:ext cx="720" cy="253"/>
            </a:xfrm>
            <a:prstGeom prst="rect">
              <a:avLst/>
            </a:prstGeom>
            <a:solidFill>
              <a:srgbClr val="FFCC00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效益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11" name="Text Box 23"/>
            <p:cNvSpPr txBox="1"/>
            <p:nvPr/>
          </p:nvSpPr>
          <p:spPr>
            <a:xfrm>
              <a:off x="3120" y="1286"/>
              <a:ext cx="816" cy="25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水平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12" name="Text Box 24"/>
            <p:cNvSpPr txBox="1"/>
            <p:nvPr/>
          </p:nvSpPr>
          <p:spPr>
            <a:xfrm>
              <a:off x="4848" y="1334"/>
              <a:ext cx="672" cy="25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规模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13" name="Rectangle 25"/>
            <p:cNvSpPr/>
            <p:nvPr/>
          </p:nvSpPr>
          <p:spPr>
            <a:xfrm>
              <a:off x="2832" y="384"/>
              <a:ext cx="1152" cy="38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14" name="Text Box 26"/>
            <p:cNvSpPr txBox="1"/>
            <p:nvPr/>
          </p:nvSpPr>
          <p:spPr>
            <a:xfrm>
              <a:off x="2880" y="432"/>
              <a:ext cx="1392" cy="25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科技成果评价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15" name="Line 27"/>
            <p:cNvSpPr/>
            <p:nvPr/>
          </p:nvSpPr>
          <p:spPr>
            <a:xfrm>
              <a:off x="3456" y="768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16" name="Line 28"/>
            <p:cNvSpPr/>
            <p:nvPr/>
          </p:nvSpPr>
          <p:spPr>
            <a:xfrm>
              <a:off x="3456" y="1536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17" name="Line 29"/>
            <p:cNvSpPr/>
            <p:nvPr/>
          </p:nvSpPr>
          <p:spPr>
            <a:xfrm>
              <a:off x="3456" y="3312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18" name="Line 30"/>
            <p:cNvSpPr/>
            <p:nvPr/>
          </p:nvSpPr>
          <p:spPr>
            <a:xfrm>
              <a:off x="480" y="3600"/>
              <a:ext cx="48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19" name="Line 31"/>
            <p:cNvSpPr/>
            <p:nvPr/>
          </p:nvSpPr>
          <p:spPr>
            <a:xfrm>
              <a:off x="5328" y="1584"/>
              <a:ext cx="0" cy="20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0" name="Line 32"/>
            <p:cNvSpPr/>
            <p:nvPr/>
          </p:nvSpPr>
          <p:spPr>
            <a:xfrm>
              <a:off x="480" y="3312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1" name="Line 33"/>
            <p:cNvSpPr/>
            <p:nvPr/>
          </p:nvSpPr>
          <p:spPr>
            <a:xfrm>
              <a:off x="1248" y="3312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2" name="Line 34"/>
            <p:cNvSpPr/>
            <p:nvPr/>
          </p:nvSpPr>
          <p:spPr>
            <a:xfrm>
              <a:off x="1968" y="3312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3" name="Line 35"/>
            <p:cNvSpPr/>
            <p:nvPr/>
          </p:nvSpPr>
          <p:spPr>
            <a:xfrm>
              <a:off x="2736" y="3312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4" name="Line 36"/>
            <p:cNvSpPr/>
            <p:nvPr/>
          </p:nvSpPr>
          <p:spPr>
            <a:xfrm>
              <a:off x="4224" y="3312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5" name="Line 37"/>
            <p:cNvSpPr/>
            <p:nvPr/>
          </p:nvSpPr>
          <p:spPr>
            <a:xfrm>
              <a:off x="4896" y="3312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6" name="Line 38"/>
            <p:cNvSpPr/>
            <p:nvPr/>
          </p:nvSpPr>
          <p:spPr>
            <a:xfrm flipH="1">
              <a:off x="480" y="1536"/>
              <a:ext cx="768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7" name="Line 39"/>
            <p:cNvSpPr/>
            <p:nvPr/>
          </p:nvSpPr>
          <p:spPr>
            <a:xfrm>
              <a:off x="1248" y="1536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8" name="Line 40"/>
            <p:cNvSpPr/>
            <p:nvPr/>
          </p:nvSpPr>
          <p:spPr>
            <a:xfrm>
              <a:off x="1248" y="1536"/>
              <a:ext cx="768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29" name="Line 41"/>
            <p:cNvSpPr/>
            <p:nvPr/>
          </p:nvSpPr>
          <p:spPr>
            <a:xfrm flipV="1">
              <a:off x="1248" y="768"/>
              <a:ext cx="2208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30" name="Line 42"/>
            <p:cNvSpPr/>
            <p:nvPr/>
          </p:nvSpPr>
          <p:spPr>
            <a:xfrm>
              <a:off x="3456" y="768"/>
              <a:ext cx="1728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31" name="Line 43"/>
            <p:cNvSpPr/>
            <p:nvPr/>
          </p:nvSpPr>
          <p:spPr>
            <a:xfrm flipH="1">
              <a:off x="2736" y="1536"/>
              <a:ext cx="72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32" name="Line 44"/>
            <p:cNvSpPr/>
            <p:nvPr/>
          </p:nvSpPr>
          <p:spPr>
            <a:xfrm>
              <a:off x="3456" y="1536"/>
              <a:ext cx="768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33" name="Line 45"/>
            <p:cNvSpPr/>
            <p:nvPr/>
          </p:nvSpPr>
          <p:spPr>
            <a:xfrm>
              <a:off x="3456" y="1536"/>
              <a:ext cx="1488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7934" name="Text Box 46"/>
          <p:cNvSpPr txBox="1"/>
          <p:nvPr/>
        </p:nvSpPr>
        <p:spPr>
          <a:xfrm>
            <a:off x="179388" y="260350"/>
            <a:ext cx="3551237" cy="604838"/>
          </a:xfrm>
          <a:prstGeom prst="rect">
            <a:avLst/>
          </a:prstGeom>
          <a:solidFill>
            <a:srgbClr val="FF99FF"/>
          </a:solidFill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科技成果的综合评价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323528" y="1447304"/>
            <a:ext cx="86423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每</a:t>
            </a:r>
            <a:r>
              <a:rPr lang="en-US" altLang="zh-CN" sz="2800" b="1" dirty="0"/>
              <a:t>10</a:t>
            </a:r>
            <a:r>
              <a:rPr lang="zh-CN" altLang="en-US" sz="2800" b="1" dirty="0"/>
              <a:t>年，美国联邦政府进行一次全国人口普查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各州在联邦众议院的代表名额也据此重新确定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116013" y="5949950"/>
            <a:ext cx="6769100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公平的席位分配问题（</a:t>
            </a:r>
            <a:r>
              <a:rPr lang="en-US" altLang="zh-CN" sz="2800" b="1"/>
              <a:t>apportionment</a:t>
            </a:r>
            <a:r>
              <a:rPr lang="zh-CN" altLang="en-US" sz="2800" b="1"/>
              <a:t>）</a:t>
            </a:r>
            <a:endParaRPr lang="zh-CN" altLang="en-US" sz="2800" b="1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250825" y="2598738"/>
            <a:ext cx="856932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/>
              <a:t>2000</a:t>
            </a:r>
            <a:r>
              <a:rPr lang="zh-CN" altLang="en-US" sz="2800" b="1"/>
              <a:t>年人口普查后，犹他州向联邦政府提出控诉，说分配给北卡罗莱纳州的名额应该是他们的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2124075" y="5157788"/>
            <a:ext cx="460851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问题的数学本质是什么？</a:t>
            </a:r>
            <a:endParaRPr lang="zh-CN" altLang="en-US" sz="2800" b="1"/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250825" y="3860800"/>
            <a:ext cx="864076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事实上，过去</a:t>
            </a:r>
            <a:r>
              <a:rPr lang="en-US" altLang="zh-CN" sz="2800" b="1"/>
              <a:t>200</a:t>
            </a:r>
            <a:r>
              <a:rPr lang="zh-CN" altLang="en-US" sz="2800" b="1"/>
              <a:t>年来，美国国会在名额分配上打过多起法律官司，曾有过长期争论并使用过</a:t>
            </a:r>
            <a:r>
              <a:rPr lang="en-US" altLang="zh-CN" sz="2800" b="1"/>
              <a:t>4</a:t>
            </a:r>
            <a:r>
              <a:rPr lang="zh-CN" altLang="en-US" sz="2800" b="1"/>
              <a:t>种分配方案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835696" y="620688"/>
            <a:ext cx="5328592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 smtClean="0">
                <a:latin typeface="+mj-lt"/>
                <a:ea typeface="隶书" panose="02010509060101010101" pitchFamily="49" charset="-122"/>
              </a:rPr>
              <a:t>7.5</a:t>
            </a:r>
            <a:r>
              <a:rPr lang="en-US" altLang="zh-CN" sz="3600" b="1" dirty="0">
                <a:latin typeface="+mj-lt"/>
                <a:ea typeface="隶书" panose="02010509060101010101" pitchFamily="49" charset="-122"/>
              </a:rPr>
              <a:t>	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公平的席位分配</a:t>
            </a:r>
            <a:endParaRPr lang="zh-CN" altLang="en-US" sz="3600" b="1" dirty="0">
              <a:latin typeface="+mj-lt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10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autoUpdateAnimBg="0"/>
      <p:bldP spid="106500" grpId="0" animBg="1" autoUpdateAnimBg="0"/>
      <p:bldP spid="106501" grpId="0" autoUpdateAnimBg="0"/>
      <p:bldP spid="106502" grpId="0" autoUpdateAnimBg="0"/>
      <p:bldP spid="106503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2843213" y="467961"/>
            <a:ext cx="3097212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一个简单例子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990600" y="3200400"/>
            <a:ext cx="5257800" cy="3352800"/>
            <a:chOff x="816" y="2016"/>
            <a:chExt cx="3312" cy="2112"/>
          </a:xfrm>
        </p:grpSpPr>
        <p:sp>
          <p:nvSpPr>
            <p:cNvPr id="41015" name="Text Box 4"/>
            <p:cNvSpPr txBox="1">
              <a:spLocks noChangeArrowheads="1"/>
            </p:cNvSpPr>
            <p:nvPr/>
          </p:nvSpPr>
          <p:spPr bwMode="auto">
            <a:xfrm>
              <a:off x="816" y="2064"/>
              <a:ext cx="3312" cy="2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/>
                <a:t>系别  学生   比例      </a:t>
              </a:r>
              <a:r>
                <a:rPr lang="en-US" altLang="zh-CN" sz="2800" b="1"/>
                <a:t>20</a:t>
              </a:r>
              <a:r>
                <a:rPr lang="zh-CN" altLang="en-US" sz="2800" b="1"/>
                <a:t>席的分配</a:t>
              </a:r>
              <a:endParaRPr lang="zh-CN" altLang="en-US" sz="2800" b="1"/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/>
                <a:t>          人数  （</a:t>
              </a:r>
              <a:r>
                <a:rPr lang="en-US" altLang="zh-CN" sz="2800" b="1"/>
                <a:t>%</a:t>
              </a:r>
              <a:r>
                <a:rPr lang="zh-CN" altLang="en-US" sz="2800" b="1"/>
                <a:t>）   比例    结果</a:t>
              </a:r>
              <a:endParaRPr lang="zh-CN" altLang="en-US" sz="2800" b="1"/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/>
                <a:t> 甲      </a:t>
              </a:r>
              <a:r>
                <a:rPr lang="en-US" altLang="zh-CN" sz="2800" b="1"/>
                <a:t>103    51.5             </a:t>
              </a:r>
              <a:endParaRPr lang="en-US" altLang="zh-CN" sz="2800" b="1"/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/>
                <a:t> </a:t>
              </a:r>
              <a:r>
                <a:rPr lang="zh-CN" altLang="en-US" sz="2800" b="1"/>
                <a:t>乙       </a:t>
              </a:r>
              <a:r>
                <a:rPr lang="en-US" altLang="zh-CN" sz="2800" b="1"/>
                <a:t>63     31.5</a:t>
              </a:r>
              <a:endParaRPr lang="en-US" altLang="zh-CN" sz="2800" b="1"/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/>
                <a:t> </a:t>
              </a:r>
              <a:r>
                <a:rPr lang="zh-CN" altLang="en-US" sz="2800" b="1"/>
                <a:t>丙       </a:t>
              </a:r>
              <a:r>
                <a:rPr lang="en-US" altLang="zh-CN" sz="2800" b="1"/>
                <a:t>34     17.0</a:t>
              </a:r>
              <a:endParaRPr lang="en-US" altLang="zh-CN" sz="2800" b="1"/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/>
                <a:t>总和  </a:t>
              </a:r>
              <a:r>
                <a:rPr lang="en-US" altLang="zh-CN" sz="2800" b="1"/>
                <a:t>200    100.0     20.0       20</a:t>
              </a:r>
              <a:endParaRPr lang="en-US" altLang="zh-CN" sz="2800" b="1"/>
            </a:p>
          </p:txBody>
        </p:sp>
        <p:sp>
          <p:nvSpPr>
            <p:cNvPr id="41016" name="Line 5"/>
            <p:cNvSpPr>
              <a:spLocks noChangeShapeType="1"/>
            </p:cNvSpPr>
            <p:nvPr/>
          </p:nvSpPr>
          <p:spPr bwMode="auto">
            <a:xfrm>
              <a:off x="816" y="2688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7" name="Line 6"/>
            <p:cNvSpPr>
              <a:spLocks noChangeShapeType="1"/>
            </p:cNvSpPr>
            <p:nvPr/>
          </p:nvSpPr>
          <p:spPr bwMode="auto">
            <a:xfrm>
              <a:off x="816" y="374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8" name="Line 7"/>
            <p:cNvSpPr>
              <a:spLocks noChangeShapeType="1"/>
            </p:cNvSpPr>
            <p:nvPr/>
          </p:nvSpPr>
          <p:spPr bwMode="auto">
            <a:xfrm>
              <a:off x="1344" y="201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9" name="Line 8"/>
            <p:cNvSpPr>
              <a:spLocks noChangeShapeType="1"/>
            </p:cNvSpPr>
            <p:nvPr/>
          </p:nvSpPr>
          <p:spPr bwMode="auto">
            <a:xfrm>
              <a:off x="1920" y="201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0" name="Line 9"/>
            <p:cNvSpPr>
              <a:spLocks noChangeShapeType="1"/>
            </p:cNvSpPr>
            <p:nvPr/>
          </p:nvSpPr>
          <p:spPr bwMode="auto">
            <a:xfrm>
              <a:off x="2640" y="201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1" name="Line 10"/>
            <p:cNvSpPr>
              <a:spLocks noChangeShapeType="1"/>
            </p:cNvSpPr>
            <p:nvPr/>
          </p:nvSpPr>
          <p:spPr bwMode="auto">
            <a:xfrm>
              <a:off x="3360" y="2352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2" name="Line 11"/>
            <p:cNvSpPr>
              <a:spLocks noChangeShapeType="1"/>
            </p:cNvSpPr>
            <p:nvPr/>
          </p:nvSpPr>
          <p:spPr bwMode="auto">
            <a:xfrm>
              <a:off x="2640" y="235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3" name="Line 12"/>
            <p:cNvSpPr>
              <a:spLocks noChangeShapeType="1"/>
            </p:cNvSpPr>
            <p:nvPr/>
          </p:nvSpPr>
          <p:spPr bwMode="auto">
            <a:xfrm>
              <a:off x="4080" y="2016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4" name="Line 13"/>
            <p:cNvSpPr>
              <a:spLocks noChangeShapeType="1"/>
            </p:cNvSpPr>
            <p:nvPr/>
          </p:nvSpPr>
          <p:spPr bwMode="auto">
            <a:xfrm>
              <a:off x="816" y="201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5" name="Line 14"/>
            <p:cNvSpPr>
              <a:spLocks noChangeShapeType="1"/>
            </p:cNvSpPr>
            <p:nvPr/>
          </p:nvSpPr>
          <p:spPr bwMode="auto">
            <a:xfrm>
              <a:off x="816" y="2016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6" name="Line 15"/>
            <p:cNvSpPr>
              <a:spLocks noChangeShapeType="1"/>
            </p:cNvSpPr>
            <p:nvPr/>
          </p:nvSpPr>
          <p:spPr bwMode="auto">
            <a:xfrm>
              <a:off x="816" y="4080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6"/>
          <p:cNvGrpSpPr/>
          <p:nvPr/>
        </p:nvGrpSpPr>
        <p:grpSpPr bwMode="auto">
          <a:xfrm>
            <a:off x="6248400" y="3200400"/>
            <a:ext cx="2133600" cy="3276600"/>
            <a:chOff x="3840" y="2112"/>
            <a:chExt cx="1344" cy="2064"/>
          </a:xfrm>
        </p:grpSpPr>
        <p:sp>
          <p:nvSpPr>
            <p:cNvPr id="41007" name="Text Box 17"/>
            <p:cNvSpPr txBox="1">
              <a:spLocks noChangeArrowheads="1"/>
            </p:cNvSpPr>
            <p:nvPr/>
          </p:nvSpPr>
          <p:spPr bwMode="auto">
            <a:xfrm>
              <a:off x="3840" y="2153"/>
              <a:ext cx="1344" cy="2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/>
                <a:t>21</a:t>
              </a:r>
              <a:r>
                <a:rPr lang="zh-CN" altLang="en-US" sz="2800" b="1"/>
                <a:t>席的分配</a:t>
              </a:r>
              <a:endParaRPr lang="zh-CN" altLang="en-US" sz="2800" b="1"/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/>
                <a:t> 比例    结果</a:t>
              </a:r>
              <a:endParaRPr lang="zh-CN" altLang="en-US" sz="2800" b="1"/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/>
                <a:t>10.815</a:t>
              </a:r>
              <a:endParaRPr lang="en-US" altLang="zh-CN" sz="2800" b="1"/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/>
                <a:t> 6.615       </a:t>
              </a:r>
              <a:endParaRPr lang="en-US" altLang="zh-CN" sz="2800" b="1"/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/>
                <a:t> 3.570       </a:t>
              </a:r>
              <a:endParaRPr lang="en-US" altLang="zh-CN" sz="2800" b="1"/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/>
                <a:t>21.000    21</a:t>
              </a:r>
              <a:endParaRPr lang="en-US" altLang="zh-CN" sz="2800" b="1"/>
            </a:p>
          </p:txBody>
        </p:sp>
        <p:sp>
          <p:nvSpPr>
            <p:cNvPr id="41008" name="Line 18"/>
            <p:cNvSpPr>
              <a:spLocks noChangeShapeType="1"/>
            </p:cNvSpPr>
            <p:nvPr/>
          </p:nvSpPr>
          <p:spPr bwMode="auto">
            <a:xfrm>
              <a:off x="3840" y="2448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9" name="Line 19"/>
            <p:cNvSpPr>
              <a:spLocks noChangeShapeType="1"/>
            </p:cNvSpPr>
            <p:nvPr/>
          </p:nvSpPr>
          <p:spPr bwMode="auto">
            <a:xfrm>
              <a:off x="3840" y="278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0" name="Line 20"/>
            <p:cNvSpPr>
              <a:spLocks noChangeShapeType="1"/>
            </p:cNvSpPr>
            <p:nvPr/>
          </p:nvSpPr>
          <p:spPr bwMode="auto">
            <a:xfrm>
              <a:off x="3840" y="384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1" name="Line 21"/>
            <p:cNvSpPr>
              <a:spLocks noChangeShapeType="1"/>
            </p:cNvSpPr>
            <p:nvPr/>
          </p:nvSpPr>
          <p:spPr bwMode="auto">
            <a:xfrm>
              <a:off x="3840" y="417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2" name="Line 22"/>
            <p:cNvSpPr>
              <a:spLocks noChangeShapeType="1"/>
            </p:cNvSpPr>
            <p:nvPr/>
          </p:nvSpPr>
          <p:spPr bwMode="auto">
            <a:xfrm>
              <a:off x="4608" y="2448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3" name="Line 23"/>
            <p:cNvSpPr>
              <a:spLocks noChangeShapeType="1"/>
            </p:cNvSpPr>
            <p:nvPr/>
          </p:nvSpPr>
          <p:spPr bwMode="auto">
            <a:xfrm>
              <a:off x="5136" y="211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4" name="Line 24"/>
            <p:cNvSpPr>
              <a:spLocks noChangeShapeType="1"/>
            </p:cNvSpPr>
            <p:nvPr/>
          </p:nvSpPr>
          <p:spPr bwMode="auto">
            <a:xfrm>
              <a:off x="3840" y="211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7545" name="Text Box 25"/>
          <p:cNvSpPr txBox="1">
            <a:spLocks noChangeArrowheads="1"/>
          </p:cNvSpPr>
          <p:nvPr/>
        </p:nvSpPr>
        <p:spPr bwMode="auto">
          <a:xfrm>
            <a:off x="228600" y="1143000"/>
            <a:ext cx="609600" cy="1066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隶书" panose="02010509060101010101" pitchFamily="49" charset="-122"/>
              </a:rPr>
              <a:t>问题</a:t>
            </a:r>
            <a:endParaRPr lang="zh-CN" altLang="en-US" sz="3200" b="1">
              <a:ea typeface="隶书" panose="02010509060101010101" pitchFamily="49" charset="-122"/>
            </a:endParaRPr>
          </a:p>
        </p:txBody>
      </p:sp>
      <p:sp>
        <p:nvSpPr>
          <p:cNvPr id="107546" name="Text Box 26"/>
          <p:cNvSpPr txBox="1">
            <a:spLocks noChangeArrowheads="1"/>
          </p:cNvSpPr>
          <p:nvPr/>
        </p:nvSpPr>
        <p:spPr bwMode="auto">
          <a:xfrm>
            <a:off x="990600" y="1052513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三个系学生共</a:t>
            </a:r>
            <a:r>
              <a:rPr lang="en-US" altLang="zh-CN" sz="2800" b="1"/>
              <a:t>200</a:t>
            </a:r>
            <a:r>
              <a:rPr lang="zh-CN" altLang="en-US" sz="2800" b="1"/>
              <a:t>名</a:t>
            </a:r>
            <a:r>
              <a:rPr lang="en-US" altLang="zh-CN" sz="2800" b="1"/>
              <a:t>(</a:t>
            </a:r>
            <a:r>
              <a:rPr lang="zh-CN" altLang="en-US" sz="2800" b="1"/>
              <a:t>甲</a:t>
            </a:r>
            <a:r>
              <a:rPr lang="en-US" altLang="zh-CN" sz="2800" b="1"/>
              <a:t>100</a:t>
            </a:r>
            <a:r>
              <a:rPr lang="zh-CN" altLang="en-US" sz="2800" b="1"/>
              <a:t>，乙</a:t>
            </a:r>
            <a:r>
              <a:rPr lang="en-US" altLang="zh-CN" sz="2800" b="1"/>
              <a:t>60</a:t>
            </a:r>
            <a:r>
              <a:rPr lang="zh-CN" altLang="en-US" sz="2800" b="1"/>
              <a:t>，丙</a:t>
            </a:r>
            <a:r>
              <a:rPr lang="en-US" altLang="zh-CN" sz="2800" b="1"/>
              <a:t>40)</a:t>
            </a:r>
            <a:r>
              <a:rPr lang="zh-CN" altLang="en-US" sz="2800" b="1"/>
              <a:t>，代表会议共</a:t>
            </a:r>
            <a:r>
              <a:rPr lang="en-US" altLang="zh-CN" sz="2800" b="1"/>
              <a:t>20</a:t>
            </a:r>
            <a:r>
              <a:rPr lang="zh-CN" altLang="en-US" sz="2800" b="1"/>
              <a:t>席，按比例分配，三个系分别为</a:t>
            </a:r>
            <a:r>
              <a:rPr lang="en-US" altLang="zh-CN" sz="2800" b="1"/>
              <a:t>10, 6, 4</a:t>
            </a:r>
            <a:r>
              <a:rPr lang="zh-CN" altLang="en-US" sz="2800" b="1"/>
              <a:t>席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107547" name="Text Box 27"/>
          <p:cNvSpPr txBox="1">
            <a:spLocks noChangeArrowheads="1"/>
          </p:cNvSpPr>
          <p:nvPr/>
        </p:nvSpPr>
        <p:spPr bwMode="auto">
          <a:xfrm>
            <a:off x="990600" y="1989138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因学生转系</a:t>
            </a:r>
            <a:r>
              <a:rPr lang="en-US" altLang="zh-CN" sz="2800" b="1"/>
              <a:t>, </a:t>
            </a:r>
            <a:r>
              <a:rPr lang="zh-CN" altLang="en-US" sz="2800" b="1">
                <a:solidFill>
                  <a:srgbClr val="FF3300"/>
                </a:solidFill>
              </a:rPr>
              <a:t>三系人数为</a:t>
            </a:r>
            <a:r>
              <a:rPr lang="en-US" altLang="zh-CN" sz="2800" b="1">
                <a:solidFill>
                  <a:srgbClr val="FF3300"/>
                </a:solidFill>
              </a:rPr>
              <a:t>103, 63, 34, </a:t>
            </a:r>
            <a:r>
              <a:rPr lang="zh-CN" altLang="en-US" sz="2800" b="1">
                <a:solidFill>
                  <a:srgbClr val="FF3300"/>
                </a:solidFill>
              </a:rPr>
              <a:t>如何分配</a:t>
            </a:r>
            <a:r>
              <a:rPr lang="en-US" altLang="zh-CN" sz="2800" b="1">
                <a:solidFill>
                  <a:srgbClr val="FF3300"/>
                </a:solidFill>
              </a:rPr>
              <a:t>20</a:t>
            </a:r>
            <a:r>
              <a:rPr lang="zh-CN" altLang="en-US" sz="2800" b="1">
                <a:solidFill>
                  <a:srgbClr val="FF3300"/>
                </a:solidFill>
              </a:rPr>
              <a:t>席</a:t>
            </a:r>
            <a:r>
              <a:rPr lang="en-US" altLang="zh-CN" sz="2800" b="1">
                <a:solidFill>
                  <a:srgbClr val="FF3300"/>
                </a:solidFill>
              </a:rPr>
              <a:t>?</a:t>
            </a:r>
            <a:endParaRPr lang="en-US" altLang="zh-CN" sz="2800" b="1">
              <a:solidFill>
                <a:srgbClr val="FF3300"/>
              </a:solidFill>
            </a:endParaRPr>
          </a:p>
        </p:txBody>
      </p:sp>
      <p:sp>
        <p:nvSpPr>
          <p:cNvPr id="107548" name="Text Box 28"/>
          <p:cNvSpPr txBox="1">
            <a:spLocks noChangeArrowheads="1"/>
          </p:cNvSpPr>
          <p:nvPr/>
        </p:nvSpPr>
        <p:spPr bwMode="auto">
          <a:xfrm>
            <a:off x="990600" y="2565400"/>
            <a:ext cx="610235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若代表会议增加</a:t>
            </a:r>
            <a:r>
              <a:rPr lang="en-US" altLang="zh-CN" sz="2800" b="1"/>
              <a:t>1</a:t>
            </a:r>
            <a:r>
              <a:rPr lang="zh-CN" altLang="en-US" sz="2800" b="1"/>
              <a:t>席，如何分配</a:t>
            </a:r>
            <a:r>
              <a:rPr lang="en-US" altLang="zh-CN" sz="2800" b="1"/>
              <a:t>21</a:t>
            </a:r>
            <a:r>
              <a:rPr lang="zh-CN" altLang="en-US" sz="2800" b="1"/>
              <a:t>席</a:t>
            </a:r>
            <a:r>
              <a:rPr lang="en-US" altLang="zh-CN" sz="2800" b="1"/>
              <a:t>?</a:t>
            </a:r>
            <a:endParaRPr lang="en-US" altLang="zh-CN" sz="2800" b="1"/>
          </a:p>
        </p:txBody>
      </p:sp>
      <p:sp>
        <p:nvSpPr>
          <p:cNvPr id="107549" name="Text Box 29"/>
          <p:cNvSpPr txBox="1">
            <a:spLocks noChangeArrowheads="1"/>
          </p:cNvSpPr>
          <p:nvPr/>
        </p:nvSpPr>
        <p:spPr bwMode="auto">
          <a:xfrm>
            <a:off x="228600" y="3563938"/>
            <a:ext cx="609600" cy="222726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比例加惯例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107550" name="Text Box 30"/>
          <p:cNvSpPr txBox="1">
            <a:spLocks noChangeArrowheads="1"/>
          </p:cNvSpPr>
          <p:nvPr/>
        </p:nvSpPr>
        <p:spPr bwMode="auto">
          <a:xfrm>
            <a:off x="8459788" y="3141663"/>
            <a:ext cx="533400" cy="30813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对丙系公平吗？</a:t>
            </a:r>
            <a:endParaRPr lang="zh-CN" altLang="en-US" sz="2800" b="1">
              <a:ea typeface="楷体_GB2312" pitchFamily="49" charset="-122"/>
            </a:endParaRPr>
          </a:p>
        </p:txBody>
      </p:sp>
      <p:grpSp>
        <p:nvGrpSpPr>
          <p:cNvPr id="4" name="Group 31"/>
          <p:cNvGrpSpPr/>
          <p:nvPr/>
        </p:nvGrpSpPr>
        <p:grpSpPr bwMode="auto">
          <a:xfrm>
            <a:off x="990600" y="3200400"/>
            <a:ext cx="5257800" cy="3352800"/>
            <a:chOff x="816" y="2016"/>
            <a:chExt cx="3312" cy="2112"/>
          </a:xfrm>
        </p:grpSpPr>
        <p:sp>
          <p:nvSpPr>
            <p:cNvPr id="40995" name="Text Box 32"/>
            <p:cNvSpPr txBox="1">
              <a:spLocks noChangeArrowheads="1"/>
            </p:cNvSpPr>
            <p:nvPr/>
          </p:nvSpPr>
          <p:spPr bwMode="auto">
            <a:xfrm>
              <a:off x="816" y="2064"/>
              <a:ext cx="3312" cy="2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/>
                <a:t>系别  学生   比例      </a:t>
              </a:r>
              <a:r>
                <a:rPr lang="en-US" altLang="zh-CN" sz="2800" b="1"/>
                <a:t>20</a:t>
              </a:r>
              <a:r>
                <a:rPr lang="zh-CN" altLang="en-US" sz="2800" b="1"/>
                <a:t>席的分配</a:t>
              </a:r>
              <a:endParaRPr lang="zh-CN" altLang="en-US" sz="2800" b="1"/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/>
                <a:t>          人数  （</a:t>
              </a:r>
              <a:r>
                <a:rPr lang="en-US" altLang="zh-CN" sz="2800" b="1"/>
                <a:t>%</a:t>
              </a:r>
              <a:r>
                <a:rPr lang="zh-CN" altLang="en-US" sz="2800" b="1"/>
                <a:t>）   比例    结果</a:t>
              </a:r>
              <a:endParaRPr lang="zh-CN" altLang="en-US" sz="2800" b="1"/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/>
                <a:t> 甲      </a:t>
              </a:r>
              <a:r>
                <a:rPr lang="en-US" altLang="zh-CN" sz="2800" b="1"/>
                <a:t>103    51.5      10.3       </a:t>
              </a:r>
              <a:endParaRPr lang="en-US" altLang="zh-CN" sz="2800" b="1"/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/>
                <a:t> </a:t>
              </a:r>
              <a:r>
                <a:rPr lang="zh-CN" altLang="en-US" sz="2800" b="1"/>
                <a:t>乙       </a:t>
              </a:r>
              <a:r>
                <a:rPr lang="en-US" altLang="zh-CN" sz="2800" b="1"/>
                <a:t>63     31.5        6.3         </a:t>
              </a:r>
              <a:endParaRPr lang="en-US" altLang="zh-CN" sz="2800" b="1"/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/>
                <a:t> </a:t>
              </a:r>
              <a:r>
                <a:rPr lang="zh-CN" altLang="en-US" sz="2800" b="1"/>
                <a:t>丙       </a:t>
              </a:r>
              <a:r>
                <a:rPr lang="en-US" altLang="zh-CN" sz="2800" b="1"/>
                <a:t>34     17.0        3.4         </a:t>
              </a:r>
              <a:endParaRPr lang="en-US" altLang="zh-CN" sz="2800" b="1"/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/>
                <a:t>总和  </a:t>
              </a:r>
              <a:r>
                <a:rPr lang="en-US" altLang="zh-CN" sz="2800" b="1"/>
                <a:t>200    100.0     20.0       20</a:t>
              </a:r>
              <a:endParaRPr lang="en-US" altLang="zh-CN" sz="2800" b="1"/>
            </a:p>
          </p:txBody>
        </p:sp>
        <p:sp>
          <p:nvSpPr>
            <p:cNvPr id="40996" name="Line 33"/>
            <p:cNvSpPr>
              <a:spLocks noChangeShapeType="1"/>
            </p:cNvSpPr>
            <p:nvPr/>
          </p:nvSpPr>
          <p:spPr bwMode="auto">
            <a:xfrm>
              <a:off x="816" y="2688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7" name="Line 34"/>
            <p:cNvSpPr>
              <a:spLocks noChangeShapeType="1"/>
            </p:cNvSpPr>
            <p:nvPr/>
          </p:nvSpPr>
          <p:spPr bwMode="auto">
            <a:xfrm>
              <a:off x="816" y="374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8" name="Line 35"/>
            <p:cNvSpPr>
              <a:spLocks noChangeShapeType="1"/>
            </p:cNvSpPr>
            <p:nvPr/>
          </p:nvSpPr>
          <p:spPr bwMode="auto">
            <a:xfrm>
              <a:off x="1344" y="201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9" name="Line 36"/>
            <p:cNvSpPr>
              <a:spLocks noChangeShapeType="1"/>
            </p:cNvSpPr>
            <p:nvPr/>
          </p:nvSpPr>
          <p:spPr bwMode="auto">
            <a:xfrm>
              <a:off x="1920" y="201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0" name="Line 37"/>
            <p:cNvSpPr>
              <a:spLocks noChangeShapeType="1"/>
            </p:cNvSpPr>
            <p:nvPr/>
          </p:nvSpPr>
          <p:spPr bwMode="auto">
            <a:xfrm>
              <a:off x="2640" y="201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1" name="Line 38"/>
            <p:cNvSpPr>
              <a:spLocks noChangeShapeType="1"/>
            </p:cNvSpPr>
            <p:nvPr/>
          </p:nvSpPr>
          <p:spPr bwMode="auto">
            <a:xfrm>
              <a:off x="3360" y="2352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2" name="Line 39"/>
            <p:cNvSpPr>
              <a:spLocks noChangeShapeType="1"/>
            </p:cNvSpPr>
            <p:nvPr/>
          </p:nvSpPr>
          <p:spPr bwMode="auto">
            <a:xfrm>
              <a:off x="2640" y="235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3" name="Line 40"/>
            <p:cNvSpPr>
              <a:spLocks noChangeShapeType="1"/>
            </p:cNvSpPr>
            <p:nvPr/>
          </p:nvSpPr>
          <p:spPr bwMode="auto">
            <a:xfrm>
              <a:off x="4080" y="2016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4" name="Line 41"/>
            <p:cNvSpPr>
              <a:spLocks noChangeShapeType="1"/>
            </p:cNvSpPr>
            <p:nvPr/>
          </p:nvSpPr>
          <p:spPr bwMode="auto">
            <a:xfrm>
              <a:off x="816" y="201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5" name="Line 42"/>
            <p:cNvSpPr>
              <a:spLocks noChangeShapeType="1"/>
            </p:cNvSpPr>
            <p:nvPr/>
          </p:nvSpPr>
          <p:spPr bwMode="auto">
            <a:xfrm>
              <a:off x="816" y="2016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6" name="Line 43"/>
            <p:cNvSpPr>
              <a:spLocks noChangeShapeType="1"/>
            </p:cNvSpPr>
            <p:nvPr/>
          </p:nvSpPr>
          <p:spPr bwMode="auto">
            <a:xfrm>
              <a:off x="816" y="4080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4"/>
          <p:cNvGrpSpPr/>
          <p:nvPr/>
        </p:nvGrpSpPr>
        <p:grpSpPr bwMode="auto">
          <a:xfrm>
            <a:off x="990600" y="3200400"/>
            <a:ext cx="5257800" cy="3352800"/>
            <a:chOff x="816" y="2016"/>
            <a:chExt cx="3312" cy="2112"/>
          </a:xfrm>
        </p:grpSpPr>
        <p:sp>
          <p:nvSpPr>
            <p:cNvPr id="40983" name="Text Box 45"/>
            <p:cNvSpPr txBox="1">
              <a:spLocks noChangeArrowheads="1"/>
            </p:cNvSpPr>
            <p:nvPr/>
          </p:nvSpPr>
          <p:spPr bwMode="auto">
            <a:xfrm>
              <a:off x="816" y="2064"/>
              <a:ext cx="3312" cy="2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 dirty="0"/>
                <a:t>系别  学生   比例      </a:t>
              </a:r>
              <a:r>
                <a:rPr lang="en-US" altLang="zh-CN" sz="2800" b="1" dirty="0"/>
                <a:t>20</a:t>
              </a:r>
              <a:r>
                <a:rPr lang="zh-CN" altLang="en-US" sz="2800" b="1" dirty="0"/>
                <a:t>席的分配</a:t>
              </a:r>
              <a:endParaRPr lang="zh-CN" altLang="en-US" sz="2800" b="1" dirty="0"/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 dirty="0"/>
                <a:t>          人数  （</a:t>
              </a:r>
              <a:r>
                <a:rPr lang="en-US" altLang="zh-CN" sz="2800" b="1" dirty="0"/>
                <a:t>%</a:t>
              </a:r>
              <a:r>
                <a:rPr lang="zh-CN" altLang="en-US" sz="2800" b="1" dirty="0"/>
                <a:t>）   比例    结果</a:t>
              </a:r>
              <a:endParaRPr lang="zh-CN" altLang="en-US" sz="2800" b="1" dirty="0"/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 dirty="0"/>
                <a:t> 甲      </a:t>
              </a:r>
              <a:r>
                <a:rPr lang="en-US" altLang="zh-CN" sz="2800" b="1" dirty="0"/>
                <a:t>103    51.5      10.3       </a:t>
              </a:r>
              <a:r>
                <a:rPr lang="en-US" altLang="zh-CN" sz="2800" b="1" dirty="0">
                  <a:solidFill>
                    <a:srgbClr val="FF3300"/>
                  </a:solidFill>
                </a:rPr>
                <a:t>10</a:t>
              </a:r>
              <a:endParaRPr lang="en-US" altLang="zh-CN" sz="2800" b="1" dirty="0"/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 dirty="0"/>
                <a:t> </a:t>
              </a:r>
              <a:r>
                <a:rPr lang="zh-CN" altLang="en-US" sz="2800" b="1" dirty="0"/>
                <a:t>乙       </a:t>
              </a:r>
              <a:r>
                <a:rPr lang="en-US" altLang="zh-CN" sz="2800" b="1" dirty="0"/>
                <a:t>63     31.5        6.3         </a:t>
              </a:r>
              <a:r>
                <a:rPr lang="en-US" altLang="zh-CN" sz="2800" b="1" dirty="0">
                  <a:solidFill>
                    <a:srgbClr val="FF3300"/>
                  </a:solidFill>
                </a:rPr>
                <a:t>6</a:t>
              </a:r>
              <a:endParaRPr lang="en-US" altLang="zh-CN" sz="2800" b="1" dirty="0"/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 dirty="0"/>
                <a:t> </a:t>
              </a:r>
              <a:r>
                <a:rPr lang="zh-CN" altLang="en-US" sz="2800" b="1" dirty="0"/>
                <a:t>丙       </a:t>
              </a:r>
              <a:r>
                <a:rPr lang="en-US" altLang="zh-CN" sz="2800" b="1" dirty="0"/>
                <a:t>34     17.0        3.4         </a:t>
              </a:r>
              <a:r>
                <a:rPr lang="en-US" altLang="zh-CN" sz="2800" b="1" dirty="0">
                  <a:solidFill>
                    <a:srgbClr val="FF3300"/>
                  </a:solidFill>
                </a:rPr>
                <a:t>4</a:t>
              </a:r>
              <a:endParaRPr lang="en-US" altLang="zh-CN" sz="2800" b="1" dirty="0"/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 dirty="0"/>
                <a:t>总和  </a:t>
              </a:r>
              <a:r>
                <a:rPr lang="en-US" altLang="zh-CN" sz="2800" b="1" dirty="0"/>
                <a:t>200    100.0     20.0       20</a:t>
              </a:r>
              <a:endParaRPr lang="en-US" altLang="zh-CN" sz="2800" b="1" dirty="0"/>
            </a:p>
          </p:txBody>
        </p:sp>
        <p:sp>
          <p:nvSpPr>
            <p:cNvPr id="40984" name="Line 46"/>
            <p:cNvSpPr>
              <a:spLocks noChangeShapeType="1"/>
            </p:cNvSpPr>
            <p:nvPr/>
          </p:nvSpPr>
          <p:spPr bwMode="auto">
            <a:xfrm>
              <a:off x="816" y="2688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5" name="Line 47"/>
            <p:cNvSpPr>
              <a:spLocks noChangeShapeType="1"/>
            </p:cNvSpPr>
            <p:nvPr/>
          </p:nvSpPr>
          <p:spPr bwMode="auto">
            <a:xfrm>
              <a:off x="816" y="374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6" name="Line 48"/>
            <p:cNvSpPr>
              <a:spLocks noChangeShapeType="1"/>
            </p:cNvSpPr>
            <p:nvPr/>
          </p:nvSpPr>
          <p:spPr bwMode="auto">
            <a:xfrm>
              <a:off x="1344" y="201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7" name="Line 49"/>
            <p:cNvSpPr>
              <a:spLocks noChangeShapeType="1"/>
            </p:cNvSpPr>
            <p:nvPr/>
          </p:nvSpPr>
          <p:spPr bwMode="auto">
            <a:xfrm>
              <a:off x="1920" y="201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8" name="Line 50"/>
            <p:cNvSpPr>
              <a:spLocks noChangeShapeType="1"/>
            </p:cNvSpPr>
            <p:nvPr/>
          </p:nvSpPr>
          <p:spPr bwMode="auto">
            <a:xfrm>
              <a:off x="2640" y="201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9" name="Line 51"/>
            <p:cNvSpPr>
              <a:spLocks noChangeShapeType="1"/>
            </p:cNvSpPr>
            <p:nvPr/>
          </p:nvSpPr>
          <p:spPr bwMode="auto">
            <a:xfrm>
              <a:off x="3360" y="2352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0" name="Line 52"/>
            <p:cNvSpPr>
              <a:spLocks noChangeShapeType="1"/>
            </p:cNvSpPr>
            <p:nvPr/>
          </p:nvSpPr>
          <p:spPr bwMode="auto">
            <a:xfrm>
              <a:off x="2640" y="235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1" name="Line 53"/>
            <p:cNvSpPr>
              <a:spLocks noChangeShapeType="1"/>
            </p:cNvSpPr>
            <p:nvPr/>
          </p:nvSpPr>
          <p:spPr bwMode="auto">
            <a:xfrm>
              <a:off x="4080" y="2016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2" name="Line 54"/>
            <p:cNvSpPr>
              <a:spLocks noChangeShapeType="1"/>
            </p:cNvSpPr>
            <p:nvPr/>
          </p:nvSpPr>
          <p:spPr bwMode="auto">
            <a:xfrm>
              <a:off x="816" y="2016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3" name="Line 55"/>
            <p:cNvSpPr>
              <a:spLocks noChangeShapeType="1"/>
            </p:cNvSpPr>
            <p:nvPr/>
          </p:nvSpPr>
          <p:spPr bwMode="auto">
            <a:xfrm>
              <a:off x="816" y="2016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4" name="Line 56"/>
            <p:cNvSpPr>
              <a:spLocks noChangeShapeType="1"/>
            </p:cNvSpPr>
            <p:nvPr/>
          </p:nvSpPr>
          <p:spPr bwMode="auto">
            <a:xfrm>
              <a:off x="816" y="4080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57"/>
          <p:cNvGrpSpPr/>
          <p:nvPr/>
        </p:nvGrpSpPr>
        <p:grpSpPr bwMode="auto">
          <a:xfrm>
            <a:off x="6248400" y="3200400"/>
            <a:ext cx="2133600" cy="3276600"/>
            <a:chOff x="3840" y="2112"/>
            <a:chExt cx="1344" cy="2064"/>
          </a:xfrm>
        </p:grpSpPr>
        <p:sp>
          <p:nvSpPr>
            <p:cNvPr id="40975" name="Text Box 58"/>
            <p:cNvSpPr txBox="1">
              <a:spLocks noChangeArrowheads="1"/>
            </p:cNvSpPr>
            <p:nvPr/>
          </p:nvSpPr>
          <p:spPr bwMode="auto">
            <a:xfrm>
              <a:off x="3840" y="2153"/>
              <a:ext cx="1344" cy="2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 dirty="0"/>
                <a:t>21</a:t>
              </a:r>
              <a:r>
                <a:rPr lang="zh-CN" altLang="en-US" sz="2800" b="1" dirty="0"/>
                <a:t>席的分配</a:t>
              </a:r>
              <a:endParaRPr lang="zh-CN" altLang="en-US" sz="2800" b="1" dirty="0"/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 dirty="0"/>
                <a:t> 比例    结果</a:t>
              </a:r>
              <a:endParaRPr lang="zh-CN" altLang="en-US" sz="2800" b="1" dirty="0"/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 dirty="0"/>
                <a:t>10.815    </a:t>
              </a:r>
              <a:r>
                <a:rPr lang="en-US" altLang="zh-CN" sz="2800" b="1" dirty="0">
                  <a:solidFill>
                    <a:srgbClr val="FF3300"/>
                  </a:solidFill>
                </a:rPr>
                <a:t>11</a:t>
              </a:r>
              <a:endParaRPr lang="en-US" altLang="zh-CN" sz="2800" b="1" dirty="0"/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 dirty="0"/>
                <a:t> 6.615       </a:t>
              </a:r>
              <a:r>
                <a:rPr lang="en-US" altLang="zh-CN" sz="2800" b="1" dirty="0">
                  <a:solidFill>
                    <a:srgbClr val="FF3300"/>
                  </a:solidFill>
                </a:rPr>
                <a:t>7</a:t>
              </a:r>
              <a:endParaRPr lang="en-US" altLang="zh-CN" sz="2800" b="1" dirty="0"/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 dirty="0"/>
                <a:t> 3.570       </a:t>
              </a:r>
              <a:r>
                <a:rPr lang="en-US" altLang="zh-CN" sz="2800" b="1" dirty="0">
                  <a:solidFill>
                    <a:srgbClr val="FF3300"/>
                  </a:solidFill>
                </a:rPr>
                <a:t>3</a:t>
              </a:r>
              <a:endParaRPr lang="en-US" altLang="zh-CN" sz="2800" b="1" dirty="0"/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 dirty="0"/>
                <a:t>21.000    21</a:t>
              </a:r>
              <a:endParaRPr lang="en-US" altLang="zh-CN" sz="2800" b="1" dirty="0"/>
            </a:p>
          </p:txBody>
        </p:sp>
        <p:sp>
          <p:nvSpPr>
            <p:cNvPr id="40976" name="Line 59"/>
            <p:cNvSpPr>
              <a:spLocks noChangeShapeType="1"/>
            </p:cNvSpPr>
            <p:nvPr/>
          </p:nvSpPr>
          <p:spPr bwMode="auto">
            <a:xfrm>
              <a:off x="3840" y="2448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Line 60"/>
            <p:cNvSpPr>
              <a:spLocks noChangeShapeType="1"/>
            </p:cNvSpPr>
            <p:nvPr/>
          </p:nvSpPr>
          <p:spPr bwMode="auto">
            <a:xfrm>
              <a:off x="3840" y="278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8" name="Line 61"/>
            <p:cNvSpPr>
              <a:spLocks noChangeShapeType="1"/>
            </p:cNvSpPr>
            <p:nvPr/>
          </p:nvSpPr>
          <p:spPr bwMode="auto">
            <a:xfrm>
              <a:off x="3840" y="384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Line 62"/>
            <p:cNvSpPr>
              <a:spLocks noChangeShapeType="1"/>
            </p:cNvSpPr>
            <p:nvPr/>
          </p:nvSpPr>
          <p:spPr bwMode="auto">
            <a:xfrm>
              <a:off x="3840" y="417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Line 63"/>
            <p:cNvSpPr>
              <a:spLocks noChangeShapeType="1"/>
            </p:cNvSpPr>
            <p:nvPr/>
          </p:nvSpPr>
          <p:spPr bwMode="auto">
            <a:xfrm>
              <a:off x="4608" y="2448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1" name="Line 64"/>
            <p:cNvSpPr>
              <a:spLocks noChangeShapeType="1"/>
            </p:cNvSpPr>
            <p:nvPr/>
          </p:nvSpPr>
          <p:spPr bwMode="auto">
            <a:xfrm>
              <a:off x="5136" y="211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2" name="Line 65"/>
            <p:cNvSpPr>
              <a:spLocks noChangeShapeType="1"/>
            </p:cNvSpPr>
            <p:nvPr/>
          </p:nvSpPr>
          <p:spPr bwMode="auto">
            <a:xfrm>
              <a:off x="3840" y="211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0962" name="Object 66"/>
          <p:cNvGraphicFramePr>
            <a:graphicFrameLocks noChangeAspect="1"/>
          </p:cNvGraphicFramePr>
          <p:nvPr/>
        </p:nvGraphicFramePr>
        <p:xfrm>
          <a:off x="684213" y="333375"/>
          <a:ext cx="71913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5" name="Clip" r:id="rId1" imgW="28575000" imgH="21031200" progId="MS_ClipArt_Gallery.2">
                  <p:embed/>
                </p:oleObj>
              </mc:Choice>
              <mc:Fallback>
                <p:oleObj name="Clip" r:id="rId1" imgW="28575000" imgH="21031200" progId="MS_ClipArt_Gallery.2">
                  <p:embed/>
                  <p:pic>
                    <p:nvPicPr>
                      <p:cNvPr id="0" name="图片 6148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3375"/>
                        <a:ext cx="71913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0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1000"/>
                                        <p:tgtEl>
                                          <p:spTgt spid="10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1000"/>
                                        <p:tgtEl>
                                          <p:spTgt spid="10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10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1000"/>
                                        <p:tgtEl>
                                          <p:spTgt spid="10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5" grpId="0" animBg="1" autoUpdateAnimBg="0"/>
      <p:bldP spid="107546" grpId="0" autoUpdateAnimBg="0"/>
      <p:bldP spid="107547" grpId="0" autoUpdateAnimBg="0"/>
      <p:bldP spid="107548" grpId="0" animBg="1" autoUpdateAnimBg="0"/>
      <p:bldP spid="107549" grpId="0" animBg="1" autoUpdateAnimBg="0"/>
      <p:bldP spid="107550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Text Box 2"/>
          <p:cNvSpPr txBox="1">
            <a:spLocks noChangeArrowheads="1"/>
          </p:cNvSpPr>
          <p:nvPr/>
        </p:nvSpPr>
        <p:spPr bwMode="auto">
          <a:xfrm>
            <a:off x="323850" y="549275"/>
            <a:ext cx="647700" cy="1076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973138" y="549275"/>
            <a:ext cx="6985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已知</a:t>
            </a:r>
            <a:r>
              <a:rPr lang="en-US" altLang="zh-CN" sz="2800" b="1" dirty="0"/>
              <a:t>: </a:t>
            </a:r>
            <a:r>
              <a:rPr lang="en-US" altLang="zh-CN" sz="2800" b="1" i="1" dirty="0"/>
              <a:t>m</a:t>
            </a:r>
            <a:r>
              <a:rPr lang="zh-CN" altLang="en-US" sz="2800" b="1" dirty="0"/>
              <a:t>方人数分别为</a:t>
            </a:r>
            <a:r>
              <a:rPr lang="zh-CN" altLang="en-US" sz="2800" b="1" i="1" dirty="0"/>
              <a:t> </a:t>
            </a:r>
            <a:r>
              <a:rPr lang="en-US" altLang="zh-CN" sz="2800" b="1" i="1" dirty="0"/>
              <a:t>p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 p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,…, </a:t>
            </a:r>
            <a:r>
              <a:rPr lang="en-US" altLang="zh-CN" sz="2800" b="1" i="1" dirty="0"/>
              <a:t>p</a:t>
            </a:r>
            <a:r>
              <a:rPr lang="en-US" altLang="zh-CN" sz="2800" b="1" i="1" baseline="-25000" dirty="0"/>
              <a:t>m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记总人数为 </a:t>
            </a:r>
            <a:r>
              <a:rPr lang="en-US" altLang="zh-CN" sz="2800" b="1" i="1" dirty="0"/>
              <a:t>P</a:t>
            </a:r>
            <a:r>
              <a:rPr lang="en-US" altLang="zh-CN" sz="2800" b="1" dirty="0"/>
              <a:t>= </a:t>
            </a:r>
            <a:r>
              <a:rPr lang="en-US" altLang="zh-CN" sz="2800" b="1" i="1" dirty="0"/>
              <a:t>p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p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+…+</a:t>
            </a:r>
            <a:r>
              <a:rPr lang="en-US" altLang="zh-CN" sz="2800" b="1" i="1" dirty="0"/>
              <a:t>p</a:t>
            </a:r>
            <a:r>
              <a:rPr lang="en-US" altLang="zh-CN" sz="2800" b="1" i="1" baseline="-25000" dirty="0"/>
              <a:t>m</a:t>
            </a:r>
            <a:r>
              <a:rPr lang="en-US" altLang="zh-CN" sz="2800" b="1" dirty="0"/>
              <a:t>,  </a:t>
            </a:r>
            <a:r>
              <a:rPr lang="zh-CN" altLang="en-US" sz="2800" b="1" dirty="0"/>
              <a:t>待分配的总席位为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.</a:t>
            </a:r>
            <a:endParaRPr lang="en-US" altLang="zh-CN" sz="2800" b="1" baseline="-25000" dirty="0"/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323850" y="4570413"/>
            <a:ext cx="648176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各方先分配</a:t>
            </a:r>
            <a:r>
              <a:rPr lang="en-US" altLang="zh-CN" sz="2800" b="1" i="1"/>
              <a:t>q</a:t>
            </a:r>
            <a:r>
              <a:rPr lang="en-US" altLang="zh-CN" sz="2800" b="1" i="1" baseline="-25000"/>
              <a:t>i</a:t>
            </a:r>
            <a:r>
              <a:rPr lang="zh-CN" altLang="en-US" sz="2800" b="1"/>
              <a:t>的整数部分</a:t>
            </a:r>
            <a:r>
              <a:rPr lang="en-US" altLang="zh-CN" sz="2800" b="1"/>
              <a:t>[</a:t>
            </a:r>
            <a:r>
              <a:rPr lang="en-US" altLang="zh-CN" sz="2800" b="1" i="1"/>
              <a:t>q</a:t>
            </a:r>
            <a:r>
              <a:rPr lang="en-US" altLang="zh-CN" sz="2800" b="1" i="1" baseline="-25000"/>
              <a:t>i</a:t>
            </a:r>
            <a:r>
              <a:rPr lang="en-US" altLang="zh-CN" sz="2800" b="1"/>
              <a:t>], </a:t>
            </a:r>
            <a:r>
              <a:rPr lang="zh-CN" altLang="en-US" sz="2800" b="1"/>
              <a:t>总余额为</a:t>
            </a:r>
            <a:endParaRPr lang="zh-CN" altLang="en-US" sz="2800" b="1"/>
          </a:p>
        </p:txBody>
      </p:sp>
      <p:graphicFrame>
        <p:nvGraphicFramePr>
          <p:cNvPr id="108549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6661150" y="4495800"/>
          <a:ext cx="201612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5" name="公式" r:id="rId1" imgW="1002665" imgH="431800" progId="Equation.3">
                  <p:embed/>
                </p:oleObj>
              </mc:Choice>
              <mc:Fallback>
                <p:oleObj name="公式" r:id="rId1" imgW="1002665" imgH="431800" progId="Equation.3">
                  <p:embed/>
                  <p:pic>
                    <p:nvPicPr>
                      <p:cNvPr id="0" name="图片 6259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4495800"/>
                        <a:ext cx="2016125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323850" y="5219700"/>
            <a:ext cx="31686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记</a:t>
            </a:r>
            <a:r>
              <a:rPr lang="en-US" altLang="zh-CN" sz="2800" b="1" i="1"/>
              <a:t>r</a:t>
            </a:r>
            <a:r>
              <a:rPr lang="en-US" altLang="zh-CN" sz="2800" b="1" i="1" baseline="-25000"/>
              <a:t>i </a:t>
            </a:r>
            <a:r>
              <a:rPr lang="en-US" altLang="zh-CN" sz="2800" b="1" i="1"/>
              <a:t>=q</a:t>
            </a:r>
            <a:r>
              <a:rPr lang="en-US" altLang="zh-CN" sz="2800" b="1" i="1" baseline="-25000"/>
              <a:t>i</a:t>
            </a:r>
            <a:r>
              <a:rPr lang="en-US" altLang="zh-CN" sz="2800" b="1"/>
              <a:t>-[</a:t>
            </a:r>
            <a:r>
              <a:rPr lang="en-US" altLang="zh-CN" sz="2800" b="1" i="1"/>
              <a:t>q</a:t>
            </a:r>
            <a:r>
              <a:rPr lang="en-US" altLang="zh-CN" sz="2800" b="1" i="1" baseline="-25000"/>
              <a:t>i</a:t>
            </a:r>
            <a:r>
              <a:rPr lang="en-US" altLang="zh-CN" sz="2800" b="1"/>
              <a:t>], </a:t>
            </a:r>
            <a:r>
              <a:rPr lang="zh-CN" altLang="en-US" sz="2800" b="1"/>
              <a:t>则第</a:t>
            </a:r>
            <a:r>
              <a:rPr lang="en-US" altLang="zh-CN" sz="2800" b="1" i="1"/>
              <a:t>i</a:t>
            </a:r>
            <a:r>
              <a:rPr lang="zh-CN" altLang="en-US" sz="2800" b="1"/>
              <a:t>方的分配名额</a:t>
            </a:r>
            <a:r>
              <a:rPr lang="en-US" altLang="zh-CN" sz="2800" b="1" i="1"/>
              <a:t>n</a:t>
            </a:r>
            <a:r>
              <a:rPr lang="en-US" altLang="zh-CN" sz="2800" b="1" i="1" baseline="-25000"/>
              <a:t>i</a:t>
            </a:r>
            <a:r>
              <a:rPr lang="zh-CN" altLang="en-US" sz="2800" b="1"/>
              <a:t>为</a:t>
            </a:r>
            <a:endParaRPr lang="zh-CN" altLang="en-US" sz="2800" b="1"/>
          </a:p>
        </p:txBody>
      </p:sp>
      <p:graphicFrame>
        <p:nvGraphicFramePr>
          <p:cNvPr id="108551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3492500" y="5291138"/>
          <a:ext cx="3887812" cy="106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6" name="公式" r:id="rId3" imgW="1676400" imgH="482600" progId="Equation.3">
                  <p:embed/>
                </p:oleObj>
              </mc:Choice>
              <mc:Fallback>
                <p:oleObj name="公式" r:id="rId3" imgW="1676400" imgH="482600" progId="Equation.3">
                  <p:embed/>
                  <p:pic>
                    <p:nvPicPr>
                      <p:cNvPr id="0" name="图片 6259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291138"/>
                        <a:ext cx="3887812" cy="106308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8"/>
          <p:cNvGraphicFramePr>
            <a:graphicFrameLocks noChangeAspect="1"/>
          </p:cNvGraphicFramePr>
          <p:nvPr/>
        </p:nvGraphicFramePr>
        <p:xfrm>
          <a:off x="8027988" y="549275"/>
          <a:ext cx="8636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7" name="Clip" r:id="rId5" imgW="28575000" imgH="21031200" progId="MS_ClipArt_Gallery.2">
                  <p:embed/>
                </p:oleObj>
              </mc:Choice>
              <mc:Fallback>
                <p:oleObj name="Clip" r:id="rId5" imgW="28575000" imgH="21031200" progId="MS_ClipArt_Gallery.2">
                  <p:embed/>
                  <p:pic>
                    <p:nvPicPr>
                      <p:cNvPr id="0" name="图片 6259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549275"/>
                        <a:ext cx="86360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251520" y="2633663"/>
            <a:ext cx="647700" cy="1066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要求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899220" y="2633663"/>
            <a:ext cx="8209284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已知份额向量</a:t>
            </a:r>
            <a:r>
              <a:rPr lang="en-US" altLang="zh-CN" sz="2800" b="1" i="1" dirty="0">
                <a:ea typeface="楷体_GB2312" pitchFamily="49" charset="-122"/>
              </a:rPr>
              <a:t>q</a:t>
            </a:r>
            <a:r>
              <a:rPr lang="en-US" altLang="zh-CN" sz="2800" b="1" dirty="0">
                <a:ea typeface="楷体_GB2312" pitchFamily="49" charset="-122"/>
              </a:rPr>
              <a:t>=(</a:t>
            </a:r>
            <a:r>
              <a:rPr lang="en-US" altLang="zh-CN" sz="2800" b="1" i="1" dirty="0">
                <a:ea typeface="楷体_GB2312" pitchFamily="49" charset="-122"/>
              </a:rPr>
              <a:t>q</a:t>
            </a:r>
            <a:r>
              <a:rPr lang="en-US" altLang="zh-CN" sz="2800" b="1" baseline="-25000" dirty="0">
                <a:ea typeface="楷体_GB2312" pitchFamily="49" charset="-122"/>
              </a:rPr>
              <a:t>1</a:t>
            </a:r>
            <a:r>
              <a:rPr lang="en-US" altLang="zh-CN" sz="2800" b="1" dirty="0">
                <a:ea typeface="楷体_GB2312" pitchFamily="49" charset="-122"/>
              </a:rPr>
              <a:t>, …, </a:t>
            </a:r>
            <a:r>
              <a:rPr lang="en-US" altLang="zh-CN" sz="2800" b="1" i="1" dirty="0" err="1">
                <a:ea typeface="楷体_GB2312" pitchFamily="49" charset="-122"/>
              </a:rPr>
              <a:t>q</a:t>
            </a:r>
            <a:r>
              <a:rPr lang="en-US" altLang="zh-CN" sz="2800" b="1" i="1" baseline="-25000" dirty="0" err="1">
                <a:ea typeface="楷体_GB2312" pitchFamily="49" charset="-122"/>
              </a:rPr>
              <a:t>m</a:t>
            </a:r>
            <a:r>
              <a:rPr lang="en-US" altLang="zh-CN" sz="2800" b="1" dirty="0">
                <a:ea typeface="楷体_GB2312" pitchFamily="49" charset="-122"/>
              </a:rPr>
              <a:t>)&gt;0, </a:t>
            </a:r>
            <a:r>
              <a:rPr lang="zh-CN" altLang="en-US" sz="2800" b="1" dirty="0">
                <a:ea typeface="楷体_GB2312" pitchFamily="49" charset="-122"/>
              </a:rPr>
              <a:t>找一个非负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整数分配</a:t>
            </a:r>
            <a:r>
              <a:rPr lang="zh-CN" altLang="en-US" sz="2800" b="1" dirty="0">
                <a:ea typeface="楷体_GB2312" pitchFamily="49" charset="-122"/>
              </a:rPr>
              <a:t>向量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en-US" altLang="zh-CN" sz="2800" b="1" dirty="0">
                <a:ea typeface="楷体_GB2312" pitchFamily="49" charset="-122"/>
              </a:rPr>
              <a:t>=(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en-US" altLang="zh-CN" sz="2800" b="1" baseline="-25000" dirty="0">
                <a:ea typeface="楷体_GB2312" pitchFamily="49" charset="-122"/>
              </a:rPr>
              <a:t>1</a:t>
            </a:r>
            <a:r>
              <a:rPr lang="en-US" altLang="zh-CN" sz="2800" b="1" dirty="0">
                <a:ea typeface="楷体_GB2312" pitchFamily="49" charset="-122"/>
              </a:rPr>
              <a:t>, …, 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en-US" altLang="zh-CN" sz="2800" b="1" i="1" baseline="-25000" dirty="0">
                <a:ea typeface="楷体_GB2312" pitchFamily="49" charset="-122"/>
              </a:rPr>
              <a:t>m</a:t>
            </a:r>
            <a:r>
              <a:rPr lang="en-US" altLang="zh-CN" sz="2800" b="1" dirty="0">
                <a:ea typeface="楷体_GB2312" pitchFamily="49" charset="-122"/>
              </a:rPr>
              <a:t>), </a:t>
            </a:r>
            <a:r>
              <a:rPr lang="zh-CN" altLang="en-US" sz="2800" b="1" dirty="0">
                <a:ea typeface="楷体_GB2312" pitchFamily="49" charset="-122"/>
              </a:rPr>
              <a:t>使</a:t>
            </a:r>
            <a:r>
              <a:rPr lang="en-US" altLang="zh-CN" sz="2800" b="1" i="1" dirty="0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与</a:t>
            </a:r>
            <a:r>
              <a:rPr lang="en-US" altLang="zh-CN" sz="2800" b="1" i="1" dirty="0">
                <a:solidFill>
                  <a:srgbClr val="FF0000"/>
                </a:solidFill>
                <a:ea typeface="楷体_GB2312" pitchFamily="49" charset="-122"/>
              </a:rPr>
              <a:t>q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最</a:t>
            </a:r>
            <a:r>
              <a:rPr lang="zh-CN" altLang="en-US" sz="2800" b="1" dirty="0" smtClean="0">
                <a:solidFill>
                  <a:srgbClr val="FF3300"/>
                </a:solidFill>
                <a:ea typeface="楷体_GB2312" pitchFamily="49" charset="-122"/>
              </a:rPr>
              <a:t>接近</a:t>
            </a:r>
            <a:r>
              <a:rPr lang="en-US" altLang="zh-CN" sz="2800" b="1" dirty="0" smtClean="0">
                <a:solidFill>
                  <a:srgbClr val="FF3300"/>
                </a:solidFill>
                <a:ea typeface="楷体_GB2312" pitchFamily="49" charset="-122"/>
              </a:rPr>
              <a:t>, </a:t>
            </a:r>
            <a:r>
              <a:rPr lang="zh-CN" altLang="en-US" sz="2800" b="1" dirty="0" smtClean="0">
                <a:ea typeface="楷体_GB2312" pitchFamily="49" charset="-122"/>
              </a:rPr>
              <a:t>且</a:t>
            </a:r>
            <a:r>
              <a:rPr lang="en-US" altLang="zh-CN" sz="2800" b="1" i="1" dirty="0" smtClean="0">
                <a:ea typeface="楷体_GB2312" pitchFamily="49" charset="-122"/>
              </a:rPr>
              <a:t>n</a:t>
            </a:r>
            <a:r>
              <a:rPr lang="en-US" altLang="zh-CN" sz="2800" b="1" baseline="-25000" dirty="0" smtClean="0">
                <a:ea typeface="楷体_GB2312" pitchFamily="49" charset="-122"/>
              </a:rPr>
              <a:t>1</a:t>
            </a:r>
            <a:r>
              <a:rPr lang="en-US" altLang="zh-CN" sz="2800" b="1" dirty="0"/>
              <a:t> +…+ </a:t>
            </a:r>
            <a:r>
              <a:rPr lang="en-US" altLang="zh-CN" sz="2800" b="1" i="1" dirty="0" smtClean="0">
                <a:ea typeface="楷体_GB2312" pitchFamily="49" charset="-122"/>
              </a:rPr>
              <a:t>n</a:t>
            </a:r>
            <a:r>
              <a:rPr lang="en-US" altLang="zh-CN" sz="2800" b="1" i="1" baseline="-25000" dirty="0" smtClean="0">
                <a:ea typeface="楷体_GB2312" pitchFamily="49" charset="-122"/>
              </a:rPr>
              <a:t>m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N</a:t>
            </a:r>
            <a:r>
              <a:rPr lang="en-US" altLang="zh-CN" sz="2800" b="1" dirty="0" smtClean="0">
                <a:ea typeface="楷体_GB2312" pitchFamily="49" charset="-122"/>
              </a:rPr>
              <a:t>.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323850" y="4002088"/>
            <a:ext cx="2807990" cy="579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比例加惯例法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1042988" y="1844675"/>
            <a:ext cx="741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记 </a:t>
            </a:r>
            <a:r>
              <a:rPr lang="en-US" altLang="zh-CN" sz="2800" b="1" i="1" dirty="0"/>
              <a:t>q</a:t>
            </a:r>
            <a:r>
              <a:rPr lang="en-US" altLang="zh-CN" sz="2800" b="1" i="1" baseline="-25000" dirty="0"/>
              <a:t>i</a:t>
            </a:r>
            <a:r>
              <a:rPr lang="en-US" altLang="zh-CN" sz="2800" b="1" dirty="0"/>
              <a:t>=</a:t>
            </a:r>
            <a:r>
              <a:rPr lang="en-US" altLang="zh-CN" sz="2800" b="1" i="1" dirty="0" err="1"/>
              <a:t>Np</a:t>
            </a:r>
            <a:r>
              <a:rPr lang="en-US" altLang="zh-CN" sz="2800" b="1" i="1" baseline="-25000" dirty="0" err="1"/>
              <a:t>i</a:t>
            </a:r>
            <a:r>
              <a:rPr lang="en-US" altLang="zh-CN" sz="2800" b="1" i="1" baseline="-25000" dirty="0"/>
              <a:t> </a:t>
            </a:r>
            <a:r>
              <a:rPr lang="en-US" altLang="zh-CN" sz="2800" b="1" dirty="0"/>
              <a:t>/</a:t>
            </a:r>
            <a:r>
              <a:rPr lang="en-US" altLang="zh-CN" sz="2800" b="1" i="1" dirty="0"/>
              <a:t>P</a:t>
            </a:r>
            <a:r>
              <a:rPr lang="en-US" altLang="zh-CN" sz="2800" b="1" dirty="0"/>
              <a:t>,  </a:t>
            </a:r>
            <a:r>
              <a:rPr lang="zh-CN" altLang="en-US" sz="2800" b="1" dirty="0"/>
              <a:t>称为第</a:t>
            </a:r>
            <a:r>
              <a:rPr lang="en-US" altLang="zh-CN" sz="2800" b="1" i="1" dirty="0" err="1"/>
              <a:t>i</a:t>
            </a:r>
            <a:r>
              <a:rPr lang="zh-CN" altLang="en-US" sz="2800" b="1" dirty="0"/>
              <a:t>方的</a:t>
            </a:r>
            <a:r>
              <a:rPr lang="zh-CN" altLang="en-US" sz="2800" b="1" dirty="0">
                <a:solidFill>
                  <a:srgbClr val="FF0000"/>
                </a:solidFill>
              </a:rPr>
              <a:t>份额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i</a:t>
            </a:r>
            <a:r>
              <a:rPr lang="en-US" altLang="zh-CN" sz="2800" b="1" dirty="0"/>
              <a:t> =1,2, …,</a:t>
            </a:r>
            <a:r>
              <a:rPr lang="en-US" altLang="zh-CN" sz="2800" b="1" i="1" dirty="0"/>
              <a:t>m</a:t>
            </a:r>
            <a:r>
              <a:rPr lang="en-US" altLang="zh-CN" sz="2800" b="1" dirty="0"/>
              <a:t>) 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10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nimBg="1" autoUpdateAnimBg="0"/>
      <p:bldP spid="108548" grpId="0"/>
      <p:bldP spid="108550" grpId="0" animBg="1" autoUpdateAnimBg="0"/>
      <p:bldP spid="108553" grpId="0" animBg="1"/>
      <p:bldP spid="108554" grpId="0"/>
      <p:bldP spid="108555" grpId="0" animBg="1"/>
      <p:bldP spid="10855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395288" y="549275"/>
            <a:ext cx="1150937" cy="588962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背景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1979613" y="549275"/>
            <a:ext cx="511333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3300"/>
                </a:solidFill>
              </a:rPr>
              <a:t>Hamilton</a:t>
            </a:r>
            <a:r>
              <a:rPr lang="en-US" altLang="zh-CN" sz="2800" b="1" dirty="0"/>
              <a:t> (</a:t>
            </a:r>
            <a:r>
              <a:rPr lang="zh-CN" altLang="en-US" sz="2800" b="1" dirty="0"/>
              <a:t>比例加惯例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方法</a:t>
            </a:r>
            <a:endParaRPr lang="zh-CN" altLang="en-US" sz="28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451727" y="1340768"/>
            <a:ext cx="84963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A. Hamilton</a:t>
            </a:r>
            <a:r>
              <a:rPr lang="zh-CN" altLang="en-US" sz="2800" b="1" dirty="0"/>
              <a:t>提出的这种办法</a:t>
            </a:r>
            <a:r>
              <a:rPr lang="en-US" altLang="zh-CN" sz="2800" b="1" dirty="0"/>
              <a:t>1792</a:t>
            </a:r>
            <a:r>
              <a:rPr lang="zh-CN" altLang="en-US" sz="2800" b="1" dirty="0"/>
              <a:t>年被美国国会否决</a:t>
            </a:r>
            <a:endParaRPr lang="zh-CN" altLang="en-US" sz="2800" b="1" dirty="0"/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800" b="1" dirty="0"/>
              <a:t> </a:t>
            </a:r>
            <a:r>
              <a:rPr lang="en-US" altLang="zh-CN" sz="2800" b="1" dirty="0"/>
              <a:t>1850-1900</a:t>
            </a:r>
            <a:r>
              <a:rPr lang="zh-CN" altLang="en-US" sz="2800" b="1" dirty="0"/>
              <a:t>年被美国国会采用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称为</a:t>
            </a:r>
            <a:r>
              <a:rPr lang="en-US" altLang="zh-CN" sz="2800" b="1" dirty="0">
                <a:solidFill>
                  <a:srgbClr val="FF3300"/>
                </a:solidFill>
              </a:rPr>
              <a:t>Vinton</a:t>
            </a:r>
            <a:r>
              <a:rPr lang="zh-CN" altLang="en-US" sz="2800" b="1" dirty="0">
                <a:solidFill>
                  <a:srgbClr val="FF3300"/>
                </a:solidFill>
              </a:rPr>
              <a:t>法</a:t>
            </a:r>
            <a:r>
              <a:rPr lang="en-US" altLang="zh-CN" sz="2800" b="1" dirty="0"/>
              <a:t>)</a:t>
            </a:r>
            <a:endParaRPr lang="en-US" altLang="zh-CN" sz="2800" b="1" dirty="0"/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又称为</a:t>
            </a:r>
            <a:r>
              <a:rPr lang="zh-CN" altLang="en-US" sz="2800" b="1" dirty="0">
                <a:solidFill>
                  <a:srgbClr val="FF3300"/>
                </a:solidFill>
              </a:rPr>
              <a:t>最大剩余法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GR: Greatest Remainders</a:t>
            </a:r>
            <a:r>
              <a:rPr lang="zh-CN" altLang="en-US" sz="2800" b="1" dirty="0"/>
              <a:t>）或</a:t>
            </a:r>
            <a:r>
              <a:rPr lang="zh-CN" altLang="en-US" sz="2800" b="1" dirty="0">
                <a:solidFill>
                  <a:srgbClr val="FF3300"/>
                </a:solidFill>
              </a:rPr>
              <a:t>最大分数法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LF: Largest Fractions</a:t>
            </a:r>
            <a:r>
              <a:rPr lang="zh-CN" altLang="en-US" sz="2800" b="1" dirty="0"/>
              <a:t>） ，等等</a:t>
            </a:r>
            <a:endParaRPr lang="zh-CN" altLang="en-US" sz="2800" b="1" dirty="0"/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395288" y="3789040"/>
            <a:ext cx="842486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>
                <a:solidFill>
                  <a:srgbClr val="FF3300"/>
                </a:solidFill>
              </a:rPr>
              <a:t>席位悖论</a:t>
            </a:r>
            <a:r>
              <a:rPr lang="en-US" altLang="zh-CN" sz="2800" b="1" dirty="0"/>
              <a:t>—</a:t>
            </a:r>
            <a:r>
              <a:rPr lang="zh-CN" altLang="en-US" sz="2800" b="1" dirty="0"/>
              <a:t>总席位增加反而可能导致某州席位减少</a:t>
            </a:r>
            <a:endParaRPr lang="zh-CN" altLang="en-US" sz="2800" b="1" dirty="0"/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800" b="1" dirty="0"/>
              <a:t> </a:t>
            </a:r>
            <a:r>
              <a:rPr lang="en-US" altLang="zh-CN" sz="2800" b="1" dirty="0"/>
              <a:t>1880</a:t>
            </a:r>
            <a:r>
              <a:rPr lang="zh-CN" altLang="en-US" sz="2800" b="1" dirty="0"/>
              <a:t>年</a:t>
            </a:r>
            <a:r>
              <a:rPr lang="en-US" altLang="zh-CN" sz="2800" b="1" dirty="0"/>
              <a:t>Alabama</a:t>
            </a:r>
            <a:r>
              <a:rPr lang="zh-CN" altLang="en-US" sz="2800" b="1" dirty="0"/>
              <a:t>州曾遇到，又称</a:t>
            </a:r>
            <a:r>
              <a:rPr lang="en-US" altLang="zh-CN" sz="2800" b="1" dirty="0">
                <a:solidFill>
                  <a:srgbClr val="FF3300"/>
                </a:solidFill>
              </a:rPr>
              <a:t>Alabama</a:t>
            </a:r>
            <a:r>
              <a:rPr lang="zh-CN" altLang="en-US" sz="2800" b="1" dirty="0">
                <a:solidFill>
                  <a:srgbClr val="FF3300"/>
                </a:solidFill>
              </a:rPr>
              <a:t>悖论</a:t>
            </a:r>
            <a:r>
              <a:rPr lang="zh-CN" altLang="en-US" sz="2800" dirty="0"/>
              <a:t>  </a:t>
            </a:r>
            <a:endParaRPr lang="zh-CN" altLang="en-US" sz="2800" dirty="0"/>
          </a:p>
        </p:txBody>
      </p:sp>
      <p:graphicFrame>
        <p:nvGraphicFramePr>
          <p:cNvPr id="43010" name="Object 6"/>
          <p:cNvGraphicFramePr>
            <a:graphicFrameLocks noChangeAspect="1"/>
          </p:cNvGraphicFramePr>
          <p:nvPr/>
        </p:nvGraphicFramePr>
        <p:xfrm>
          <a:off x="7596188" y="476250"/>
          <a:ext cx="8636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2" name="Clip" r:id="rId1" imgW="28575000" imgH="21031200" progId="MS_ClipArt_Gallery.2">
                  <p:embed/>
                </p:oleObj>
              </mc:Choice>
              <mc:Fallback>
                <p:oleObj name="Clip" r:id="rId1" imgW="28575000" imgH="21031200" progId="MS_ClipArt_Gallery.2">
                  <p:embed/>
                  <p:pic>
                    <p:nvPicPr>
                      <p:cNvPr id="0" name="图片 635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476250"/>
                        <a:ext cx="86360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395288" y="5013325"/>
            <a:ext cx="864076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该方法的另一个重大缺陷：</a:t>
            </a:r>
            <a:r>
              <a:rPr lang="zh-CN" altLang="en-US" sz="2800" b="1">
                <a:sym typeface="Wingdings" panose="05000000000000000000" pitchFamily="2" charset="2"/>
              </a:rPr>
              <a:t> （下页给例子）</a:t>
            </a:r>
            <a:r>
              <a:rPr lang="zh-CN" altLang="en-US" sz="2800"/>
              <a:t>  </a:t>
            </a:r>
            <a:endParaRPr lang="zh-CN" altLang="en-US" sz="2800"/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z="2800" b="1">
                <a:solidFill>
                  <a:srgbClr val="FF3300"/>
                </a:solidFill>
              </a:rPr>
              <a:t> 人口悖论</a:t>
            </a:r>
            <a:r>
              <a:rPr lang="en-US" altLang="zh-CN" sz="2800" b="1"/>
              <a:t>—</a:t>
            </a:r>
            <a:r>
              <a:rPr lang="zh-CN" altLang="en-US" sz="2800" b="1"/>
              <a:t>某州人口增加较多反而可能该州席位减少</a:t>
            </a:r>
            <a:r>
              <a:rPr lang="zh-CN" altLang="en-US" sz="2800"/>
              <a:t> 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/>
      <p:bldP spid="109572" grpId="0"/>
      <p:bldP spid="109573" grpId="0" animBg="1" autoUpdateAnimBg="0"/>
      <p:bldP spid="109575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2268538" y="476250"/>
            <a:ext cx="4751387" cy="6762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</a:rPr>
              <a:t>Hamilton</a:t>
            </a:r>
            <a:r>
              <a:rPr lang="zh-CN" altLang="en-US" sz="3200" b="1">
                <a:ea typeface="楷体_GB2312" pitchFamily="49" charset="-122"/>
              </a:rPr>
              <a:t>方法的不公平性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23850" y="1470025"/>
            <a:ext cx="820896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/>
              <a:t>1.  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</a:t>
            </a:r>
            <a:r>
              <a:rPr lang="en-US" altLang="zh-CN" sz="2800" b="1" i="1"/>
              <a:t> p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,…,</a:t>
            </a:r>
            <a:r>
              <a:rPr lang="zh-CN" altLang="en-US" sz="2800" b="1"/>
              <a:t> </a:t>
            </a:r>
            <a:r>
              <a:rPr lang="en-US" altLang="zh-CN" sz="2800" b="1" i="1"/>
              <a:t>p</a:t>
            </a:r>
            <a:r>
              <a:rPr lang="en-US" altLang="zh-CN" sz="2800" b="1" i="1" baseline="-25000"/>
              <a:t>m</a:t>
            </a:r>
            <a:r>
              <a:rPr lang="zh-CN" altLang="en-US" sz="2800" b="1"/>
              <a:t>不变</a:t>
            </a:r>
            <a:r>
              <a:rPr lang="en-US" altLang="zh-CN" sz="2800" b="1"/>
              <a:t>, </a:t>
            </a:r>
            <a:r>
              <a:rPr lang="en-US" altLang="zh-CN" sz="2800" b="1" i="1"/>
              <a:t>N</a:t>
            </a:r>
            <a:r>
              <a:rPr lang="zh-CN" altLang="en-US" sz="2800" b="1"/>
              <a:t>的增加会使某个</a:t>
            </a:r>
            <a:r>
              <a:rPr lang="en-US" altLang="zh-CN" sz="2800" b="1" i="1"/>
              <a:t>n</a:t>
            </a:r>
            <a:r>
              <a:rPr lang="en-US" altLang="zh-CN" sz="2800" b="1" i="1" baseline="-25000"/>
              <a:t>i</a:t>
            </a:r>
            <a:r>
              <a:rPr lang="zh-CN" altLang="en-US" sz="2800" b="1"/>
              <a:t>减少 </a:t>
            </a:r>
            <a:r>
              <a:rPr lang="en-US" altLang="zh-CN" sz="2800" b="1"/>
              <a:t>(</a:t>
            </a:r>
            <a:r>
              <a:rPr lang="zh-CN" altLang="en-US" sz="2800" b="1"/>
              <a:t>上例</a:t>
            </a:r>
            <a:r>
              <a:rPr lang="en-US" altLang="zh-CN" sz="2800" b="1"/>
              <a:t>).</a:t>
            </a:r>
            <a:endParaRPr lang="en-US" altLang="zh-CN" sz="2800" b="1"/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323850" y="2189163"/>
            <a:ext cx="8569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2. </a:t>
            </a:r>
            <a:r>
              <a:rPr lang="en-US" altLang="zh-CN" sz="2800" b="1" i="1"/>
              <a:t>N</a:t>
            </a:r>
            <a:r>
              <a:rPr lang="zh-CN" altLang="en-US" sz="2800" b="1"/>
              <a:t>不变</a:t>
            </a:r>
            <a:r>
              <a:rPr lang="en-US" altLang="zh-CN" sz="2800" b="1"/>
              <a:t>, </a:t>
            </a:r>
            <a:r>
              <a:rPr lang="en-US" altLang="zh-CN" sz="2800" b="1" i="1"/>
              <a:t>p</a:t>
            </a:r>
            <a:r>
              <a:rPr lang="en-US" altLang="zh-CN" sz="2800" b="1" i="1" baseline="-25000"/>
              <a:t>i </a:t>
            </a:r>
            <a:r>
              <a:rPr lang="zh-CN" altLang="en-US" sz="2800" b="1"/>
              <a:t>比</a:t>
            </a:r>
            <a:r>
              <a:rPr lang="en-US" altLang="zh-CN" sz="2800" b="1" i="1"/>
              <a:t>p</a:t>
            </a:r>
            <a:r>
              <a:rPr lang="en-US" altLang="zh-CN" sz="2800" b="1" i="1" baseline="-25000"/>
              <a:t>j</a:t>
            </a:r>
            <a:r>
              <a:rPr lang="zh-CN" altLang="en-US" sz="2800" b="1"/>
              <a:t>的增长率大</a:t>
            </a:r>
            <a:r>
              <a:rPr lang="en-US" altLang="zh-CN" sz="2800" b="1"/>
              <a:t>, </a:t>
            </a:r>
            <a:r>
              <a:rPr lang="zh-CN" altLang="en-US" sz="2800" b="1"/>
              <a:t>会使 </a:t>
            </a:r>
            <a:r>
              <a:rPr lang="en-US" altLang="zh-CN" sz="2800" b="1" i="1"/>
              <a:t>n</a:t>
            </a:r>
            <a:r>
              <a:rPr lang="en-US" altLang="zh-CN" sz="2800" b="1" i="1" baseline="-25000"/>
              <a:t>i</a:t>
            </a:r>
            <a:r>
              <a:rPr lang="zh-CN" altLang="en-US" sz="2800" b="1"/>
              <a:t>减少 </a:t>
            </a:r>
            <a:r>
              <a:rPr lang="en-US" altLang="zh-CN" sz="2800" b="1" i="1"/>
              <a:t>n</a:t>
            </a:r>
            <a:r>
              <a:rPr lang="en-US" altLang="zh-CN" sz="2800" b="1" i="1" baseline="-25000"/>
              <a:t>j</a:t>
            </a:r>
            <a:r>
              <a:rPr lang="zh-CN" altLang="en-US" sz="2800" b="1"/>
              <a:t>增加</a:t>
            </a:r>
            <a:r>
              <a:rPr lang="en-US" altLang="zh-CN" sz="2800" b="1"/>
              <a:t>(</a:t>
            </a:r>
            <a:r>
              <a:rPr lang="zh-CN" altLang="en-US" sz="2800" b="1"/>
              <a:t>下例</a:t>
            </a:r>
            <a:r>
              <a:rPr lang="en-US" altLang="zh-CN" sz="2800" b="1"/>
              <a:t>).</a:t>
            </a:r>
            <a:endParaRPr lang="en-US" altLang="zh-CN" sz="2800" b="1" baseline="-25000"/>
          </a:p>
        </p:txBody>
      </p:sp>
      <p:graphicFrame>
        <p:nvGraphicFramePr>
          <p:cNvPr id="44034" name="Object 5"/>
          <p:cNvGraphicFramePr>
            <a:graphicFrameLocks noChangeAspect="1"/>
          </p:cNvGraphicFramePr>
          <p:nvPr/>
        </p:nvGraphicFramePr>
        <p:xfrm>
          <a:off x="323850" y="404813"/>
          <a:ext cx="79216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6" name="Clip" r:id="rId1" imgW="28575000" imgH="21031200" progId="MS_ClipArt_Gallery.2">
                  <p:embed/>
                </p:oleObj>
              </mc:Choice>
              <mc:Fallback>
                <p:oleObj name="Clip" r:id="rId1" imgW="28575000" imgH="21031200" progId="MS_ClipArt_Gallery.2">
                  <p:embed/>
                  <p:pic>
                    <p:nvPicPr>
                      <p:cNvPr id="0" name="图片 6455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4813"/>
                        <a:ext cx="792163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47" name="Group 115"/>
          <p:cNvGraphicFramePr>
            <a:graphicFrameLocks noGrp="1"/>
          </p:cNvGraphicFramePr>
          <p:nvPr/>
        </p:nvGraphicFramePr>
        <p:xfrm>
          <a:off x="1039813" y="3500438"/>
          <a:ext cx="1866900" cy="2286000"/>
        </p:xfrm>
        <a:graphic>
          <a:graphicData uri="http://schemas.openxmlformats.org/drawingml/2006/table">
            <a:tbl>
              <a:tblPr/>
              <a:tblGrid>
                <a:gridCol w="649287"/>
                <a:gridCol w="641350"/>
                <a:gridCol w="576263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4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24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34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146" name="Group 114"/>
          <p:cNvGraphicFramePr>
            <a:graphicFrameLocks noGrp="1"/>
          </p:cNvGraphicFramePr>
          <p:nvPr/>
        </p:nvGraphicFramePr>
        <p:xfrm>
          <a:off x="2840038" y="3500438"/>
          <a:ext cx="649287" cy="2295525"/>
        </p:xfrm>
        <a:graphic>
          <a:graphicData uri="http://schemas.openxmlformats.org/drawingml/2006/table">
            <a:tbl>
              <a:tblPr/>
              <a:tblGrid>
                <a:gridCol w="649287"/>
              </a:tblGrid>
              <a:tr h="244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4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114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34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145" name="Group 113"/>
          <p:cNvGraphicFramePr>
            <a:graphicFrameLocks noGrp="1"/>
          </p:cNvGraphicFramePr>
          <p:nvPr/>
        </p:nvGraphicFramePr>
        <p:xfrm>
          <a:off x="3489325" y="3500438"/>
          <a:ext cx="504825" cy="2311400"/>
        </p:xfrm>
        <a:graphic>
          <a:graphicData uri="http://schemas.openxmlformats.org/drawingml/2006/table">
            <a:tbl>
              <a:tblPr/>
              <a:tblGrid>
                <a:gridCol w="504825"/>
              </a:tblGrid>
              <a:tr h="244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24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144" name="Group 112"/>
          <p:cNvGraphicFramePr>
            <a:graphicFrameLocks noGrp="1"/>
          </p:cNvGraphicFramePr>
          <p:nvPr/>
        </p:nvGraphicFramePr>
        <p:xfrm>
          <a:off x="4643438" y="3500438"/>
          <a:ext cx="1217612" cy="2286000"/>
        </p:xfrm>
        <a:graphic>
          <a:graphicData uri="http://schemas.openxmlformats.org/drawingml/2006/table">
            <a:tbl>
              <a:tblPr/>
              <a:tblGrid>
                <a:gridCol w="641350"/>
                <a:gridCol w="576262"/>
              </a:tblGrid>
              <a:tr h="244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4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24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34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143" name="Group 111"/>
          <p:cNvGraphicFramePr>
            <a:graphicFrameLocks noGrp="1"/>
          </p:cNvGraphicFramePr>
          <p:nvPr/>
        </p:nvGraphicFramePr>
        <p:xfrm>
          <a:off x="5794375" y="3500438"/>
          <a:ext cx="1657350" cy="2286000"/>
        </p:xfrm>
        <a:graphic>
          <a:graphicData uri="http://schemas.openxmlformats.org/drawingml/2006/table">
            <a:tbl>
              <a:tblPr/>
              <a:tblGrid>
                <a:gridCol w="1657350"/>
              </a:tblGrid>
              <a:tr h="244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4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114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(+10.6%)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38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(+11.8%)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215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142" name="Group 110"/>
          <p:cNvGraphicFramePr>
            <a:graphicFrameLocks noGrp="1"/>
          </p:cNvGraphicFramePr>
          <p:nvPr/>
        </p:nvGraphicFramePr>
        <p:xfrm>
          <a:off x="7451725" y="3500438"/>
          <a:ext cx="504825" cy="2311400"/>
        </p:xfrm>
        <a:graphic>
          <a:graphicData uri="http://schemas.openxmlformats.org/drawingml/2006/table">
            <a:tbl>
              <a:tblPr/>
              <a:tblGrid>
                <a:gridCol w="504825"/>
              </a:tblGrid>
              <a:tr h="2444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24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4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4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4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4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4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4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autoUpdateAnimBg="0"/>
      <p:bldP spid="110596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152400" y="487363"/>
            <a:ext cx="3411488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ea typeface="楷体_GB2312" pitchFamily="49" charset="-122"/>
              </a:rPr>
              <a:t>“</a:t>
            </a:r>
            <a:r>
              <a:rPr lang="zh-CN" altLang="en-US" sz="3200" b="1" dirty="0">
                <a:ea typeface="楷体_GB2312" pitchFamily="49" charset="-122"/>
              </a:rPr>
              <a:t>公平”分配方法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3810000" y="512762"/>
            <a:ext cx="4191000" cy="528637"/>
          </a:xfrm>
          <a:prstGeom prst="rect">
            <a:avLst/>
          </a:prstGeom>
          <a:solidFill>
            <a:srgbClr val="FFCC99"/>
          </a:solidFill>
          <a:ln w="9525">
            <a:solidFill>
              <a:srgbClr val="FFCCCC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衡量公平分配的数量指标</a:t>
            </a:r>
            <a:endParaRPr lang="zh-CN" altLang="en-US" sz="2800" b="1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323850" y="1143000"/>
            <a:ext cx="2590800" cy="1447800"/>
            <a:chOff x="480" y="960"/>
            <a:chExt cx="1632" cy="912"/>
          </a:xfrm>
        </p:grpSpPr>
        <p:sp>
          <p:nvSpPr>
            <p:cNvPr id="80911" name="Text Box 5"/>
            <p:cNvSpPr txBox="1">
              <a:spLocks noChangeArrowheads="1"/>
            </p:cNvSpPr>
            <p:nvPr/>
          </p:nvSpPr>
          <p:spPr bwMode="auto">
            <a:xfrm>
              <a:off x="528" y="1008"/>
              <a:ext cx="1536" cy="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zh-CN" b="1"/>
                <a:t>         人数    席位 </a:t>
              </a:r>
              <a:endParaRPr lang="zh-CN" altLang="zh-CN" b="1"/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b="1"/>
                <a:t>A</a:t>
              </a:r>
              <a:r>
                <a:rPr lang="zh-CN" altLang="zh-CN" b="1"/>
                <a:t>方     </a:t>
              </a:r>
              <a:r>
                <a:rPr lang="en-US" altLang="zh-CN" b="1" i="1"/>
                <a:t>p</a:t>
              </a:r>
              <a:r>
                <a:rPr lang="en-US" altLang="zh-CN" b="1" baseline="-25000"/>
                <a:t>1</a:t>
              </a:r>
              <a:r>
                <a:rPr lang="en-US" altLang="zh-CN" b="1"/>
                <a:t>        </a:t>
              </a:r>
              <a:r>
                <a:rPr lang="en-US" altLang="zh-CN" b="1" i="1"/>
                <a:t>n</a:t>
              </a:r>
              <a:r>
                <a:rPr lang="en-US" altLang="zh-CN" b="1" baseline="-25000"/>
                <a:t>1</a:t>
              </a:r>
              <a:endParaRPr lang="en-US" altLang="zh-CN" b="1" baseline="-25000"/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b="1"/>
                <a:t>B</a:t>
              </a:r>
              <a:r>
                <a:rPr lang="zh-CN" altLang="zh-CN" b="1"/>
                <a:t>方     </a:t>
              </a:r>
              <a:r>
                <a:rPr lang="en-US" altLang="zh-CN" b="1" i="1"/>
                <a:t>p</a:t>
              </a:r>
              <a:r>
                <a:rPr lang="en-US" altLang="zh-CN" b="1" baseline="-25000"/>
                <a:t>2            </a:t>
              </a:r>
              <a:r>
                <a:rPr lang="en-US" altLang="zh-CN" b="1" i="1"/>
                <a:t>n</a:t>
              </a:r>
              <a:r>
                <a:rPr lang="en-US" altLang="zh-CN" b="1" baseline="-25000"/>
                <a:t>2</a:t>
              </a:r>
              <a:endParaRPr lang="en-US" altLang="zh-CN" b="1" baseline="-25000"/>
            </a:p>
          </p:txBody>
        </p:sp>
        <p:sp>
          <p:nvSpPr>
            <p:cNvPr id="80912" name="Line 6"/>
            <p:cNvSpPr>
              <a:spLocks noChangeShapeType="1"/>
            </p:cNvSpPr>
            <p:nvPr/>
          </p:nvSpPr>
          <p:spPr bwMode="auto">
            <a:xfrm>
              <a:off x="480" y="124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3" name="Line 7"/>
            <p:cNvSpPr>
              <a:spLocks noChangeShapeType="1"/>
            </p:cNvSpPr>
            <p:nvPr/>
          </p:nvSpPr>
          <p:spPr bwMode="auto">
            <a:xfrm>
              <a:off x="960" y="100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4" name="Line 8"/>
            <p:cNvSpPr>
              <a:spLocks noChangeShapeType="1"/>
            </p:cNvSpPr>
            <p:nvPr/>
          </p:nvSpPr>
          <p:spPr bwMode="auto">
            <a:xfrm>
              <a:off x="1488" y="96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3276600" y="1233488"/>
            <a:ext cx="4519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当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/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 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/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 </a:t>
            </a:r>
            <a:r>
              <a:rPr lang="zh-CN" altLang="zh-CN" sz="2800" b="1"/>
              <a:t>时，分配公平</a:t>
            </a:r>
            <a:endParaRPr lang="zh-CN" altLang="en-US" sz="2800" b="1"/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1828800" y="2833688"/>
            <a:ext cx="58674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/>
              <a:t> 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/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– 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/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 ~ </a:t>
            </a:r>
            <a:r>
              <a:rPr lang="zh-CN" altLang="zh-CN" sz="2800" b="1"/>
              <a:t>对</a:t>
            </a:r>
            <a:r>
              <a:rPr lang="en-US" altLang="zh-CN" sz="2800" b="1"/>
              <a:t>A</a:t>
            </a:r>
            <a:r>
              <a:rPr lang="zh-CN" altLang="zh-CN" sz="2800" b="1"/>
              <a:t>的</a:t>
            </a:r>
            <a:r>
              <a:rPr lang="zh-CN" altLang="en-US" sz="2800" b="1"/>
              <a:t>绝对不公平度</a:t>
            </a:r>
            <a:endParaRPr lang="zh-CN" altLang="en-US" sz="2800" b="1"/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381000" y="3616325"/>
            <a:ext cx="39624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=150,  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=10,  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/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=15</a:t>
            </a:r>
            <a:endParaRPr lang="en-US" altLang="zh-CN" sz="2800" b="1"/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i="1"/>
              <a:t>p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=100,  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=10,  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/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=10</a:t>
            </a:r>
            <a:endParaRPr lang="en-US" altLang="zh-CN" sz="2800" b="1"/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4572000" y="3616325"/>
            <a:ext cx="44196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=1050,  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=10, </a:t>
            </a:r>
            <a:r>
              <a:rPr lang="en-US" altLang="zh-CN" sz="2800" b="1" i="1"/>
              <a:t> 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/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=105</a:t>
            </a:r>
            <a:endParaRPr lang="en-US" altLang="zh-CN" sz="2800" b="1"/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i="1"/>
              <a:t>p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=1000,  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=10,  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/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=100</a:t>
            </a:r>
            <a:endParaRPr lang="en-US" altLang="zh-CN" sz="2800" b="1"/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914400" y="47244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/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– 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/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=5</a:t>
            </a:r>
            <a:endParaRPr lang="en-US" altLang="zh-CN" sz="2800" b="1"/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4876800" y="5486400"/>
            <a:ext cx="342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但后者对</a:t>
            </a:r>
            <a:r>
              <a:rPr lang="en-US" altLang="zh-CN" sz="2800" b="1"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不公平程度已大大降低!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1631" name="Text Box 15"/>
          <p:cNvSpPr txBox="1">
            <a:spLocks noChangeArrowheads="1"/>
          </p:cNvSpPr>
          <p:nvPr/>
        </p:nvSpPr>
        <p:spPr bwMode="auto">
          <a:xfrm>
            <a:off x="1371600" y="5530850"/>
            <a:ext cx="2438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虽二者</a:t>
            </a:r>
            <a:r>
              <a:rPr lang="zh-CN" altLang="zh-CN" sz="2800" b="1">
                <a:ea typeface="楷体_GB2312" pitchFamily="49" charset="-122"/>
              </a:rPr>
              <a:t>的</a:t>
            </a:r>
            <a:r>
              <a:rPr lang="zh-CN" altLang="en-US" sz="2800" b="1">
                <a:ea typeface="楷体_GB2312" pitchFamily="49" charset="-122"/>
              </a:rPr>
              <a:t>绝对不公平度相同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3203575" y="1919288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若 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/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&gt; 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/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 </a:t>
            </a:r>
            <a:r>
              <a:rPr lang="zh-CN" altLang="en-US" sz="2800" b="1"/>
              <a:t>，</a:t>
            </a:r>
            <a:r>
              <a:rPr lang="zh-CN" altLang="zh-CN" sz="2800" b="1"/>
              <a:t>对    不公平</a:t>
            </a:r>
            <a:endParaRPr lang="zh-CN" altLang="en-US" sz="2800" b="1"/>
          </a:p>
        </p:txBody>
      </p:sp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6227763" y="19050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A</a:t>
            </a:r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111634" name="Text Box 18"/>
          <p:cNvSpPr txBox="1">
            <a:spLocks noChangeArrowheads="1"/>
          </p:cNvSpPr>
          <p:nvPr/>
        </p:nvSpPr>
        <p:spPr bwMode="auto">
          <a:xfrm>
            <a:off x="5410200" y="47244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/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– 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/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=5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10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1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10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10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10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7" dur="10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10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animBg="1" autoUpdateAnimBg="0"/>
      <p:bldP spid="111625" grpId="0" autoUpdateAnimBg="0"/>
      <p:bldP spid="111626" grpId="0" animBg="1" autoUpdateAnimBg="0"/>
      <p:bldP spid="111627" grpId="0" autoUpdateAnimBg="0"/>
      <p:bldP spid="111628" grpId="0" autoUpdateAnimBg="0"/>
      <p:bldP spid="111629" grpId="0" autoUpdateAnimBg="0"/>
      <p:bldP spid="111630" grpId="0" autoUpdateAnimBg="0"/>
      <p:bldP spid="111631" grpId="0" autoUpdateAnimBg="0"/>
      <p:bldP spid="111632" grpId="0" autoUpdateAnimBg="0"/>
      <p:bldP spid="111633" grpId="0" autoUpdateAnimBg="0"/>
      <p:bldP spid="111634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5410200" y="2909888"/>
            <a:ext cx="2895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公平分配方案应使 </a:t>
            </a:r>
            <a:r>
              <a:rPr lang="en-US" altLang="zh-CN" sz="2800" b="1" i="1">
                <a:ea typeface="楷体_GB2312" pitchFamily="49" charset="-122"/>
              </a:rPr>
              <a:t>r</a:t>
            </a:r>
            <a:r>
              <a:rPr lang="en-US" altLang="zh-CN" sz="2800" b="1" i="1" baseline="-25000">
                <a:ea typeface="楷体_GB2312" pitchFamily="49" charset="-122"/>
              </a:rPr>
              <a:t>A</a:t>
            </a:r>
            <a:r>
              <a:rPr lang="en-US" altLang="zh-CN" sz="2800" b="1" baseline="-25000">
                <a:ea typeface="楷体_GB2312" pitchFamily="49" charset="-122"/>
              </a:rPr>
              <a:t> </a:t>
            </a: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en-US" altLang="zh-CN" sz="2800" b="1" i="1">
                <a:ea typeface="楷体_GB2312" pitchFamily="49" charset="-122"/>
              </a:rPr>
              <a:t>r</a:t>
            </a:r>
            <a:r>
              <a:rPr lang="en-US" altLang="zh-CN" sz="2800" b="1" i="1" baseline="-25000">
                <a:ea typeface="楷体_GB2312" pitchFamily="49" charset="-122"/>
              </a:rPr>
              <a:t>B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尽量小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147638" y="4891088"/>
            <a:ext cx="8888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设</a:t>
            </a:r>
            <a:r>
              <a:rPr lang="en-US" altLang="zh-CN" sz="2800" b="1"/>
              <a:t>A, B</a:t>
            </a:r>
            <a:r>
              <a:rPr lang="zh-CN" altLang="zh-CN" sz="2800" b="1"/>
              <a:t>已分别有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2 </a:t>
            </a:r>
            <a:r>
              <a:rPr lang="zh-CN" altLang="zh-CN" sz="2800" b="1"/>
              <a:t>席</a:t>
            </a:r>
            <a:r>
              <a:rPr lang="en-US" altLang="zh-CN" sz="2800" b="1"/>
              <a:t>, </a:t>
            </a:r>
            <a:r>
              <a:rPr lang="zh-CN" altLang="zh-CN" sz="2800" b="1"/>
              <a:t>若增加1席</a:t>
            </a:r>
            <a:r>
              <a:rPr lang="en-US" altLang="zh-CN" sz="2800" b="1"/>
              <a:t>, </a:t>
            </a:r>
            <a:r>
              <a:rPr lang="zh-CN" altLang="zh-CN" sz="2800" b="1"/>
              <a:t>问应分给</a:t>
            </a:r>
            <a:r>
              <a:rPr lang="en-US" altLang="zh-CN" sz="2800" b="1"/>
              <a:t>A, </a:t>
            </a:r>
            <a:r>
              <a:rPr lang="zh-CN" altLang="zh-CN" sz="2800" b="1"/>
              <a:t>还是</a:t>
            </a:r>
            <a:r>
              <a:rPr lang="en-US" altLang="zh-CN" sz="2800" b="1"/>
              <a:t>B?</a:t>
            </a:r>
            <a:endParaRPr lang="en-US" altLang="zh-CN" sz="2800" b="1"/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685800" y="5729288"/>
            <a:ext cx="746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不妨设分配开始时 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/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&gt; 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/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 </a:t>
            </a:r>
            <a:r>
              <a:rPr lang="zh-CN" altLang="en-US" sz="2800" b="1"/>
              <a:t>，</a:t>
            </a:r>
            <a:r>
              <a:rPr lang="zh-CN" altLang="zh-CN" sz="2800" b="1"/>
              <a:t>即对</a:t>
            </a:r>
            <a:r>
              <a:rPr lang="en-US" altLang="zh-CN" sz="2800" b="1"/>
              <a:t>A</a:t>
            </a:r>
            <a:r>
              <a:rPr lang="zh-CN" altLang="zh-CN" sz="2800" b="1"/>
              <a:t>不公平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381000" y="2071688"/>
          <a:ext cx="44958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4" name="公式" r:id="rId1" imgW="1637665" imgH="431800" progId="Equation.3">
                  <p:embed/>
                </p:oleObj>
              </mc:Choice>
              <mc:Fallback>
                <p:oleObj name="公式" r:id="rId1" imgW="1637665" imgH="431800" progId="Equation.3">
                  <p:embed/>
                  <p:pic>
                    <p:nvPicPr>
                      <p:cNvPr id="0" name="图片 656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71688"/>
                        <a:ext cx="4495800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4876800" y="2300288"/>
            <a:ext cx="37338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~ </a:t>
            </a:r>
            <a:r>
              <a:rPr lang="zh-CN" altLang="zh-CN" sz="2800" b="1"/>
              <a:t>对</a:t>
            </a:r>
            <a:r>
              <a:rPr lang="en-US" altLang="zh-CN" sz="2800" b="1"/>
              <a:t>A</a:t>
            </a:r>
            <a:r>
              <a:rPr lang="zh-CN" altLang="zh-CN" sz="2800" b="1"/>
              <a:t>的</a:t>
            </a:r>
            <a:r>
              <a:rPr lang="zh-CN" altLang="en-US" sz="2800" b="1"/>
              <a:t>相对不公平度</a:t>
            </a:r>
            <a:endParaRPr lang="zh-CN" altLang="en-US" sz="2800" b="1"/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3635896" y="669628"/>
            <a:ext cx="4191000" cy="519112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将绝对度量改为相对度量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533400" y="3457575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类似地定义 </a:t>
            </a:r>
            <a:r>
              <a:rPr lang="en-US" altLang="zh-CN" sz="2800" b="1" i="1"/>
              <a:t>r</a:t>
            </a:r>
            <a:r>
              <a:rPr lang="en-US" altLang="zh-CN" sz="2800" b="1" i="1" baseline="-25000"/>
              <a:t>B</a:t>
            </a:r>
            <a:r>
              <a:rPr lang="en-US" altLang="zh-CN" sz="2800" b="1"/>
              <a:t>(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)</a:t>
            </a:r>
            <a:endParaRPr lang="en-US" altLang="zh-CN" sz="2800" b="1"/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381000" y="4205288"/>
            <a:ext cx="8382000" cy="5191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    </a:t>
            </a:r>
            <a:r>
              <a:rPr lang="zh-CN" altLang="en-US" sz="2800" b="1" dirty="0"/>
              <a:t>将一次性的席位分配转化为动态的席位分配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即</a:t>
            </a:r>
            <a:endParaRPr lang="zh-CN" altLang="en-US" sz="2800" b="1" dirty="0"/>
          </a:p>
        </p:txBody>
      </p:sp>
      <p:sp>
        <p:nvSpPr>
          <p:cNvPr id="45067" name="Text Box 10"/>
          <p:cNvSpPr txBox="1">
            <a:spLocks noChangeArrowheads="1"/>
          </p:cNvSpPr>
          <p:nvPr/>
        </p:nvSpPr>
        <p:spPr bwMode="auto">
          <a:xfrm>
            <a:off x="304800" y="623888"/>
            <a:ext cx="3331096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ea typeface="楷体_GB2312" pitchFamily="49" charset="-122"/>
              </a:rPr>
              <a:t>“</a:t>
            </a:r>
            <a:r>
              <a:rPr lang="zh-CN" altLang="en-US" sz="3200" b="1" dirty="0">
                <a:ea typeface="楷体_GB2312" pitchFamily="49" charset="-122"/>
              </a:rPr>
              <a:t>公平”分配方法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533400" y="138588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若 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/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&gt; 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/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 </a:t>
            </a:r>
            <a:r>
              <a:rPr lang="zh-CN" altLang="en-US" sz="2800" b="1"/>
              <a:t>，</a:t>
            </a:r>
            <a:r>
              <a:rPr lang="zh-CN" altLang="zh-CN" sz="2800" b="1"/>
              <a:t>定义</a:t>
            </a:r>
            <a:endParaRPr lang="zh-CN" altLang="en-US" sz="2800" b="1"/>
          </a:p>
        </p:txBody>
      </p:sp>
      <p:graphicFrame>
        <p:nvGraphicFramePr>
          <p:cNvPr id="45059" name="Object 12"/>
          <p:cNvGraphicFramePr>
            <a:graphicFrameLocks noChangeAspect="1"/>
          </p:cNvGraphicFramePr>
          <p:nvPr/>
        </p:nvGraphicFramePr>
        <p:xfrm>
          <a:off x="7956550" y="533400"/>
          <a:ext cx="9588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5" name="Clip" r:id="rId3" imgW="28575000" imgH="21031200" progId="MS_ClipArt_Gallery.2">
                  <p:embed/>
                </p:oleObj>
              </mc:Choice>
              <mc:Fallback>
                <p:oleObj name="Clip" r:id="rId3" imgW="28575000" imgH="21031200" progId="MS_ClipArt_Gallery.2">
                  <p:embed/>
                  <p:pic>
                    <p:nvPicPr>
                      <p:cNvPr id="0" name="图片 656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533400"/>
                        <a:ext cx="95885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10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10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10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10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10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animBg="1" autoUpdateAnimBg="0"/>
      <p:bldP spid="112643" grpId="0" animBg="1" autoUpdateAnimBg="0"/>
      <p:bldP spid="112644" grpId="0" animBg="1" autoUpdateAnimBg="0"/>
      <p:bldP spid="112646" grpId="0" animBg="1"/>
      <p:bldP spid="112647" grpId="0" animBg="1"/>
      <p:bldP spid="112648" grpId="0" animBg="1" autoUpdateAnimBg="0"/>
      <p:bldP spid="112649" grpId="0" animBg="1"/>
      <p:bldP spid="112651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</a:t>
            </a:r>
            <a:r>
              <a:rPr lang="zh-CN" altLang="en-US" sz="2800" b="1"/>
              <a:t>）若 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/(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+1)&gt; 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/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 </a:t>
            </a:r>
            <a:r>
              <a:rPr lang="zh-CN" altLang="en-US" sz="2800" b="1"/>
              <a:t>，</a:t>
            </a:r>
            <a:endParaRPr lang="zh-CN" altLang="en-US" sz="2800" b="1"/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4572000" y="16002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则这席应给 </a:t>
            </a:r>
            <a:r>
              <a:rPr lang="en-US" altLang="zh-CN" sz="2800" b="1"/>
              <a:t>A</a:t>
            </a:r>
            <a:endParaRPr lang="en-US" altLang="zh-CN" sz="2800" b="1"/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609600" y="24384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2</a:t>
            </a:r>
            <a:r>
              <a:rPr lang="zh-CN" altLang="en-US" sz="2800" b="1"/>
              <a:t>）若 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/(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+1)&lt; 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/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 </a:t>
            </a:r>
            <a:r>
              <a:rPr lang="zh-CN" altLang="en-US" sz="2800" b="1"/>
              <a:t>，</a:t>
            </a:r>
            <a:endParaRPr lang="zh-CN" altLang="en-US" sz="2800" b="1"/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609600" y="3276600"/>
            <a:ext cx="3890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3</a:t>
            </a:r>
            <a:r>
              <a:rPr lang="zh-CN" altLang="en-US" sz="2800" b="1"/>
              <a:t>）若 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/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&gt; 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/(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+1)</a:t>
            </a:r>
            <a:r>
              <a:rPr lang="zh-CN" altLang="en-US" sz="2800" b="1"/>
              <a:t>，</a:t>
            </a:r>
            <a:endParaRPr lang="zh-CN" altLang="en-US" sz="2800" b="1"/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4419600" y="24384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应计算</a:t>
            </a:r>
            <a:r>
              <a:rPr lang="en-US" altLang="zh-CN" sz="2800" b="1" i="1"/>
              <a:t>r</a:t>
            </a:r>
            <a:r>
              <a:rPr lang="en-US" altLang="zh-CN" sz="2800" b="1" i="1" baseline="-25000"/>
              <a:t>B</a:t>
            </a:r>
            <a:r>
              <a:rPr lang="en-US" altLang="zh-CN" sz="2800" b="1"/>
              <a:t>(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+</a:t>
            </a:r>
            <a:r>
              <a:rPr lang="en-US" altLang="zh-CN" sz="2800" b="1"/>
              <a:t>1</a:t>
            </a:r>
            <a:r>
              <a:rPr lang="en-US" altLang="zh-CN" sz="2800" b="1" i="1"/>
              <a:t>, n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)</a:t>
            </a:r>
            <a:endParaRPr lang="en-US" altLang="zh-CN" sz="2800" b="1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4419600" y="32766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应计算</a:t>
            </a:r>
            <a:r>
              <a:rPr lang="en-US" altLang="zh-CN" sz="2800" b="1" i="1"/>
              <a:t>r</a:t>
            </a:r>
            <a:r>
              <a:rPr lang="en-US" altLang="zh-CN" sz="2800" b="1" i="1" baseline="-25000"/>
              <a:t>A</a:t>
            </a:r>
            <a:r>
              <a:rPr lang="en-US" altLang="zh-CN" sz="2800" b="1"/>
              <a:t>(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+1)</a:t>
            </a:r>
            <a:endParaRPr lang="en-US" altLang="zh-CN" sz="2800" b="1"/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609600" y="4953000"/>
            <a:ext cx="6553200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若</a:t>
            </a:r>
            <a:r>
              <a:rPr lang="en-US" altLang="zh-CN" sz="2800" b="1" i="1"/>
              <a:t>r</a:t>
            </a:r>
            <a:r>
              <a:rPr lang="en-US" altLang="zh-CN" sz="2800" b="1" i="1" baseline="-25000"/>
              <a:t>B</a:t>
            </a:r>
            <a:r>
              <a:rPr lang="en-US" altLang="zh-CN" sz="2800" b="1"/>
              <a:t>(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+1, 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) &lt; </a:t>
            </a:r>
            <a:r>
              <a:rPr lang="en-US" altLang="zh-CN" sz="2800" b="1" i="1"/>
              <a:t>r</a:t>
            </a:r>
            <a:r>
              <a:rPr lang="en-US" altLang="zh-CN" sz="2800" b="1" i="1" baseline="-25000"/>
              <a:t>A</a:t>
            </a:r>
            <a:r>
              <a:rPr lang="en-US" altLang="zh-CN" sz="2800" b="1"/>
              <a:t>(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+1),  </a:t>
            </a:r>
            <a:r>
              <a:rPr lang="zh-CN" altLang="en-US" sz="2800" b="1"/>
              <a:t>则这席应给</a:t>
            </a:r>
            <a:endParaRPr lang="zh-CN" altLang="en-US" sz="2800" b="1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609600" y="694959"/>
            <a:ext cx="3384054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/>
              <a:t>讨论以下几种情况</a:t>
            </a:r>
            <a:endParaRPr lang="zh-CN" altLang="en-US" sz="2800" b="1" dirty="0"/>
          </a:p>
        </p:txBody>
      </p:sp>
      <p:graphicFrame>
        <p:nvGraphicFramePr>
          <p:cNvPr id="46082" name="Object 10"/>
          <p:cNvGraphicFramePr>
            <a:graphicFrameLocks noChangeAspect="1"/>
          </p:cNvGraphicFramePr>
          <p:nvPr/>
        </p:nvGraphicFramePr>
        <p:xfrm>
          <a:off x="7600950" y="533400"/>
          <a:ext cx="13144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5" name="Clip" r:id="rId1" imgW="28575000" imgH="21031200" progId="MS_ClipArt_Gallery.2">
                  <p:embed/>
                </p:oleObj>
              </mc:Choice>
              <mc:Fallback>
                <p:oleObj name="Clip" r:id="rId1" imgW="28575000" imgH="21031200" progId="MS_ClipArt_Gallery.2">
                  <p:embed/>
                  <p:pic>
                    <p:nvPicPr>
                      <p:cNvPr id="0" name="图片 6660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950" y="533400"/>
                        <a:ext cx="13144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4283968" y="699433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/>
              <a:t>设初始 </a:t>
            </a:r>
            <a:r>
              <a:rPr lang="en-US" altLang="zh-CN" sz="2800" b="1" i="1" dirty="0"/>
              <a:t>p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/</a:t>
            </a:r>
            <a:r>
              <a:rPr lang="en-US" altLang="zh-CN" sz="2800" b="1" i="1" dirty="0"/>
              <a:t>n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&gt; </a:t>
            </a:r>
            <a:r>
              <a:rPr lang="en-US" altLang="zh-CN" sz="2800" b="1" i="1" dirty="0"/>
              <a:t>p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/</a:t>
            </a:r>
            <a:r>
              <a:rPr lang="en-US" altLang="zh-CN" sz="2800" b="1" i="1" dirty="0"/>
              <a:t>n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 </a:t>
            </a:r>
            <a:endParaRPr lang="en-US" altLang="zh-CN" sz="2800" b="1" dirty="0"/>
          </a:p>
        </p:txBody>
      </p:sp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609600" y="41148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问：</a:t>
            </a:r>
            <a:endParaRPr lang="zh-CN" altLang="en-US" sz="2800" b="1"/>
          </a:p>
        </p:txBody>
      </p:sp>
      <p:sp>
        <p:nvSpPr>
          <p:cNvPr id="113677" name="Text Box 13"/>
          <p:cNvSpPr txBox="1">
            <a:spLocks noChangeArrowheads="1"/>
          </p:cNvSpPr>
          <p:nvPr/>
        </p:nvSpPr>
        <p:spPr bwMode="auto">
          <a:xfrm>
            <a:off x="1524000" y="4114800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/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&lt;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/(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+1)</a:t>
            </a:r>
            <a:r>
              <a:rPr lang="en-US" altLang="zh-CN" sz="2800"/>
              <a:t>  </a:t>
            </a:r>
            <a:r>
              <a:rPr lang="zh-CN" altLang="en-US" sz="2800" b="1"/>
              <a:t>是否会出现？</a:t>
            </a:r>
            <a:endParaRPr lang="zh-CN" altLang="en-US" sz="2800" b="1"/>
          </a:p>
        </p:txBody>
      </p:sp>
      <p:sp>
        <p:nvSpPr>
          <p:cNvPr id="113678" name="Text Box 14"/>
          <p:cNvSpPr txBox="1">
            <a:spLocks noChangeArrowheads="1"/>
          </p:cNvSpPr>
          <p:nvPr/>
        </p:nvSpPr>
        <p:spPr bwMode="auto">
          <a:xfrm>
            <a:off x="7010400" y="4953000"/>
            <a:ext cx="609600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A</a:t>
            </a:r>
            <a:endParaRPr lang="en-US" altLang="zh-CN" sz="2800" b="1"/>
          </a:p>
        </p:txBody>
      </p:sp>
      <p:sp>
        <p:nvSpPr>
          <p:cNvPr id="113679" name="Text Box 15"/>
          <p:cNvSpPr txBox="1">
            <a:spLocks noChangeArrowheads="1"/>
          </p:cNvSpPr>
          <p:nvPr/>
        </p:nvSpPr>
        <p:spPr bwMode="auto">
          <a:xfrm>
            <a:off x="6553200" y="41290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否</a:t>
            </a:r>
            <a:r>
              <a:rPr lang="en-US" altLang="zh-CN" sz="2800" b="1"/>
              <a:t>!</a:t>
            </a:r>
            <a:endParaRPr lang="en-US" altLang="zh-CN" sz="2800" b="1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609600" y="5729288"/>
            <a:ext cx="69342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若</a:t>
            </a:r>
            <a:r>
              <a:rPr lang="en-US" altLang="zh-CN" sz="2800" b="1" i="1" dirty="0" err="1"/>
              <a:t>r</a:t>
            </a:r>
            <a:r>
              <a:rPr lang="en-US" altLang="zh-CN" sz="2800" b="1" i="1" baseline="-25000" dirty="0" err="1"/>
              <a:t>B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n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+1, </a:t>
            </a:r>
            <a:r>
              <a:rPr lang="en-US" altLang="zh-CN" sz="2800" b="1" i="1" dirty="0"/>
              <a:t>n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) &gt;</a:t>
            </a:r>
            <a:r>
              <a:rPr lang="en-US" altLang="zh-CN" sz="2800" b="1" i="1" dirty="0" err="1"/>
              <a:t>r</a:t>
            </a:r>
            <a:r>
              <a:rPr lang="en-US" altLang="zh-CN" sz="2800" b="1" i="1" baseline="-25000" dirty="0" err="1"/>
              <a:t>A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n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n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+1),  </a:t>
            </a:r>
            <a:r>
              <a:rPr lang="zh-CN" altLang="en-US" sz="2800" b="1" dirty="0"/>
              <a:t>则这席应给 </a:t>
            </a:r>
            <a:r>
              <a:rPr lang="en-US" altLang="zh-CN" sz="2800" b="1" dirty="0"/>
              <a:t>B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10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10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10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2" dur="10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10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animBg="1" autoUpdateAnimBg="0"/>
      <p:bldP spid="113667" grpId="0" animBg="1" autoUpdateAnimBg="0"/>
      <p:bldP spid="113668" grpId="0" animBg="1" autoUpdateAnimBg="0"/>
      <p:bldP spid="113669" grpId="0" animBg="1" autoUpdateAnimBg="0"/>
      <p:bldP spid="113670" grpId="0" animBg="1" autoUpdateAnimBg="0"/>
      <p:bldP spid="113671" grpId="0" animBg="1" autoUpdateAnimBg="0"/>
      <p:bldP spid="113672" grpId="0" animBg="1"/>
      <p:bldP spid="113675" grpId="0" animBg="1" autoUpdateAnimBg="0"/>
      <p:bldP spid="113676" grpId="0"/>
      <p:bldP spid="113677" grpId="0" animBg="1" autoUpdateAnimBg="0"/>
      <p:bldP spid="113678" grpId="0" animBg="1"/>
      <p:bldP spid="113679" grpId="0" autoUpdateAnimBg="0"/>
      <p:bldP spid="11368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209675" y="798514"/>
            <a:ext cx="6248400" cy="519113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当 </a:t>
            </a:r>
            <a:r>
              <a:rPr lang="en-US" altLang="zh-CN" sz="2800" b="1" i="1" dirty="0" err="1"/>
              <a:t>r</a:t>
            </a:r>
            <a:r>
              <a:rPr lang="en-US" altLang="zh-CN" sz="2800" b="1" i="1" baseline="-25000" dirty="0" err="1"/>
              <a:t>B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n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+1, </a:t>
            </a:r>
            <a:r>
              <a:rPr lang="en-US" altLang="zh-CN" sz="2800" b="1" i="1" dirty="0"/>
              <a:t>n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) &lt; </a:t>
            </a:r>
            <a:r>
              <a:rPr lang="en-US" altLang="zh-CN" sz="2800" b="1" i="1" dirty="0" err="1"/>
              <a:t>r</a:t>
            </a:r>
            <a:r>
              <a:rPr lang="en-US" altLang="zh-CN" sz="2800" b="1" i="1" baseline="-25000" dirty="0" err="1"/>
              <a:t>A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n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n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+1),  </a:t>
            </a:r>
            <a:r>
              <a:rPr lang="zh-CN" altLang="en-US" sz="2800" b="1" dirty="0"/>
              <a:t>该席给</a:t>
            </a:r>
            <a:r>
              <a:rPr lang="en-US" altLang="zh-CN" sz="2800" b="1" dirty="0"/>
              <a:t>A</a:t>
            </a:r>
            <a:endParaRPr lang="en-US" altLang="zh-CN" sz="2800" b="1" dirty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2771775" y="1317627"/>
            <a:ext cx="2590800" cy="487363"/>
            <a:chOff x="1728" y="701"/>
            <a:chExt cx="1632" cy="307"/>
          </a:xfrm>
        </p:grpSpPr>
        <p:sp>
          <p:nvSpPr>
            <p:cNvPr id="47123" name="Text Box 4"/>
            <p:cNvSpPr txBox="1">
              <a:spLocks noChangeArrowheads="1"/>
            </p:cNvSpPr>
            <p:nvPr/>
          </p:nvSpPr>
          <p:spPr bwMode="auto">
            <a:xfrm>
              <a:off x="2064" y="701"/>
              <a:ext cx="12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 err="1"/>
                <a:t>r</a:t>
              </a:r>
              <a:r>
                <a:rPr lang="en-US" altLang="zh-CN" b="1" i="1" baseline="-25000" dirty="0" err="1"/>
                <a:t>A</a:t>
              </a:r>
              <a:r>
                <a:rPr lang="en-US" altLang="zh-CN" b="1" dirty="0"/>
                <a:t>, </a:t>
              </a:r>
              <a:r>
                <a:rPr lang="en-US" altLang="zh-CN" b="1" i="1" dirty="0" err="1"/>
                <a:t>r</a:t>
              </a:r>
              <a:r>
                <a:rPr lang="en-US" altLang="zh-CN" b="1" i="1" baseline="-25000" dirty="0" err="1"/>
                <a:t>B</a:t>
              </a:r>
              <a:r>
                <a:rPr lang="zh-CN" altLang="zh-CN" b="1" dirty="0"/>
                <a:t>的定义</a:t>
              </a:r>
              <a:endParaRPr lang="zh-CN" altLang="en-US" b="1" dirty="0"/>
            </a:p>
          </p:txBody>
        </p:sp>
        <p:sp>
          <p:nvSpPr>
            <p:cNvPr id="47124" name="AutoShape 5"/>
            <p:cNvSpPr>
              <a:spLocks noChangeArrowheads="1"/>
            </p:cNvSpPr>
            <p:nvPr/>
          </p:nvSpPr>
          <p:spPr bwMode="auto">
            <a:xfrm>
              <a:off x="1728" y="806"/>
              <a:ext cx="306" cy="202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1385888" y="1827539"/>
          <a:ext cx="4122217" cy="1186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2" name="公式" r:id="rId1" imgW="977265" imgH="355600" progId="Equation.3">
                  <p:embed/>
                </p:oleObj>
              </mc:Choice>
              <mc:Fallback>
                <p:oleObj name="公式" r:id="rId1" imgW="977265" imgH="355600" progId="Equation.3">
                  <p:embed/>
                  <p:pic>
                    <p:nvPicPr>
                      <p:cNvPr id="0" name="图片 677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1827539"/>
                        <a:ext cx="4122217" cy="118669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5915000" y="189628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该席给</a:t>
            </a:r>
            <a:r>
              <a:rPr lang="en-US" altLang="zh-CN" sz="2800" b="1" dirty="0"/>
              <a:t>A</a:t>
            </a:r>
            <a:endParaRPr lang="en-US" altLang="zh-CN" sz="2800" b="1" dirty="0"/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5915000" y="2492896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否则</a:t>
            </a:r>
            <a:r>
              <a:rPr lang="en-US" altLang="zh-CN" sz="2800" b="1" dirty="0"/>
              <a:t>,  </a:t>
            </a:r>
            <a:r>
              <a:rPr lang="zh-CN" altLang="en-US" sz="2800" b="1" dirty="0"/>
              <a:t>该席给</a:t>
            </a:r>
            <a:r>
              <a:rPr lang="en-US" altLang="zh-CN" sz="2800" b="1" dirty="0"/>
              <a:t>B</a:t>
            </a:r>
            <a:endParaRPr lang="en-US" altLang="zh-CN" sz="2800" b="1" dirty="0"/>
          </a:p>
        </p:txBody>
      </p:sp>
      <p:grpSp>
        <p:nvGrpSpPr>
          <p:cNvPr id="3" name="Group 9"/>
          <p:cNvGrpSpPr/>
          <p:nvPr/>
        </p:nvGrpSpPr>
        <p:grpSpPr bwMode="auto">
          <a:xfrm>
            <a:off x="292627" y="3058586"/>
            <a:ext cx="8798033" cy="1176937"/>
            <a:chOff x="70" y="1912"/>
            <a:chExt cx="5608" cy="775"/>
          </a:xfrm>
        </p:grpSpPr>
        <p:graphicFrame>
          <p:nvGraphicFramePr>
            <p:cNvPr id="47108" name="Object 10"/>
            <p:cNvGraphicFramePr>
              <a:graphicFrameLocks noChangeAspect="1"/>
            </p:cNvGraphicFramePr>
            <p:nvPr/>
          </p:nvGraphicFramePr>
          <p:xfrm>
            <a:off x="767" y="1912"/>
            <a:ext cx="2444" cy="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13" name="公式" r:id="rId3" imgW="989965" imgH="355600" progId="Equation.3">
                    <p:embed/>
                  </p:oleObj>
                </mc:Choice>
                <mc:Fallback>
                  <p:oleObj name="公式" r:id="rId3" imgW="989965" imgH="355600" progId="Equation.3">
                    <p:embed/>
                    <p:pic>
                      <p:nvPicPr>
                        <p:cNvPr id="0" name="图片 6771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" y="1912"/>
                          <a:ext cx="2444" cy="77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1" name="Text Box 11"/>
            <p:cNvSpPr txBox="1">
              <a:spLocks noChangeArrowheads="1"/>
            </p:cNvSpPr>
            <p:nvPr/>
          </p:nvSpPr>
          <p:spPr bwMode="auto">
            <a:xfrm>
              <a:off x="70" y="2112"/>
              <a:ext cx="672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 </a:t>
              </a:r>
              <a:r>
                <a:rPr lang="zh-CN" altLang="en-US" sz="2800" b="1"/>
                <a:t>定义</a:t>
              </a:r>
              <a:endParaRPr lang="zh-CN" altLang="en-US" sz="2800" b="1"/>
            </a:p>
          </p:txBody>
        </p:sp>
        <p:sp>
          <p:nvSpPr>
            <p:cNvPr id="47122" name="Text Box 12"/>
            <p:cNvSpPr txBox="1">
              <a:spLocks noChangeArrowheads="1"/>
            </p:cNvSpPr>
            <p:nvPr/>
          </p:nvSpPr>
          <p:spPr bwMode="auto">
            <a:xfrm>
              <a:off x="3278" y="2124"/>
              <a:ext cx="2400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该席给</a:t>
              </a:r>
              <a:r>
                <a:rPr lang="en-US" altLang="zh-CN" sz="2800" b="1" i="1"/>
                <a:t>Q</a:t>
              </a:r>
              <a:r>
                <a:rPr lang="zh-CN" altLang="zh-CN" sz="2800" b="1"/>
                <a:t>值</a:t>
              </a:r>
              <a:r>
                <a:rPr lang="zh-CN" altLang="en-US" sz="2800" b="1"/>
                <a:t>较大的一方</a:t>
              </a:r>
              <a:endParaRPr lang="zh-CN" altLang="en-US" sz="2800" b="1"/>
            </a:p>
          </p:txBody>
        </p:sp>
      </p:grp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467544" y="4346942"/>
            <a:ext cx="1981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推广到</a:t>
            </a:r>
            <a:r>
              <a:rPr lang="en-US" altLang="zh-CN" sz="2800" b="1" i="1" dirty="0"/>
              <a:t>m</a:t>
            </a:r>
            <a:r>
              <a:rPr lang="zh-CN" altLang="en-US" sz="2800" b="1" dirty="0"/>
              <a:t>方分配席位</a:t>
            </a:r>
            <a:endParaRPr lang="zh-CN" altLang="en-US" sz="2800" b="1" dirty="0"/>
          </a:p>
        </p:txBody>
      </p:sp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323850" y="569118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该席给</a:t>
            </a:r>
            <a:r>
              <a:rPr lang="en-US" altLang="zh-CN" sz="2800" b="1" i="1">
                <a:ea typeface="楷体_GB2312" pitchFamily="49" charset="-122"/>
              </a:rPr>
              <a:t>Q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值最大的一方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4703" name="Text Box 15"/>
          <p:cNvSpPr txBox="1">
            <a:spLocks noChangeArrowheads="1"/>
          </p:cNvSpPr>
          <p:nvPr/>
        </p:nvSpPr>
        <p:spPr bwMode="auto">
          <a:xfrm>
            <a:off x="4788024" y="5445125"/>
            <a:ext cx="3641576" cy="95410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相等比例法</a:t>
            </a:r>
            <a:r>
              <a:rPr lang="en-US" altLang="zh-CN" sz="2800" b="1" dirty="0">
                <a:ea typeface="楷体_GB2312" pitchFamily="49" charset="-122"/>
              </a:rPr>
              <a:t>, </a:t>
            </a:r>
            <a:r>
              <a:rPr lang="zh-CN" altLang="en-US" sz="2800" b="1" dirty="0">
                <a:ea typeface="楷体_GB2312" pitchFamily="49" charset="-122"/>
              </a:rPr>
              <a:t>即</a:t>
            </a:r>
            <a:r>
              <a:rPr lang="en-US" altLang="zh-CN" sz="2800" b="1" dirty="0">
                <a:ea typeface="楷体_GB2312" pitchFamily="49" charset="-122"/>
              </a:rPr>
              <a:t>EP</a:t>
            </a:r>
            <a:r>
              <a:rPr lang="zh-CN" altLang="en-US" sz="2800" b="1" dirty="0">
                <a:ea typeface="楷体_GB2312" pitchFamily="49" charset="-122"/>
              </a:rPr>
              <a:t>法</a:t>
            </a:r>
            <a:r>
              <a:rPr lang="en-US" altLang="zh-CN" sz="2800" b="1" dirty="0">
                <a:ea typeface="楷体_GB2312" pitchFamily="49" charset="-122"/>
              </a:rPr>
              <a:t>(Huntington, 1921)</a:t>
            </a:r>
            <a:endParaRPr lang="en-US" altLang="zh-CN" sz="2800" b="1" dirty="0">
              <a:ea typeface="楷体_GB2312" pitchFamily="49" charset="-122"/>
            </a:endParaRPr>
          </a:p>
        </p:txBody>
      </p:sp>
      <p:grpSp>
        <p:nvGrpSpPr>
          <p:cNvPr id="4" name="Group 16"/>
          <p:cNvGrpSpPr/>
          <p:nvPr/>
        </p:nvGrpSpPr>
        <p:grpSpPr bwMode="auto">
          <a:xfrm>
            <a:off x="2771775" y="4221164"/>
            <a:ext cx="5418138" cy="1150938"/>
            <a:chOff x="1632" y="2923"/>
            <a:chExt cx="3413" cy="725"/>
          </a:xfrm>
        </p:grpSpPr>
        <p:grpSp>
          <p:nvGrpSpPr>
            <p:cNvPr id="47118" name="Group 17"/>
            <p:cNvGrpSpPr/>
            <p:nvPr/>
          </p:nvGrpSpPr>
          <p:grpSpPr bwMode="auto">
            <a:xfrm>
              <a:off x="1632" y="2923"/>
              <a:ext cx="3311" cy="725"/>
              <a:chOff x="48" y="3019"/>
              <a:chExt cx="3311" cy="725"/>
            </a:xfrm>
          </p:grpSpPr>
          <p:graphicFrame>
            <p:nvGraphicFramePr>
              <p:cNvPr id="47107" name="Object 18"/>
              <p:cNvGraphicFramePr>
                <a:graphicFrameLocks noChangeAspect="1"/>
              </p:cNvGraphicFramePr>
              <p:nvPr/>
            </p:nvGraphicFramePr>
            <p:xfrm>
              <a:off x="607" y="3019"/>
              <a:ext cx="2752" cy="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14" name="公式" r:id="rId5" imgW="1193800" imgH="355600" progId="Equation.3">
                      <p:embed/>
                    </p:oleObj>
                  </mc:Choice>
                  <mc:Fallback>
                    <p:oleObj name="公式" r:id="rId5" imgW="1193800" imgH="355600" progId="Equation.3">
                      <p:embed/>
                      <p:pic>
                        <p:nvPicPr>
                          <p:cNvPr id="0" name="图片 67713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7" y="3019"/>
                            <a:ext cx="2752" cy="7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20" name="Text Box 19"/>
              <p:cNvSpPr txBox="1">
                <a:spLocks noChangeArrowheads="1"/>
              </p:cNvSpPr>
              <p:nvPr/>
            </p:nvSpPr>
            <p:spPr bwMode="auto">
              <a:xfrm>
                <a:off x="48" y="3216"/>
                <a:ext cx="6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dirty="0"/>
                  <a:t>计算</a:t>
                </a:r>
                <a:endParaRPr lang="zh-CN" altLang="en-US" sz="2800" dirty="0"/>
              </a:p>
            </p:txBody>
          </p:sp>
        </p:grpSp>
        <p:sp>
          <p:nvSpPr>
            <p:cNvPr id="47119" name="Rectangle 20"/>
            <p:cNvSpPr>
              <a:spLocks noChangeArrowheads="1"/>
            </p:cNvSpPr>
            <p:nvPr/>
          </p:nvSpPr>
          <p:spPr bwMode="auto">
            <a:xfrm>
              <a:off x="4704" y="3129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/>
                <a:t>，</a:t>
              </a:r>
              <a:endParaRPr lang="zh-CN" altLang="en-US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10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9" dur="1000"/>
                                        <p:tgtEl>
                                          <p:spTgt spid="11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autoUpdateAnimBg="0"/>
      <p:bldP spid="114696" grpId="0" autoUpdateAnimBg="0"/>
      <p:bldP spid="114701" grpId="0" autoUpdateAnimBg="0"/>
      <p:bldP spid="114702" grpId="0" autoUpdateAnimBg="0"/>
      <p:bldP spid="11470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548680"/>
            <a:ext cx="198644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2.</a:t>
            </a:r>
            <a:r>
              <a:rPr lang="zh-CN" altLang="zh-CN" sz="2800" b="1" dirty="0" smtClean="0"/>
              <a:t>决策</a:t>
            </a:r>
            <a:r>
              <a:rPr lang="zh-CN" altLang="zh-CN" sz="2800" b="1" dirty="0"/>
              <a:t>矩阵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2545993" y="1226000"/>
            <a:ext cx="6106532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rgbClr val="0070C0"/>
                </a:solidFill>
              </a:rPr>
              <a:t>以方案为行、属性为</a:t>
            </a:r>
            <a:r>
              <a:rPr lang="zh-CN" altLang="zh-CN" sz="2800" b="1" dirty="0" smtClean="0">
                <a:solidFill>
                  <a:srgbClr val="0070C0"/>
                </a:solidFill>
              </a:rPr>
              <a:t>列</a:t>
            </a:r>
            <a:r>
              <a:rPr lang="zh-CN" altLang="en-US" sz="2800" b="1" dirty="0">
                <a:solidFill>
                  <a:srgbClr val="0070C0"/>
                </a:solidFill>
              </a:rPr>
              <a:t>、</a:t>
            </a:r>
            <a:r>
              <a:rPr lang="zh-CN" altLang="zh-CN" sz="2800" b="1" dirty="0" smtClean="0">
                <a:solidFill>
                  <a:srgbClr val="0070C0"/>
                </a:solidFill>
              </a:rPr>
              <a:t>每</a:t>
            </a:r>
            <a:r>
              <a:rPr lang="zh-CN" altLang="zh-CN" sz="2800" b="1" dirty="0">
                <a:solidFill>
                  <a:srgbClr val="0070C0"/>
                </a:solidFill>
              </a:rPr>
              <a:t>一方案对每一属性的取值为</a:t>
            </a:r>
            <a:r>
              <a:rPr lang="zh-CN" altLang="zh-CN" sz="2800" b="1" dirty="0" smtClean="0">
                <a:solidFill>
                  <a:srgbClr val="0070C0"/>
                </a:solidFill>
              </a:rPr>
              <a:t>元素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构成的矩阵</a:t>
            </a:r>
            <a:r>
              <a:rPr lang="en-US" altLang="zh-CN" sz="2800" b="1" dirty="0" smtClean="0"/>
              <a:t>.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zh-CN" altLang="en-US" sz="2800" b="1" dirty="0" smtClean="0"/>
              <a:t>（定量问题和定性问题）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2542989" y="554716"/>
            <a:ext cx="6227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表示</a:t>
            </a:r>
            <a:r>
              <a:rPr lang="zh-CN" altLang="zh-CN" sz="2800" b="1" dirty="0">
                <a:solidFill>
                  <a:srgbClr val="FF0000"/>
                </a:solidFill>
              </a:rPr>
              <a:t>方案对属性的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优劣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或偏好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程度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2539180" y="3660495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可变性、多样性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323528" y="2996952"/>
            <a:ext cx="198644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3.</a:t>
            </a:r>
            <a:r>
              <a:rPr lang="zh-CN" altLang="zh-CN" sz="2800" b="1" dirty="0" smtClean="0"/>
              <a:t>属性</a:t>
            </a:r>
            <a:r>
              <a:rPr lang="zh-CN" altLang="zh-CN" sz="2800" b="1" dirty="0"/>
              <a:t>权重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2525464" y="3043200"/>
            <a:ext cx="59925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对目标</a:t>
            </a:r>
            <a:r>
              <a:rPr kumimoji="0" lang="zh-CN" altLang="en-US" sz="2800" b="1" dirty="0" smtClean="0">
                <a:solidFill>
                  <a:srgbClr val="FF0000"/>
                </a:solidFill>
                <a:latin typeface="Times New Roman" panose="02020603050405020304"/>
              </a:rPr>
              <a:t>影响力</a:t>
            </a:r>
            <a:r>
              <a:rPr kumimoji="0" lang="en-US" altLang="zh-CN" sz="2800" b="1" dirty="0">
                <a:latin typeface="Times New Roman" panose="02020603050405020304"/>
              </a:rPr>
              <a:t>(</a:t>
            </a:r>
            <a:r>
              <a:rPr kumimoji="0" lang="zh-CN" altLang="en-US" sz="2800" b="1" dirty="0">
                <a:latin typeface="Times New Roman" panose="02020603050405020304"/>
              </a:rPr>
              <a:t>或重要性</a:t>
            </a:r>
            <a:r>
              <a:rPr kumimoji="0" lang="en-US" altLang="zh-CN" sz="2800" b="1" dirty="0" smtClean="0">
                <a:latin typeface="Times New Roman" panose="02020603050405020304"/>
              </a:rPr>
              <a:t>)</a:t>
            </a:r>
            <a:r>
              <a:rPr kumimoji="0" lang="zh-CN" altLang="en-US" sz="2800" b="1" dirty="0" smtClean="0">
                <a:latin typeface="Times New Roman" panose="02020603050405020304"/>
              </a:rPr>
              <a:t>的权重分配</a:t>
            </a:r>
            <a:r>
              <a:rPr kumimoji="0" lang="en-US" altLang="zh-CN" sz="2800" b="1" dirty="0" smtClean="0">
                <a:latin typeface="Times New Roman" panose="02020603050405020304"/>
              </a:rPr>
              <a:t> 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2576684" y="4653136"/>
            <a:ext cx="5544616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/>
              <a:t>将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决策</a:t>
            </a:r>
            <a:r>
              <a:rPr lang="zh-CN" altLang="zh-CN" sz="2800" b="1" dirty="0">
                <a:solidFill>
                  <a:srgbClr val="FF0000"/>
                </a:solidFill>
              </a:rPr>
              <a:t>矩阵</a:t>
            </a:r>
            <a:r>
              <a:rPr lang="zh-CN" altLang="zh-CN" sz="2800" b="1" dirty="0"/>
              <a:t>与</a:t>
            </a:r>
            <a:r>
              <a:rPr lang="zh-CN" altLang="zh-CN" sz="2800" b="1" dirty="0">
                <a:solidFill>
                  <a:srgbClr val="FF0000"/>
                </a:solidFill>
              </a:rPr>
              <a:t>属性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权重</a:t>
            </a:r>
            <a:r>
              <a:rPr lang="zh-CN" altLang="en-US" sz="2800" b="1" dirty="0" smtClean="0"/>
              <a:t>加以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综合</a:t>
            </a:r>
            <a:r>
              <a:rPr lang="en-US" altLang="zh-CN" sz="2800" b="1" dirty="0" smtClean="0"/>
              <a:t>,  </a:t>
            </a:r>
            <a:r>
              <a:rPr lang="zh-CN" altLang="zh-CN" sz="2800" b="1" dirty="0" smtClean="0"/>
              <a:t>得到</a:t>
            </a:r>
            <a:r>
              <a:rPr lang="zh-CN" altLang="zh-CN" sz="2800" b="1" dirty="0"/>
              <a:t>最终决策的数学</a:t>
            </a:r>
            <a:r>
              <a:rPr lang="zh-CN" altLang="zh-CN" sz="2800" b="1" dirty="0" smtClean="0"/>
              <a:t>方法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323528" y="4777232"/>
            <a:ext cx="203240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4. </a:t>
            </a:r>
            <a:r>
              <a:rPr lang="zh-CN" altLang="zh-CN" sz="2800" b="1" dirty="0" smtClean="0"/>
              <a:t>综合</a:t>
            </a:r>
            <a:r>
              <a:rPr lang="zh-CN" altLang="zh-CN" sz="2800" b="1" dirty="0"/>
              <a:t>方法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11" grpId="0" animBg="1"/>
      <p:bldP spid="14" grpId="0"/>
      <p:bldP spid="15" grpId="0"/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7812088" y="525463"/>
          <a:ext cx="110331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36" name="Clip" r:id="rId1" imgW="28575000" imgH="21031200" progId="MS_ClipArt_Gallery.2">
                  <p:embed/>
                </p:oleObj>
              </mc:Choice>
              <mc:Fallback>
                <p:oleObj name="Clip" r:id="rId1" imgW="28575000" imgH="21031200" progId="MS_ClipArt_Gallery.2">
                  <p:embed/>
                  <p:pic>
                    <p:nvPicPr>
                      <p:cNvPr id="0" name="图片 687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525463"/>
                        <a:ext cx="1103312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838200" y="381000"/>
            <a:ext cx="57912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三系用</a:t>
            </a:r>
            <a:r>
              <a:rPr lang="en-US" altLang="zh-CN" sz="2800" b="1"/>
              <a:t>EP</a:t>
            </a:r>
            <a:r>
              <a:rPr lang="zh-CN" altLang="en-US" sz="2800" b="1"/>
              <a:t>方法重新分配 </a:t>
            </a:r>
            <a:r>
              <a:rPr lang="en-US" altLang="zh-CN" sz="2800" b="1"/>
              <a:t>21</a:t>
            </a:r>
            <a:r>
              <a:rPr lang="zh-CN" altLang="en-US" sz="2800" b="1"/>
              <a:t>个席位</a:t>
            </a:r>
            <a:endParaRPr lang="zh-CN" altLang="en-US" sz="2800" b="1"/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一席一席地将前</a:t>
            </a:r>
            <a:r>
              <a:rPr lang="en-US" altLang="zh-CN" sz="2800" b="1"/>
              <a:t>19</a:t>
            </a:r>
            <a:r>
              <a:rPr lang="zh-CN" altLang="en-US" sz="2800" b="1"/>
              <a:t>席分配完毕后的结果</a:t>
            </a:r>
            <a:endParaRPr lang="zh-CN" altLang="en-US" sz="2800" b="1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684213" y="1557338"/>
            <a:ext cx="33528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2800" b="1"/>
              <a:t>甲系：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=103, 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=10</a:t>
            </a:r>
            <a:endParaRPr lang="en-US" altLang="zh-CN" sz="2800" b="1"/>
          </a:p>
          <a:p>
            <a:pPr eaLnBrk="1" hangingPunct="1">
              <a:lnSpc>
                <a:spcPct val="120000"/>
              </a:lnSpc>
            </a:pPr>
            <a:r>
              <a:rPr lang="zh-CN" altLang="zh-CN" sz="2800" b="1"/>
              <a:t>乙系：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  63, 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  6</a:t>
            </a:r>
            <a:endParaRPr lang="en-US" altLang="zh-CN" sz="2800" b="1"/>
          </a:p>
          <a:p>
            <a:pPr eaLnBrk="1" hangingPunct="1">
              <a:lnSpc>
                <a:spcPct val="120000"/>
              </a:lnSpc>
            </a:pPr>
            <a:r>
              <a:rPr lang="zh-CN" altLang="zh-CN" sz="2800" b="1"/>
              <a:t>丙系：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=  34, </a:t>
            </a:r>
            <a:r>
              <a:rPr lang="en-US" altLang="zh-CN" sz="2800" b="1" i="1"/>
              <a:t>n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=  3</a:t>
            </a:r>
            <a:endParaRPr lang="en-US" altLang="zh-CN" sz="2800" b="1"/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4800600" y="1828800"/>
            <a:ext cx="2435225" cy="11176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与</a:t>
            </a:r>
            <a:r>
              <a:rPr lang="en-US" altLang="zh-CN" sz="2800" b="1"/>
              <a:t>Hamilton</a:t>
            </a:r>
            <a:r>
              <a:rPr lang="zh-CN" altLang="en-US" sz="2800" b="1"/>
              <a:t>法结果相同</a:t>
            </a:r>
            <a:endParaRPr lang="zh-CN" altLang="en-US" sz="2800" b="1"/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0" y="3429000"/>
            <a:ext cx="1295400" cy="519113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第</a:t>
            </a:r>
            <a:r>
              <a:rPr lang="en-US" altLang="zh-CN" sz="2800" b="1"/>
              <a:t>20</a:t>
            </a:r>
            <a:r>
              <a:rPr lang="zh-CN" altLang="en-US" sz="2800" b="1"/>
              <a:t>席</a:t>
            </a:r>
            <a:endParaRPr lang="zh-CN" altLang="en-US" sz="2800" b="1"/>
          </a:p>
        </p:txBody>
      </p:sp>
      <p:graphicFrame>
        <p:nvGraphicFramePr>
          <p:cNvPr id="115720" name="Object 8"/>
          <p:cNvGraphicFramePr>
            <a:graphicFrameLocks noChangeAspect="1"/>
          </p:cNvGraphicFramePr>
          <p:nvPr/>
        </p:nvGraphicFramePr>
        <p:xfrm>
          <a:off x="1295400" y="3048000"/>
          <a:ext cx="7620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37" name="公式" r:id="rId3" imgW="2362200" imgH="330200" progId="Equation.3">
                  <p:embed/>
                </p:oleObj>
              </mc:Choice>
              <mc:Fallback>
                <p:oleObj name="公式" r:id="rId3" imgW="2362200" imgH="330200" progId="Equation.3">
                  <p:embed/>
                  <p:pic>
                    <p:nvPicPr>
                      <p:cNvPr id="0" name="图片 6873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48000"/>
                        <a:ext cx="7620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0" y="4868863"/>
            <a:ext cx="1295400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第</a:t>
            </a:r>
            <a:r>
              <a:rPr lang="en-US" altLang="zh-CN" sz="2800" b="1"/>
              <a:t>21</a:t>
            </a:r>
            <a:r>
              <a:rPr lang="zh-CN" altLang="en-US" sz="2800" b="1"/>
              <a:t>席</a:t>
            </a:r>
            <a:endParaRPr lang="zh-CN" altLang="en-US" sz="2800" b="1"/>
          </a:p>
        </p:txBody>
      </p:sp>
      <p:grpSp>
        <p:nvGrpSpPr>
          <p:cNvPr id="2" name="Group 10"/>
          <p:cNvGrpSpPr/>
          <p:nvPr/>
        </p:nvGrpSpPr>
        <p:grpSpPr bwMode="auto">
          <a:xfrm>
            <a:off x="1295400" y="4508500"/>
            <a:ext cx="5105400" cy="1143000"/>
            <a:chOff x="960" y="2880"/>
            <a:chExt cx="3216" cy="768"/>
          </a:xfrm>
        </p:grpSpPr>
        <p:graphicFrame>
          <p:nvGraphicFramePr>
            <p:cNvPr id="48132" name="Object 11"/>
            <p:cNvGraphicFramePr>
              <a:graphicFrameLocks noChangeAspect="1"/>
            </p:cNvGraphicFramePr>
            <p:nvPr/>
          </p:nvGraphicFramePr>
          <p:xfrm>
            <a:off x="960" y="2880"/>
            <a:ext cx="2688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38" name="公式" r:id="rId5" imgW="1193800" imgH="330200" progId="Equation.3">
                    <p:embed/>
                  </p:oleObj>
                </mc:Choice>
                <mc:Fallback>
                  <p:oleObj name="公式" r:id="rId5" imgW="1193800" imgH="330200" progId="Equation.3">
                    <p:embed/>
                    <p:pic>
                      <p:nvPicPr>
                        <p:cNvPr id="0" name="图片 6873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880"/>
                          <a:ext cx="2688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5" name="Text Box 12"/>
            <p:cNvSpPr txBox="1">
              <a:spLocks noChangeArrowheads="1"/>
            </p:cNvSpPr>
            <p:nvPr/>
          </p:nvSpPr>
          <p:spPr bwMode="auto">
            <a:xfrm>
              <a:off x="3582" y="3168"/>
              <a:ext cx="59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同上</a:t>
              </a:r>
              <a:endParaRPr lang="zh-CN" altLang="en-US" sz="2800" b="1"/>
            </a:p>
          </p:txBody>
        </p:sp>
      </p:grpSp>
      <p:sp>
        <p:nvSpPr>
          <p:cNvPr id="115725" name="Text Box 13"/>
          <p:cNvSpPr txBox="1">
            <a:spLocks noChangeArrowheads="1"/>
          </p:cNvSpPr>
          <p:nvPr/>
        </p:nvSpPr>
        <p:spPr bwMode="auto">
          <a:xfrm>
            <a:off x="6781800" y="4724400"/>
            <a:ext cx="2133600" cy="9461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Q</a:t>
            </a:r>
            <a:r>
              <a:rPr lang="en-US" altLang="zh-CN" sz="2800" b="1" baseline="-25000"/>
              <a:t>3</a:t>
            </a:r>
            <a:r>
              <a:rPr lang="zh-CN" altLang="zh-CN" sz="2800" b="1"/>
              <a:t>最大，</a:t>
            </a:r>
            <a:r>
              <a:rPr lang="zh-CN" altLang="en-US" sz="2800" b="1"/>
              <a:t>第</a:t>
            </a:r>
            <a:r>
              <a:rPr lang="en-US" altLang="zh-CN" sz="2800" b="1"/>
              <a:t>21</a:t>
            </a:r>
            <a:r>
              <a:rPr lang="zh-CN" altLang="en-US" sz="2800" b="1"/>
              <a:t>席</a:t>
            </a:r>
            <a:r>
              <a:rPr lang="zh-CN" altLang="zh-CN" sz="2800" b="1"/>
              <a:t>给丙系</a:t>
            </a:r>
            <a:endParaRPr lang="zh-CN" altLang="en-US" sz="2800" b="1"/>
          </a:p>
        </p:txBody>
      </p:sp>
      <p:sp>
        <p:nvSpPr>
          <p:cNvPr id="115726" name="Text Box 14"/>
          <p:cNvSpPr txBox="1">
            <a:spLocks noChangeArrowheads="1"/>
          </p:cNvSpPr>
          <p:nvPr/>
        </p:nvSpPr>
        <p:spPr bwMode="auto">
          <a:xfrm>
            <a:off x="2195513" y="5867400"/>
            <a:ext cx="4510087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甲系</a:t>
            </a:r>
            <a:r>
              <a:rPr lang="en-US" altLang="zh-CN" sz="2800" b="1">
                <a:ea typeface="楷体_GB2312" pitchFamily="49" charset="-122"/>
              </a:rPr>
              <a:t>11</a:t>
            </a:r>
            <a:r>
              <a:rPr lang="zh-CN" altLang="en-US" sz="2800" b="1">
                <a:ea typeface="楷体_GB2312" pitchFamily="49" charset="-122"/>
              </a:rPr>
              <a:t>席</a:t>
            </a: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zh-CN" altLang="en-US" sz="2800" b="1">
                <a:ea typeface="楷体_GB2312" pitchFamily="49" charset="-122"/>
              </a:rPr>
              <a:t>乙系</a:t>
            </a:r>
            <a:r>
              <a:rPr lang="en-US" altLang="zh-CN" sz="2800" b="1">
                <a:ea typeface="楷体_GB2312" pitchFamily="49" charset="-122"/>
              </a:rPr>
              <a:t>6</a:t>
            </a:r>
            <a:r>
              <a:rPr lang="zh-CN" altLang="en-US" sz="2800" b="1">
                <a:ea typeface="楷体_GB2312" pitchFamily="49" charset="-122"/>
              </a:rPr>
              <a:t>席</a:t>
            </a: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zh-CN" altLang="en-US" sz="2800" b="1">
                <a:ea typeface="楷体_GB2312" pitchFamily="49" charset="-122"/>
              </a:rPr>
              <a:t>丙系</a:t>
            </a:r>
            <a:r>
              <a:rPr lang="en-US" altLang="zh-CN" sz="2800" b="1">
                <a:ea typeface="楷体_GB2312" pitchFamily="49" charset="-122"/>
              </a:rPr>
              <a:t>4</a:t>
            </a:r>
            <a:r>
              <a:rPr lang="zh-CN" altLang="en-US" sz="2800" b="1">
                <a:ea typeface="楷体_GB2312" pitchFamily="49" charset="-122"/>
              </a:rPr>
              <a:t>席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115727" name="Text Box 15"/>
          <p:cNvSpPr txBox="1">
            <a:spLocks noChangeArrowheads="1"/>
          </p:cNvSpPr>
          <p:nvPr/>
        </p:nvSpPr>
        <p:spPr bwMode="auto">
          <a:xfrm>
            <a:off x="323850" y="5516563"/>
            <a:ext cx="1612900" cy="946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EP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方法分配结果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5728" name="Text Box 16"/>
          <p:cNvSpPr txBox="1">
            <a:spLocks noChangeArrowheads="1"/>
          </p:cNvSpPr>
          <p:nvPr/>
        </p:nvSpPr>
        <p:spPr bwMode="auto">
          <a:xfrm>
            <a:off x="6934200" y="5867400"/>
            <a:ext cx="1752600" cy="51911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公平吗？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4953000" y="4149725"/>
            <a:ext cx="3810000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Q</a:t>
            </a:r>
            <a:r>
              <a:rPr lang="en-US" altLang="zh-CN" sz="2800" b="1" baseline="-25000"/>
              <a:t>1</a:t>
            </a:r>
            <a:r>
              <a:rPr lang="zh-CN" altLang="zh-CN" sz="2800" b="1"/>
              <a:t>最大，</a:t>
            </a:r>
            <a:r>
              <a:rPr lang="zh-CN" altLang="en-US" sz="2800" b="1"/>
              <a:t>第</a:t>
            </a:r>
            <a:r>
              <a:rPr lang="en-US" altLang="zh-CN" sz="2800" b="1"/>
              <a:t>20</a:t>
            </a:r>
            <a:r>
              <a:rPr lang="zh-CN" altLang="en-US" sz="2800" b="1"/>
              <a:t>席</a:t>
            </a:r>
            <a:r>
              <a:rPr lang="zh-CN" altLang="zh-CN" sz="2800" b="1"/>
              <a:t>给甲系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1000"/>
                                        <p:tgtEl>
                                          <p:spTgt spid="11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10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10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1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animBg="1" autoUpdateAnimBg="0"/>
      <p:bldP spid="115716" grpId="0" autoUpdateAnimBg="0"/>
      <p:bldP spid="115717" grpId="0" autoUpdateAnimBg="0"/>
      <p:bldP spid="115718" grpId="0" animBg="1" autoUpdateAnimBg="0"/>
      <p:bldP spid="115719" grpId="0" animBg="1" autoUpdateAnimBg="0"/>
      <p:bldP spid="115721" grpId="0" animBg="1" autoUpdateAnimBg="0"/>
      <p:bldP spid="115725" grpId="0" animBg="1" autoUpdateAnimBg="0"/>
      <p:bldP spid="115726" grpId="0" animBg="1" autoUpdateAnimBg="0"/>
      <p:bldP spid="115727" grpId="0" animBg="1" autoUpdateAnimBg="0"/>
      <p:bldP spid="115728" grpId="0" animBg="1" autoUpdateAnimBg="0"/>
      <p:bldP spid="115729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179388" y="2478088"/>
            <a:ext cx="8713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20</a:t>
            </a:r>
            <a:r>
              <a:rPr lang="zh-CN" altLang="en-US" sz="2800" b="1">
                <a:ea typeface="楷体_GB2312" pitchFamily="49" charset="-122"/>
              </a:rPr>
              <a:t>世纪</a:t>
            </a:r>
            <a:r>
              <a:rPr lang="en-US" altLang="zh-CN" sz="2800" b="1">
                <a:ea typeface="楷体_GB2312" pitchFamily="49" charset="-122"/>
              </a:rPr>
              <a:t>20</a:t>
            </a:r>
            <a:r>
              <a:rPr lang="zh-CN" altLang="en-US" sz="2800" b="1">
                <a:ea typeface="楷体_GB2312" pitchFamily="49" charset="-122"/>
              </a:rPr>
              <a:t>年代哈佛大学</a:t>
            </a:r>
            <a:r>
              <a:rPr lang="en-US" altLang="zh-CN" sz="2800" b="1">
                <a:ea typeface="楷体_GB2312" pitchFamily="49" charset="-122"/>
              </a:rPr>
              <a:t>E.V. Huntington </a:t>
            </a:r>
            <a:r>
              <a:rPr lang="zh-CN" altLang="en-US" sz="2800" b="1">
                <a:ea typeface="楷体_GB2312" pitchFamily="49" charset="-122"/>
              </a:rPr>
              <a:t>做了系统研究</a:t>
            </a:r>
            <a:r>
              <a:rPr lang="en-US" altLang="zh-CN" sz="2800" b="1">
                <a:ea typeface="楷体_GB2312" pitchFamily="49" charset="-122"/>
              </a:rPr>
              <a:t>.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179388" y="1254125"/>
            <a:ext cx="8964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EP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法每增加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席地计算，不会出现席位悖论和人口悖论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2800" dirty="0"/>
              <a:t> </a:t>
            </a:r>
            <a:endParaRPr lang="en-US" altLang="zh-CN" sz="2800" dirty="0"/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79388" y="1830388"/>
            <a:ext cx="8496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有没有其他的不公平度衡量指标？</a:t>
            </a:r>
            <a:endParaRPr lang="zh-CN" altLang="en-US" sz="28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2443163" y="2316163"/>
            <a:ext cx="8001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179388" y="3846513"/>
            <a:ext cx="8713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当总席位为</a:t>
            </a:r>
            <a:r>
              <a:rPr lang="en-US" altLang="zh-CN" sz="2800" b="1" i="1" dirty="0"/>
              <a:t>s</a:t>
            </a:r>
            <a:r>
              <a:rPr lang="zh-CN" altLang="en-US" sz="2800" b="1" dirty="0"/>
              <a:t>时第</a:t>
            </a:r>
            <a:r>
              <a:rPr lang="en-US" altLang="zh-CN" sz="2800" b="1" i="1" dirty="0" err="1"/>
              <a:t>i</a:t>
            </a:r>
            <a:r>
              <a:rPr lang="zh-CN" altLang="en-US" sz="2800" b="1" dirty="0"/>
              <a:t>方分配的</a:t>
            </a:r>
            <a:r>
              <a:rPr lang="zh-CN" altLang="en-US" sz="2800" b="1" dirty="0">
                <a:solidFill>
                  <a:srgbClr val="FF0000"/>
                </a:solidFill>
              </a:rPr>
              <a:t>席位记作</a:t>
            </a:r>
            <a:r>
              <a:rPr lang="en-US" altLang="zh-CN" sz="2800" b="1" i="1" dirty="0">
                <a:solidFill>
                  <a:srgbClr val="FF0000"/>
                </a:solidFill>
              </a:rPr>
              <a:t>f</a:t>
            </a:r>
            <a:r>
              <a:rPr lang="en-US" altLang="zh-CN" sz="2800" b="1" i="1" baseline="-25000" dirty="0">
                <a:solidFill>
                  <a:srgbClr val="FF0000"/>
                </a:solidFill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p, s</a:t>
            </a:r>
            <a:r>
              <a:rPr lang="en-US" altLang="zh-CN" sz="2800" b="1" dirty="0">
                <a:solidFill>
                  <a:srgbClr val="FF0000"/>
                </a:solidFill>
              </a:rPr>
              <a:t>),  </a:t>
            </a:r>
            <a:r>
              <a:rPr lang="en-US" altLang="zh-CN" sz="2800" b="1" i="1" dirty="0"/>
              <a:t>f</a:t>
            </a:r>
            <a:r>
              <a:rPr lang="en-US" altLang="zh-CN" sz="2800" b="1" i="1" baseline="-25000" dirty="0"/>
              <a:t>i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p, </a:t>
            </a:r>
            <a:r>
              <a:rPr lang="en-US" altLang="zh-CN" sz="2800" b="1" dirty="0"/>
              <a:t>0)=0</a:t>
            </a:r>
            <a:endParaRPr lang="en-US" altLang="zh-CN" sz="2800" b="1" dirty="0"/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1654638" y="548680"/>
            <a:ext cx="66976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ea typeface="楷体_GB2312" pitchFamily="49" charset="-122"/>
              </a:rPr>
              <a:t>除数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法（</a:t>
            </a:r>
            <a:r>
              <a:rPr lang="en-US" altLang="zh-CN" sz="3200" b="1" dirty="0">
                <a:solidFill>
                  <a:srgbClr val="FF3300"/>
                </a:solidFill>
              </a:rPr>
              <a:t>Huntington</a:t>
            </a:r>
            <a:r>
              <a:rPr lang="zh-CN" altLang="en-US" sz="3200" b="1" dirty="0">
                <a:solidFill>
                  <a:srgbClr val="FF3300"/>
                </a:solidFill>
              </a:rPr>
              <a:t>，</a:t>
            </a:r>
            <a:r>
              <a:rPr lang="en-US" altLang="zh-CN" sz="3200" b="1" dirty="0">
                <a:solidFill>
                  <a:srgbClr val="FF3300"/>
                </a:solidFill>
              </a:rPr>
              <a:t>1921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3200" dirty="0"/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79388" y="3213100"/>
            <a:ext cx="8496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对于非负整数</a:t>
            </a:r>
            <a:r>
              <a:rPr lang="en-US" altLang="zh-CN" sz="2800" b="1" i="1" dirty="0"/>
              <a:t>n</a:t>
            </a:r>
            <a:r>
              <a:rPr lang="zh-CN" altLang="en-US" sz="2800" b="1" dirty="0"/>
              <a:t>定义一个</a:t>
            </a:r>
            <a:r>
              <a:rPr lang="zh-CN" altLang="en-US" sz="2800" b="1" dirty="0">
                <a:solidFill>
                  <a:srgbClr val="FF0000"/>
                </a:solidFill>
              </a:rPr>
              <a:t>非负单调增函数</a:t>
            </a:r>
            <a:r>
              <a:rPr lang="en-US" altLang="zh-CN" sz="2800" b="1" i="1" dirty="0">
                <a:solidFill>
                  <a:srgbClr val="FF0000"/>
                </a:solidFill>
              </a:rPr>
              <a:t>d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9162" name="Rectangle 9"/>
          <p:cNvSpPr>
            <a:spLocks noChangeArrowheads="1"/>
          </p:cNvSpPr>
          <p:nvPr/>
        </p:nvSpPr>
        <p:spPr bwMode="auto">
          <a:xfrm>
            <a:off x="2443163" y="2906713"/>
            <a:ext cx="8001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179388" y="4508500"/>
            <a:ext cx="8137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i="1"/>
              <a:t> </a:t>
            </a:r>
            <a:r>
              <a:rPr lang="zh-CN" altLang="en-US" sz="2800" b="1"/>
              <a:t>让</a:t>
            </a:r>
            <a:r>
              <a:rPr lang="en-US" altLang="zh-CN" sz="2800" b="1" i="1"/>
              <a:t>s</a:t>
            </a:r>
            <a:r>
              <a:rPr lang="zh-CN" altLang="en-US" sz="2800" b="1"/>
              <a:t>每次</a:t>
            </a:r>
            <a:r>
              <a:rPr lang="en-US" altLang="zh-CN" sz="2800" b="1"/>
              <a:t>1</a:t>
            </a:r>
            <a:r>
              <a:rPr lang="zh-CN" altLang="en-US" sz="2800" b="1"/>
              <a:t>席地递增至</a:t>
            </a:r>
            <a:r>
              <a:rPr lang="en-US" altLang="zh-CN" sz="2800" b="1" i="1"/>
              <a:t>N</a:t>
            </a:r>
            <a:r>
              <a:rPr lang="zh-CN" altLang="en-US" sz="2800" b="1"/>
              <a:t>，按照以下准则分配</a:t>
            </a:r>
            <a:r>
              <a:rPr lang="en-US" altLang="zh-CN" sz="2800" b="1"/>
              <a:t>:</a:t>
            </a:r>
            <a:r>
              <a:rPr lang="en-US" altLang="zh-CN" sz="2800"/>
              <a:t> </a:t>
            </a:r>
            <a:endParaRPr lang="en-US" altLang="zh-CN" sz="2800"/>
          </a:p>
        </p:txBody>
      </p:sp>
      <p:grpSp>
        <p:nvGrpSpPr>
          <p:cNvPr id="2" name="Group 12"/>
          <p:cNvGrpSpPr/>
          <p:nvPr/>
        </p:nvGrpSpPr>
        <p:grpSpPr bwMode="auto">
          <a:xfrm>
            <a:off x="755576" y="5170754"/>
            <a:ext cx="6768752" cy="706171"/>
            <a:chOff x="431" y="2513"/>
            <a:chExt cx="4330" cy="445"/>
          </a:xfrm>
        </p:grpSpPr>
        <p:graphicFrame>
          <p:nvGraphicFramePr>
            <p:cNvPr id="49154" name="Object 13"/>
            <p:cNvGraphicFramePr>
              <a:graphicFrameLocks noChangeAspect="1"/>
            </p:cNvGraphicFramePr>
            <p:nvPr/>
          </p:nvGraphicFramePr>
          <p:xfrm>
            <a:off x="2155" y="2513"/>
            <a:ext cx="2606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76" name="Equation" r:id="rId1" imgW="1727200" imgH="292100" progId="Equation.DSMT4">
                    <p:embed/>
                  </p:oleObj>
                </mc:Choice>
                <mc:Fallback>
                  <p:oleObj name="Equation" r:id="rId1" imgW="1727200" imgH="292100" progId="Equation.DSMT4">
                    <p:embed/>
                    <p:pic>
                      <p:nvPicPr>
                        <p:cNvPr id="0" name="图片 696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5" y="2513"/>
                          <a:ext cx="2606" cy="445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8" name="Rectangle 14"/>
            <p:cNvSpPr>
              <a:spLocks noChangeArrowheads="1"/>
            </p:cNvSpPr>
            <p:nvPr/>
          </p:nvSpPr>
          <p:spPr bwMode="auto">
            <a:xfrm>
              <a:off x="431" y="2523"/>
              <a:ext cx="18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2800" b="1"/>
                <a:t>记</a:t>
              </a:r>
              <a:r>
                <a:rPr lang="en-US" altLang="zh-CN" sz="2800" b="1" i="1"/>
                <a:t>n</a:t>
              </a:r>
              <a:r>
                <a:rPr lang="en-US" altLang="zh-CN" sz="2800" b="1" i="1" baseline="-25000"/>
                <a:t>i</a:t>
              </a:r>
              <a:r>
                <a:rPr lang="en-US" altLang="zh-CN" sz="2800" b="1"/>
                <a:t>=</a:t>
              </a:r>
              <a:r>
                <a:rPr lang="en-US" altLang="zh-CN" sz="2800" b="1" i="1"/>
                <a:t>f</a:t>
              </a:r>
              <a:r>
                <a:rPr lang="en-US" altLang="zh-CN" sz="2800" b="1" i="1" baseline="-25000"/>
                <a:t>i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p, s</a:t>
              </a:r>
              <a:r>
                <a:rPr lang="en-US" altLang="zh-CN" sz="2800" b="1"/>
                <a:t>)</a:t>
              </a:r>
              <a:r>
                <a:rPr lang="zh-CN" altLang="en-US" sz="2800" b="1"/>
                <a:t>，若</a:t>
              </a:r>
              <a:endParaRPr lang="zh-CN" altLang="en-US" sz="2800" b="1"/>
            </a:p>
          </p:txBody>
        </p:sp>
      </p:grpSp>
      <p:sp>
        <p:nvSpPr>
          <p:cNvPr id="116751" name="Rectangle 15"/>
          <p:cNvSpPr>
            <a:spLocks noChangeArrowheads="1"/>
          </p:cNvSpPr>
          <p:nvPr/>
        </p:nvSpPr>
        <p:spPr bwMode="auto">
          <a:xfrm>
            <a:off x="900113" y="5876925"/>
            <a:ext cx="6503987" cy="51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 dirty="0"/>
              <a:t>则令</a:t>
            </a:r>
            <a:r>
              <a:rPr lang="en-US" altLang="zh-CN" sz="2800" b="1" i="1" dirty="0" err="1"/>
              <a:t>f</a:t>
            </a:r>
            <a:r>
              <a:rPr lang="en-US" altLang="zh-CN" sz="2800" b="1" i="1" baseline="-25000" dirty="0" err="1"/>
              <a:t>k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p, s</a:t>
            </a:r>
            <a:r>
              <a:rPr lang="en-US" altLang="zh-CN" sz="2800" b="1" dirty="0"/>
              <a:t>+1)=</a:t>
            </a:r>
            <a:r>
              <a:rPr lang="en-US" altLang="zh-CN" sz="2800" b="1" i="1" dirty="0"/>
              <a:t> n</a:t>
            </a:r>
            <a:r>
              <a:rPr lang="en-US" altLang="zh-CN" sz="2800" b="1" i="1" baseline="-25000" dirty="0"/>
              <a:t>k</a:t>
            </a:r>
            <a:r>
              <a:rPr lang="en-US" altLang="zh-CN" sz="2800" b="1" dirty="0"/>
              <a:t>+1,  </a:t>
            </a:r>
            <a:r>
              <a:rPr lang="en-US" altLang="zh-CN" sz="2800" b="1" i="1" dirty="0"/>
              <a:t>f</a:t>
            </a:r>
            <a:r>
              <a:rPr lang="en-US" altLang="zh-CN" sz="2800" b="1" i="1" baseline="-25000" dirty="0"/>
              <a:t>i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p, s</a:t>
            </a:r>
            <a:r>
              <a:rPr lang="en-US" altLang="zh-CN" sz="2800" b="1" dirty="0"/>
              <a:t>+1) =</a:t>
            </a:r>
            <a:r>
              <a:rPr lang="en-US" altLang="zh-CN" sz="2800" b="1" i="1" dirty="0"/>
              <a:t> </a:t>
            </a:r>
            <a:r>
              <a:rPr lang="en-US" altLang="zh-CN" sz="2800" b="1" i="1" dirty="0" err="1"/>
              <a:t>n</a:t>
            </a:r>
            <a:r>
              <a:rPr lang="en-US" altLang="zh-CN" sz="2800" b="1" i="1" baseline="-25000" dirty="0" err="1"/>
              <a:t>i</a:t>
            </a:r>
            <a:r>
              <a:rPr lang="en-US" altLang="zh-CN" sz="2800" b="1" dirty="0"/>
              <a:t> (</a:t>
            </a:r>
            <a:r>
              <a:rPr lang="en-US" altLang="zh-CN" sz="2800" b="1" i="1" dirty="0" err="1"/>
              <a:t>i</a:t>
            </a:r>
            <a:r>
              <a:rPr lang="en-US" altLang="zh-CN" sz="2800" b="1" dirty="0" err="1"/>
              <a:t>≠</a:t>
            </a:r>
            <a:r>
              <a:rPr lang="en-US" altLang="zh-CN" sz="2800" b="1" i="1" dirty="0" err="1"/>
              <a:t>k</a:t>
            </a:r>
            <a:r>
              <a:rPr lang="en-US" altLang="zh-CN" sz="2800" b="1" dirty="0"/>
              <a:t>) 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10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1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10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10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10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10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autoUpdateAnimBg="0"/>
      <p:bldP spid="116739" grpId="0" autoUpdateAnimBg="0"/>
      <p:bldP spid="116740" grpId="0" autoUpdateAnimBg="0"/>
      <p:bldP spid="116742" grpId="0" autoUpdateAnimBg="0"/>
      <p:bldP spid="116744" grpId="0" autoUpdateAnimBg="0"/>
      <p:bldP spid="116746" grpId="0" autoUpdateAnimBg="0"/>
      <p:bldP spid="11675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Text Box 2"/>
          <p:cNvSpPr txBox="1">
            <a:spLocks noChangeArrowheads="1"/>
          </p:cNvSpPr>
          <p:nvPr/>
        </p:nvSpPr>
        <p:spPr bwMode="auto">
          <a:xfrm>
            <a:off x="1755080" y="476672"/>
            <a:ext cx="24406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５种除数法</a:t>
            </a:r>
            <a:endParaRPr lang="zh-CN" altLang="en-US" sz="32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2771775" y="3375149"/>
          <a:ext cx="12239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3" name="公式" r:id="rId1" imgW="622300" imgH="254000" progId="Equation.3">
                  <p:embed/>
                </p:oleObj>
              </mc:Choice>
              <mc:Fallback>
                <p:oleObj name="公式" r:id="rId1" imgW="622300" imgH="254000" progId="Equation.3">
                  <p:embed/>
                  <p:pic>
                    <p:nvPicPr>
                      <p:cNvPr id="0" name="图片 708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375149"/>
                        <a:ext cx="122396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6" name="Group 50"/>
          <p:cNvGraphicFramePr>
            <a:graphicFrameLocks noGrp="1"/>
          </p:cNvGraphicFramePr>
          <p:nvPr/>
        </p:nvGraphicFramePr>
        <p:xfrm>
          <a:off x="179388" y="1166976"/>
          <a:ext cx="8713787" cy="4206240"/>
        </p:xfrm>
        <a:graphic>
          <a:graphicData uri="http://schemas.openxmlformats.org/drawingml/2006/table">
            <a:tbl>
              <a:tblPr/>
              <a:tblGrid>
                <a:gridCol w="2422525"/>
                <a:gridCol w="1692275"/>
                <a:gridCol w="2663825"/>
                <a:gridCol w="193516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Huntington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除数法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除数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不公平度的度量指标（设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0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/n</a:t>
                      </a:r>
                      <a:r>
                        <a:rPr kumimoji="1" lang="en-US" altLang="zh-CN" sz="20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≥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0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/n</a:t>
                      </a:r>
                      <a:r>
                        <a:rPr kumimoji="1" lang="en-US" altLang="zh-CN" sz="20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以人名命名的称谓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最大除数法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GD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Greatest divisors)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20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</a:t>
                      </a:r>
                      <a:r>
                        <a:rPr kumimoji="1" lang="en-US" altLang="zh-CN" sz="20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/p</a:t>
                      </a:r>
                      <a:r>
                        <a:rPr kumimoji="1" lang="en-US" altLang="zh-CN" sz="20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-n</a:t>
                      </a:r>
                      <a:r>
                        <a:rPr kumimoji="1" lang="en-US" altLang="zh-CN" sz="20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Jefferson; 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Seaton; d΄Hondt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主要分数法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MF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Major fraction)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+1/2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20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/p</a:t>
                      </a:r>
                      <a:r>
                        <a:rPr kumimoji="1" lang="en-US" altLang="zh-CN" sz="20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-n</a:t>
                      </a:r>
                      <a:r>
                        <a:rPr kumimoji="1" lang="en-US" altLang="zh-CN" sz="20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0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Webster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相等比例法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EP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Equal proportions)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2000" b="1" i="1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</a:t>
                      </a:r>
                      <a:r>
                        <a:rPr kumimoji="1" lang="en-US" altLang="zh-CN" sz="2000" b="1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1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2000" b="1" i="1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</a:t>
                      </a:r>
                      <a:r>
                        <a:rPr kumimoji="1" lang="en-US" altLang="zh-CN" sz="2000" b="1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Hill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调和平均法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HM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Harmonic mean)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+1)/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+1)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0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/n</a:t>
                      </a:r>
                      <a:r>
                        <a:rPr kumimoji="1" lang="en-US" altLang="zh-CN" sz="20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-p</a:t>
                      </a:r>
                      <a:r>
                        <a:rPr kumimoji="1" lang="en-US" altLang="zh-CN" sz="20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/n</a:t>
                      </a:r>
                      <a:r>
                        <a:rPr kumimoji="1" lang="en-US" altLang="zh-CN" sz="20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Dean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最小除数法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SD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Smallest divisors)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2000" b="1" i="1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1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-n</a:t>
                      </a:r>
                      <a:r>
                        <a:rPr kumimoji="1" lang="en-US" altLang="zh-CN" sz="2000" b="1" i="1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000" b="1" i="1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1" lang="en-US" altLang="zh-CN" sz="2000" b="1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/p</a:t>
                      </a:r>
                      <a:r>
                        <a:rPr kumimoji="1" lang="en-US" altLang="zh-CN" sz="2000" b="1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Adams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801" name="Object 41"/>
          <p:cNvGraphicFramePr>
            <a:graphicFrameLocks noChangeAspect="1"/>
          </p:cNvGraphicFramePr>
          <p:nvPr/>
        </p:nvGraphicFramePr>
        <p:xfrm>
          <a:off x="323850" y="5949950"/>
          <a:ext cx="21605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4" name="公式" r:id="rId3" imgW="1040765" imgH="254000" progId="Equation.3">
                  <p:embed/>
                </p:oleObj>
              </mc:Choice>
              <mc:Fallback>
                <p:oleObj name="公式" r:id="rId3" imgW="1040765" imgH="254000" progId="Equation.3">
                  <p:embed/>
                  <p:pic>
                    <p:nvPicPr>
                      <p:cNvPr id="0" name="图片 708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949950"/>
                        <a:ext cx="2160588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802" name="Rectangle 42"/>
          <p:cNvSpPr>
            <a:spLocks noChangeArrowheads="1"/>
          </p:cNvSpPr>
          <p:nvPr/>
        </p:nvSpPr>
        <p:spPr bwMode="auto">
          <a:xfrm>
            <a:off x="179388" y="5445125"/>
            <a:ext cx="2625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3300"/>
                </a:solidFill>
              </a:rPr>
              <a:t>EP(</a:t>
            </a:r>
            <a:r>
              <a:rPr lang="zh-CN" altLang="en-US" sz="2800" b="1" dirty="0">
                <a:solidFill>
                  <a:srgbClr val="FF3300"/>
                </a:solidFill>
              </a:rPr>
              <a:t>几何平均</a:t>
            </a:r>
            <a:r>
              <a:rPr lang="en-US" altLang="zh-CN" sz="2800" b="1" dirty="0">
                <a:solidFill>
                  <a:srgbClr val="FF3300"/>
                </a:solidFill>
              </a:rPr>
              <a:t>)</a:t>
            </a:r>
            <a:endParaRPr lang="en-US" altLang="zh-CN" sz="2800" b="1" dirty="0">
              <a:solidFill>
                <a:srgbClr val="FF3300"/>
              </a:solidFill>
            </a:endParaRPr>
          </a:p>
        </p:txBody>
      </p:sp>
      <p:graphicFrame>
        <p:nvGraphicFramePr>
          <p:cNvPr id="117803" name="Object 43"/>
          <p:cNvGraphicFramePr>
            <a:graphicFrameLocks noChangeAspect="1"/>
          </p:cNvGraphicFramePr>
          <p:nvPr/>
        </p:nvGraphicFramePr>
        <p:xfrm>
          <a:off x="3016250" y="6021388"/>
          <a:ext cx="18176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5" name="公式" r:id="rId5" imgW="876300" imgH="203200" progId="Equation.3">
                  <p:embed/>
                </p:oleObj>
              </mc:Choice>
              <mc:Fallback>
                <p:oleObj name="公式" r:id="rId5" imgW="876300" imgH="203200" progId="Equation.3">
                  <p:embed/>
                  <p:pic>
                    <p:nvPicPr>
                      <p:cNvPr id="0" name="图片 708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6021388"/>
                        <a:ext cx="1817688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804" name="Rectangle 44"/>
          <p:cNvSpPr>
            <a:spLocks noChangeArrowheads="1"/>
          </p:cNvSpPr>
          <p:nvPr/>
        </p:nvSpPr>
        <p:spPr bwMode="auto">
          <a:xfrm>
            <a:off x="2882900" y="5445125"/>
            <a:ext cx="2625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FF3300"/>
                </a:solidFill>
              </a:rPr>
              <a:t>MF(</a:t>
            </a:r>
            <a:r>
              <a:rPr lang="zh-CN" altLang="en-US" sz="2800" b="1">
                <a:solidFill>
                  <a:srgbClr val="FF3300"/>
                </a:solidFill>
              </a:rPr>
              <a:t>算术平均</a:t>
            </a:r>
            <a:r>
              <a:rPr lang="en-US" altLang="zh-CN" sz="2800" b="1">
                <a:solidFill>
                  <a:srgbClr val="FF3300"/>
                </a:solidFill>
              </a:rPr>
              <a:t>)</a:t>
            </a:r>
            <a:endParaRPr lang="en-US" altLang="zh-CN" sz="2800" b="1">
              <a:solidFill>
                <a:srgbClr val="FF3300"/>
              </a:solidFill>
            </a:endParaRPr>
          </a:p>
        </p:txBody>
      </p:sp>
      <p:graphicFrame>
        <p:nvGraphicFramePr>
          <p:cNvPr id="117805" name="Object 45"/>
          <p:cNvGraphicFramePr>
            <a:graphicFrameLocks noChangeAspect="1"/>
          </p:cNvGraphicFramePr>
          <p:nvPr/>
        </p:nvGraphicFramePr>
        <p:xfrm>
          <a:off x="5757863" y="6021388"/>
          <a:ext cx="31353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6" name="公式" r:id="rId7" imgW="1511300" imgH="203200" progId="Equation.3">
                  <p:embed/>
                </p:oleObj>
              </mc:Choice>
              <mc:Fallback>
                <p:oleObj name="公式" r:id="rId7" imgW="1511300" imgH="203200" progId="Equation.3">
                  <p:embed/>
                  <p:pic>
                    <p:nvPicPr>
                      <p:cNvPr id="0" name="图片 708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6021388"/>
                        <a:ext cx="3135312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806" name="Rectangle 46"/>
          <p:cNvSpPr>
            <a:spLocks noChangeArrowheads="1"/>
          </p:cNvSpPr>
          <p:nvPr/>
        </p:nvSpPr>
        <p:spPr bwMode="auto">
          <a:xfrm>
            <a:off x="5651500" y="5445125"/>
            <a:ext cx="2625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800" b="1">
                <a:solidFill>
                  <a:srgbClr val="FF3300"/>
                </a:solidFill>
              </a:rPr>
              <a:t>HM(</a:t>
            </a:r>
            <a:r>
              <a:rPr lang="zh-CN" altLang="en-US" sz="2800" b="1">
                <a:solidFill>
                  <a:srgbClr val="FF3300"/>
                </a:solidFill>
              </a:rPr>
              <a:t>调和平均</a:t>
            </a:r>
            <a:r>
              <a:rPr lang="en-US" altLang="zh-CN" sz="2800" b="1">
                <a:solidFill>
                  <a:srgbClr val="FF3300"/>
                </a:solidFill>
              </a:rPr>
              <a:t>)</a:t>
            </a:r>
            <a:endParaRPr lang="en-US" altLang="zh-CN" sz="2800" b="1">
              <a:solidFill>
                <a:srgbClr val="FF3300"/>
              </a:solidFill>
            </a:endParaRPr>
          </a:p>
        </p:txBody>
      </p:sp>
      <p:graphicFrame>
        <p:nvGraphicFramePr>
          <p:cNvPr id="50182" name="Object 48"/>
          <p:cNvGraphicFramePr>
            <a:graphicFrameLocks noChangeAspect="1"/>
          </p:cNvGraphicFramePr>
          <p:nvPr/>
        </p:nvGraphicFramePr>
        <p:xfrm>
          <a:off x="4427984" y="534109"/>
          <a:ext cx="23034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7" name="公式" r:id="rId9" imgW="977265" imgH="203200" progId="Equation.3">
                  <p:embed/>
                </p:oleObj>
              </mc:Choice>
              <mc:Fallback>
                <p:oleObj name="公式" r:id="rId9" imgW="977265" imgH="203200" progId="Equation.3">
                  <p:embed/>
                  <p:pic>
                    <p:nvPicPr>
                      <p:cNvPr id="0" name="图片 708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534109"/>
                        <a:ext cx="2303463" cy="4699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1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1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11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02" grpId="0"/>
      <p:bldP spid="117804" grpId="0"/>
      <p:bldP spid="11780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7943" y="548680"/>
            <a:ext cx="8229600" cy="6484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 altLang="zh-CN" sz="3200" b="1" dirty="0" smtClean="0">
                <a:solidFill>
                  <a:srgbClr val="FF3300"/>
                </a:solidFill>
              </a:rPr>
              <a:t>5</a:t>
            </a:r>
            <a:r>
              <a:rPr lang="zh-CN" altLang="en-US" sz="3200" b="1" dirty="0" smtClean="0">
                <a:solidFill>
                  <a:srgbClr val="FF3300"/>
                </a:solidFill>
              </a:rPr>
              <a:t>种除数法：一个数值例子</a:t>
            </a:r>
            <a:r>
              <a:rPr lang="zh-CN" altLang="en-US" sz="3200" dirty="0" smtClean="0"/>
              <a:t> </a:t>
            </a:r>
            <a:endParaRPr lang="zh-CN" altLang="en-US" sz="3200" dirty="0" smtClean="0"/>
          </a:p>
        </p:txBody>
      </p:sp>
      <p:graphicFrame>
        <p:nvGraphicFramePr>
          <p:cNvPr id="81999" name="Group 79"/>
          <p:cNvGraphicFramePr>
            <a:graphicFrameLocks noGrp="1"/>
          </p:cNvGraphicFramePr>
          <p:nvPr>
            <p:ph idx="1"/>
          </p:nvPr>
        </p:nvGraphicFramePr>
        <p:xfrm>
          <a:off x="395288" y="1268413"/>
          <a:ext cx="8229600" cy="3322638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4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GD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MF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EP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HM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SD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9061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9.061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7179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7.179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5259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5.259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3319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3.319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1182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1.182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总和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26000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8861" name="Text Box 77"/>
          <p:cNvSpPr txBox="1">
            <a:spLocks noChangeArrowheads="1"/>
          </p:cNvSpPr>
          <p:nvPr/>
        </p:nvSpPr>
        <p:spPr bwMode="auto">
          <a:xfrm>
            <a:off x="468313" y="4724400"/>
            <a:ext cx="8135937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一般情况下，偏向程度也按照表中的顺序：</a:t>
            </a:r>
            <a:endParaRPr lang="zh-CN" altLang="en-US" sz="28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1" dirty="0"/>
              <a:t> </a:t>
            </a:r>
            <a:r>
              <a:rPr lang="en-US" altLang="zh-CN" sz="2800" b="1" dirty="0"/>
              <a:t>GD</a:t>
            </a:r>
            <a:r>
              <a:rPr lang="zh-CN" altLang="en-US" sz="2800" b="1" dirty="0"/>
              <a:t>偏向人数</a:t>
            </a:r>
            <a:r>
              <a:rPr lang="en-US" altLang="zh-CN" sz="2800" b="1" i="1" dirty="0"/>
              <a:t>p</a:t>
            </a:r>
            <a:r>
              <a:rPr lang="en-US" altLang="zh-CN" sz="2800" b="1" i="1" baseline="-25000" dirty="0"/>
              <a:t>i</a:t>
            </a:r>
            <a:r>
              <a:rPr lang="zh-CN" altLang="en-US" sz="2800" b="1" dirty="0"/>
              <a:t>较大的一方</a:t>
            </a:r>
            <a:endParaRPr lang="zh-CN" altLang="en-US" sz="2800" b="1" dirty="0"/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1" dirty="0"/>
              <a:t> </a:t>
            </a:r>
            <a:r>
              <a:rPr lang="en-US" altLang="zh-CN" sz="2800" b="1" dirty="0"/>
              <a:t>SD</a:t>
            </a:r>
            <a:r>
              <a:rPr lang="zh-CN" altLang="en-US" sz="2800" b="1" dirty="0"/>
              <a:t>偏向</a:t>
            </a:r>
            <a:r>
              <a:rPr lang="zh-CN" altLang="en-US" sz="2800" b="1" dirty="0" smtClean="0"/>
              <a:t>人数</a:t>
            </a:r>
            <a:r>
              <a:rPr lang="en-US" altLang="zh-CN" sz="2800" b="1" i="1" dirty="0"/>
              <a:t>p</a:t>
            </a:r>
            <a:r>
              <a:rPr lang="en-US" altLang="zh-CN" sz="2800" b="1" i="1" baseline="-25000" dirty="0"/>
              <a:t>i</a:t>
            </a:r>
            <a:r>
              <a:rPr lang="zh-CN" altLang="en-US" sz="2800" b="1" dirty="0" smtClean="0"/>
              <a:t>较小</a:t>
            </a:r>
            <a:r>
              <a:rPr lang="zh-CN" altLang="en-US" sz="2800" b="1" dirty="0"/>
              <a:t>的一方 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11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6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Text Box 2"/>
          <p:cNvSpPr txBox="1">
            <a:spLocks noChangeArrowheads="1"/>
          </p:cNvSpPr>
          <p:nvPr/>
        </p:nvSpPr>
        <p:spPr bwMode="auto">
          <a:xfrm>
            <a:off x="1835150" y="549275"/>
            <a:ext cx="6192838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公平的席位分配：优化模型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1202" name="Object 3"/>
          <p:cNvGraphicFramePr>
            <a:graphicFrameLocks noChangeAspect="1"/>
          </p:cNvGraphicFramePr>
          <p:nvPr/>
        </p:nvGraphicFramePr>
        <p:xfrm>
          <a:off x="684213" y="549275"/>
          <a:ext cx="71913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2" name="Clip" r:id="rId1" imgW="28575000" imgH="21031200" progId="MS_ClipArt_Gallery.2">
                  <p:embed/>
                </p:oleObj>
              </mc:Choice>
              <mc:Fallback>
                <p:oleObj name="Clip" r:id="rId1" imgW="28575000" imgH="21031200" progId="MS_ClipArt_Gallery.2">
                  <p:embed/>
                  <p:pic>
                    <p:nvPicPr>
                      <p:cNvPr id="0" name="图片 7210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9275"/>
                        <a:ext cx="71913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393700" y="4437063"/>
            <a:ext cx="266541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800" b="1"/>
              <a:t> MF</a:t>
            </a:r>
            <a:r>
              <a:rPr lang="zh-CN" altLang="en-US" sz="2800" b="1"/>
              <a:t>法：</a:t>
            </a:r>
            <a:endParaRPr lang="zh-CN" altLang="en-US" sz="2800" b="1"/>
          </a:p>
        </p:txBody>
      </p:sp>
      <p:graphicFrame>
        <p:nvGraphicFramePr>
          <p:cNvPr id="119813" name="Object 5"/>
          <p:cNvGraphicFramePr>
            <a:graphicFrameLocks noChangeAspect="1"/>
          </p:cNvGraphicFramePr>
          <p:nvPr/>
        </p:nvGraphicFramePr>
        <p:xfrm>
          <a:off x="1763713" y="4437063"/>
          <a:ext cx="337026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3" name="公式" r:id="rId3" imgW="1447165" imgH="317500" progId="Equation.3">
                  <p:embed/>
                </p:oleObj>
              </mc:Choice>
              <mc:Fallback>
                <p:oleObj name="公式" r:id="rId3" imgW="1447165" imgH="317500" progId="Equation.3">
                  <p:embed/>
                  <p:pic>
                    <p:nvPicPr>
                      <p:cNvPr id="0" name="图片 7210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437063"/>
                        <a:ext cx="3370262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468313" y="1341438"/>
            <a:ext cx="8064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最大剩余法</a:t>
            </a:r>
            <a:r>
              <a:rPr lang="en-US" altLang="zh-CN" sz="2800" b="1"/>
              <a:t>(GR)</a:t>
            </a:r>
            <a:r>
              <a:rPr lang="zh-CN" altLang="en-US" sz="2800" b="1"/>
              <a:t>实际上解决了以下优化问题：</a:t>
            </a:r>
            <a:endParaRPr lang="zh-CN" altLang="en-US" sz="2800" b="1"/>
          </a:p>
        </p:txBody>
      </p:sp>
      <p:graphicFrame>
        <p:nvGraphicFramePr>
          <p:cNvPr id="119815" name="Object 7"/>
          <p:cNvGraphicFramePr>
            <a:graphicFrameLocks noChangeAspect="1"/>
          </p:cNvGraphicFramePr>
          <p:nvPr/>
        </p:nvGraphicFramePr>
        <p:xfrm>
          <a:off x="971550" y="1990725"/>
          <a:ext cx="453707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4" name="公式" r:id="rId5" imgW="1942465" imgH="317500" progId="Equation.3">
                  <p:embed/>
                </p:oleObj>
              </mc:Choice>
              <mc:Fallback>
                <p:oleObj name="公式" r:id="rId5" imgW="1942465" imgH="317500" progId="Equation.3">
                  <p:embed/>
                  <p:pic>
                    <p:nvPicPr>
                      <p:cNvPr id="0" name="图片 7210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90725"/>
                        <a:ext cx="453707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6" name="Object 8"/>
          <p:cNvGraphicFramePr>
            <a:graphicFrameLocks noChangeAspect="1"/>
          </p:cNvGraphicFramePr>
          <p:nvPr/>
        </p:nvGraphicFramePr>
        <p:xfrm>
          <a:off x="6156325" y="1990725"/>
          <a:ext cx="25146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5" name="公式" r:id="rId7" imgW="1078865" imgH="317500" progId="Equation.3">
                  <p:embed/>
                </p:oleObj>
              </mc:Choice>
              <mc:Fallback>
                <p:oleObj name="公式" r:id="rId7" imgW="1078865" imgH="317500" progId="Equation.3">
                  <p:embed/>
                  <p:pic>
                    <p:nvPicPr>
                      <p:cNvPr id="0" name="图片 7210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990725"/>
                        <a:ext cx="25146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7" name="Object 9"/>
          <p:cNvGraphicFramePr>
            <a:graphicFrameLocks noChangeAspect="1"/>
          </p:cNvGraphicFramePr>
          <p:nvPr/>
        </p:nvGraphicFramePr>
        <p:xfrm>
          <a:off x="6202363" y="2690813"/>
          <a:ext cx="269081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6" name="公式" r:id="rId9" imgW="1155065" imgH="317500" progId="Equation.3">
                  <p:embed/>
                </p:oleObj>
              </mc:Choice>
              <mc:Fallback>
                <p:oleObj name="公式" r:id="rId9" imgW="1155065" imgH="317500" progId="Equation.3">
                  <p:embed/>
                  <p:pic>
                    <p:nvPicPr>
                      <p:cNvPr id="0" name="图片 7210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2363" y="2690813"/>
                        <a:ext cx="2690812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8" name="Object 10"/>
          <p:cNvGraphicFramePr>
            <a:graphicFrameLocks noChangeAspect="1"/>
          </p:cNvGraphicFramePr>
          <p:nvPr/>
        </p:nvGraphicFramePr>
        <p:xfrm>
          <a:off x="6234113" y="3425825"/>
          <a:ext cx="25146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7" name="公式" r:id="rId11" imgW="1079500" imgH="279400" progId="Equation.3">
                  <p:embed/>
                </p:oleObj>
              </mc:Choice>
              <mc:Fallback>
                <p:oleObj name="公式" r:id="rId11" imgW="1079500" imgH="279400" progId="Equation.3">
                  <p:embed/>
                  <p:pic>
                    <p:nvPicPr>
                      <p:cNvPr id="0" name="图片 7210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113" y="3425825"/>
                        <a:ext cx="25146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2519363" y="6078538"/>
            <a:ext cx="3816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你能证明这些结论吗？</a:t>
            </a:r>
            <a:endParaRPr lang="zh-CN" altLang="en-US" sz="2800" b="1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119820" name="Text Box 12"/>
          <p:cNvSpPr txBox="1">
            <a:spLocks noChangeArrowheads="1"/>
          </p:cNvSpPr>
          <p:nvPr/>
        </p:nvSpPr>
        <p:spPr bwMode="auto">
          <a:xfrm>
            <a:off x="1042988" y="3357563"/>
            <a:ext cx="2952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任意</a:t>
            </a:r>
            <a:r>
              <a:rPr lang="en-US" altLang="zh-CN" sz="2800" b="1" i="1">
                <a:solidFill>
                  <a:srgbClr val="FF3300"/>
                </a:solidFill>
              </a:rPr>
              <a:t>l</a:t>
            </a:r>
            <a:r>
              <a:rPr lang="en-US" altLang="zh-CN" sz="2800" b="1" i="1" baseline="-25000">
                <a:solidFill>
                  <a:srgbClr val="FF3300"/>
                </a:solidFill>
              </a:rPr>
              <a:t>t</a:t>
            </a:r>
            <a:r>
              <a:rPr lang="zh-CN" altLang="en-US" sz="2800" b="1">
                <a:solidFill>
                  <a:srgbClr val="FF3300"/>
                </a:solidFill>
              </a:rPr>
              <a:t>范数</a:t>
            </a:r>
            <a:r>
              <a:rPr lang="en-US" altLang="zh-CN" sz="2800" b="1">
                <a:solidFill>
                  <a:srgbClr val="FF3300"/>
                </a:solidFill>
              </a:rPr>
              <a:t>(</a:t>
            </a:r>
            <a:r>
              <a:rPr lang="en-US" altLang="zh-CN" sz="2800" b="1" i="1">
                <a:solidFill>
                  <a:srgbClr val="FF3300"/>
                </a:solidFill>
              </a:rPr>
              <a:t>t</a:t>
            </a:r>
            <a:r>
              <a:rPr lang="en-US" altLang="zh-CN" sz="2800" b="1">
                <a:solidFill>
                  <a:srgbClr val="FF3300"/>
                </a:solidFill>
                <a:cs typeface="Times New Roman" panose="02020603050405020304" pitchFamily="18" charset="0"/>
              </a:rPr>
              <a:t>≥1), </a:t>
            </a:r>
            <a:r>
              <a:rPr lang="zh-CN" altLang="en-US" sz="2800" b="1">
                <a:solidFill>
                  <a:srgbClr val="FF3300"/>
                </a:solidFill>
              </a:rPr>
              <a:t>如：</a:t>
            </a:r>
            <a:r>
              <a:rPr lang="en-US" altLang="zh-CN" sz="2800" b="1">
                <a:solidFill>
                  <a:srgbClr val="FF3300"/>
                </a:solidFill>
              </a:rPr>
              <a:t>1, 2, </a:t>
            </a:r>
            <a:r>
              <a:rPr lang="en-US" altLang="zh-CN" sz="2800" b="1">
                <a:solidFill>
                  <a:srgbClr val="FF3300"/>
                </a:solidFill>
                <a:latin typeface="宋体" panose="02010600030101010101" pitchFamily="2" charset="-122"/>
              </a:rPr>
              <a:t>∞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范数</a:t>
            </a:r>
            <a:endParaRPr lang="zh-CN" altLang="en-US" sz="2800" b="1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119821" name="Rectangle 13"/>
          <p:cNvSpPr>
            <a:spLocks noChangeArrowheads="1"/>
          </p:cNvSpPr>
          <p:nvPr/>
        </p:nvSpPr>
        <p:spPr bwMode="auto">
          <a:xfrm>
            <a:off x="395288" y="5286375"/>
            <a:ext cx="27368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800" b="1"/>
              <a:t> EP</a:t>
            </a:r>
            <a:r>
              <a:rPr lang="zh-CN" altLang="en-US" sz="2800" b="1"/>
              <a:t>法：</a:t>
            </a:r>
            <a:endParaRPr lang="zh-CN" altLang="en-US" sz="2800" b="1"/>
          </a:p>
        </p:txBody>
      </p:sp>
      <p:graphicFrame>
        <p:nvGraphicFramePr>
          <p:cNvPr id="119822" name="Object 14"/>
          <p:cNvGraphicFramePr>
            <a:graphicFrameLocks noChangeAspect="1"/>
          </p:cNvGraphicFramePr>
          <p:nvPr/>
        </p:nvGraphicFramePr>
        <p:xfrm>
          <a:off x="1763713" y="5265738"/>
          <a:ext cx="337026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8" name="公式" r:id="rId13" imgW="1447165" imgH="317500" progId="Equation.3">
                  <p:embed/>
                </p:oleObj>
              </mc:Choice>
              <mc:Fallback>
                <p:oleObj name="公式" r:id="rId13" imgW="1447165" imgH="317500" progId="Equation.3">
                  <p:embed/>
                  <p:pic>
                    <p:nvPicPr>
                      <p:cNvPr id="0" name="图片 7210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265738"/>
                        <a:ext cx="3370262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3" name="Object 15"/>
          <p:cNvGraphicFramePr>
            <a:graphicFrameLocks noChangeAspect="1"/>
          </p:cNvGraphicFramePr>
          <p:nvPr/>
        </p:nvGraphicFramePr>
        <p:xfrm>
          <a:off x="5567363" y="4443413"/>
          <a:ext cx="3557587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9" name="公式" r:id="rId15" imgW="1713865" imgH="317500" progId="Equation.3">
                  <p:embed/>
                </p:oleObj>
              </mc:Choice>
              <mc:Fallback>
                <p:oleObj name="公式" r:id="rId15" imgW="1713865" imgH="317500" progId="Equation.3">
                  <p:embed/>
                  <p:pic>
                    <p:nvPicPr>
                      <p:cNvPr id="0" name="图片 72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4443413"/>
                        <a:ext cx="3557587" cy="65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4" name="Object 16"/>
          <p:cNvGraphicFramePr>
            <a:graphicFrameLocks noChangeAspect="1"/>
          </p:cNvGraphicFramePr>
          <p:nvPr/>
        </p:nvGraphicFramePr>
        <p:xfrm>
          <a:off x="5580063" y="5286375"/>
          <a:ext cx="34559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0" name="公式" r:id="rId17" imgW="1675765" imgH="317500" progId="Equation.3">
                  <p:embed/>
                </p:oleObj>
              </mc:Choice>
              <mc:Fallback>
                <p:oleObj name="公式" r:id="rId17" imgW="1675765" imgH="317500" progId="Equation.3">
                  <p:embed/>
                  <p:pic>
                    <p:nvPicPr>
                      <p:cNvPr id="0" name="图片 72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286375"/>
                        <a:ext cx="3455987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5" name="AutoShape 17"/>
          <p:cNvSpPr>
            <a:spLocks noChangeArrowheads="1"/>
          </p:cNvSpPr>
          <p:nvPr/>
        </p:nvSpPr>
        <p:spPr bwMode="auto">
          <a:xfrm>
            <a:off x="5219700" y="4724400"/>
            <a:ext cx="215900" cy="144463"/>
          </a:xfrm>
          <a:prstGeom prst="leftRightArrow">
            <a:avLst>
              <a:gd name="adj1" fmla="val 50000"/>
              <a:gd name="adj2" fmla="val 298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6" name="AutoShape 18"/>
          <p:cNvSpPr>
            <a:spLocks noChangeArrowheads="1"/>
          </p:cNvSpPr>
          <p:nvPr/>
        </p:nvSpPr>
        <p:spPr bwMode="auto">
          <a:xfrm>
            <a:off x="5219700" y="5502275"/>
            <a:ext cx="215900" cy="144463"/>
          </a:xfrm>
          <a:prstGeom prst="leftRightArrow">
            <a:avLst>
              <a:gd name="adj1" fmla="val 50000"/>
              <a:gd name="adj2" fmla="val 298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9827" name="Object 19"/>
          <p:cNvGraphicFramePr>
            <a:graphicFrameLocks noGrp="1" noChangeAspect="1"/>
          </p:cNvGraphicFramePr>
          <p:nvPr>
            <p:ph/>
          </p:nvPr>
        </p:nvGraphicFramePr>
        <p:xfrm>
          <a:off x="900113" y="2765425"/>
          <a:ext cx="47513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1" name="公式" r:id="rId19" imgW="2552700" imgH="292100" progId="Equation.3">
                  <p:embed/>
                </p:oleObj>
              </mc:Choice>
              <mc:Fallback>
                <p:oleObj name="公式" r:id="rId19" imgW="2552700" imgH="292100" progId="Equation.3">
                  <p:embed/>
                  <p:pic>
                    <p:nvPicPr>
                      <p:cNvPr id="0" name="图片 72110"/>
                      <p:cNvPicPr preferRelativeResize="0">
                        <a:picLocks noGrp="1"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65425"/>
                        <a:ext cx="47513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11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1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10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10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10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1000"/>
                                        <p:tgtEl>
                                          <p:spTgt spid="11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10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10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/>
      <p:bldP spid="119814" grpId="0"/>
      <p:bldP spid="119819" grpId="0"/>
      <p:bldP spid="119820" grpId="0"/>
      <p:bldP spid="119821" grpId="0"/>
      <p:bldP spid="119825" grpId="0" animBg="1"/>
      <p:bldP spid="11982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4230688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模型的公理化研究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107950" y="3328988"/>
            <a:ext cx="17272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accent2"/>
                </a:solidFill>
              </a:rPr>
              <a:t>关键性质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287338" y="4629150"/>
            <a:ext cx="8964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2)  </a:t>
            </a:r>
            <a:r>
              <a:rPr lang="en-US" altLang="zh-CN" sz="2800" b="1" i="1" dirty="0"/>
              <a:t>f</a:t>
            </a:r>
            <a:r>
              <a:rPr lang="en-US" altLang="zh-CN" sz="2800" b="1" i="1" baseline="-25000" dirty="0"/>
              <a:t>i</a:t>
            </a:r>
            <a:r>
              <a:rPr lang="en-US" altLang="zh-CN" sz="2800" b="1" baseline="-25000" dirty="0"/>
              <a:t> 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p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s</a:t>
            </a:r>
            <a:r>
              <a:rPr lang="en-US" altLang="zh-CN" sz="2800" b="1" dirty="0"/>
              <a:t>) </a:t>
            </a:r>
            <a:r>
              <a:rPr lang="en-US" altLang="zh-CN" sz="2800" b="1" dirty="0">
                <a:sym typeface="Symbol" panose="05050102010706020507" pitchFamily="18" charset="2"/>
              </a:rPr>
              <a:t> </a:t>
            </a:r>
            <a:r>
              <a:rPr lang="en-US" altLang="zh-CN" sz="2800" b="1" i="1" dirty="0"/>
              <a:t>f</a:t>
            </a:r>
            <a:r>
              <a:rPr lang="en-US" altLang="zh-CN" sz="2800" b="1" i="1" baseline="-25000" dirty="0"/>
              <a:t>i</a:t>
            </a:r>
            <a:r>
              <a:rPr lang="en-US" altLang="zh-CN" sz="2800" b="1" baseline="-25000" dirty="0"/>
              <a:t> 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p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s+</a:t>
            </a:r>
            <a:r>
              <a:rPr lang="en-US" altLang="zh-CN" sz="2800" b="1" dirty="0"/>
              <a:t>1) </a:t>
            </a:r>
            <a:r>
              <a:rPr lang="zh-CN" altLang="en-US" sz="2800" b="1" dirty="0"/>
              <a:t>　　　　　　    </a:t>
            </a:r>
            <a:r>
              <a:rPr lang="en-US" altLang="zh-CN" sz="2800" b="1" dirty="0">
                <a:solidFill>
                  <a:srgbClr val="FF3300"/>
                </a:solidFill>
              </a:rPr>
              <a:t>~ </a:t>
            </a:r>
            <a:r>
              <a:rPr lang="zh-CN" altLang="en-US" sz="2800" b="1" dirty="0">
                <a:solidFill>
                  <a:srgbClr val="FF3300"/>
                </a:solidFill>
              </a:rPr>
              <a:t>席位单调性</a:t>
            </a:r>
            <a:endParaRPr lang="zh-CN" altLang="en-US" sz="2800" b="1" dirty="0">
              <a:solidFill>
                <a:srgbClr val="FF3300"/>
              </a:solidFill>
            </a:endParaRPr>
          </a:p>
        </p:txBody>
      </p:sp>
      <p:graphicFrame>
        <p:nvGraphicFramePr>
          <p:cNvPr id="52226" name="Object 6"/>
          <p:cNvGraphicFramePr>
            <a:graphicFrameLocks noChangeAspect="1"/>
          </p:cNvGraphicFramePr>
          <p:nvPr/>
        </p:nvGraphicFramePr>
        <p:xfrm>
          <a:off x="7596188" y="549275"/>
          <a:ext cx="110331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2" name="Clip" r:id="rId1" imgW="28575000" imgH="21031200" progId="MS_ClipArt_Gallery.2">
                  <p:embed/>
                </p:oleObj>
              </mc:Choice>
              <mc:Fallback>
                <p:oleObj name="Clip" r:id="rId1" imgW="28575000" imgH="21031200" progId="MS_ClipArt_Gallery.2">
                  <p:embed/>
                  <p:pic>
                    <p:nvPicPr>
                      <p:cNvPr id="0" name="图片 728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549275"/>
                        <a:ext cx="1103312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6084888" y="5589588"/>
            <a:ext cx="244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rgbClr val="FF3300"/>
                </a:solidFill>
              </a:rPr>
              <a:t>~ </a:t>
            </a:r>
            <a:r>
              <a:rPr lang="zh-CN" altLang="en-US" sz="2800" b="1">
                <a:solidFill>
                  <a:srgbClr val="FF3300"/>
                </a:solidFill>
              </a:rPr>
              <a:t>人口单调性</a:t>
            </a:r>
            <a:endParaRPr lang="zh-CN" altLang="en-US" sz="2800" b="1">
              <a:solidFill>
                <a:srgbClr val="FF3300"/>
              </a:solidFill>
            </a:endParaRP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287338" y="5229225"/>
            <a:ext cx="6192837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/>
              <a:t>3) </a:t>
            </a:r>
            <a:r>
              <a:rPr lang="zh-CN" altLang="en-US" sz="2800" b="1"/>
              <a:t>若</a:t>
            </a:r>
            <a:r>
              <a:rPr lang="en-US" altLang="zh-CN" sz="2800" b="1" i="1"/>
              <a:t>p</a:t>
            </a:r>
            <a:r>
              <a:rPr lang="en-US" altLang="zh-CN" sz="2800" b="1" i="1" baseline="-25000"/>
              <a:t>i</a:t>
            </a:r>
            <a:r>
              <a:rPr lang="en-US" altLang="zh-CN" b="1" i="1">
                <a:cs typeface="Times New Roman" panose="02020603050405020304" pitchFamily="18" charset="0"/>
              </a:rPr>
              <a:t>'</a:t>
            </a:r>
            <a:r>
              <a:rPr lang="en-US" altLang="zh-CN" sz="2800" b="1" i="1" baseline="-25000"/>
              <a:t> </a:t>
            </a:r>
            <a:r>
              <a:rPr lang="en-US" altLang="zh-CN" sz="2800" b="1" i="1"/>
              <a:t>/p</a:t>
            </a:r>
            <a:r>
              <a:rPr lang="en-US" altLang="zh-CN" sz="2800" b="1" i="1" baseline="-25000"/>
              <a:t>j </a:t>
            </a:r>
            <a:r>
              <a:rPr lang="en-US" altLang="zh-CN" b="1" i="1">
                <a:cs typeface="Times New Roman" panose="02020603050405020304" pitchFamily="18" charset="0"/>
              </a:rPr>
              <a:t>'</a:t>
            </a:r>
            <a:r>
              <a:rPr lang="en-US" altLang="zh-CN" sz="2800" b="1" i="1" baseline="-25000"/>
              <a:t> </a:t>
            </a:r>
            <a:r>
              <a:rPr lang="en-US" altLang="zh-CN" b="1" i="1"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cs typeface="Times New Roman" panose="02020603050405020304" pitchFamily="18" charset="0"/>
              </a:rPr>
              <a:t>≥</a:t>
            </a:r>
            <a:r>
              <a:rPr lang="en-US" altLang="zh-CN" sz="2800" b="1"/>
              <a:t> </a:t>
            </a:r>
            <a:r>
              <a:rPr lang="en-US" altLang="zh-CN" sz="2800" b="1" i="1"/>
              <a:t>p</a:t>
            </a:r>
            <a:r>
              <a:rPr lang="en-US" altLang="zh-CN" sz="2800" b="1" i="1" baseline="-25000"/>
              <a:t>i </a:t>
            </a:r>
            <a:r>
              <a:rPr lang="en-US" altLang="zh-CN" sz="2800" b="1" i="1"/>
              <a:t>/p</a:t>
            </a:r>
            <a:r>
              <a:rPr lang="en-US" altLang="zh-CN" sz="2800" b="1" i="1" baseline="-25000"/>
              <a:t>j</a:t>
            </a:r>
            <a:r>
              <a:rPr lang="en-US" altLang="zh-CN" sz="2800" b="1"/>
              <a:t>, </a:t>
            </a:r>
            <a:r>
              <a:rPr lang="zh-CN" altLang="en-US" sz="2800" b="1"/>
              <a:t>则</a:t>
            </a:r>
            <a:r>
              <a:rPr lang="en-US" altLang="zh-CN" sz="2800" b="1" i="1"/>
              <a:t>f</a:t>
            </a:r>
            <a:r>
              <a:rPr lang="en-US" altLang="zh-CN" sz="2800" b="1" i="1" baseline="-25000"/>
              <a:t>i</a:t>
            </a:r>
            <a:r>
              <a:rPr lang="en-US" altLang="zh-CN" sz="2800" b="1"/>
              <a:t>(</a:t>
            </a:r>
            <a:r>
              <a:rPr lang="en-US" altLang="zh-CN" sz="2800" b="1" i="1"/>
              <a:t>p</a:t>
            </a:r>
            <a:r>
              <a:rPr lang="en-US" altLang="zh-CN" b="1" i="1">
                <a:cs typeface="Times New Roman" panose="02020603050405020304" pitchFamily="18" charset="0"/>
              </a:rPr>
              <a:t>', s</a:t>
            </a:r>
            <a:r>
              <a:rPr lang="en-US" altLang="zh-CN" b="1">
                <a:cs typeface="Times New Roman" panose="02020603050405020304" pitchFamily="18" charset="0"/>
              </a:rPr>
              <a:t>)</a:t>
            </a:r>
            <a:r>
              <a:rPr lang="en-US" altLang="zh-CN" sz="2800" b="1" baseline="-25000"/>
              <a:t> </a:t>
            </a:r>
            <a:r>
              <a:rPr lang="en-US" altLang="zh-CN" sz="2800" b="1">
                <a:cs typeface="Times New Roman" panose="02020603050405020304" pitchFamily="18" charset="0"/>
              </a:rPr>
              <a:t>≥</a:t>
            </a:r>
            <a:r>
              <a:rPr lang="en-US" altLang="zh-CN" sz="2800" b="1"/>
              <a:t> </a:t>
            </a:r>
            <a:r>
              <a:rPr lang="en-US" altLang="zh-CN" sz="2800" b="1" i="1"/>
              <a:t>f</a:t>
            </a:r>
            <a:r>
              <a:rPr lang="en-US" altLang="zh-CN" sz="2800" b="1" i="1" baseline="-25000"/>
              <a:t>i</a:t>
            </a:r>
            <a:r>
              <a:rPr lang="en-US" altLang="zh-CN" sz="2800" b="1"/>
              <a:t>(</a:t>
            </a:r>
            <a:r>
              <a:rPr lang="en-US" altLang="zh-CN" sz="2800" b="1" i="1"/>
              <a:t>p</a:t>
            </a:r>
            <a:r>
              <a:rPr lang="en-US" altLang="zh-CN" b="1" i="1">
                <a:cs typeface="Times New Roman" panose="02020603050405020304" pitchFamily="18" charset="0"/>
              </a:rPr>
              <a:t>, s</a:t>
            </a:r>
            <a:r>
              <a:rPr lang="en-US" altLang="zh-CN" b="1">
                <a:cs typeface="Times New Roman" panose="02020603050405020304" pitchFamily="18" charset="0"/>
              </a:rPr>
              <a:t>)</a:t>
            </a:r>
            <a:r>
              <a:rPr lang="en-US" altLang="zh-CN" sz="2800" b="1" i="1"/>
              <a:t>, </a:t>
            </a:r>
            <a:endParaRPr lang="en-US" altLang="zh-CN" sz="2800" b="1" i="1"/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i="1"/>
              <a:t>                                  </a:t>
            </a:r>
            <a:r>
              <a:rPr lang="zh-CN" altLang="en-US" sz="2800" b="1"/>
              <a:t>或 </a:t>
            </a:r>
            <a:r>
              <a:rPr lang="en-US" altLang="zh-CN" sz="2800" b="1" i="1"/>
              <a:t>f</a:t>
            </a:r>
            <a:r>
              <a:rPr lang="en-US" altLang="zh-CN" sz="2800" b="1" i="1" baseline="-25000"/>
              <a:t>j</a:t>
            </a:r>
            <a:r>
              <a:rPr lang="en-US" altLang="zh-CN" sz="2800" b="1"/>
              <a:t>(</a:t>
            </a:r>
            <a:r>
              <a:rPr lang="en-US" altLang="zh-CN" sz="2800" b="1" i="1"/>
              <a:t>p</a:t>
            </a:r>
            <a:r>
              <a:rPr lang="en-US" altLang="zh-CN" b="1" i="1">
                <a:cs typeface="Times New Roman" panose="02020603050405020304" pitchFamily="18" charset="0"/>
              </a:rPr>
              <a:t>', s</a:t>
            </a:r>
            <a:r>
              <a:rPr lang="en-US" altLang="zh-CN" b="1">
                <a:cs typeface="Times New Roman" panose="02020603050405020304" pitchFamily="18" charset="0"/>
              </a:rPr>
              <a:t>)</a:t>
            </a:r>
            <a:r>
              <a:rPr lang="en-US" altLang="zh-CN" sz="2800" b="1" baseline="-25000"/>
              <a:t> </a:t>
            </a:r>
            <a:r>
              <a:rPr lang="en-US" altLang="zh-CN" sz="2800" b="1">
                <a:sym typeface="Symbol" panose="05050102010706020507" pitchFamily="18" charset="2"/>
              </a:rPr>
              <a:t></a:t>
            </a:r>
            <a:r>
              <a:rPr lang="en-US" altLang="zh-CN" sz="2800" b="1" baseline="-25000"/>
              <a:t> </a:t>
            </a:r>
            <a:r>
              <a:rPr lang="en-US" altLang="zh-CN" sz="2800" b="1"/>
              <a:t> </a:t>
            </a:r>
            <a:r>
              <a:rPr lang="en-US" altLang="zh-CN" sz="2800" b="1" i="1"/>
              <a:t>f</a:t>
            </a:r>
            <a:r>
              <a:rPr lang="en-US" altLang="zh-CN" sz="2800" b="1" i="1" baseline="-25000"/>
              <a:t>j</a:t>
            </a:r>
            <a:r>
              <a:rPr lang="en-US" altLang="zh-CN" sz="2800" b="1"/>
              <a:t>(</a:t>
            </a:r>
            <a:r>
              <a:rPr lang="en-US" altLang="zh-CN" sz="2800" b="1" i="1"/>
              <a:t>p</a:t>
            </a:r>
            <a:r>
              <a:rPr lang="en-US" altLang="zh-CN" b="1" i="1">
                <a:cs typeface="Times New Roman" panose="02020603050405020304" pitchFamily="18" charset="0"/>
              </a:rPr>
              <a:t>, s</a:t>
            </a:r>
            <a:r>
              <a:rPr lang="en-US" altLang="zh-CN" b="1">
                <a:cs typeface="Times New Roman" panose="02020603050405020304" pitchFamily="18" charset="0"/>
              </a:rPr>
              <a:t>)</a:t>
            </a:r>
            <a:endParaRPr lang="en-US" altLang="zh-CN" sz="2800" b="1"/>
          </a:p>
        </p:txBody>
      </p:sp>
      <p:sp>
        <p:nvSpPr>
          <p:cNvPr id="52234" name="Text Box 9"/>
          <p:cNvSpPr txBox="1">
            <a:spLocks noChangeArrowheads="1"/>
          </p:cNvSpPr>
          <p:nvPr/>
        </p:nvSpPr>
        <p:spPr bwMode="auto">
          <a:xfrm>
            <a:off x="2286000" y="457200"/>
            <a:ext cx="4230688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模型的公理化研究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304800" y="1143000"/>
            <a:ext cx="6283325" cy="5286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EP</a:t>
            </a:r>
            <a:r>
              <a:rPr lang="zh-CN" altLang="en-US" sz="2800" b="1"/>
              <a:t>方法比最大剩余法</a:t>
            </a:r>
            <a:r>
              <a:rPr lang="en-US" altLang="zh-CN" sz="2800" b="1"/>
              <a:t>(GR)</a:t>
            </a:r>
            <a:r>
              <a:rPr lang="zh-CN" altLang="en-US" sz="2800" b="1"/>
              <a:t>更公平吗？</a:t>
            </a:r>
            <a:endParaRPr lang="zh-CN" altLang="en-US" sz="2800" b="1"/>
          </a:p>
        </p:txBody>
      </p:sp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323850" y="1628775"/>
            <a:ext cx="88201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已知总席位数</a:t>
            </a:r>
            <a:r>
              <a:rPr lang="en-US" altLang="zh-CN" sz="2800" b="1" i="1"/>
              <a:t>s, </a:t>
            </a:r>
            <a:r>
              <a:rPr lang="zh-CN" altLang="en-US" sz="2800" b="1"/>
              <a:t>人口向量</a:t>
            </a:r>
            <a:r>
              <a:rPr lang="en-US" altLang="zh-CN" sz="2800" b="1" i="1"/>
              <a:t>p</a:t>
            </a:r>
            <a:r>
              <a:rPr lang="en-US" altLang="zh-CN" sz="2800" b="1"/>
              <a:t>=(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</a:t>
            </a:r>
            <a:r>
              <a:rPr lang="en-US" altLang="zh-CN" sz="2800" b="1" i="1"/>
              <a:t> p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,…, </a:t>
            </a:r>
            <a:r>
              <a:rPr lang="en-US" altLang="zh-CN" sz="2800" b="1" i="1"/>
              <a:t>p</a:t>
            </a:r>
            <a:r>
              <a:rPr lang="en-US" altLang="zh-CN" sz="2800" b="1" i="1" baseline="-25000"/>
              <a:t>m</a:t>
            </a:r>
            <a:r>
              <a:rPr lang="en-US" altLang="zh-CN" sz="2800" b="1"/>
              <a:t>), </a:t>
            </a:r>
            <a:r>
              <a:rPr lang="en-US" altLang="zh-CN" sz="2800" b="1" i="1"/>
              <a:t>P=</a:t>
            </a:r>
            <a:r>
              <a:rPr lang="el-GR" altLang="zh-CN" sz="2800" b="1">
                <a:cs typeface="Times New Roman" panose="02020603050405020304" pitchFamily="18" charset="0"/>
              </a:rPr>
              <a:t>Σ</a:t>
            </a:r>
            <a:r>
              <a:rPr lang="en-US" altLang="zh-CN" sz="2800" b="1" i="1">
                <a:cs typeface="Times New Roman" panose="02020603050405020304" pitchFamily="18" charset="0"/>
              </a:rPr>
              <a:t>p</a:t>
            </a:r>
            <a:r>
              <a:rPr lang="en-US" altLang="zh-CN" sz="2800" b="1" i="1" baseline="-25000">
                <a:cs typeface="Times New Roman" panose="02020603050405020304" pitchFamily="18" charset="0"/>
              </a:rPr>
              <a:t>i</a:t>
            </a:r>
            <a:endParaRPr lang="en-US" altLang="zh-CN" sz="2800" b="1" i="1" baseline="-25000">
              <a:cs typeface="Times New Roman" panose="02020603050405020304" pitchFamily="18" charset="0"/>
            </a:endParaRPr>
          </a:p>
        </p:txBody>
      </p:sp>
      <p:graphicFrame>
        <p:nvGraphicFramePr>
          <p:cNvPr id="52227" name="Object 12"/>
          <p:cNvGraphicFramePr>
            <a:graphicFrameLocks noChangeAspect="1"/>
          </p:cNvGraphicFramePr>
          <p:nvPr/>
        </p:nvGraphicFramePr>
        <p:xfrm>
          <a:off x="7596188" y="549275"/>
          <a:ext cx="110331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3" name="Clip" r:id="rId3" imgW="28575000" imgH="21031200" progId="MS_ClipArt_Gallery.2">
                  <p:embed/>
                </p:oleObj>
              </mc:Choice>
              <mc:Fallback>
                <p:oleObj name="Clip" r:id="rId3" imgW="28575000" imgH="21031200" progId="MS_ClipArt_Gallery.2">
                  <p:embed/>
                  <p:pic>
                    <p:nvPicPr>
                      <p:cNvPr id="0" name="图片 728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549275"/>
                        <a:ext cx="1103312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5" name="Rectangle 13"/>
          <p:cNvSpPr>
            <a:spLocks noChangeArrowheads="1"/>
          </p:cNvSpPr>
          <p:nvPr/>
        </p:nvSpPr>
        <p:spPr bwMode="auto">
          <a:xfrm>
            <a:off x="323850" y="2205038"/>
            <a:ext cx="5497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份额向量</a:t>
            </a:r>
            <a:r>
              <a:rPr lang="en-US" altLang="zh-CN" sz="2800" b="1" i="1"/>
              <a:t>q</a:t>
            </a:r>
            <a:r>
              <a:rPr lang="en-US" altLang="zh-CN" sz="2800" b="1" baseline="-25000"/>
              <a:t> </a:t>
            </a:r>
            <a:r>
              <a:rPr lang="en-US" altLang="zh-CN" sz="2800" b="1"/>
              <a:t>=</a:t>
            </a:r>
            <a:r>
              <a:rPr lang="en-US" altLang="zh-CN" sz="2800" b="1" i="1"/>
              <a:t> </a:t>
            </a:r>
            <a:r>
              <a:rPr lang="en-US" altLang="zh-CN" sz="2800" b="1"/>
              <a:t>(</a:t>
            </a:r>
            <a:r>
              <a:rPr lang="en-US" altLang="zh-CN" sz="2800" b="1" i="1"/>
              <a:t>q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…, </a:t>
            </a:r>
            <a:r>
              <a:rPr lang="en-US" altLang="zh-CN" sz="2800" b="1" i="1"/>
              <a:t>q</a:t>
            </a:r>
            <a:r>
              <a:rPr lang="en-US" altLang="zh-CN" sz="2800" b="1" i="1" baseline="-25000"/>
              <a:t>m</a:t>
            </a:r>
            <a:r>
              <a:rPr lang="en-US" altLang="zh-CN" sz="2800" b="1"/>
              <a:t>)</a:t>
            </a:r>
            <a:r>
              <a:rPr lang="zh-CN" altLang="en-US" sz="2800" b="1"/>
              <a:t>， </a:t>
            </a:r>
            <a:r>
              <a:rPr lang="en-US" altLang="zh-CN" sz="2800" b="1" i="1"/>
              <a:t>q</a:t>
            </a:r>
            <a:r>
              <a:rPr lang="en-US" altLang="zh-CN" sz="2800" b="1" i="1" baseline="-25000"/>
              <a:t>i</a:t>
            </a:r>
            <a:r>
              <a:rPr lang="en-US" altLang="zh-CN" sz="2800" b="1"/>
              <a:t>=</a:t>
            </a:r>
            <a:r>
              <a:rPr lang="en-US" altLang="zh-CN" sz="2800" b="1" i="1"/>
              <a:t>sp</a:t>
            </a:r>
            <a:r>
              <a:rPr lang="en-US" altLang="zh-CN" sz="2800" b="1" i="1" baseline="-25000"/>
              <a:t>i </a:t>
            </a:r>
            <a:r>
              <a:rPr lang="en-US" altLang="zh-CN" sz="2800" b="1"/>
              <a:t>/</a:t>
            </a:r>
            <a:r>
              <a:rPr lang="en-US" altLang="zh-CN" sz="2800" b="1" i="1"/>
              <a:t>P </a:t>
            </a:r>
            <a:endParaRPr lang="en-US" altLang="zh-CN" sz="2800" b="1" i="1"/>
          </a:p>
        </p:txBody>
      </p:sp>
      <p:sp>
        <p:nvSpPr>
          <p:cNvPr id="120846" name="Rectangle 14"/>
          <p:cNvSpPr>
            <a:spLocks noChangeArrowheads="1"/>
          </p:cNvSpPr>
          <p:nvPr/>
        </p:nvSpPr>
        <p:spPr bwMode="auto">
          <a:xfrm>
            <a:off x="395288" y="2751138"/>
            <a:ext cx="8567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 dirty="0" err="1">
                <a:sym typeface="Symbol" panose="05050102010706020507" pitchFamily="18" charset="2"/>
              </a:rPr>
              <a:t>n</a:t>
            </a:r>
            <a:r>
              <a:rPr lang="en-US" altLang="zh-CN" sz="2800" b="1" i="1" baseline="-25000" dirty="0" err="1">
                <a:sym typeface="Symbol" panose="05050102010706020507" pitchFamily="18" charset="2"/>
              </a:rPr>
              <a:t>i</a:t>
            </a:r>
            <a:r>
              <a:rPr lang="zh-CN" altLang="en-US" sz="2800" b="1" dirty="0"/>
              <a:t>＝</a:t>
            </a:r>
            <a:r>
              <a:rPr lang="en-US" altLang="zh-CN" sz="2800" b="1" i="1" dirty="0"/>
              <a:t>f</a:t>
            </a:r>
            <a:r>
              <a:rPr lang="en-US" altLang="zh-CN" sz="2800" b="1" i="1" baseline="-25000" dirty="0"/>
              <a:t>i</a:t>
            </a:r>
            <a:r>
              <a:rPr lang="en-US" altLang="zh-CN" sz="2800" b="1" dirty="0"/>
              <a:t>(</a:t>
            </a:r>
            <a:r>
              <a:rPr lang="en-US" altLang="zh-CN" sz="2800" b="1" i="1" dirty="0" err="1"/>
              <a:t>p,s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表示人数为</a:t>
            </a:r>
            <a:r>
              <a:rPr lang="en-US" altLang="zh-CN" sz="2800" b="1" i="1" dirty="0"/>
              <a:t>p</a:t>
            </a:r>
            <a:r>
              <a:rPr lang="zh-CN" altLang="en-US" sz="2800" b="1" dirty="0"/>
              <a:t>、总席位为</a:t>
            </a:r>
            <a:r>
              <a:rPr lang="en-US" altLang="zh-CN" sz="2800" b="1" i="1" dirty="0"/>
              <a:t>s</a:t>
            </a:r>
            <a:r>
              <a:rPr lang="zh-CN" altLang="en-US" sz="2800" b="1" dirty="0"/>
              <a:t>时分配给第</a:t>
            </a:r>
            <a:r>
              <a:rPr lang="en-US" altLang="zh-CN" sz="2800" b="1" i="1" dirty="0" err="1"/>
              <a:t>i</a:t>
            </a:r>
            <a:r>
              <a:rPr lang="zh-CN" altLang="en-US" sz="2800" b="1" dirty="0"/>
              <a:t>方席位 </a:t>
            </a:r>
            <a:endParaRPr lang="zh-CN" altLang="en-US" sz="2800" b="1" dirty="0"/>
          </a:p>
        </p:txBody>
      </p:sp>
      <p:sp>
        <p:nvSpPr>
          <p:cNvPr id="120847" name="Text Box 15"/>
          <p:cNvSpPr txBox="1">
            <a:spLocks noChangeArrowheads="1"/>
          </p:cNvSpPr>
          <p:nvPr/>
        </p:nvSpPr>
        <p:spPr bwMode="auto">
          <a:xfrm>
            <a:off x="539750" y="594995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chemeClr val="accent2"/>
                </a:solidFill>
                <a:sym typeface="Wingdings" panose="05000000000000000000" pitchFamily="2" charset="2"/>
              </a:rPr>
              <a:t>(</a:t>
            </a:r>
            <a:r>
              <a:rPr lang="zh-CN" altLang="en-US" sz="2800" b="1">
                <a:solidFill>
                  <a:schemeClr val="accent2"/>
                </a:solidFill>
                <a:sym typeface="Wingdings" panose="05000000000000000000" pitchFamily="2" charset="2"/>
              </a:rPr>
              <a:t>参见教材注释</a:t>
            </a:r>
            <a:r>
              <a:rPr lang="en-US" altLang="zh-CN" sz="2800" b="1">
                <a:solidFill>
                  <a:schemeClr val="accent2"/>
                </a:solidFill>
              </a:rPr>
              <a:t>)</a:t>
            </a:r>
            <a:r>
              <a:rPr lang="zh-CN" altLang="en-US" sz="2800" b="1">
                <a:solidFill>
                  <a:schemeClr val="accent2"/>
                </a:solidFill>
              </a:rPr>
              <a:t>　　　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7338" y="3981450"/>
            <a:ext cx="8964612" cy="612775"/>
            <a:chOff x="287338" y="3981450"/>
            <a:chExt cx="8964612" cy="612775"/>
          </a:xfrm>
        </p:grpSpPr>
        <p:sp>
          <p:nvSpPr>
            <p:cNvPr id="120836" name="Text Box 4"/>
            <p:cNvSpPr txBox="1">
              <a:spLocks noChangeArrowheads="1"/>
            </p:cNvSpPr>
            <p:nvPr/>
          </p:nvSpPr>
          <p:spPr bwMode="auto">
            <a:xfrm>
              <a:off x="287338" y="3981450"/>
              <a:ext cx="8964612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/>
                <a:t>1) </a:t>
              </a:r>
              <a:r>
                <a:rPr lang="zh-CN" altLang="en-US" sz="2800" b="1" dirty="0"/>
                <a:t>　　　                                                 </a:t>
              </a:r>
              <a:r>
                <a:rPr lang="en-US" altLang="zh-CN" sz="2800" b="1" dirty="0">
                  <a:solidFill>
                    <a:srgbClr val="FF3300"/>
                  </a:solidFill>
                </a:rPr>
                <a:t>~ </a:t>
              </a:r>
              <a:r>
                <a:rPr lang="zh-CN" altLang="en-US" sz="2800" b="1" dirty="0">
                  <a:solidFill>
                    <a:srgbClr val="FF3300"/>
                  </a:solidFill>
                </a:rPr>
                <a:t>份额性</a:t>
              </a:r>
              <a:endParaRPr lang="zh-CN" altLang="en-US" sz="2800" b="1" dirty="0">
                <a:solidFill>
                  <a:srgbClr val="FF3300"/>
                </a:solidFill>
              </a:endParaRPr>
            </a:p>
          </p:txBody>
        </p:sp>
        <p:graphicFrame>
          <p:nvGraphicFramePr>
            <p:cNvPr id="52241" name="Object 17"/>
            <p:cNvGraphicFramePr>
              <a:graphicFrameLocks noChangeAspect="1"/>
            </p:cNvGraphicFramePr>
            <p:nvPr/>
          </p:nvGraphicFramePr>
          <p:xfrm>
            <a:off x="828675" y="4005263"/>
            <a:ext cx="4318000" cy="588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34" name="Equation" r:id="rId4" imgW="1866265" imgH="254000" progId="Equation.DSMT4">
                    <p:embed/>
                  </p:oleObj>
                </mc:Choice>
                <mc:Fallback>
                  <p:oleObj name="Equation" r:id="rId4" imgW="1866265" imgH="254000" progId="Equation.DSMT4">
                    <p:embed/>
                    <p:pic>
                      <p:nvPicPr>
                        <p:cNvPr id="0" name="图片 728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675" y="4005263"/>
                          <a:ext cx="4318000" cy="588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10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10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10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10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1000"/>
                                        <p:tgtEl>
                                          <p:spTgt spid="12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nimBg="1" autoUpdateAnimBg="0"/>
      <p:bldP spid="120837" grpId="0" autoUpdateAnimBg="0"/>
      <p:bldP spid="120839" grpId="0" autoUpdateAnimBg="0"/>
      <p:bldP spid="120840" grpId="0"/>
      <p:bldP spid="120842" grpId="0" animBg="1"/>
      <p:bldP spid="120843" grpId="0" animBg="1" autoUpdateAnimBg="0"/>
      <p:bldP spid="120845" grpId="0"/>
      <p:bldP spid="120846" grpId="0"/>
      <p:bldP spid="120847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33400" y="1941513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b="1"/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1547813" y="1196975"/>
            <a:ext cx="7094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ea typeface="楷体_GB2312" pitchFamily="49" charset="-122"/>
              </a:rPr>
              <a:t> GR</a:t>
            </a:r>
            <a:r>
              <a:rPr lang="zh-CN" altLang="en-US" sz="2800" b="1">
                <a:ea typeface="楷体_GB2312" pitchFamily="49" charset="-122"/>
              </a:rPr>
              <a:t>方法满足性质 </a:t>
            </a:r>
            <a:r>
              <a:rPr lang="en-US" altLang="zh-CN" sz="2800" b="1">
                <a:ea typeface="楷体_GB2312" pitchFamily="49" charset="-122"/>
              </a:rPr>
              <a:t>1</a:t>
            </a:r>
            <a:r>
              <a:rPr lang="zh-CN" altLang="en-US" sz="2800" b="1">
                <a:ea typeface="楷体_GB2312" pitchFamily="49" charset="-122"/>
              </a:rPr>
              <a:t>，但不满足性质</a:t>
            </a:r>
            <a:r>
              <a:rPr lang="en-US" altLang="zh-CN" sz="2800" b="1">
                <a:ea typeface="楷体_GB2312" pitchFamily="49" charset="-122"/>
              </a:rPr>
              <a:t>2, 3.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547813" y="1700213"/>
            <a:ext cx="70564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i="1">
                <a:ea typeface="楷体_GB2312" pitchFamily="49" charset="-122"/>
              </a:rPr>
              <a:t>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除数方法满足</a:t>
            </a:r>
            <a:r>
              <a:rPr lang="zh-CN" altLang="en-US" sz="2800" b="1">
                <a:ea typeface="楷体_GB2312" pitchFamily="49" charset="-122"/>
              </a:rPr>
              <a:t>性质</a:t>
            </a:r>
            <a:r>
              <a:rPr lang="en-US" altLang="zh-CN" sz="2800" b="1">
                <a:ea typeface="楷体_GB2312" pitchFamily="49" charset="-122"/>
              </a:rPr>
              <a:t>2, 3, </a:t>
            </a:r>
            <a:r>
              <a:rPr lang="zh-CN" altLang="en-US" sz="2800" b="1">
                <a:ea typeface="楷体_GB2312" pitchFamily="49" charset="-122"/>
              </a:rPr>
              <a:t>但不满足性质</a:t>
            </a:r>
            <a:r>
              <a:rPr lang="en-US" altLang="zh-CN" sz="2800" b="1">
                <a:ea typeface="楷体_GB2312" pitchFamily="49" charset="-122"/>
              </a:rPr>
              <a:t>1 .</a:t>
            </a:r>
            <a:endParaRPr lang="en-US" altLang="zh-CN" sz="2800" b="1">
              <a:ea typeface="楷体_GB2312" pitchFamily="49" charset="-122"/>
            </a:endParaRPr>
          </a:p>
        </p:txBody>
      </p:sp>
      <p:graphicFrame>
        <p:nvGraphicFramePr>
          <p:cNvPr id="53250" name="Object 5"/>
          <p:cNvGraphicFramePr>
            <a:graphicFrameLocks noChangeAspect="1"/>
          </p:cNvGraphicFramePr>
          <p:nvPr/>
        </p:nvGraphicFramePr>
        <p:xfrm>
          <a:off x="395288" y="404813"/>
          <a:ext cx="110331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2" name="Clip" r:id="rId1" imgW="28575000" imgH="21031200" progId="MS_ClipArt_Gallery.2">
                  <p:embed/>
                </p:oleObj>
              </mc:Choice>
              <mc:Fallback>
                <p:oleObj name="Clip" r:id="rId1" imgW="28575000" imgH="21031200" progId="MS_ClipArt_Gallery.2">
                  <p:embed/>
                  <p:pic>
                    <p:nvPicPr>
                      <p:cNvPr id="0" name="图片 737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04813"/>
                        <a:ext cx="1103312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2484438" y="549275"/>
            <a:ext cx="4230687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模型的公理化研究</a:t>
            </a:r>
            <a:endParaRPr lang="zh-CN" altLang="en-US" sz="3200" b="1">
              <a:ea typeface="楷体_GB2312" pitchFamily="49" charset="-122"/>
            </a:endParaRPr>
          </a:p>
        </p:txBody>
      </p:sp>
      <p:graphicFrame>
        <p:nvGraphicFramePr>
          <p:cNvPr id="53358" name="Group 110"/>
          <p:cNvGraphicFramePr>
            <a:graphicFrameLocks noGrp="1"/>
          </p:cNvGraphicFramePr>
          <p:nvPr/>
        </p:nvGraphicFramePr>
        <p:xfrm>
          <a:off x="179388" y="2349500"/>
          <a:ext cx="8785225" cy="4114800"/>
        </p:xfrm>
        <a:graphic>
          <a:graphicData uri="http://schemas.openxmlformats.org/drawingml/2006/table">
            <a:tbl>
              <a:tblPr/>
              <a:tblGrid>
                <a:gridCol w="520700"/>
                <a:gridCol w="1135062"/>
                <a:gridCol w="931863"/>
                <a:gridCol w="1033462"/>
                <a:gridCol w="1031875"/>
                <a:gridCol w="1033463"/>
                <a:gridCol w="1033462"/>
                <a:gridCol w="1031875"/>
                <a:gridCol w="1033463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24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GD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MF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EP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HM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SD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GR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91490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91.49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89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88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1660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1.66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1460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1.46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1450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1.45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1440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1.44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1400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1.40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1100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1.10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100000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5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autoUpdateAnimBg="0"/>
      <p:bldP spid="121860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533400" y="1941513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b="1"/>
          </a:p>
        </p:txBody>
      </p:sp>
      <p:graphicFrame>
        <p:nvGraphicFramePr>
          <p:cNvPr id="54274" name="Object 3"/>
          <p:cNvGraphicFramePr>
            <a:graphicFrameLocks noChangeAspect="1"/>
          </p:cNvGraphicFramePr>
          <p:nvPr/>
        </p:nvGraphicFramePr>
        <p:xfrm>
          <a:off x="7956550" y="549275"/>
          <a:ext cx="81438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6" name="Clip" r:id="rId1" imgW="28575000" imgH="21031200" progId="MS_ClipArt_Gallery.2">
                  <p:embed/>
                </p:oleObj>
              </mc:Choice>
              <mc:Fallback>
                <p:oleObj name="Clip" r:id="rId1" imgW="28575000" imgH="21031200" progId="MS_ClipArt_Gallery.2">
                  <p:embed/>
                  <p:pic>
                    <p:nvPicPr>
                      <p:cNvPr id="0" name="图片 747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549275"/>
                        <a:ext cx="814388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411413" y="549275"/>
            <a:ext cx="3673475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模型的公理化研究</a:t>
            </a:r>
            <a:endParaRPr lang="zh-CN" altLang="en-US" sz="3200" b="1">
              <a:ea typeface="楷体_GB2312" pitchFamily="49" charset="-122"/>
            </a:endParaRP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3851275" y="2420938"/>
            <a:ext cx="4248150" cy="1117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可以找到同时满足份额性和席位单调性的方法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>
              <a:ea typeface="楷体_GB2312" pitchFamily="49" charset="-122"/>
            </a:endParaRPr>
          </a:p>
        </p:txBody>
      </p:sp>
      <p:pic>
        <p:nvPicPr>
          <p:cNvPr id="1228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420938"/>
            <a:ext cx="2879725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7" name="Rectangle 7"/>
          <p:cNvSpPr>
            <a:spLocks noChangeArrowheads="1"/>
          </p:cNvSpPr>
          <p:nvPr/>
        </p:nvSpPr>
        <p:spPr bwMode="auto">
          <a:xfrm>
            <a:off x="395288" y="1255713"/>
            <a:ext cx="820896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/>
              <a:t>已经证明：对于</a:t>
            </a:r>
            <a:r>
              <a:rPr lang="en-US" altLang="zh-CN" sz="2800" b="1" i="1"/>
              <a:t>m</a:t>
            </a:r>
            <a:r>
              <a:rPr lang="en-US" altLang="zh-CN" sz="2800" b="1"/>
              <a:t>≥4, </a:t>
            </a:r>
            <a:r>
              <a:rPr lang="en-US" altLang="zh-CN" sz="2800" b="1" i="1"/>
              <a:t>N</a:t>
            </a:r>
            <a:r>
              <a:rPr lang="en-US" altLang="zh-CN" sz="2800" b="1"/>
              <a:t>≥</a:t>
            </a:r>
            <a:r>
              <a:rPr lang="en-US" altLang="zh-CN" sz="2800" b="1" i="1"/>
              <a:t>m</a:t>
            </a:r>
            <a:r>
              <a:rPr lang="en-US" altLang="zh-CN" sz="2800" b="1"/>
              <a:t>+3, </a:t>
            </a:r>
            <a:r>
              <a:rPr lang="zh-CN" altLang="en-US" sz="2800" b="1"/>
              <a:t>不存在满足</a:t>
            </a:r>
            <a:r>
              <a:rPr lang="en-US" altLang="zh-CN" sz="2800" b="1"/>
              <a:t>3</a:t>
            </a:r>
            <a:r>
              <a:rPr lang="zh-CN" altLang="en-US" sz="2800" b="1"/>
              <a:t>条性质</a:t>
            </a:r>
            <a:r>
              <a:rPr lang="en-US" altLang="zh-CN" sz="2800" b="1"/>
              <a:t>(</a:t>
            </a:r>
            <a:r>
              <a:rPr lang="zh-CN" altLang="en-US" sz="2800" b="1"/>
              <a:t>份额性、席位单调性、人口单调性</a:t>
            </a:r>
            <a:r>
              <a:rPr lang="en-US" altLang="zh-CN" sz="2800" b="1"/>
              <a:t>) </a:t>
            </a:r>
            <a:r>
              <a:rPr lang="zh-CN" altLang="en-US" sz="2800" b="1"/>
              <a:t>的分配方法</a:t>
            </a:r>
            <a:r>
              <a:rPr lang="en-US" altLang="zh-CN" sz="2800" b="1"/>
              <a:t>. </a:t>
            </a:r>
            <a:endParaRPr lang="en-US" altLang="zh-CN" sz="2800" b="1"/>
          </a:p>
        </p:txBody>
      </p:sp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3563938" y="3644900"/>
            <a:ext cx="532765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/>
              <a:t>关于席位分配问题的历史发展状况、数学研究方法的完整叙述：</a:t>
            </a:r>
            <a:r>
              <a:rPr lang="en-US" altLang="zh-CN" sz="2800" b="1"/>
              <a:t>M.L.Balinski &amp;H.P.Young, </a:t>
            </a:r>
            <a:endParaRPr lang="en-US" altLang="zh-CN" sz="2800" b="1"/>
          </a:p>
          <a:p>
            <a:pPr algn="ctr">
              <a:lnSpc>
                <a:spcPct val="120000"/>
              </a:lnSpc>
            </a:pPr>
            <a:r>
              <a:rPr lang="en-US" altLang="zh-CN" sz="2800" b="1" i="1">
                <a:solidFill>
                  <a:srgbClr val="FF0000"/>
                </a:solidFill>
              </a:rPr>
              <a:t>Fiar Representation</a:t>
            </a:r>
            <a:endParaRPr lang="en-US" altLang="zh-CN" sz="2800" b="1">
              <a:solidFill>
                <a:srgbClr val="FF0000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zh-CN" sz="2800" b="1"/>
              <a:t>2001</a:t>
            </a:r>
            <a:r>
              <a:rPr lang="zh-CN" altLang="en-US" sz="2800" b="1"/>
              <a:t>年第</a:t>
            </a:r>
            <a:r>
              <a:rPr lang="en-US" altLang="zh-CN" sz="2800" b="1"/>
              <a:t>2</a:t>
            </a:r>
            <a:r>
              <a:rPr lang="zh-CN" altLang="en-US" sz="2800" b="1"/>
              <a:t>版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animBg="1"/>
      <p:bldP spid="122887" grpId="0"/>
      <p:bldP spid="12288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2339975" y="476250"/>
            <a:ext cx="446405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席位分配问题评述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5298" name="Object 3"/>
          <p:cNvGraphicFramePr>
            <a:graphicFrameLocks noChangeAspect="1"/>
          </p:cNvGraphicFramePr>
          <p:nvPr/>
        </p:nvGraphicFramePr>
        <p:xfrm>
          <a:off x="684213" y="476250"/>
          <a:ext cx="71913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0" name="Clip" r:id="rId1" imgW="28575000" imgH="21031200" progId="MS_ClipArt_Gallery.2">
                  <p:embed/>
                </p:oleObj>
              </mc:Choice>
              <mc:Fallback>
                <p:oleObj name="Clip" r:id="rId1" imgW="28575000" imgH="21031200" progId="MS_ClipArt_Gallery.2">
                  <p:embed/>
                  <p:pic>
                    <p:nvPicPr>
                      <p:cNvPr id="0" name="图片 758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6250"/>
                        <a:ext cx="71913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599233" y="1222436"/>
            <a:ext cx="7793218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建立“公平分配席位”模型的关键是建立</a:t>
            </a:r>
            <a:r>
              <a:rPr lang="zh-CN" altLang="en-US" sz="2800" b="1" dirty="0" smtClean="0"/>
              <a:t>衡量    公平程度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FF3300"/>
                </a:solidFill>
              </a:rPr>
              <a:t>数量指标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503238" y="5013325"/>
            <a:ext cx="8424862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对各种方法违反某条公理的概率也有研究 </a:t>
            </a:r>
            <a:r>
              <a:rPr lang="zh-CN" altLang="en-US" sz="2800" b="1" dirty="0">
                <a:solidFill>
                  <a:srgbClr val="FF3300"/>
                </a:solidFill>
              </a:rPr>
              <a:t>（仿真）</a:t>
            </a:r>
            <a:endParaRPr lang="zh-CN" altLang="en-US" sz="2800" b="1" dirty="0">
              <a:solidFill>
                <a:srgbClr val="FF3300"/>
              </a:solidFill>
            </a:endParaRP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599233" y="2305119"/>
            <a:ext cx="7861200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 </a:t>
            </a:r>
            <a:r>
              <a:rPr lang="zh-CN" altLang="en-US" sz="2800" b="1" dirty="0"/>
              <a:t>如果采用</a:t>
            </a:r>
            <a:r>
              <a:rPr lang="zh-CN" altLang="en-US" sz="2800" b="1" dirty="0">
                <a:solidFill>
                  <a:srgbClr val="FF3300"/>
                </a:solidFill>
              </a:rPr>
              <a:t>公理化方法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提出公平分配席位的</a:t>
            </a:r>
            <a:r>
              <a:rPr lang="zh-CN" altLang="en-US" sz="2800" b="1" dirty="0" smtClean="0"/>
              <a:t>理想化</a:t>
            </a:r>
            <a:r>
              <a:rPr lang="zh-CN" altLang="en-US" sz="2800" b="1" dirty="0"/>
              <a:t>原则，那么该问题尚未彻底解决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已证明不</a:t>
            </a:r>
            <a:r>
              <a:rPr lang="zh-CN" altLang="en-US" sz="2800" b="1" dirty="0" smtClean="0"/>
              <a:t>存在</a:t>
            </a:r>
            <a:r>
              <a:rPr lang="zh-CN" altLang="en-US" sz="2800" b="1" dirty="0"/>
              <a:t>满足一组公理的席位分配方法</a:t>
            </a:r>
            <a:r>
              <a:rPr lang="en-US" altLang="zh-CN" sz="2800" b="1" dirty="0"/>
              <a:t>.</a:t>
            </a:r>
            <a:r>
              <a:rPr lang="en-US" altLang="zh-CN" sz="2800" dirty="0"/>
              <a:t> </a:t>
            </a:r>
            <a:endParaRPr lang="en-US" altLang="zh-CN" sz="2800" dirty="0"/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539552" y="3936364"/>
            <a:ext cx="8201106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人们</a:t>
            </a:r>
            <a:r>
              <a:rPr lang="zh-CN" altLang="en-US" sz="2800" b="1" dirty="0"/>
              <a:t>提出过上百种方法，还研究、比较过方法的</a:t>
            </a:r>
            <a:r>
              <a:rPr lang="zh-CN" altLang="en-US" sz="2800" b="1" dirty="0" smtClean="0"/>
              <a:t>相容性</a:t>
            </a:r>
            <a:r>
              <a:rPr lang="zh-CN" altLang="en-US" sz="2800" b="1" dirty="0"/>
              <a:t>、稳定性、无偏性等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6804025" y="4437063"/>
            <a:ext cx="194468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</a:rPr>
              <a:t>MF</a:t>
            </a:r>
            <a:r>
              <a:rPr lang="zh-CN" altLang="en-US" sz="2800" b="1">
                <a:solidFill>
                  <a:srgbClr val="FF3300"/>
                </a:solidFill>
              </a:rPr>
              <a:t>无偏！</a:t>
            </a:r>
            <a:endParaRPr lang="zh-CN" altLang="en-US" sz="2800" b="1">
              <a:solidFill>
                <a:srgbClr val="FF3300"/>
              </a:solidFill>
            </a:endParaRPr>
          </a:p>
        </p:txBody>
      </p:sp>
      <p:sp>
        <p:nvSpPr>
          <p:cNvPr id="123913" name="Rectangle 9"/>
          <p:cNvSpPr>
            <a:spLocks noChangeArrowheads="1"/>
          </p:cNvSpPr>
          <p:nvPr/>
        </p:nvSpPr>
        <p:spPr bwMode="auto">
          <a:xfrm>
            <a:off x="475300" y="5661025"/>
            <a:ext cx="8640762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上述讨论可推广到</a:t>
            </a:r>
            <a:r>
              <a:rPr lang="en-US" altLang="zh-CN" sz="2800" b="1" i="1" dirty="0"/>
              <a:t>m</a:t>
            </a:r>
            <a:r>
              <a:rPr lang="zh-CN" altLang="en-US" sz="2800" b="1" dirty="0"/>
              <a:t>变化的情形、有上下限的情形等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/>
      <p:bldP spid="123909" grpId="0"/>
      <p:bldP spid="123910" grpId="0"/>
      <p:bldP spid="123911" grpId="0"/>
      <p:bldP spid="123912" grpId="0"/>
      <p:bldP spid="12391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1835696" y="692696"/>
            <a:ext cx="6192838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历史资料及权力指标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6322" name="Object 3"/>
          <p:cNvGraphicFramePr>
            <a:graphicFrameLocks noChangeAspect="1"/>
          </p:cNvGraphicFramePr>
          <p:nvPr/>
        </p:nvGraphicFramePr>
        <p:xfrm>
          <a:off x="684213" y="549275"/>
          <a:ext cx="71913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4" name="Clip" r:id="rId1" imgW="28575000" imgH="21031200" progId="MS_ClipArt_Gallery.2">
                  <p:embed/>
                </p:oleObj>
              </mc:Choice>
              <mc:Fallback>
                <p:oleObj name="Clip" r:id="rId1" imgW="28575000" imgH="21031200" progId="MS_ClipArt_Gallery.2">
                  <p:embed/>
                  <p:pic>
                    <p:nvPicPr>
                      <p:cNvPr id="0" name="图片 768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9275"/>
                        <a:ext cx="71913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250825" y="1557338"/>
            <a:ext cx="554513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美国国会实际采用过的方法：</a:t>
            </a:r>
            <a:endParaRPr lang="zh-CN" altLang="en-US" sz="2800" b="1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395288" y="2349500"/>
            <a:ext cx="6048375" cy="37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1830</a:t>
            </a:r>
            <a:r>
              <a:rPr lang="zh-CN" altLang="en-US" sz="2800" b="1"/>
              <a:t>年前采用</a:t>
            </a:r>
            <a:r>
              <a:rPr lang="en-US" altLang="zh-CN" sz="2800" b="1"/>
              <a:t>GD</a:t>
            </a:r>
            <a:endParaRPr lang="en-US" altLang="zh-CN" sz="2800" b="1"/>
          </a:p>
          <a:p>
            <a:pPr>
              <a:spcBef>
                <a:spcPct val="50000"/>
              </a:spcBef>
            </a:pPr>
            <a:r>
              <a:rPr lang="en-US" altLang="zh-CN" sz="2800" b="1"/>
              <a:t>1840</a:t>
            </a:r>
            <a:r>
              <a:rPr lang="zh-CN" altLang="en-US" sz="2800" b="1"/>
              <a:t>年采用</a:t>
            </a:r>
            <a:r>
              <a:rPr lang="en-US" altLang="zh-CN" sz="2800" b="1"/>
              <a:t>MF</a:t>
            </a:r>
            <a:endParaRPr lang="en-US" altLang="zh-CN" sz="2800" b="1"/>
          </a:p>
          <a:p>
            <a:pPr>
              <a:spcBef>
                <a:spcPct val="50000"/>
              </a:spcBef>
            </a:pPr>
            <a:r>
              <a:rPr lang="en-US" altLang="zh-CN" sz="2800" b="1"/>
              <a:t>1850-1900</a:t>
            </a:r>
            <a:r>
              <a:rPr lang="zh-CN" altLang="en-US" sz="2800" b="1"/>
              <a:t>年采用</a:t>
            </a:r>
            <a:r>
              <a:rPr lang="en-US" altLang="zh-CN" sz="2800" b="1"/>
              <a:t>GR</a:t>
            </a:r>
            <a:r>
              <a:rPr lang="zh-CN" altLang="en-US" sz="2800" b="1"/>
              <a:t>（有时辅以调整）</a:t>
            </a:r>
            <a:endParaRPr lang="zh-CN" altLang="en-US" sz="2800" b="1"/>
          </a:p>
          <a:p>
            <a:pPr>
              <a:spcBef>
                <a:spcPct val="50000"/>
              </a:spcBef>
            </a:pPr>
            <a:r>
              <a:rPr lang="en-US" altLang="zh-CN" sz="2800" b="1"/>
              <a:t>1910</a:t>
            </a:r>
            <a:r>
              <a:rPr lang="zh-CN" altLang="en-US" sz="2800" b="1"/>
              <a:t>年采用</a:t>
            </a:r>
            <a:r>
              <a:rPr lang="en-US" altLang="zh-CN" sz="2800" b="1"/>
              <a:t>MF</a:t>
            </a:r>
            <a:endParaRPr lang="en-US" altLang="zh-CN" sz="2800" b="1"/>
          </a:p>
          <a:p>
            <a:pPr>
              <a:spcBef>
                <a:spcPct val="50000"/>
              </a:spcBef>
            </a:pPr>
            <a:r>
              <a:rPr lang="en-US" altLang="zh-CN" sz="2800" b="1"/>
              <a:t>1920</a:t>
            </a:r>
            <a:r>
              <a:rPr lang="zh-CN" altLang="en-US" sz="2800" b="1"/>
              <a:t>年没有重新分配席位</a:t>
            </a:r>
            <a:endParaRPr lang="zh-CN" altLang="en-US" sz="2800" b="1"/>
          </a:p>
          <a:p>
            <a:pPr>
              <a:spcBef>
                <a:spcPct val="50000"/>
              </a:spcBef>
            </a:pPr>
            <a:r>
              <a:rPr lang="en-US" altLang="zh-CN" sz="2800" b="1"/>
              <a:t>1930</a:t>
            </a:r>
            <a:r>
              <a:rPr lang="zh-CN" altLang="en-US" sz="2800" b="1"/>
              <a:t>年后采用</a:t>
            </a:r>
            <a:r>
              <a:rPr lang="en-US" altLang="zh-CN" sz="2800" b="1"/>
              <a:t>EP </a:t>
            </a:r>
            <a:endParaRPr lang="en-US" altLang="zh-CN" sz="2800" b="1"/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6227763" y="1916113"/>
            <a:ext cx="2808287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3333FF"/>
                </a:solidFill>
              </a:rPr>
              <a:t>相关问题：得到席位，就意味着有权力吗？</a:t>
            </a:r>
            <a:endParaRPr lang="zh-CN" altLang="en-US" sz="2800" b="1">
              <a:solidFill>
                <a:srgbClr val="3333FF"/>
              </a:solidFill>
            </a:endParaRPr>
          </a:p>
        </p:txBody>
      </p:sp>
      <p:sp>
        <p:nvSpPr>
          <p:cNvPr id="124936" name="AutoShape 8"/>
          <p:cNvSpPr>
            <a:spLocks noChangeArrowheads="1"/>
          </p:cNvSpPr>
          <p:nvPr/>
        </p:nvSpPr>
        <p:spPr bwMode="auto">
          <a:xfrm>
            <a:off x="7164388" y="3357563"/>
            <a:ext cx="576262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6692900" y="3644900"/>
            <a:ext cx="212725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zh-CN" altLang="en-US" sz="2800" b="1">
                <a:solidFill>
                  <a:srgbClr val="3333FF"/>
                </a:solidFill>
              </a:rPr>
              <a:t>投票规则；</a:t>
            </a:r>
            <a:endParaRPr lang="zh-CN" altLang="en-US" sz="2800" b="1">
              <a:solidFill>
                <a:srgbClr val="3333FF"/>
              </a:solidFill>
            </a:endParaRPr>
          </a:p>
          <a:p>
            <a:pPr eaLnBrk="1" hangingPunct="1">
              <a:spcBef>
                <a:spcPct val="25000"/>
              </a:spcBef>
            </a:pPr>
            <a:r>
              <a:rPr lang="zh-CN" altLang="en-US" sz="2800" b="1">
                <a:solidFill>
                  <a:srgbClr val="3333FF"/>
                </a:solidFill>
              </a:rPr>
              <a:t>权力指标</a:t>
            </a:r>
            <a:endParaRPr lang="zh-CN" altLang="en-US" sz="2800" b="1">
              <a:solidFill>
                <a:srgbClr val="3333FF"/>
              </a:solidFill>
            </a:endParaRPr>
          </a:p>
        </p:txBody>
      </p:sp>
      <p:sp>
        <p:nvSpPr>
          <p:cNvPr id="124938" name="AutoShape 10"/>
          <p:cNvSpPr>
            <a:spLocks noChangeArrowheads="1"/>
          </p:cNvSpPr>
          <p:nvPr/>
        </p:nvSpPr>
        <p:spPr bwMode="auto">
          <a:xfrm>
            <a:off x="7164388" y="4868863"/>
            <a:ext cx="576262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24939" name="Text Box 11"/>
          <p:cNvSpPr txBox="1">
            <a:spLocks noChangeArrowheads="1"/>
          </p:cNvSpPr>
          <p:nvPr/>
        </p:nvSpPr>
        <p:spPr bwMode="auto">
          <a:xfrm>
            <a:off x="6523038" y="5229225"/>
            <a:ext cx="2081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3333FF"/>
                </a:solidFill>
              </a:rPr>
              <a:t>计量政治学</a:t>
            </a:r>
            <a:endParaRPr lang="zh-CN" altLang="en-US" sz="2800" b="1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/>
      <p:bldP spid="124933" grpId="0"/>
      <p:bldP spid="124935" grpId="0"/>
      <p:bldP spid="124936" grpId="0" animBg="1"/>
      <p:bldP spid="124937" grpId="0"/>
      <p:bldP spid="124938" grpId="0" animBg="1"/>
      <p:bldP spid="1249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7544" y="2636912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3</a:t>
            </a:r>
            <a:r>
              <a:rPr lang="zh-CN" altLang="zh-CN" sz="2800" b="1" dirty="0"/>
              <a:t>个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属性</a:t>
            </a:r>
            <a:r>
              <a:rPr lang="zh-CN" altLang="en-US" sz="2800" b="1" dirty="0" smtClean="0"/>
              <a:t>为</a:t>
            </a:r>
            <a:r>
              <a:rPr lang="zh-CN" altLang="zh-CN" sz="2800" b="1" dirty="0" smtClean="0"/>
              <a:t>选购</a:t>
            </a:r>
            <a:r>
              <a:rPr lang="zh-CN" altLang="en-US" sz="2800" b="1" dirty="0" smtClean="0"/>
              <a:t>准则 </a:t>
            </a:r>
            <a:r>
              <a:rPr lang="en-US" altLang="zh-CN" sz="2800" b="1" dirty="0" smtClean="0"/>
              <a:t>~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价格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性能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款式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3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481526" y="1988840"/>
            <a:ext cx="7474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个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方案</a:t>
            </a:r>
            <a:r>
              <a:rPr lang="zh-CN" altLang="zh-CN" sz="2800" b="1" dirty="0" smtClean="0"/>
              <a:t>供</a:t>
            </a:r>
            <a:r>
              <a:rPr lang="zh-CN" altLang="en-US" sz="2800" b="1" dirty="0" smtClean="0"/>
              <a:t>决策</a:t>
            </a:r>
            <a:r>
              <a:rPr lang="en-US" altLang="zh-CN" sz="2800" b="1" dirty="0" smtClean="0"/>
              <a:t> ~ </a:t>
            </a:r>
            <a:r>
              <a:rPr lang="zh-CN" altLang="zh-CN" sz="2800" b="1" dirty="0" smtClean="0"/>
              <a:t>选购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/>
              <a:t>汽车</a:t>
            </a:r>
            <a:r>
              <a:rPr lang="zh-CN" altLang="zh-CN" sz="2800" b="1" dirty="0">
                <a:solidFill>
                  <a:srgbClr val="FF0000"/>
                </a:solidFill>
              </a:rPr>
              <a:t>型号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A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</a:rPr>
              <a:t>,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A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</a:rPr>
              <a:t>,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A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3</a:t>
            </a:r>
            <a:endParaRPr lang="zh-CN" altLang="en-US" sz="2800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355976" y="4581128"/>
          <a:ext cx="4032448" cy="149632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97193"/>
                <a:gridCol w="1003007"/>
                <a:gridCol w="1224136"/>
                <a:gridCol w="1008112"/>
              </a:tblGrid>
              <a:tr h="37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zh-CN" sz="2400" b="1" i="1" dirty="0" err="1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altLang="zh-CN" sz="2400" b="1" i="1" baseline="-25000" dirty="0" err="1" smtClean="0">
                          <a:solidFill>
                            <a:srgbClr val="FF0000"/>
                          </a:solidFill>
                        </a:rPr>
                        <a:t>ij</a:t>
                      </a:r>
                      <a:r>
                        <a:rPr lang="en-US" altLang="zh-CN" sz="2400" b="1" kern="100" dirty="0" smtClean="0">
                          <a:solidFill>
                            <a:srgbClr val="FF0000"/>
                          </a:solidFill>
                        </a:rPr>
                        <a:t> </a:t>
                      </a:r>
                      <a:endParaRPr lang="zh-CN" altLang="zh-CN" sz="2400" b="1" kern="1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4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4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24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40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sz="24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40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sz="2400" b="1" kern="100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40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sz="2400" b="1" kern="100" baseline="-25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0" y="5157192"/>
            <a:ext cx="3995936" cy="164352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i="1" dirty="0" err="1" smtClean="0">
                <a:solidFill>
                  <a:srgbClr val="FF0000"/>
                </a:solidFill>
              </a:rPr>
              <a:t>d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</a:rPr>
              <a:t>ij</a:t>
            </a:r>
            <a:r>
              <a:rPr lang="en-US" altLang="zh-CN" sz="2800" b="1" i="1" dirty="0" err="1" smtClean="0"/>
              <a:t>~A</a:t>
            </a:r>
            <a:r>
              <a:rPr lang="en-US" altLang="zh-CN" sz="2800" b="1" i="1" baseline="-25000" dirty="0" err="1" smtClean="0"/>
              <a:t>i</a:t>
            </a:r>
            <a:r>
              <a:rPr lang="zh-CN" altLang="zh-CN" sz="2800" b="1" dirty="0" smtClean="0"/>
              <a:t>对</a:t>
            </a:r>
            <a:r>
              <a:rPr lang="en-US" altLang="zh-CN" sz="2800" b="1" i="1" dirty="0" err="1" smtClean="0"/>
              <a:t>X</a:t>
            </a:r>
            <a:r>
              <a:rPr lang="en-US" altLang="zh-CN" sz="2800" b="1" i="1" baseline="-25000" dirty="0" err="1" smtClean="0"/>
              <a:t>j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取值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en-US" altLang="zh-CN" sz="2800" b="1" dirty="0" smtClean="0"/>
              <a:t>    (</a:t>
            </a:r>
            <a:r>
              <a:rPr lang="zh-CN" altLang="zh-CN" sz="2800" b="1" dirty="0" smtClean="0"/>
              <a:t>原始权重</a:t>
            </a:r>
            <a:r>
              <a:rPr lang="zh-CN" altLang="en-US" sz="2800" b="1" dirty="0" smtClean="0"/>
              <a:t>：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0070C0"/>
                </a:solidFill>
              </a:rPr>
              <a:t>方案为行、属性为列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433987" y="3284984"/>
            <a:ext cx="54362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3</a:t>
            </a:r>
            <a:r>
              <a:rPr lang="zh-CN" altLang="zh-CN" sz="2800" b="1" dirty="0"/>
              <a:t>种</a:t>
            </a:r>
            <a:r>
              <a:rPr lang="zh-CN" altLang="zh-CN" sz="2800" b="1" dirty="0" smtClean="0"/>
              <a:t>汽车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价格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万元</a:t>
            </a:r>
            <a:r>
              <a:rPr lang="en-US" altLang="zh-CN" sz="2800" b="1" dirty="0" smtClean="0"/>
              <a:t>): 25</a:t>
            </a:r>
            <a:r>
              <a:rPr lang="en-US" altLang="zh-CN" sz="2800" b="1" dirty="0"/>
              <a:t>, 18, </a:t>
            </a:r>
            <a:r>
              <a:rPr lang="en-US" altLang="zh-CN" sz="2800" b="1" dirty="0" smtClean="0"/>
              <a:t>12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465447" y="3903439"/>
            <a:ext cx="64828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3</a:t>
            </a:r>
            <a:r>
              <a:rPr lang="zh-CN" altLang="zh-CN" sz="2800" b="1" dirty="0"/>
              <a:t>种</a:t>
            </a:r>
            <a:r>
              <a:rPr lang="zh-CN" altLang="zh-CN" sz="2800" b="1" dirty="0" smtClean="0"/>
              <a:t>汽车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性能</a:t>
            </a:r>
            <a:r>
              <a:rPr lang="zh-CN" altLang="en-US" sz="2800" b="1" dirty="0" smtClean="0"/>
              <a:t> 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打分</a:t>
            </a:r>
            <a:r>
              <a:rPr lang="en-US" altLang="zh-CN" sz="2800" b="1" dirty="0"/>
              <a:t>, 10</a:t>
            </a:r>
            <a:r>
              <a:rPr lang="zh-CN" altLang="en-US" sz="2800" b="1" dirty="0"/>
              <a:t>分满分</a:t>
            </a:r>
            <a:r>
              <a:rPr lang="en-US" altLang="zh-CN" sz="2800" b="1" dirty="0" smtClean="0"/>
              <a:t>): 9, 7, 5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467544" y="4509120"/>
            <a:ext cx="37465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3</a:t>
            </a:r>
            <a:r>
              <a:rPr lang="zh-CN" altLang="zh-CN" sz="2800" b="1" dirty="0"/>
              <a:t>种</a:t>
            </a:r>
            <a:r>
              <a:rPr lang="zh-CN" altLang="zh-CN" sz="2800" b="1" dirty="0" smtClean="0"/>
              <a:t>汽车</a:t>
            </a:r>
            <a:r>
              <a:rPr lang="zh-CN" altLang="zh-CN" sz="2800" b="1" dirty="0">
                <a:solidFill>
                  <a:srgbClr val="FF0000"/>
                </a:solidFill>
              </a:rPr>
              <a:t>款式</a:t>
            </a:r>
            <a:r>
              <a:rPr lang="en-US" altLang="zh-CN" sz="2800" b="1" dirty="0" smtClean="0"/>
              <a:t>: 7, 7, 5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814586" y="672388"/>
            <a:ext cx="7416824" cy="1126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/>
              <a:t>         以</a:t>
            </a:r>
            <a:r>
              <a:rPr lang="zh-CN" altLang="zh-CN" sz="2800" b="1" dirty="0" smtClean="0"/>
              <a:t>汽车选购</a:t>
            </a:r>
            <a:r>
              <a:rPr lang="zh-CN" altLang="en-US" sz="2800" b="1" dirty="0" smtClean="0"/>
              <a:t>为例</a:t>
            </a:r>
            <a:r>
              <a:rPr lang="zh-CN" altLang="zh-CN" sz="2800" b="1" dirty="0" smtClean="0"/>
              <a:t>说明</a:t>
            </a:r>
            <a:r>
              <a:rPr lang="zh-CN" altLang="zh-CN" sz="2800" b="1" dirty="0"/>
              <a:t>如何确定</a:t>
            </a:r>
            <a:r>
              <a:rPr lang="zh-CN" altLang="zh-CN" sz="2800" b="1" dirty="0">
                <a:solidFill>
                  <a:srgbClr val="FF0000"/>
                </a:solidFill>
              </a:rPr>
              <a:t>决策矩阵</a:t>
            </a:r>
            <a:r>
              <a:rPr lang="zh-CN" altLang="zh-CN" sz="2800" b="1" dirty="0"/>
              <a:t>、</a:t>
            </a:r>
            <a:r>
              <a:rPr lang="zh-CN" altLang="zh-CN" sz="2800" b="1" dirty="0">
                <a:solidFill>
                  <a:srgbClr val="FF0000"/>
                </a:solidFill>
              </a:rPr>
              <a:t>属性权重</a:t>
            </a:r>
            <a:r>
              <a:rPr lang="zh-CN" altLang="zh-CN" sz="2800" b="1" dirty="0"/>
              <a:t>以及利用</a:t>
            </a:r>
            <a:r>
              <a:rPr lang="zh-CN" altLang="zh-CN" sz="2800" b="1" dirty="0">
                <a:solidFill>
                  <a:srgbClr val="FF0000"/>
                </a:solidFill>
              </a:rPr>
              <a:t>综合方法</a:t>
            </a:r>
            <a:r>
              <a:rPr lang="zh-CN" altLang="zh-CN" sz="2800" b="1" dirty="0"/>
              <a:t>得到决策</a:t>
            </a:r>
            <a:r>
              <a:rPr lang="zh-CN" altLang="zh-CN" sz="2800" b="1" dirty="0" smtClean="0"/>
              <a:t>结果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3" grpId="0" animBg="1"/>
      <p:bldP spid="2" grpId="0"/>
      <p:bldP spid="11" grpId="0"/>
      <p:bldP spid="1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835696" y="620688"/>
            <a:ext cx="5328592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 smtClean="0">
                <a:latin typeface="+mj-lt"/>
                <a:ea typeface="隶书" panose="02010509060101010101" pitchFamily="49" charset="-122"/>
              </a:rPr>
              <a:t>7.6</a:t>
            </a:r>
            <a:r>
              <a:rPr lang="en-US" altLang="zh-CN" sz="3600" b="1" dirty="0">
                <a:latin typeface="+mj-lt"/>
                <a:ea typeface="隶书" panose="02010509060101010101" pitchFamily="49" charset="-122"/>
              </a:rPr>
              <a:t>	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存在公平的选举吗</a:t>
            </a:r>
            <a:endParaRPr lang="zh-CN" altLang="en-US" sz="3600" b="1" dirty="0">
              <a:latin typeface="+mj-lt"/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8249" y="1484784"/>
            <a:ext cx="8640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在公众</a:t>
            </a:r>
            <a:r>
              <a:rPr lang="zh-CN" altLang="zh-CN" sz="2800" b="1" dirty="0"/>
              <a:t>生活和政治活动</a:t>
            </a:r>
            <a:r>
              <a:rPr lang="zh-CN" altLang="zh-CN" sz="2800" b="1" dirty="0" smtClean="0"/>
              <a:t>中</a:t>
            </a:r>
            <a:r>
              <a:rPr lang="en-US" altLang="zh-CN" sz="2800" b="1" dirty="0"/>
              <a:t>,</a:t>
            </a:r>
            <a:r>
              <a:rPr lang="zh-CN" altLang="zh-CN" sz="2800" b="1" dirty="0" smtClean="0"/>
              <a:t>靠</a:t>
            </a:r>
            <a:r>
              <a:rPr lang="zh-CN" altLang="zh-CN" sz="2800" b="1" dirty="0">
                <a:solidFill>
                  <a:srgbClr val="FF0000"/>
                </a:solidFill>
              </a:rPr>
              <a:t>投票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选举决定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事情众多：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1835696" y="4293096"/>
            <a:ext cx="49685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人们</a:t>
            </a:r>
            <a:r>
              <a:rPr lang="zh-CN" altLang="en-US" sz="2800" b="1" dirty="0" smtClean="0"/>
              <a:t>都</a:t>
            </a:r>
            <a:r>
              <a:rPr lang="zh-CN" altLang="zh-CN" sz="2800" b="1" dirty="0" smtClean="0"/>
              <a:t>希望</a:t>
            </a:r>
            <a:r>
              <a:rPr lang="zh-CN" altLang="zh-CN" sz="2800" b="1" dirty="0"/>
              <a:t>公平、</a:t>
            </a:r>
            <a:r>
              <a:rPr lang="zh-CN" altLang="zh-CN" sz="2800" b="1" dirty="0" smtClean="0"/>
              <a:t>公正</a:t>
            </a:r>
            <a:r>
              <a:rPr lang="zh-CN" altLang="en-US" sz="2800" b="1" dirty="0" smtClean="0"/>
              <a:t>的选举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323528" y="3501008"/>
            <a:ext cx="80449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国际奥委会一轮</a:t>
            </a:r>
            <a:r>
              <a:rPr lang="zh-CN" altLang="en-US" sz="2800" b="1" dirty="0" smtClean="0"/>
              <a:t>又一轮</a:t>
            </a:r>
            <a:r>
              <a:rPr lang="zh-CN" altLang="zh-CN" sz="2800" b="1" dirty="0" smtClean="0"/>
              <a:t>投票选出奥运会举办城市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377567" y="2135624"/>
            <a:ext cx="282628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000000"/>
                </a:solidFill>
              </a:rPr>
              <a:t>推选班长、队长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4932040" y="2135624"/>
            <a:ext cx="302127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000000"/>
                </a:solidFill>
              </a:rPr>
              <a:t>竞选市长、总统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323529" y="2761764"/>
            <a:ext cx="460851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评选最佳影片、优秀</a:t>
            </a:r>
            <a:r>
              <a:rPr lang="zh-CN" altLang="zh-CN" sz="2800" b="1" dirty="0" smtClean="0"/>
              <a:t>运动员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4932040" y="2761764"/>
            <a:ext cx="421196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推举</a:t>
            </a:r>
            <a:r>
              <a:rPr lang="zh-CN" altLang="zh-CN" sz="2800" b="1" dirty="0"/>
              <a:t>旅游胜地、宜居城市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2667028" y="5733256"/>
            <a:ext cx="3417140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什么</a:t>
            </a:r>
            <a:r>
              <a:rPr lang="zh-CN" altLang="zh-CN" sz="2800" b="1" dirty="0"/>
              <a:t>是真正的</a:t>
            </a:r>
            <a:r>
              <a:rPr lang="zh-CN" altLang="zh-CN" sz="2800" b="1" dirty="0" smtClean="0"/>
              <a:t>公平</a:t>
            </a:r>
            <a:r>
              <a:rPr lang="zh-CN" altLang="en-US" sz="2800" b="1" dirty="0" smtClean="0"/>
              <a:t>？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2157179" y="4994012"/>
            <a:ext cx="4685625" cy="523220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世界上存在公平的选举吗？</a:t>
            </a:r>
            <a:endParaRPr lang="zh-CN" alt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7973" y="620688"/>
            <a:ext cx="4152099" cy="54072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/>
              <a:t>对投票</a:t>
            </a:r>
            <a:r>
              <a:rPr lang="zh-CN" altLang="zh-CN" sz="2800" b="1" dirty="0" smtClean="0"/>
              <a:t>选举的</a:t>
            </a:r>
            <a:r>
              <a:rPr lang="zh-CN" altLang="zh-CN" sz="2800" b="1" dirty="0"/>
              <a:t>表述和约定</a:t>
            </a:r>
            <a:endParaRPr lang="zh-CN" altLang="en-US" sz="27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6986" y="1222418"/>
            <a:ext cx="8190546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每位选民对所有候选人按照偏爱程度所作的</a:t>
            </a:r>
            <a:r>
              <a:rPr lang="zh-CN" altLang="zh-CN" sz="2800" b="1" dirty="0">
                <a:solidFill>
                  <a:srgbClr val="FF0000"/>
                </a:solidFill>
              </a:rPr>
              <a:t>排序</a:t>
            </a:r>
            <a:r>
              <a:rPr lang="zh-CN" altLang="zh-CN" sz="2800" b="1" dirty="0"/>
              <a:t>称为</a:t>
            </a:r>
            <a:r>
              <a:rPr lang="zh-CN" altLang="zh-CN" sz="2800" b="1" dirty="0">
                <a:solidFill>
                  <a:srgbClr val="FF0000"/>
                </a:solidFill>
              </a:rPr>
              <a:t>一次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投票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</a:t>
            </a:r>
            <a:endParaRPr lang="zh-CN" altLang="en-US" sz="2800" b="1" dirty="0" smtClean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8564" y="2374546"/>
            <a:ext cx="8258968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根据全体选民的投票确定哪位候选人是</a:t>
            </a:r>
            <a:r>
              <a:rPr lang="zh-CN" altLang="zh-CN" sz="2800" b="1" dirty="0">
                <a:solidFill>
                  <a:srgbClr val="FF0000"/>
                </a:solidFill>
              </a:rPr>
              <a:t>获胜者</a:t>
            </a:r>
            <a:r>
              <a:rPr lang="zh-CN" altLang="zh-CN" sz="2800" b="1" dirty="0"/>
              <a:t>的</a:t>
            </a:r>
            <a:r>
              <a:rPr lang="zh-CN" altLang="zh-CN" sz="2800" b="1" dirty="0">
                <a:solidFill>
                  <a:srgbClr val="FF0000"/>
                </a:solidFill>
              </a:rPr>
              <a:t>规则</a:t>
            </a:r>
            <a:r>
              <a:rPr lang="zh-CN" altLang="zh-CN" sz="2800" b="1" dirty="0"/>
              <a:t>称为</a:t>
            </a:r>
            <a:r>
              <a:rPr lang="zh-CN" altLang="zh-CN" sz="2800" b="1" dirty="0">
                <a:solidFill>
                  <a:srgbClr val="FF0000"/>
                </a:solidFill>
              </a:rPr>
              <a:t>选举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方法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3454666"/>
            <a:ext cx="8341996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按照公认的民主法则和选民的理性</a:t>
            </a:r>
            <a:r>
              <a:rPr lang="zh-CN" altLang="zh-CN" sz="2800" b="1" dirty="0" smtClean="0"/>
              <a:t>行为对</a:t>
            </a:r>
            <a:r>
              <a:rPr lang="zh-CN" altLang="zh-CN" sz="2800" b="1" dirty="0"/>
              <a:t>选举的公平、公正做出的一些规定，称为</a:t>
            </a:r>
            <a:r>
              <a:rPr lang="zh-CN" altLang="zh-CN" sz="2800" b="1" dirty="0">
                <a:solidFill>
                  <a:srgbClr val="FF0000"/>
                </a:solidFill>
              </a:rPr>
              <a:t>公平性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准则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</a:t>
            </a:r>
            <a:r>
              <a:rPr lang="en-US" altLang="zh-CN" sz="2800" b="1" dirty="0" smtClean="0"/>
              <a:t> 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64636" y="4705980"/>
            <a:ext cx="61317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介绍几种</a:t>
            </a:r>
            <a:r>
              <a:rPr lang="zh-CN" altLang="zh-CN" sz="2800" b="1" dirty="0">
                <a:solidFill>
                  <a:srgbClr val="FF0000"/>
                </a:solidFill>
              </a:rPr>
              <a:t>选举方法</a:t>
            </a:r>
            <a:r>
              <a:rPr lang="zh-CN" altLang="zh-CN" sz="2800" b="1" dirty="0"/>
              <a:t>和几条公平性准则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971599" y="5354052"/>
            <a:ext cx="7420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讨论是否存在满足全部公平性准则的选举方法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1728842" y="5949280"/>
            <a:ext cx="2339102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不可能性定理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4860032" y="5949280"/>
            <a:ext cx="1684106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应用</a:t>
            </a:r>
            <a:r>
              <a:rPr lang="zh-CN" altLang="zh-CN" sz="2800" b="1" dirty="0"/>
              <a:t>实例</a:t>
            </a:r>
            <a:endParaRPr lang="zh-CN" alt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8" grpId="0"/>
      <p:bldP spid="4" grpId="0" animBg="1"/>
      <p:bldP spid="5" grpId="0"/>
      <p:bldP spid="9" grpId="0" animBg="1"/>
      <p:bldP spid="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5536" y="764704"/>
            <a:ext cx="828092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+mn-lt"/>
                <a:ea typeface="+mn-ea"/>
              </a:rPr>
              <a:t>    </a:t>
            </a: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 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.  </a:t>
            </a:r>
            <a:r>
              <a:rPr lang="zh-CN" altLang="en-US" sz="2800" b="1" dirty="0" smtClean="0">
                <a:latin typeface="+mn-lt"/>
                <a:ea typeface="+mn-ea"/>
              </a:rPr>
              <a:t>一</a:t>
            </a:r>
            <a:r>
              <a:rPr lang="zh-CN" altLang="en-US" sz="2800" b="1" dirty="0">
                <a:latin typeface="+mn-lt"/>
                <a:ea typeface="+mn-ea"/>
              </a:rPr>
              <a:t>个班</a:t>
            </a:r>
            <a:r>
              <a:rPr lang="en-US" altLang="zh-CN" sz="2800" b="1" dirty="0">
                <a:latin typeface="+mn-lt"/>
                <a:ea typeface="+mn-ea"/>
              </a:rPr>
              <a:t>30</a:t>
            </a:r>
            <a:r>
              <a:rPr lang="zh-CN" altLang="en-US" sz="2800" b="1" dirty="0">
                <a:latin typeface="+mn-lt"/>
                <a:ea typeface="+mn-ea"/>
              </a:rPr>
              <a:t>名学生从 </a:t>
            </a:r>
            <a:r>
              <a:rPr lang="en-US" altLang="zh-CN" sz="2800" b="1" dirty="0">
                <a:latin typeface="+mn-lt"/>
                <a:ea typeface="+mn-ea"/>
              </a:rPr>
              <a:t>A,B,C,D</a:t>
            </a:r>
            <a:r>
              <a:rPr lang="zh-CN" altLang="en-US" sz="2800" b="1" dirty="0">
                <a:latin typeface="+mn-lt"/>
                <a:ea typeface="+mn-ea"/>
              </a:rPr>
              <a:t>共</a:t>
            </a:r>
            <a:r>
              <a:rPr lang="en-US" altLang="zh-CN" sz="2800" b="1" dirty="0">
                <a:latin typeface="+mn-lt"/>
                <a:ea typeface="+mn-ea"/>
              </a:rPr>
              <a:t>4</a:t>
            </a:r>
            <a:r>
              <a:rPr lang="zh-CN" altLang="en-US" sz="2800" b="1" dirty="0">
                <a:latin typeface="+mn-lt"/>
                <a:ea typeface="+mn-ea"/>
              </a:rPr>
              <a:t>支球队中投票</a:t>
            </a: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选举喜爱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球队</a:t>
            </a:r>
            <a:r>
              <a:rPr lang="en-US" altLang="zh-CN" sz="2800" b="1" dirty="0" smtClean="0">
                <a:latin typeface="+mn-lt"/>
                <a:ea typeface="+mn-ea"/>
              </a:rPr>
              <a:t>, </a:t>
            </a:r>
            <a:r>
              <a:rPr lang="zh-CN" altLang="en-US" sz="2800" b="1" dirty="0" smtClean="0">
                <a:latin typeface="+mn-lt"/>
                <a:ea typeface="+mn-ea"/>
              </a:rPr>
              <a:t>每个</a:t>
            </a:r>
            <a:r>
              <a:rPr lang="zh-CN" altLang="en-US" sz="2800" b="1" dirty="0">
                <a:latin typeface="+mn-lt"/>
                <a:ea typeface="+mn-ea"/>
              </a:rPr>
              <a:t>学生将球队从第</a:t>
            </a:r>
            <a:r>
              <a:rPr lang="en-US" altLang="zh-CN" sz="2800" b="1" dirty="0">
                <a:latin typeface="+mn-lt"/>
                <a:ea typeface="+mn-ea"/>
              </a:rPr>
              <a:t>1</a:t>
            </a:r>
            <a:r>
              <a:rPr lang="zh-CN" altLang="en-US" sz="2800" b="1" dirty="0">
                <a:latin typeface="+mn-lt"/>
                <a:ea typeface="+mn-ea"/>
              </a:rPr>
              <a:t>名排到第</a:t>
            </a:r>
            <a:r>
              <a:rPr lang="en-US" altLang="zh-CN" sz="2800" b="1" dirty="0">
                <a:latin typeface="+mn-lt"/>
                <a:ea typeface="+mn-ea"/>
              </a:rPr>
              <a:t>4</a:t>
            </a:r>
            <a:r>
              <a:rPr lang="zh-CN" altLang="en-US" sz="2800" b="1" dirty="0" smtClean="0">
                <a:latin typeface="+mn-lt"/>
                <a:ea typeface="+mn-ea"/>
              </a:rPr>
              <a:t>名</a:t>
            </a:r>
            <a:r>
              <a:rPr lang="en-US" altLang="zh-CN" sz="2800" b="1" dirty="0" smtClean="0">
                <a:latin typeface="+mn-lt"/>
                <a:ea typeface="+mn-ea"/>
              </a:rPr>
              <a:t>.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76727" y="1914211"/>
          <a:ext cx="3663225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8929"/>
                <a:gridCol w="864096"/>
                <a:gridCol w="936104"/>
                <a:gridCol w="864096"/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 smtClean="0">
                          <a:effectLst/>
                        </a:rPr>
                        <a:t>票数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11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10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1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</a:rPr>
                        <a:t>C</a:t>
                      </a:r>
                      <a:endParaRPr lang="zh-CN" sz="24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</a:rPr>
                        <a:t>A</a:t>
                      </a:r>
                      <a:endParaRPr lang="zh-CN" sz="24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2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3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第</a:t>
                      </a:r>
                      <a:r>
                        <a:rPr lang="en-US" sz="2400" kern="0">
                          <a:effectLst/>
                        </a:rPr>
                        <a:t>4</a:t>
                      </a:r>
                      <a:r>
                        <a:rPr lang="zh-CN" sz="2400" kern="0">
                          <a:effectLst/>
                        </a:rPr>
                        <a:t>名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4415570" y="2130235"/>
            <a:ext cx="443622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是获胜</a:t>
            </a: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者吗？</a:t>
            </a:r>
            <a:r>
              <a:rPr lang="zh-CN" altLang="en-US" sz="2800" b="1" dirty="0" smtClean="0">
                <a:latin typeface="+mn-lt"/>
                <a:ea typeface="+mn-ea"/>
              </a:rPr>
              <a:t>但是近</a:t>
            </a:r>
            <a:r>
              <a:rPr lang="en-US" altLang="zh-CN" sz="2800" b="1" dirty="0" smtClean="0">
                <a:latin typeface="+mn-lt"/>
                <a:ea typeface="+mn-ea"/>
              </a:rPr>
              <a:t>2/3</a:t>
            </a:r>
            <a:r>
              <a:rPr lang="zh-CN" altLang="en-US" sz="2800" b="1" dirty="0" smtClean="0">
                <a:latin typeface="+mn-lt"/>
                <a:ea typeface="+mn-ea"/>
              </a:rPr>
              <a:t>投票</a:t>
            </a:r>
            <a:r>
              <a:rPr lang="zh-CN" altLang="en-US" sz="2800" b="1" dirty="0">
                <a:latin typeface="+mn-lt"/>
                <a:ea typeface="+mn-ea"/>
              </a:rPr>
              <a:t>人将</a:t>
            </a:r>
            <a:r>
              <a:rPr lang="en-US" altLang="zh-CN" sz="2800" b="1" dirty="0">
                <a:latin typeface="+mn-lt"/>
                <a:ea typeface="+mn-ea"/>
              </a:rPr>
              <a:t>B</a:t>
            </a:r>
            <a:r>
              <a:rPr lang="zh-CN" altLang="en-US" sz="2800" b="1" dirty="0">
                <a:latin typeface="+mn-lt"/>
                <a:ea typeface="+mn-ea"/>
              </a:rPr>
              <a:t>排到最后一</a:t>
            </a:r>
            <a:r>
              <a:rPr lang="zh-CN" altLang="en-US" sz="2800" b="1" dirty="0" smtClean="0">
                <a:latin typeface="+mn-lt"/>
                <a:ea typeface="+mn-ea"/>
              </a:rPr>
              <a:t>名</a:t>
            </a:r>
            <a:r>
              <a:rPr lang="en-US" altLang="zh-CN" sz="2800" b="1" dirty="0">
                <a:latin typeface="+mn-lt"/>
                <a:ea typeface="+mn-ea"/>
              </a:rPr>
              <a:t>.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9552" y="4722523"/>
            <a:ext cx="827916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C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是获胜</a:t>
            </a: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者！</a:t>
            </a:r>
            <a:r>
              <a:rPr lang="zh-CN" altLang="en-US" sz="2800" b="1" dirty="0" smtClean="0">
                <a:latin typeface="+mn-lt"/>
                <a:ea typeface="+mn-ea"/>
              </a:rPr>
              <a:t>因为</a:t>
            </a:r>
            <a:r>
              <a:rPr lang="zh-CN" altLang="en-US" sz="2800" b="1" dirty="0">
                <a:latin typeface="+mn-lt"/>
                <a:ea typeface="+mn-ea"/>
              </a:rPr>
              <a:t>不仅</a:t>
            </a:r>
            <a:r>
              <a:rPr lang="zh-CN" altLang="en-US" sz="2800" b="1" dirty="0" smtClean="0">
                <a:latin typeface="+mn-lt"/>
                <a:ea typeface="+mn-ea"/>
              </a:rPr>
              <a:t>没有人</a:t>
            </a:r>
            <a:r>
              <a:rPr lang="zh-CN" altLang="en-US" sz="2800" b="1" dirty="0">
                <a:latin typeface="+mn-lt"/>
                <a:ea typeface="+mn-ea"/>
              </a:rPr>
              <a:t>将</a:t>
            </a:r>
            <a:r>
              <a:rPr lang="en-US" altLang="zh-CN" sz="2800" b="1" dirty="0">
                <a:latin typeface="+mn-lt"/>
                <a:ea typeface="+mn-ea"/>
              </a:rPr>
              <a:t>C</a:t>
            </a:r>
            <a:r>
              <a:rPr lang="zh-CN" altLang="en-US" sz="2800" b="1" dirty="0">
                <a:latin typeface="+mn-lt"/>
                <a:ea typeface="+mn-ea"/>
              </a:rPr>
              <a:t>排到最后，而且把</a:t>
            </a:r>
            <a:r>
              <a:rPr lang="en-US" altLang="zh-CN" sz="2800" b="1" dirty="0">
                <a:latin typeface="+mn-lt"/>
                <a:ea typeface="+mn-ea"/>
              </a:rPr>
              <a:t>C</a:t>
            </a:r>
            <a:r>
              <a:rPr lang="zh-CN" altLang="en-US" sz="2800" b="1" dirty="0">
                <a:latin typeface="+mn-lt"/>
                <a:ea typeface="+mn-ea"/>
              </a:rPr>
              <a:t>排在第</a:t>
            </a:r>
            <a:r>
              <a:rPr lang="en-US" altLang="zh-CN" sz="2800" b="1" dirty="0">
                <a:latin typeface="+mn-lt"/>
                <a:ea typeface="+mn-ea"/>
              </a:rPr>
              <a:t>1</a:t>
            </a:r>
            <a:r>
              <a:rPr lang="zh-CN" altLang="en-US" sz="2800" b="1" dirty="0">
                <a:latin typeface="+mn-lt"/>
                <a:ea typeface="+mn-ea"/>
              </a:rPr>
              <a:t>名</a:t>
            </a:r>
            <a:r>
              <a:rPr lang="zh-CN" altLang="en-US" sz="2800" b="1" dirty="0" smtClean="0">
                <a:latin typeface="+mn-lt"/>
                <a:ea typeface="+mn-ea"/>
              </a:rPr>
              <a:t>的只比</a:t>
            </a:r>
            <a:r>
              <a:rPr lang="zh-CN" altLang="en-US" sz="2800" b="1" dirty="0">
                <a:latin typeface="+mn-lt"/>
                <a:ea typeface="+mn-ea"/>
              </a:rPr>
              <a:t>把</a:t>
            </a:r>
            <a:r>
              <a:rPr lang="en-US" altLang="zh-CN" sz="2800" b="1" dirty="0" smtClean="0">
                <a:latin typeface="+mn-lt"/>
                <a:ea typeface="+mn-ea"/>
              </a:rPr>
              <a:t>B</a:t>
            </a:r>
            <a:r>
              <a:rPr lang="zh-CN" altLang="en-US" sz="2800" b="1" dirty="0">
                <a:latin typeface="+mn-lt"/>
                <a:ea typeface="+mn-ea"/>
              </a:rPr>
              <a:t>排在第</a:t>
            </a:r>
            <a:r>
              <a:rPr lang="en-US" altLang="zh-CN" sz="2800" b="1" dirty="0">
                <a:latin typeface="+mn-lt"/>
                <a:ea typeface="+mn-ea"/>
              </a:rPr>
              <a:t>1</a:t>
            </a:r>
            <a:r>
              <a:rPr lang="zh-CN" altLang="en-US" sz="2800" b="1" dirty="0">
                <a:latin typeface="+mn-lt"/>
                <a:ea typeface="+mn-ea"/>
              </a:rPr>
              <a:t>名的少</a:t>
            </a:r>
            <a:r>
              <a:rPr lang="en-US" altLang="zh-CN" sz="2800" b="1" dirty="0">
                <a:latin typeface="+mn-lt"/>
                <a:ea typeface="+mn-ea"/>
              </a:rPr>
              <a:t>1</a:t>
            </a:r>
            <a:r>
              <a:rPr lang="zh-CN" altLang="en-US" sz="2800" b="1" dirty="0" smtClean="0">
                <a:latin typeface="+mn-lt"/>
                <a:ea typeface="+mn-ea"/>
              </a:rPr>
              <a:t>人</a:t>
            </a:r>
            <a:r>
              <a:rPr lang="en-US" altLang="zh-CN" sz="2800" b="1" dirty="0">
                <a:latin typeface="+mn-lt"/>
                <a:ea typeface="+mn-ea"/>
              </a:rPr>
              <a:t>.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90753" y="3354371"/>
            <a:ext cx="456904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D</a:t>
            </a: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是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获胜者！</a:t>
            </a:r>
            <a:r>
              <a:rPr lang="zh-CN" altLang="en-US" sz="2800" b="1" dirty="0">
                <a:latin typeface="+mn-lt"/>
                <a:ea typeface="+mn-ea"/>
              </a:rPr>
              <a:t>因为</a:t>
            </a:r>
            <a:r>
              <a:rPr lang="zh-CN" altLang="en-US" sz="2800" b="1" dirty="0" smtClean="0">
                <a:latin typeface="+mn-lt"/>
                <a:ea typeface="+mn-ea"/>
              </a:rPr>
              <a:t>没有人</a:t>
            </a:r>
            <a:r>
              <a:rPr lang="zh-CN" altLang="en-US" sz="2800" b="1" dirty="0">
                <a:latin typeface="+mn-lt"/>
                <a:ea typeface="+mn-ea"/>
              </a:rPr>
              <a:t>把</a:t>
            </a:r>
            <a:r>
              <a:rPr lang="en-US" altLang="zh-CN" sz="2800" b="1" dirty="0">
                <a:latin typeface="+mn-lt"/>
                <a:ea typeface="+mn-ea"/>
              </a:rPr>
              <a:t>D</a:t>
            </a:r>
            <a:r>
              <a:rPr lang="zh-CN" altLang="en-US" sz="2800" b="1" dirty="0">
                <a:latin typeface="+mn-lt"/>
                <a:ea typeface="+mn-ea"/>
              </a:rPr>
              <a:t>排到第</a:t>
            </a:r>
            <a:r>
              <a:rPr lang="en-US" altLang="zh-CN" sz="2800" b="1" dirty="0">
                <a:latin typeface="+mn-lt"/>
                <a:ea typeface="+mn-ea"/>
              </a:rPr>
              <a:t>2</a:t>
            </a:r>
            <a:r>
              <a:rPr lang="zh-CN" altLang="en-US" sz="2800" b="1" dirty="0">
                <a:latin typeface="+mn-lt"/>
                <a:ea typeface="+mn-ea"/>
              </a:rPr>
              <a:t>名</a:t>
            </a:r>
            <a:r>
              <a:rPr lang="zh-CN" altLang="en-US" sz="2800" b="1" dirty="0" smtClean="0">
                <a:latin typeface="+mn-lt"/>
                <a:ea typeface="+mn-ea"/>
              </a:rPr>
              <a:t>以后</a:t>
            </a:r>
            <a:r>
              <a:rPr lang="en-US" altLang="zh-CN" sz="2800" b="1" dirty="0" smtClean="0">
                <a:latin typeface="+mn-lt"/>
                <a:ea typeface="+mn-ea"/>
              </a:rPr>
              <a:t>.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7359" y="5859425"/>
            <a:ext cx="3514801" cy="5407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+mn-ea"/>
                <a:ea typeface="+mn-ea"/>
              </a:rPr>
              <a:t>怎么确定</a:t>
            </a:r>
            <a:r>
              <a:rPr lang="zh-CN" altLang="en-US" sz="2800" b="1" dirty="0">
                <a:latin typeface="+mn-ea"/>
                <a:ea typeface="+mn-ea"/>
              </a:rPr>
              <a:t>获胜者</a:t>
            </a:r>
            <a:r>
              <a:rPr lang="zh-CN" altLang="en-US" sz="2800" b="1" dirty="0" smtClean="0">
                <a:latin typeface="+mn-ea"/>
                <a:ea typeface="+mn-ea"/>
              </a:rPr>
              <a:t>呢？</a:t>
            </a:r>
            <a:endParaRPr lang="zh-CN" altLang="en-US" sz="28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684082"/>
            <a:ext cx="2449710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+mj-lt"/>
                <a:ea typeface="+mn-ea"/>
              </a:rPr>
              <a:t>5</a:t>
            </a:r>
            <a:r>
              <a:rPr lang="zh-CN" altLang="en-US" sz="3200" b="1" dirty="0" smtClean="0">
                <a:latin typeface="+mj-lt"/>
                <a:ea typeface="+mn-ea"/>
              </a:rPr>
              <a:t>种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选举</a:t>
            </a:r>
            <a:r>
              <a:rPr lang="zh-CN" altLang="en-US" sz="3200" b="1" dirty="0" smtClean="0">
                <a:latin typeface="+mj-lt"/>
                <a:ea typeface="+mn-ea"/>
              </a:rPr>
              <a:t>方法</a:t>
            </a:r>
            <a:endParaRPr lang="zh-CN" altLang="en-US" sz="3200" b="1" dirty="0">
              <a:latin typeface="+mj-lt"/>
              <a:ea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66809" y="2289529"/>
          <a:ext cx="2970198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0078"/>
                <a:gridCol w="630042"/>
                <a:gridCol w="540036"/>
                <a:gridCol w="630042"/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 smtClean="0">
                          <a:effectLst/>
                        </a:rPr>
                        <a:t>票数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11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10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1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2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3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第</a:t>
                      </a:r>
                      <a:r>
                        <a:rPr lang="en-US" sz="2400" kern="0">
                          <a:effectLst/>
                        </a:rPr>
                        <a:t>4</a:t>
                      </a:r>
                      <a:r>
                        <a:rPr lang="zh-CN" sz="2400" kern="0">
                          <a:effectLst/>
                        </a:rPr>
                        <a:t>名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23528" y="1322184"/>
            <a:ext cx="86222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+mj-ea"/>
                <a:ea typeface="+mj-ea"/>
              </a:rPr>
              <a:t>1.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简单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多数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法</a:t>
            </a:r>
            <a:r>
              <a:rPr lang="zh-CN" altLang="en-US" sz="2800" b="1" dirty="0" smtClean="0">
                <a:latin typeface="+mj-ea"/>
                <a:ea typeface="+mj-ea"/>
              </a:rPr>
              <a:t>：</a:t>
            </a:r>
            <a:r>
              <a:rPr lang="zh-CN" altLang="en-US" sz="2800" b="1" dirty="0">
                <a:latin typeface="+mj-ea"/>
                <a:ea typeface="+mj-ea"/>
              </a:rPr>
              <a:t>得到第</a:t>
            </a:r>
            <a:r>
              <a:rPr lang="en-US" altLang="zh-CN" sz="2800" b="1" dirty="0">
                <a:latin typeface="+mj-ea"/>
                <a:ea typeface="+mj-ea"/>
              </a:rPr>
              <a:t>1</a:t>
            </a:r>
            <a:r>
              <a:rPr lang="zh-CN" altLang="en-US" sz="2800" b="1" dirty="0">
                <a:latin typeface="+mj-ea"/>
                <a:ea typeface="+mj-ea"/>
              </a:rPr>
              <a:t>名票数最多的候选人为获胜</a:t>
            </a:r>
            <a:r>
              <a:rPr lang="zh-CN" altLang="en-US" sz="2800" b="1" dirty="0" smtClean="0">
                <a:latin typeface="+mj-ea"/>
                <a:ea typeface="+mj-ea"/>
              </a:rPr>
              <a:t>者</a:t>
            </a:r>
            <a:r>
              <a:rPr lang="en-US" altLang="zh-CN" sz="2800" b="1" dirty="0" smtClean="0">
                <a:latin typeface="+mj-ea"/>
                <a:ea typeface="+mj-ea"/>
              </a:rPr>
              <a:t>.</a:t>
            </a:r>
            <a:endParaRPr lang="zh-CN" altLang="en-US" sz="2800" b="1" dirty="0" smtClean="0"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4535" y="2793585"/>
            <a:ext cx="3572896" cy="63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+mj-ea"/>
                <a:ea typeface="+mj-ea"/>
              </a:rPr>
              <a:t>优点：易于实施</a:t>
            </a:r>
            <a:r>
              <a:rPr lang="en-US" altLang="zh-CN" sz="2800" b="1" dirty="0" smtClean="0">
                <a:latin typeface="+mj-ea"/>
                <a:ea typeface="+mj-ea"/>
              </a:rPr>
              <a:t>.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4802" y="2220784"/>
            <a:ext cx="4365291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+mj-ea"/>
              </a:rPr>
              <a:t>按照简单多数法获胜者是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+mj-ea"/>
              </a:rPr>
              <a:t>B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！</a:t>
            </a:r>
            <a:endParaRPr lang="zh-CN" altLang="en-US" sz="2800" b="1" dirty="0" smtClean="0">
              <a:solidFill>
                <a:srgbClr val="FF0000"/>
              </a:solidFill>
              <a:latin typeface="+mj-lt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4008" y="3513665"/>
            <a:ext cx="403261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j-ea"/>
              </a:rPr>
              <a:t>缺点</a:t>
            </a:r>
            <a:r>
              <a:rPr lang="zh-CN" altLang="en-US" sz="2800" b="1" dirty="0" smtClean="0">
                <a:latin typeface="+mj-ea"/>
                <a:ea typeface="+mj-ea"/>
              </a:rPr>
              <a:t>：没有</a:t>
            </a:r>
            <a:r>
              <a:rPr lang="zh-CN" altLang="en-US" sz="2800" b="1" dirty="0">
                <a:latin typeface="+mj-ea"/>
                <a:ea typeface="+mj-ea"/>
              </a:rPr>
              <a:t>考虑除投票人把哪位候选人排在第</a:t>
            </a:r>
            <a:r>
              <a:rPr lang="en-US" altLang="zh-CN" sz="2800" b="1" dirty="0">
                <a:latin typeface="+mj-ea"/>
                <a:ea typeface="+mj-ea"/>
              </a:rPr>
              <a:t>1</a:t>
            </a:r>
            <a:r>
              <a:rPr lang="zh-CN" altLang="en-US" sz="2800" b="1" dirty="0">
                <a:latin typeface="+mj-ea"/>
                <a:ea typeface="+mj-ea"/>
              </a:rPr>
              <a:t>名以外的全部排序</a:t>
            </a:r>
            <a:r>
              <a:rPr lang="zh-CN" altLang="en-US" sz="2800" b="1" dirty="0" smtClean="0">
                <a:latin typeface="+mj-ea"/>
                <a:ea typeface="+mj-ea"/>
              </a:rPr>
              <a:t>信息</a:t>
            </a:r>
            <a:r>
              <a:rPr lang="en-US" altLang="zh-CN" sz="2800" b="1" dirty="0" smtClean="0">
                <a:latin typeface="+mj-ea"/>
                <a:ea typeface="+mj-ea"/>
              </a:rPr>
              <a:t>.</a:t>
            </a:r>
            <a:endParaRPr lang="zh-CN" altLang="en-US" sz="2800" b="1" dirty="0" smtClean="0"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59632" y="5373216"/>
            <a:ext cx="6552583" cy="7386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+mj-ea"/>
                <a:ea typeface="+mj-ea"/>
              </a:rPr>
              <a:t>好的</a:t>
            </a:r>
            <a:r>
              <a:rPr lang="zh-CN" altLang="en-US" sz="2800" b="1" dirty="0">
                <a:latin typeface="+mj-ea"/>
                <a:ea typeface="+mj-ea"/>
              </a:rPr>
              <a:t>投票方法应该考虑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更多的排序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信息</a:t>
            </a:r>
            <a:r>
              <a:rPr lang="en-US" altLang="zh-CN" sz="2800" b="1" dirty="0" smtClean="0">
                <a:latin typeface="+mj-ea"/>
                <a:ea typeface="+mj-ea"/>
              </a:rPr>
              <a:t>.</a:t>
            </a:r>
            <a:endParaRPr lang="zh-CN" altLang="en-US" sz="2800" b="1" dirty="0" smtClean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2301501"/>
            <a:ext cx="945127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选举喜爱球队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 animBg="1"/>
      <p:bldP spid="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668816"/>
            <a:ext cx="7848872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+mj-lt"/>
                <a:ea typeface="+mj-ea"/>
              </a:rPr>
              <a:t>2.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单轮决胜法</a:t>
            </a:r>
            <a:r>
              <a:rPr lang="zh-CN" altLang="en-US" sz="2800" b="1" dirty="0" smtClean="0">
                <a:latin typeface="+mj-lt"/>
                <a:ea typeface="+mj-ea"/>
              </a:rPr>
              <a:t>：得到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第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+mj-ea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名票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+mj-ea"/>
              </a:rPr>
              <a:t>数最多和次多</a:t>
            </a:r>
            <a:r>
              <a:rPr lang="zh-CN" altLang="en-US" sz="2800" b="1" dirty="0">
                <a:latin typeface="+mj-lt"/>
                <a:ea typeface="+mj-ea"/>
              </a:rPr>
              <a:t>的两位候选人进入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+mj-ea"/>
              </a:rPr>
              <a:t>决胜投票</a:t>
            </a:r>
            <a:r>
              <a:rPr lang="zh-CN" altLang="en-US" sz="2800" b="1" dirty="0">
                <a:latin typeface="+mj-lt"/>
                <a:ea typeface="+mj-ea"/>
              </a:rPr>
              <a:t>，由简单多数</a:t>
            </a:r>
            <a:r>
              <a:rPr lang="zh-CN" altLang="en-US" sz="2800" b="1" dirty="0" smtClean="0">
                <a:latin typeface="+mj-lt"/>
                <a:ea typeface="+mj-ea"/>
              </a:rPr>
              <a:t>法确定</a:t>
            </a:r>
            <a:r>
              <a:rPr lang="zh-CN" altLang="en-US" sz="2800" b="1" dirty="0" smtClean="0"/>
              <a:t>决胜投票的</a:t>
            </a:r>
            <a:r>
              <a:rPr lang="zh-CN" altLang="en-US" sz="2800" b="1" dirty="0" smtClean="0">
                <a:latin typeface="+mj-lt"/>
                <a:ea typeface="+mj-ea"/>
              </a:rPr>
              <a:t>获胜</a:t>
            </a:r>
            <a:r>
              <a:rPr lang="zh-CN" altLang="en-US" sz="2800" b="1" dirty="0">
                <a:latin typeface="+mj-lt"/>
                <a:ea typeface="+mj-ea"/>
              </a:rPr>
              <a:t>者，</a:t>
            </a:r>
            <a:r>
              <a:rPr lang="zh-CN" altLang="en-US" sz="2800" b="1" dirty="0" smtClean="0">
                <a:latin typeface="+mj-lt"/>
                <a:ea typeface="+mj-ea"/>
              </a:rPr>
              <a:t>并定</a:t>
            </a:r>
            <a:r>
              <a:rPr lang="zh-CN" altLang="en-US" sz="2800" b="1" dirty="0">
                <a:latin typeface="+mj-lt"/>
                <a:ea typeface="+mj-ea"/>
              </a:rPr>
              <a:t>为整个选举的</a:t>
            </a:r>
            <a:r>
              <a:rPr lang="zh-CN" altLang="en-US" sz="2800" b="1" dirty="0" smtClean="0">
                <a:latin typeface="+mj-lt"/>
                <a:ea typeface="+mj-ea"/>
              </a:rPr>
              <a:t>获胜者</a:t>
            </a:r>
            <a:r>
              <a:rPr lang="en-US" altLang="zh-CN" sz="2800" b="1" dirty="0" smtClean="0">
                <a:latin typeface="+mj-lt"/>
                <a:ea typeface="+mj-ea"/>
              </a:rPr>
              <a:t>.</a:t>
            </a:r>
            <a:endParaRPr lang="zh-CN" altLang="en-US" sz="2800" b="1" dirty="0">
              <a:latin typeface="+mj-lt"/>
              <a:ea typeface="+mj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53752" y="2413992"/>
          <a:ext cx="2670233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910"/>
                <a:gridCol w="566413"/>
                <a:gridCol w="485497"/>
                <a:gridCol w="566413"/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 smtClean="0">
                          <a:effectLst/>
                        </a:rPr>
                        <a:t>票数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11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10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1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2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3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4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96136" y="2948968"/>
          <a:ext cx="2970198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0078"/>
                <a:gridCol w="630042"/>
                <a:gridCol w="540036"/>
                <a:gridCol w="630042"/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 smtClean="0">
                          <a:effectLst/>
                        </a:rPr>
                        <a:t>票数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11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10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1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2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317637" y="3688906"/>
            <a:ext cx="2387028" cy="16435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+mj-lt"/>
                <a:ea typeface="+mj-ea"/>
              </a:rPr>
              <a:t>假设</a:t>
            </a:r>
            <a:r>
              <a:rPr lang="zh-CN" altLang="en-US" sz="2800" b="1" dirty="0" smtClean="0">
                <a:latin typeface="+mj-lt"/>
                <a:ea typeface="+mj-ea"/>
              </a:rPr>
              <a:t>所有</a:t>
            </a:r>
            <a:r>
              <a:rPr lang="zh-CN" altLang="en-US" sz="2800" b="1" dirty="0">
                <a:latin typeface="+mj-lt"/>
                <a:ea typeface="+mj-ea"/>
              </a:rPr>
              <a:t>投票人对</a:t>
            </a:r>
            <a:r>
              <a:rPr lang="en-US" altLang="zh-CN" sz="2800" b="1" dirty="0" smtClean="0">
                <a:latin typeface="+mj-lt"/>
                <a:ea typeface="+mj-ea"/>
              </a:rPr>
              <a:t>B,C</a:t>
            </a:r>
            <a:r>
              <a:rPr lang="zh-CN" altLang="en-US" sz="2800" b="1" dirty="0">
                <a:latin typeface="+mj-lt"/>
                <a:ea typeface="+mj-ea"/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偏爱不改变</a:t>
            </a:r>
            <a:r>
              <a:rPr lang="en-US" altLang="zh-CN" sz="2800" b="1" dirty="0">
                <a:latin typeface="+mj-lt"/>
                <a:ea typeface="+mj-ea"/>
              </a:rPr>
              <a:t>.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79712" y="5627108"/>
            <a:ext cx="5212976" cy="559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+mj-ea"/>
              </a:rPr>
              <a:t>按照单轮决胜法获胜者是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+mj-ea"/>
              </a:rPr>
              <a:t>C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！</a:t>
            </a:r>
            <a:endParaRPr lang="zh-CN" altLang="en-US" sz="2800" b="1" dirty="0">
              <a:solidFill>
                <a:srgbClr val="FF0000"/>
              </a:solidFill>
              <a:latin typeface="+mj-lt"/>
              <a:ea typeface="+mj-ea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469427" y="3429000"/>
            <a:ext cx="2110686" cy="25990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724128" y="4725144"/>
            <a:ext cx="3024704" cy="563981"/>
            <a:chOff x="5724128" y="4725144"/>
            <a:chExt cx="3024704" cy="563981"/>
          </a:xfrm>
        </p:grpSpPr>
        <p:sp>
          <p:nvSpPr>
            <p:cNvPr id="8" name="矩形 7"/>
            <p:cNvSpPr/>
            <p:nvPr/>
          </p:nvSpPr>
          <p:spPr>
            <a:xfrm>
              <a:off x="5940152" y="4725144"/>
              <a:ext cx="2808680" cy="55989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latin typeface="+mj-lt"/>
                  <a:ea typeface="+mj-ea"/>
                </a:rPr>
                <a:t>以下</a:t>
              </a:r>
              <a:r>
                <a:rPr lang="zh-CN" altLang="en-US" sz="2800" b="1" dirty="0" smtClean="0">
                  <a:latin typeface="+mj-lt"/>
                  <a:ea typeface="+mj-ea"/>
                </a:rPr>
                <a:t>均做此假设</a:t>
              </a:r>
              <a:r>
                <a:rPr lang="en-US" altLang="zh-CN" sz="2800" b="1" dirty="0" smtClean="0">
                  <a:latin typeface="+mj-lt"/>
                  <a:ea typeface="+mj-ea"/>
                </a:rPr>
                <a:t>.</a:t>
              </a:r>
              <a:endParaRPr lang="zh-CN" altLang="en-US" sz="2800" b="1" dirty="0">
                <a:latin typeface="+mj-lt"/>
                <a:ea typeface="+mj-ea"/>
              </a:endParaRPr>
            </a:p>
          </p:txBody>
        </p:sp>
        <p:sp>
          <p:nvSpPr>
            <p:cNvPr id="9" name="左箭头 8"/>
            <p:cNvSpPr/>
            <p:nvPr/>
          </p:nvSpPr>
          <p:spPr>
            <a:xfrm>
              <a:off x="5724128" y="4749089"/>
              <a:ext cx="90005" cy="54003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3275856" y="2288646"/>
            <a:ext cx="528819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+mj-lt"/>
                <a:ea typeface="+mj-ea"/>
              </a:rPr>
              <a:t>得到</a:t>
            </a:r>
            <a:r>
              <a:rPr lang="zh-CN" altLang="en-US" sz="2800" b="1" dirty="0">
                <a:latin typeface="+mj-lt"/>
                <a:ea typeface="+mj-ea"/>
              </a:rPr>
              <a:t>第</a:t>
            </a:r>
            <a:r>
              <a:rPr lang="en-US" altLang="zh-CN" sz="2800" b="1" dirty="0">
                <a:latin typeface="+mj-lt"/>
                <a:ea typeface="+mj-ea"/>
              </a:rPr>
              <a:t>1</a:t>
            </a:r>
            <a:r>
              <a:rPr lang="zh-CN" altLang="en-US" sz="2800" b="1" dirty="0">
                <a:latin typeface="+mj-lt"/>
                <a:ea typeface="+mj-ea"/>
              </a:rPr>
              <a:t>名票数最多和次多</a:t>
            </a:r>
            <a:r>
              <a:rPr lang="zh-CN" altLang="en-US" sz="2800" b="1" dirty="0" smtClean="0">
                <a:latin typeface="+mj-lt"/>
                <a:ea typeface="+mj-ea"/>
              </a:rPr>
              <a:t>的</a:t>
            </a:r>
            <a:r>
              <a:rPr lang="en-US" altLang="zh-CN" sz="2800" b="1" dirty="0" smtClean="0">
                <a:latin typeface="+mj-lt"/>
                <a:ea typeface="+mj-ea"/>
              </a:rPr>
              <a:t>B,C </a:t>
            </a:r>
            <a:r>
              <a:rPr lang="zh-CN" altLang="en-US" sz="2800" b="1" dirty="0" smtClean="0">
                <a:latin typeface="+mj-lt"/>
                <a:ea typeface="+mj-ea"/>
              </a:rPr>
              <a:t>进入</a:t>
            </a:r>
            <a:r>
              <a:rPr lang="zh-CN" altLang="en-US" sz="2800" b="1" dirty="0">
                <a:latin typeface="+mj-lt"/>
                <a:ea typeface="+mj-ea"/>
              </a:rPr>
              <a:t>决胜</a:t>
            </a:r>
            <a:r>
              <a:rPr lang="zh-CN" altLang="en-US" sz="2800" b="1" dirty="0" smtClean="0">
                <a:latin typeface="+mj-lt"/>
                <a:ea typeface="+mj-ea"/>
              </a:rPr>
              <a:t>投票</a:t>
            </a:r>
            <a:r>
              <a:rPr lang="en-US" altLang="zh-CN" sz="2800" b="1" dirty="0" smtClean="0">
                <a:latin typeface="+mj-lt"/>
                <a:ea typeface="+mj-ea"/>
              </a:rPr>
              <a:t>.</a:t>
            </a:r>
            <a:endParaRPr lang="zh-CN" altLang="en-US" sz="2800" b="1" dirty="0"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  <p:bldP spid="7" grpId="0" animBg="1"/>
      <p:bldP spid="1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56563" y="764704"/>
            <a:ext cx="8100716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+mj-lt"/>
                <a:ea typeface="+mj-ea"/>
              </a:rPr>
              <a:t>3.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系列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决胜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法：</a:t>
            </a:r>
            <a:r>
              <a:rPr lang="zh-CN" altLang="zh-CN" sz="2800" b="1" dirty="0">
                <a:latin typeface="+mj-ea"/>
                <a:ea typeface="+mj-ea"/>
              </a:rPr>
              <a:t>进行多轮决胜</a:t>
            </a:r>
            <a:r>
              <a:rPr lang="zh-CN" altLang="zh-CN" sz="2800" b="1" dirty="0" smtClean="0">
                <a:latin typeface="+mj-ea"/>
                <a:ea typeface="+mj-ea"/>
              </a:rPr>
              <a:t>投票</a:t>
            </a:r>
            <a:r>
              <a:rPr lang="en-US" altLang="zh-CN" sz="2800" b="1" dirty="0" smtClean="0">
                <a:latin typeface="+mj-ea"/>
                <a:ea typeface="+mj-ea"/>
              </a:rPr>
              <a:t>,</a:t>
            </a:r>
            <a:r>
              <a:rPr lang="zh-CN" altLang="zh-CN" sz="2800" b="1" dirty="0" smtClean="0">
                <a:latin typeface="+mj-ea"/>
                <a:ea typeface="+mj-ea"/>
              </a:rPr>
              <a:t>每</a:t>
            </a:r>
            <a:r>
              <a:rPr lang="zh-CN" altLang="zh-CN" sz="2800" b="1" dirty="0">
                <a:latin typeface="+mj-ea"/>
                <a:ea typeface="+mj-ea"/>
              </a:rPr>
              <a:t>轮</a:t>
            </a:r>
            <a:r>
              <a:rPr lang="zh-CN" altLang="zh-CN" sz="2800" b="1" dirty="0">
                <a:solidFill>
                  <a:srgbClr val="FF0000"/>
                </a:solidFill>
                <a:latin typeface="+mj-ea"/>
                <a:ea typeface="+mj-ea"/>
              </a:rPr>
              <a:t>只淘汰得第</a:t>
            </a:r>
            <a:r>
              <a:rPr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zh-CN" altLang="zh-CN" sz="2800" b="1" dirty="0">
                <a:solidFill>
                  <a:srgbClr val="FF0000"/>
                </a:solidFill>
                <a:latin typeface="+mj-ea"/>
                <a:ea typeface="+mj-ea"/>
              </a:rPr>
              <a:t>名票数最少的</a:t>
            </a:r>
            <a:r>
              <a:rPr lang="zh-CN" altLang="zh-CN" sz="2800" b="1" dirty="0" smtClean="0">
                <a:latin typeface="+mj-ea"/>
                <a:ea typeface="+mj-ea"/>
              </a:rPr>
              <a:t>候选人</a:t>
            </a:r>
            <a:r>
              <a:rPr lang="en-US" altLang="zh-CN" sz="2800" b="1" dirty="0" smtClean="0">
                <a:latin typeface="+mj-ea"/>
                <a:ea typeface="+mj-ea"/>
              </a:rPr>
              <a:t>,</a:t>
            </a:r>
            <a:r>
              <a:rPr lang="zh-CN" altLang="zh-CN" sz="2800" b="1" dirty="0" smtClean="0">
                <a:latin typeface="+mj-ea"/>
                <a:ea typeface="+mj-ea"/>
              </a:rPr>
              <a:t>当</a:t>
            </a:r>
            <a:r>
              <a:rPr lang="zh-CN" altLang="zh-CN" sz="2800" b="1" dirty="0">
                <a:latin typeface="+mj-ea"/>
                <a:ea typeface="+mj-ea"/>
              </a:rPr>
              <a:t>剩下两位候选人</a:t>
            </a:r>
            <a:r>
              <a:rPr lang="zh-CN" altLang="zh-CN" sz="2800" b="1" dirty="0" smtClean="0">
                <a:latin typeface="+mj-ea"/>
                <a:ea typeface="+mj-ea"/>
              </a:rPr>
              <a:t>时</a:t>
            </a:r>
            <a:r>
              <a:rPr lang="en-US" altLang="zh-CN" sz="2800" b="1" dirty="0" smtClean="0">
                <a:latin typeface="+mj-ea"/>
                <a:ea typeface="+mj-ea"/>
              </a:rPr>
              <a:t>,</a:t>
            </a:r>
            <a:r>
              <a:rPr lang="zh-CN" altLang="zh-CN" sz="2800" b="1" dirty="0" smtClean="0">
                <a:latin typeface="+mj-ea"/>
                <a:ea typeface="+mj-ea"/>
              </a:rPr>
              <a:t>由</a:t>
            </a:r>
            <a:r>
              <a:rPr lang="zh-CN" altLang="zh-CN" sz="2800" b="1" dirty="0">
                <a:latin typeface="+mj-ea"/>
                <a:ea typeface="+mj-ea"/>
              </a:rPr>
              <a:t>简单多数法决定获胜</a:t>
            </a:r>
            <a:r>
              <a:rPr lang="zh-CN" altLang="zh-CN" sz="2800" b="1" dirty="0" smtClean="0">
                <a:latin typeface="+mj-ea"/>
                <a:ea typeface="+mj-ea"/>
              </a:rPr>
              <a:t>者</a:t>
            </a:r>
            <a:r>
              <a:rPr lang="en-US" altLang="zh-CN" sz="2800" b="1" dirty="0" smtClean="0">
                <a:latin typeface="+mj-ea"/>
                <a:ea typeface="+mj-ea"/>
              </a:rPr>
              <a:t>,</a:t>
            </a:r>
            <a:r>
              <a:rPr lang="zh-CN" altLang="zh-CN" sz="2800" b="1" dirty="0" smtClean="0">
                <a:latin typeface="+mj-ea"/>
                <a:ea typeface="+mj-ea"/>
              </a:rPr>
              <a:t>并定</a:t>
            </a:r>
            <a:r>
              <a:rPr lang="zh-CN" altLang="zh-CN" sz="2800" b="1" dirty="0">
                <a:latin typeface="+mj-ea"/>
                <a:ea typeface="+mj-ea"/>
              </a:rPr>
              <a:t>为整个选举的获胜</a:t>
            </a:r>
            <a:r>
              <a:rPr lang="zh-CN" altLang="zh-CN" sz="2800" b="1" dirty="0" smtClean="0">
                <a:latin typeface="+mj-ea"/>
                <a:ea typeface="+mj-ea"/>
              </a:rPr>
              <a:t>者</a:t>
            </a:r>
            <a:r>
              <a:rPr lang="en-US" altLang="zh-CN" sz="2800" b="1" dirty="0">
                <a:solidFill>
                  <a:srgbClr val="C00000"/>
                </a:solidFill>
                <a:latin typeface="+mj-ea"/>
                <a:ea typeface="+mj-ea"/>
              </a:rPr>
              <a:t>.</a:t>
            </a:r>
            <a:endParaRPr lang="zh-CN" altLang="en-US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96715" y="2701896"/>
          <a:ext cx="2547093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4925"/>
                <a:gridCol w="576064"/>
                <a:gridCol w="504056"/>
                <a:gridCol w="432048"/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 smtClean="0">
                          <a:effectLst/>
                        </a:rPr>
                        <a:t>票数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11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10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1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2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3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</a:rPr>
                        <a:t>C</a:t>
                      </a:r>
                      <a:endParaRPr lang="zh-CN" sz="24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第</a:t>
                      </a:r>
                      <a:r>
                        <a:rPr lang="en-US" sz="2400" kern="0">
                          <a:effectLst/>
                        </a:rPr>
                        <a:t>4</a:t>
                      </a:r>
                      <a:r>
                        <a:rPr lang="zh-CN" sz="2400" kern="0">
                          <a:effectLst/>
                        </a:rPr>
                        <a:t>名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131840" y="3250536"/>
          <a:ext cx="2610174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0078"/>
                <a:gridCol w="495033"/>
                <a:gridCol w="495033"/>
                <a:gridCol w="450030"/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 smtClean="0">
                          <a:effectLst/>
                        </a:rPr>
                        <a:t>票数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11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10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1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 smtClean="0">
                          <a:effectLst/>
                        </a:rPr>
                        <a:t>第</a:t>
                      </a:r>
                      <a:r>
                        <a:rPr lang="en-US" altLang="zh-CN" sz="2400" kern="0" dirty="0" smtClean="0">
                          <a:effectLst/>
                        </a:rPr>
                        <a:t>2</a:t>
                      </a:r>
                      <a:r>
                        <a:rPr lang="zh-CN" sz="2400" kern="0" dirty="0" smtClean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 smtClean="0">
                          <a:effectLst/>
                        </a:rPr>
                        <a:t>第</a:t>
                      </a:r>
                      <a:r>
                        <a:rPr lang="en-US" altLang="zh-CN" sz="2400" kern="0" dirty="0" smtClean="0">
                          <a:effectLst/>
                        </a:rPr>
                        <a:t>3</a:t>
                      </a:r>
                      <a:r>
                        <a:rPr lang="zh-CN" sz="2400" kern="0" dirty="0" smtClean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147106" y="3284952"/>
          <a:ext cx="2655177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0078"/>
                <a:gridCol w="495033"/>
                <a:gridCol w="495033"/>
                <a:gridCol w="495033"/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 smtClean="0">
                          <a:effectLst/>
                        </a:rPr>
                        <a:t>票数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11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10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1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 smtClean="0">
                          <a:effectLst/>
                        </a:rPr>
                        <a:t>第</a:t>
                      </a:r>
                      <a:r>
                        <a:rPr lang="en-US" altLang="zh-CN" sz="2400" kern="0" dirty="0" smtClean="0">
                          <a:effectLst/>
                        </a:rPr>
                        <a:t>2</a:t>
                      </a:r>
                      <a:r>
                        <a:rPr lang="zh-CN" sz="2400" kern="0" dirty="0" smtClean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2843808" y="2564904"/>
            <a:ext cx="316848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+mj-lt"/>
                <a:ea typeface="+mj-ea"/>
              </a:rPr>
              <a:t>淘汰</a:t>
            </a:r>
            <a:r>
              <a:rPr lang="en-US" altLang="zh-CN" b="1" dirty="0" smtClean="0">
                <a:latin typeface="+mj-lt"/>
                <a:ea typeface="+mj-ea"/>
              </a:rPr>
              <a:t>D,</a:t>
            </a:r>
            <a:r>
              <a:rPr lang="zh-CN" altLang="en-US" b="1" dirty="0" smtClean="0">
                <a:latin typeface="+mj-lt"/>
                <a:ea typeface="+mj-ea"/>
              </a:rPr>
              <a:t>进入第</a:t>
            </a:r>
            <a:r>
              <a:rPr lang="en-US" altLang="zh-CN" b="1" dirty="0" smtClean="0">
                <a:latin typeface="+mj-lt"/>
                <a:ea typeface="+mj-ea"/>
              </a:rPr>
              <a:t>2</a:t>
            </a:r>
            <a:r>
              <a:rPr lang="zh-CN" altLang="en-US" b="1" dirty="0" smtClean="0">
                <a:latin typeface="+mj-lt"/>
                <a:ea typeface="+mj-ea"/>
              </a:rPr>
              <a:t>轮投票</a:t>
            </a:r>
            <a:endParaRPr lang="zh-CN" altLang="en-US" b="1" dirty="0">
              <a:latin typeface="+mj-lt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40152" y="2575739"/>
            <a:ext cx="316848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+mj-lt"/>
                <a:ea typeface="+mj-ea"/>
              </a:rPr>
              <a:t>淘汰</a:t>
            </a:r>
            <a:r>
              <a:rPr lang="en-US" altLang="zh-CN" b="1" dirty="0">
                <a:latin typeface="+mj-lt"/>
                <a:ea typeface="+mj-ea"/>
              </a:rPr>
              <a:t>A</a:t>
            </a:r>
            <a:r>
              <a:rPr lang="en-US" altLang="zh-CN" b="1" dirty="0" smtClean="0">
                <a:latin typeface="+mj-lt"/>
                <a:ea typeface="+mj-ea"/>
              </a:rPr>
              <a:t>,</a:t>
            </a:r>
            <a:r>
              <a:rPr lang="zh-CN" altLang="en-US" b="1" dirty="0" smtClean="0">
                <a:latin typeface="+mj-lt"/>
                <a:ea typeface="+mj-ea"/>
              </a:rPr>
              <a:t>进入第</a:t>
            </a:r>
            <a:r>
              <a:rPr lang="en-US" altLang="zh-CN" b="1" dirty="0">
                <a:latin typeface="+mj-lt"/>
                <a:ea typeface="+mj-ea"/>
              </a:rPr>
              <a:t>3</a:t>
            </a:r>
            <a:r>
              <a:rPr lang="zh-CN" altLang="en-US" b="1" dirty="0" smtClean="0">
                <a:latin typeface="+mj-lt"/>
                <a:ea typeface="+mj-ea"/>
              </a:rPr>
              <a:t>轮投票</a:t>
            </a:r>
            <a:endParaRPr lang="zh-CN" altLang="en-US" b="1" dirty="0">
              <a:latin typeface="+mj-lt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51720" y="5484434"/>
            <a:ext cx="4545415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按照系列决胜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+mj-ea"/>
              </a:rPr>
              <a:t>法获胜者是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+mj-ea"/>
              </a:rPr>
              <a:t>C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！</a:t>
            </a:r>
            <a:endParaRPr lang="zh-CN" altLang="en-US" sz="2800" b="1" dirty="0">
              <a:solidFill>
                <a:srgbClr val="FF0000"/>
              </a:solidFill>
              <a:latin typeface="+mj-lt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7" grpId="0" animBg="1"/>
      <p:bldP spid="1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96074" y="764704"/>
            <a:ext cx="77768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+mj-lt"/>
                <a:ea typeface="+mj-ea"/>
              </a:rPr>
              <a:t>4.  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+mj-ea"/>
              </a:rPr>
              <a:t>Coombs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法</a:t>
            </a:r>
            <a:r>
              <a:rPr lang="zh-CN" altLang="en-US" sz="2800" b="1" dirty="0" smtClean="0">
                <a:latin typeface="+mj-lt"/>
                <a:ea typeface="+mj-ea"/>
              </a:rPr>
              <a:t>：</a:t>
            </a:r>
            <a:r>
              <a:rPr lang="zh-CN" altLang="en-US" sz="2800" b="1" dirty="0">
                <a:latin typeface="+mj-lt"/>
                <a:ea typeface="+mj-ea"/>
              </a:rPr>
              <a:t>与</a:t>
            </a:r>
            <a:r>
              <a:rPr lang="zh-CN" altLang="en-US" sz="2800" b="1" dirty="0" smtClean="0">
                <a:latin typeface="+mj-lt"/>
                <a:ea typeface="+mj-ea"/>
              </a:rPr>
              <a:t>系列</a:t>
            </a:r>
            <a:r>
              <a:rPr lang="zh-CN" altLang="en-US" sz="2800" b="1" dirty="0">
                <a:latin typeface="+mj-lt"/>
                <a:ea typeface="+mj-ea"/>
              </a:rPr>
              <a:t>决胜</a:t>
            </a:r>
            <a:r>
              <a:rPr lang="zh-CN" altLang="en-US" sz="2800" b="1" dirty="0" smtClean="0">
                <a:latin typeface="+mj-lt"/>
                <a:ea typeface="+mj-ea"/>
              </a:rPr>
              <a:t>法的多轮投票类似，但每轮只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淘汰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+mj-ea"/>
              </a:rPr>
              <a:t>倒数第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+mj-ea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+mj-ea"/>
              </a:rPr>
              <a:t>名票数最多</a:t>
            </a:r>
            <a:r>
              <a:rPr lang="zh-CN" altLang="en-US" sz="2800" b="1" dirty="0">
                <a:latin typeface="+mj-lt"/>
                <a:ea typeface="+mj-ea"/>
              </a:rPr>
              <a:t>的</a:t>
            </a:r>
            <a:r>
              <a:rPr lang="zh-CN" altLang="en-US" sz="2800" b="1" dirty="0" smtClean="0">
                <a:latin typeface="+mj-lt"/>
                <a:ea typeface="+mj-ea"/>
              </a:rPr>
              <a:t>候选人</a:t>
            </a:r>
            <a:r>
              <a:rPr lang="en-US" altLang="zh-CN" sz="2800" b="1" dirty="0" smtClean="0">
                <a:latin typeface="+mj-lt"/>
                <a:ea typeface="+mj-ea"/>
              </a:rPr>
              <a:t>.</a:t>
            </a:r>
            <a:endParaRPr lang="zh-CN" altLang="en-US" sz="2800" b="1" dirty="0">
              <a:latin typeface="+mj-lt"/>
              <a:ea typeface="+mj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113954" y="3212976"/>
          <a:ext cx="2610174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0078"/>
                <a:gridCol w="495033"/>
                <a:gridCol w="495033"/>
                <a:gridCol w="450030"/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 smtClean="0">
                          <a:effectLst/>
                        </a:rPr>
                        <a:t>票数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11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10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1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 smtClean="0">
                          <a:effectLst/>
                        </a:rPr>
                        <a:t>第</a:t>
                      </a:r>
                      <a:r>
                        <a:rPr lang="en-US" altLang="zh-CN" sz="2400" kern="0" dirty="0" smtClean="0">
                          <a:effectLst/>
                        </a:rPr>
                        <a:t>2</a:t>
                      </a:r>
                      <a:r>
                        <a:rPr lang="zh-CN" sz="2400" kern="0" dirty="0" smtClean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 smtClean="0">
                          <a:effectLst/>
                        </a:rPr>
                        <a:t>第</a:t>
                      </a:r>
                      <a:r>
                        <a:rPr lang="en-US" altLang="zh-CN" sz="2400" kern="0" dirty="0" smtClean="0">
                          <a:effectLst/>
                        </a:rPr>
                        <a:t>3</a:t>
                      </a:r>
                      <a:r>
                        <a:rPr lang="zh-CN" sz="2400" kern="0" dirty="0" smtClean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012160" y="3284984"/>
          <a:ext cx="2655177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0078"/>
                <a:gridCol w="495033"/>
                <a:gridCol w="495033"/>
                <a:gridCol w="495033"/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 smtClean="0">
                          <a:effectLst/>
                        </a:rPr>
                        <a:t>票数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11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10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1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 smtClean="0">
                          <a:effectLst/>
                        </a:rPr>
                        <a:t>第</a:t>
                      </a:r>
                      <a:r>
                        <a:rPr lang="en-US" altLang="zh-CN" sz="2400" kern="0" dirty="0" smtClean="0">
                          <a:effectLst/>
                        </a:rPr>
                        <a:t>2</a:t>
                      </a:r>
                      <a:r>
                        <a:rPr lang="zh-CN" sz="2400" kern="0" dirty="0" smtClean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2135091" y="5589240"/>
            <a:ext cx="45859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按照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+mj-ea"/>
              </a:rPr>
              <a:t>Coombs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+mj-ea"/>
              </a:rPr>
              <a:t>法获胜者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是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+mj-ea"/>
              </a:rPr>
              <a:t>D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！</a:t>
            </a:r>
            <a:endParaRPr lang="zh-CN" altLang="en-US" sz="2800" b="1" dirty="0">
              <a:solidFill>
                <a:srgbClr val="FF0000"/>
              </a:solidFill>
              <a:latin typeface="+mj-lt"/>
              <a:ea typeface="+mj-ea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96715" y="2564904"/>
          <a:ext cx="2547093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4925"/>
                <a:gridCol w="576064"/>
                <a:gridCol w="504056"/>
                <a:gridCol w="432048"/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 smtClean="0">
                          <a:effectLst/>
                        </a:rPr>
                        <a:t>票数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11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10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1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2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3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</a:rPr>
                        <a:t>C</a:t>
                      </a:r>
                      <a:endParaRPr lang="zh-CN" sz="24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第</a:t>
                      </a:r>
                      <a:r>
                        <a:rPr lang="en-US" sz="2400" kern="0">
                          <a:effectLst/>
                        </a:rPr>
                        <a:t>4</a:t>
                      </a:r>
                      <a:r>
                        <a:rPr lang="zh-CN" sz="2400" kern="0">
                          <a:effectLst/>
                        </a:rPr>
                        <a:t>名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2843808" y="2483802"/>
            <a:ext cx="316848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+mj-lt"/>
                <a:ea typeface="+mj-ea"/>
              </a:rPr>
              <a:t>淘汰</a:t>
            </a:r>
            <a:r>
              <a:rPr lang="en-US" altLang="zh-CN" b="1" dirty="0">
                <a:latin typeface="+mj-lt"/>
                <a:ea typeface="+mj-ea"/>
              </a:rPr>
              <a:t>B</a:t>
            </a:r>
            <a:r>
              <a:rPr lang="en-US" altLang="zh-CN" b="1" dirty="0" smtClean="0">
                <a:latin typeface="+mj-lt"/>
                <a:ea typeface="+mj-ea"/>
              </a:rPr>
              <a:t>,</a:t>
            </a:r>
            <a:r>
              <a:rPr lang="zh-CN" altLang="en-US" b="1" dirty="0" smtClean="0">
                <a:latin typeface="+mj-lt"/>
                <a:ea typeface="+mj-ea"/>
              </a:rPr>
              <a:t>进入第</a:t>
            </a:r>
            <a:r>
              <a:rPr lang="en-US" altLang="zh-CN" b="1" dirty="0" smtClean="0">
                <a:latin typeface="+mj-lt"/>
                <a:ea typeface="+mj-ea"/>
              </a:rPr>
              <a:t>2</a:t>
            </a:r>
            <a:r>
              <a:rPr lang="zh-CN" altLang="en-US" b="1" dirty="0" smtClean="0">
                <a:latin typeface="+mj-lt"/>
                <a:ea typeface="+mj-ea"/>
              </a:rPr>
              <a:t>轮投票</a:t>
            </a:r>
            <a:endParaRPr lang="zh-CN" altLang="en-US" b="1" dirty="0">
              <a:latin typeface="+mj-lt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40152" y="2494637"/>
            <a:ext cx="316848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+mj-lt"/>
                <a:ea typeface="+mj-ea"/>
              </a:rPr>
              <a:t>淘汰</a:t>
            </a:r>
            <a:r>
              <a:rPr lang="en-US" altLang="zh-CN" b="1" dirty="0">
                <a:latin typeface="+mj-lt"/>
                <a:ea typeface="+mj-ea"/>
              </a:rPr>
              <a:t>A</a:t>
            </a:r>
            <a:r>
              <a:rPr lang="en-US" altLang="zh-CN" b="1" dirty="0" smtClean="0">
                <a:latin typeface="+mj-lt"/>
                <a:ea typeface="+mj-ea"/>
              </a:rPr>
              <a:t>,</a:t>
            </a:r>
            <a:r>
              <a:rPr lang="zh-CN" altLang="en-US" b="1" dirty="0" smtClean="0">
                <a:latin typeface="+mj-lt"/>
                <a:ea typeface="+mj-ea"/>
              </a:rPr>
              <a:t>进入第</a:t>
            </a:r>
            <a:r>
              <a:rPr lang="en-US" altLang="zh-CN" b="1" dirty="0">
                <a:latin typeface="+mj-lt"/>
                <a:ea typeface="+mj-ea"/>
              </a:rPr>
              <a:t>3</a:t>
            </a:r>
            <a:r>
              <a:rPr lang="zh-CN" altLang="en-US" b="1" dirty="0" smtClean="0">
                <a:latin typeface="+mj-lt"/>
                <a:ea typeface="+mj-ea"/>
              </a:rPr>
              <a:t>轮投票</a:t>
            </a:r>
            <a:endParaRPr lang="zh-CN" altLang="en-US" b="1" dirty="0">
              <a:latin typeface="+mj-lt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3" grpId="0" animBg="1"/>
      <p:bldP spid="1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98587" y="668816"/>
            <a:ext cx="7632848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+mj-lt"/>
                <a:ea typeface="+mj-ea"/>
              </a:rPr>
              <a:t>5. </a:t>
            </a:r>
            <a:r>
              <a:rPr lang="en-US" altLang="zh-CN" sz="2800" b="1" dirty="0" err="1">
                <a:solidFill>
                  <a:srgbClr val="FF0000"/>
                </a:solidFill>
                <a:latin typeface="+mj-lt"/>
                <a:ea typeface="+mj-ea"/>
              </a:rPr>
              <a:t>Borda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+mj-ea"/>
              </a:rPr>
              <a:t>计数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法</a:t>
            </a:r>
            <a:r>
              <a:rPr lang="zh-CN" altLang="en-US" sz="2800" b="1" dirty="0" smtClean="0">
                <a:latin typeface="+mj-lt"/>
                <a:ea typeface="+mj-ea"/>
              </a:rPr>
              <a:t>：</a:t>
            </a:r>
            <a:r>
              <a:rPr lang="zh-CN" altLang="en-US" sz="2800" b="1" dirty="0">
                <a:latin typeface="+mj-lt"/>
                <a:ea typeface="+mj-ea"/>
              </a:rPr>
              <a:t>对每一张</a:t>
            </a:r>
            <a:r>
              <a:rPr lang="zh-CN" altLang="en-US" sz="2800" b="1" dirty="0" smtClean="0">
                <a:latin typeface="+mj-lt"/>
                <a:ea typeface="+mj-ea"/>
              </a:rPr>
              <a:t>选票</a:t>
            </a:r>
            <a:r>
              <a:rPr lang="en-US" altLang="zh-CN" sz="2800" b="1" dirty="0" smtClean="0">
                <a:latin typeface="+mj-lt"/>
                <a:ea typeface="+mj-ea"/>
              </a:rPr>
              <a:t>, </a:t>
            </a:r>
            <a:r>
              <a:rPr lang="zh-CN" altLang="en-US" sz="2800" b="1" dirty="0" smtClean="0">
                <a:latin typeface="+mj-lt"/>
                <a:ea typeface="+mj-ea"/>
              </a:rPr>
              <a:t>排</a:t>
            </a:r>
            <a:r>
              <a:rPr lang="zh-CN" altLang="en-US" sz="2800" b="1" dirty="0">
                <a:latin typeface="+mj-lt"/>
                <a:ea typeface="+mj-ea"/>
              </a:rPr>
              <a:t>倒数第</a:t>
            </a:r>
            <a:r>
              <a:rPr lang="en-US" altLang="zh-CN" sz="2800" b="1" dirty="0">
                <a:latin typeface="+mj-lt"/>
                <a:ea typeface="+mj-ea"/>
              </a:rPr>
              <a:t>1</a:t>
            </a:r>
            <a:r>
              <a:rPr lang="zh-CN" altLang="en-US" sz="2800" b="1" dirty="0">
                <a:latin typeface="+mj-lt"/>
                <a:ea typeface="+mj-ea"/>
              </a:rPr>
              <a:t>名的候选人得</a:t>
            </a:r>
            <a:r>
              <a:rPr lang="en-US" altLang="zh-CN" sz="2800" b="1" dirty="0">
                <a:latin typeface="+mj-lt"/>
                <a:ea typeface="+mj-ea"/>
              </a:rPr>
              <a:t>1</a:t>
            </a:r>
            <a:r>
              <a:rPr lang="zh-CN" altLang="en-US" sz="2800" b="1" dirty="0" smtClean="0">
                <a:latin typeface="+mj-lt"/>
                <a:ea typeface="+mj-ea"/>
              </a:rPr>
              <a:t>分</a:t>
            </a:r>
            <a:r>
              <a:rPr lang="en-US" altLang="zh-CN" sz="2800" b="1" dirty="0" smtClean="0">
                <a:latin typeface="+mj-lt"/>
                <a:ea typeface="+mj-ea"/>
              </a:rPr>
              <a:t>, </a:t>
            </a:r>
            <a:r>
              <a:rPr lang="zh-CN" altLang="en-US" sz="2800" b="1" dirty="0" smtClean="0">
                <a:latin typeface="+mj-lt"/>
                <a:ea typeface="+mj-ea"/>
              </a:rPr>
              <a:t>排</a:t>
            </a:r>
            <a:r>
              <a:rPr lang="zh-CN" altLang="en-US" sz="2800" b="1" dirty="0">
                <a:latin typeface="+mj-lt"/>
                <a:ea typeface="+mj-ea"/>
              </a:rPr>
              <a:t>倒数第</a:t>
            </a:r>
            <a:r>
              <a:rPr lang="en-US" altLang="zh-CN" sz="2800" b="1" dirty="0">
                <a:latin typeface="+mj-lt"/>
                <a:ea typeface="+mj-ea"/>
              </a:rPr>
              <a:t>2</a:t>
            </a:r>
            <a:r>
              <a:rPr lang="zh-CN" altLang="en-US" sz="2800" b="1" dirty="0">
                <a:latin typeface="+mj-lt"/>
                <a:ea typeface="+mj-ea"/>
              </a:rPr>
              <a:t>名的得</a:t>
            </a:r>
            <a:r>
              <a:rPr lang="en-US" altLang="zh-CN" sz="2800" b="1" dirty="0">
                <a:latin typeface="+mj-lt"/>
                <a:ea typeface="+mj-ea"/>
              </a:rPr>
              <a:t>2</a:t>
            </a:r>
            <a:r>
              <a:rPr lang="zh-CN" altLang="en-US" sz="2800" b="1" dirty="0" smtClean="0">
                <a:latin typeface="+mj-lt"/>
                <a:ea typeface="+mj-ea"/>
              </a:rPr>
              <a:t>分</a:t>
            </a:r>
            <a:r>
              <a:rPr lang="en-US" altLang="zh-CN" sz="2800" b="1" dirty="0" smtClean="0">
                <a:latin typeface="+mj-lt"/>
                <a:ea typeface="+mj-ea"/>
              </a:rPr>
              <a:t>,</a:t>
            </a:r>
            <a:r>
              <a:rPr lang="zh-CN" altLang="en-US" sz="2800" b="1" dirty="0" smtClean="0">
                <a:latin typeface="+mj-lt"/>
                <a:ea typeface="+mj-ea"/>
              </a:rPr>
              <a:t>依</a:t>
            </a:r>
            <a:r>
              <a:rPr lang="zh-CN" altLang="en-US" sz="2800" b="1" dirty="0">
                <a:latin typeface="+mj-lt"/>
                <a:ea typeface="+mj-ea"/>
              </a:rPr>
              <a:t>此</a:t>
            </a:r>
            <a:r>
              <a:rPr lang="zh-CN" altLang="en-US" sz="2800" b="1" dirty="0" smtClean="0">
                <a:latin typeface="+mj-lt"/>
                <a:ea typeface="+mj-ea"/>
              </a:rPr>
              <a:t>下去</a:t>
            </a:r>
            <a:r>
              <a:rPr lang="en-US" altLang="zh-CN" sz="2800" b="1" dirty="0" smtClean="0">
                <a:latin typeface="+mj-lt"/>
                <a:ea typeface="+mj-ea"/>
              </a:rPr>
              <a:t>, </a:t>
            </a:r>
            <a:r>
              <a:rPr lang="zh-CN" altLang="en-US" sz="2800" b="1" dirty="0" smtClean="0">
                <a:latin typeface="+mj-lt"/>
                <a:ea typeface="+mj-ea"/>
              </a:rPr>
              <a:t>排</a:t>
            </a:r>
            <a:r>
              <a:rPr lang="zh-CN" altLang="en-US" sz="2800" b="1" dirty="0">
                <a:latin typeface="+mj-lt"/>
                <a:ea typeface="+mj-ea"/>
              </a:rPr>
              <a:t>第</a:t>
            </a:r>
            <a:r>
              <a:rPr lang="en-US" altLang="zh-CN" sz="2800" b="1" dirty="0">
                <a:latin typeface="+mj-lt"/>
                <a:ea typeface="+mj-ea"/>
              </a:rPr>
              <a:t>1</a:t>
            </a:r>
            <a:r>
              <a:rPr lang="zh-CN" altLang="en-US" sz="2800" b="1" dirty="0">
                <a:latin typeface="+mj-lt"/>
                <a:ea typeface="+mj-ea"/>
              </a:rPr>
              <a:t>名的得分是候选人的总数。将全部选票中各位候选人的得分</a:t>
            </a:r>
            <a:r>
              <a:rPr lang="zh-CN" altLang="en-US" sz="2800" b="1" dirty="0" smtClean="0">
                <a:latin typeface="+mj-lt"/>
                <a:ea typeface="+mj-ea"/>
              </a:rPr>
              <a:t>求和</a:t>
            </a:r>
            <a:r>
              <a:rPr lang="en-US" altLang="zh-CN" sz="2800" b="1" dirty="0" smtClean="0">
                <a:latin typeface="+mj-lt"/>
                <a:ea typeface="+mj-ea"/>
              </a:rPr>
              <a:t>, 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总分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+mj-ea"/>
              </a:rPr>
              <a:t>最高</a:t>
            </a:r>
            <a:r>
              <a:rPr lang="zh-CN" altLang="en-US" sz="2800" b="1" dirty="0">
                <a:latin typeface="+mj-lt"/>
                <a:ea typeface="+mj-ea"/>
              </a:rPr>
              <a:t>的为获胜</a:t>
            </a:r>
            <a:r>
              <a:rPr lang="zh-CN" altLang="en-US" sz="2800" b="1" dirty="0" smtClean="0">
                <a:latin typeface="+mj-lt"/>
                <a:ea typeface="+mj-ea"/>
              </a:rPr>
              <a:t>者</a:t>
            </a:r>
            <a:r>
              <a:rPr lang="en-US" altLang="zh-CN" sz="2800" b="1" dirty="0" smtClean="0">
                <a:latin typeface="+mj-lt"/>
                <a:ea typeface="+mj-ea"/>
              </a:rPr>
              <a:t>.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11760" y="5661248"/>
            <a:ext cx="47184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按照</a:t>
            </a:r>
            <a:r>
              <a:rPr lang="en-US" altLang="zh-CN" sz="2800" b="1" dirty="0" err="1">
                <a:solidFill>
                  <a:srgbClr val="FF0000"/>
                </a:solidFill>
                <a:latin typeface="+mj-lt"/>
                <a:ea typeface="+mj-ea"/>
              </a:rPr>
              <a:t>Borda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+mj-ea"/>
              </a:rPr>
              <a:t>计数法获胜者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是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+mj-ea"/>
              </a:rPr>
              <a:t>D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！</a:t>
            </a:r>
            <a:endParaRPr lang="zh-CN" altLang="en-US" sz="2800" b="1" dirty="0">
              <a:solidFill>
                <a:srgbClr val="FF0000"/>
              </a:solidFill>
              <a:latin typeface="+mj-lt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11916" y="2924944"/>
            <a:ext cx="5544215" cy="878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b="1" dirty="0" smtClean="0">
                <a:latin typeface="+mj-lt"/>
                <a:ea typeface="+mj-ea"/>
              </a:rPr>
              <a:t>A</a:t>
            </a:r>
            <a:r>
              <a:rPr lang="zh-CN" altLang="en-US" b="1" dirty="0" smtClean="0">
                <a:latin typeface="+mj-lt"/>
                <a:ea typeface="+mj-ea"/>
              </a:rPr>
              <a:t>：第</a:t>
            </a:r>
            <a:r>
              <a:rPr lang="en-US" altLang="zh-CN" b="1" dirty="0">
                <a:latin typeface="+mj-lt"/>
                <a:ea typeface="+mj-ea"/>
              </a:rPr>
              <a:t>1</a:t>
            </a:r>
            <a:r>
              <a:rPr lang="zh-CN" altLang="en-US" b="1" dirty="0" smtClean="0">
                <a:latin typeface="+mj-lt"/>
                <a:ea typeface="+mj-ea"/>
              </a:rPr>
              <a:t>名</a:t>
            </a:r>
            <a:r>
              <a:rPr lang="en-US" altLang="zh-CN" b="1" dirty="0" smtClean="0">
                <a:latin typeface="+mj-lt"/>
                <a:ea typeface="+mj-ea"/>
              </a:rPr>
              <a:t>9</a:t>
            </a:r>
            <a:r>
              <a:rPr lang="zh-CN" altLang="en-US" b="1" dirty="0">
                <a:latin typeface="+mj-lt"/>
                <a:ea typeface="+mj-ea"/>
              </a:rPr>
              <a:t>票，第</a:t>
            </a:r>
            <a:r>
              <a:rPr lang="en-US" altLang="zh-CN" b="1" dirty="0">
                <a:latin typeface="+mj-lt"/>
                <a:ea typeface="+mj-ea"/>
              </a:rPr>
              <a:t>3</a:t>
            </a:r>
            <a:r>
              <a:rPr lang="zh-CN" altLang="en-US" b="1" dirty="0">
                <a:latin typeface="+mj-lt"/>
                <a:ea typeface="+mj-ea"/>
              </a:rPr>
              <a:t>名</a:t>
            </a:r>
            <a:r>
              <a:rPr lang="en-US" altLang="zh-CN" b="1" dirty="0">
                <a:latin typeface="+mj-lt"/>
                <a:ea typeface="+mj-ea"/>
              </a:rPr>
              <a:t>10</a:t>
            </a:r>
            <a:r>
              <a:rPr lang="zh-CN" altLang="en-US" b="1" dirty="0">
                <a:latin typeface="+mj-lt"/>
                <a:ea typeface="+mj-ea"/>
              </a:rPr>
              <a:t>票，第</a:t>
            </a:r>
            <a:r>
              <a:rPr lang="en-US" altLang="zh-CN" b="1" dirty="0">
                <a:latin typeface="+mj-lt"/>
                <a:ea typeface="+mj-ea"/>
              </a:rPr>
              <a:t>4</a:t>
            </a:r>
            <a:r>
              <a:rPr lang="zh-CN" altLang="en-US" b="1" dirty="0" smtClean="0">
                <a:latin typeface="+mj-lt"/>
                <a:ea typeface="+mj-ea"/>
              </a:rPr>
              <a:t>名</a:t>
            </a:r>
            <a:r>
              <a:rPr lang="en-US" altLang="zh-CN" b="1" dirty="0" smtClean="0">
                <a:latin typeface="+mj-lt"/>
                <a:ea typeface="+mj-ea"/>
              </a:rPr>
              <a:t>11</a:t>
            </a:r>
            <a:r>
              <a:rPr lang="zh-CN" altLang="en-US" b="1" dirty="0">
                <a:latin typeface="+mj-lt"/>
                <a:ea typeface="+mj-ea"/>
              </a:rPr>
              <a:t>票</a:t>
            </a:r>
            <a:r>
              <a:rPr lang="zh-CN" altLang="en-US" b="1" dirty="0" smtClean="0">
                <a:latin typeface="+mj-lt"/>
                <a:ea typeface="+mj-ea"/>
              </a:rPr>
              <a:t>，</a:t>
            </a:r>
            <a:r>
              <a:rPr lang="en-US" altLang="zh-CN" b="1" dirty="0">
                <a:latin typeface="+mj-lt"/>
                <a:ea typeface="+mj-ea"/>
              </a:rPr>
              <a:t> </a:t>
            </a:r>
            <a:endParaRPr lang="en-US" altLang="zh-CN" b="1" dirty="0" smtClean="0">
              <a:latin typeface="+mj-lt"/>
              <a:ea typeface="+mj-ea"/>
            </a:endParaRPr>
          </a:p>
          <a:p>
            <a:pPr>
              <a:lnSpc>
                <a:spcPts val="3200"/>
              </a:lnSpc>
            </a:pPr>
            <a:r>
              <a:rPr lang="en-US" altLang="zh-CN" b="1" dirty="0" smtClean="0">
                <a:latin typeface="+mj-lt"/>
                <a:ea typeface="+mj-ea"/>
              </a:rPr>
              <a:t>A</a:t>
            </a:r>
            <a:r>
              <a:rPr lang="zh-CN" altLang="en-US" b="1" dirty="0">
                <a:latin typeface="+mj-lt"/>
                <a:ea typeface="+mj-ea"/>
              </a:rPr>
              <a:t>总分</a:t>
            </a:r>
            <a:r>
              <a:rPr lang="en-US" altLang="zh-CN" b="1" dirty="0" smtClean="0">
                <a:latin typeface="+mj-lt"/>
                <a:ea typeface="+mj-ea"/>
              </a:rPr>
              <a:t>: 9×4+10×2+11×1=67</a:t>
            </a:r>
            <a:endParaRPr lang="zh-CN" altLang="en-US" b="1" dirty="0">
              <a:latin typeface="+mj-lt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79868" y="4509120"/>
            <a:ext cx="5760384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altLang="zh-CN" b="1" dirty="0" smtClean="0">
                <a:latin typeface="+mj-lt"/>
                <a:ea typeface="+mj-ea"/>
              </a:rPr>
              <a:t>C</a:t>
            </a:r>
            <a:r>
              <a:rPr lang="zh-CN" altLang="en-US" b="1" dirty="0">
                <a:latin typeface="+mj-lt"/>
                <a:ea typeface="+mj-ea"/>
              </a:rPr>
              <a:t>总分</a:t>
            </a:r>
            <a:r>
              <a:rPr lang="en-US" altLang="zh-CN" b="1" dirty="0" smtClean="0">
                <a:latin typeface="+mj-lt"/>
                <a:ea typeface="+mj-ea"/>
              </a:rPr>
              <a:t>:</a:t>
            </a:r>
            <a:r>
              <a:rPr lang="pl-PL" altLang="zh-CN" b="1" dirty="0" smtClean="0">
                <a:latin typeface="+mj-lt"/>
                <a:ea typeface="+mj-ea"/>
              </a:rPr>
              <a:t>10×4+20×2=80</a:t>
            </a:r>
            <a:endParaRPr lang="zh-CN" altLang="pl-PL" b="1" dirty="0">
              <a:latin typeface="+mj-lt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03070" y="3861048"/>
            <a:ext cx="5544215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j-lt"/>
                <a:ea typeface="+mj-ea"/>
              </a:rPr>
              <a:t>B</a:t>
            </a:r>
            <a:r>
              <a:rPr lang="zh-CN" altLang="en-US" b="1" dirty="0" smtClean="0">
                <a:latin typeface="+mj-lt"/>
                <a:ea typeface="+mj-ea"/>
              </a:rPr>
              <a:t>总分</a:t>
            </a:r>
            <a:r>
              <a:rPr lang="en-US" altLang="zh-CN" b="1" dirty="0">
                <a:latin typeface="+mj-lt"/>
                <a:ea typeface="+mj-ea"/>
              </a:rPr>
              <a:t>:11×4+19×1=63</a:t>
            </a:r>
            <a:endParaRPr lang="zh-CN" altLang="en-US" b="1" dirty="0">
              <a:latin typeface="+mj-lt"/>
              <a:ea typeface="+mj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84747" y="2852936"/>
          <a:ext cx="2547093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4925"/>
                <a:gridCol w="576064"/>
                <a:gridCol w="504056"/>
                <a:gridCol w="432048"/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 smtClean="0">
                          <a:effectLst/>
                        </a:rPr>
                        <a:t>票数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11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10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1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2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3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</a:rPr>
                        <a:t>C</a:t>
                      </a:r>
                      <a:endParaRPr lang="zh-CN" sz="24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4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311916" y="5199583"/>
            <a:ext cx="2459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zh-CN" b="1" dirty="0"/>
              <a:t>D</a:t>
            </a:r>
            <a:r>
              <a:rPr lang="zh-CN" altLang="en-US" b="1" dirty="0"/>
              <a:t>总分</a:t>
            </a:r>
            <a:r>
              <a:rPr lang="en-US" altLang="zh-CN" b="1" dirty="0"/>
              <a:t>:</a:t>
            </a:r>
            <a:r>
              <a:rPr lang="pl-PL" altLang="zh-CN" b="1" dirty="0"/>
              <a:t>30×3</a:t>
            </a:r>
            <a:r>
              <a:rPr lang="pl-PL" altLang="zh-CN" b="1" dirty="0" smtClean="0"/>
              <a:t>=</a:t>
            </a:r>
            <a:r>
              <a:rPr lang="en-US" altLang="zh-CN" b="1" dirty="0" smtClean="0"/>
              <a:t> </a:t>
            </a:r>
            <a:r>
              <a:rPr lang="pl-PL" altLang="zh-CN" b="1" dirty="0" smtClean="0">
                <a:solidFill>
                  <a:srgbClr val="FF0000"/>
                </a:solidFill>
              </a:rPr>
              <a:t>90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6" grpId="0"/>
      <p:bldP spid="17" grpId="0"/>
      <p:bldP spid="18" grpId="0"/>
      <p:bldP spid="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0" y="73967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0" y="666234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483944" y="1484784"/>
          <a:ext cx="3519401" cy="3007744"/>
        </p:xfrm>
        <a:graphic>
          <a:graphicData uri="http://schemas.openxmlformats.org/drawingml/2006/table">
            <a:tbl>
              <a:tblPr/>
              <a:tblGrid>
                <a:gridCol w="2115141"/>
                <a:gridCol w="1404260"/>
              </a:tblGrid>
              <a:tr h="518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+mj-lt"/>
                          <a:ea typeface="+mj-ea"/>
                        </a:rPr>
                        <a:t>选举方法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T="45716" marB="4571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获胜者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16" marB="4571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97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 dirty="0" smtClean="0">
                          <a:latin typeface="+mj-lt"/>
                          <a:ea typeface="+mj-ea"/>
                        </a:rPr>
                        <a:t>简单多数法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T="45716" marB="4571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B</a:t>
                      </a:r>
                      <a:endParaRPr kumimoji="0" lang="zh-CN" altLang="en-US" sz="2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716" marB="4571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97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 dirty="0" smtClean="0">
                          <a:latin typeface="+mj-lt"/>
                          <a:ea typeface="+mj-ea"/>
                        </a:rPr>
                        <a:t>单轮决胜法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T="45716" marB="4571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C</a:t>
                      </a:r>
                      <a:endParaRPr kumimoji="0" lang="zh-CN" altLang="en-US" sz="2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716" marB="4571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97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 dirty="0" smtClean="0">
                          <a:latin typeface="+mj-lt"/>
                          <a:ea typeface="+mj-ea"/>
                        </a:rPr>
                        <a:t>系列决胜法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T="45716" marB="4571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C</a:t>
                      </a:r>
                      <a:endParaRPr kumimoji="0" lang="zh-CN" altLang="en-US" sz="2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716" marB="4571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97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+mj-ea"/>
                        </a:rPr>
                        <a:t>Coombs</a:t>
                      </a:r>
                      <a:r>
                        <a:rPr kumimoji="0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ea typeface="+mj-ea"/>
                        </a:rPr>
                        <a:t>法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T="45716" marB="4571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D</a:t>
                      </a:r>
                      <a:endParaRPr kumimoji="0" lang="zh-CN" altLang="en-US" sz="2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716" marB="4571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97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dirty="0" err="1" smtClean="0">
                          <a:latin typeface="+mj-lt"/>
                          <a:ea typeface="+mj-ea"/>
                        </a:rPr>
                        <a:t>Borda</a:t>
                      </a:r>
                      <a:r>
                        <a:rPr lang="zh-CN" altLang="en-US" sz="2400" b="1" dirty="0" smtClean="0">
                          <a:latin typeface="+mj-lt"/>
                          <a:ea typeface="+mj-ea"/>
                        </a:rPr>
                        <a:t>计数法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T="45716" marB="4571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2" charset="-122"/>
                          <a:sym typeface="Arial" panose="020B0604020202020204" pitchFamily="34" charset="0"/>
                        </a:rPr>
                        <a:t>D</a:t>
                      </a:r>
                      <a:endParaRPr kumimoji="0" lang="zh-CN" altLang="en-US" sz="2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716" marB="45716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13448" y="4653136"/>
            <a:ext cx="7155477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>
                <a:latin typeface="+mj-ea"/>
                <a:ea typeface="+mj-ea"/>
              </a:rPr>
              <a:t>在投票者对候选人同样的偏爱下，</a:t>
            </a:r>
            <a:r>
              <a:rPr lang="zh-CN" altLang="zh-CN" sz="2800" b="1" dirty="0">
                <a:solidFill>
                  <a:srgbClr val="FF0000"/>
                </a:solidFill>
                <a:latin typeface="+mj-ea"/>
                <a:ea typeface="+mj-ea"/>
              </a:rPr>
              <a:t>不同</a:t>
            </a:r>
            <a:r>
              <a:rPr lang="zh-CN" altLang="zh-CN" sz="2800" b="1" dirty="0" smtClean="0">
                <a:solidFill>
                  <a:srgbClr val="FF0000"/>
                </a:solidFill>
                <a:latin typeface="+mj-ea"/>
                <a:ea typeface="+mj-ea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选举</a:t>
            </a:r>
            <a:r>
              <a:rPr lang="zh-CN" altLang="zh-CN" sz="2800" b="1" dirty="0" smtClean="0">
                <a:solidFill>
                  <a:srgbClr val="FF0000"/>
                </a:solidFill>
                <a:latin typeface="+mj-ea"/>
                <a:ea typeface="+mj-ea"/>
              </a:rPr>
              <a:t>方法</a:t>
            </a:r>
            <a:r>
              <a:rPr lang="zh-CN" altLang="zh-CN" sz="2800" b="1" dirty="0">
                <a:solidFill>
                  <a:srgbClr val="FF0000"/>
                </a:solidFill>
                <a:latin typeface="+mj-ea"/>
                <a:ea typeface="+mj-ea"/>
              </a:rPr>
              <a:t>会导致不同的</a:t>
            </a:r>
            <a:r>
              <a:rPr lang="zh-CN" altLang="zh-CN" sz="2800" b="1" dirty="0" smtClean="0">
                <a:solidFill>
                  <a:srgbClr val="FF0000"/>
                </a:solidFill>
                <a:latin typeface="+mj-ea"/>
                <a:ea typeface="+mj-ea"/>
              </a:rPr>
              <a:t>结果</a:t>
            </a:r>
            <a:r>
              <a:rPr lang="en-US" altLang="zh-CN" sz="2800" b="1" dirty="0">
                <a:solidFill>
                  <a:srgbClr val="FF0000"/>
                </a:solidFill>
                <a:latin typeface="+mj-ea"/>
                <a:ea typeface="+mj-ea"/>
              </a:rPr>
              <a:t>!</a:t>
            </a:r>
            <a:endParaRPr lang="zh-CN" altLang="en-US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360787" y="1556792"/>
          <a:ext cx="2547093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4925"/>
                <a:gridCol w="576064"/>
                <a:gridCol w="504056"/>
                <a:gridCol w="432048"/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 smtClean="0">
                          <a:effectLst/>
                        </a:rPr>
                        <a:t>票数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11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10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1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2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3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</a:rPr>
                        <a:t>C</a:t>
                      </a:r>
                      <a:endParaRPr lang="zh-CN" sz="24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4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171576" y="664665"/>
            <a:ext cx="6624736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+mj-lt"/>
                <a:ea typeface="+mn-ea"/>
              </a:rPr>
              <a:t>5</a:t>
            </a:r>
            <a:r>
              <a:rPr lang="zh-CN" altLang="en-US" sz="3200" b="1" dirty="0" smtClean="0">
                <a:latin typeface="+mj-lt"/>
                <a:ea typeface="+mn-ea"/>
              </a:rPr>
              <a:t>种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选举</a:t>
            </a:r>
            <a:r>
              <a:rPr lang="zh-CN" altLang="en-US" sz="3200" b="1" dirty="0" smtClean="0">
                <a:latin typeface="+mj-lt"/>
                <a:ea typeface="+mn-ea"/>
              </a:rPr>
              <a:t>方法</a:t>
            </a:r>
            <a:r>
              <a:rPr lang="zh-CN" altLang="en-US" sz="3200" b="1" dirty="0">
                <a:latin typeface="+mj-lt"/>
                <a:ea typeface="+mn-ea"/>
              </a:rPr>
              <a:t>的</a:t>
            </a:r>
            <a:r>
              <a:rPr lang="zh-CN" altLang="en-US" sz="3200" b="1" dirty="0" smtClean="0">
                <a:latin typeface="+mj-lt"/>
                <a:ea typeface="+mn-ea"/>
              </a:rPr>
              <a:t>结果 </a:t>
            </a:r>
            <a:r>
              <a:rPr lang="en-US" altLang="zh-CN" sz="3200" b="1" dirty="0" smtClean="0">
                <a:latin typeface="+mj-lt"/>
                <a:ea typeface="+mn-ea"/>
              </a:rPr>
              <a:t>(</a:t>
            </a:r>
            <a:r>
              <a:rPr lang="zh-CN" altLang="en-US" sz="3200" b="1" dirty="0" smtClean="0">
                <a:latin typeface="+mj-lt"/>
                <a:ea typeface="+mn-ea"/>
              </a:rPr>
              <a:t>选举</a:t>
            </a:r>
            <a:r>
              <a:rPr lang="zh-CN" altLang="en-US" sz="3200" b="1" dirty="0">
                <a:latin typeface="+mj-lt"/>
                <a:ea typeface="+mn-ea"/>
              </a:rPr>
              <a:t>喜爱</a:t>
            </a:r>
            <a:r>
              <a:rPr lang="zh-CN" altLang="en-US" sz="3200" b="1" dirty="0" smtClean="0">
                <a:latin typeface="+mj-lt"/>
                <a:ea typeface="+mn-ea"/>
              </a:rPr>
              <a:t>球队</a:t>
            </a:r>
            <a:r>
              <a:rPr lang="en-US" altLang="zh-CN" sz="3200" b="1" dirty="0" smtClean="0">
                <a:latin typeface="+mj-lt"/>
                <a:ea typeface="+mn-ea"/>
              </a:rPr>
              <a:t>)</a:t>
            </a:r>
            <a:endParaRPr lang="zh-CN" altLang="en-US" sz="3200" b="1" dirty="0">
              <a:latin typeface="+mj-lt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79712" y="5743653"/>
            <a:ext cx="5234125" cy="6376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j-ea"/>
                <a:ea typeface="+mj-ea"/>
              </a:rPr>
              <a:t>一个既有趣又令人不安的现象！</a:t>
            </a:r>
            <a:endParaRPr lang="zh-CN" altLang="en-US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7960" y="804514"/>
            <a:ext cx="4032448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lt"/>
                <a:ea typeface="+mn-ea"/>
              </a:rPr>
              <a:t>选举中的公平性准则</a:t>
            </a:r>
            <a:endParaRPr lang="zh-CN" altLang="en-US" sz="3200" b="1" dirty="0">
              <a:latin typeface="+mj-lt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8565" y="3826623"/>
            <a:ext cx="7751906" cy="107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/>
              <a:t>换一个角度</a:t>
            </a:r>
            <a:r>
              <a:rPr lang="zh-CN" altLang="zh-CN" sz="2800" b="1" dirty="0" smtClean="0"/>
              <a:t>思考</a:t>
            </a:r>
            <a:r>
              <a:rPr lang="en-US" altLang="zh-CN" sz="2800" b="1" dirty="0" smtClean="0"/>
              <a:t>: </a:t>
            </a:r>
            <a:r>
              <a:rPr lang="zh-CN" altLang="zh-CN" sz="2800" b="1" dirty="0" smtClean="0"/>
              <a:t>在</a:t>
            </a:r>
            <a:r>
              <a:rPr lang="zh-CN" altLang="zh-CN" sz="2800" b="1" dirty="0"/>
              <a:t>公认的民主法则和选民的理性行为</a:t>
            </a:r>
            <a:r>
              <a:rPr lang="zh-CN" altLang="zh-CN" sz="2800" b="1" dirty="0" smtClean="0"/>
              <a:t>下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选举</a:t>
            </a:r>
            <a:r>
              <a:rPr lang="zh-CN" altLang="zh-CN" sz="2800" b="1" dirty="0">
                <a:solidFill>
                  <a:srgbClr val="FF0000"/>
                </a:solidFill>
              </a:rPr>
              <a:t>方法应该满足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哪些公平性准则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?</a:t>
            </a:r>
            <a:endParaRPr lang="zh-CN" altLang="zh-CN" sz="28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8565" y="5165275"/>
            <a:ext cx="7740142" cy="60939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5</a:t>
            </a:r>
            <a:r>
              <a:rPr lang="zh-CN" altLang="zh-CN" sz="2800" b="1" dirty="0" smtClean="0"/>
              <a:t>种</a:t>
            </a:r>
            <a:r>
              <a:rPr lang="zh-CN" altLang="zh-CN" sz="2800" b="1" dirty="0"/>
              <a:t>选举</a:t>
            </a:r>
            <a:r>
              <a:rPr lang="zh-CN" altLang="zh-CN" sz="2800" b="1" dirty="0" smtClean="0"/>
              <a:t>方法</a:t>
            </a:r>
            <a:r>
              <a:rPr lang="zh-CN" altLang="zh-CN" sz="2800" b="1" dirty="0">
                <a:solidFill>
                  <a:srgbClr val="FF0000"/>
                </a:solidFill>
              </a:rPr>
              <a:t>满足或者违反</a:t>
            </a:r>
            <a:r>
              <a:rPr lang="zh-CN" altLang="zh-CN" sz="2800" b="1" dirty="0"/>
              <a:t>了其中哪些</a:t>
            </a:r>
            <a:r>
              <a:rPr lang="zh-CN" altLang="zh-CN" sz="2800" b="1" dirty="0" smtClean="0"/>
              <a:t>准则</a:t>
            </a:r>
            <a:r>
              <a:rPr lang="en-US" altLang="zh-CN" sz="2800" b="1" dirty="0" smtClean="0"/>
              <a:t>?</a:t>
            </a:r>
            <a:endParaRPr lang="zh-CN" altLang="zh-CN" sz="2800" b="1" dirty="0"/>
          </a:p>
        </p:txBody>
      </p:sp>
      <p:sp>
        <p:nvSpPr>
          <p:cNvPr id="10" name="矩形 9"/>
          <p:cNvSpPr/>
          <p:nvPr/>
        </p:nvSpPr>
        <p:spPr>
          <a:xfrm>
            <a:off x="719852" y="2924944"/>
            <a:ext cx="7758855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/>
              <a:t>自然提出的问题：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哪</a:t>
            </a:r>
            <a:r>
              <a:rPr lang="zh-CN" altLang="zh-CN" sz="2800" b="1" dirty="0">
                <a:solidFill>
                  <a:srgbClr val="FF0000"/>
                </a:solidFill>
              </a:rPr>
              <a:t>一种选举办法才是公平的？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2593" y="1662699"/>
            <a:ext cx="7392086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哪位候选人是获胜者不仅取决于选民的</a:t>
            </a:r>
            <a:r>
              <a:rPr lang="zh-CN" altLang="zh-CN" sz="2800" b="1" dirty="0" smtClean="0"/>
              <a:t>偏爱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而且</a:t>
            </a:r>
            <a:r>
              <a:rPr lang="zh-CN" altLang="zh-CN" sz="2800" b="1" dirty="0"/>
              <a:t>与采用的</a:t>
            </a:r>
            <a:r>
              <a:rPr lang="zh-CN" altLang="zh-CN" sz="2800" b="1" dirty="0">
                <a:solidFill>
                  <a:srgbClr val="FF0000"/>
                </a:solidFill>
              </a:rPr>
              <a:t>选举方法</a:t>
            </a:r>
            <a:r>
              <a:rPr lang="zh-CN" altLang="zh-CN" sz="2800" b="1" dirty="0" smtClean="0"/>
              <a:t>有关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9124" y="692696"/>
            <a:ext cx="3970959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zh-CN" sz="2800" b="1" dirty="0"/>
              <a:t>）决策矩阵及其标准化</a:t>
            </a:r>
            <a:endParaRPr lang="zh-CN" altLang="zh-CN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937672" y="1355454"/>
            <a:ext cx="4262017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备选方案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dirty="0" smtClean="0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sz="2800" b="1" dirty="0"/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940847" y="2780928"/>
          <a:ext cx="28511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" name="公式" r:id="rId1" imgW="1206500" imgH="241300" progId="Equation.3">
                  <p:embed/>
                </p:oleObj>
              </mc:Choice>
              <mc:Fallback>
                <p:oleObj name="公式" r:id="rId1" imgW="1206500" imgH="241300" progId="Equation.3">
                  <p:embed/>
                  <p:pic>
                    <p:nvPicPr>
                      <p:cNvPr id="0" name="图片 34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847" y="2780928"/>
                        <a:ext cx="2851150" cy="5619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51920" y="2780928"/>
            <a:ext cx="1820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66"/>
                </a:solidFill>
              </a:rPr>
              <a:t>~</a:t>
            </a:r>
            <a:r>
              <a:rPr lang="zh-CN" altLang="en-US" sz="2800" b="1" dirty="0">
                <a:solidFill>
                  <a:srgbClr val="FF0066"/>
                </a:solidFill>
              </a:rPr>
              <a:t>决策矩阵</a:t>
            </a:r>
            <a:endParaRPr lang="zh-CN" altLang="en-US" sz="2800" b="1" dirty="0">
              <a:solidFill>
                <a:srgbClr val="FF0066"/>
              </a:solidFill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5076056" y="2060848"/>
            <a:ext cx="2924127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 dirty="0" err="1" smtClean="0">
                <a:cs typeface="Times New Roman" panose="02020603050405020304" pitchFamily="18" charset="0"/>
              </a:rPr>
              <a:t>d</a:t>
            </a:r>
            <a:r>
              <a:rPr lang="en-US" altLang="zh-CN" sz="2800" b="1" i="1" baseline="-30000" dirty="0" err="1" smtClean="0">
                <a:cs typeface="Times New Roman" panose="02020603050405020304" pitchFamily="18" charset="0"/>
              </a:rPr>
              <a:t>ij</a:t>
            </a:r>
            <a:r>
              <a:rPr lang="en-US" altLang="zh-CN" sz="2800" b="1" i="1" baseline="-300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cs typeface="Times New Roman" panose="02020603050405020304" pitchFamily="18" charset="0"/>
              </a:rPr>
              <a:t>~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取值</a:t>
            </a:r>
            <a:endParaRPr lang="zh-CN" altLang="en-US" sz="2800" b="1" dirty="0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903020" y="3735035"/>
            <a:ext cx="2684462" cy="519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/>
              <a:t>决策矩阵的获取</a:t>
            </a:r>
            <a:endParaRPr lang="zh-CN" altLang="en-US" sz="2800" b="1" dirty="0"/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611832" y="4417948"/>
            <a:ext cx="81366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调查、量测各方案对属性的</a:t>
            </a:r>
            <a:r>
              <a:rPr lang="zh-CN" altLang="en-US" sz="2800" b="1" dirty="0" smtClean="0"/>
              <a:t>取值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定量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偏</a:t>
            </a:r>
            <a:r>
              <a:rPr lang="zh-CN" altLang="en-US" sz="2800" b="1" dirty="0">
                <a:solidFill>
                  <a:srgbClr val="FF0000"/>
                </a:solidFill>
              </a:rPr>
              <a:t>于客观</a:t>
            </a:r>
            <a:r>
              <a:rPr lang="en-US" altLang="zh-CN" sz="2800" b="1" dirty="0" smtClean="0"/>
              <a:t>).</a:t>
            </a:r>
            <a:endParaRPr lang="en-US" altLang="zh-CN" sz="2800" b="1" dirty="0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611833" y="4991585"/>
            <a:ext cx="8064624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800" b="1" dirty="0" smtClean="0"/>
              <a:t> 决策者</a:t>
            </a:r>
            <a:r>
              <a:rPr lang="zh-CN" altLang="zh-CN" sz="2800" b="1" dirty="0" smtClean="0"/>
              <a:t>打分评定</a:t>
            </a:r>
            <a:r>
              <a:rPr lang="zh-CN" altLang="en-US" sz="2800" b="1" dirty="0" smtClean="0"/>
              <a:t>或用层次分析法的</a:t>
            </a:r>
            <a:r>
              <a:rPr lang="zh-CN" altLang="en-US" sz="2800" b="1" dirty="0" smtClean="0">
                <a:cs typeface="Times New Roman" panose="02020603050405020304" pitchFamily="18" charset="0"/>
              </a:rPr>
              <a:t>成对比较得到 </a:t>
            </a:r>
            <a:endParaRPr lang="en-US" altLang="zh-CN" sz="2800" b="1" dirty="0" smtClean="0"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smtClean="0"/>
              <a:t>   (</a:t>
            </a:r>
            <a:r>
              <a:rPr lang="zh-CN" altLang="en-US" sz="2800" b="1" dirty="0" smtClean="0"/>
              <a:t>定性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偏</a:t>
            </a:r>
            <a:r>
              <a:rPr lang="zh-CN" altLang="en-US" sz="2800" b="1" dirty="0">
                <a:solidFill>
                  <a:srgbClr val="FF0000"/>
                </a:solidFill>
              </a:rPr>
              <a:t>于主观</a:t>
            </a:r>
            <a:r>
              <a:rPr lang="en-US" altLang="zh-CN" sz="2800" b="1" dirty="0" smtClean="0"/>
              <a:t>).</a:t>
            </a:r>
            <a:endParaRPr lang="en-US" altLang="zh-CN" sz="2800" b="1" dirty="0"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37672" y="2073619"/>
            <a:ext cx="363432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个</a:t>
            </a:r>
            <a:r>
              <a:rPr lang="zh-CN" altLang="en-US" sz="2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属性 </a:t>
            </a:r>
            <a:r>
              <a:rPr lang="en-US" altLang="zh-CN" sz="2800" b="1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800" b="1" baseline="-300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800" b="1" baseline="-30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ea typeface="楷体" panose="02010609060101010101" pitchFamily="49" charset="-122"/>
              </a:rPr>
              <a:t> …</a:t>
            </a: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30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72783" y="2780928"/>
            <a:ext cx="3011998" cy="1451075"/>
            <a:chOff x="5672783" y="2780928"/>
            <a:chExt cx="3011998" cy="1451075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6575886" y="2780928"/>
            <a:ext cx="2108895" cy="145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8" name="公式" r:id="rId3" imgW="1040765" imgH="711200" progId="Equation.3">
                    <p:embed/>
                  </p:oleObj>
                </mc:Choice>
                <mc:Fallback>
                  <p:oleObj name="公式" r:id="rId3" imgW="1040765" imgH="711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5886" y="2780928"/>
                          <a:ext cx="2108895" cy="14510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矩形 22"/>
            <p:cNvSpPr/>
            <p:nvPr/>
          </p:nvSpPr>
          <p:spPr>
            <a:xfrm>
              <a:off x="5672783" y="3040484"/>
              <a:ext cx="936104" cy="954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zh-CN" altLang="zh-CN" sz="2800" b="1" dirty="0"/>
                <a:t>汽车选购</a:t>
              </a:r>
              <a:r>
                <a:rPr lang="en-US" altLang="zh-CN" sz="2800" b="1" dirty="0"/>
                <a:t> </a:t>
              </a:r>
              <a:endParaRPr lang="zh-CN" altLang="en-US" sz="2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 animBg="1"/>
      <p:bldP spid="15" grpId="0"/>
      <p:bldP spid="16" grpId="0"/>
      <p:bldP spid="2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27583" y="1236942"/>
            <a:ext cx="7632849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+mj-ea"/>
                <a:ea typeface="+mj-ea"/>
              </a:rPr>
              <a:t>1.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多数票准则：</a:t>
            </a:r>
            <a:r>
              <a:rPr lang="zh-CN" altLang="zh-CN" sz="2800" b="1" dirty="0">
                <a:latin typeface="+mj-ea"/>
                <a:ea typeface="+mj-ea"/>
              </a:rPr>
              <a:t>得到第</a:t>
            </a:r>
            <a:r>
              <a:rPr lang="en-US" altLang="zh-CN" sz="2800" b="1" dirty="0">
                <a:latin typeface="+mj-ea"/>
                <a:ea typeface="+mj-ea"/>
              </a:rPr>
              <a:t>1</a:t>
            </a:r>
            <a:r>
              <a:rPr lang="zh-CN" altLang="zh-CN" sz="2800" b="1" dirty="0">
                <a:latin typeface="+mj-ea"/>
                <a:ea typeface="+mj-ea"/>
              </a:rPr>
              <a:t>名票数超过选民半数的候选人应当是获胜</a:t>
            </a:r>
            <a:r>
              <a:rPr lang="zh-CN" altLang="zh-CN" sz="2800" b="1" dirty="0" smtClean="0">
                <a:latin typeface="+mj-ea"/>
                <a:ea typeface="+mj-ea"/>
              </a:rPr>
              <a:t>者</a:t>
            </a:r>
            <a:r>
              <a:rPr lang="en-US" altLang="zh-CN" sz="2800" b="1" dirty="0" smtClean="0">
                <a:latin typeface="+mj-ea"/>
                <a:ea typeface="+mj-ea"/>
              </a:rPr>
              <a:t>.</a:t>
            </a:r>
            <a:endParaRPr lang="zh-CN" altLang="en-US" sz="2800" b="1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0995" y="2437271"/>
            <a:ext cx="7633413" cy="112646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简单多数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法</a:t>
            </a:r>
            <a:r>
              <a:rPr lang="zh-CN" altLang="en-US" sz="2800" b="1" dirty="0" smtClean="0">
                <a:latin typeface="+mj-ea"/>
                <a:ea typeface="+mj-ea"/>
              </a:rPr>
              <a:t>（得到</a:t>
            </a:r>
            <a:r>
              <a:rPr lang="zh-CN" altLang="en-US" sz="2800" b="1" dirty="0">
                <a:latin typeface="+mj-ea"/>
                <a:ea typeface="+mj-ea"/>
              </a:rPr>
              <a:t>第</a:t>
            </a:r>
            <a:r>
              <a:rPr lang="en-US" altLang="zh-CN" sz="2800" b="1" dirty="0">
                <a:latin typeface="+mj-ea"/>
                <a:ea typeface="+mj-ea"/>
              </a:rPr>
              <a:t>1</a:t>
            </a:r>
            <a:r>
              <a:rPr lang="zh-CN" altLang="en-US" sz="2800" b="1" dirty="0">
                <a:latin typeface="+mj-ea"/>
                <a:ea typeface="+mj-ea"/>
              </a:rPr>
              <a:t>名票数最多的候选人为获胜</a:t>
            </a:r>
            <a:r>
              <a:rPr lang="zh-CN" altLang="en-US" sz="2800" b="1" dirty="0" smtClean="0">
                <a:latin typeface="+mj-ea"/>
                <a:ea typeface="+mj-ea"/>
              </a:rPr>
              <a:t>者）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满足</a:t>
            </a:r>
            <a:r>
              <a:rPr lang="zh-CN" altLang="en-US" sz="2800" b="1" dirty="0">
                <a:latin typeface="+mj-ea"/>
                <a:ea typeface="+mj-ea"/>
              </a:rPr>
              <a:t>多数票</a:t>
            </a:r>
            <a:r>
              <a:rPr lang="zh-CN" altLang="en-US" sz="2800" b="1" dirty="0" smtClean="0">
                <a:latin typeface="+mj-ea"/>
                <a:ea typeface="+mj-ea"/>
              </a:rPr>
              <a:t>准则</a:t>
            </a:r>
            <a:r>
              <a:rPr lang="en-US" altLang="zh-CN" sz="2800" b="1" dirty="0">
                <a:latin typeface="+mj-ea"/>
                <a:ea typeface="+mj-ea"/>
              </a:rPr>
              <a:t>.</a:t>
            </a:r>
            <a:endParaRPr lang="zh-CN" altLang="en-US" sz="2800" b="1" dirty="0" smtClean="0"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1031" y="3636117"/>
            <a:ext cx="775940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证明</a:t>
            </a:r>
            <a:r>
              <a:rPr lang="zh-CN" altLang="en-US" b="1" dirty="0" smtClean="0">
                <a:latin typeface="+mj-ea"/>
                <a:ea typeface="+mj-ea"/>
              </a:rPr>
              <a:t>：若某候选人</a:t>
            </a:r>
            <a:r>
              <a:rPr lang="zh-CN" altLang="en-US" b="1" dirty="0">
                <a:latin typeface="+mj-ea"/>
                <a:ea typeface="+mj-ea"/>
              </a:rPr>
              <a:t>得到第</a:t>
            </a:r>
            <a:r>
              <a:rPr lang="en-US" altLang="zh-CN" b="1" dirty="0">
                <a:latin typeface="+mj-ea"/>
                <a:ea typeface="+mj-ea"/>
              </a:rPr>
              <a:t>1</a:t>
            </a:r>
            <a:r>
              <a:rPr lang="zh-CN" altLang="en-US" b="1" dirty="0">
                <a:latin typeface="+mj-ea"/>
                <a:ea typeface="+mj-ea"/>
              </a:rPr>
              <a:t>名票数超过半数，</a:t>
            </a:r>
            <a:r>
              <a:rPr lang="zh-CN" altLang="en-US" b="1" dirty="0" smtClean="0">
                <a:latin typeface="+mj-ea"/>
                <a:ea typeface="+mj-ea"/>
              </a:rPr>
              <a:t>那么他必定是第</a:t>
            </a:r>
            <a:r>
              <a:rPr lang="en-US" altLang="zh-CN" b="1" dirty="0">
                <a:latin typeface="+mj-ea"/>
                <a:ea typeface="+mj-ea"/>
              </a:rPr>
              <a:t>1</a:t>
            </a:r>
            <a:r>
              <a:rPr lang="zh-CN" altLang="en-US" b="1" dirty="0">
                <a:latin typeface="+mj-ea"/>
                <a:ea typeface="+mj-ea"/>
              </a:rPr>
              <a:t>名票数最多的候选人</a:t>
            </a:r>
            <a:r>
              <a:rPr lang="zh-CN" altLang="en-US" b="1" dirty="0" smtClean="0">
                <a:latin typeface="+mj-ea"/>
                <a:ea typeface="+mj-ea"/>
              </a:rPr>
              <a:t>，按照</a:t>
            </a:r>
            <a:r>
              <a:rPr lang="zh-CN" altLang="en-US" b="1" dirty="0">
                <a:latin typeface="+mj-ea"/>
                <a:ea typeface="+mj-ea"/>
              </a:rPr>
              <a:t>简单多数法他是获胜</a:t>
            </a:r>
            <a:r>
              <a:rPr lang="zh-CN" altLang="en-US" b="1" dirty="0" smtClean="0">
                <a:latin typeface="+mj-ea"/>
                <a:ea typeface="+mj-ea"/>
              </a:rPr>
              <a:t>者</a:t>
            </a:r>
            <a:r>
              <a:rPr lang="en-US" altLang="zh-CN" b="1" dirty="0" smtClean="0">
                <a:latin typeface="+mj-ea"/>
                <a:ea typeface="+mj-ea"/>
              </a:rPr>
              <a:t>.</a:t>
            </a:r>
            <a:endParaRPr lang="zh-CN" altLang="en-US" b="1" dirty="0" smtClean="0"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6899" y="4725144"/>
            <a:ext cx="7657510" cy="60939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单轮决胜法和系列决胜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法满足</a:t>
            </a:r>
            <a:r>
              <a:rPr lang="zh-CN" altLang="en-US" sz="2800" b="1" dirty="0">
                <a:latin typeface="+mj-ea"/>
                <a:ea typeface="+mj-ea"/>
              </a:rPr>
              <a:t>多数票</a:t>
            </a:r>
            <a:r>
              <a:rPr lang="zh-CN" altLang="en-US" sz="2800" b="1" dirty="0" smtClean="0">
                <a:latin typeface="+mj-ea"/>
                <a:ea typeface="+mj-ea"/>
              </a:rPr>
              <a:t>准则</a:t>
            </a:r>
            <a:r>
              <a:rPr lang="en-US" altLang="zh-CN" sz="2800" b="1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zh-CN" altLang="en-US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1031" y="5229200"/>
            <a:ext cx="1782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+mj-ea"/>
              </a:rPr>
              <a:t>证明</a:t>
            </a:r>
            <a:r>
              <a:rPr lang="zh-CN" altLang="en-US" b="1" dirty="0" smtClean="0">
                <a:latin typeface="+mj-ea"/>
              </a:rPr>
              <a:t>类似</a:t>
            </a:r>
            <a:r>
              <a:rPr lang="en-US" altLang="zh-CN" b="1" dirty="0" smtClean="0">
                <a:latin typeface="+mj-ea"/>
              </a:rPr>
              <a:t>.</a:t>
            </a:r>
            <a:endParaRPr lang="zh-CN" altLang="en-US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7960" y="548680"/>
            <a:ext cx="4032448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j-lt"/>
                <a:ea typeface="+mn-ea"/>
              </a:rPr>
              <a:t>选举中的公平性准则</a:t>
            </a:r>
            <a:endParaRPr lang="zh-CN" altLang="en-US" sz="3200" b="1" dirty="0">
              <a:latin typeface="+mj-lt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616" y="5877272"/>
            <a:ext cx="722024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说明</a:t>
            </a:r>
            <a:r>
              <a:rPr lang="zh-CN" altLang="en-US" sz="2800" b="1" dirty="0">
                <a:latin typeface="+mj-ea"/>
                <a:ea typeface="+mj-ea"/>
              </a:rPr>
              <a:t>一</a:t>
            </a:r>
            <a:r>
              <a:rPr lang="zh-CN" altLang="en-US" sz="2800" b="1" dirty="0" smtClean="0">
                <a:latin typeface="+mj-ea"/>
                <a:ea typeface="+mj-ea"/>
              </a:rPr>
              <a:t>种选举方法满足某条准则</a:t>
            </a:r>
            <a:r>
              <a:rPr lang="en-US" altLang="zh-CN" sz="2800" b="1" dirty="0" smtClean="0">
                <a:latin typeface="+mj-ea"/>
                <a:ea typeface="+mj-ea"/>
              </a:rPr>
              <a:t>, </a:t>
            </a:r>
            <a:r>
              <a:rPr lang="zh-CN" altLang="en-US" sz="2800" b="1" dirty="0" smtClean="0">
                <a:latin typeface="+mj-ea"/>
                <a:ea typeface="+mj-ea"/>
              </a:rPr>
              <a:t>需要证明</a:t>
            </a:r>
            <a:r>
              <a:rPr lang="en-US" altLang="zh-CN" sz="2800" b="1" dirty="0" smtClean="0">
                <a:latin typeface="+mj-ea"/>
                <a:ea typeface="+mj-ea"/>
              </a:rPr>
              <a:t>.</a:t>
            </a:r>
            <a:endParaRPr lang="zh-CN" altLang="en-US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6" grpId="0"/>
      <p:bldP spid="17" grpId="0" animBg="1"/>
      <p:bldP spid="18" grpId="0"/>
      <p:bldP spid="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66733" y="764704"/>
            <a:ext cx="52294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 smtClean="0">
                <a:solidFill>
                  <a:srgbClr val="FF0000"/>
                </a:solidFill>
                <a:latin typeface="+mj-lt"/>
                <a:ea typeface="+mj-ea"/>
              </a:rPr>
              <a:t>Borda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+mj-ea"/>
              </a:rPr>
              <a:t>计数法违反</a:t>
            </a:r>
            <a:r>
              <a:rPr lang="zh-CN" altLang="en-US" sz="2800" b="1" dirty="0">
                <a:latin typeface="+mj-lt"/>
                <a:ea typeface="+mj-ea"/>
              </a:rPr>
              <a:t>多数票</a:t>
            </a:r>
            <a:r>
              <a:rPr lang="zh-CN" altLang="en-US" sz="2800" b="1" dirty="0" smtClean="0">
                <a:latin typeface="+mj-lt"/>
                <a:ea typeface="+mj-ea"/>
              </a:rPr>
              <a:t>准则</a:t>
            </a:r>
            <a:r>
              <a:rPr lang="en-US" altLang="zh-CN" sz="2800" b="1" dirty="0" smtClean="0">
                <a:latin typeface="+mj-lt"/>
                <a:ea typeface="+mj-ea"/>
              </a:rPr>
              <a:t>.</a:t>
            </a:r>
            <a:endParaRPr lang="zh-CN" altLang="en-US" sz="2800" b="1" dirty="0">
              <a:latin typeface="+mj-lt"/>
              <a:ea typeface="+mj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529677" y="1536924"/>
          <a:ext cx="4320885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9380"/>
                <a:gridCol w="629920"/>
                <a:gridCol w="629920"/>
                <a:gridCol w="630555"/>
                <a:gridCol w="630555"/>
                <a:gridCol w="630555"/>
              </a:tblGrid>
              <a:tr h="4079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 smtClean="0">
                          <a:effectLst/>
                        </a:rPr>
                        <a:t>票数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939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1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</a:rPr>
                        <a:t>A</a:t>
                      </a:r>
                      <a:endParaRPr lang="zh-CN" sz="24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</a:rPr>
                        <a:t>C</a:t>
                      </a:r>
                      <a:endParaRPr lang="zh-CN" sz="24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</a:rPr>
                        <a:t>A</a:t>
                      </a:r>
                      <a:endParaRPr lang="zh-CN" sz="24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</a:rPr>
                        <a:t>B</a:t>
                      </a:r>
                      <a:endParaRPr lang="zh-CN" sz="24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2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</a:rPr>
                        <a:t>D</a:t>
                      </a:r>
                      <a:endParaRPr lang="zh-CN" sz="24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</a:rPr>
                        <a:t>B</a:t>
                      </a:r>
                      <a:endParaRPr lang="zh-CN" sz="24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</a:rPr>
                        <a:t>A</a:t>
                      </a:r>
                      <a:endParaRPr lang="zh-CN" sz="24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3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</a:rPr>
                        <a:t>A</a:t>
                      </a:r>
                      <a:endParaRPr lang="zh-CN" sz="24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</a:rPr>
                        <a:t>D</a:t>
                      </a:r>
                      <a:endParaRPr lang="zh-CN" sz="24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</a:rPr>
                        <a:t>D</a:t>
                      </a:r>
                      <a:endParaRPr lang="zh-CN" sz="24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740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第</a:t>
                      </a:r>
                      <a:r>
                        <a:rPr lang="en-US" sz="2400" kern="0">
                          <a:effectLst/>
                        </a:rPr>
                        <a:t>4</a:t>
                      </a:r>
                      <a:r>
                        <a:rPr lang="zh-CN" sz="2400" kern="0">
                          <a:effectLst/>
                        </a:rPr>
                        <a:t>名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</a:rPr>
                        <a:t>B</a:t>
                      </a:r>
                      <a:endParaRPr lang="zh-CN" sz="24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</a:rPr>
                        <a:t>C</a:t>
                      </a:r>
                      <a:endParaRPr lang="zh-CN" sz="24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777687" y="1484784"/>
            <a:ext cx="3645243" cy="107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+mj-lt"/>
                <a:ea typeface="+mj-ea"/>
              </a:rPr>
              <a:t>例</a:t>
            </a:r>
            <a:r>
              <a:rPr lang="en-US" altLang="zh-CN" sz="2800" b="1" dirty="0" smtClean="0">
                <a:latin typeface="+mj-lt"/>
                <a:ea typeface="+mj-ea"/>
              </a:rPr>
              <a:t>.</a:t>
            </a:r>
            <a:r>
              <a:rPr lang="en-US" altLang="zh-CN" sz="2800" b="1" dirty="0">
                <a:latin typeface="+mj-lt"/>
                <a:ea typeface="+mj-ea"/>
              </a:rPr>
              <a:t> 27</a:t>
            </a:r>
            <a:r>
              <a:rPr lang="zh-CN" altLang="zh-CN" sz="2800" b="1" dirty="0">
                <a:latin typeface="+mj-lt"/>
                <a:ea typeface="+mj-ea"/>
              </a:rPr>
              <a:t>位选民对</a:t>
            </a:r>
            <a:r>
              <a:rPr lang="en-US" altLang="zh-CN" sz="2800" b="1" dirty="0">
                <a:latin typeface="+mj-lt"/>
                <a:ea typeface="+mj-ea"/>
              </a:rPr>
              <a:t>4</a:t>
            </a:r>
            <a:r>
              <a:rPr lang="zh-CN" altLang="zh-CN" sz="2800" b="1" dirty="0">
                <a:latin typeface="+mj-lt"/>
                <a:ea typeface="+mj-ea"/>
              </a:rPr>
              <a:t>位候选人的投票</a:t>
            </a:r>
            <a:r>
              <a:rPr lang="zh-CN" altLang="zh-CN" sz="2800" b="1" dirty="0" smtClean="0">
                <a:latin typeface="+mj-lt"/>
                <a:ea typeface="+mj-ea"/>
              </a:rPr>
              <a:t>结果</a:t>
            </a:r>
            <a:r>
              <a:rPr lang="zh-CN" altLang="en-US" sz="2800" b="1" dirty="0" smtClean="0">
                <a:latin typeface="+mj-lt"/>
                <a:ea typeface="+mj-ea"/>
              </a:rPr>
              <a:t>：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8932" y="2638266"/>
            <a:ext cx="3802752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b="1" dirty="0" smtClean="0">
                <a:latin typeface="+mn-lt"/>
                <a:ea typeface="+mj-ea"/>
              </a:rPr>
              <a:t>按照</a:t>
            </a:r>
            <a:r>
              <a:rPr lang="en-US" altLang="zh-CN" b="1" dirty="0" err="1" smtClean="0">
                <a:latin typeface="+mn-lt"/>
                <a:ea typeface="+mj-ea"/>
              </a:rPr>
              <a:t>Borda</a:t>
            </a:r>
            <a:r>
              <a:rPr lang="zh-CN" altLang="en-US" b="1" dirty="0">
                <a:latin typeface="+mn-lt"/>
                <a:ea typeface="+mj-ea"/>
              </a:rPr>
              <a:t>计数</a:t>
            </a:r>
            <a:r>
              <a:rPr lang="zh-CN" altLang="en-US" b="1" dirty="0" smtClean="0">
                <a:latin typeface="+mn-lt"/>
                <a:ea typeface="+mj-ea"/>
              </a:rPr>
              <a:t>法计算得分：</a:t>
            </a:r>
            <a:endParaRPr lang="en-US" altLang="zh-CN" b="1" dirty="0" smtClean="0">
              <a:latin typeface="+mn-lt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67650" y="3142322"/>
            <a:ext cx="3065315" cy="468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+mj-ea"/>
              </a:rPr>
              <a:t>D:</a:t>
            </a:r>
            <a:r>
              <a:rPr lang="en-US" altLang="zh-CN" b="1" dirty="0" smtClean="0">
                <a:latin typeface="+mn-lt"/>
                <a:ea typeface="+mj-ea"/>
              </a:rPr>
              <a:t> 22×3+ 5×2=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+mj-ea"/>
              </a:rPr>
              <a:t>76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j-ea"/>
              </a:rPr>
              <a:t>,</a:t>
            </a:r>
            <a:endParaRPr lang="zh-CN" altLang="en-US" b="1" dirty="0">
              <a:solidFill>
                <a:srgbClr val="FF0000"/>
              </a:solidFill>
              <a:latin typeface="+mn-lt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81472" y="3657377"/>
            <a:ext cx="3420212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b="1" dirty="0">
                <a:latin typeface="+mn-lt"/>
                <a:ea typeface="+mj-ea"/>
              </a:rPr>
              <a:t>C</a:t>
            </a:r>
            <a:r>
              <a:rPr lang="en-US" altLang="zh-CN" b="1" dirty="0" smtClean="0">
                <a:latin typeface="+mn-lt"/>
                <a:ea typeface="+mj-ea"/>
              </a:rPr>
              <a:t>: 69</a:t>
            </a:r>
            <a:r>
              <a:rPr lang="zh-CN" altLang="en-US" b="1" dirty="0" smtClean="0">
                <a:latin typeface="+mn-lt"/>
                <a:ea typeface="+mj-ea"/>
              </a:rPr>
              <a:t>，</a:t>
            </a:r>
            <a:r>
              <a:rPr lang="en-US" altLang="zh-CN" b="1" dirty="0"/>
              <a:t>B: </a:t>
            </a:r>
            <a:r>
              <a:rPr lang="en-US" altLang="zh-CN" b="1" dirty="0" smtClean="0"/>
              <a:t>51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 A</a:t>
            </a:r>
            <a:r>
              <a:rPr lang="en-US" altLang="zh-CN" b="1" dirty="0"/>
              <a:t>: 74. 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860377" y="4130496"/>
            <a:ext cx="1983431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+mj-lt"/>
                <a:ea typeface="+mn-ea"/>
              </a:rPr>
              <a:t>获胜</a:t>
            </a:r>
            <a:r>
              <a:rPr lang="zh-CN" altLang="en-US" sz="2800" b="1" dirty="0">
                <a:latin typeface="+mj-lt"/>
                <a:ea typeface="+mn-ea"/>
              </a:rPr>
              <a:t>者</a:t>
            </a:r>
            <a:r>
              <a:rPr lang="zh-CN" altLang="en-US" sz="2800" b="1" dirty="0" smtClean="0">
                <a:latin typeface="+mj-lt"/>
                <a:ea typeface="+mn-ea"/>
              </a:rPr>
              <a:t>是</a:t>
            </a:r>
            <a:r>
              <a:rPr lang="en-US" altLang="zh-CN" sz="2800" b="1" dirty="0" smtClean="0">
                <a:latin typeface="+mj-lt"/>
                <a:ea typeface="+mn-ea"/>
              </a:rPr>
              <a:t>D.</a:t>
            </a:r>
            <a:endParaRPr lang="zh-CN" altLang="en-US" sz="2800" b="1" dirty="0">
              <a:latin typeface="+mj-lt"/>
              <a:ea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41914" y="4167756"/>
            <a:ext cx="5351006" cy="656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n-ea"/>
              </a:rPr>
              <a:t>但是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+mn-ea"/>
              </a:rPr>
              <a:t>C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n-ea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+mn-ea"/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+mn-ea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+mn-ea"/>
              </a:rPr>
              <a:t>名票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n-ea"/>
              </a:rPr>
              <a:t>数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+mn-ea"/>
              </a:rPr>
              <a:t>(14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+mn-ea"/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n-ea"/>
              </a:rPr>
              <a:t>过半数！</a:t>
            </a:r>
            <a:endParaRPr lang="zh-CN" altLang="en-US" sz="2800" b="1" dirty="0">
              <a:solidFill>
                <a:srgbClr val="FF0000"/>
              </a:solidFill>
              <a:latin typeface="+mj-lt"/>
              <a:ea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2612" y="4934366"/>
            <a:ext cx="8748463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+mj-lt"/>
                <a:ea typeface="+mj-ea"/>
              </a:rPr>
              <a:t>存在用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+mj-lt"/>
                <a:ea typeface="+mj-ea"/>
              </a:rPr>
              <a:t>Borda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+mj-ea"/>
              </a:rPr>
              <a:t>计数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法</a:t>
            </a:r>
            <a:r>
              <a:rPr lang="zh-CN" altLang="en-US" sz="2800" b="1" dirty="0" smtClean="0">
                <a:latin typeface="+mj-lt"/>
                <a:ea typeface="+mj-ea"/>
              </a:rPr>
              <a:t>决定</a:t>
            </a:r>
            <a:r>
              <a:rPr lang="zh-CN" altLang="en-US" sz="2800" b="1" dirty="0">
                <a:latin typeface="+mj-lt"/>
                <a:ea typeface="+mj-ea"/>
              </a:rPr>
              <a:t>获胜者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违反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+mj-ea"/>
              </a:rPr>
              <a:t>多数票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准则</a:t>
            </a:r>
            <a:r>
              <a:rPr lang="zh-CN" altLang="en-US" sz="2800" b="1" dirty="0" smtClean="0">
                <a:latin typeface="+mj-lt"/>
                <a:ea typeface="+mj-ea"/>
              </a:rPr>
              <a:t>的选举</a:t>
            </a:r>
            <a:r>
              <a:rPr lang="en-US" altLang="zh-CN" sz="2800" b="1" dirty="0" smtClean="0">
                <a:latin typeface="+mj-lt"/>
                <a:ea typeface="+mj-ea"/>
              </a:rPr>
              <a:t>.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5805264"/>
            <a:ext cx="78738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用</a:t>
            </a:r>
            <a:r>
              <a:rPr lang="en-US" altLang="zh-CN" sz="2800" b="1" dirty="0" err="1" smtClean="0"/>
              <a:t>Borda</a:t>
            </a:r>
            <a:r>
              <a:rPr lang="zh-CN" altLang="zh-CN" sz="2800" b="1" dirty="0"/>
              <a:t>计数法每次选举都会违反这个</a:t>
            </a:r>
            <a:r>
              <a:rPr lang="zh-CN" altLang="zh-CN" sz="2800" b="1" dirty="0" smtClean="0"/>
              <a:t>准则</a:t>
            </a:r>
            <a:r>
              <a:rPr lang="zh-CN" altLang="en-US" sz="2800" b="1" dirty="0" smtClean="0"/>
              <a:t>？</a:t>
            </a:r>
            <a:endParaRPr lang="zh-CN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5810622" y="763623"/>
            <a:ext cx="3153866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只需举出一个反例</a:t>
            </a:r>
            <a:endParaRPr lang="zh-CN" altLang="zh-CN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740352" y="5589240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FF0000"/>
                </a:solidFill>
                <a:latin typeface="Cambria Math" panose="02040503050406030204"/>
              </a:rPr>
              <a:t>⨉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7" grpId="0"/>
      <p:bldP spid="18" grpId="0"/>
      <p:bldP spid="19" grpId="0" animBg="1"/>
      <p:bldP spid="2" grpId="0"/>
      <p:bldP spid="4" grpId="0" animBg="1"/>
      <p:bldP spid="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566942" y="1702321"/>
            <a:ext cx="3713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j-lt"/>
                <a:ea typeface="+mj-ea"/>
              </a:rPr>
              <a:t>D</a:t>
            </a:r>
            <a:r>
              <a:rPr lang="zh-CN" altLang="en-US" b="1" dirty="0" smtClean="0">
                <a:latin typeface="+mj-lt"/>
                <a:ea typeface="+mj-ea"/>
              </a:rPr>
              <a:t>与</a:t>
            </a:r>
            <a:r>
              <a:rPr lang="en-US" altLang="zh-CN" b="1" dirty="0" smtClean="0">
                <a:latin typeface="+mj-lt"/>
                <a:ea typeface="+mj-ea"/>
              </a:rPr>
              <a:t>B</a:t>
            </a:r>
            <a:r>
              <a:rPr lang="zh-CN" altLang="en-US" b="1" dirty="0"/>
              <a:t>对</a:t>
            </a:r>
            <a:r>
              <a:rPr lang="zh-CN" altLang="en-US" b="1" dirty="0" smtClean="0"/>
              <a:t>决</a:t>
            </a:r>
            <a:r>
              <a:rPr lang="en-US" altLang="zh-CN" b="1" dirty="0" smtClean="0"/>
              <a:t>, </a:t>
            </a:r>
            <a:r>
              <a:rPr lang="zh-CN" altLang="en-US" b="1" dirty="0" smtClean="0">
                <a:latin typeface="+mj-lt"/>
                <a:ea typeface="+mj-ea"/>
              </a:rPr>
              <a:t>票数比是</a:t>
            </a:r>
            <a:r>
              <a:rPr lang="en-US" altLang="zh-CN" b="1" dirty="0" smtClean="0">
                <a:latin typeface="+mj-lt"/>
                <a:ea typeface="+mj-ea"/>
              </a:rPr>
              <a:t>19:11</a:t>
            </a:r>
            <a:endParaRPr lang="zh-CN" altLang="en-US" b="1" dirty="0" smtClean="0">
              <a:latin typeface="+mj-lt"/>
              <a:ea typeface="+mj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7584" y="620688"/>
            <a:ext cx="783148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j-ea"/>
              </a:rPr>
              <a:t>2. </a:t>
            </a: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j-ea"/>
              </a:rPr>
              <a:t>获胜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j-ea"/>
              </a:rPr>
              <a:t>者</a:t>
            </a: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j-ea"/>
              </a:rPr>
              <a:t>准则</a:t>
            </a:r>
            <a:r>
              <a:rPr lang="zh-CN" altLang="en-US" sz="2800" b="1" dirty="0" smtClean="0">
                <a:latin typeface="+mn-lt"/>
                <a:ea typeface="+mj-ea"/>
              </a:rPr>
              <a:t>：</a:t>
            </a:r>
            <a:r>
              <a:rPr lang="zh-CN" altLang="en-US" sz="2800" b="1" dirty="0">
                <a:latin typeface="+mn-lt"/>
                <a:ea typeface="+mj-ea"/>
              </a:rPr>
              <a:t>如果候选人</a:t>
            </a:r>
            <a:r>
              <a:rPr lang="en-US" altLang="zh-CN" sz="2800" b="1" dirty="0">
                <a:latin typeface="+mn-lt"/>
                <a:ea typeface="+mj-ea"/>
              </a:rPr>
              <a:t>X</a:t>
            </a:r>
            <a:r>
              <a:rPr lang="zh-CN" altLang="en-US" sz="2800" b="1" dirty="0">
                <a:latin typeface="+mn-lt"/>
                <a:ea typeface="+mj-ea"/>
              </a:rPr>
              <a:t>在与每</a:t>
            </a:r>
            <a:r>
              <a:rPr lang="zh-CN" altLang="en-US" sz="2800" b="1" dirty="0" smtClean="0">
                <a:latin typeface="+mn-lt"/>
                <a:ea typeface="+mj-ea"/>
              </a:rPr>
              <a:t>位候选人</a:t>
            </a:r>
            <a:r>
              <a:rPr lang="zh-CN" altLang="en-US" sz="2800" b="1" dirty="0">
                <a:latin typeface="+mn-lt"/>
                <a:ea typeface="+mj-ea"/>
              </a:rPr>
              <a:t>的两两对决</a:t>
            </a:r>
            <a:r>
              <a:rPr lang="zh-CN" altLang="en-US" sz="2800" b="1" dirty="0" smtClean="0">
                <a:latin typeface="+mn-lt"/>
                <a:ea typeface="+mj-ea"/>
              </a:rPr>
              <a:t>中都获胜，</a:t>
            </a:r>
            <a:r>
              <a:rPr lang="zh-CN" altLang="en-US" sz="2800" b="1" dirty="0">
                <a:latin typeface="+mn-lt"/>
                <a:ea typeface="+mj-ea"/>
              </a:rPr>
              <a:t>那么</a:t>
            </a:r>
            <a:r>
              <a:rPr lang="en-US" altLang="zh-CN" sz="2800" b="1" dirty="0">
                <a:latin typeface="+mn-lt"/>
                <a:ea typeface="+mj-ea"/>
              </a:rPr>
              <a:t>X</a:t>
            </a:r>
            <a:r>
              <a:rPr lang="zh-CN" altLang="en-US" sz="2800" b="1" dirty="0">
                <a:latin typeface="+mn-lt"/>
                <a:ea typeface="+mj-ea"/>
              </a:rPr>
              <a:t>应当是获胜</a:t>
            </a:r>
            <a:r>
              <a:rPr lang="zh-CN" altLang="en-US" sz="2800" b="1" dirty="0" smtClean="0">
                <a:latin typeface="+mn-lt"/>
                <a:ea typeface="+mj-ea"/>
              </a:rPr>
              <a:t>者</a:t>
            </a:r>
            <a:r>
              <a:rPr lang="en-US" altLang="zh-CN" sz="2800" b="1" dirty="0" smtClean="0">
                <a:latin typeface="+mn-lt"/>
                <a:ea typeface="+mj-ea"/>
              </a:rPr>
              <a:t>.</a:t>
            </a:r>
            <a:endParaRPr lang="zh-CN" altLang="en-US" sz="2800" b="1" dirty="0" smtClean="0">
              <a:latin typeface="+mn-lt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63888" y="2227312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j-lt"/>
                <a:ea typeface="+mj-ea"/>
              </a:rPr>
              <a:t>D</a:t>
            </a:r>
            <a:r>
              <a:rPr lang="zh-CN" altLang="en-US" b="1" dirty="0">
                <a:latin typeface="+mj-lt"/>
                <a:ea typeface="+mj-ea"/>
              </a:rPr>
              <a:t>与</a:t>
            </a:r>
            <a:r>
              <a:rPr lang="en-US" altLang="zh-CN" b="1" dirty="0" smtClean="0">
                <a:latin typeface="+mj-lt"/>
                <a:ea typeface="+mj-ea"/>
              </a:rPr>
              <a:t>C</a:t>
            </a:r>
            <a:r>
              <a:rPr lang="zh-CN" altLang="en-US" b="1" dirty="0"/>
              <a:t>对决</a:t>
            </a:r>
            <a:r>
              <a:rPr lang="en-US" altLang="zh-CN" b="1" dirty="0"/>
              <a:t>,</a:t>
            </a:r>
            <a:r>
              <a:rPr lang="zh-CN" altLang="en-US" b="1" dirty="0" smtClean="0">
                <a:latin typeface="+mj-lt"/>
                <a:ea typeface="+mj-ea"/>
              </a:rPr>
              <a:t>票数比</a:t>
            </a:r>
            <a:r>
              <a:rPr lang="zh-CN" altLang="en-US" b="1" dirty="0">
                <a:latin typeface="+mj-lt"/>
                <a:ea typeface="+mj-ea"/>
              </a:rPr>
              <a:t>是</a:t>
            </a:r>
            <a:r>
              <a:rPr lang="en-US" altLang="zh-CN" b="1" dirty="0" smtClean="0">
                <a:latin typeface="+mj-lt"/>
                <a:ea typeface="+mj-ea"/>
              </a:rPr>
              <a:t>20:10</a:t>
            </a:r>
            <a:endParaRPr lang="zh-CN" altLang="en-US" b="1" dirty="0" smtClean="0">
              <a:latin typeface="+mj-lt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48016" y="2731368"/>
            <a:ext cx="3693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j-lt"/>
                <a:ea typeface="+mj-ea"/>
              </a:rPr>
              <a:t>D</a:t>
            </a:r>
            <a:r>
              <a:rPr lang="zh-CN" altLang="en-US" b="1" dirty="0">
                <a:latin typeface="+mj-lt"/>
                <a:ea typeface="+mj-ea"/>
              </a:rPr>
              <a:t>与</a:t>
            </a:r>
            <a:r>
              <a:rPr lang="en-US" altLang="zh-CN" b="1" dirty="0" smtClean="0">
                <a:latin typeface="+mj-lt"/>
                <a:ea typeface="+mj-ea"/>
              </a:rPr>
              <a:t>A</a:t>
            </a:r>
            <a:r>
              <a:rPr lang="zh-CN" altLang="en-US" b="1" dirty="0"/>
              <a:t>对决</a:t>
            </a:r>
            <a:r>
              <a:rPr lang="en-US" altLang="zh-CN" b="1" dirty="0"/>
              <a:t>,</a:t>
            </a:r>
            <a:r>
              <a:rPr lang="zh-CN" altLang="en-US" b="1" dirty="0" smtClean="0">
                <a:latin typeface="+mj-lt"/>
                <a:ea typeface="+mj-ea"/>
              </a:rPr>
              <a:t>票数比</a:t>
            </a:r>
            <a:r>
              <a:rPr lang="zh-CN" altLang="en-US" b="1" dirty="0">
                <a:latin typeface="+mj-lt"/>
                <a:ea typeface="+mj-ea"/>
              </a:rPr>
              <a:t>是</a:t>
            </a:r>
            <a:r>
              <a:rPr lang="en-US" altLang="zh-CN" b="1" dirty="0" smtClean="0">
                <a:latin typeface="+mj-lt"/>
                <a:ea typeface="+mj-ea"/>
              </a:rPr>
              <a:t>21:9</a:t>
            </a:r>
            <a:endParaRPr lang="zh-CN" altLang="en-US" b="1" dirty="0" smtClean="0">
              <a:latin typeface="+mj-lt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80788" y="1950312"/>
            <a:ext cx="172819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j-lt"/>
                <a:ea typeface="+mj-ea"/>
              </a:rPr>
              <a:t>D</a:t>
            </a:r>
            <a:r>
              <a:rPr lang="zh-CN" altLang="en-US" b="1" dirty="0" smtClean="0">
                <a:latin typeface="+mj-lt"/>
                <a:ea typeface="+mj-ea"/>
              </a:rPr>
              <a:t>在</a:t>
            </a:r>
            <a:r>
              <a:rPr lang="zh-CN" altLang="en-US" b="1" dirty="0" smtClean="0"/>
              <a:t>两两</a:t>
            </a:r>
            <a:r>
              <a:rPr lang="zh-CN" altLang="en-US" b="1" dirty="0"/>
              <a:t>对决中</a:t>
            </a:r>
            <a:r>
              <a:rPr lang="zh-CN" altLang="en-US" b="1" dirty="0" smtClean="0"/>
              <a:t>都</a:t>
            </a:r>
            <a:r>
              <a:rPr lang="zh-CN" altLang="en-US" b="1" dirty="0" smtClean="0">
                <a:latin typeface="+mj-lt"/>
                <a:ea typeface="+mj-ea"/>
              </a:rPr>
              <a:t>获胜</a:t>
            </a:r>
            <a:r>
              <a:rPr lang="en-US" altLang="zh-CN" b="1" dirty="0" smtClean="0">
                <a:latin typeface="+mj-lt"/>
                <a:ea typeface="+mj-ea"/>
              </a:rPr>
              <a:t>.</a:t>
            </a:r>
            <a:endParaRPr lang="zh-CN" altLang="en-US" b="1" dirty="0" smtClean="0">
              <a:latin typeface="+mj-lt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3490" y="5157192"/>
            <a:ext cx="4128090" cy="576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+mj-lt"/>
                <a:ea typeface="+mj-ea"/>
              </a:rPr>
              <a:t>单轮、系列决胜法获胜</a:t>
            </a:r>
            <a:r>
              <a:rPr lang="zh-CN" altLang="en-US" b="1" dirty="0">
                <a:latin typeface="+mj-lt"/>
                <a:ea typeface="+mj-ea"/>
              </a:rPr>
              <a:t>者</a:t>
            </a:r>
            <a:r>
              <a:rPr lang="zh-CN" altLang="en-US" b="1" dirty="0" smtClean="0">
                <a:latin typeface="+mj-lt"/>
                <a:ea typeface="+mj-ea"/>
              </a:rPr>
              <a:t>是</a:t>
            </a:r>
            <a:r>
              <a:rPr lang="en-US" altLang="zh-CN" b="1" dirty="0" smtClean="0">
                <a:latin typeface="+mj-lt"/>
                <a:ea typeface="+mj-ea"/>
              </a:rPr>
              <a:t>C</a:t>
            </a:r>
            <a:endParaRPr lang="zh-CN" altLang="en-US" b="1" dirty="0">
              <a:latin typeface="+mj-lt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7544" y="5733256"/>
            <a:ext cx="4626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j-lt"/>
                <a:ea typeface="+mj-ea"/>
              </a:rPr>
              <a:t>Coombs</a:t>
            </a:r>
            <a:r>
              <a:rPr lang="zh-CN" altLang="en-US" b="1" dirty="0" smtClean="0">
                <a:latin typeface="+mj-lt"/>
                <a:ea typeface="+mj-ea"/>
              </a:rPr>
              <a:t>法和</a:t>
            </a:r>
            <a:r>
              <a:rPr lang="en-US" altLang="zh-CN" b="1" dirty="0" err="1" smtClean="0">
                <a:latin typeface="+mj-lt"/>
                <a:ea typeface="+mj-ea"/>
              </a:rPr>
              <a:t>Borda</a:t>
            </a:r>
            <a:r>
              <a:rPr lang="zh-CN" altLang="en-US" b="1" dirty="0" smtClean="0">
                <a:latin typeface="+mj-lt"/>
                <a:ea typeface="+mj-ea"/>
              </a:rPr>
              <a:t>法</a:t>
            </a:r>
            <a:r>
              <a:rPr lang="zh-CN" altLang="en-US" b="1" dirty="0">
                <a:latin typeface="+mj-lt"/>
                <a:ea typeface="+mj-ea"/>
              </a:rPr>
              <a:t>获胜者</a:t>
            </a:r>
            <a:r>
              <a:rPr lang="zh-CN" altLang="en-US" b="1" dirty="0" smtClean="0">
                <a:latin typeface="+mj-lt"/>
                <a:ea typeface="+mj-ea"/>
              </a:rPr>
              <a:t>是</a:t>
            </a:r>
            <a:r>
              <a:rPr lang="en-US" altLang="zh-CN" b="1" dirty="0" smtClean="0">
                <a:latin typeface="+mj-lt"/>
                <a:ea typeface="+mj-ea"/>
              </a:rPr>
              <a:t>D</a:t>
            </a:r>
            <a:endParaRPr lang="zh-CN" altLang="en-US" b="1" dirty="0">
              <a:latin typeface="+mj-lt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09272" y="3404594"/>
            <a:ext cx="5311200" cy="107696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+mj-lt"/>
                <a:ea typeface="+mj-ea"/>
              </a:rPr>
              <a:t>若</a:t>
            </a:r>
            <a:r>
              <a:rPr lang="zh-CN" altLang="en-US" sz="2800" b="1" dirty="0" smtClean="0">
                <a:latin typeface="+mj-lt"/>
                <a:ea typeface="+mj-ea"/>
              </a:rPr>
              <a:t>某种选举方法</a:t>
            </a:r>
            <a:r>
              <a:rPr lang="zh-CN" altLang="en-US" sz="2800" b="1" dirty="0">
                <a:latin typeface="+mj-lt"/>
                <a:ea typeface="+mj-ea"/>
              </a:rPr>
              <a:t>确定的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+mj-ea"/>
              </a:rPr>
              <a:t>获胜者不是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+mj-ea"/>
              </a:rPr>
              <a:t>D</a:t>
            </a:r>
            <a:r>
              <a:rPr lang="en-US" altLang="zh-CN" sz="2800" b="1" dirty="0" smtClean="0">
                <a:latin typeface="+mj-lt"/>
                <a:ea typeface="+mj-ea"/>
              </a:rPr>
              <a:t>, </a:t>
            </a:r>
            <a:r>
              <a:rPr lang="zh-CN" altLang="en-US" sz="2800" b="1" dirty="0" smtClean="0">
                <a:latin typeface="+mj-lt"/>
                <a:ea typeface="+mj-ea"/>
              </a:rPr>
              <a:t>那么它就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违反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+mj-ea"/>
              </a:rPr>
              <a:t>获胜者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准则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+mj-ea"/>
              </a:rPr>
              <a:t>!</a:t>
            </a:r>
            <a:endParaRPr lang="zh-CN" altLang="en-US" sz="2800" b="1" dirty="0">
              <a:solidFill>
                <a:srgbClr val="FF0000"/>
              </a:solidFill>
              <a:latin typeface="+mj-lt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26318" y="4581128"/>
            <a:ext cx="4166162" cy="1057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简单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多数法、单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轮和系列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决胜</a:t>
            </a: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法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违反获胜者准则</a:t>
            </a:r>
            <a:r>
              <a:rPr lang="en-US" altLang="zh-CN" sz="2800" b="1" dirty="0" smtClean="0">
                <a:solidFill>
                  <a:srgbClr val="FF0000"/>
                </a:solidFill>
                <a:latin typeface="+mj-ea"/>
                <a:ea typeface="+mj-ea"/>
              </a:rPr>
              <a:t>!</a:t>
            </a:r>
            <a:endParaRPr lang="zh-CN" altLang="en-US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944787" y="1772816"/>
          <a:ext cx="2547093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4925"/>
                <a:gridCol w="576064"/>
                <a:gridCol w="504056"/>
                <a:gridCol w="432048"/>
              </a:tblGrid>
              <a:tr h="3619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 smtClean="0">
                          <a:effectLst/>
                        </a:rPr>
                        <a:t>票数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11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10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479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1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61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2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760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3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</a:rPr>
                        <a:t>C</a:t>
                      </a:r>
                      <a:endParaRPr lang="zh-CN" sz="24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873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4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467544" y="1772816"/>
            <a:ext cx="504056" cy="2751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选举喜爱球队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54101" y="4509120"/>
            <a:ext cx="3384376" cy="576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j-lt"/>
                <a:ea typeface="+mj-ea"/>
              </a:rPr>
              <a:t>简单多数法</a:t>
            </a:r>
            <a:r>
              <a:rPr lang="zh-CN" altLang="en-US" b="1" dirty="0" smtClean="0">
                <a:latin typeface="+mj-lt"/>
                <a:ea typeface="+mj-ea"/>
              </a:rPr>
              <a:t>获胜</a:t>
            </a:r>
            <a:r>
              <a:rPr lang="zh-CN" altLang="en-US" b="1" dirty="0">
                <a:latin typeface="+mj-lt"/>
                <a:ea typeface="+mj-ea"/>
              </a:rPr>
              <a:t>者</a:t>
            </a:r>
            <a:r>
              <a:rPr lang="zh-CN" altLang="en-US" b="1" dirty="0" smtClean="0">
                <a:latin typeface="+mj-lt"/>
                <a:ea typeface="+mj-ea"/>
              </a:rPr>
              <a:t>是</a:t>
            </a:r>
            <a:r>
              <a:rPr lang="en-US" altLang="zh-CN" b="1" dirty="0">
                <a:latin typeface="+mj-lt"/>
                <a:ea typeface="+mj-ea"/>
              </a:rPr>
              <a:t>B</a:t>
            </a:r>
            <a:endParaRPr lang="zh-CN" altLang="en-US" b="1" dirty="0">
              <a:latin typeface="+mj-lt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70983" y="5733256"/>
            <a:ext cx="3798602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j-lt"/>
                <a:ea typeface="+mj-ea"/>
              </a:rPr>
              <a:t>Coombs</a:t>
            </a:r>
            <a:r>
              <a:rPr lang="zh-CN" altLang="en-US" b="1" dirty="0" smtClean="0">
                <a:latin typeface="+mj-lt"/>
                <a:ea typeface="+mj-ea"/>
              </a:rPr>
              <a:t>法和</a:t>
            </a:r>
            <a:r>
              <a:rPr lang="en-US" altLang="zh-CN" b="1" dirty="0" err="1" smtClean="0">
                <a:latin typeface="+mj-lt"/>
                <a:ea typeface="+mj-ea"/>
              </a:rPr>
              <a:t>Borda</a:t>
            </a:r>
            <a:r>
              <a:rPr lang="zh-CN" altLang="en-US" b="1" dirty="0" smtClean="0">
                <a:latin typeface="+mj-lt"/>
                <a:ea typeface="+mj-ea"/>
              </a:rPr>
              <a:t>法</a:t>
            </a:r>
            <a:r>
              <a:rPr lang="en-US" altLang="zh-CN" b="1" dirty="0" smtClean="0">
                <a:latin typeface="+mj-lt"/>
                <a:ea typeface="+mj-ea"/>
              </a:rPr>
              <a:t> </a:t>
            </a:r>
            <a:r>
              <a:rPr lang="zh-CN" altLang="en-US" b="1" dirty="0" smtClean="0">
                <a:latin typeface="+mj-lt"/>
                <a:ea typeface="+mj-ea"/>
              </a:rPr>
              <a:t>呢？</a:t>
            </a:r>
            <a:endParaRPr lang="zh-CN" altLang="en-US" b="1" dirty="0">
              <a:latin typeface="+mj-lt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14" grpId="0"/>
      <p:bldP spid="15" grpId="0" animBg="1"/>
      <p:bldP spid="17" grpId="0" animBg="1"/>
      <p:bldP spid="18" grpId="0"/>
      <p:bldP spid="3" grpId="0" animBg="1"/>
      <p:bldP spid="19" grpId="0"/>
      <p:bldP spid="21" grpId="0" animBg="1"/>
      <p:bldP spid="22" grpId="0"/>
      <p:bldP spid="1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73967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5576" y="608812"/>
            <a:ext cx="78936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+mj-ea"/>
              </a:rPr>
              <a:t>3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+mj-ea"/>
              </a:rPr>
              <a:t>. 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失败者准则：</a:t>
            </a:r>
            <a:r>
              <a:rPr lang="zh-CN" altLang="en-US" sz="2800" b="1" dirty="0">
                <a:latin typeface="+mj-lt"/>
                <a:ea typeface="+mj-ea"/>
              </a:rPr>
              <a:t>如果候选人</a:t>
            </a:r>
            <a:r>
              <a:rPr lang="en-US" altLang="zh-CN" sz="2800" b="1" dirty="0">
                <a:latin typeface="+mj-lt"/>
                <a:ea typeface="+mj-ea"/>
              </a:rPr>
              <a:t>Y</a:t>
            </a:r>
            <a:r>
              <a:rPr lang="zh-CN" altLang="en-US" sz="2800" b="1" dirty="0">
                <a:latin typeface="+mj-lt"/>
                <a:ea typeface="+mj-ea"/>
              </a:rPr>
              <a:t>在</a:t>
            </a:r>
            <a:r>
              <a:rPr lang="zh-CN" altLang="en-US" sz="2800" b="1" dirty="0" smtClean="0">
                <a:latin typeface="+mj-lt"/>
                <a:ea typeface="+mj-ea"/>
              </a:rPr>
              <a:t>与每位候选人</a:t>
            </a:r>
            <a:r>
              <a:rPr lang="zh-CN" altLang="en-US" sz="2800" b="1" dirty="0">
                <a:latin typeface="+mj-lt"/>
                <a:ea typeface="+mj-ea"/>
              </a:rPr>
              <a:t>的两两对决中都未</a:t>
            </a:r>
            <a:r>
              <a:rPr lang="zh-CN" altLang="en-US" sz="2800" b="1" dirty="0" smtClean="0">
                <a:latin typeface="+mj-lt"/>
                <a:ea typeface="+mj-ea"/>
              </a:rPr>
              <a:t>获胜</a:t>
            </a:r>
            <a:r>
              <a:rPr lang="en-US" altLang="zh-CN" sz="2800" b="1" dirty="0" smtClean="0">
                <a:latin typeface="+mj-lt"/>
                <a:ea typeface="+mj-ea"/>
              </a:rPr>
              <a:t>,</a:t>
            </a:r>
            <a:r>
              <a:rPr lang="zh-CN" altLang="en-US" sz="2800" b="1" dirty="0" smtClean="0">
                <a:latin typeface="+mj-lt"/>
                <a:ea typeface="+mj-ea"/>
              </a:rPr>
              <a:t>那么</a:t>
            </a:r>
            <a:r>
              <a:rPr lang="en-US" altLang="zh-CN" sz="2800" b="1" dirty="0">
                <a:latin typeface="+mj-lt"/>
                <a:ea typeface="+mj-ea"/>
              </a:rPr>
              <a:t>Y</a:t>
            </a:r>
            <a:r>
              <a:rPr lang="zh-CN" altLang="en-US" sz="2800" b="1" dirty="0">
                <a:latin typeface="+mj-lt"/>
                <a:ea typeface="+mj-ea"/>
              </a:rPr>
              <a:t>不应当是获胜</a:t>
            </a:r>
            <a:r>
              <a:rPr lang="zh-CN" altLang="en-US" sz="2800" b="1" dirty="0" smtClean="0">
                <a:latin typeface="+mj-lt"/>
                <a:ea typeface="+mj-ea"/>
              </a:rPr>
              <a:t>者</a:t>
            </a:r>
            <a:r>
              <a:rPr lang="en-US" altLang="zh-CN" sz="2800" b="1" dirty="0" smtClean="0">
                <a:latin typeface="+mj-lt"/>
                <a:ea typeface="+mj-ea"/>
              </a:rPr>
              <a:t>.</a:t>
            </a:r>
            <a:endParaRPr lang="zh-CN" altLang="en-US" sz="2800" b="1" dirty="0" smtClean="0">
              <a:latin typeface="+mj-lt"/>
              <a:ea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63888" y="4004862"/>
            <a:ext cx="5085339" cy="10156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b="1" dirty="0">
                <a:latin typeface="+mj-lt"/>
                <a:ea typeface="+mj-ea"/>
              </a:rPr>
              <a:t>若</a:t>
            </a:r>
            <a:r>
              <a:rPr lang="zh-CN" altLang="en-US" sz="2800" b="1" dirty="0" smtClean="0">
                <a:latin typeface="+mj-lt"/>
                <a:ea typeface="+mj-ea"/>
              </a:rPr>
              <a:t>某种投票方法</a:t>
            </a:r>
            <a:r>
              <a:rPr lang="zh-CN" altLang="en-US" sz="2800" b="1" dirty="0">
                <a:latin typeface="+mj-lt"/>
                <a:ea typeface="+mj-ea"/>
              </a:rPr>
              <a:t>确定的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+mj-ea"/>
              </a:rPr>
              <a:t>获胜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者是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+mj-ea"/>
              </a:rPr>
              <a:t>B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+mj-ea"/>
              </a:rPr>
              <a:t>,</a:t>
            </a:r>
            <a:r>
              <a:rPr lang="zh-CN" altLang="en-US" sz="2800" b="1" dirty="0" smtClean="0">
                <a:latin typeface="+mj-lt"/>
                <a:ea typeface="+mj-ea"/>
              </a:rPr>
              <a:t>那么它就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违反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+mj-ea"/>
              </a:rPr>
              <a:t>失败者准则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+mj-ea"/>
              </a:rPr>
              <a:t>!</a:t>
            </a:r>
            <a:endParaRPr lang="zh-CN" altLang="en-US" sz="2800" b="1" dirty="0">
              <a:solidFill>
                <a:srgbClr val="FF0000"/>
              </a:solidFill>
              <a:latin typeface="+mj-lt"/>
              <a:ea typeface="+mj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60316" y="5398130"/>
            <a:ext cx="502237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简单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+mj-ea"/>
              </a:rPr>
              <a:t>多数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法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+mj-ea"/>
              </a:rPr>
              <a:t>违反失败者准则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+mj-ea"/>
              </a:rPr>
              <a:t>!</a:t>
            </a:r>
            <a:endParaRPr lang="zh-CN" altLang="en-US" sz="2800" b="1" dirty="0">
              <a:solidFill>
                <a:srgbClr val="FF0000"/>
              </a:solidFill>
              <a:latin typeface="+mj-lt"/>
              <a:ea typeface="+mj-ea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840277" y="2706858"/>
          <a:ext cx="2547093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4925"/>
                <a:gridCol w="576064"/>
                <a:gridCol w="504056"/>
                <a:gridCol w="432048"/>
              </a:tblGrid>
              <a:tr h="4312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 smtClean="0">
                          <a:effectLst/>
                        </a:rPr>
                        <a:t>票数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11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10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452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1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92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2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733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3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</a:rPr>
                        <a:t>C</a:t>
                      </a:r>
                      <a:endParaRPr lang="zh-CN" sz="24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873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4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1056301" y="2132672"/>
            <a:ext cx="2254570" cy="4931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选举喜爱球队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11560" y="5373216"/>
            <a:ext cx="3384376" cy="576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j-lt"/>
                <a:ea typeface="+mj-ea"/>
              </a:rPr>
              <a:t>简单多数法</a:t>
            </a:r>
            <a:r>
              <a:rPr lang="zh-CN" altLang="en-US" b="1" dirty="0" smtClean="0">
                <a:latin typeface="+mj-lt"/>
                <a:ea typeface="+mj-ea"/>
              </a:rPr>
              <a:t>获胜</a:t>
            </a:r>
            <a:r>
              <a:rPr lang="zh-CN" altLang="en-US" b="1" dirty="0">
                <a:latin typeface="+mj-lt"/>
                <a:ea typeface="+mj-ea"/>
              </a:rPr>
              <a:t>者</a:t>
            </a:r>
            <a:r>
              <a:rPr lang="zh-CN" altLang="en-US" b="1" dirty="0" smtClean="0">
                <a:latin typeface="+mj-lt"/>
                <a:ea typeface="+mj-ea"/>
              </a:rPr>
              <a:t>是</a:t>
            </a:r>
            <a:r>
              <a:rPr lang="en-US" altLang="zh-CN" b="1" dirty="0">
                <a:latin typeface="+mj-lt"/>
                <a:ea typeface="+mj-ea"/>
              </a:rPr>
              <a:t>B</a:t>
            </a:r>
            <a:endParaRPr lang="zh-CN" altLang="en-US" b="1" dirty="0">
              <a:latin typeface="+mj-lt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6941" y="2113662"/>
            <a:ext cx="3713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j-lt"/>
                <a:ea typeface="+mj-ea"/>
              </a:rPr>
              <a:t>B</a:t>
            </a:r>
            <a:r>
              <a:rPr lang="zh-CN" altLang="en-US" b="1" dirty="0" smtClean="0">
                <a:latin typeface="+mj-lt"/>
                <a:ea typeface="+mj-ea"/>
              </a:rPr>
              <a:t>与</a:t>
            </a:r>
            <a:r>
              <a:rPr lang="en-US" altLang="zh-CN" b="1" dirty="0" smtClean="0">
                <a:latin typeface="+mj-lt"/>
                <a:ea typeface="+mj-ea"/>
              </a:rPr>
              <a:t>D</a:t>
            </a:r>
            <a:r>
              <a:rPr lang="zh-CN" altLang="en-US" b="1" dirty="0" smtClean="0"/>
              <a:t>对决</a:t>
            </a:r>
            <a:r>
              <a:rPr lang="en-US" altLang="zh-CN" b="1" dirty="0" smtClean="0"/>
              <a:t>, </a:t>
            </a:r>
            <a:r>
              <a:rPr lang="zh-CN" altLang="en-US" b="1" dirty="0" smtClean="0">
                <a:latin typeface="+mj-lt"/>
                <a:ea typeface="+mj-ea"/>
              </a:rPr>
              <a:t>票数比是</a:t>
            </a:r>
            <a:r>
              <a:rPr lang="en-US" altLang="zh-CN" b="1" dirty="0" smtClean="0">
                <a:latin typeface="+mj-lt"/>
                <a:ea typeface="+mj-ea"/>
              </a:rPr>
              <a:t>11:19</a:t>
            </a:r>
            <a:endParaRPr lang="zh-CN" altLang="en-US" b="1" dirty="0" smtClean="0">
              <a:latin typeface="+mj-lt"/>
              <a:ea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63888" y="2638653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B</a:t>
            </a:r>
            <a:r>
              <a:rPr lang="zh-CN" altLang="en-US" b="1" dirty="0" smtClean="0">
                <a:latin typeface="+mj-lt"/>
                <a:ea typeface="+mj-ea"/>
              </a:rPr>
              <a:t>与</a:t>
            </a:r>
            <a:r>
              <a:rPr lang="en-US" altLang="zh-CN" b="1" dirty="0" smtClean="0">
                <a:latin typeface="+mj-lt"/>
                <a:ea typeface="+mj-ea"/>
              </a:rPr>
              <a:t>C</a:t>
            </a:r>
            <a:r>
              <a:rPr lang="zh-CN" altLang="en-US" b="1" dirty="0"/>
              <a:t>对决</a:t>
            </a:r>
            <a:r>
              <a:rPr lang="en-US" altLang="zh-CN" b="1" dirty="0"/>
              <a:t>,</a:t>
            </a:r>
            <a:r>
              <a:rPr lang="zh-CN" altLang="en-US" b="1" dirty="0" smtClean="0">
                <a:latin typeface="+mj-lt"/>
                <a:ea typeface="+mj-ea"/>
              </a:rPr>
              <a:t>票数比是</a:t>
            </a:r>
            <a:r>
              <a:rPr lang="en-US" altLang="zh-CN" b="1" dirty="0" smtClean="0">
                <a:latin typeface="+mj-lt"/>
                <a:ea typeface="+mj-ea"/>
              </a:rPr>
              <a:t>11:19</a:t>
            </a:r>
            <a:endParaRPr lang="zh-CN" altLang="en-US" b="1" dirty="0" smtClean="0">
              <a:latin typeface="+mj-lt"/>
              <a:ea typeface="+mj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48017" y="3142709"/>
            <a:ext cx="3693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B</a:t>
            </a:r>
            <a:r>
              <a:rPr lang="zh-CN" altLang="en-US" b="1" dirty="0" smtClean="0">
                <a:latin typeface="+mj-lt"/>
                <a:ea typeface="+mj-ea"/>
              </a:rPr>
              <a:t>与</a:t>
            </a:r>
            <a:r>
              <a:rPr lang="en-US" altLang="zh-CN" b="1" dirty="0" smtClean="0">
                <a:latin typeface="+mj-lt"/>
                <a:ea typeface="+mj-ea"/>
              </a:rPr>
              <a:t>A</a:t>
            </a:r>
            <a:r>
              <a:rPr lang="zh-CN" altLang="en-US" b="1" dirty="0"/>
              <a:t>对决</a:t>
            </a:r>
            <a:r>
              <a:rPr lang="en-US" altLang="zh-CN" b="1" dirty="0"/>
              <a:t>,</a:t>
            </a:r>
            <a:r>
              <a:rPr lang="zh-CN" altLang="en-US" b="1" dirty="0" smtClean="0">
                <a:latin typeface="+mj-lt"/>
                <a:ea typeface="+mj-ea"/>
              </a:rPr>
              <a:t>票数比是</a:t>
            </a:r>
            <a:r>
              <a:rPr lang="en-US" altLang="zh-CN" b="1" dirty="0" smtClean="0">
                <a:latin typeface="+mj-lt"/>
                <a:ea typeface="+mj-ea"/>
              </a:rPr>
              <a:t>11:19</a:t>
            </a:r>
            <a:endParaRPr lang="zh-CN" altLang="en-US" b="1" dirty="0" smtClean="0">
              <a:latin typeface="+mj-lt"/>
              <a:ea typeface="+mj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280788" y="2361653"/>
            <a:ext cx="172819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j-lt"/>
                <a:ea typeface="+mj-ea"/>
              </a:rPr>
              <a:t>D</a:t>
            </a:r>
            <a:r>
              <a:rPr lang="zh-CN" altLang="en-US" b="1" dirty="0" smtClean="0">
                <a:latin typeface="+mj-lt"/>
                <a:ea typeface="+mj-ea"/>
              </a:rPr>
              <a:t>在</a:t>
            </a:r>
            <a:r>
              <a:rPr lang="zh-CN" altLang="en-US" b="1" dirty="0" smtClean="0"/>
              <a:t>两两</a:t>
            </a:r>
            <a:r>
              <a:rPr lang="zh-CN" altLang="en-US" b="1" dirty="0"/>
              <a:t>对决</a:t>
            </a:r>
            <a:r>
              <a:rPr lang="zh-CN" altLang="en-US" b="1" dirty="0" smtClean="0"/>
              <a:t>中未</a:t>
            </a:r>
            <a:r>
              <a:rPr lang="zh-CN" altLang="en-US" b="1" dirty="0" smtClean="0">
                <a:latin typeface="+mj-lt"/>
                <a:ea typeface="+mj-ea"/>
              </a:rPr>
              <a:t>获胜</a:t>
            </a:r>
            <a:r>
              <a:rPr lang="en-US" altLang="zh-CN" b="1" dirty="0" smtClean="0">
                <a:latin typeface="+mj-lt"/>
                <a:ea typeface="+mj-ea"/>
              </a:rPr>
              <a:t>.</a:t>
            </a:r>
            <a:endParaRPr lang="zh-CN" altLang="en-US" b="1" dirty="0" smtClean="0">
              <a:latin typeface="+mj-lt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 animBg="1"/>
      <p:bldP spid="28" grpId="0"/>
      <p:bldP spid="15" grpId="0" animBg="1"/>
      <p:bldP spid="16" grpId="0"/>
      <p:bldP spid="20" grpId="0"/>
      <p:bldP spid="25" grpId="0"/>
      <p:bldP spid="26" grpId="0"/>
      <p:bldP spid="29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8156" y="548680"/>
            <a:ext cx="83255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+mj-ea"/>
              </a:rPr>
              <a:t>4. </a:t>
            </a:r>
            <a:r>
              <a:rPr lang="zh-CN" altLang="en-US" sz="2800" b="1" dirty="0" smtClean="0">
                <a:latin typeface="+mj-lt"/>
                <a:ea typeface="+mj-ea"/>
              </a:rPr>
              <a:t>无关</a:t>
            </a:r>
            <a:r>
              <a:rPr lang="zh-CN" altLang="en-US" sz="2800" b="1" dirty="0">
                <a:latin typeface="+mj-lt"/>
                <a:ea typeface="+mj-ea"/>
              </a:rPr>
              <a:t>候选人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+mj-ea"/>
              </a:rPr>
              <a:t>独立性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准则：</a:t>
            </a:r>
            <a:r>
              <a:rPr lang="zh-CN" altLang="zh-CN" sz="2800" b="1" dirty="0"/>
              <a:t>假定在最终排序中候选人</a:t>
            </a:r>
            <a:r>
              <a:rPr lang="en-US" altLang="zh-CN" sz="2800" b="1" dirty="0"/>
              <a:t>X</a:t>
            </a:r>
            <a:r>
              <a:rPr lang="zh-CN" altLang="zh-CN" sz="2800" b="1" dirty="0"/>
              <a:t>领先于候选人</a:t>
            </a:r>
            <a:r>
              <a:rPr lang="en-US" altLang="zh-CN" sz="2800" b="1" dirty="0"/>
              <a:t>Y</a:t>
            </a:r>
            <a:r>
              <a:rPr lang="zh-CN" altLang="zh-CN" sz="2800" b="1" dirty="0"/>
              <a:t>，如果其他一位候选人退出选举，或者一位新的候选人进入选举，那么在最终排序中候选人</a:t>
            </a:r>
            <a:r>
              <a:rPr lang="en-US" altLang="zh-CN" sz="2800" b="1" dirty="0"/>
              <a:t>X</a:t>
            </a:r>
            <a:r>
              <a:rPr lang="zh-CN" altLang="zh-CN" sz="2800" b="1" dirty="0"/>
              <a:t>仍领先于候选人</a:t>
            </a:r>
            <a:r>
              <a:rPr lang="en-US" altLang="zh-CN" sz="2800" b="1" dirty="0" smtClean="0"/>
              <a:t>Y.</a:t>
            </a:r>
            <a:endParaRPr lang="zh-CN" altLang="en-US" sz="2800" b="1" dirty="0" smtClean="0">
              <a:solidFill>
                <a:srgbClr val="C00000"/>
              </a:solidFill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2039" y="5684282"/>
            <a:ext cx="2745183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b="1" dirty="0" smtClean="0">
                <a:latin typeface="+mj-lt"/>
                <a:ea typeface="+mj-ea"/>
              </a:rPr>
              <a:t>用系列决胜法最终</a:t>
            </a:r>
            <a:r>
              <a:rPr lang="zh-CN" altLang="en-US" b="1" dirty="0">
                <a:latin typeface="+mj-lt"/>
                <a:ea typeface="+mj-ea"/>
              </a:rPr>
              <a:t>排序是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  <a:ea typeface="+mj-ea"/>
              </a:rPr>
              <a:t>C,B,A,D</a:t>
            </a:r>
            <a:r>
              <a:rPr lang="en-US" altLang="zh-CN" b="1" dirty="0" smtClean="0">
                <a:latin typeface="+mj-lt"/>
                <a:ea typeface="+mj-ea"/>
              </a:rPr>
              <a:t>.  </a:t>
            </a:r>
            <a:endParaRPr lang="zh-CN" altLang="en-US" b="1" dirty="0">
              <a:latin typeface="+mj-lt"/>
              <a:ea typeface="+mj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266913" y="2924944"/>
          <a:ext cx="2610174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0078"/>
                <a:gridCol w="495033"/>
                <a:gridCol w="495033"/>
                <a:gridCol w="450030"/>
              </a:tblGrid>
              <a:tr h="478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 smtClean="0">
                          <a:effectLst/>
                        </a:rPr>
                        <a:t>票数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11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10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20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1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344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 smtClean="0">
                          <a:effectLst/>
                        </a:rPr>
                        <a:t>第</a:t>
                      </a:r>
                      <a:r>
                        <a:rPr lang="en-US" altLang="zh-CN" sz="2400" kern="0" dirty="0" smtClean="0">
                          <a:effectLst/>
                        </a:rPr>
                        <a:t>2</a:t>
                      </a:r>
                      <a:r>
                        <a:rPr lang="zh-CN" sz="2400" kern="0" dirty="0" smtClean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48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 smtClean="0">
                          <a:effectLst/>
                        </a:rPr>
                        <a:t>第</a:t>
                      </a:r>
                      <a:r>
                        <a:rPr lang="en-US" altLang="zh-CN" sz="2400" kern="0" dirty="0" smtClean="0">
                          <a:effectLst/>
                        </a:rPr>
                        <a:t>3</a:t>
                      </a:r>
                      <a:r>
                        <a:rPr lang="zh-CN" sz="2400" kern="0" dirty="0" smtClean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147106" y="2996952"/>
          <a:ext cx="2655177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0078"/>
                <a:gridCol w="495033"/>
                <a:gridCol w="495033"/>
                <a:gridCol w="495033"/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 smtClean="0">
                          <a:effectLst/>
                        </a:rPr>
                        <a:t>票数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11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10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1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 smtClean="0">
                          <a:effectLst/>
                        </a:rPr>
                        <a:t>第</a:t>
                      </a:r>
                      <a:r>
                        <a:rPr lang="en-US" altLang="zh-CN" sz="2400" kern="0" dirty="0" smtClean="0">
                          <a:effectLst/>
                        </a:rPr>
                        <a:t>2</a:t>
                      </a:r>
                      <a:r>
                        <a:rPr lang="zh-CN" sz="2400" kern="0" dirty="0" smtClean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3266913" y="2348880"/>
            <a:ext cx="2610174" cy="576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j-lt"/>
                <a:ea typeface="+mj-ea"/>
              </a:rPr>
              <a:t>B</a:t>
            </a:r>
            <a:r>
              <a:rPr lang="zh-CN" altLang="en-US" b="1" dirty="0" smtClean="0">
                <a:latin typeface="+mj-lt"/>
                <a:ea typeface="+mj-ea"/>
              </a:rPr>
              <a:t>退出</a:t>
            </a:r>
            <a:r>
              <a:rPr lang="en-US" altLang="zh-CN" b="1" dirty="0" smtClean="0">
                <a:latin typeface="+mj-lt"/>
                <a:ea typeface="+mj-ea"/>
              </a:rPr>
              <a:t>, </a:t>
            </a:r>
            <a:r>
              <a:rPr lang="zh-CN" altLang="en-US" b="1" dirty="0" smtClean="0">
                <a:latin typeface="+mj-lt"/>
                <a:ea typeface="+mj-ea"/>
              </a:rPr>
              <a:t>偏爱不变</a:t>
            </a:r>
            <a:endParaRPr lang="zh-CN" altLang="en-US" b="1" dirty="0">
              <a:latin typeface="+mj-lt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47105" y="2348880"/>
            <a:ext cx="2610174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+mj-lt"/>
                <a:ea typeface="+mj-ea"/>
              </a:rPr>
              <a:t>淘汰</a:t>
            </a:r>
            <a:r>
              <a:rPr lang="en-US" altLang="zh-CN" b="1" dirty="0">
                <a:latin typeface="+mj-lt"/>
                <a:ea typeface="+mj-ea"/>
              </a:rPr>
              <a:t>A</a:t>
            </a:r>
            <a:r>
              <a:rPr lang="en-US" altLang="zh-CN" b="1" dirty="0" smtClean="0">
                <a:latin typeface="+mj-lt"/>
                <a:ea typeface="+mj-ea"/>
              </a:rPr>
              <a:t>, </a:t>
            </a:r>
            <a:r>
              <a:rPr lang="zh-CN" altLang="en-US" b="1" dirty="0" smtClean="0">
                <a:latin typeface="+mj-lt"/>
                <a:ea typeface="+mj-ea"/>
              </a:rPr>
              <a:t>进入第</a:t>
            </a:r>
            <a:r>
              <a:rPr lang="en-US" altLang="zh-CN" b="1" dirty="0">
                <a:latin typeface="+mj-lt"/>
                <a:ea typeface="+mj-ea"/>
              </a:rPr>
              <a:t>2</a:t>
            </a:r>
            <a:r>
              <a:rPr lang="zh-CN" altLang="en-US" b="1" dirty="0" smtClean="0">
                <a:latin typeface="+mj-lt"/>
                <a:ea typeface="+mj-ea"/>
              </a:rPr>
              <a:t>轮</a:t>
            </a:r>
            <a:endParaRPr lang="zh-CN" altLang="en-US" b="1" dirty="0">
              <a:latin typeface="+mj-lt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63888" y="5289435"/>
            <a:ext cx="5112424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b="1" dirty="0"/>
              <a:t>B</a:t>
            </a:r>
            <a:r>
              <a:rPr lang="zh-CN" altLang="en-US" b="1" dirty="0"/>
              <a:t>退出</a:t>
            </a:r>
            <a:r>
              <a:rPr lang="en-US" altLang="zh-CN" b="1" dirty="0" smtClean="0"/>
              <a:t>, </a:t>
            </a:r>
            <a:r>
              <a:rPr lang="zh-CN" altLang="en-US" b="1" dirty="0" smtClean="0">
                <a:latin typeface="+mn-lt"/>
                <a:ea typeface="+mj-ea"/>
              </a:rPr>
              <a:t>其余球队最终排序</a:t>
            </a:r>
            <a:r>
              <a:rPr lang="zh-CN" altLang="en-US" b="1" dirty="0">
                <a:latin typeface="+mn-lt"/>
                <a:ea typeface="+mj-ea"/>
              </a:rPr>
              <a:t>是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+mj-ea"/>
              </a:rPr>
              <a:t>D,C,A.</a:t>
            </a:r>
            <a:endParaRPr lang="zh-CN" altLang="en-US" b="1" dirty="0">
              <a:solidFill>
                <a:srgbClr val="FF0000"/>
              </a:solidFill>
              <a:latin typeface="+mn-lt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43908" y="5834003"/>
            <a:ext cx="4752384" cy="50270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系列决胜法违反独立性准则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7346" y="2420888"/>
            <a:ext cx="2254570" cy="4931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选举喜爱球队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11560" y="2924944"/>
          <a:ext cx="2547093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4925"/>
                <a:gridCol w="576064"/>
                <a:gridCol w="504056"/>
                <a:gridCol w="432048"/>
              </a:tblGrid>
              <a:tr h="4818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 smtClean="0">
                          <a:effectLst/>
                        </a:rPr>
                        <a:t>票数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11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10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818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1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818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2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D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818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3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C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>
                          <a:effectLst/>
                        </a:rPr>
                        <a:t>C</a:t>
                      </a:r>
                      <a:endParaRPr lang="zh-CN" sz="24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279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4</a:t>
                      </a:r>
                      <a:r>
                        <a:rPr lang="zh-CN" sz="2400" kern="0" dirty="0">
                          <a:effectLst/>
                        </a:rPr>
                        <a:t>名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A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B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6" grpId="0"/>
      <p:bldP spid="17" grpId="0"/>
      <p:bldP spid="18" grpId="0" animBg="1"/>
      <p:bldP spid="2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9551" y="737558"/>
            <a:ext cx="8136905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5. </a:t>
            </a:r>
            <a:r>
              <a:rPr lang="zh-CN" altLang="zh-CN" sz="2800" b="1" dirty="0">
                <a:solidFill>
                  <a:srgbClr val="FF0000"/>
                </a:solidFill>
              </a:rPr>
              <a:t>单调性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准则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  </a:t>
            </a:r>
            <a:r>
              <a:rPr lang="zh-CN" altLang="zh-CN" sz="2800" b="1" dirty="0"/>
              <a:t>假定候选人</a:t>
            </a:r>
            <a:r>
              <a:rPr lang="en-US" altLang="zh-CN" sz="2800" b="1" dirty="0"/>
              <a:t>X</a:t>
            </a:r>
            <a:r>
              <a:rPr lang="zh-CN" altLang="zh-CN" sz="2800" b="1" dirty="0"/>
              <a:t>在一次选举的最终排序中居于某个位置，如果某些选民只将</a:t>
            </a:r>
            <a:r>
              <a:rPr lang="en-US" altLang="zh-CN" sz="2800" b="1" dirty="0"/>
              <a:t>X</a:t>
            </a:r>
            <a:r>
              <a:rPr lang="zh-CN" altLang="zh-CN" sz="2800" b="1" dirty="0"/>
              <a:t>的顺序提前而其他候选人的排序不变，那么对于新的选举</a:t>
            </a:r>
            <a:r>
              <a:rPr lang="en-US" altLang="zh-CN" sz="2800" b="1" dirty="0"/>
              <a:t>X</a:t>
            </a:r>
            <a:r>
              <a:rPr lang="zh-CN" altLang="zh-CN" sz="2800" b="1" dirty="0"/>
              <a:t>在最终排序中的位置不应在原来位置的</a:t>
            </a:r>
            <a:r>
              <a:rPr lang="zh-CN" altLang="zh-CN" sz="2800" b="1" dirty="0" smtClean="0"/>
              <a:t>后面</a:t>
            </a:r>
            <a:r>
              <a:rPr lang="en-US" altLang="zh-CN" sz="2800" b="1" dirty="0" smtClean="0"/>
              <a:t>.</a:t>
            </a:r>
            <a:endParaRPr lang="zh-CN" altLang="en-US" sz="2800" b="1" dirty="0" smtClean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4239962"/>
            <a:ext cx="7920880" cy="51834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b="1" dirty="0" smtClean="0">
                <a:latin typeface="+mj-lt"/>
                <a:ea typeface="+mn-ea"/>
              </a:rPr>
              <a:t>简单多数法和</a:t>
            </a:r>
            <a:r>
              <a:rPr lang="en-US" altLang="zh-CN" sz="2800" b="1" dirty="0" err="1" smtClean="0">
                <a:latin typeface="+mj-lt"/>
                <a:ea typeface="+mn-ea"/>
              </a:rPr>
              <a:t>Borda</a:t>
            </a:r>
            <a:r>
              <a:rPr lang="zh-CN" altLang="en-US" sz="2800" b="1" dirty="0" smtClean="0">
                <a:latin typeface="+mj-lt"/>
                <a:ea typeface="+mn-ea"/>
              </a:rPr>
              <a:t>计数法显然满足单调性准则</a:t>
            </a:r>
            <a:r>
              <a:rPr lang="en-US" altLang="zh-CN" sz="2800" b="1" dirty="0" smtClean="0">
                <a:latin typeface="+mj-lt"/>
                <a:ea typeface="+mn-ea"/>
              </a:rPr>
              <a:t>.</a:t>
            </a:r>
            <a:endParaRPr lang="zh-CN" altLang="en-US" sz="2800" b="1" dirty="0">
              <a:latin typeface="+mj-lt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592" y="4873557"/>
            <a:ext cx="7272808" cy="1126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+mj-lt"/>
                <a:ea typeface="+mn-ea"/>
              </a:rPr>
              <a:t>         违反单调性准则看来似乎是荒谬的，而单轮决胜法和系列决胜法就违反</a:t>
            </a:r>
            <a:r>
              <a:rPr lang="zh-CN" altLang="en-US" sz="2800" b="1" dirty="0"/>
              <a:t>单调性</a:t>
            </a:r>
            <a:r>
              <a:rPr lang="zh-CN" altLang="en-US" sz="2800" b="1" dirty="0" smtClean="0">
                <a:latin typeface="+mj-lt"/>
                <a:ea typeface="+mn-ea"/>
              </a:rPr>
              <a:t>准则</a:t>
            </a:r>
            <a:r>
              <a:rPr lang="en-US" altLang="zh-CN" sz="2800" b="1" dirty="0" smtClean="0">
                <a:latin typeface="+mj-lt"/>
                <a:ea typeface="+mn-ea"/>
              </a:rPr>
              <a:t>!</a:t>
            </a:r>
            <a:endParaRPr lang="zh-CN" altLang="en-US" sz="2800" b="1" dirty="0">
              <a:latin typeface="+mj-lt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1222" y="2996952"/>
            <a:ext cx="7776864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若选民对</a:t>
            </a:r>
            <a:r>
              <a:rPr lang="en-US" altLang="zh-CN" sz="2800" b="1" dirty="0"/>
              <a:t>X</a:t>
            </a:r>
            <a:r>
              <a:rPr lang="zh-CN" altLang="zh-CN" sz="2800" b="1" dirty="0"/>
              <a:t>的排序没有后移，那么最终排序中</a:t>
            </a:r>
            <a:r>
              <a:rPr lang="en-US" altLang="zh-CN" sz="2800" b="1" dirty="0"/>
              <a:t>X</a:t>
            </a:r>
            <a:r>
              <a:rPr lang="zh-CN" altLang="zh-CN" sz="2800" b="1" dirty="0"/>
              <a:t>相对其他候选人的</a:t>
            </a:r>
            <a:r>
              <a:rPr lang="zh-CN" altLang="zh-CN" sz="2800" b="1" dirty="0">
                <a:solidFill>
                  <a:srgbClr val="FF0000"/>
                </a:solidFill>
              </a:rPr>
              <a:t>优先性不应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改变</a:t>
            </a:r>
            <a:r>
              <a:rPr lang="en-US" altLang="zh-CN" sz="2800" b="1" dirty="0" smtClean="0"/>
              <a:t>.</a:t>
            </a:r>
            <a:r>
              <a:rPr lang="zh-CN" altLang="zh-CN" sz="2800" b="1" dirty="0" smtClean="0"/>
              <a:t> </a:t>
            </a:r>
            <a:endParaRPr lang="zh-CN" altLang="zh-CN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  <p:bldP spid="7" grpId="0" animBg="1"/>
      <p:bldP spid="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81083" y="620687"/>
            <a:ext cx="7470674" cy="518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+mj-ea"/>
              </a:rPr>
              <a:t>5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种选举方法满足或者违反哪一条公平性准则</a:t>
            </a:r>
            <a:endParaRPr lang="zh-CN" altLang="en-US" sz="2800" b="1" dirty="0">
              <a:solidFill>
                <a:srgbClr val="FF0000"/>
              </a:solidFill>
              <a:latin typeface="+mj-lt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4773" y="1268760"/>
            <a:ext cx="76505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+mj-lt"/>
                <a:ea typeface="+mj-ea"/>
              </a:rPr>
              <a:t>简单多数</a:t>
            </a:r>
            <a:r>
              <a:rPr lang="zh-CN" altLang="en-US" sz="2800" b="1" dirty="0" smtClean="0">
                <a:latin typeface="+mj-lt"/>
                <a:ea typeface="+mj-ea"/>
              </a:rPr>
              <a:t>法、单</a:t>
            </a:r>
            <a:r>
              <a:rPr lang="zh-CN" altLang="en-US" sz="2800" b="1" dirty="0">
                <a:latin typeface="+mj-lt"/>
                <a:ea typeface="+mj-ea"/>
              </a:rPr>
              <a:t>轮决胜</a:t>
            </a:r>
            <a:r>
              <a:rPr lang="zh-CN" altLang="en-US" sz="2800" b="1" dirty="0" smtClean="0">
                <a:latin typeface="+mj-lt"/>
                <a:ea typeface="+mj-ea"/>
              </a:rPr>
              <a:t>法、系列</a:t>
            </a:r>
            <a:r>
              <a:rPr lang="zh-CN" altLang="en-US" sz="2800" b="1" dirty="0">
                <a:latin typeface="+mj-lt"/>
                <a:ea typeface="+mj-ea"/>
              </a:rPr>
              <a:t>决胜法</a:t>
            </a:r>
            <a:r>
              <a:rPr lang="zh-CN" altLang="en-US" sz="2800" b="1" dirty="0" smtClean="0">
                <a:latin typeface="+mj-lt"/>
                <a:ea typeface="+mj-ea"/>
              </a:rPr>
              <a:t>满足</a:t>
            </a:r>
            <a:r>
              <a:rPr lang="zh-CN" altLang="en-US" sz="2800" b="1" dirty="0">
                <a:latin typeface="+mj-lt"/>
                <a:ea typeface="+mj-ea"/>
              </a:rPr>
              <a:t>多数票</a:t>
            </a:r>
            <a:r>
              <a:rPr lang="zh-CN" altLang="en-US" sz="2800" b="1" dirty="0" smtClean="0">
                <a:latin typeface="+mj-lt"/>
                <a:ea typeface="+mj-ea"/>
              </a:rPr>
              <a:t>准则，</a:t>
            </a:r>
            <a:r>
              <a:rPr lang="en-US" altLang="zh-CN" sz="2800" b="1" dirty="0">
                <a:latin typeface="+mj-lt"/>
                <a:ea typeface="+mj-ea"/>
              </a:rPr>
              <a:t> </a:t>
            </a:r>
            <a:r>
              <a:rPr lang="en-US" altLang="zh-CN" sz="2800" b="1" dirty="0" err="1">
                <a:latin typeface="+mj-lt"/>
                <a:ea typeface="+mj-ea"/>
              </a:rPr>
              <a:t>Borda</a:t>
            </a:r>
            <a:r>
              <a:rPr lang="zh-CN" altLang="en-US" sz="2800" b="1" dirty="0">
                <a:latin typeface="+mj-lt"/>
                <a:ea typeface="+mj-ea"/>
              </a:rPr>
              <a:t>计数</a:t>
            </a:r>
            <a:r>
              <a:rPr lang="zh-CN" altLang="en-US" sz="2800" b="1" dirty="0" smtClean="0">
                <a:latin typeface="+mj-lt"/>
                <a:ea typeface="+mj-ea"/>
              </a:rPr>
              <a:t>法违反</a:t>
            </a:r>
            <a:r>
              <a:rPr lang="zh-CN" altLang="en-US" sz="2800" b="1" dirty="0">
                <a:latin typeface="+mj-lt"/>
                <a:ea typeface="+mj-ea"/>
              </a:rPr>
              <a:t>多数票</a:t>
            </a:r>
            <a:r>
              <a:rPr lang="zh-CN" altLang="en-US" sz="2800" b="1" dirty="0" smtClean="0">
                <a:latin typeface="+mj-lt"/>
                <a:ea typeface="+mj-ea"/>
              </a:rPr>
              <a:t>准则</a:t>
            </a:r>
            <a:r>
              <a:rPr lang="en-US" altLang="zh-CN" sz="2800" b="1" dirty="0">
                <a:latin typeface="+mj-lt"/>
                <a:ea typeface="+mj-ea"/>
              </a:rPr>
              <a:t>.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3738" y="2276872"/>
            <a:ext cx="82267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+mj-lt"/>
                <a:ea typeface="+mj-ea"/>
              </a:rPr>
              <a:t>简单</a:t>
            </a:r>
            <a:r>
              <a:rPr lang="zh-CN" altLang="en-US" sz="2800" b="1" dirty="0">
                <a:latin typeface="+mj-lt"/>
                <a:ea typeface="+mj-ea"/>
              </a:rPr>
              <a:t>多数法、单</a:t>
            </a:r>
            <a:r>
              <a:rPr lang="zh-CN" altLang="en-US" sz="2800" b="1" dirty="0" smtClean="0">
                <a:latin typeface="+mj-lt"/>
                <a:ea typeface="+mj-ea"/>
              </a:rPr>
              <a:t>轮和系列</a:t>
            </a:r>
            <a:r>
              <a:rPr lang="zh-CN" altLang="en-US" sz="2800" b="1" dirty="0">
                <a:latin typeface="+mj-lt"/>
                <a:ea typeface="+mj-ea"/>
              </a:rPr>
              <a:t>决胜</a:t>
            </a:r>
            <a:r>
              <a:rPr lang="zh-CN" altLang="en-US" sz="2800" b="1" dirty="0" smtClean="0">
                <a:latin typeface="+mj-lt"/>
                <a:ea typeface="+mj-ea"/>
              </a:rPr>
              <a:t>法</a:t>
            </a:r>
            <a:r>
              <a:rPr lang="zh-CN" altLang="en-US" sz="2800" b="1" dirty="0">
                <a:latin typeface="+mj-lt"/>
                <a:ea typeface="+mj-ea"/>
              </a:rPr>
              <a:t>违反获胜者</a:t>
            </a:r>
            <a:r>
              <a:rPr lang="zh-CN" altLang="en-US" sz="2800" b="1" dirty="0" smtClean="0">
                <a:latin typeface="+mj-lt"/>
                <a:ea typeface="+mj-ea"/>
              </a:rPr>
              <a:t>准则</a:t>
            </a:r>
            <a:r>
              <a:rPr lang="en-US" altLang="zh-CN" sz="2800" b="1" dirty="0">
                <a:latin typeface="+mj-lt"/>
                <a:ea typeface="+mj-ea"/>
              </a:rPr>
              <a:t>.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1663" y="2924944"/>
            <a:ext cx="5085339" cy="518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+mj-lt"/>
                <a:ea typeface="+mj-ea"/>
              </a:rPr>
              <a:t>简单</a:t>
            </a:r>
            <a:r>
              <a:rPr lang="zh-CN" altLang="en-US" sz="2800" b="1" dirty="0">
                <a:latin typeface="+mj-lt"/>
                <a:ea typeface="+mj-ea"/>
              </a:rPr>
              <a:t>多数</a:t>
            </a:r>
            <a:r>
              <a:rPr lang="zh-CN" altLang="en-US" sz="2800" b="1" dirty="0" smtClean="0">
                <a:latin typeface="+mj-lt"/>
                <a:ea typeface="+mj-ea"/>
              </a:rPr>
              <a:t>法</a:t>
            </a:r>
            <a:r>
              <a:rPr lang="zh-CN" altLang="en-US" sz="2800" b="1" dirty="0">
                <a:latin typeface="+mj-lt"/>
                <a:ea typeface="+mj-ea"/>
              </a:rPr>
              <a:t>违反失败者</a:t>
            </a:r>
            <a:r>
              <a:rPr lang="zh-CN" altLang="en-US" sz="2800" b="1" dirty="0" smtClean="0">
                <a:latin typeface="+mj-lt"/>
                <a:ea typeface="+mj-ea"/>
              </a:rPr>
              <a:t>准则</a:t>
            </a:r>
            <a:r>
              <a:rPr lang="en-US" altLang="zh-CN" sz="2800" b="1" dirty="0" smtClean="0">
                <a:latin typeface="+mj-lt"/>
                <a:ea typeface="+mj-ea"/>
              </a:rPr>
              <a:t>.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3501008"/>
            <a:ext cx="5184384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+mj-lt"/>
                <a:ea typeface="+mj-ea"/>
              </a:rPr>
              <a:t>系列决胜法违反独立性准则</a:t>
            </a:r>
            <a:r>
              <a:rPr lang="en-US" altLang="zh-CN" sz="2800" b="1" dirty="0" smtClean="0">
                <a:latin typeface="+mj-lt"/>
                <a:ea typeface="+mj-ea"/>
              </a:rPr>
              <a:t>.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0703" y="4149080"/>
            <a:ext cx="78379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+mj-lt"/>
                <a:ea typeface="+mj-ea"/>
              </a:rPr>
              <a:t>简单多数法、</a:t>
            </a:r>
            <a:r>
              <a:rPr lang="en-US" altLang="zh-CN" sz="2800" b="1" dirty="0" err="1" smtClean="0">
                <a:latin typeface="+mj-lt"/>
                <a:ea typeface="+mj-ea"/>
              </a:rPr>
              <a:t>Borda</a:t>
            </a:r>
            <a:r>
              <a:rPr lang="zh-CN" altLang="en-US" sz="2800" b="1" dirty="0" smtClean="0">
                <a:latin typeface="+mj-lt"/>
                <a:ea typeface="+mj-ea"/>
              </a:rPr>
              <a:t>计数法满足单调性准则，</a:t>
            </a:r>
            <a:r>
              <a:rPr lang="zh-CN" altLang="en-US" sz="2800" b="1" dirty="0">
                <a:latin typeface="+mj-lt"/>
                <a:ea typeface="+mj-ea"/>
              </a:rPr>
              <a:t>单轮决胜</a:t>
            </a:r>
            <a:r>
              <a:rPr lang="zh-CN" altLang="en-US" sz="2800" b="1" dirty="0" smtClean="0">
                <a:latin typeface="+mj-lt"/>
                <a:ea typeface="+mj-ea"/>
              </a:rPr>
              <a:t>法、系列</a:t>
            </a:r>
            <a:r>
              <a:rPr lang="zh-CN" altLang="en-US" sz="2800" b="1" dirty="0">
                <a:latin typeface="+mj-lt"/>
                <a:ea typeface="+mj-ea"/>
              </a:rPr>
              <a:t>决胜</a:t>
            </a:r>
            <a:r>
              <a:rPr lang="zh-CN" altLang="en-US" sz="2800" b="1" dirty="0" smtClean="0">
                <a:latin typeface="+mj-lt"/>
                <a:ea typeface="+mj-ea"/>
              </a:rPr>
              <a:t>法违反</a:t>
            </a:r>
            <a:r>
              <a:rPr lang="zh-CN" altLang="en-US" sz="2800" b="1" dirty="0"/>
              <a:t>单调性</a:t>
            </a:r>
            <a:r>
              <a:rPr lang="zh-CN" altLang="en-US" sz="2800" b="1" dirty="0" smtClean="0">
                <a:latin typeface="+mj-lt"/>
                <a:ea typeface="+mj-ea"/>
              </a:rPr>
              <a:t>准则</a:t>
            </a:r>
            <a:r>
              <a:rPr lang="en-US" altLang="zh-CN" sz="2800" b="1" dirty="0" smtClean="0">
                <a:latin typeface="+mj-lt"/>
                <a:ea typeface="+mj-ea"/>
              </a:rPr>
              <a:t>. 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8727" y="5229200"/>
            <a:ext cx="6822602" cy="49917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b="1" dirty="0" smtClean="0">
                <a:latin typeface="+mn-ea"/>
                <a:ea typeface="+mn-ea"/>
              </a:rPr>
              <a:t>满足</a:t>
            </a:r>
            <a:r>
              <a:rPr lang="zh-CN" altLang="en-US" sz="2800" b="1" dirty="0">
                <a:latin typeface="+mn-ea"/>
                <a:ea typeface="+mn-ea"/>
              </a:rPr>
              <a:t>全部公平性准则</a:t>
            </a:r>
            <a:r>
              <a:rPr lang="zh-CN" altLang="en-US" sz="2800" b="1" dirty="0" smtClean="0">
                <a:latin typeface="+mn-ea"/>
                <a:ea typeface="+mn-ea"/>
              </a:rPr>
              <a:t>的选举方法是否存在</a:t>
            </a:r>
            <a:r>
              <a:rPr lang="en-US" altLang="zh-CN" sz="2800" b="1" dirty="0" smtClean="0">
                <a:latin typeface="+mn-ea"/>
                <a:ea typeface="+mn-ea"/>
              </a:rPr>
              <a:t>?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1600" y="5897160"/>
            <a:ext cx="70567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需要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继续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研究直到找出这样的一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种方法吗？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 animBg="1"/>
      <p:bldP spid="1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11560" y="692696"/>
            <a:ext cx="4072948" cy="55399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3200" b="1" dirty="0" smtClean="0">
                <a:latin typeface="+mj-lt"/>
                <a:ea typeface="+mj-ea"/>
              </a:rPr>
              <a:t>Arrow </a:t>
            </a:r>
            <a:r>
              <a:rPr lang="zh-CN" altLang="en-US" sz="3200" b="1" dirty="0">
                <a:latin typeface="+mj-lt"/>
                <a:ea typeface="+mj-ea"/>
              </a:rPr>
              <a:t>不可能性</a:t>
            </a:r>
            <a:r>
              <a:rPr lang="zh-CN" altLang="en-US" sz="3200" b="1" dirty="0" smtClean="0">
                <a:latin typeface="+mj-lt"/>
                <a:ea typeface="+mj-ea"/>
              </a:rPr>
              <a:t>定理</a:t>
            </a:r>
            <a:endParaRPr lang="zh-CN" altLang="en-US" sz="3200" b="1" dirty="0">
              <a:latin typeface="+mj-lt"/>
              <a:ea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9406" y="3007546"/>
            <a:ext cx="7909018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j-lt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+mj-lt"/>
                <a:ea typeface="楷体" panose="02010609060101010101" pitchFamily="49" charset="-122"/>
              </a:rPr>
              <a:t>Arrow</a:t>
            </a:r>
            <a:r>
              <a:rPr lang="zh-CN" altLang="en-US" sz="2800" b="1" dirty="0" smtClean="0">
                <a:latin typeface="+mj-lt"/>
                <a:ea typeface="楷体" panose="02010609060101010101" pitchFamily="49" charset="-122"/>
              </a:rPr>
              <a:t>：“</a:t>
            </a:r>
            <a:r>
              <a:rPr lang="zh-CN" altLang="en-US" sz="2800" b="1" dirty="0">
                <a:latin typeface="+mj-lt"/>
                <a:ea typeface="楷体" panose="02010609060101010101" pitchFamily="49" charset="-122"/>
              </a:rPr>
              <a:t>我开始有种想法，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楷体" panose="02010609060101010101" pitchFamily="49" charset="-122"/>
              </a:rPr>
              <a:t>也许不存在满足所有我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楷体" panose="02010609060101010101" pitchFamily="49" charset="-122"/>
              </a:rPr>
              <a:t>认为是合理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楷体" panose="02010609060101010101" pitchFamily="49" charset="-122"/>
              </a:rPr>
              <a:t>条件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楷体" panose="02010609060101010101" pitchFamily="49" charset="-122"/>
              </a:rPr>
              <a:t>的选举方法</a:t>
            </a:r>
            <a:r>
              <a:rPr lang="zh-CN" altLang="en-US" sz="2800" b="1" dirty="0">
                <a:latin typeface="+mj-lt"/>
                <a:ea typeface="楷体" panose="02010609060101010101" pitchFamily="49" charset="-122"/>
              </a:rPr>
              <a:t>，我着手去证明这点，实际上只用了不过几天时</a:t>
            </a:r>
            <a:r>
              <a:rPr lang="zh-CN" altLang="en-US" sz="2800" b="1" dirty="0" smtClean="0">
                <a:latin typeface="+mj-lt"/>
                <a:ea typeface="楷体" panose="02010609060101010101" pitchFamily="49" charset="-122"/>
              </a:rPr>
              <a:t>间”</a:t>
            </a:r>
            <a:r>
              <a:rPr lang="zh-CN" altLang="en-US" sz="2800" b="1" dirty="0">
                <a:latin typeface="+mj-lt"/>
                <a:ea typeface="楷体" panose="02010609060101010101" pitchFamily="49" charset="-122"/>
              </a:rPr>
              <a:t>。</a:t>
            </a:r>
            <a:endParaRPr lang="zh-CN" altLang="en-US" sz="2800" b="1" dirty="0"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412776"/>
            <a:ext cx="7965708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+mj-lt"/>
                <a:ea typeface="+mj-ea"/>
              </a:rPr>
              <a:t>1951</a:t>
            </a:r>
            <a:r>
              <a:rPr lang="zh-CN" altLang="en-US" sz="2800" b="1" dirty="0" smtClean="0">
                <a:latin typeface="+mj-lt"/>
                <a:ea typeface="+mj-ea"/>
              </a:rPr>
              <a:t>年</a:t>
            </a:r>
            <a:r>
              <a:rPr lang="en-US" altLang="zh-CN" sz="2800" b="1" dirty="0" smtClean="0">
                <a:latin typeface="+mj-lt"/>
                <a:ea typeface="+mj-ea"/>
              </a:rPr>
              <a:t> Arrow</a:t>
            </a:r>
            <a:r>
              <a:rPr lang="zh-CN" altLang="en-US" sz="2800" b="1" dirty="0" smtClean="0">
                <a:latin typeface="+mj-lt"/>
                <a:ea typeface="+mj-ea"/>
              </a:rPr>
              <a:t>列出</a:t>
            </a:r>
            <a:r>
              <a:rPr lang="zh-CN" altLang="en-US" sz="2800" b="1" dirty="0">
                <a:latin typeface="+mj-lt"/>
                <a:ea typeface="+mj-ea"/>
              </a:rPr>
              <a:t>自己的公平性准则，并且为找不到满足所有准则</a:t>
            </a:r>
            <a:r>
              <a:rPr lang="zh-CN" altLang="en-US" sz="2800" b="1" dirty="0" smtClean="0">
                <a:latin typeface="+mj-lt"/>
                <a:ea typeface="+mj-ea"/>
              </a:rPr>
              <a:t>的选举方法</a:t>
            </a:r>
            <a:r>
              <a:rPr lang="zh-CN" altLang="en-US" sz="2800" b="1" dirty="0">
                <a:latin typeface="+mj-lt"/>
                <a:ea typeface="+mj-ea"/>
              </a:rPr>
              <a:t>而困扰，他不断修正提出的准则，一再尝试，但是没有结果。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6740" y="4725144"/>
            <a:ext cx="7920528" cy="164352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+mj-lt"/>
                <a:ea typeface="+mj-ea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+mj-ea"/>
              </a:rPr>
              <a:t>Arrow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+mj-ea"/>
              </a:rPr>
              <a:t>不可能性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定理 </a:t>
            </a:r>
            <a:r>
              <a:rPr lang="en-US" altLang="zh-CN" sz="2800" b="1" dirty="0" smtClean="0">
                <a:latin typeface="+mj-lt"/>
                <a:ea typeface="+mj-ea"/>
              </a:rPr>
              <a:t>(</a:t>
            </a:r>
            <a:r>
              <a:rPr lang="zh-CN" altLang="en-US" sz="2800" b="1" dirty="0" smtClean="0">
                <a:latin typeface="+mj-lt"/>
                <a:ea typeface="+mj-ea"/>
              </a:rPr>
              <a:t>修正版本</a:t>
            </a:r>
            <a:r>
              <a:rPr lang="en-US" altLang="zh-CN" sz="2800" b="1" dirty="0" smtClean="0">
                <a:latin typeface="+mj-lt"/>
                <a:ea typeface="+mj-ea"/>
              </a:rPr>
              <a:t>)</a:t>
            </a:r>
            <a:r>
              <a:rPr lang="zh-CN" altLang="en-US" sz="2800" b="1" dirty="0" smtClean="0">
                <a:latin typeface="+mj-lt"/>
                <a:ea typeface="+mj-ea"/>
              </a:rPr>
              <a:t>：任何选举方法</a:t>
            </a:r>
            <a:r>
              <a:rPr lang="zh-CN" altLang="en-US" sz="2800" b="1" dirty="0">
                <a:latin typeface="+mj-lt"/>
                <a:ea typeface="+mj-ea"/>
              </a:rPr>
              <a:t>都至少违反下列</a:t>
            </a:r>
            <a:r>
              <a:rPr lang="en-US" altLang="zh-CN" sz="2800" b="1" dirty="0">
                <a:latin typeface="+mj-lt"/>
                <a:ea typeface="+mj-ea"/>
              </a:rPr>
              <a:t>4</a:t>
            </a:r>
            <a:r>
              <a:rPr lang="zh-CN" altLang="en-US" sz="2800" b="1" dirty="0">
                <a:latin typeface="+mj-lt"/>
                <a:ea typeface="+mj-ea"/>
              </a:rPr>
              <a:t>条准则之一：多数票准则、获胜者准则、独立性准则、单调性准则</a:t>
            </a:r>
            <a:r>
              <a:rPr lang="zh-CN" altLang="en-US" sz="2800" b="1" dirty="0" smtClean="0">
                <a:latin typeface="+mj-lt"/>
                <a:ea typeface="+mj-ea"/>
              </a:rPr>
              <a:t>。</a:t>
            </a:r>
            <a:endParaRPr lang="zh-CN" altLang="en-US" sz="2800" b="1" dirty="0">
              <a:latin typeface="+mj-lt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  <p:bldP spid="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1742" y="1559136"/>
            <a:ext cx="7650510" cy="107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+mj-lt"/>
                <a:ea typeface="+mj-ea"/>
              </a:rPr>
              <a:t>按照任何</a:t>
            </a:r>
            <a:r>
              <a:rPr lang="zh-CN" altLang="en-US" sz="2800" b="1" dirty="0">
                <a:latin typeface="+mj-lt"/>
                <a:ea typeface="+mj-ea"/>
              </a:rPr>
              <a:t>选举</a:t>
            </a:r>
            <a:r>
              <a:rPr lang="zh-CN" altLang="en-US" sz="2800" b="1" dirty="0" smtClean="0">
                <a:latin typeface="+mj-lt"/>
                <a:ea typeface="+mj-ea"/>
              </a:rPr>
              <a:t>方法</a:t>
            </a:r>
            <a:r>
              <a:rPr lang="zh-CN" altLang="en-US" sz="2800" b="1" dirty="0">
                <a:latin typeface="+mj-lt"/>
                <a:ea typeface="+mj-ea"/>
              </a:rPr>
              <a:t>进行的每一次投票都至少违反</a:t>
            </a:r>
            <a:r>
              <a:rPr lang="en-US" altLang="zh-CN" sz="2800" b="1" dirty="0">
                <a:latin typeface="+mj-lt"/>
                <a:ea typeface="+mj-ea"/>
              </a:rPr>
              <a:t>4</a:t>
            </a:r>
            <a:r>
              <a:rPr lang="zh-CN" altLang="en-US" sz="2800" b="1" dirty="0">
                <a:latin typeface="+mj-lt"/>
                <a:ea typeface="+mj-ea"/>
              </a:rPr>
              <a:t>条准则</a:t>
            </a:r>
            <a:r>
              <a:rPr lang="zh-CN" altLang="en-US" sz="2800" b="1" dirty="0" smtClean="0">
                <a:latin typeface="+mj-lt"/>
                <a:ea typeface="+mj-ea"/>
              </a:rPr>
              <a:t>之一</a:t>
            </a:r>
            <a:r>
              <a:rPr lang="en-US" altLang="zh-CN" sz="2800" b="1" dirty="0" smtClean="0">
                <a:latin typeface="+mj-lt"/>
                <a:ea typeface="+mj-ea"/>
              </a:rPr>
              <a:t> </a:t>
            </a:r>
            <a:r>
              <a:rPr lang="en-US" altLang="zh-CN" sz="2800" b="1" dirty="0">
                <a:latin typeface="+mj-lt"/>
                <a:ea typeface="+mj-ea"/>
              </a:rPr>
              <a:t>? 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59" y="2780928"/>
            <a:ext cx="7920528" cy="1594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+mj-lt"/>
                <a:ea typeface="+mj-ea"/>
              </a:rPr>
              <a:t>对于</a:t>
            </a:r>
            <a:r>
              <a:rPr lang="zh-CN" altLang="en-US" sz="2800" b="1" dirty="0">
                <a:latin typeface="+mj-lt"/>
                <a:ea typeface="+mj-ea"/>
              </a:rPr>
              <a:t>任意给出</a:t>
            </a:r>
            <a:r>
              <a:rPr lang="zh-CN" altLang="en-US" sz="2800" b="1" dirty="0" smtClean="0">
                <a:latin typeface="+mj-lt"/>
                <a:ea typeface="+mj-ea"/>
              </a:rPr>
              <a:t>的选举</a:t>
            </a:r>
            <a:r>
              <a:rPr lang="zh-CN" altLang="en-US" sz="2800" b="1" dirty="0">
                <a:latin typeface="+mj-lt"/>
                <a:ea typeface="+mj-ea"/>
              </a:rPr>
              <a:t>方法，总可以发现选民对候选人的一次投票，使得在这种选举方法下投票结果至少</a:t>
            </a:r>
            <a:r>
              <a:rPr lang="zh-CN" altLang="en-US" sz="2800" b="1" dirty="0" smtClean="0">
                <a:latin typeface="+mj-lt"/>
                <a:ea typeface="+mj-ea"/>
              </a:rPr>
              <a:t>违反</a:t>
            </a:r>
            <a:r>
              <a:rPr lang="en-US" altLang="zh-CN" sz="2800" b="1" dirty="0" smtClean="0">
                <a:latin typeface="+mj-lt"/>
                <a:ea typeface="+mj-ea"/>
              </a:rPr>
              <a:t>4</a:t>
            </a:r>
            <a:r>
              <a:rPr lang="zh-CN" altLang="en-US" sz="2800" b="1" dirty="0">
                <a:latin typeface="+mj-lt"/>
                <a:ea typeface="+mj-ea"/>
              </a:rPr>
              <a:t>条准则之一</a:t>
            </a:r>
            <a:r>
              <a:rPr lang="en-US" altLang="zh-CN" sz="2800" b="1" dirty="0" smtClean="0"/>
              <a:t>? 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7383" y="1877923"/>
            <a:ext cx="675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FF0000"/>
                </a:solidFill>
                <a:sym typeface="Symbol" panose="05050102010706020507"/>
              </a:rPr>
              <a:t>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0152" y="3801234"/>
            <a:ext cx="675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sym typeface="Symbol" panose="05050102010706020507"/>
              </a:rPr>
              <a:t>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714762"/>
            <a:ext cx="3928932" cy="55399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altLang="zh-CN" sz="2800" b="1" dirty="0" smtClean="0">
                <a:latin typeface="+mj-lt"/>
                <a:ea typeface="+mj-ea"/>
              </a:rPr>
              <a:t>Arrow </a:t>
            </a:r>
            <a:r>
              <a:rPr lang="zh-CN" altLang="en-US" sz="2800" b="1" dirty="0">
                <a:latin typeface="+mj-lt"/>
                <a:ea typeface="+mj-ea"/>
              </a:rPr>
              <a:t>不可能性</a:t>
            </a:r>
            <a:r>
              <a:rPr lang="zh-CN" altLang="en-US" sz="2800" b="1" dirty="0" smtClean="0">
                <a:latin typeface="+mj-lt"/>
                <a:ea typeface="+mj-ea"/>
              </a:rPr>
              <a:t>定理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6557" y="4509120"/>
            <a:ext cx="792088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重新</a:t>
            </a:r>
            <a:r>
              <a:rPr lang="zh-CN" altLang="zh-CN" sz="2800" b="1" dirty="0" smtClean="0"/>
              <a:t>审查所谓</a:t>
            </a:r>
            <a:r>
              <a:rPr lang="zh-CN" altLang="zh-CN" sz="2800" b="1" dirty="0"/>
              <a:t>公平性</a:t>
            </a:r>
            <a:r>
              <a:rPr lang="zh-CN" altLang="zh-CN" sz="2800" b="1" dirty="0" smtClean="0"/>
              <a:t>准则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其中</a:t>
            </a:r>
            <a:r>
              <a:rPr lang="zh-CN" altLang="zh-CN" sz="2800" b="1" dirty="0"/>
              <a:t>最受人质疑的是</a:t>
            </a:r>
            <a:r>
              <a:rPr lang="zh-CN" altLang="zh-CN" sz="2800" b="1" dirty="0">
                <a:solidFill>
                  <a:srgbClr val="FF0000"/>
                </a:solidFill>
              </a:rPr>
              <a:t>独立性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准则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认为</a:t>
            </a:r>
            <a:r>
              <a:rPr lang="zh-CN" altLang="zh-CN" sz="2800" b="1" dirty="0"/>
              <a:t>这条</a:t>
            </a:r>
            <a:r>
              <a:rPr lang="zh-CN" altLang="zh-CN" sz="2800" b="1" dirty="0" smtClean="0"/>
              <a:t>准则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要求</a:t>
            </a:r>
            <a:r>
              <a:rPr lang="zh-CN" altLang="zh-CN" sz="2800" b="1" dirty="0">
                <a:solidFill>
                  <a:srgbClr val="FF0000"/>
                </a:solidFill>
              </a:rPr>
              <a:t>太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高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2902" y="1512332"/>
            <a:ext cx="7811546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+mj-lt"/>
                <a:ea typeface="+mj-ea"/>
              </a:rPr>
              <a:t> </a:t>
            </a:r>
            <a:r>
              <a:rPr lang="en-US" altLang="zh-CN" sz="2800" b="1" dirty="0" err="1">
                <a:latin typeface="+mj-lt"/>
                <a:ea typeface="+mj-ea"/>
              </a:rPr>
              <a:t>Saari</a:t>
            </a:r>
            <a:r>
              <a:rPr lang="en-US" altLang="zh-CN" sz="2800" b="1" dirty="0">
                <a:latin typeface="+mj-lt"/>
                <a:ea typeface="+mj-ea"/>
              </a:rPr>
              <a:t> </a:t>
            </a:r>
            <a:r>
              <a:rPr lang="zh-CN" altLang="zh-CN" sz="2800" b="1" dirty="0" smtClean="0">
                <a:latin typeface="+mj-lt"/>
                <a:ea typeface="+mj-ea"/>
              </a:rPr>
              <a:t>提出考虑</a:t>
            </a:r>
            <a:r>
              <a:rPr lang="zh-CN" altLang="zh-CN" sz="2800" b="1" dirty="0">
                <a:latin typeface="+mj-lt"/>
                <a:ea typeface="+mj-ea"/>
              </a:rPr>
              <a:t>到选民对候选人偏爱强度</a:t>
            </a:r>
            <a:r>
              <a:rPr lang="zh-CN" altLang="zh-CN" sz="2800" b="1" dirty="0" smtClean="0">
                <a:latin typeface="+mj-lt"/>
                <a:ea typeface="+mj-ea"/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二元强度</a:t>
            </a:r>
            <a:r>
              <a:rPr lang="zh-CN" altLang="zh-CN" sz="2800" b="1" dirty="0" smtClean="0">
                <a:solidFill>
                  <a:srgbClr val="FF0000"/>
                </a:solidFill>
                <a:latin typeface="+mj-lt"/>
                <a:ea typeface="+mj-ea"/>
              </a:rPr>
              <a:t>独立性准则</a:t>
            </a:r>
            <a:r>
              <a:rPr lang="en-US" altLang="zh-CN" sz="2800" b="1" dirty="0" smtClean="0">
                <a:latin typeface="+mj-lt"/>
                <a:ea typeface="+mj-ea"/>
              </a:rPr>
              <a:t>,  </a:t>
            </a:r>
            <a:r>
              <a:rPr lang="zh-CN" altLang="zh-CN" sz="2800" b="1" dirty="0" smtClean="0">
                <a:latin typeface="+mj-lt"/>
                <a:ea typeface="+mj-ea"/>
              </a:rPr>
              <a:t>代替</a:t>
            </a:r>
            <a:r>
              <a:rPr lang="zh-CN" altLang="zh-CN" sz="2800" b="1" dirty="0">
                <a:latin typeface="+mj-lt"/>
                <a:ea typeface="+mj-ea"/>
              </a:rPr>
              <a:t>原来的独立性</a:t>
            </a:r>
            <a:r>
              <a:rPr lang="zh-CN" altLang="zh-CN" sz="2800" b="1" dirty="0" smtClean="0">
                <a:latin typeface="+mj-lt"/>
                <a:ea typeface="+mj-ea"/>
              </a:rPr>
              <a:t>准则</a:t>
            </a:r>
            <a:r>
              <a:rPr lang="en-US" altLang="zh-CN" sz="2800" b="1" dirty="0" smtClean="0">
                <a:latin typeface="+mj-lt"/>
                <a:ea typeface="+mj-ea"/>
              </a:rPr>
              <a:t>,  </a:t>
            </a:r>
            <a:r>
              <a:rPr lang="zh-CN" altLang="zh-CN" sz="2800" b="1" dirty="0" smtClean="0">
                <a:latin typeface="+mj-lt"/>
                <a:ea typeface="+mj-ea"/>
              </a:rPr>
              <a:t>得到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+mj-lt"/>
                <a:ea typeface="+mj-ea"/>
              </a:rPr>
              <a:t>Saari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+mj-ea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+mj-lt"/>
                <a:ea typeface="+mj-ea"/>
              </a:rPr>
              <a:t>可能性</a:t>
            </a:r>
            <a:r>
              <a:rPr lang="zh-CN" altLang="zh-CN" sz="2800" b="1" dirty="0" smtClean="0">
                <a:solidFill>
                  <a:srgbClr val="FF0000"/>
                </a:solidFill>
                <a:latin typeface="+mj-lt"/>
                <a:ea typeface="+mj-ea"/>
              </a:rPr>
              <a:t>定理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+mj-ea"/>
              </a:rPr>
              <a:t>(</a:t>
            </a:r>
            <a:r>
              <a:rPr lang="zh-CN" altLang="zh-CN" sz="2800" b="1" dirty="0" smtClean="0">
                <a:solidFill>
                  <a:srgbClr val="FF0000"/>
                </a:solidFill>
                <a:latin typeface="+mj-lt"/>
                <a:ea typeface="+mj-ea"/>
              </a:rPr>
              <a:t>存在满足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+mj-ea"/>
              </a:rPr>
              <a:t>所有</a:t>
            </a:r>
            <a:r>
              <a:rPr lang="zh-CN" altLang="zh-CN" sz="2800" b="1" dirty="0" smtClean="0">
                <a:solidFill>
                  <a:srgbClr val="FF0000"/>
                </a:solidFill>
                <a:latin typeface="+mj-lt"/>
                <a:ea typeface="+mj-ea"/>
              </a:rPr>
              <a:t>准则</a:t>
            </a:r>
            <a:r>
              <a:rPr lang="zh-CN" altLang="zh-CN" sz="2800" b="1" dirty="0">
                <a:solidFill>
                  <a:srgbClr val="FF0000"/>
                </a:solidFill>
                <a:latin typeface="+mj-lt"/>
                <a:ea typeface="+mj-ea"/>
              </a:rPr>
              <a:t>的选举</a:t>
            </a:r>
            <a:r>
              <a:rPr lang="zh-CN" altLang="zh-CN" sz="2800" b="1" dirty="0" smtClean="0">
                <a:solidFill>
                  <a:srgbClr val="FF0000"/>
                </a:solidFill>
                <a:latin typeface="+mj-lt"/>
                <a:ea typeface="+mj-ea"/>
              </a:rPr>
              <a:t>方法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+mj-ea"/>
              </a:rPr>
              <a:t>).</a:t>
            </a:r>
            <a:endParaRPr lang="zh-CN" altLang="en-US" sz="2800" b="1" dirty="0">
              <a:solidFill>
                <a:srgbClr val="FF0000"/>
              </a:solidFill>
              <a:latin typeface="+mj-lt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692696"/>
            <a:ext cx="287610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err="1">
                <a:latin typeface="+mj-lt"/>
                <a:ea typeface="+mj-ea"/>
              </a:rPr>
              <a:t>Saari</a:t>
            </a:r>
            <a:r>
              <a:rPr lang="en-US" altLang="zh-CN" sz="2800" b="1" dirty="0">
                <a:latin typeface="+mj-lt"/>
                <a:ea typeface="+mj-ea"/>
              </a:rPr>
              <a:t> </a:t>
            </a:r>
            <a:r>
              <a:rPr lang="zh-CN" altLang="zh-CN" sz="2800" b="1" dirty="0">
                <a:latin typeface="+mj-lt"/>
                <a:ea typeface="+mj-ea"/>
              </a:rPr>
              <a:t>可能性定理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1864" y="3284984"/>
            <a:ext cx="7678568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rgbClr val="FF0000"/>
                </a:solidFill>
                <a:latin typeface="+mj-lt"/>
                <a:ea typeface="+mj-ea"/>
              </a:rPr>
              <a:t>Borda</a:t>
            </a:r>
            <a:r>
              <a:rPr lang="zh-CN" altLang="zh-CN" sz="2800" b="1" dirty="0">
                <a:solidFill>
                  <a:srgbClr val="FF0000"/>
                </a:solidFill>
                <a:latin typeface="+mj-lt"/>
                <a:ea typeface="+mj-ea"/>
              </a:rPr>
              <a:t>计数法</a:t>
            </a:r>
            <a:r>
              <a:rPr lang="zh-CN" altLang="zh-CN" sz="2800" b="1" dirty="0">
                <a:latin typeface="+mj-lt"/>
                <a:ea typeface="+mj-ea"/>
              </a:rPr>
              <a:t>就是</a:t>
            </a:r>
            <a:r>
              <a:rPr lang="zh-CN" altLang="zh-CN" sz="2800" b="1" dirty="0">
                <a:solidFill>
                  <a:srgbClr val="FF0000"/>
                </a:solidFill>
                <a:latin typeface="+mj-lt"/>
                <a:ea typeface="+mj-ea"/>
              </a:rPr>
              <a:t>满足可能性定理</a:t>
            </a:r>
            <a:r>
              <a:rPr lang="zh-CN" altLang="zh-CN" sz="2800" b="1" dirty="0">
                <a:latin typeface="+mj-lt"/>
                <a:ea typeface="+mj-ea"/>
              </a:rPr>
              <a:t>中全部准则的一种选举</a:t>
            </a:r>
            <a:r>
              <a:rPr lang="zh-CN" altLang="zh-CN" sz="2800" b="1" dirty="0" smtClean="0">
                <a:latin typeface="+mj-lt"/>
                <a:ea typeface="+mj-ea"/>
              </a:rPr>
              <a:t>方法</a:t>
            </a:r>
            <a:r>
              <a:rPr lang="en-US" altLang="zh-CN" sz="2800" b="1" dirty="0" smtClean="0">
                <a:latin typeface="+mj-lt"/>
                <a:ea typeface="+mj-ea"/>
              </a:rPr>
              <a:t>.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2902" y="4365104"/>
            <a:ext cx="766753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j-lt"/>
                <a:ea typeface="+mj-ea"/>
              </a:rPr>
              <a:t>Arrow</a:t>
            </a:r>
            <a:r>
              <a:rPr lang="zh-CN" altLang="zh-CN" sz="2800" b="1" dirty="0">
                <a:latin typeface="+mj-lt"/>
                <a:ea typeface="+mj-ea"/>
              </a:rPr>
              <a:t>不可能性定理的原始版本、</a:t>
            </a:r>
            <a:r>
              <a:rPr lang="en-US" altLang="zh-CN" sz="2800" b="1" dirty="0" err="1">
                <a:latin typeface="+mj-lt"/>
                <a:ea typeface="+mj-ea"/>
              </a:rPr>
              <a:t>Saari</a:t>
            </a:r>
            <a:r>
              <a:rPr lang="en-US" altLang="zh-CN" sz="2800" b="1" dirty="0">
                <a:latin typeface="+mj-lt"/>
                <a:ea typeface="+mj-ea"/>
              </a:rPr>
              <a:t> </a:t>
            </a:r>
            <a:r>
              <a:rPr lang="zh-CN" altLang="zh-CN" sz="2800" b="1" dirty="0">
                <a:latin typeface="+mj-lt"/>
                <a:ea typeface="+mj-ea"/>
              </a:rPr>
              <a:t>可能性定理的内容，以及其他一些选举方法，可参看</a:t>
            </a:r>
            <a:r>
              <a:rPr lang="zh-CN" altLang="zh-CN" sz="2800" b="1" dirty="0" smtClean="0">
                <a:latin typeface="+mj-lt"/>
                <a:ea typeface="+mj-ea"/>
              </a:rPr>
              <a:t>拓展</a:t>
            </a:r>
            <a:r>
              <a:rPr lang="zh-CN" altLang="en-US" sz="2800" b="1" dirty="0" smtClean="0">
                <a:latin typeface="+mj-lt"/>
                <a:ea typeface="+mj-ea"/>
              </a:rPr>
              <a:t>知识</a:t>
            </a:r>
            <a:r>
              <a:rPr lang="en-US" altLang="zh-CN" sz="2800" b="1" dirty="0" smtClean="0">
                <a:latin typeface="+mj-lt"/>
                <a:ea typeface="+mj-ea"/>
              </a:rPr>
              <a:t>7-3.</a:t>
            </a:r>
            <a:endParaRPr lang="zh-CN" altLang="en-US" sz="2800" b="1" dirty="0"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764704"/>
            <a:ext cx="3970959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zh-CN" sz="2800" b="1" dirty="0"/>
              <a:t>）决策矩阵及其标准化</a:t>
            </a:r>
            <a:endParaRPr lang="zh-CN" altLang="zh-CN" sz="28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204786" y="2917528"/>
          <a:ext cx="2109788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" name="公式" r:id="rId1" imgW="1040765" imgH="711200" progId="Equation.3">
                  <p:embed/>
                </p:oleObj>
              </mc:Choice>
              <mc:Fallback>
                <p:oleObj name="公式" r:id="rId1" imgW="1040765" imgH="71120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4786" y="2917528"/>
                        <a:ext cx="2109788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746303" y="1556792"/>
            <a:ext cx="78581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决策矩阵</a:t>
            </a:r>
            <a:r>
              <a:rPr lang="en-US" altLang="zh-CN" sz="2800" b="1" i="1" dirty="0">
                <a:solidFill>
                  <a:srgbClr val="FF0000"/>
                </a:solidFill>
              </a:rPr>
              <a:t>D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的列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各方</a:t>
            </a:r>
            <a:r>
              <a:rPr lang="zh-CN" altLang="zh-CN" sz="2800" b="1" dirty="0"/>
              <a:t>案</a:t>
            </a:r>
            <a:r>
              <a:rPr lang="zh-CN" altLang="zh-CN" sz="2800" b="1" dirty="0" smtClean="0"/>
              <a:t>对</a:t>
            </a:r>
            <a:r>
              <a:rPr lang="zh-CN" altLang="en-US" sz="2800" b="1" dirty="0"/>
              <a:t>某</a:t>
            </a:r>
            <a:r>
              <a:rPr lang="zh-CN" altLang="zh-CN" sz="2800" b="1" dirty="0" smtClean="0"/>
              <a:t>属性</a:t>
            </a:r>
            <a:r>
              <a:rPr lang="zh-CN" altLang="zh-CN" sz="2800" b="1" dirty="0"/>
              <a:t>的取值</a:t>
            </a:r>
            <a:r>
              <a:rPr lang="en-US" altLang="zh-CN" sz="2800" b="1" dirty="0"/>
              <a:t>(</a:t>
            </a:r>
            <a:r>
              <a:rPr lang="zh-CN" altLang="zh-CN" sz="2800" b="1" dirty="0">
                <a:solidFill>
                  <a:srgbClr val="FF0000"/>
                </a:solidFill>
              </a:rPr>
              <a:t>属性值</a:t>
            </a:r>
            <a:r>
              <a:rPr lang="en-US" altLang="zh-CN" sz="2800" b="1" dirty="0" smtClean="0"/>
              <a:t>).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668991" y="2204864"/>
            <a:ext cx="51271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各属性物理意义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包括量纲</a:t>
            </a:r>
            <a:r>
              <a:rPr lang="en-US" altLang="zh-CN" sz="2800" b="1" dirty="0"/>
              <a:t>)</a:t>
            </a:r>
            <a:r>
              <a:rPr lang="zh-CN" altLang="zh-CN" sz="2800" b="1" dirty="0" smtClean="0"/>
              <a:t>不同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3545833" y="3573016"/>
            <a:ext cx="210720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效益型属性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768196" y="4800311"/>
            <a:ext cx="5243964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/>
              <a:t>对费用型的属性</a:t>
            </a:r>
            <a:r>
              <a:rPr lang="zh-CN" altLang="zh-CN" sz="2800" b="1" dirty="0" smtClean="0"/>
              <a:t>值</a:t>
            </a:r>
            <a:r>
              <a:rPr lang="en-US" altLang="zh-CN" sz="2800" b="1" i="1" dirty="0" err="1">
                <a:cs typeface="Times New Roman" panose="02020603050405020304" pitchFamily="18" charset="0"/>
              </a:rPr>
              <a:t>d</a:t>
            </a:r>
            <a:r>
              <a:rPr lang="en-US" altLang="zh-CN" sz="2800" b="1" i="1" baseline="-30000" dirty="0" err="1">
                <a:cs typeface="Times New Roman" panose="02020603050405020304" pitchFamily="18" charset="0"/>
              </a:rPr>
              <a:t>ij</a:t>
            </a:r>
            <a:r>
              <a:rPr lang="zh-CN" altLang="zh-CN" sz="2800" b="1" dirty="0" smtClean="0"/>
              <a:t>作</a:t>
            </a:r>
            <a:r>
              <a:rPr lang="zh-CN" altLang="zh-CN" sz="2800" b="1" dirty="0">
                <a:solidFill>
                  <a:srgbClr val="FF0000"/>
                </a:solidFill>
              </a:rPr>
              <a:t>倒数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变换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smtClean="0"/>
              <a:t>——</a:t>
            </a:r>
            <a:r>
              <a:rPr lang="zh-CN" altLang="zh-CN" sz="2800" b="1" dirty="0" smtClean="0"/>
              <a:t>将</a:t>
            </a:r>
            <a:r>
              <a:rPr lang="zh-CN" altLang="zh-CN" sz="2800" b="1" dirty="0"/>
              <a:t>全部属性</a:t>
            </a:r>
            <a:r>
              <a:rPr lang="zh-CN" altLang="zh-CN" sz="2800" b="1" dirty="0">
                <a:solidFill>
                  <a:srgbClr val="FF0000"/>
                </a:solidFill>
              </a:rPr>
              <a:t>统一为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效益型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174969" y="4681707"/>
          <a:ext cx="2315007" cy="1411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" name="公式" r:id="rId3" imgW="1168400" imgH="711200" progId="Equation.3">
                  <p:embed/>
                </p:oleObj>
              </mc:Choice>
              <mc:Fallback>
                <p:oleObj name="公式" r:id="rId3" imgW="11684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4969" y="4681707"/>
                        <a:ext cx="2315007" cy="14115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3451732" y="4154407"/>
            <a:ext cx="2525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性能</a:t>
            </a: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</a:rPr>
              <a:t>, </a:t>
            </a:r>
            <a:r>
              <a:rPr lang="zh-CN" altLang="zh-CN" sz="2800" b="1" dirty="0">
                <a:solidFill>
                  <a:srgbClr val="FF0000"/>
                </a:solidFill>
              </a:rPr>
              <a:t>款式</a:t>
            </a: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115616" y="3573016"/>
            <a:ext cx="198804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zh-CN" altLang="zh-CN" sz="2800" b="1" dirty="0">
                <a:solidFill>
                  <a:srgbClr val="000000"/>
                </a:solidFill>
              </a:rPr>
              <a:t>费用型属性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97912" y="2931160"/>
            <a:ext cx="3586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标准化</a:t>
            </a:r>
            <a:r>
              <a:rPr lang="zh-CN" altLang="en-US" sz="2800" b="1" dirty="0" smtClean="0"/>
              <a:t>第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步：区分</a:t>
            </a:r>
            <a:endParaRPr lang="zh-CN" altLang="zh-CN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1477093" y="4129901"/>
            <a:ext cx="12650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价格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1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5796136" y="2204864"/>
            <a:ext cx="2880320" cy="523220"/>
            <a:chOff x="5796136" y="2204864"/>
            <a:chExt cx="2880320" cy="523220"/>
          </a:xfrm>
        </p:grpSpPr>
        <p:sp>
          <p:nvSpPr>
            <p:cNvPr id="6" name="矩形 5"/>
            <p:cNvSpPr/>
            <p:nvPr/>
          </p:nvSpPr>
          <p:spPr>
            <a:xfrm>
              <a:off x="5868144" y="2204864"/>
              <a:ext cx="2808312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zh-CN" altLang="zh-CN" sz="2800" b="1" dirty="0" smtClean="0"/>
                <a:t>决策</a:t>
              </a:r>
              <a:r>
                <a:rPr lang="zh-CN" altLang="zh-CN" sz="2800" b="1" dirty="0"/>
                <a:t>矩阵</a:t>
              </a:r>
              <a:r>
                <a:rPr lang="zh-CN" altLang="zh-CN" sz="2800" b="1" dirty="0" smtClean="0"/>
                <a:t>标准化</a:t>
              </a:r>
              <a:endParaRPr lang="zh-CN" altLang="zh-CN" sz="2800" b="1" dirty="0"/>
            </a:p>
          </p:txBody>
        </p:sp>
        <p:sp>
          <p:nvSpPr>
            <p:cNvPr id="22" name="右箭头 21"/>
            <p:cNvSpPr/>
            <p:nvPr/>
          </p:nvSpPr>
          <p:spPr bwMode="auto">
            <a:xfrm>
              <a:off x="5796136" y="2204864"/>
              <a:ext cx="8969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3" name="下箭头 22"/>
          <p:cNvSpPr/>
          <p:nvPr/>
        </p:nvSpPr>
        <p:spPr bwMode="auto">
          <a:xfrm>
            <a:off x="7308304" y="4437112"/>
            <a:ext cx="484632" cy="168507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  <p:bldP spid="15" grpId="0"/>
      <p:bldP spid="18" grpId="0" animBg="1"/>
      <p:bldP spid="19" grpId="0"/>
      <p:bldP spid="21" grpId="0"/>
      <p:bldP spid="2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1640" y="692696"/>
            <a:ext cx="669008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zh-CN" sz="3200" b="1" dirty="0"/>
              <a:t>选举方法和公平性准则的应用实例</a:t>
            </a:r>
            <a:endParaRPr lang="zh-CN" altLang="zh-CN" sz="3200" dirty="0"/>
          </a:p>
        </p:txBody>
      </p:sp>
      <p:sp>
        <p:nvSpPr>
          <p:cNvPr id="3" name="矩形 2"/>
          <p:cNvSpPr/>
          <p:nvPr/>
        </p:nvSpPr>
        <p:spPr>
          <a:xfrm>
            <a:off x="787171" y="1501368"/>
            <a:ext cx="7569657" cy="559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1.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用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系列</a:t>
            </a:r>
            <a:r>
              <a:rPr lang="zh-CN" altLang="zh-CN" sz="2800" b="1" dirty="0">
                <a:solidFill>
                  <a:srgbClr val="FF0000"/>
                </a:solidFill>
              </a:rPr>
              <a:t>决胜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法推选</a:t>
            </a:r>
            <a:r>
              <a:rPr lang="en-US" altLang="zh-CN" sz="2800" b="1" dirty="0">
                <a:solidFill>
                  <a:srgbClr val="FF0000"/>
                </a:solidFill>
              </a:rPr>
              <a:t>2004</a:t>
            </a:r>
            <a:r>
              <a:rPr lang="zh-CN" altLang="zh-CN" sz="2800" b="1" dirty="0">
                <a:solidFill>
                  <a:srgbClr val="FF0000"/>
                </a:solidFill>
              </a:rPr>
              <a:t>年奥运会举办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城市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2256" y="2348880"/>
            <a:ext cx="7880234" cy="559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/>
              <a:t>国际奥委会采用</a:t>
            </a:r>
            <a:r>
              <a:rPr lang="zh-CN" altLang="zh-CN" sz="2800" b="1" dirty="0">
                <a:solidFill>
                  <a:srgbClr val="FF0000"/>
                </a:solidFill>
              </a:rPr>
              <a:t>系列决胜法</a:t>
            </a:r>
            <a:r>
              <a:rPr lang="zh-CN" altLang="zh-CN" sz="2800" b="1" dirty="0"/>
              <a:t>选择奥运会举办</a:t>
            </a:r>
            <a:r>
              <a:rPr lang="zh-CN" altLang="zh-CN" sz="2800" b="1" dirty="0" smtClean="0"/>
              <a:t>城市</a:t>
            </a:r>
            <a:r>
              <a:rPr lang="zh-CN" altLang="en-US" sz="2800" b="1" dirty="0" smtClean="0"/>
              <a:t>：</a:t>
            </a:r>
            <a:endParaRPr lang="zh-CN" altLang="zh-CN" sz="2800" b="1" dirty="0"/>
          </a:p>
        </p:txBody>
      </p:sp>
      <p:sp>
        <p:nvSpPr>
          <p:cNvPr id="5" name="矩形 4"/>
          <p:cNvSpPr/>
          <p:nvPr/>
        </p:nvSpPr>
        <p:spPr>
          <a:xfrm>
            <a:off x="827584" y="3068960"/>
            <a:ext cx="6989686" cy="559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先</a:t>
            </a:r>
            <a:r>
              <a:rPr lang="zh-CN" altLang="zh-CN" sz="2800" b="1" dirty="0"/>
              <a:t>从申办城市中挑出几座候选</a:t>
            </a:r>
            <a:r>
              <a:rPr lang="zh-CN" altLang="zh-CN" sz="2800" b="1" dirty="0" smtClean="0"/>
              <a:t>城市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827584" y="3789040"/>
            <a:ext cx="7488832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奥委会</a:t>
            </a:r>
            <a:r>
              <a:rPr lang="zh-CN" altLang="zh-CN" sz="2800" b="1" dirty="0"/>
              <a:t>成员进行</a:t>
            </a:r>
            <a:r>
              <a:rPr lang="zh-CN" altLang="zh-CN" sz="2800" b="1" dirty="0">
                <a:solidFill>
                  <a:srgbClr val="FF0000"/>
                </a:solidFill>
              </a:rPr>
              <a:t>几轮投票</a:t>
            </a:r>
            <a:r>
              <a:rPr lang="zh-CN" altLang="zh-CN" sz="2800" b="1" dirty="0" smtClean="0"/>
              <a:t>，不</a:t>
            </a:r>
            <a:r>
              <a:rPr lang="zh-CN" altLang="zh-CN" sz="2800" b="1" dirty="0"/>
              <a:t>要求对候选城市排序，只要求投给最偏爱的一座</a:t>
            </a:r>
            <a:r>
              <a:rPr lang="zh-CN" altLang="zh-CN" sz="2800" b="1" dirty="0" smtClean="0"/>
              <a:t>城市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742256" y="4988421"/>
            <a:ext cx="757416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每轮将</a:t>
            </a:r>
            <a:r>
              <a:rPr lang="zh-CN" altLang="zh-CN" sz="2800" b="1" dirty="0">
                <a:solidFill>
                  <a:srgbClr val="FF0000"/>
                </a:solidFill>
              </a:rPr>
              <a:t>得票最少的城市淘汰</a:t>
            </a:r>
            <a:r>
              <a:rPr lang="zh-CN" altLang="zh-CN" sz="2800" b="1" dirty="0"/>
              <a:t>，直至选出</a:t>
            </a:r>
            <a:r>
              <a:rPr lang="zh-CN" altLang="zh-CN" sz="2800" b="1" dirty="0">
                <a:solidFill>
                  <a:srgbClr val="FF0000"/>
                </a:solidFill>
              </a:rPr>
              <a:t>获胜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城市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5656" y="620688"/>
            <a:ext cx="5976664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altLang="zh-CN" sz="2800" b="1" dirty="0"/>
              <a:t>2004</a:t>
            </a:r>
            <a:r>
              <a:rPr lang="zh-CN" altLang="zh-CN" sz="2800" b="1" dirty="0"/>
              <a:t>年奥运会举办城市的推选过程</a:t>
            </a:r>
            <a:endParaRPr lang="zh-CN" altLang="zh-CN" sz="2800" b="1" dirty="0"/>
          </a:p>
        </p:txBody>
      </p:sp>
      <p:sp>
        <p:nvSpPr>
          <p:cNvPr id="3" name="矩形 2"/>
          <p:cNvSpPr/>
          <p:nvPr/>
        </p:nvSpPr>
        <p:spPr>
          <a:xfrm>
            <a:off x="552128" y="4149080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zh-CN" b="1" dirty="0">
                <a:solidFill>
                  <a:srgbClr val="FF0000"/>
                </a:solidFill>
              </a:rPr>
              <a:t>轮投票</a:t>
            </a:r>
            <a:r>
              <a:rPr lang="zh-CN" altLang="en-US" b="1" dirty="0"/>
              <a:t>对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座</a:t>
            </a:r>
            <a:r>
              <a:rPr lang="zh-CN" altLang="zh-CN" b="1" dirty="0" smtClean="0"/>
              <a:t>候选城市得</a:t>
            </a:r>
            <a:r>
              <a:rPr lang="zh-CN" altLang="zh-CN" b="1" dirty="0"/>
              <a:t>票</a:t>
            </a:r>
            <a:r>
              <a:rPr lang="zh-CN" altLang="zh-CN" b="1" dirty="0" smtClean="0"/>
              <a:t>最少</a:t>
            </a:r>
            <a:r>
              <a:rPr lang="zh-CN" altLang="en-US" b="1" dirty="0" smtClean="0"/>
              <a:t>且</a:t>
            </a:r>
            <a:r>
              <a:rPr lang="zh-CN" altLang="zh-CN" b="1" dirty="0" smtClean="0"/>
              <a:t>相同的</a:t>
            </a:r>
            <a:r>
              <a:rPr lang="zh-CN" altLang="zh-CN" b="1" dirty="0"/>
              <a:t>布宜诺斯艾利斯和</a:t>
            </a:r>
            <a:r>
              <a:rPr lang="zh-CN" altLang="zh-CN" b="1" dirty="0" smtClean="0"/>
              <a:t>开普敦进行附加投票</a:t>
            </a:r>
            <a:r>
              <a:rPr lang="en-US" altLang="zh-CN" b="1" dirty="0"/>
              <a:t>,</a:t>
            </a:r>
            <a:r>
              <a:rPr lang="zh-CN" altLang="zh-CN" b="1" dirty="0" smtClean="0"/>
              <a:t>结果</a:t>
            </a:r>
            <a:r>
              <a:rPr lang="zh-CN" altLang="zh-CN" b="1" dirty="0"/>
              <a:t>布宜诺斯艾利斯被</a:t>
            </a:r>
            <a:r>
              <a:rPr lang="zh-CN" altLang="zh-CN" b="1" dirty="0" smtClean="0"/>
              <a:t>淘汰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71600" y="1215949"/>
          <a:ext cx="7200801" cy="737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185"/>
                <a:gridCol w="792088"/>
                <a:gridCol w="1584176"/>
                <a:gridCol w="1080120"/>
                <a:gridCol w="864096"/>
                <a:gridCol w="1224136"/>
              </a:tblGrid>
              <a:tr h="7372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2400" dirty="0" smtClean="0"/>
                        <a:t>候选</a:t>
                      </a:r>
                      <a:r>
                        <a:rPr lang="zh-CN" sz="2400" kern="0" dirty="0" smtClean="0">
                          <a:effectLst/>
                        </a:rPr>
                        <a:t>城市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雅典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布宜诺斯艾利斯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开普敦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罗马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斯德哥尔摩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65448" y="5013176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zh-CN" b="1" dirty="0">
                <a:solidFill>
                  <a:srgbClr val="FF0000"/>
                </a:solidFill>
              </a:rPr>
              <a:t>轮</a:t>
            </a:r>
            <a:r>
              <a:rPr lang="zh-CN" altLang="zh-CN" b="1" dirty="0" smtClean="0">
                <a:solidFill>
                  <a:srgbClr val="FF0000"/>
                </a:solidFill>
              </a:rPr>
              <a:t>投票</a:t>
            </a:r>
            <a:r>
              <a:rPr lang="zh-CN" altLang="zh-CN" b="1" dirty="0" smtClean="0"/>
              <a:t>结果斯德哥尔摩被淘汰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539552" y="5523384"/>
            <a:ext cx="5814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zh-CN" b="1" dirty="0">
                <a:solidFill>
                  <a:srgbClr val="FF0000"/>
                </a:solidFill>
              </a:rPr>
              <a:t>轮投票</a:t>
            </a:r>
            <a:r>
              <a:rPr lang="zh-CN" altLang="zh-CN" b="1" dirty="0" smtClean="0"/>
              <a:t>结果开普敦</a:t>
            </a:r>
            <a:r>
              <a:rPr lang="zh-CN" altLang="zh-CN" b="1" dirty="0"/>
              <a:t>被</a:t>
            </a:r>
            <a:r>
              <a:rPr lang="zh-CN" altLang="zh-CN" b="1" dirty="0" smtClean="0"/>
              <a:t>淘汰</a:t>
            </a:r>
            <a:r>
              <a:rPr lang="en-US" altLang="zh-CN" b="1" dirty="0" smtClean="0"/>
              <a:t>.</a:t>
            </a:r>
            <a:r>
              <a:rPr lang="zh-CN" altLang="zh-CN" b="1" dirty="0" smtClean="0"/>
              <a:t> </a:t>
            </a:r>
            <a:endParaRPr lang="zh-CN" altLang="zh-CN" b="1" dirty="0"/>
          </a:p>
        </p:txBody>
      </p:sp>
      <p:sp>
        <p:nvSpPr>
          <p:cNvPr id="8" name="矩形 7"/>
          <p:cNvSpPr/>
          <p:nvPr/>
        </p:nvSpPr>
        <p:spPr>
          <a:xfrm>
            <a:off x="539552" y="6063679"/>
            <a:ext cx="4572000" cy="461665"/>
          </a:xfrm>
          <a:prstGeom prst="rect">
            <a:avLst/>
          </a:prstGeom>
          <a:solidFill>
            <a:srgbClr val="FFFF66"/>
          </a:solidFill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zh-CN" b="1" dirty="0">
                <a:solidFill>
                  <a:srgbClr val="FF0000"/>
                </a:solidFill>
              </a:rPr>
              <a:t>轮</a:t>
            </a:r>
            <a:r>
              <a:rPr lang="zh-CN" altLang="zh-CN" b="1" dirty="0" smtClean="0">
                <a:solidFill>
                  <a:srgbClr val="FF0000"/>
                </a:solidFill>
              </a:rPr>
              <a:t>投票</a:t>
            </a:r>
            <a:r>
              <a:rPr lang="zh-CN" altLang="zh-CN" b="1" dirty="0" smtClean="0"/>
              <a:t>最终</a:t>
            </a:r>
            <a:r>
              <a:rPr lang="zh-CN" altLang="zh-CN" b="1" dirty="0"/>
              <a:t>获胜者是</a:t>
            </a:r>
            <a:r>
              <a:rPr lang="zh-CN" altLang="zh-CN" b="1" dirty="0" smtClean="0"/>
              <a:t>雅典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61491" y="2484041"/>
          <a:ext cx="7200801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185"/>
                <a:gridCol w="792088"/>
                <a:gridCol w="1584176"/>
                <a:gridCol w="1080120"/>
                <a:gridCol w="864096"/>
                <a:gridCol w="1224136"/>
              </a:tblGrid>
              <a:tr h="5009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2</a:t>
                      </a:r>
                      <a:r>
                        <a:rPr lang="zh-CN" sz="2400" kern="0" dirty="0">
                          <a:effectLst/>
                        </a:rPr>
                        <a:t>轮票数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38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rgbClr val="FF0000"/>
                          </a:solidFill>
                          <a:effectLst/>
                        </a:rPr>
                        <a:t>19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61491" y="3042945"/>
          <a:ext cx="7200801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185"/>
                <a:gridCol w="792088"/>
                <a:gridCol w="1584176"/>
                <a:gridCol w="1080120"/>
                <a:gridCol w="864096"/>
                <a:gridCol w="1224136"/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3</a:t>
                      </a:r>
                      <a:r>
                        <a:rPr lang="zh-CN" sz="2400" kern="0" dirty="0">
                          <a:effectLst/>
                        </a:rPr>
                        <a:t>轮票数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52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961491" y="3564161"/>
          <a:ext cx="7200801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185"/>
                <a:gridCol w="792088"/>
                <a:gridCol w="1584176"/>
                <a:gridCol w="1080120"/>
                <a:gridCol w="864096"/>
                <a:gridCol w="1224136"/>
              </a:tblGrid>
              <a:tr h="5154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solidFill>
                            <a:schemeClr val="bg1"/>
                          </a:solidFill>
                          <a:effectLst/>
                        </a:rPr>
                        <a:t>第</a:t>
                      </a:r>
                      <a:r>
                        <a:rPr lang="en-US" sz="2400" kern="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r>
                        <a:rPr lang="zh-CN" sz="2400" kern="0" dirty="0">
                          <a:solidFill>
                            <a:schemeClr val="bg1"/>
                          </a:solidFill>
                          <a:effectLst/>
                        </a:rPr>
                        <a:t>轮票数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66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rgbClr val="FF0000"/>
                          </a:solidFill>
                          <a:effectLst/>
                        </a:rPr>
                        <a:t>41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61491" y="1979985"/>
          <a:ext cx="7200801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185"/>
                <a:gridCol w="792088"/>
                <a:gridCol w="1584176"/>
                <a:gridCol w="1080120"/>
                <a:gridCol w="864096"/>
                <a:gridCol w="1224136"/>
              </a:tblGrid>
              <a:tr h="486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第</a:t>
                      </a:r>
                      <a:r>
                        <a:rPr lang="en-US" sz="2400" kern="0" dirty="0">
                          <a:effectLst/>
                        </a:rPr>
                        <a:t>1</a:t>
                      </a:r>
                      <a:r>
                        <a:rPr lang="zh-CN" sz="2400" kern="0" dirty="0">
                          <a:effectLst/>
                        </a:rPr>
                        <a:t>轮票数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668817"/>
            <a:ext cx="7335634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/>
            <a:r>
              <a:rPr lang="zh-CN" altLang="zh-CN" sz="2800" b="1" dirty="0"/>
              <a:t>采用</a:t>
            </a:r>
            <a:r>
              <a:rPr lang="zh-CN" altLang="zh-CN" sz="2800" b="1" dirty="0">
                <a:solidFill>
                  <a:srgbClr val="FF0000"/>
                </a:solidFill>
              </a:rPr>
              <a:t>系列决胜法</a:t>
            </a:r>
            <a:r>
              <a:rPr lang="zh-CN" altLang="zh-CN" sz="2800" b="1" dirty="0"/>
              <a:t>在推选过程中可能出现的情况</a:t>
            </a:r>
            <a:endParaRPr lang="zh-CN" altLang="zh-CN" sz="2800" b="1" dirty="0"/>
          </a:p>
        </p:txBody>
      </p:sp>
      <p:sp>
        <p:nvSpPr>
          <p:cNvPr id="3" name="矩形 2"/>
          <p:cNvSpPr/>
          <p:nvPr/>
        </p:nvSpPr>
        <p:spPr>
          <a:xfrm>
            <a:off x="539552" y="4274467"/>
            <a:ext cx="82350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如果</a:t>
            </a:r>
            <a:r>
              <a:rPr lang="zh-CN" altLang="zh-CN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zh-CN" b="1" dirty="0">
                <a:solidFill>
                  <a:srgbClr val="FF0000"/>
                </a:solidFill>
              </a:rPr>
              <a:t>轮投票</a:t>
            </a:r>
            <a:r>
              <a:rPr lang="zh-CN" altLang="zh-CN" b="1" dirty="0" smtClean="0">
                <a:solidFill>
                  <a:srgbClr val="FF0000"/>
                </a:solidFill>
              </a:rPr>
              <a:t>中</a:t>
            </a:r>
            <a:r>
              <a:rPr lang="zh-CN" altLang="zh-CN" b="1" dirty="0" smtClean="0"/>
              <a:t>斯德哥尔摩</a:t>
            </a:r>
            <a:r>
              <a:rPr lang="zh-CN" altLang="zh-CN" b="1" dirty="0"/>
              <a:t>的</a:t>
            </a:r>
            <a:r>
              <a:rPr lang="en-US" altLang="zh-CN" b="1" dirty="0"/>
              <a:t>19</a:t>
            </a:r>
            <a:r>
              <a:rPr lang="zh-CN" altLang="zh-CN" b="1" dirty="0"/>
              <a:t>票在第</a:t>
            </a:r>
            <a:r>
              <a:rPr lang="en-US" altLang="zh-CN" b="1" dirty="0"/>
              <a:t>3</a:t>
            </a:r>
            <a:r>
              <a:rPr lang="zh-CN" altLang="zh-CN" b="1" dirty="0"/>
              <a:t>轮投票中都投给</a:t>
            </a:r>
            <a:r>
              <a:rPr lang="zh-CN" altLang="zh-CN" b="1" dirty="0" smtClean="0"/>
              <a:t>开普敦</a:t>
            </a:r>
            <a:r>
              <a:rPr lang="en-US" altLang="zh-CN" b="1" dirty="0" smtClean="0"/>
              <a:t>, </a:t>
            </a:r>
            <a:r>
              <a:rPr lang="zh-CN" altLang="zh-CN" b="1" dirty="0" smtClean="0"/>
              <a:t>开普敦</a:t>
            </a:r>
            <a:r>
              <a:rPr lang="zh-CN" altLang="zh-CN" b="1" dirty="0"/>
              <a:t>将得到</a:t>
            </a:r>
            <a:r>
              <a:rPr lang="en-US" altLang="zh-CN" b="1" dirty="0"/>
              <a:t>22+19=41</a:t>
            </a:r>
            <a:r>
              <a:rPr lang="zh-CN" altLang="zh-CN" b="1" dirty="0" smtClean="0"/>
              <a:t>票</a:t>
            </a:r>
            <a:r>
              <a:rPr lang="en-US" altLang="zh-CN" b="1" dirty="0" smtClean="0"/>
              <a:t>, </a:t>
            </a:r>
            <a:r>
              <a:rPr lang="zh-CN" altLang="zh-CN" b="1" dirty="0" smtClean="0"/>
              <a:t>第</a:t>
            </a:r>
            <a:r>
              <a:rPr lang="en-US" altLang="zh-CN" b="1" dirty="0"/>
              <a:t>3</a:t>
            </a:r>
            <a:r>
              <a:rPr lang="zh-CN" altLang="zh-CN" b="1" dirty="0"/>
              <a:t>轮淘汰的将是</a:t>
            </a:r>
            <a:r>
              <a:rPr lang="zh-CN" altLang="zh-CN" b="1" dirty="0" smtClean="0"/>
              <a:t>罗马</a:t>
            </a:r>
            <a:r>
              <a:rPr lang="en-US" altLang="zh-CN" b="1" dirty="0" smtClean="0"/>
              <a:t>.</a:t>
            </a:r>
            <a:endParaRPr lang="zh-CN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539552" y="5118283"/>
            <a:ext cx="8145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如果</a:t>
            </a:r>
            <a:r>
              <a:rPr lang="zh-CN" altLang="zh-CN" b="1" dirty="0" smtClean="0">
                <a:solidFill>
                  <a:srgbClr val="FF0000"/>
                </a:solidFill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zh-CN" b="1" dirty="0" smtClean="0">
                <a:solidFill>
                  <a:srgbClr val="FF0000"/>
                </a:solidFill>
              </a:rPr>
              <a:t>轮</a:t>
            </a:r>
            <a:r>
              <a:rPr lang="zh-CN" altLang="zh-CN" b="1" dirty="0">
                <a:solidFill>
                  <a:srgbClr val="FF0000"/>
                </a:solidFill>
              </a:rPr>
              <a:t>投票</a:t>
            </a:r>
            <a:r>
              <a:rPr lang="zh-CN" altLang="zh-CN" b="1" dirty="0" smtClean="0">
                <a:solidFill>
                  <a:srgbClr val="FF0000"/>
                </a:solidFill>
              </a:rPr>
              <a:t>中</a:t>
            </a:r>
            <a:r>
              <a:rPr lang="zh-CN" altLang="zh-CN" b="1" dirty="0" smtClean="0"/>
              <a:t>罗马</a:t>
            </a:r>
            <a:r>
              <a:rPr lang="zh-CN" altLang="zh-CN" b="1" dirty="0"/>
              <a:t>的</a:t>
            </a:r>
            <a:r>
              <a:rPr lang="en-US" altLang="zh-CN" b="1" dirty="0"/>
              <a:t>35</a:t>
            </a:r>
            <a:r>
              <a:rPr lang="zh-CN" altLang="zh-CN" b="1" dirty="0"/>
              <a:t>票</a:t>
            </a:r>
            <a:r>
              <a:rPr lang="zh-CN" altLang="zh-CN" b="1" dirty="0" smtClean="0"/>
              <a:t>在第</a:t>
            </a:r>
            <a:r>
              <a:rPr lang="en-US" altLang="zh-CN" b="1" dirty="0" smtClean="0"/>
              <a:t>4</a:t>
            </a:r>
            <a:r>
              <a:rPr lang="zh-CN" altLang="zh-CN" b="1" dirty="0" smtClean="0"/>
              <a:t>轮投票</a:t>
            </a:r>
            <a:r>
              <a:rPr lang="zh-CN" altLang="zh-CN" b="1" dirty="0"/>
              <a:t>中都投给开普敦，那么开普敦将是最终的获胜</a:t>
            </a:r>
            <a:r>
              <a:rPr lang="zh-CN" altLang="zh-CN" b="1" dirty="0" smtClean="0"/>
              <a:t>者</a:t>
            </a:r>
            <a:r>
              <a:rPr lang="en-US" altLang="zh-CN" b="1" dirty="0" smtClean="0"/>
              <a:t>.</a:t>
            </a:r>
            <a:endParaRPr lang="zh-CN" altLang="zh-CN" b="1" dirty="0"/>
          </a:p>
        </p:txBody>
      </p:sp>
      <p:sp>
        <p:nvSpPr>
          <p:cNvPr id="8" name="矩形 7"/>
          <p:cNvSpPr/>
          <p:nvPr/>
        </p:nvSpPr>
        <p:spPr>
          <a:xfrm>
            <a:off x="971600" y="3443470"/>
            <a:ext cx="76416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尽管开普敦在第</a:t>
            </a:r>
            <a:r>
              <a:rPr lang="en-US" altLang="zh-CN" b="1" dirty="0"/>
              <a:t>1</a:t>
            </a:r>
            <a:r>
              <a:rPr lang="zh-CN" altLang="zh-CN" b="1" dirty="0"/>
              <a:t>轮投票中是得票最少的城市之一，</a:t>
            </a:r>
            <a:r>
              <a:rPr lang="zh-CN" altLang="zh-CN" b="1" dirty="0" smtClean="0"/>
              <a:t>但</a:t>
            </a:r>
            <a:r>
              <a:rPr lang="zh-CN" altLang="en-US" b="1" dirty="0" smtClean="0"/>
              <a:t>是直到第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轮才</a:t>
            </a:r>
            <a:r>
              <a:rPr lang="zh-CN" altLang="zh-CN" b="1" dirty="0" smtClean="0"/>
              <a:t>被淘汰</a:t>
            </a:r>
            <a:r>
              <a:rPr lang="en-US" altLang="zh-CN" b="1" dirty="0" smtClean="0"/>
              <a:t>.  </a:t>
            </a:r>
            <a:r>
              <a:rPr lang="zh-CN" altLang="en-US" b="1" dirty="0" smtClean="0">
                <a:solidFill>
                  <a:srgbClr val="FF0000"/>
                </a:solidFill>
              </a:rPr>
              <a:t>如果下面的情况发生呢？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576" y="5877272"/>
            <a:ext cx="7704855" cy="6376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latin typeface="+mj-ea"/>
                <a:ea typeface="+mj-ea"/>
              </a:rPr>
              <a:t>第</a:t>
            </a:r>
            <a:r>
              <a:rPr lang="en-US" altLang="zh-CN" sz="2800" b="1" dirty="0" smtClean="0">
                <a:latin typeface="+mj-ea"/>
                <a:ea typeface="+mj-ea"/>
              </a:rPr>
              <a:t>1</a:t>
            </a:r>
            <a:r>
              <a:rPr lang="zh-CN" altLang="en-US" sz="2800" b="1" dirty="0" smtClean="0">
                <a:latin typeface="+mj-ea"/>
                <a:ea typeface="+mj-ea"/>
              </a:rPr>
              <a:t>轮</a:t>
            </a:r>
            <a:r>
              <a:rPr lang="zh-CN" altLang="en-US" sz="2800" b="1" dirty="0">
                <a:latin typeface="+mj-ea"/>
                <a:ea typeface="+mj-ea"/>
              </a:rPr>
              <a:t>投票中差点被淘汰</a:t>
            </a:r>
            <a:r>
              <a:rPr lang="zh-CN" altLang="en-US" sz="2800" b="1" dirty="0" smtClean="0">
                <a:latin typeface="+mj-ea"/>
                <a:ea typeface="+mj-ea"/>
              </a:rPr>
              <a:t>的城市可能</a:t>
            </a:r>
            <a:r>
              <a:rPr lang="zh-CN" altLang="en-US" sz="2800" b="1" dirty="0">
                <a:latin typeface="+mj-ea"/>
                <a:ea typeface="+mj-ea"/>
              </a:rPr>
              <a:t>最终获胜！</a:t>
            </a:r>
            <a:endParaRPr lang="zh-CN" altLang="en-US" sz="2800" b="1" dirty="0">
              <a:latin typeface="+mj-ea"/>
              <a:ea typeface="+mj-ea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00185" y="1268760"/>
          <a:ext cx="7616564" cy="944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185"/>
                <a:gridCol w="792088"/>
                <a:gridCol w="1999939"/>
                <a:gridCol w="936104"/>
                <a:gridCol w="720080"/>
                <a:gridCol w="1512168"/>
              </a:tblGrid>
              <a:tr h="4567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0" dirty="0" smtClean="0">
                          <a:effectLst/>
                        </a:rPr>
                        <a:t>候选</a:t>
                      </a:r>
                      <a:r>
                        <a:rPr lang="zh-CN" sz="2000" kern="0" dirty="0" smtClean="0">
                          <a:effectLst/>
                        </a:rPr>
                        <a:t>城市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雅典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布宜诺斯艾利斯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开普敦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罗马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斯德哥尔摩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86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第</a:t>
                      </a:r>
                      <a:r>
                        <a:rPr lang="en-US" sz="2000" kern="0">
                          <a:effectLst/>
                        </a:rPr>
                        <a:t>1</a:t>
                      </a:r>
                      <a:r>
                        <a:rPr lang="zh-CN" sz="2000" kern="0">
                          <a:effectLst/>
                        </a:rPr>
                        <a:t>轮票数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32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16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16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</a:rPr>
                        <a:t>23</a:t>
                      </a:r>
                      <a:endParaRPr lang="zh-CN" sz="20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20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90076" y="2204864"/>
          <a:ext cx="7554665" cy="5009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185"/>
                <a:gridCol w="792088"/>
                <a:gridCol w="2010048"/>
                <a:gridCol w="936104"/>
                <a:gridCol w="720080"/>
                <a:gridCol w="1440160"/>
              </a:tblGrid>
              <a:tr h="5009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第</a:t>
                      </a:r>
                      <a:r>
                        <a:rPr lang="en-US" sz="2000" kern="0" dirty="0">
                          <a:effectLst/>
                        </a:rPr>
                        <a:t>2</a:t>
                      </a:r>
                      <a:r>
                        <a:rPr lang="zh-CN" sz="2000" kern="0" dirty="0">
                          <a:effectLst/>
                        </a:rPr>
                        <a:t>轮票数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</a:rPr>
                        <a:t>38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810810" y="2636912"/>
          <a:ext cx="7554665" cy="45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185"/>
                <a:gridCol w="792088"/>
                <a:gridCol w="2010048"/>
                <a:gridCol w="936104"/>
                <a:gridCol w="720080"/>
                <a:gridCol w="1440160"/>
              </a:tblGrid>
              <a:tr h="4132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第</a:t>
                      </a:r>
                      <a:r>
                        <a:rPr lang="en-US" sz="2000" kern="0" dirty="0">
                          <a:effectLst/>
                        </a:rPr>
                        <a:t>3</a:t>
                      </a:r>
                      <a:r>
                        <a:rPr lang="zh-CN" sz="2000" kern="0" dirty="0">
                          <a:effectLst/>
                        </a:rPr>
                        <a:t>轮票数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</a:rPr>
                        <a:t>52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r>
                        <a:rPr lang="en-US" sz="2000" b="1" kern="0" dirty="0" smtClean="0">
                          <a:solidFill>
                            <a:srgbClr val="FF0000"/>
                          </a:solidFill>
                          <a:effectLst/>
                        </a:rPr>
                        <a:t>+</a:t>
                      </a:r>
                      <a:r>
                        <a:rPr lang="en-US" altLang="zh-CN" sz="2000" b="1" kern="0" dirty="0" smtClean="0">
                          <a:solidFill>
                            <a:srgbClr val="FF0000"/>
                          </a:solidFill>
                          <a:effectLst/>
                        </a:rPr>
                        <a:t>19</a:t>
                      </a:r>
                      <a:endParaRPr lang="zh-CN" altLang="zh-CN" sz="2000" b="1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833759" y="3043808"/>
          <a:ext cx="7554665" cy="45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185"/>
                <a:gridCol w="792088"/>
                <a:gridCol w="2010048"/>
                <a:gridCol w="864096"/>
                <a:gridCol w="792088"/>
                <a:gridCol w="1440160"/>
              </a:tblGrid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第</a:t>
                      </a:r>
                      <a:r>
                        <a:rPr lang="en-US" sz="2000" kern="0" dirty="0">
                          <a:effectLst/>
                        </a:rPr>
                        <a:t>4</a:t>
                      </a:r>
                      <a:r>
                        <a:rPr lang="zh-CN" sz="2000" kern="0" dirty="0">
                          <a:effectLst/>
                        </a:rPr>
                        <a:t>轮票数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</a:rPr>
                        <a:t>66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r>
                        <a:rPr lang="en-US" sz="2000" b="1" kern="0" dirty="0" smtClean="0">
                          <a:solidFill>
                            <a:srgbClr val="FF0000"/>
                          </a:solidFill>
                          <a:effectLst/>
                        </a:rPr>
                        <a:t>+35</a:t>
                      </a: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548680"/>
            <a:ext cx="6480720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dirty="0" smtClean="0"/>
              <a:t>采用</a:t>
            </a:r>
            <a:r>
              <a:rPr lang="zh-CN" altLang="en-US" sz="2800" b="1" dirty="0">
                <a:solidFill>
                  <a:srgbClr val="FF0000"/>
                </a:solidFill>
              </a:rPr>
              <a:t>系列决胜法</a:t>
            </a:r>
            <a:r>
              <a:rPr lang="zh-CN" altLang="en-US" sz="2800" b="1" dirty="0"/>
              <a:t>可能违反单调性准则</a:t>
            </a:r>
            <a:endParaRPr lang="zh-CN" altLang="zh-CN" sz="2800" b="1" dirty="0"/>
          </a:p>
        </p:txBody>
      </p:sp>
      <p:sp>
        <p:nvSpPr>
          <p:cNvPr id="3" name="矩形 2"/>
          <p:cNvSpPr/>
          <p:nvPr/>
        </p:nvSpPr>
        <p:spPr>
          <a:xfrm>
            <a:off x="1043608" y="3053930"/>
            <a:ext cx="7416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   </a:t>
            </a:r>
            <a:r>
              <a:rPr lang="zh-CN" altLang="zh-CN" b="1" dirty="0" smtClean="0"/>
              <a:t>假定第</a:t>
            </a:r>
            <a:r>
              <a:rPr lang="en-US" altLang="zh-CN" b="1" dirty="0"/>
              <a:t>1</a:t>
            </a:r>
            <a:r>
              <a:rPr lang="zh-CN" altLang="zh-CN" b="1" dirty="0"/>
              <a:t>轮</a:t>
            </a:r>
            <a:r>
              <a:rPr lang="zh-CN" altLang="zh-CN" b="1" dirty="0" smtClean="0"/>
              <a:t>投票原来</a:t>
            </a:r>
            <a:r>
              <a:rPr lang="zh-CN" altLang="zh-CN" b="1" dirty="0"/>
              <a:t>投给开普敦</a:t>
            </a:r>
            <a:r>
              <a:rPr lang="zh-CN" altLang="zh-CN" b="1" dirty="0" smtClean="0"/>
              <a:t>的有</a:t>
            </a:r>
            <a:r>
              <a:rPr lang="zh-CN" altLang="zh-CN" b="1" dirty="0"/>
              <a:t>一票转投给</a:t>
            </a:r>
            <a:r>
              <a:rPr lang="zh-CN" altLang="zh-CN" b="1" dirty="0" smtClean="0"/>
              <a:t>雅典</a:t>
            </a:r>
            <a:r>
              <a:rPr lang="en-US" altLang="zh-CN" b="1" dirty="0" smtClean="0"/>
              <a:t>(</a:t>
            </a:r>
            <a:r>
              <a:rPr lang="zh-CN" altLang="zh-CN" b="1" dirty="0" smtClean="0"/>
              <a:t>有利于</a:t>
            </a:r>
            <a:r>
              <a:rPr lang="zh-CN" altLang="zh-CN" b="1" dirty="0"/>
              <a:t>雅典</a:t>
            </a:r>
            <a:r>
              <a:rPr lang="zh-CN" altLang="zh-CN" b="1" dirty="0" smtClean="0"/>
              <a:t>的一点改变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会导致什么结果？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7584" y="1196752"/>
          <a:ext cx="7632848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3"/>
                <a:gridCol w="881085"/>
                <a:gridCol w="2071243"/>
                <a:gridCol w="1069460"/>
                <a:gridCol w="747988"/>
                <a:gridCol w="1494919"/>
              </a:tblGrid>
              <a:tr h="4463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0" dirty="0" smtClean="0">
                          <a:effectLst/>
                        </a:rPr>
                        <a:t>候选</a:t>
                      </a:r>
                      <a:r>
                        <a:rPr lang="zh-CN" sz="2000" kern="0" dirty="0" smtClean="0">
                          <a:effectLst/>
                        </a:rPr>
                        <a:t>城市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雅典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布宜诺斯艾利斯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开普敦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罗马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斯德哥尔摩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83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第</a:t>
                      </a:r>
                      <a:r>
                        <a:rPr lang="en-US" sz="2000" kern="0" dirty="0">
                          <a:effectLst/>
                        </a:rPr>
                        <a:t>1</a:t>
                      </a:r>
                      <a:r>
                        <a:rPr lang="zh-CN" sz="2000" kern="0" dirty="0">
                          <a:effectLst/>
                        </a:rPr>
                        <a:t>轮票数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effectLst/>
                        </a:rPr>
                        <a:t>32</a:t>
                      </a:r>
                      <a:r>
                        <a:rPr lang="en-US" sz="2000" b="1" kern="0" dirty="0" smtClean="0">
                          <a:solidFill>
                            <a:srgbClr val="FF0000"/>
                          </a:solidFill>
                          <a:effectLst/>
                        </a:rPr>
                        <a:t>+1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16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effectLst/>
                        </a:rPr>
                        <a:t>16</a:t>
                      </a:r>
                      <a:r>
                        <a:rPr lang="en-US" sz="2000" b="1" kern="0" dirty="0" smtClean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23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20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043608" y="3894147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b="1" dirty="0"/>
              <a:t>第</a:t>
            </a:r>
            <a:r>
              <a:rPr lang="en-US" altLang="zh-CN" b="1" dirty="0" smtClean="0"/>
              <a:t>1</a:t>
            </a:r>
            <a:r>
              <a:rPr lang="zh-CN" altLang="zh-CN" b="1" dirty="0" smtClean="0"/>
              <a:t>轮开普敦</a:t>
            </a:r>
            <a:r>
              <a:rPr lang="zh-CN" altLang="zh-CN" b="1" dirty="0"/>
              <a:t>被</a:t>
            </a:r>
            <a:r>
              <a:rPr lang="zh-CN" altLang="zh-CN" b="1" dirty="0" smtClean="0"/>
              <a:t>淘汰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第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轮</a:t>
            </a:r>
            <a:r>
              <a:rPr lang="zh-CN" altLang="zh-CN" b="1" dirty="0" smtClean="0"/>
              <a:t>可能出现的</a:t>
            </a:r>
            <a:r>
              <a:rPr lang="zh-CN" altLang="en-US" b="1" dirty="0" smtClean="0"/>
              <a:t>结果</a:t>
            </a:r>
            <a:r>
              <a:rPr lang="en-US" altLang="zh-CN" b="1" dirty="0"/>
              <a:t>: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608" y="4398203"/>
            <a:ext cx="76416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/>
              <a:t>第</a:t>
            </a:r>
            <a:r>
              <a:rPr lang="en-US" altLang="zh-CN" b="1" dirty="0"/>
              <a:t>2</a:t>
            </a:r>
            <a:r>
              <a:rPr lang="zh-CN" altLang="en-US" b="1" dirty="0"/>
              <a:t>轮</a:t>
            </a:r>
            <a:r>
              <a:rPr lang="zh-CN" altLang="zh-CN" b="1" dirty="0" smtClean="0"/>
              <a:t>斯德哥尔摩</a:t>
            </a:r>
            <a:r>
              <a:rPr lang="zh-CN" altLang="zh-CN" b="1" dirty="0"/>
              <a:t>被</a:t>
            </a:r>
            <a:r>
              <a:rPr lang="zh-CN" altLang="zh-CN" b="1" dirty="0" smtClean="0"/>
              <a:t>淘汰</a:t>
            </a:r>
            <a:r>
              <a:rPr lang="en-US" altLang="zh-CN" b="1" dirty="0" smtClean="0"/>
              <a:t>, </a:t>
            </a:r>
            <a:r>
              <a:rPr lang="zh-CN" altLang="zh-CN" b="1" dirty="0" smtClean="0"/>
              <a:t>第</a:t>
            </a:r>
            <a:r>
              <a:rPr lang="en-US" altLang="zh-CN" b="1" dirty="0"/>
              <a:t>3</a:t>
            </a:r>
            <a:r>
              <a:rPr lang="zh-CN" altLang="zh-CN" b="1" dirty="0" smtClean="0"/>
              <a:t>轮</a:t>
            </a:r>
            <a:r>
              <a:rPr lang="zh-CN" altLang="zh-CN" b="1" dirty="0"/>
              <a:t>可能出现的</a:t>
            </a:r>
            <a:r>
              <a:rPr lang="zh-CN" altLang="zh-CN" b="1" dirty="0" smtClean="0"/>
              <a:t>结果</a:t>
            </a:r>
            <a:r>
              <a:rPr lang="en-US" altLang="zh-CN" b="1" dirty="0" smtClean="0"/>
              <a:t>: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4902259"/>
            <a:ext cx="7344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第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轮</a:t>
            </a:r>
            <a:r>
              <a:rPr lang="zh-CN" altLang="zh-CN" b="1" kern="100" dirty="0" smtClean="0"/>
              <a:t>罗马</a:t>
            </a:r>
            <a:r>
              <a:rPr lang="zh-CN" altLang="zh-CN" b="1" dirty="0" smtClean="0"/>
              <a:t>被</a:t>
            </a:r>
            <a:r>
              <a:rPr lang="zh-CN" altLang="zh-CN" b="1" dirty="0"/>
              <a:t>淘汰</a:t>
            </a:r>
            <a:r>
              <a:rPr lang="zh-CN" altLang="zh-CN" b="1" dirty="0" smtClean="0"/>
              <a:t>，</a:t>
            </a:r>
            <a:r>
              <a:rPr lang="zh-CN" altLang="zh-CN" b="1" dirty="0"/>
              <a:t>雅典和</a:t>
            </a:r>
            <a:r>
              <a:rPr lang="zh-CN" altLang="zh-CN" b="1" dirty="0" smtClean="0"/>
              <a:t>布宜诺斯艾利斯进入</a:t>
            </a:r>
            <a:r>
              <a:rPr lang="zh-CN" altLang="zh-CN" b="1" dirty="0"/>
              <a:t>最后一</a:t>
            </a:r>
            <a:r>
              <a:rPr lang="zh-CN" altLang="zh-CN" b="1" dirty="0" smtClean="0"/>
              <a:t>轮竞争</a:t>
            </a:r>
            <a:r>
              <a:rPr lang="en-US" altLang="zh-CN" b="1" dirty="0" smtClean="0"/>
              <a:t>, </a:t>
            </a:r>
            <a:r>
              <a:rPr lang="zh-CN" altLang="zh-CN" b="1" dirty="0" smtClean="0"/>
              <a:t>而</a:t>
            </a:r>
            <a:r>
              <a:rPr lang="zh-CN" altLang="zh-CN" b="1" dirty="0"/>
              <a:t>布宜诺斯艾利斯有</a:t>
            </a:r>
            <a:r>
              <a:rPr lang="zh-CN" altLang="zh-CN" b="1" dirty="0" smtClean="0"/>
              <a:t>可能获胜</a:t>
            </a:r>
            <a:r>
              <a:rPr lang="en-US" altLang="zh-CN" b="1" dirty="0" smtClean="0"/>
              <a:t>.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1600" y="5720563"/>
            <a:ext cx="7416824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第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轮</a:t>
            </a:r>
            <a:r>
              <a:rPr lang="zh-CN" altLang="zh-CN" sz="2800" b="1" dirty="0" smtClean="0"/>
              <a:t>投票有利于</a:t>
            </a:r>
            <a:r>
              <a:rPr lang="zh-CN" altLang="zh-CN" sz="2800" b="1" dirty="0"/>
              <a:t>雅典的</a:t>
            </a:r>
            <a:r>
              <a:rPr lang="zh-CN" altLang="zh-CN" sz="2800" b="1" dirty="0" smtClean="0"/>
              <a:t>一点改变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可</a:t>
            </a:r>
            <a:r>
              <a:rPr lang="zh-CN" altLang="zh-CN" sz="2800" b="1" dirty="0"/>
              <a:t>使雅典</a:t>
            </a:r>
            <a:r>
              <a:rPr lang="zh-CN" altLang="zh-CN" sz="2800" b="1" dirty="0" smtClean="0"/>
              <a:t>在</a:t>
            </a:r>
            <a:r>
              <a:rPr lang="zh-CN" altLang="zh-CN" sz="2800" b="1" dirty="0"/>
              <a:t>最终排序</a:t>
            </a:r>
            <a:r>
              <a:rPr lang="zh-CN" altLang="zh-CN" sz="2800" b="1" dirty="0" smtClean="0"/>
              <a:t>中落</a:t>
            </a:r>
            <a:r>
              <a:rPr lang="zh-CN" altLang="zh-CN" sz="2800" b="1" dirty="0"/>
              <a:t>到第</a:t>
            </a:r>
            <a:r>
              <a:rPr lang="en-US" altLang="zh-CN" sz="2800" b="1" dirty="0"/>
              <a:t>2</a:t>
            </a:r>
            <a:r>
              <a:rPr lang="zh-CN" altLang="zh-CN" sz="2800" b="1" dirty="0" smtClean="0"/>
              <a:t>位</a:t>
            </a:r>
            <a:r>
              <a:rPr lang="en-US" altLang="zh-CN" sz="2800" b="1" dirty="0" smtClean="0"/>
              <a:t>——</a:t>
            </a:r>
            <a:r>
              <a:rPr lang="zh-CN" altLang="en-US" sz="2800" b="1" dirty="0"/>
              <a:t>违反</a:t>
            </a:r>
            <a:r>
              <a:rPr lang="zh-CN" altLang="zh-CN" sz="2800" b="1" dirty="0" smtClean="0"/>
              <a:t>单调性准则</a:t>
            </a:r>
            <a:r>
              <a:rPr lang="en-US" altLang="zh-CN" sz="2800" b="1" dirty="0" smtClean="0"/>
              <a:t>!</a:t>
            </a:r>
            <a:endParaRPr lang="zh-CN" altLang="en-US" sz="2800" b="1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27585" y="2062257"/>
          <a:ext cx="7632848" cy="470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3"/>
                <a:gridCol w="881085"/>
                <a:gridCol w="2071243"/>
                <a:gridCol w="1069460"/>
                <a:gridCol w="747988"/>
                <a:gridCol w="1494919"/>
              </a:tblGrid>
              <a:tr h="4705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第</a:t>
                      </a:r>
                      <a:r>
                        <a:rPr lang="en-US" sz="2000" kern="0" dirty="0">
                          <a:effectLst/>
                        </a:rPr>
                        <a:t>2</a:t>
                      </a:r>
                      <a:r>
                        <a:rPr lang="zh-CN" sz="2000" kern="0" dirty="0">
                          <a:effectLst/>
                        </a:rPr>
                        <a:t>轮票数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r>
                        <a:rPr lang="en-US" altLang="zh-CN" sz="2000" b="1" kern="0" dirty="0" smtClean="0">
                          <a:solidFill>
                            <a:srgbClr val="FF0000"/>
                          </a:solidFill>
                          <a:effectLst/>
                        </a:rPr>
                        <a:t>+15</a:t>
                      </a:r>
                      <a:endParaRPr lang="zh-CN" alt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827585" y="2494305"/>
          <a:ext cx="7632848" cy="45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3"/>
                <a:gridCol w="881085"/>
                <a:gridCol w="2071243"/>
                <a:gridCol w="1069460"/>
                <a:gridCol w="747988"/>
                <a:gridCol w="1494919"/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第</a:t>
                      </a:r>
                      <a:r>
                        <a:rPr lang="en-US" sz="2000" kern="0" dirty="0">
                          <a:effectLst/>
                        </a:rPr>
                        <a:t>3</a:t>
                      </a:r>
                      <a:r>
                        <a:rPr lang="zh-CN" sz="2000" kern="0" dirty="0">
                          <a:effectLst/>
                        </a:rPr>
                        <a:t>轮票数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kern="0" dirty="0" smtClean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r>
                        <a:rPr lang="en-US" altLang="zh-CN" sz="2000" b="1" kern="0" dirty="0" smtClean="0">
                          <a:solidFill>
                            <a:srgbClr val="FF0000"/>
                          </a:solidFill>
                          <a:effectLst/>
                        </a:rPr>
                        <a:t>+20</a:t>
                      </a:r>
                      <a:endParaRPr lang="zh-CN" altLang="zh-CN" sz="2000" b="1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7170" y="764704"/>
            <a:ext cx="7569657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 </a:t>
            </a:r>
            <a:r>
              <a:rPr lang="zh-CN" altLang="en-US" sz="2800" b="1" dirty="0" smtClean="0"/>
              <a:t>用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单</a:t>
            </a:r>
            <a:r>
              <a:rPr lang="zh-CN" altLang="zh-CN" sz="2800" b="1" dirty="0">
                <a:solidFill>
                  <a:srgbClr val="FF0000"/>
                </a:solidFill>
              </a:rPr>
              <a:t>轮决胜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法</a:t>
            </a:r>
            <a:r>
              <a:rPr lang="zh-CN" altLang="en-US" sz="2800" b="1" dirty="0" smtClean="0"/>
              <a:t>进行的</a:t>
            </a:r>
            <a:r>
              <a:rPr lang="en-US" altLang="zh-CN" sz="2800" b="1" dirty="0" smtClean="0"/>
              <a:t>2002</a:t>
            </a:r>
            <a:r>
              <a:rPr lang="zh-CN" altLang="zh-CN" sz="2800" b="1" dirty="0"/>
              <a:t>年法国总统</a:t>
            </a:r>
            <a:r>
              <a:rPr lang="zh-CN" altLang="zh-CN" sz="2800" b="1" dirty="0" smtClean="0"/>
              <a:t>选举</a:t>
            </a:r>
            <a:endParaRPr lang="zh-CN" altLang="zh-CN" sz="2800" dirty="0"/>
          </a:p>
        </p:txBody>
      </p:sp>
      <p:sp>
        <p:nvSpPr>
          <p:cNvPr id="3" name="矩形 2"/>
          <p:cNvSpPr/>
          <p:nvPr/>
        </p:nvSpPr>
        <p:spPr>
          <a:xfrm>
            <a:off x="1115617" y="2274838"/>
            <a:ext cx="724121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在</a:t>
            </a:r>
            <a:r>
              <a:rPr lang="zh-CN" altLang="zh-CN" sz="2800" b="1" dirty="0"/>
              <a:t>初次投票中不要求选民对候选人排序，只投票给</a:t>
            </a:r>
            <a:r>
              <a:rPr lang="zh-CN" altLang="zh-CN" sz="2800" b="1" dirty="0">
                <a:solidFill>
                  <a:srgbClr val="FF0000"/>
                </a:solidFill>
              </a:rPr>
              <a:t>最偏爱的</a:t>
            </a:r>
            <a:r>
              <a:rPr lang="zh-CN" altLang="zh-CN" sz="2800" b="1" dirty="0"/>
              <a:t>一位</a:t>
            </a:r>
            <a:r>
              <a:rPr lang="zh-CN" altLang="zh-CN" sz="2800" b="1" dirty="0" smtClean="0"/>
              <a:t>候选人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475656" y="1556792"/>
            <a:ext cx="511256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/>
              <a:t>法国总统选举采用单轮决胜</a:t>
            </a:r>
            <a:r>
              <a:rPr lang="zh-CN" altLang="zh-CN" sz="2800" b="1" dirty="0" smtClean="0"/>
              <a:t>法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066512" y="3573016"/>
            <a:ext cx="6745848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获得票数最多和次多的两位候选人进入</a:t>
            </a:r>
            <a:r>
              <a:rPr lang="zh-CN" altLang="zh-CN" sz="2800" b="1" dirty="0">
                <a:solidFill>
                  <a:srgbClr val="FF0000"/>
                </a:solidFill>
              </a:rPr>
              <a:t>决胜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投票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6" name="矩形 5"/>
          <p:cNvSpPr/>
          <p:nvPr/>
        </p:nvSpPr>
        <p:spPr>
          <a:xfrm>
            <a:off x="971600" y="4869160"/>
            <a:ext cx="6480719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决胜投票由</a:t>
            </a:r>
            <a:r>
              <a:rPr lang="zh-CN" altLang="zh-CN" sz="2800" b="1" dirty="0">
                <a:solidFill>
                  <a:srgbClr val="FF0000"/>
                </a:solidFill>
              </a:rPr>
              <a:t>简单多数法</a:t>
            </a:r>
            <a:r>
              <a:rPr lang="zh-CN" altLang="zh-CN" sz="2800" b="1" dirty="0"/>
              <a:t>决定获胜</a:t>
            </a:r>
            <a:r>
              <a:rPr lang="zh-CN" altLang="zh-CN" sz="2800" b="1" dirty="0" smtClean="0"/>
              <a:t>者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1720" y="836712"/>
            <a:ext cx="449353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/>
              <a:t>2002</a:t>
            </a:r>
            <a:r>
              <a:rPr lang="zh-CN" altLang="zh-CN" sz="2800" b="1" dirty="0"/>
              <a:t>年法国总统的选举过程</a:t>
            </a:r>
            <a:endParaRPr lang="zh-CN" altLang="zh-CN" sz="2800" b="1" dirty="0"/>
          </a:p>
        </p:txBody>
      </p:sp>
      <p:sp>
        <p:nvSpPr>
          <p:cNvPr id="3" name="矩形 2"/>
          <p:cNvSpPr/>
          <p:nvPr/>
        </p:nvSpPr>
        <p:spPr>
          <a:xfrm>
            <a:off x="1259632" y="1556792"/>
            <a:ext cx="684076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在</a:t>
            </a:r>
            <a:r>
              <a:rPr lang="en-US" altLang="zh-CN" sz="2800" b="1" dirty="0"/>
              <a:t>2002</a:t>
            </a:r>
            <a:r>
              <a:rPr lang="zh-CN" altLang="zh-CN" sz="2800" b="1" dirty="0"/>
              <a:t>年法国总统选举中进入初次投票的有</a:t>
            </a:r>
            <a:r>
              <a:rPr lang="en-US" altLang="zh-CN" sz="2800" b="1" dirty="0">
                <a:solidFill>
                  <a:srgbClr val="FF0000"/>
                </a:solidFill>
              </a:rPr>
              <a:t>16</a:t>
            </a:r>
            <a:r>
              <a:rPr lang="zh-CN" altLang="zh-CN" sz="2800" b="1" dirty="0">
                <a:solidFill>
                  <a:srgbClr val="FF0000"/>
                </a:solidFill>
              </a:rPr>
              <a:t>位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候选人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95536" y="2780928"/>
          <a:ext cx="8280919" cy="1224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1678"/>
                <a:gridCol w="1153404"/>
                <a:gridCol w="1629434"/>
                <a:gridCol w="1350431"/>
                <a:gridCol w="1249760"/>
                <a:gridCol w="1146212"/>
              </a:tblGrid>
              <a:tr h="648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候选人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Chirac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Le Pen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Jospin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Bayrou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……</a:t>
                      </a:r>
                      <a:endParaRPr lang="zh-CN" sz="24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760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得票百分比</a:t>
                      </a:r>
                      <a:endParaRPr lang="zh-CN" sz="24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19.88%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16.86%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16.18%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6.84%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</a:rPr>
                        <a:t>……</a:t>
                      </a:r>
                      <a:endParaRPr lang="zh-CN" sz="24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043608" y="4378558"/>
            <a:ext cx="7056784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得票最多和次多的</a:t>
            </a:r>
            <a:r>
              <a:rPr lang="zh-CN" altLang="zh-CN" sz="2800" b="1" dirty="0" smtClean="0"/>
              <a:t>希拉克</a:t>
            </a:r>
            <a:r>
              <a:rPr lang="en-US" altLang="zh-CN" sz="2800" b="1" dirty="0" smtClean="0"/>
              <a:t> (Chirac)</a:t>
            </a:r>
            <a:r>
              <a:rPr lang="zh-CN" altLang="zh-CN" sz="2800" b="1" dirty="0" smtClean="0"/>
              <a:t>和勒庞</a:t>
            </a:r>
            <a:r>
              <a:rPr lang="en-US" altLang="zh-CN" sz="2800" b="1" dirty="0" smtClean="0"/>
              <a:t>(Le Pen) </a:t>
            </a:r>
            <a:r>
              <a:rPr lang="zh-CN" altLang="zh-CN" sz="2800" b="1" dirty="0" smtClean="0"/>
              <a:t>进入</a:t>
            </a:r>
            <a:r>
              <a:rPr lang="zh-CN" altLang="zh-CN" sz="2800" b="1" dirty="0">
                <a:solidFill>
                  <a:srgbClr val="FF0000"/>
                </a:solidFill>
              </a:rPr>
              <a:t>决胜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投票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1010866" y="5589240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结果</a:t>
            </a:r>
            <a:r>
              <a:rPr lang="zh-CN" altLang="zh-CN" sz="2800" b="1" dirty="0">
                <a:solidFill>
                  <a:srgbClr val="FF0000"/>
                </a:solidFill>
              </a:rPr>
              <a:t>希拉克</a:t>
            </a:r>
            <a:r>
              <a:rPr lang="zh-CN" altLang="zh-CN" sz="2800" b="1" dirty="0"/>
              <a:t>以</a:t>
            </a:r>
            <a:r>
              <a:rPr lang="en-US" altLang="zh-CN" sz="2800" b="1" dirty="0"/>
              <a:t>82%</a:t>
            </a:r>
            <a:r>
              <a:rPr lang="zh-CN" altLang="zh-CN" sz="2800" b="1" dirty="0"/>
              <a:t>的绝对优势</a:t>
            </a:r>
            <a:r>
              <a:rPr lang="zh-CN" altLang="zh-CN" sz="2800" b="1" dirty="0">
                <a:solidFill>
                  <a:srgbClr val="FF0000"/>
                </a:solidFill>
              </a:rPr>
              <a:t>获胜</a:t>
            </a:r>
            <a:r>
              <a:rPr lang="zh-CN" altLang="zh-CN" sz="2800" b="1" dirty="0"/>
              <a:t>。</a:t>
            </a:r>
            <a:endParaRPr lang="zh-CN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668817"/>
            <a:ext cx="7335634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 smtClean="0"/>
              <a:t>采用</a:t>
            </a:r>
            <a:r>
              <a:rPr lang="zh-CN" altLang="en-US" sz="2800" b="1" dirty="0">
                <a:solidFill>
                  <a:srgbClr val="FF0000"/>
                </a:solidFill>
              </a:rPr>
              <a:t>单轮决胜法</a:t>
            </a:r>
            <a:r>
              <a:rPr lang="zh-CN" altLang="en-US" sz="2800" b="1" dirty="0"/>
              <a:t>在选举过程中可能出现的情况</a:t>
            </a:r>
            <a:endParaRPr lang="zh-CN" altLang="zh-CN" sz="2800" b="1" dirty="0"/>
          </a:p>
        </p:txBody>
      </p:sp>
      <p:sp>
        <p:nvSpPr>
          <p:cNvPr id="3" name="矩形 2"/>
          <p:cNvSpPr/>
          <p:nvPr/>
        </p:nvSpPr>
        <p:spPr>
          <a:xfrm>
            <a:off x="569217" y="3501008"/>
            <a:ext cx="8235003" cy="936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b="1" dirty="0" smtClean="0"/>
              <a:t>希拉克</a:t>
            </a:r>
            <a:r>
              <a:rPr lang="en-US" altLang="zh-CN" b="1" dirty="0" smtClean="0"/>
              <a:t>~</a:t>
            </a:r>
            <a:r>
              <a:rPr lang="zh-CN" altLang="zh-CN" b="1" dirty="0" smtClean="0"/>
              <a:t>著名</a:t>
            </a:r>
            <a:r>
              <a:rPr lang="zh-CN" altLang="zh-CN" b="1" dirty="0"/>
              <a:t>右翼</a:t>
            </a:r>
            <a:r>
              <a:rPr lang="zh-CN" altLang="zh-CN" b="1" dirty="0" smtClean="0"/>
              <a:t>政治家，勒庞</a:t>
            </a:r>
            <a:r>
              <a:rPr lang="en-US" altLang="zh-CN" b="1" dirty="0" smtClean="0"/>
              <a:t>~</a:t>
            </a:r>
            <a:r>
              <a:rPr lang="zh-CN" altLang="zh-CN" b="1" dirty="0" smtClean="0"/>
              <a:t>极</a:t>
            </a:r>
            <a:r>
              <a:rPr lang="zh-CN" altLang="zh-CN" b="1" dirty="0"/>
              <a:t>右翼</a:t>
            </a:r>
            <a:r>
              <a:rPr lang="zh-CN" altLang="zh-CN" b="1" dirty="0" smtClean="0"/>
              <a:t>政治家</a:t>
            </a:r>
            <a:r>
              <a:rPr lang="en-US" altLang="zh-CN" b="1" dirty="0" smtClean="0"/>
              <a:t>(</a:t>
            </a:r>
            <a:r>
              <a:rPr lang="zh-CN" altLang="zh-CN" b="1" dirty="0" smtClean="0"/>
              <a:t>有</a:t>
            </a:r>
            <a:r>
              <a:rPr lang="en-US" altLang="zh-CN" b="1" dirty="0"/>
              <a:t>60%</a:t>
            </a:r>
            <a:r>
              <a:rPr lang="zh-CN" altLang="zh-CN" b="1" dirty="0"/>
              <a:t>以上选民反对</a:t>
            </a:r>
            <a:r>
              <a:rPr lang="zh-CN" altLang="zh-CN" b="1" dirty="0" smtClean="0"/>
              <a:t>他</a:t>
            </a:r>
            <a:r>
              <a:rPr lang="en-US" altLang="zh-CN" b="1" dirty="0" smtClean="0"/>
              <a:t>)</a:t>
            </a:r>
            <a:r>
              <a:rPr lang="zh-CN" altLang="zh-CN" b="1" dirty="0" smtClean="0"/>
              <a:t>，若斯潘</a:t>
            </a:r>
            <a:r>
              <a:rPr lang="en-US" altLang="zh-CN" b="1" dirty="0" smtClean="0"/>
              <a:t>~</a:t>
            </a:r>
            <a:r>
              <a:rPr lang="zh-CN" altLang="zh-CN" b="1" dirty="0" smtClean="0"/>
              <a:t>左翼</a:t>
            </a:r>
            <a:r>
              <a:rPr lang="zh-CN" altLang="zh-CN" b="1" dirty="0"/>
              <a:t>政治家</a:t>
            </a:r>
            <a:r>
              <a:rPr lang="en-US" altLang="zh-CN" b="1" dirty="0" smtClean="0"/>
              <a:t>.</a:t>
            </a:r>
            <a:endParaRPr lang="zh-CN" altLang="zh-CN" b="1" dirty="0"/>
          </a:p>
        </p:txBody>
      </p:sp>
      <p:sp>
        <p:nvSpPr>
          <p:cNvPr id="4" name="矩形 3"/>
          <p:cNvSpPr/>
          <p:nvPr/>
        </p:nvSpPr>
        <p:spPr>
          <a:xfrm>
            <a:off x="602406" y="2565713"/>
            <a:ext cx="793003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b="1" dirty="0"/>
              <a:t>在初次投票中希拉克、勒庞和</a:t>
            </a:r>
            <a:r>
              <a:rPr lang="zh-CN" altLang="zh-CN" b="1" dirty="0" smtClean="0"/>
              <a:t>若斯潘</a:t>
            </a:r>
            <a:r>
              <a:rPr lang="en-US" altLang="zh-CN" b="1" dirty="0" smtClean="0"/>
              <a:t> (Jospin) 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zh-CN" b="1" dirty="0">
                <a:solidFill>
                  <a:srgbClr val="FF0000"/>
                </a:solidFill>
              </a:rPr>
              <a:t>位候选人</a:t>
            </a:r>
            <a:r>
              <a:rPr lang="zh-CN" altLang="zh-CN" b="1" dirty="0"/>
              <a:t>得票都超过</a:t>
            </a:r>
            <a:r>
              <a:rPr lang="en-US" altLang="zh-CN" b="1" dirty="0"/>
              <a:t>15%</a:t>
            </a:r>
            <a:r>
              <a:rPr lang="zh-CN" altLang="zh-CN" b="1" dirty="0"/>
              <a:t>且</a:t>
            </a:r>
            <a:r>
              <a:rPr lang="zh-CN" altLang="zh-CN" b="1" dirty="0">
                <a:solidFill>
                  <a:srgbClr val="FF0000"/>
                </a:solidFill>
              </a:rPr>
              <a:t>相差</a:t>
            </a:r>
            <a:r>
              <a:rPr lang="zh-CN" altLang="zh-CN" b="1" dirty="0" smtClean="0">
                <a:solidFill>
                  <a:srgbClr val="FF0000"/>
                </a:solidFill>
              </a:rPr>
              <a:t>不大</a:t>
            </a:r>
            <a:r>
              <a:rPr lang="en-US" altLang="zh-CN" b="1" dirty="0" smtClean="0"/>
              <a:t>.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3461" y="4437112"/>
            <a:ext cx="8235003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b="1" dirty="0" smtClean="0"/>
              <a:t>希拉克</a:t>
            </a:r>
            <a:r>
              <a:rPr lang="zh-CN" altLang="zh-CN" b="1" dirty="0"/>
              <a:t>和</a:t>
            </a:r>
            <a:r>
              <a:rPr lang="zh-CN" altLang="zh-CN" b="1" dirty="0" smtClean="0"/>
              <a:t>若斯潘</a:t>
            </a:r>
            <a:r>
              <a:rPr lang="zh-CN" altLang="zh-CN" b="1" dirty="0"/>
              <a:t>本</a:t>
            </a:r>
            <a:r>
              <a:rPr lang="zh-CN" altLang="zh-CN" b="1" dirty="0" smtClean="0"/>
              <a:t>是</a:t>
            </a:r>
            <a:r>
              <a:rPr lang="zh-CN" altLang="zh-CN" b="1" dirty="0"/>
              <a:t>被看好能够进入决胜投票的势均力敌的两位</a:t>
            </a:r>
            <a:r>
              <a:rPr lang="zh-CN" altLang="zh-CN" b="1" dirty="0" smtClean="0"/>
              <a:t>候选人</a:t>
            </a:r>
            <a:r>
              <a:rPr lang="en-US" altLang="zh-CN" b="1" dirty="0" smtClean="0"/>
              <a:t>, </a:t>
            </a:r>
            <a:r>
              <a:rPr lang="zh-CN" altLang="zh-CN" b="1" dirty="0" smtClean="0"/>
              <a:t>但</a:t>
            </a:r>
            <a:r>
              <a:rPr lang="zh-CN" altLang="zh-CN" b="1" dirty="0" smtClean="0">
                <a:solidFill>
                  <a:srgbClr val="FF0000"/>
                </a:solidFill>
              </a:rPr>
              <a:t>勒庞</a:t>
            </a:r>
            <a:r>
              <a:rPr lang="zh-CN" altLang="zh-CN" b="1" dirty="0">
                <a:solidFill>
                  <a:srgbClr val="FF0000"/>
                </a:solidFill>
              </a:rPr>
              <a:t>以稍多一点的票数挤掉了</a:t>
            </a:r>
            <a:r>
              <a:rPr lang="zh-CN" altLang="zh-CN" b="1" dirty="0" smtClean="0">
                <a:solidFill>
                  <a:srgbClr val="FF0000"/>
                </a:solidFill>
              </a:rPr>
              <a:t>若斯潘</a:t>
            </a:r>
            <a:r>
              <a:rPr lang="en-US" altLang="zh-CN" b="1" dirty="0" smtClean="0"/>
              <a:t>.</a:t>
            </a:r>
            <a:endParaRPr lang="zh-CN" altLang="zh-CN" b="1" dirty="0"/>
          </a:p>
        </p:txBody>
      </p:sp>
      <p:sp>
        <p:nvSpPr>
          <p:cNvPr id="7" name="矩形 6"/>
          <p:cNvSpPr/>
          <p:nvPr/>
        </p:nvSpPr>
        <p:spPr>
          <a:xfrm>
            <a:off x="827584" y="5373216"/>
            <a:ext cx="7853643" cy="112646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/>
              <a:t>如果</a:t>
            </a:r>
            <a:r>
              <a:rPr lang="zh-CN" altLang="zh-CN" sz="2800" b="1" dirty="0" smtClean="0"/>
              <a:t>不用</a:t>
            </a:r>
            <a:r>
              <a:rPr lang="zh-CN" altLang="zh-CN" sz="2800" b="1" dirty="0"/>
              <a:t>单轮决胜法</a:t>
            </a:r>
            <a:r>
              <a:rPr lang="zh-CN" altLang="zh-CN" sz="2800" b="1" dirty="0" smtClean="0"/>
              <a:t>而采用</a:t>
            </a:r>
            <a:r>
              <a:rPr lang="zh-CN" altLang="zh-CN" sz="2800" b="1" dirty="0">
                <a:solidFill>
                  <a:srgbClr val="FF0000"/>
                </a:solidFill>
              </a:rPr>
              <a:t>系列决胜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法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希拉克</a:t>
            </a:r>
            <a:r>
              <a:rPr lang="zh-CN" altLang="zh-CN" sz="2800" b="1" dirty="0"/>
              <a:t>和</a:t>
            </a:r>
            <a:r>
              <a:rPr lang="zh-CN" altLang="zh-CN" sz="2800" b="1" dirty="0" smtClean="0"/>
              <a:t>若斯潘</a:t>
            </a:r>
            <a:r>
              <a:rPr lang="zh-CN" altLang="en-US" sz="2800" b="1" dirty="0" smtClean="0"/>
              <a:t>最终</a:t>
            </a:r>
            <a:r>
              <a:rPr lang="zh-CN" altLang="zh-CN" sz="2800" b="1" dirty="0" smtClean="0"/>
              <a:t>将</a:t>
            </a:r>
            <a:r>
              <a:rPr lang="zh-CN" altLang="zh-CN" sz="2800" b="1" dirty="0"/>
              <a:t>有一场决战，结果难料</a:t>
            </a:r>
            <a:r>
              <a:rPr lang="en-US" altLang="zh-CN" sz="2800" b="1" dirty="0" smtClean="0"/>
              <a:t>. </a:t>
            </a:r>
            <a:endParaRPr lang="zh-CN" altLang="zh-CN" sz="2800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29098" y="1340768"/>
          <a:ext cx="828091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1678"/>
                <a:gridCol w="1153404"/>
                <a:gridCol w="1629434"/>
                <a:gridCol w="1350431"/>
                <a:gridCol w="1249760"/>
                <a:gridCol w="1146212"/>
              </a:tblGrid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候选人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Chirac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Le Pen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Jospin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Bayrou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……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得票百分比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19.88%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16.86%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16.18%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6.84%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……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601524"/>
            <a:ext cx="6480720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dirty="0" smtClean="0"/>
              <a:t>采用</a:t>
            </a:r>
            <a:r>
              <a:rPr lang="zh-CN" altLang="en-US" sz="2800" b="1" dirty="0">
                <a:solidFill>
                  <a:srgbClr val="FF0000"/>
                </a:solidFill>
              </a:rPr>
              <a:t>单轮决胜法</a:t>
            </a:r>
            <a:r>
              <a:rPr lang="zh-CN" altLang="en-US" sz="2800" b="1" dirty="0"/>
              <a:t>可能违反单调性准则</a:t>
            </a:r>
            <a:endParaRPr lang="zh-CN" altLang="zh-CN" sz="2800" b="1" dirty="0"/>
          </a:p>
        </p:txBody>
      </p:sp>
      <p:sp>
        <p:nvSpPr>
          <p:cNvPr id="3" name="矩形 2"/>
          <p:cNvSpPr/>
          <p:nvPr/>
        </p:nvSpPr>
        <p:spPr>
          <a:xfrm>
            <a:off x="606624" y="2564904"/>
            <a:ext cx="7853808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假定在初次投票中有</a:t>
            </a:r>
            <a:r>
              <a:rPr lang="en-US" altLang="zh-CN" sz="2800" b="1" dirty="0"/>
              <a:t>1%</a:t>
            </a:r>
            <a:r>
              <a:rPr lang="zh-CN" altLang="zh-CN" sz="2800" b="1" dirty="0"/>
              <a:t>的选民将原来投给勒庞的票</a:t>
            </a:r>
            <a:r>
              <a:rPr lang="zh-CN" altLang="zh-CN" sz="2800" b="1" dirty="0">
                <a:solidFill>
                  <a:srgbClr val="FF0000"/>
                </a:solidFill>
              </a:rPr>
              <a:t>转投希拉克</a:t>
            </a:r>
            <a:r>
              <a:rPr lang="zh-CN" altLang="zh-CN" sz="2800" b="1" dirty="0" smtClean="0"/>
              <a:t>，使勒庞</a:t>
            </a:r>
            <a:r>
              <a:rPr lang="zh-CN" altLang="zh-CN" sz="2800" b="1" dirty="0"/>
              <a:t>的得</a:t>
            </a:r>
            <a:r>
              <a:rPr lang="zh-CN" altLang="zh-CN" sz="2800" b="1" dirty="0" smtClean="0"/>
              <a:t>票低于若斯潘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9098" y="1268760"/>
          <a:ext cx="8280919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1678"/>
                <a:gridCol w="1153404"/>
                <a:gridCol w="1629434"/>
                <a:gridCol w="1350431"/>
                <a:gridCol w="1249760"/>
                <a:gridCol w="1146212"/>
              </a:tblGrid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候选人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Chirac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Le Pen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Jospin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Bayrou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……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得票百分比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19.88%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16.86%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16.18%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6.84%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……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89136" y="3670690"/>
            <a:ext cx="779435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决胜</a:t>
            </a:r>
            <a:r>
              <a:rPr lang="zh-CN" altLang="zh-CN" sz="2800" b="1" dirty="0" smtClean="0"/>
              <a:t>投票将</a:t>
            </a:r>
            <a:r>
              <a:rPr lang="zh-CN" altLang="zh-CN" sz="2800" b="1" dirty="0"/>
              <a:t>是希拉克和</a:t>
            </a:r>
            <a:r>
              <a:rPr lang="zh-CN" altLang="zh-CN" sz="2800" b="1" dirty="0" smtClean="0"/>
              <a:t>若斯潘竞选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而</a:t>
            </a:r>
            <a:r>
              <a:rPr lang="zh-CN" altLang="zh-CN" sz="2800" b="1" dirty="0"/>
              <a:t>一旦若斯潘</a:t>
            </a:r>
            <a:r>
              <a:rPr lang="zh-CN" altLang="zh-CN" sz="2800" b="1" dirty="0" smtClean="0"/>
              <a:t>获胜</a:t>
            </a:r>
            <a:r>
              <a:rPr lang="en-US" altLang="zh-CN" sz="2800" b="1" dirty="0" smtClean="0"/>
              <a:t> (</a:t>
            </a:r>
            <a:r>
              <a:rPr lang="zh-CN" altLang="en-US" sz="2800" b="1" dirty="0"/>
              <a:t>这</a:t>
            </a:r>
            <a:r>
              <a:rPr lang="zh-CN" altLang="en-US" sz="2800" b="1" dirty="0" smtClean="0"/>
              <a:t>是可能的</a:t>
            </a:r>
            <a:r>
              <a:rPr lang="en-US" altLang="zh-CN" sz="2800" b="1" dirty="0" smtClean="0"/>
              <a:t>)</a:t>
            </a:r>
            <a:r>
              <a:rPr lang="zh-CN" altLang="zh-CN" sz="2800" b="1" dirty="0" smtClean="0"/>
              <a:t>，</a:t>
            </a:r>
            <a:r>
              <a:rPr lang="zh-CN" altLang="zh-CN" sz="2800" b="1" dirty="0"/>
              <a:t>就</a:t>
            </a:r>
            <a:r>
              <a:rPr lang="zh-CN" altLang="zh-CN" sz="2800" b="1" dirty="0">
                <a:solidFill>
                  <a:srgbClr val="FF0000"/>
                </a:solidFill>
              </a:rPr>
              <a:t>违反了单调性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准则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755576" y="4797152"/>
            <a:ext cx="7810400" cy="164352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/>
              <a:t>按照选民最初的真实</a:t>
            </a:r>
            <a:r>
              <a:rPr lang="zh-CN" altLang="zh-CN" sz="2800" b="1" dirty="0" smtClean="0"/>
              <a:t>意愿是</a:t>
            </a:r>
            <a:r>
              <a:rPr lang="zh-CN" altLang="zh-CN" sz="2800" b="1" dirty="0"/>
              <a:t>希拉克位居第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，</a:t>
            </a:r>
            <a:r>
              <a:rPr lang="zh-CN" altLang="zh-CN" sz="2800" b="1" dirty="0" smtClean="0"/>
              <a:t>而</a:t>
            </a:r>
            <a:r>
              <a:rPr lang="zh-CN" altLang="zh-CN" sz="2800" b="1" dirty="0"/>
              <a:t>有利于希拉克的</a:t>
            </a:r>
            <a:r>
              <a:rPr lang="en-US" altLang="zh-CN" sz="2800" b="1" dirty="0"/>
              <a:t>1%</a:t>
            </a:r>
            <a:r>
              <a:rPr lang="zh-CN" altLang="zh-CN" sz="2800" b="1" dirty="0"/>
              <a:t>选民的转投这一点点</a:t>
            </a:r>
            <a:r>
              <a:rPr lang="zh-CN" altLang="zh-CN" sz="2800" b="1" dirty="0" smtClean="0"/>
              <a:t>改变</a:t>
            </a:r>
            <a:r>
              <a:rPr lang="zh-CN" altLang="en-US" sz="2800" b="1" dirty="0" smtClean="0"/>
              <a:t>，</a:t>
            </a:r>
            <a:r>
              <a:rPr lang="zh-CN" altLang="zh-CN" sz="2800" b="1" dirty="0"/>
              <a:t>却可能使</a:t>
            </a:r>
            <a:r>
              <a:rPr lang="zh-CN" altLang="zh-CN" sz="2800" b="1" dirty="0" smtClean="0"/>
              <a:t>希拉克</a:t>
            </a:r>
            <a:r>
              <a:rPr lang="zh-CN" altLang="zh-CN" sz="2800" b="1" dirty="0"/>
              <a:t>在最终排序中落到第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位。</a:t>
            </a:r>
            <a:endParaRPr lang="zh-CN" altLang="en-US" sz="2800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149202" y="1844824"/>
          <a:ext cx="2782838" cy="504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3404"/>
                <a:gridCol w="1629434"/>
              </a:tblGrid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solidFill>
                            <a:srgbClr val="FF0000"/>
                          </a:solidFill>
                          <a:effectLst/>
                        </a:rPr>
                        <a:t>20.88</a:t>
                      </a:r>
                      <a:r>
                        <a:rPr lang="en-US" sz="2000" b="1" kern="0" dirty="0">
                          <a:solidFill>
                            <a:srgbClr val="FF0000"/>
                          </a:solidFill>
                          <a:effectLst/>
                        </a:rPr>
                        <a:t>%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solidFill>
                            <a:srgbClr val="FF0000"/>
                          </a:solidFill>
                          <a:effectLst/>
                        </a:rPr>
                        <a:t>15.86</a:t>
                      </a:r>
                      <a:r>
                        <a:rPr lang="en-US" sz="2000" b="1" kern="0" dirty="0">
                          <a:solidFill>
                            <a:srgbClr val="FF0000"/>
                          </a:solidFill>
                          <a:effectLst/>
                        </a:rPr>
                        <a:t>%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86263" y="764704"/>
            <a:ext cx="6614095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后记</a:t>
            </a:r>
            <a:r>
              <a:rPr lang="en-US" altLang="zh-CN" sz="2800" b="1" dirty="0"/>
              <a:t>   </a:t>
            </a:r>
            <a:r>
              <a:rPr lang="en-US" altLang="zh-CN" sz="2800" b="1" dirty="0" smtClean="0"/>
              <a:t>  15</a:t>
            </a:r>
            <a:r>
              <a:rPr lang="zh-CN" altLang="zh-CN" sz="2800" b="1" dirty="0"/>
              <a:t>年之后的</a:t>
            </a:r>
            <a:r>
              <a:rPr lang="en-US" altLang="zh-CN" sz="2800" b="1" dirty="0"/>
              <a:t>2017</a:t>
            </a:r>
            <a:r>
              <a:rPr lang="zh-CN" altLang="zh-CN" sz="2800" b="1" dirty="0"/>
              <a:t>年法国总统选举</a:t>
            </a:r>
            <a:endParaRPr lang="zh-CN" altLang="en-US" sz="28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11560" y="1700808"/>
          <a:ext cx="8136904" cy="10083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1214"/>
                <a:gridCol w="1133343"/>
                <a:gridCol w="1601096"/>
                <a:gridCol w="1160971"/>
                <a:gridCol w="1394001"/>
                <a:gridCol w="1126279"/>
              </a:tblGrid>
              <a:tr h="4803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候选人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Macron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Le Pen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Fillon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Melenchon</a:t>
                      </a:r>
                      <a:endParaRPr lang="zh-CN" sz="20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……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280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得票百分比</a:t>
                      </a:r>
                      <a:endParaRPr lang="zh-CN" sz="20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24.01%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21.30%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20.01%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19.58%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</a:rPr>
                        <a:t>……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39552" y="2780928"/>
            <a:ext cx="8136904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得票最多和次多的</a:t>
            </a:r>
            <a:r>
              <a:rPr lang="zh-CN" altLang="zh-CN" sz="2800" b="1" dirty="0">
                <a:solidFill>
                  <a:srgbClr val="FF0000"/>
                </a:solidFill>
              </a:rPr>
              <a:t>马克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龙</a:t>
            </a:r>
            <a:r>
              <a:rPr lang="en-US" altLang="zh-CN" sz="2800" b="1" dirty="0" smtClean="0"/>
              <a:t> (Macron</a:t>
            </a:r>
            <a:r>
              <a:rPr lang="en-US" altLang="zh-CN" sz="2800" b="1" dirty="0"/>
              <a:t>)</a:t>
            </a:r>
            <a:r>
              <a:rPr lang="zh-CN" altLang="zh-CN" sz="2800" b="1" dirty="0" smtClean="0"/>
              <a:t>和勒庞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(2002</a:t>
            </a:r>
            <a:r>
              <a:rPr lang="zh-CN" altLang="zh-CN" sz="2800" b="1" dirty="0"/>
              <a:t>年法国</a:t>
            </a:r>
            <a:r>
              <a:rPr lang="zh-CN" altLang="zh-CN" sz="2800" b="1" dirty="0" smtClean="0"/>
              <a:t>总统选举中</a:t>
            </a:r>
            <a:r>
              <a:rPr lang="en-US" altLang="zh-CN" sz="2800" b="1" dirty="0"/>
              <a:t>Le Pen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女儿</a:t>
            </a:r>
            <a:r>
              <a:rPr lang="en-US" altLang="zh-CN" sz="2800" b="1" dirty="0" smtClean="0"/>
              <a:t>)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进入</a:t>
            </a:r>
            <a:r>
              <a:rPr lang="zh-CN" altLang="zh-CN" sz="2800" b="1" dirty="0">
                <a:solidFill>
                  <a:srgbClr val="FF0000"/>
                </a:solidFill>
              </a:rPr>
              <a:t>决胜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投票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37402" y="4031486"/>
            <a:ext cx="78283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决胜投票</a:t>
            </a:r>
            <a:r>
              <a:rPr lang="zh-CN" altLang="zh-CN" sz="2800" b="1" dirty="0" smtClean="0"/>
              <a:t>结果</a:t>
            </a:r>
            <a:r>
              <a:rPr lang="zh-CN" altLang="zh-CN" sz="2800" b="1" dirty="0">
                <a:solidFill>
                  <a:srgbClr val="FF0000"/>
                </a:solidFill>
              </a:rPr>
              <a:t>马克龙</a:t>
            </a:r>
            <a:r>
              <a:rPr lang="zh-CN" altLang="zh-CN" sz="2800" b="1" dirty="0"/>
              <a:t>以</a:t>
            </a:r>
            <a:r>
              <a:rPr lang="en-US" altLang="zh-CN" sz="2800" b="1" dirty="0"/>
              <a:t>66%</a:t>
            </a:r>
            <a:r>
              <a:rPr lang="zh-CN" altLang="zh-CN" sz="2800" b="1" dirty="0"/>
              <a:t>的优势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获胜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6" name="矩形 5"/>
          <p:cNvSpPr/>
          <p:nvPr/>
        </p:nvSpPr>
        <p:spPr>
          <a:xfrm>
            <a:off x="537402" y="4725145"/>
            <a:ext cx="805702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/>
              <a:t>与</a:t>
            </a:r>
            <a:r>
              <a:rPr lang="en-US" altLang="zh-CN" sz="2800" b="1" dirty="0" smtClean="0"/>
              <a:t>2002</a:t>
            </a:r>
            <a:r>
              <a:rPr lang="zh-CN" altLang="zh-CN" sz="2800" b="1" dirty="0" smtClean="0"/>
              <a:t>年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/>
              <a:t>选举</a:t>
            </a:r>
            <a:r>
              <a:rPr lang="zh-CN" altLang="en-US" sz="2800" b="1" dirty="0" smtClean="0"/>
              <a:t>对比</a:t>
            </a:r>
            <a:r>
              <a:rPr lang="zh-CN" altLang="zh-CN" sz="2800" b="1" dirty="0" smtClean="0"/>
              <a:t>发现</a:t>
            </a:r>
            <a:r>
              <a:rPr lang="zh-CN" altLang="zh-CN" sz="2800" b="1" dirty="0"/>
              <a:t>，</a:t>
            </a:r>
            <a:r>
              <a:rPr lang="zh-CN" altLang="zh-CN" sz="2800" b="1" dirty="0">
                <a:solidFill>
                  <a:srgbClr val="FF0000"/>
                </a:solidFill>
              </a:rPr>
              <a:t>旧的一幕几乎重演</a:t>
            </a:r>
            <a:r>
              <a:rPr lang="zh-CN" altLang="zh-CN" sz="2800" b="1" dirty="0"/>
              <a:t>，采用单轮决胜法同样可能出现违反单调性准则的</a:t>
            </a:r>
            <a:r>
              <a:rPr lang="zh-CN" altLang="zh-CN" sz="2800" b="1" dirty="0" smtClean="0"/>
              <a:t>情况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60666" y="678800"/>
            <a:ext cx="3775393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lvl="0"/>
            <a:r>
              <a:rPr lang="zh-CN" altLang="zh-CN" sz="2800" b="1" dirty="0"/>
              <a:t>单调性准则与虚假投票</a:t>
            </a:r>
            <a:endParaRPr lang="zh-CN" altLang="zh-CN" sz="2800" b="1" dirty="0"/>
          </a:p>
        </p:txBody>
      </p:sp>
      <p:sp>
        <p:nvSpPr>
          <p:cNvPr id="3" name="矩形 2"/>
          <p:cNvSpPr/>
          <p:nvPr/>
        </p:nvSpPr>
        <p:spPr>
          <a:xfrm>
            <a:off x="717079" y="1327003"/>
            <a:ext cx="779994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法国总统</a:t>
            </a:r>
            <a:r>
              <a:rPr lang="zh-CN" altLang="zh-CN" sz="2800" b="1" dirty="0" smtClean="0"/>
              <a:t>选举</a:t>
            </a:r>
            <a:r>
              <a:rPr lang="zh-CN" altLang="en-US" sz="2800" b="1" dirty="0" smtClean="0"/>
              <a:t>的实例</a:t>
            </a:r>
            <a:r>
              <a:rPr lang="zh-CN" altLang="zh-CN" sz="2800" b="1" dirty="0" smtClean="0"/>
              <a:t>清楚</a:t>
            </a:r>
            <a:r>
              <a:rPr lang="zh-CN" altLang="zh-CN" sz="2800" b="1" dirty="0"/>
              <a:t>地说明</a:t>
            </a:r>
            <a:r>
              <a:rPr lang="zh-CN" altLang="zh-CN" sz="2800" b="1" dirty="0">
                <a:solidFill>
                  <a:srgbClr val="FF0000"/>
                </a:solidFill>
              </a:rPr>
              <a:t>单调性准则的重要性</a:t>
            </a:r>
            <a:r>
              <a:rPr lang="zh-CN" altLang="zh-CN" sz="2800" b="1" dirty="0"/>
              <a:t>。那些最偏爱希拉克将他排到第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位的选民，可能会伤害希拉克在最终排序中的位置！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70000" y="2970530"/>
            <a:ext cx="8034448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 smtClean="0"/>
              <a:t>偏爱希拉克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/>
              <a:t>选民</a:t>
            </a:r>
            <a:r>
              <a:rPr lang="zh-CN" altLang="en-US" sz="2800" b="1" dirty="0" smtClean="0"/>
              <a:t>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最佳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策略</a:t>
            </a:r>
            <a:r>
              <a:rPr lang="zh-CN" altLang="zh-CN" sz="2800" b="1" dirty="0">
                <a:solidFill>
                  <a:srgbClr val="FF0000"/>
                </a:solidFill>
              </a:rPr>
              <a:t>是把一部分票投给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勒庞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增加</a:t>
            </a:r>
            <a:r>
              <a:rPr lang="zh-CN" altLang="zh-CN" sz="2800" b="1" dirty="0"/>
              <a:t>勒庞领先若斯潘进入决胜投票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机会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以</a:t>
            </a:r>
            <a:r>
              <a:rPr lang="zh-CN" altLang="zh-CN" sz="2800" b="1" dirty="0"/>
              <a:t>避免让若斯潘进入有可能胜过希拉克的决胜</a:t>
            </a:r>
            <a:r>
              <a:rPr lang="zh-CN" altLang="zh-CN" sz="2800" b="1" dirty="0" smtClean="0"/>
              <a:t>投票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5" name="矩形 4"/>
          <p:cNvSpPr/>
          <p:nvPr/>
        </p:nvSpPr>
        <p:spPr>
          <a:xfrm>
            <a:off x="1460029" y="5874657"/>
            <a:ext cx="5992291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zh-CN" sz="2800" b="1" dirty="0"/>
              <a:t>单轮决胜法对于虚假投票非常</a:t>
            </a:r>
            <a:r>
              <a:rPr lang="zh-CN" altLang="zh-CN" sz="2800" b="1" dirty="0" smtClean="0"/>
              <a:t>敏感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652313" y="4653136"/>
            <a:ext cx="7685787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>
                <a:solidFill>
                  <a:srgbClr val="FF0000"/>
                </a:solidFill>
              </a:rPr>
              <a:t>虚假投票</a:t>
            </a:r>
            <a:r>
              <a:rPr lang="en-US" altLang="zh-CN" sz="2800" b="1" dirty="0" smtClean="0"/>
              <a:t>——</a:t>
            </a:r>
            <a:r>
              <a:rPr lang="zh-CN" altLang="zh-CN" sz="2800" b="1" dirty="0" smtClean="0"/>
              <a:t>投票</a:t>
            </a:r>
            <a:r>
              <a:rPr lang="zh-CN" altLang="zh-CN" sz="2800" b="1" dirty="0"/>
              <a:t>不反映选民的真实意愿，而是帮助所喜爱的</a:t>
            </a:r>
            <a:r>
              <a:rPr lang="zh-CN" altLang="zh-CN" sz="2800" b="1" dirty="0" smtClean="0"/>
              <a:t>候选人最终得到</a:t>
            </a:r>
            <a:r>
              <a:rPr lang="zh-CN" altLang="zh-CN" sz="2800" b="1" dirty="0"/>
              <a:t>某个</a:t>
            </a:r>
            <a:r>
              <a:rPr lang="zh-CN" altLang="zh-CN" sz="2800" b="1" dirty="0" smtClean="0"/>
              <a:t>位置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shuxuemoxing">
  <a:themeElements>
    <a:clrScheme name="shuxuemoxing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B2B2B2"/>
      </a:folHlink>
    </a:clrScheme>
    <a:fontScheme name="shuxuemoxing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F:\数学模型电子教案\shuxuemoxing.pot</Template>
  <TotalTime>0</TotalTime>
  <Words>20641</Words>
  <Application>WPS 演示</Application>
  <PresentationFormat>全屏显示(4:3)</PresentationFormat>
  <Paragraphs>4007</Paragraphs>
  <Slides>109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92</vt:i4>
      </vt:variant>
      <vt:variant>
        <vt:lpstr>幻灯片标题</vt:lpstr>
      </vt:variant>
      <vt:variant>
        <vt:i4>109</vt:i4>
      </vt:variant>
    </vt:vector>
  </HeadingPairs>
  <TitlesOfParts>
    <vt:vector size="219" baseType="lpstr">
      <vt:lpstr>Arial</vt:lpstr>
      <vt:lpstr>宋体</vt:lpstr>
      <vt:lpstr>Wingdings</vt:lpstr>
      <vt:lpstr>Times New Roman</vt:lpstr>
      <vt:lpstr>隶书</vt:lpstr>
      <vt:lpstr>楷体_GB2312</vt:lpstr>
      <vt:lpstr>Times New Roman</vt:lpstr>
      <vt:lpstr>楷体</vt:lpstr>
      <vt:lpstr>微软雅黑</vt:lpstr>
      <vt:lpstr>Arial Unicode MS</vt:lpstr>
      <vt:lpstr>Symbol</vt:lpstr>
      <vt:lpstr>Calibri</vt:lpstr>
      <vt:lpstr>Tahoma</vt:lpstr>
      <vt:lpstr>Symbol</vt:lpstr>
      <vt:lpstr>黑体</vt:lpstr>
      <vt:lpstr>Cambria Math</vt:lpstr>
      <vt:lpstr>新宋体</vt:lpstr>
      <vt:lpstr>shuxuemoxing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MS_ClipArt_Gallery.2</vt:lpstr>
      <vt:lpstr>MS_ClipArt_Gallery.2</vt:lpstr>
      <vt:lpstr>MS_ClipArt_Gallery.2</vt:lpstr>
      <vt:lpstr>Equation.3</vt:lpstr>
      <vt:lpstr>Equation.3</vt:lpstr>
      <vt:lpstr>MS_ClipArt_Gallery.2</vt:lpstr>
      <vt:lpstr>MS_ClipArt_Gallery.2</vt:lpstr>
      <vt:lpstr>Equation.3</vt:lpstr>
      <vt:lpstr>Equation.3</vt:lpstr>
      <vt:lpstr>Equation.3</vt:lpstr>
      <vt:lpstr>MS_ClipArt_Gallery.2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MS_ClipArt_Gallery.2</vt:lpstr>
      <vt:lpstr>Equation.DSMT4</vt:lpstr>
      <vt:lpstr>MS_ClipArt_Gallery.2</vt:lpstr>
      <vt:lpstr>MS_ClipArt_Gallery.2</vt:lpstr>
      <vt:lpstr>MS_ClipArt_Gallery.2</vt:lpstr>
      <vt:lpstr>Equation.3</vt:lpstr>
      <vt:lpstr>MS_ClipArt_Gallery.2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5种除数法：一个数值例子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NGC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Jiang</dc:creator>
  <cp:lastModifiedBy>小仙女</cp:lastModifiedBy>
  <cp:revision>877</cp:revision>
  <dcterms:created xsi:type="dcterms:W3CDTF">2000-04-21T12:31:00Z</dcterms:created>
  <dcterms:modified xsi:type="dcterms:W3CDTF">2017-05-16T12:48:32Z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