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8"/>
  </p:notesMasterIdLst>
  <p:sldIdLst>
    <p:sldId id="289" r:id="rId2"/>
    <p:sldId id="332" r:id="rId3"/>
    <p:sldId id="284" r:id="rId4"/>
    <p:sldId id="285" r:id="rId5"/>
    <p:sldId id="286" r:id="rId6"/>
    <p:sldId id="287" r:id="rId7"/>
    <p:sldId id="288" r:id="rId8"/>
    <p:sldId id="274" r:id="rId9"/>
    <p:sldId id="333" r:id="rId10"/>
    <p:sldId id="334" r:id="rId11"/>
    <p:sldId id="275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263" r:id="rId49"/>
    <p:sldId id="278" r:id="rId50"/>
    <p:sldId id="264" r:id="rId51"/>
    <p:sldId id="265" r:id="rId52"/>
    <p:sldId id="266" r:id="rId53"/>
    <p:sldId id="267" r:id="rId54"/>
    <p:sldId id="268" r:id="rId55"/>
    <p:sldId id="306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74" r:id="rId76"/>
    <p:sldId id="375" r:id="rId77"/>
    <p:sldId id="376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29" r:id="rId90"/>
    <p:sldId id="431" r:id="rId91"/>
    <p:sldId id="432" r:id="rId92"/>
    <p:sldId id="433" r:id="rId93"/>
    <p:sldId id="434" r:id="rId94"/>
    <p:sldId id="407" r:id="rId95"/>
    <p:sldId id="408" r:id="rId96"/>
    <p:sldId id="435" r:id="rId97"/>
    <p:sldId id="409" r:id="rId98"/>
    <p:sldId id="410" r:id="rId99"/>
    <p:sldId id="411" r:id="rId100"/>
    <p:sldId id="412" r:id="rId101"/>
    <p:sldId id="413" r:id="rId102"/>
    <p:sldId id="414" r:id="rId103"/>
    <p:sldId id="415" r:id="rId104"/>
    <p:sldId id="416" r:id="rId105"/>
    <p:sldId id="417" r:id="rId106"/>
    <p:sldId id="418" r:id="rId107"/>
    <p:sldId id="419" r:id="rId108"/>
    <p:sldId id="420" r:id="rId109"/>
    <p:sldId id="421" r:id="rId110"/>
    <p:sldId id="422" r:id="rId111"/>
    <p:sldId id="423" r:id="rId112"/>
    <p:sldId id="424" r:id="rId113"/>
    <p:sldId id="425" r:id="rId114"/>
    <p:sldId id="426" r:id="rId115"/>
    <p:sldId id="427" r:id="rId116"/>
    <p:sldId id="428" r:id="rId1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  <a:srgbClr val="00FFCC"/>
    <a:srgbClr val="FFFF66"/>
    <a:srgbClr val="FFFF99"/>
    <a:srgbClr val="00FF99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60"/>
  </p:normalViewPr>
  <p:slideViewPr>
    <p:cSldViewPr>
      <p:cViewPr varScale="1">
        <p:scale>
          <a:sx n="79" d="100"/>
          <a:sy n="79" d="100"/>
        </p:scale>
        <p:origin x="-1397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4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62.wmf"/><Relationship Id="rId4" Type="http://schemas.openxmlformats.org/officeDocument/2006/relationships/image" Target="../media/image67.wmf"/><Relationship Id="rId9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png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png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96.png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png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8265A6-58BB-4ACA-8E86-A48DDC11AD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2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265A6-58BB-4ACA-8E86-A48DDC11AD6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2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265A6-58BB-4ACA-8E86-A48DDC11AD6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00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3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265A6-58BB-4ACA-8E86-A48DDC11AD68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89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640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4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0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8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05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6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9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237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7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5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299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53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  <p:sldLayoutId id="2147483651" r:id="rId14"/>
    <p:sldLayoutId id="214748365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1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39.w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77.png"/><Relationship Id="rId9" Type="http://schemas.openxmlformats.org/officeDocument/2006/relationships/oleObject" Target="../embeddings/oleObject3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78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6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86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png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9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9.wmf"/><Relationship Id="rId22" Type="http://schemas.openxmlformats.org/officeDocument/2006/relationships/image" Target="../media/image6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2.emf"/><Relationship Id="rId5" Type="http://schemas.openxmlformats.org/officeDocument/2006/relationships/image" Target="../media/image71.w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http://h.hiphotos.baidu.com/baike/pic/item/503d269759ee3d6d8276efc143166d224f4ade0c.jpg" TargetMode="Externa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http://h.hiphotos.baidu.com/baike/pic/item/503d269759ee3d6d8276efc143166d224f4ade0c.jpg" TargetMode="Externa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88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9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2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95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9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9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2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1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png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8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4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4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40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27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2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28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29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29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1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34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897778" y="1484784"/>
            <a:ext cx="7533456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研究对象受到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确定性</a:t>
            </a:r>
            <a:r>
              <a:rPr lang="zh-CN" altLang="en-US" sz="2800" b="1" dirty="0">
                <a:solidFill>
                  <a:srgbClr val="FF0000"/>
                </a:solidFill>
              </a:rPr>
              <a:t>因素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随机性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因素</a:t>
            </a:r>
            <a:r>
              <a:rPr lang="zh-CN" altLang="en-US" sz="2800" b="1" dirty="0" smtClean="0"/>
              <a:t>的影响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2204864"/>
            <a:ext cx="3733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随机因素可以忽略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066800" y="2890664"/>
            <a:ext cx="38100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随机因素影响可以简单地以平均值的作用出现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66800" y="4365104"/>
            <a:ext cx="38100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随机因素影响必须考虑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124200" y="5229200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概率模型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131840" y="5862216"/>
            <a:ext cx="17316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统计模型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4800600" y="5229305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包含马氏</a:t>
            </a:r>
            <a:r>
              <a:rPr lang="zh-CN" altLang="en-US" sz="2800" b="1" dirty="0">
                <a:ea typeface="楷体_GB2312" pitchFamily="49" charset="-122"/>
              </a:rPr>
              <a:t>链模型</a:t>
            </a:r>
          </a:p>
        </p:txBody>
      </p:sp>
      <p:sp>
        <p:nvSpPr>
          <p:cNvPr id="46089" name="Text Box 11"/>
          <p:cNvSpPr txBox="1">
            <a:spLocks noChangeArrowheads="1"/>
          </p:cNvSpPr>
          <p:nvPr/>
        </p:nvSpPr>
        <p:spPr bwMode="auto">
          <a:xfrm>
            <a:off x="1475656" y="5271258"/>
            <a:ext cx="936104" cy="95410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随机模型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86400" y="2585864"/>
            <a:ext cx="2438400" cy="914400"/>
            <a:chOff x="3456" y="1248"/>
            <a:chExt cx="1536" cy="576"/>
          </a:xfrm>
        </p:grpSpPr>
        <p:sp>
          <p:nvSpPr>
            <p:cNvPr id="46094" name="Text Box 5"/>
            <p:cNvSpPr txBox="1">
              <a:spLocks noChangeArrowheads="1"/>
            </p:cNvSpPr>
            <p:nvPr/>
          </p:nvSpPr>
          <p:spPr bwMode="auto">
            <a:xfrm>
              <a:off x="3744" y="1392"/>
              <a:ext cx="1248" cy="3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确定性模型</a:t>
              </a:r>
            </a:p>
          </p:txBody>
        </p:sp>
        <p:sp>
          <p:nvSpPr>
            <p:cNvPr id="46095" name="AutoShape 12"/>
            <p:cNvSpPr>
              <a:spLocks noChangeArrowheads="1"/>
            </p:cNvSpPr>
            <p:nvPr/>
          </p:nvSpPr>
          <p:spPr bwMode="auto">
            <a:xfrm>
              <a:off x="3456" y="1248"/>
              <a:ext cx="144" cy="57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486400" y="4365104"/>
            <a:ext cx="2438400" cy="533400"/>
            <a:chOff x="3456" y="2400"/>
            <a:chExt cx="1536" cy="336"/>
          </a:xfrm>
          <a:solidFill>
            <a:srgbClr val="FFFF00"/>
          </a:solidFill>
        </p:grpSpPr>
        <p:sp>
          <p:nvSpPr>
            <p:cNvPr id="46092" name="Text Box 7"/>
            <p:cNvSpPr txBox="1">
              <a:spLocks noChangeArrowheads="1"/>
            </p:cNvSpPr>
            <p:nvPr/>
          </p:nvSpPr>
          <p:spPr bwMode="auto">
            <a:xfrm>
              <a:off x="3744" y="2400"/>
              <a:ext cx="1248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随机性模型</a:t>
              </a:r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67744" y="620688"/>
            <a:ext cx="44232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八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章  概率模型</a:t>
            </a:r>
            <a:endParaRPr lang="en-US" altLang="zh-CN" sz="4000" dirty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11760" y="5488756"/>
            <a:ext cx="720080" cy="633016"/>
            <a:chOff x="2411760" y="5488756"/>
            <a:chExt cx="720080" cy="633016"/>
          </a:xfrm>
        </p:grpSpPr>
        <p:cxnSp>
          <p:nvCxnSpPr>
            <p:cNvPr id="5" name="直接箭头连接符 4"/>
            <p:cNvCxnSpPr>
              <a:stCxn id="46089" idx="3"/>
              <a:endCxn id="43016" idx="1"/>
            </p:cNvCxnSpPr>
            <p:nvPr/>
          </p:nvCxnSpPr>
          <p:spPr bwMode="auto">
            <a:xfrm flipV="1">
              <a:off x="2411760" y="5488756"/>
              <a:ext cx="712440" cy="2595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直接箭头连接符 6"/>
            <p:cNvCxnSpPr>
              <a:stCxn id="46089" idx="3"/>
              <a:endCxn id="43017" idx="1"/>
            </p:cNvCxnSpPr>
            <p:nvPr/>
          </p:nvCxnSpPr>
          <p:spPr bwMode="auto">
            <a:xfrm>
              <a:off x="2411760" y="5748312"/>
              <a:ext cx="720080" cy="3734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 autoUpdateAnimBg="0"/>
      <p:bldP spid="43012" grpId="0" animBg="1" autoUpdateAnimBg="0"/>
      <p:bldP spid="43014" grpId="0" animBg="1" autoUpdateAnimBg="0"/>
      <p:bldP spid="43016" grpId="0" animBg="1" autoUpdateAnimBg="0"/>
      <p:bldP spid="43017" grpId="0" animBg="1" autoUpdateAnimBg="0"/>
      <p:bldP spid="43018" grpId="0" animBg="1" autoUpdateAnimBg="0"/>
      <p:bldP spid="460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2854186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离散型需求下的报童售报模型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734481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已知某种商品在供过于求和供不应求时所带来的收益或损失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已知</a:t>
            </a:r>
            <a:r>
              <a:rPr lang="zh-CN" altLang="zh-CN" sz="2800" b="1" dirty="0" smtClean="0"/>
              <a:t>需求量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概率分布，</a:t>
            </a:r>
            <a:r>
              <a:rPr lang="zh-CN" altLang="zh-CN" sz="2800" b="1" dirty="0">
                <a:solidFill>
                  <a:srgbClr val="FF0000"/>
                </a:solidFill>
              </a:rPr>
              <a:t>确定商品的数量使得平均利润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41689"/>
              </p:ext>
            </p:extLst>
          </p:nvPr>
        </p:nvGraphicFramePr>
        <p:xfrm>
          <a:off x="888646" y="4797152"/>
          <a:ext cx="7211746" cy="7978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55162"/>
                <a:gridCol w="792088"/>
                <a:gridCol w="864096"/>
                <a:gridCol w="950670"/>
                <a:gridCol w="993546"/>
                <a:gridCol w="792088"/>
                <a:gridCol w="864096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需求量</a:t>
                      </a:r>
                      <a:r>
                        <a:rPr lang="en-US" altLang="zh-CN" sz="2400" kern="100" dirty="0" smtClean="0">
                          <a:effectLst/>
                        </a:rPr>
                        <a:t>(100</a:t>
                      </a:r>
                      <a:r>
                        <a:rPr lang="zh-CN" altLang="en-US" sz="2400" kern="100" dirty="0" smtClean="0">
                          <a:effectLst/>
                        </a:rPr>
                        <a:t>份</a:t>
                      </a:r>
                      <a:r>
                        <a:rPr lang="en-US" altLang="zh-CN" sz="2400" kern="100" dirty="0" smtClean="0">
                          <a:effectLst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概率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666579" y="4210516"/>
            <a:ext cx="521168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报童售报离散型需求的概率分布</a:t>
            </a:r>
          </a:p>
        </p:txBody>
      </p:sp>
      <p:sp>
        <p:nvSpPr>
          <p:cNvPr id="7" name="矩形 6"/>
          <p:cNvSpPr/>
          <p:nvPr/>
        </p:nvSpPr>
        <p:spPr>
          <a:xfrm>
            <a:off x="470636" y="3481844"/>
            <a:ext cx="8217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售出</a:t>
            </a:r>
            <a:r>
              <a:rPr lang="en-US" altLang="zh-CN" sz="2800" b="1" dirty="0" smtClean="0"/>
              <a:t>100</a:t>
            </a:r>
            <a:r>
              <a:rPr lang="zh-CN" altLang="en-US" sz="2800" b="1" dirty="0"/>
              <a:t>份</a:t>
            </a:r>
            <a:r>
              <a:rPr lang="zh-CN" altLang="zh-CN" sz="2800" b="1" dirty="0" smtClean="0"/>
              <a:t>报纸获利</a:t>
            </a:r>
            <a:r>
              <a:rPr lang="en-US" altLang="zh-CN" sz="2800" b="1" dirty="0"/>
              <a:t>200</a:t>
            </a:r>
            <a:r>
              <a:rPr lang="zh-CN" altLang="zh-CN" sz="2800" b="1" dirty="0"/>
              <a:t>元</a:t>
            </a:r>
            <a:r>
              <a:rPr lang="zh-CN" altLang="zh-CN" sz="2800" b="1" dirty="0" smtClean="0"/>
              <a:t>，退回</a:t>
            </a:r>
            <a:r>
              <a:rPr lang="en-US" altLang="zh-CN" sz="2800" b="1" dirty="0"/>
              <a:t>100</a:t>
            </a:r>
            <a:r>
              <a:rPr lang="zh-CN" altLang="en-US" sz="2800" b="1" dirty="0" smtClean="0"/>
              <a:t>份</a:t>
            </a:r>
            <a:r>
              <a:rPr lang="zh-CN" altLang="zh-CN" sz="2800" b="1" dirty="0" smtClean="0"/>
              <a:t>损失</a:t>
            </a:r>
            <a:r>
              <a:rPr lang="en-US" altLang="zh-CN" sz="2800" b="1" dirty="0"/>
              <a:t>100</a:t>
            </a:r>
            <a:r>
              <a:rPr lang="zh-CN" altLang="zh-CN" sz="2800" b="1" dirty="0" smtClean="0"/>
              <a:t>元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17518" y="5867339"/>
            <a:ext cx="797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报童应</a:t>
            </a:r>
            <a:r>
              <a:rPr lang="zh-CN" altLang="en-US" sz="2800" b="1" dirty="0">
                <a:solidFill>
                  <a:srgbClr val="FF0000"/>
                </a:solidFill>
              </a:rPr>
              <a:t>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进多少</a:t>
            </a:r>
            <a:r>
              <a:rPr lang="zh-CN" altLang="en-US" sz="2800" b="1" dirty="0">
                <a:solidFill>
                  <a:srgbClr val="FF0000"/>
                </a:solidFill>
              </a:rPr>
              <a:t>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报纸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能获得</a:t>
            </a:r>
            <a:r>
              <a:rPr lang="zh-CN" altLang="zh-CN" sz="2800" b="1" dirty="0">
                <a:solidFill>
                  <a:srgbClr val="FF0000"/>
                </a:solidFill>
              </a:rPr>
              <a:t>最高的日均利润？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827584" y="548680"/>
            <a:ext cx="5688632" cy="52322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与报童售报相同类型的实际问题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4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74" y="1340768"/>
            <a:ext cx="803409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/>
              <a:t>2) </a:t>
            </a:r>
            <a:r>
              <a:rPr lang="zh-CN" altLang="zh-CN" sz="2800" b="1" dirty="0"/>
              <a:t>如果该工序</a:t>
            </a:r>
            <a:r>
              <a:rPr lang="zh-CN" altLang="zh-CN" sz="2800" b="1" dirty="0">
                <a:solidFill>
                  <a:srgbClr val="FF0000"/>
                </a:solidFill>
              </a:rPr>
              <a:t>正常时产出的零件不全是合格品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有</a:t>
            </a:r>
            <a:r>
              <a:rPr lang="en-US" altLang="zh-CN" sz="2800" b="1" dirty="0"/>
              <a:t>2%</a:t>
            </a:r>
            <a:r>
              <a:rPr lang="zh-CN" altLang="zh-CN" sz="2800" b="1" dirty="0"/>
              <a:t>为不合格品</a:t>
            </a:r>
            <a:r>
              <a:rPr lang="en-US" altLang="zh-CN" sz="2800" b="1" dirty="0"/>
              <a:t>; </a:t>
            </a:r>
            <a:r>
              <a:rPr lang="zh-CN" altLang="zh-CN" sz="2800" b="1" dirty="0"/>
              <a:t>而工序</a:t>
            </a:r>
            <a:r>
              <a:rPr lang="zh-CN" altLang="zh-CN" sz="2800" b="1" dirty="0">
                <a:solidFill>
                  <a:srgbClr val="FF0000"/>
                </a:solidFill>
              </a:rPr>
              <a:t>故障时产出的零件有</a:t>
            </a:r>
            <a:r>
              <a:rPr lang="en-US" altLang="zh-CN" sz="2800" b="1" dirty="0">
                <a:solidFill>
                  <a:srgbClr val="FF0000"/>
                </a:solidFill>
              </a:rPr>
              <a:t>40%</a:t>
            </a:r>
            <a:r>
              <a:rPr lang="zh-CN" altLang="zh-CN" sz="2800" b="1" dirty="0">
                <a:solidFill>
                  <a:srgbClr val="FF0000"/>
                </a:solidFill>
              </a:rPr>
              <a:t>为合格品</a:t>
            </a:r>
            <a:r>
              <a:rPr lang="en-US" altLang="zh-CN" sz="2800" b="1" dirty="0"/>
              <a:t>, 60%</a:t>
            </a:r>
            <a:r>
              <a:rPr lang="zh-CN" altLang="zh-CN" sz="2800" b="1" dirty="0"/>
              <a:t>为不合格品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工序正常而误认有故障停机产生的损失费用为</a:t>
            </a:r>
            <a:r>
              <a:rPr lang="en-US" altLang="zh-CN" sz="2800" b="1" dirty="0"/>
              <a:t>1500</a:t>
            </a:r>
            <a:r>
              <a:rPr lang="zh-CN" altLang="zh-CN" sz="2800" b="1" dirty="0"/>
              <a:t>元</a:t>
            </a:r>
            <a:r>
              <a:rPr lang="en-US" altLang="zh-CN" sz="2800" b="1" dirty="0"/>
              <a:t>/</a:t>
            </a:r>
            <a:r>
              <a:rPr lang="zh-CN" altLang="zh-CN" sz="2800" b="1" dirty="0"/>
              <a:t>次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对该工序设计效益最好的检查间隔和刀具更换策略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93464" y="4201924"/>
            <a:ext cx="80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3) </a:t>
            </a:r>
            <a:r>
              <a:rPr lang="zh-CN" altLang="zh-CN" sz="2800" b="1" dirty="0"/>
              <a:t>在</a:t>
            </a:r>
            <a:r>
              <a:rPr lang="en-US" altLang="zh-CN" sz="2800" b="1" dirty="0"/>
              <a:t>2) </a:t>
            </a:r>
            <a:r>
              <a:rPr lang="zh-CN" altLang="zh-CN" sz="2800" b="1" dirty="0"/>
              <a:t>的情况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可否改进检查方式获得更高的效益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714374" y="4869160"/>
            <a:ext cx="78180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b="1" dirty="0"/>
              <a:t>附</a:t>
            </a:r>
            <a:r>
              <a:rPr lang="en-US" altLang="zh-CN" b="1" dirty="0"/>
              <a:t>: 100</a:t>
            </a:r>
            <a:r>
              <a:rPr lang="zh-CN" altLang="zh-CN" b="1" dirty="0"/>
              <a:t>次刀具故障记录</a:t>
            </a:r>
            <a:r>
              <a:rPr lang="en-US" altLang="zh-CN" b="1" dirty="0"/>
              <a:t>(</a:t>
            </a:r>
            <a:r>
              <a:rPr lang="zh-CN" altLang="zh-CN" b="1" dirty="0"/>
              <a:t>完成的零件数</a:t>
            </a:r>
            <a:r>
              <a:rPr lang="en-US" altLang="zh-CN" b="1" dirty="0"/>
              <a:t>):  459 362 624 542 509 584 433 748 815 505 </a:t>
            </a:r>
            <a:r>
              <a:rPr lang="en-US" altLang="zh-CN" b="1" dirty="0">
                <a:sym typeface="Symbol"/>
              </a:rPr>
              <a:t></a:t>
            </a:r>
            <a:r>
              <a:rPr lang="en-US" altLang="zh-CN" b="1" dirty="0"/>
              <a:t> </a:t>
            </a:r>
            <a:r>
              <a:rPr lang="zh-CN" altLang="zh-CN" b="1" dirty="0"/>
              <a:t>（从略）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650" y="549275"/>
            <a:ext cx="115205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问题</a:t>
            </a:r>
            <a:endParaRPr lang="zh-CN" altLang="zh-CN" sz="3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87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24747" y="620688"/>
            <a:ext cx="2039341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919" y="5073082"/>
            <a:ext cx="8003529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itchFamily="34" charset="0"/>
              <a:buChar char="•"/>
            </a:pPr>
            <a:r>
              <a:rPr lang="zh-CN" altLang="zh-CN" sz="2800" b="1" dirty="0" smtClean="0"/>
              <a:t>确定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更换周期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到期</a:t>
            </a:r>
            <a:r>
              <a:rPr lang="zh-CN" altLang="zh-CN" sz="2800" b="1" dirty="0"/>
              <a:t>即便刀具运行</a:t>
            </a:r>
            <a:r>
              <a:rPr lang="zh-CN" altLang="zh-CN" sz="2800" b="1" dirty="0">
                <a:solidFill>
                  <a:srgbClr val="FF0000"/>
                </a:solidFill>
              </a:rPr>
              <a:t>正常也需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更换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更换</a:t>
            </a:r>
            <a:r>
              <a:rPr lang="zh-CN" altLang="zh-CN" sz="2800" b="1" dirty="0"/>
              <a:t>周期是检查间隔的整数倍。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196752"/>
            <a:ext cx="8064896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生产过程</a:t>
            </a:r>
            <a:r>
              <a:rPr lang="zh-CN" altLang="zh-CN" sz="2800" b="1" dirty="0" smtClean="0"/>
              <a:t>中需通过对零件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及时</a:t>
            </a:r>
            <a:r>
              <a:rPr lang="zh-CN" altLang="zh-CN" sz="2800" b="1" dirty="0">
                <a:solidFill>
                  <a:srgbClr val="FF0000"/>
                </a:solidFill>
              </a:rPr>
              <a:t>检查</a:t>
            </a:r>
            <a:r>
              <a:rPr lang="zh-CN" altLang="zh-CN" sz="2800" b="1" dirty="0" smtClean="0"/>
              <a:t>发现设备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如</a:t>
            </a:r>
            <a:r>
              <a:rPr lang="zh-CN" altLang="zh-CN" sz="2800" b="1" dirty="0" smtClean="0"/>
              <a:t>本题的刀具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运行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故障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加以</a:t>
            </a:r>
            <a:r>
              <a:rPr lang="zh-CN" altLang="zh-CN" sz="2800" b="1" dirty="0">
                <a:solidFill>
                  <a:srgbClr val="FF0000"/>
                </a:solidFill>
              </a:rPr>
              <a:t>维修或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更换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2276872"/>
            <a:ext cx="7992888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由于</a:t>
            </a:r>
            <a:r>
              <a:rPr lang="zh-CN" altLang="zh-CN" sz="2800" b="1" dirty="0" smtClean="0"/>
              <a:t>刀具寿命有限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运行一定</a:t>
            </a:r>
            <a:r>
              <a:rPr lang="zh-CN" altLang="en-US" sz="2800" b="1" dirty="0" smtClean="0"/>
              <a:t>时间</a:t>
            </a:r>
            <a:r>
              <a:rPr lang="zh-CN" altLang="zh-CN" sz="2800" b="1" dirty="0" smtClean="0"/>
              <a:t>即使未</a:t>
            </a:r>
            <a:r>
              <a:rPr lang="zh-CN" altLang="zh-CN" sz="2800" b="1" dirty="0"/>
              <a:t>出现</a:t>
            </a:r>
            <a:r>
              <a:rPr lang="zh-CN" altLang="zh-CN" sz="2800" b="1" dirty="0" smtClean="0"/>
              <a:t>故障也进行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预防性更换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以减少带</a:t>
            </a:r>
            <a:r>
              <a:rPr lang="zh-CN" altLang="zh-CN" sz="2800" b="1" dirty="0"/>
              <a:t>故障</a:t>
            </a:r>
            <a:r>
              <a:rPr lang="zh-CN" altLang="zh-CN" sz="2800" b="1" dirty="0" smtClean="0"/>
              <a:t>运行的损失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83568" y="3443489"/>
            <a:ext cx="41344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刀具的检查和更换策略</a:t>
            </a:r>
            <a:r>
              <a:rPr lang="zh-CN" altLang="en-US" sz="2800" b="1" dirty="0"/>
              <a:t>：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3943344"/>
            <a:ext cx="799288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itchFamily="34" charset="0"/>
              <a:buChar char="•"/>
            </a:pP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确定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检查间隔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生产的零件数</a:t>
            </a:r>
            <a:r>
              <a:rPr lang="zh-CN" altLang="zh-CN" sz="2800" b="1" dirty="0" smtClean="0"/>
              <a:t>计量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每次</a:t>
            </a:r>
            <a:r>
              <a:rPr lang="zh-CN" altLang="zh-CN" sz="2800" b="1" dirty="0"/>
              <a:t>检查时若发现</a:t>
            </a:r>
            <a:r>
              <a:rPr lang="zh-CN" altLang="zh-CN" sz="2800" b="1" dirty="0">
                <a:solidFill>
                  <a:srgbClr val="FF0000"/>
                </a:solidFill>
              </a:rPr>
              <a:t>故障立即更换</a:t>
            </a:r>
            <a:r>
              <a:rPr lang="zh-CN" altLang="zh-CN" sz="2800" b="1" dirty="0" smtClean="0"/>
              <a:t>刀具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217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7064" y="4149080"/>
            <a:ext cx="75846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首先需根据</a:t>
            </a:r>
            <a:r>
              <a:rPr lang="zh-CN" altLang="zh-CN" sz="2800" b="1" dirty="0"/>
              <a:t>题目给出的刀具</a:t>
            </a:r>
            <a:r>
              <a:rPr lang="zh-CN" altLang="zh-CN" sz="2800" b="1" dirty="0" smtClean="0"/>
              <a:t>故障记录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找出刀具</a:t>
            </a:r>
            <a:r>
              <a:rPr lang="zh-CN" altLang="zh-CN" sz="2800" b="1" dirty="0">
                <a:solidFill>
                  <a:srgbClr val="FF0000"/>
                </a:solidFill>
              </a:rPr>
              <a:t>刀具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寿命 </a:t>
            </a:r>
            <a:r>
              <a:rPr lang="en-US" altLang="zh-CN" sz="2800" b="1" dirty="0" smtClean="0"/>
              <a:t>(</a:t>
            </a:r>
            <a:r>
              <a:rPr lang="zh-CN" altLang="zh-CN" sz="2800" b="1" dirty="0"/>
              <a:t>无故障时间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的概率分布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以故障出现时完成的零件数计量</a:t>
            </a:r>
            <a:r>
              <a:rPr lang="en-US" altLang="zh-CN" sz="2800" b="1" dirty="0"/>
              <a:t>) 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946262" y="1290627"/>
            <a:ext cx="751417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en-US" sz="2800" b="1" dirty="0" smtClean="0"/>
              <a:t>    问题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要求：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设计</a:t>
            </a:r>
            <a:r>
              <a:rPr lang="zh-CN" altLang="zh-CN" sz="2800" b="1" dirty="0">
                <a:solidFill>
                  <a:srgbClr val="FF0000"/>
                </a:solidFill>
              </a:rPr>
              <a:t>效益最好的检查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间隔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生产</a:t>
            </a:r>
            <a:r>
              <a:rPr lang="zh-CN" altLang="zh-CN" sz="2800" b="1" dirty="0"/>
              <a:t>多少零件检查一</a:t>
            </a:r>
            <a:r>
              <a:rPr lang="zh-CN" altLang="zh-CN" sz="2800" b="1" dirty="0" smtClean="0"/>
              <a:t>次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和</a:t>
            </a:r>
            <a:r>
              <a:rPr lang="zh-CN" altLang="zh-CN" sz="2800" b="1" dirty="0"/>
              <a:t>刀具</a:t>
            </a:r>
            <a:r>
              <a:rPr lang="zh-CN" altLang="zh-CN" sz="2800" b="1" dirty="0">
                <a:solidFill>
                  <a:srgbClr val="FF0000"/>
                </a:solidFill>
              </a:rPr>
              <a:t>更换策略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2420888"/>
            <a:ext cx="75846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题目给出检查、更换、零件损失等</a:t>
            </a:r>
            <a:r>
              <a:rPr lang="zh-CN" altLang="zh-CN" sz="2800" b="1" dirty="0" smtClean="0"/>
              <a:t>费用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且</a:t>
            </a:r>
            <a:r>
              <a:rPr lang="zh-CN" altLang="zh-CN" sz="2800" b="1" dirty="0" smtClean="0"/>
              <a:t>刀具</a:t>
            </a:r>
            <a:r>
              <a:rPr lang="zh-CN" altLang="zh-CN" sz="2800" b="1" dirty="0"/>
              <a:t>发生故障是随机的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所以</a:t>
            </a:r>
            <a:r>
              <a:rPr lang="zh-CN" altLang="zh-CN" sz="2800" b="1" dirty="0" smtClean="0"/>
              <a:t>用</a:t>
            </a:r>
            <a:r>
              <a:rPr lang="zh-CN" altLang="zh-CN" sz="2800" b="1" dirty="0"/>
              <a:t>每生产一个</a:t>
            </a:r>
            <a:r>
              <a:rPr lang="zh-CN" altLang="zh-CN" sz="2800" b="1" dirty="0" smtClean="0"/>
              <a:t>零件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总费用</a:t>
            </a:r>
            <a:r>
              <a:rPr lang="zh-CN" altLang="zh-CN" sz="2800" b="1" dirty="0">
                <a:solidFill>
                  <a:srgbClr val="FF0000"/>
                </a:solidFill>
              </a:rPr>
              <a:t>的期望值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最小</a:t>
            </a:r>
            <a:r>
              <a:rPr lang="zh-CN" altLang="zh-CN" sz="2800" b="1" dirty="0"/>
              <a:t>为</a:t>
            </a:r>
            <a:r>
              <a:rPr lang="zh-CN" altLang="zh-CN" sz="2800" b="1" dirty="0" smtClean="0"/>
              <a:t>目标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324747" y="620688"/>
            <a:ext cx="2039341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5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5445224"/>
            <a:ext cx="532859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这</a:t>
            </a:r>
            <a:r>
              <a:rPr lang="zh-CN" altLang="zh-CN" sz="2800" b="1" dirty="0"/>
              <a:t>两种情况增加了建模的</a:t>
            </a:r>
            <a:r>
              <a:rPr lang="zh-CN" altLang="zh-CN" sz="2800" b="1" dirty="0" smtClean="0"/>
              <a:t>复杂性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259632" y="1916832"/>
            <a:ext cx="7469093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“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工序</a:t>
            </a:r>
            <a:r>
              <a:rPr lang="zh-CN" altLang="zh-CN" sz="2800" b="1" dirty="0">
                <a:solidFill>
                  <a:srgbClr val="000000"/>
                </a:solidFill>
              </a:rPr>
              <a:t>会出现故障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</a:rPr>
              <a:t>其中刀具损坏故障占</a:t>
            </a:r>
            <a:r>
              <a:rPr lang="en-US" altLang="zh-CN" sz="2800" b="1" dirty="0">
                <a:solidFill>
                  <a:srgbClr val="000000"/>
                </a:solidFill>
              </a:rPr>
              <a:t>95%, </a:t>
            </a:r>
            <a:r>
              <a:rPr lang="zh-CN" altLang="zh-CN" sz="2800" b="1" dirty="0">
                <a:solidFill>
                  <a:srgbClr val="000000"/>
                </a:solidFill>
              </a:rPr>
              <a:t>其它故障仅占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%.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”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29485" y="67353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题目</a:t>
            </a:r>
            <a:r>
              <a:rPr lang="zh-CN" altLang="en-US" sz="2800" b="1" dirty="0" smtClean="0"/>
              <a:t>有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两</a:t>
            </a:r>
            <a:r>
              <a:rPr lang="zh-CN" altLang="zh-CN" sz="2800" b="1" dirty="0">
                <a:solidFill>
                  <a:srgbClr val="FF0000"/>
                </a:solidFill>
              </a:rPr>
              <a:t>个附加内容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970" y="1374482"/>
            <a:ext cx="32367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一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其它</a:t>
            </a:r>
            <a:r>
              <a:rPr lang="zh-CN" altLang="zh-CN" sz="2800" b="1" dirty="0"/>
              <a:t>故障的影响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717970" y="3068960"/>
            <a:ext cx="467307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二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零件</a:t>
            </a:r>
            <a:r>
              <a:rPr lang="zh-CN" altLang="zh-CN" sz="2800" b="1" dirty="0"/>
              <a:t>检查存在误判的影响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241301" y="3655352"/>
            <a:ext cx="7416824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en-US" sz="2800" b="1" dirty="0" smtClean="0"/>
              <a:t>“</a:t>
            </a:r>
            <a:r>
              <a:rPr lang="zh-CN" altLang="zh-CN" sz="2800" b="1" dirty="0" smtClean="0"/>
              <a:t>工序</a:t>
            </a:r>
            <a:r>
              <a:rPr lang="zh-CN" altLang="zh-CN" sz="2800" b="1" dirty="0"/>
              <a:t>正常时产出的零件不全是合格品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有</a:t>
            </a:r>
            <a:r>
              <a:rPr lang="en-US" altLang="zh-CN" sz="2800" b="1" dirty="0"/>
              <a:t>2%</a:t>
            </a:r>
            <a:r>
              <a:rPr lang="zh-CN" altLang="zh-CN" sz="2800" b="1" dirty="0"/>
              <a:t>为不合格品</a:t>
            </a:r>
            <a:r>
              <a:rPr lang="en-US" altLang="zh-CN" sz="2800" b="1" dirty="0"/>
              <a:t>; </a:t>
            </a:r>
            <a:r>
              <a:rPr lang="zh-CN" altLang="zh-CN" sz="2800" b="1" dirty="0"/>
              <a:t>而工序故障时产出的零件有</a:t>
            </a:r>
            <a:r>
              <a:rPr lang="en-US" altLang="zh-CN" sz="2800" b="1" dirty="0"/>
              <a:t>40%</a:t>
            </a:r>
            <a:r>
              <a:rPr lang="zh-CN" altLang="zh-CN" sz="2800" b="1" dirty="0"/>
              <a:t>为合格品</a:t>
            </a:r>
            <a:r>
              <a:rPr lang="en-US" altLang="zh-CN" sz="2800" b="1" dirty="0"/>
              <a:t>, 60%</a:t>
            </a:r>
            <a:r>
              <a:rPr lang="zh-CN" altLang="zh-CN" sz="2800" b="1" dirty="0"/>
              <a:t>为不合格品</a:t>
            </a:r>
            <a:r>
              <a:rPr lang="en-US" altLang="zh-CN" sz="2800" b="1" dirty="0"/>
              <a:t>. </a:t>
            </a:r>
            <a:r>
              <a:rPr lang="zh-CN" altLang="en-US" sz="2800" b="1" dirty="0" smtClean="0"/>
              <a:t>”</a:t>
            </a:r>
            <a:endParaRPr lang="zh-CN" altLang="en-US" dirty="0"/>
          </a:p>
        </p:txBody>
      </p:sp>
      <p:pic>
        <p:nvPicPr>
          <p:cNvPr id="12" name="Picture 3" descr="C:\Users\jiangqy\Desktop\545365_091134479541_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08304" y="692696"/>
            <a:ext cx="1472492" cy="11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83568" y="611977"/>
            <a:ext cx="2039341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4552" y="3318103"/>
            <a:ext cx="7195839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统计检验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刀具寿命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无</a:t>
            </a:r>
            <a:r>
              <a:rPr lang="zh-CN" altLang="zh-CN" sz="2800" b="1" dirty="0"/>
              <a:t>故障</a:t>
            </a:r>
            <a:r>
              <a:rPr lang="zh-CN" altLang="zh-CN" sz="2800" b="1" dirty="0" smtClean="0"/>
              <a:t>时间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/>
              <a:t>服从</a:t>
            </a:r>
            <a:r>
              <a:rPr lang="zh-CN" altLang="zh-CN" sz="2800" b="1" dirty="0"/>
              <a:t>正态分布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/>
              </a:rPr>
              <a:t></a:t>
            </a:r>
            <a:r>
              <a:rPr lang="en-US" altLang="zh-CN" sz="2800" b="1" dirty="0"/>
              <a:t>,</a:t>
            </a:r>
            <a:r>
              <a:rPr lang="en-US" altLang="zh-CN" sz="2800" b="1" i="1" dirty="0">
                <a:sym typeface="Symbol"/>
              </a:rPr>
              <a:t>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904553" y="1373887"/>
            <a:ext cx="7267847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对“</a:t>
            </a:r>
            <a:r>
              <a:rPr lang="en-US" altLang="zh-CN" sz="2800" b="1" dirty="0" smtClean="0"/>
              <a:t>100</a:t>
            </a:r>
            <a:r>
              <a:rPr lang="zh-CN" altLang="zh-CN" sz="2800" b="1" dirty="0"/>
              <a:t>次刀具故障记录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完成的零件数</a:t>
            </a:r>
            <a:r>
              <a:rPr lang="en-US" altLang="zh-CN" sz="2800" b="1" dirty="0"/>
              <a:t>):  459 362 624 542 509 584 433 </a:t>
            </a:r>
            <a:r>
              <a:rPr lang="en-US" altLang="zh-CN" sz="2800" b="1" dirty="0" smtClean="0">
                <a:sym typeface="Symbol"/>
              </a:rPr>
              <a:t></a:t>
            </a:r>
            <a:r>
              <a:rPr lang="zh-CN" altLang="en-US" sz="2800" b="1" dirty="0" smtClean="0">
                <a:sym typeface="Symbol"/>
              </a:rPr>
              <a:t>”</a:t>
            </a:r>
            <a:r>
              <a:rPr lang="zh-CN" altLang="zh-CN" sz="2800" b="1" dirty="0"/>
              <a:t>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直方图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897284" y="2598023"/>
            <a:ext cx="7419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近似</a:t>
            </a:r>
            <a:r>
              <a:rPr lang="zh-CN" altLang="zh-CN" sz="2800" b="1" dirty="0"/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正态分布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均值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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600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均方差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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196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899591" y="4614247"/>
            <a:ext cx="7200799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检查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间隔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更换周期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刀具寿命</a:t>
            </a:r>
            <a:r>
              <a:rPr lang="zh-CN" altLang="en-US" sz="2800" b="1" dirty="0" smtClean="0"/>
              <a:t>均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以</a:t>
            </a:r>
            <a:r>
              <a:rPr lang="zh-CN" altLang="zh-CN" sz="2800" b="1" dirty="0">
                <a:solidFill>
                  <a:srgbClr val="000000"/>
                </a:solidFill>
              </a:rPr>
              <a:t>故障出现时完成的零件数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计量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24747" y="683985"/>
            <a:ext cx="196733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建模准备 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2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2827" y="1412776"/>
            <a:ext cx="7821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</a:rPr>
              <a:t>1.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n~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检查间隔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m~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更换周期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s~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检查次数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sn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.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399" y="2060848"/>
            <a:ext cx="78210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检查发现零件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不合格</a:t>
            </a:r>
            <a:r>
              <a:rPr lang="en-US" altLang="zh-CN" sz="2800" b="1" dirty="0" smtClean="0"/>
              <a:t>, </a:t>
            </a:r>
            <a:r>
              <a:rPr lang="zh-CN" altLang="en-US" sz="2800" b="1" dirty="0"/>
              <a:t>判断</a:t>
            </a:r>
            <a:r>
              <a:rPr lang="zh-CN" altLang="zh-CN" sz="2800" b="1" dirty="0" smtClean="0"/>
              <a:t>刀具故障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立即更换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711399" y="2708920"/>
            <a:ext cx="78210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检查</a:t>
            </a:r>
            <a:r>
              <a:rPr lang="zh-CN" altLang="zh-CN" sz="2800" b="1" dirty="0"/>
              <a:t>间隔很</a:t>
            </a:r>
            <a:r>
              <a:rPr lang="zh-CN" altLang="zh-CN" sz="2800" b="1" dirty="0" smtClean="0"/>
              <a:t>短</a:t>
            </a:r>
            <a:r>
              <a:rPr lang="en-US" altLang="zh-CN" sz="2800" b="1" dirty="0" smtClean="0"/>
              <a:t>(</a:t>
            </a:r>
            <a:r>
              <a:rPr lang="zh-CN" altLang="zh-CN" sz="2800" b="1" dirty="0"/>
              <a:t>相对于刀具寿命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认为</a:t>
            </a:r>
            <a:r>
              <a:rPr lang="zh-CN" altLang="zh-CN" sz="2800" b="1" dirty="0"/>
              <a:t>在相邻</a:t>
            </a:r>
            <a:r>
              <a:rPr lang="zh-CN" altLang="zh-CN" sz="2800" b="1" dirty="0" smtClean="0"/>
              <a:t>两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次</a:t>
            </a:r>
            <a:r>
              <a:rPr lang="zh-CN" altLang="zh-CN" sz="2800" b="1" dirty="0"/>
              <a:t>检查之间每个零件出现</a:t>
            </a:r>
            <a:r>
              <a:rPr lang="zh-CN" altLang="zh-CN" sz="2800" b="1" dirty="0">
                <a:solidFill>
                  <a:srgbClr val="FF0000"/>
                </a:solidFill>
              </a:rPr>
              <a:t>故障是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概率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83568" y="3886145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4. </a:t>
            </a:r>
            <a:r>
              <a:rPr lang="zh-CN" altLang="zh-CN" sz="2800" b="1" dirty="0" smtClean="0"/>
              <a:t>刀具</a:t>
            </a:r>
            <a:r>
              <a:rPr lang="zh-CN" altLang="zh-CN" sz="2800" b="1" dirty="0"/>
              <a:t>寿命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~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(600, 196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),</a:t>
            </a:r>
            <a:r>
              <a:rPr lang="en-US" altLang="zh-CN" sz="2800" i="1" dirty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)~</a:t>
            </a:r>
            <a:r>
              <a:rPr lang="zh-CN" altLang="en-US" sz="2800" b="1" dirty="0" smtClean="0"/>
              <a:t>分布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密度函数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83568" y="4509120"/>
            <a:ext cx="784887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200"/>
              </a:lnSpc>
            </a:pPr>
            <a:r>
              <a:rPr lang="en-US" altLang="zh-CN" sz="2800" b="1" dirty="0" smtClean="0"/>
              <a:t>5. </a:t>
            </a:r>
            <a:r>
              <a:rPr lang="zh-CN" altLang="zh-CN" sz="2800" b="1" dirty="0" smtClean="0"/>
              <a:t>检查</a:t>
            </a:r>
            <a:r>
              <a:rPr lang="zh-CN" altLang="zh-CN" sz="2800" b="1" dirty="0"/>
              <a:t>费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=10</a:t>
            </a:r>
            <a:r>
              <a:rPr lang="zh-CN" altLang="zh-CN" sz="2800" b="1" dirty="0"/>
              <a:t>元</a:t>
            </a:r>
            <a:r>
              <a:rPr lang="en-US" altLang="zh-CN" sz="2800" b="1" dirty="0"/>
              <a:t>/</a:t>
            </a:r>
            <a:r>
              <a:rPr lang="zh-CN" altLang="zh-CN" sz="2800" b="1" dirty="0" smtClean="0"/>
              <a:t>次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预防更换</a:t>
            </a:r>
            <a:r>
              <a:rPr lang="zh-CN" altLang="zh-CN" sz="2800" b="1" dirty="0"/>
              <a:t>刀具费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=1000</a:t>
            </a:r>
            <a:r>
              <a:rPr lang="zh-CN" altLang="zh-CN" sz="2800" b="1" dirty="0"/>
              <a:t>元</a:t>
            </a:r>
            <a:r>
              <a:rPr lang="en-US" altLang="zh-CN" sz="2800" b="1" dirty="0" smtClean="0"/>
              <a:t>/</a:t>
            </a:r>
            <a:r>
              <a:rPr lang="zh-CN" altLang="zh-CN" sz="2800" b="1" dirty="0" smtClean="0"/>
              <a:t>次</a:t>
            </a:r>
            <a:r>
              <a:rPr lang="en-US" altLang="zh-CN" sz="2800" b="1" dirty="0" smtClean="0"/>
              <a:t>,</a:t>
            </a:r>
          </a:p>
          <a:p>
            <a:pPr lvl="0"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不合格零件损失</a:t>
            </a:r>
            <a:r>
              <a:rPr lang="zh-CN" altLang="zh-CN" sz="2800" b="1" dirty="0"/>
              <a:t>费</a:t>
            </a:r>
            <a:r>
              <a:rPr lang="en-US" altLang="zh-CN" sz="2800" b="1" i="1" dirty="0">
                <a:solidFill>
                  <a:srgbClr val="FF0000"/>
                </a:solidFill>
              </a:rPr>
              <a:t>f </a:t>
            </a:r>
            <a:r>
              <a:rPr lang="en-US" altLang="zh-CN" sz="2800" b="1" dirty="0">
                <a:solidFill>
                  <a:srgbClr val="FF0000"/>
                </a:solidFill>
              </a:rPr>
              <a:t>= 200</a:t>
            </a:r>
            <a:r>
              <a:rPr lang="zh-CN" altLang="zh-CN" sz="2800" b="1" dirty="0"/>
              <a:t>元</a:t>
            </a:r>
            <a:r>
              <a:rPr lang="en-US" altLang="zh-CN" sz="2800" b="1" dirty="0"/>
              <a:t>/</a:t>
            </a:r>
            <a:r>
              <a:rPr lang="zh-CN" altLang="zh-CN" sz="2800" b="1" dirty="0" smtClean="0"/>
              <a:t>件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发现故障更换刀</a:t>
            </a:r>
            <a:endParaRPr lang="en-US" altLang="zh-CN" sz="2800" b="1" dirty="0" smtClean="0"/>
          </a:p>
          <a:p>
            <a:pPr lvl="0"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具</a:t>
            </a:r>
            <a:r>
              <a:rPr lang="zh-CN" altLang="zh-CN" sz="2800" b="1" dirty="0"/>
              <a:t>并</a:t>
            </a:r>
            <a:r>
              <a:rPr lang="zh-CN" altLang="zh-CN" sz="2800" b="1" dirty="0" smtClean="0"/>
              <a:t>恢复生产费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</a:rPr>
              <a:t>= 3000</a:t>
            </a:r>
            <a:r>
              <a:rPr lang="zh-CN" altLang="zh-CN" sz="2800" b="1" dirty="0"/>
              <a:t>元</a:t>
            </a:r>
            <a:r>
              <a:rPr lang="en-US" altLang="zh-CN" sz="2800" b="1" dirty="0"/>
              <a:t>/</a:t>
            </a:r>
            <a:r>
              <a:rPr lang="zh-CN" altLang="zh-CN" sz="2800" b="1" dirty="0" smtClean="0"/>
              <a:t>次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3324747" y="683985"/>
            <a:ext cx="196733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模型假设</a:t>
            </a:r>
          </a:p>
        </p:txBody>
      </p:sp>
    </p:spTree>
    <p:extLst>
      <p:ext uri="{BB962C8B-B14F-4D97-AF65-F5344CB8AC3E}">
        <p14:creationId xmlns:p14="http://schemas.microsoft.com/office/powerpoint/2010/main" val="12052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37175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计算一个更换周期</a:t>
            </a:r>
            <a:r>
              <a:rPr lang="en-US" altLang="zh-CN" sz="2800" b="1" i="1" dirty="0"/>
              <a:t>m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费用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EC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检查间隔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889494" y="2636912"/>
            <a:ext cx="5619960" cy="555557"/>
            <a:chOff x="889494" y="2636912"/>
            <a:chExt cx="5619960" cy="555557"/>
          </a:xfrm>
        </p:grpSpPr>
        <p:sp>
          <p:nvSpPr>
            <p:cNvPr id="7" name="矩形 6"/>
            <p:cNvSpPr/>
            <p:nvPr/>
          </p:nvSpPr>
          <p:spPr>
            <a:xfrm>
              <a:off x="2909054" y="2669249"/>
              <a:ext cx="3600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(</a:t>
              </a:r>
              <a:r>
                <a:rPr lang="zh-CN" altLang="zh-CN" sz="2800" b="1" dirty="0" smtClean="0"/>
                <a:t>刀具</a:t>
              </a:r>
              <a:r>
                <a:rPr lang="zh-CN" altLang="zh-CN" sz="2800" b="1" dirty="0"/>
                <a:t>更换</a:t>
              </a:r>
              <a:r>
                <a:rPr lang="zh-CN" altLang="zh-CN" sz="2800" b="1" dirty="0" smtClean="0"/>
                <a:t>前检查</a:t>
              </a:r>
              <a:r>
                <a:rPr lang="en-US" altLang="zh-CN" sz="2800" b="1" i="1" dirty="0"/>
                <a:t>s</a:t>
              </a:r>
              <a:r>
                <a:rPr lang="en-US" altLang="zh-CN" sz="2800" b="1" dirty="0"/>
                <a:t>-1</a:t>
              </a:r>
              <a:r>
                <a:rPr lang="zh-CN" altLang="zh-CN" sz="2800" b="1" dirty="0" smtClean="0"/>
                <a:t>次</a:t>
              </a:r>
              <a:r>
                <a:rPr lang="en-US" altLang="zh-CN" sz="2800" b="1" dirty="0" smtClean="0"/>
                <a:t>)</a:t>
              </a:r>
              <a:endParaRPr lang="zh-CN" altLang="en-US" sz="2800" b="1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89494" y="2636912"/>
              <a:ext cx="1922321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c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 smtClean="0"/>
                <a:t>= (</a:t>
              </a:r>
              <a:r>
                <a:rPr lang="en-US" altLang="zh-CN" sz="2800" b="1" i="1" dirty="0" smtClean="0"/>
                <a:t>s</a:t>
              </a:r>
              <a:r>
                <a:rPr lang="en-US" altLang="zh-CN" sz="2800" b="1" dirty="0" smtClean="0"/>
                <a:t>-1)</a:t>
              </a:r>
              <a:r>
                <a:rPr lang="en-US" altLang="zh-CN" sz="2800" b="1" i="1" dirty="0" err="1" smtClean="0"/>
                <a:t>t</a:t>
              </a:r>
              <a:r>
                <a:rPr lang="en-US" altLang="zh-CN" sz="2800" b="1" dirty="0" err="1" smtClean="0"/>
                <a:t>+</a:t>
              </a:r>
              <a:r>
                <a:rPr lang="en-US" altLang="zh-CN" sz="2800" b="1" i="1" dirty="0" err="1" smtClean="0"/>
                <a:t>k</a:t>
              </a:r>
              <a:endParaRPr lang="zh-CN" altLang="en-US" sz="2800" b="1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555776" y="613098"/>
            <a:ext cx="629928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200"/>
              </a:lnSpc>
            </a:pPr>
            <a:r>
              <a:rPr lang="zh-CN" altLang="zh-CN" b="1" dirty="0" smtClean="0"/>
              <a:t>检查</a:t>
            </a:r>
            <a:r>
              <a:rPr lang="zh-CN" altLang="zh-CN" b="1" dirty="0"/>
              <a:t>费</a:t>
            </a:r>
            <a:r>
              <a:rPr lang="en-US" altLang="zh-CN" b="1" i="1" dirty="0" smtClean="0">
                <a:solidFill>
                  <a:srgbClr val="FF0000"/>
                </a:solidFill>
              </a:rPr>
              <a:t>t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预防更换费</a:t>
            </a:r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dirty="0" smtClean="0"/>
              <a:t>,</a:t>
            </a:r>
            <a:r>
              <a:rPr lang="zh-CN" altLang="zh-CN" b="1" dirty="0" smtClean="0"/>
              <a:t>损失</a:t>
            </a:r>
            <a:r>
              <a:rPr lang="zh-CN" altLang="zh-CN" b="1" dirty="0"/>
              <a:t>费</a:t>
            </a:r>
            <a:r>
              <a:rPr lang="en-US" altLang="zh-CN" b="1" i="1" dirty="0">
                <a:solidFill>
                  <a:srgbClr val="FF0000"/>
                </a:solidFill>
              </a:rPr>
              <a:t>f 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恢复生产费</a:t>
            </a:r>
            <a:r>
              <a:rPr lang="en-US" altLang="zh-CN" b="1" i="1" dirty="0" smtClean="0">
                <a:solidFill>
                  <a:srgbClr val="FF0000"/>
                </a:solidFill>
              </a:rPr>
              <a:t>d 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633879" y="2014847"/>
            <a:ext cx="5162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刀具寿命超过</a:t>
            </a:r>
            <a:r>
              <a:rPr lang="en-US" altLang="zh-CN" sz="2800" b="1" i="1" dirty="0" smtClean="0"/>
              <a:t>m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预防</a:t>
            </a:r>
            <a:r>
              <a:rPr lang="zh-CN" altLang="zh-CN" sz="2800" b="1" dirty="0">
                <a:solidFill>
                  <a:srgbClr val="FF0000"/>
                </a:solidFill>
              </a:rPr>
              <a:t>更换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6699642" y="3126350"/>
            <a:ext cx="2411938" cy="95410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概率</a:t>
            </a:r>
            <a:endParaRPr lang="en-US" altLang="zh-CN" sz="2800" b="1" dirty="0" smtClean="0"/>
          </a:p>
          <a:p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in</a:t>
            </a:r>
            <a:r>
              <a:rPr lang="en-US" altLang="zh-CN" sz="2800" b="1" dirty="0"/>
              <a:t>)-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((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-1)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5576" y="4093862"/>
            <a:ext cx="7203767" cy="1000273"/>
            <a:chOff x="755576" y="4093862"/>
            <a:chExt cx="7203767" cy="1000273"/>
          </a:xfrm>
        </p:grpSpPr>
        <p:sp>
          <p:nvSpPr>
            <p:cNvPr id="14" name="矩形 13"/>
            <p:cNvSpPr/>
            <p:nvPr/>
          </p:nvSpPr>
          <p:spPr>
            <a:xfrm>
              <a:off x="3815139" y="4140028"/>
              <a:ext cx="41442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(</a:t>
              </a:r>
              <a:r>
                <a:rPr lang="zh-CN" altLang="zh-CN" sz="2800" b="1" dirty="0" smtClean="0"/>
                <a:t>第</a:t>
              </a:r>
              <a:r>
                <a:rPr lang="en-US" altLang="zh-CN" sz="2800" b="1" i="1" dirty="0" smtClean="0"/>
                <a:t>i</a:t>
              </a:r>
              <a:r>
                <a:rPr lang="en-US" altLang="zh-CN" sz="2800" b="1" dirty="0" smtClean="0"/>
                <a:t>-1</a:t>
              </a:r>
              <a:r>
                <a:rPr lang="zh-CN" altLang="zh-CN" sz="2800" b="1" dirty="0" smtClean="0"/>
                <a:t>到</a:t>
              </a:r>
              <a:r>
                <a:rPr lang="zh-CN" altLang="zh-CN" sz="2800" b="1" dirty="0"/>
                <a:t>第</a:t>
              </a:r>
              <a:r>
                <a:rPr lang="en-US" altLang="zh-CN" sz="2800" b="1" i="1" dirty="0" err="1"/>
                <a:t>i</a:t>
              </a:r>
              <a:r>
                <a:rPr lang="zh-CN" altLang="zh-CN" sz="2800" b="1" dirty="0"/>
                <a:t>次检查</a:t>
              </a:r>
              <a:r>
                <a:rPr lang="zh-CN" altLang="zh-CN" sz="2800" b="1" dirty="0" smtClean="0"/>
                <a:t>中</a:t>
              </a:r>
              <a:r>
                <a:rPr lang="zh-CN" altLang="zh-CN" sz="2800" b="1" dirty="0"/>
                <a:t>平均</a:t>
              </a:r>
              <a:r>
                <a:rPr lang="zh-CN" altLang="zh-CN" sz="2800" b="1" dirty="0" smtClean="0"/>
                <a:t>生产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n</a:t>
              </a:r>
              <a:r>
                <a:rPr lang="en-US" altLang="zh-CN" sz="2800" b="1" dirty="0"/>
                <a:t>+1)/</a:t>
              </a:r>
              <a:r>
                <a:rPr lang="en-US" altLang="zh-CN" sz="2800" b="1" dirty="0" smtClean="0"/>
                <a:t>2</a:t>
              </a:r>
              <a:r>
                <a:rPr lang="zh-CN" altLang="zh-CN" sz="2800" b="1" dirty="0" smtClean="0"/>
                <a:t>不合格零件</a:t>
              </a:r>
              <a:r>
                <a:rPr lang="en-US" altLang="zh-CN" sz="2800" b="1" dirty="0" smtClean="0"/>
                <a:t>)</a:t>
              </a:r>
              <a:endParaRPr lang="zh-CN" altLang="en-US" sz="2800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55576" y="4093862"/>
              <a:ext cx="2861681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c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i="1" baseline="-25000" dirty="0" smtClean="0"/>
                <a:t>i</a:t>
              </a:r>
              <a:r>
                <a:rPr lang="en-US" altLang="zh-CN" sz="2800" b="1" dirty="0" smtClean="0"/>
                <a:t>= </a:t>
              </a:r>
              <a:r>
                <a:rPr lang="en-US" altLang="zh-CN" sz="2800" b="1" i="1" dirty="0" err="1" smtClean="0"/>
                <a:t>it</a:t>
              </a:r>
              <a:r>
                <a:rPr lang="en-US" altLang="zh-CN" sz="2800" b="1" dirty="0" err="1" smtClean="0"/>
                <a:t>+</a:t>
              </a:r>
              <a:r>
                <a:rPr lang="en-US" altLang="zh-CN" sz="2800" b="1" i="1" dirty="0" err="1" smtClean="0"/>
                <a:t>d</a:t>
              </a:r>
              <a:r>
                <a:rPr lang="en-US" altLang="zh-CN" sz="2800" b="1" dirty="0" err="1" smtClean="0"/>
                <a:t>+</a:t>
              </a:r>
              <a:r>
                <a:rPr lang="en-US" altLang="zh-CN" sz="2800" b="1" i="1" dirty="0" err="1" smtClean="0"/>
                <a:t>f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n</a:t>
              </a:r>
              <a:r>
                <a:rPr lang="en-US" altLang="zh-CN" sz="2800" b="1" dirty="0" smtClean="0"/>
                <a:t>+1</a:t>
              </a:r>
              <a:r>
                <a:rPr lang="en-US" altLang="zh-CN" sz="2800" b="1" dirty="0"/>
                <a:t>)/2</a:t>
              </a:r>
              <a:endParaRPr lang="zh-CN" altLang="en-US" sz="2800" b="1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636494" y="3401365"/>
            <a:ext cx="634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次</a:t>
            </a:r>
            <a:r>
              <a:rPr lang="zh-CN" altLang="zh-CN" sz="2800" b="1" dirty="0" smtClean="0"/>
              <a:t>检查发现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故障</a:t>
            </a:r>
            <a:r>
              <a:rPr lang="zh-CN" altLang="zh-CN" sz="2800" b="1" dirty="0">
                <a:solidFill>
                  <a:srgbClr val="FF0000"/>
                </a:solidFill>
              </a:rPr>
              <a:t>更换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</a:t>
            </a:r>
            <a:r>
              <a:rPr lang="en-US" altLang="zh-CN" sz="2800" b="1" dirty="0"/>
              <a:t>(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=1,</a:t>
            </a:r>
            <a:r>
              <a:rPr lang="en-US" altLang="zh-CN" sz="2800" b="1" dirty="0" smtClean="0">
                <a:sym typeface="Symbol"/>
              </a:rPr>
              <a:t>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-1):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5813623" y="2014847"/>
            <a:ext cx="2053767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000000"/>
                </a:solidFill>
              </a:rPr>
              <a:t>概率</a:t>
            </a:r>
            <a:r>
              <a:rPr lang="en-US" altLang="zh-CN" sz="2800" b="1" dirty="0">
                <a:solidFill>
                  <a:srgbClr val="000000"/>
                </a:solidFill>
              </a:rPr>
              <a:t>1-</a:t>
            </a:r>
            <a:r>
              <a:rPr lang="en-US" altLang="zh-CN" sz="2800" b="1" i="1" dirty="0">
                <a:solidFill>
                  <a:srgbClr val="000000"/>
                </a:solidFill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8772" y="5094688"/>
                <a:ext cx="6836039" cy="112986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b="1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b="1" baseline="-25000" dirty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b="1" i="1" baseline="-25000" dirty="0"/>
                            <m:t>i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2" y="5094688"/>
                <a:ext cx="6836039" cy="11298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67544" y="659265"/>
            <a:ext cx="196733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基本模型 </a:t>
            </a:r>
          </a:p>
        </p:txBody>
      </p:sp>
    </p:spTree>
    <p:extLst>
      <p:ext uri="{BB962C8B-B14F-4D97-AF65-F5344CB8AC3E}">
        <p14:creationId xmlns:p14="http://schemas.microsoft.com/office/powerpoint/2010/main" val="37200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6" grpId="0" animBg="1"/>
      <p:bldP spid="20" grpId="0"/>
      <p:bldP spid="22" grpId="0" animBg="1"/>
      <p:bldP spid="2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6096" y="710749"/>
            <a:ext cx="19223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 (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-1)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k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148064" y="710749"/>
            <a:ext cx="28616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i="1" baseline="-25000" dirty="0" smtClean="0"/>
              <a:t>i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it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d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+1</a:t>
            </a:r>
            <a:r>
              <a:rPr lang="en-US" altLang="zh-CN" sz="2800" b="1" dirty="0"/>
              <a:t>)/2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5407" y="1484784"/>
                <a:ext cx="6836039" cy="112986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b="1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b="1" baseline="-25000" dirty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b="1" i="1" baseline="-25000" dirty="0"/>
                            <m:t>i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07" y="1484784"/>
                <a:ext cx="6836039" cy="1129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62333" y="2708920"/>
            <a:ext cx="7232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用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将和式化为</a:t>
            </a:r>
            <a:r>
              <a:rPr lang="zh-CN" altLang="zh-CN" sz="2800" b="1" dirty="0" smtClean="0"/>
              <a:t>积分</a:t>
            </a:r>
            <a:r>
              <a:rPr lang="en-US" altLang="zh-CN" sz="2800" b="1" dirty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i="1" dirty="0"/>
              <a:t>= </a:t>
            </a:r>
            <a:r>
              <a:rPr lang="en-US" altLang="zh-CN" sz="2800" b="1" i="1" dirty="0" smtClean="0"/>
              <a:t>in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整理取</a:t>
            </a:r>
            <a:r>
              <a:rPr lang="zh-CN" altLang="zh-CN" sz="2800" b="1" dirty="0"/>
              <a:t>近似</a:t>
            </a:r>
            <a:endParaRPr lang="zh-CN" alt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2333" y="3432049"/>
                <a:ext cx="6462081" cy="153657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+[</m:t>
                      </m:r>
                      <m:r>
                        <a:rPr lang="en-US" altLang="zh-CN" b="0" i="1">
                          <a:latin typeface="Cambria Math"/>
                        </a:rPr>
                        <m:t>𝑑</m:t>
                      </m:r>
                      <m:r>
                        <a:rPr lang="en-US" altLang="zh-CN" b="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/>
                        <m:t>f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i="1" dirty="0"/>
                        <m:t>n</m:t>
                      </m:r>
                      <m:r>
                        <m:rPr>
                          <m:nor/>
                        </m:rPr>
                        <a:rPr lang="en-US" altLang="zh-CN" dirty="0"/>
                        <m:t>+1)/2]</m:t>
                      </m:r>
                      <m:r>
                        <a:rPr lang="en-US" altLang="zh-CN" b="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limLoc m:val="undOvr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altLang="zh-CN" b="0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]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33" y="3432049"/>
                <a:ext cx="6462081" cy="15365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738544"/>
              </p:ext>
            </p:extLst>
          </p:nvPr>
        </p:nvGraphicFramePr>
        <p:xfrm>
          <a:off x="1884004" y="5229200"/>
          <a:ext cx="5388825" cy="6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公式" r:id="rId5" imgW="2590800" imgH="330200" progId="Equation.3">
                  <p:embed/>
                </p:oleObj>
              </mc:Choice>
              <mc:Fallback>
                <p:oleObj name="公式" r:id="rId5" imgW="25908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004" y="5229200"/>
                        <a:ext cx="5388825" cy="693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211960" y="4825751"/>
            <a:ext cx="2063844" cy="461665"/>
            <a:chOff x="4211960" y="4825751"/>
            <a:chExt cx="2063844" cy="461665"/>
          </a:xfrm>
        </p:grpSpPr>
        <p:sp>
          <p:nvSpPr>
            <p:cNvPr id="14" name="矩形 13"/>
            <p:cNvSpPr/>
            <p:nvPr/>
          </p:nvSpPr>
          <p:spPr>
            <a:xfrm>
              <a:off x="4860032" y="4825751"/>
              <a:ext cx="1415772" cy="461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zh-CN" b="1" dirty="0"/>
                <a:t>分部积分</a:t>
              </a:r>
              <a:endParaRPr lang="zh-CN" altLang="en-US" b="1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4211960" y="4941168"/>
              <a:ext cx="484632" cy="230833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67544" y="659265"/>
            <a:ext cx="196733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基本模型 </a:t>
            </a:r>
          </a:p>
        </p:txBody>
      </p:sp>
    </p:spTree>
    <p:extLst>
      <p:ext uri="{BB962C8B-B14F-4D97-AF65-F5344CB8AC3E}">
        <p14:creationId xmlns:p14="http://schemas.microsoft.com/office/powerpoint/2010/main" val="1822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246849"/>
                <a:ext cx="8820472" cy="117403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+[</m:t>
                      </m:r>
                      <m:r>
                        <a:rPr lang="en-US" altLang="zh-CN" b="0" i="1">
                          <a:latin typeface="Cambria Math"/>
                        </a:rPr>
                        <m:t>𝑑</m:t>
                      </m:r>
                      <m:r>
                        <a:rPr lang="en-US" altLang="zh-CN" b="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/>
                        <m:t>f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i="1" dirty="0"/>
                        <m:t>n</m:t>
                      </m:r>
                      <m:r>
                        <m:rPr>
                          <m:nor/>
                        </m:rPr>
                        <a:rPr lang="en-US" altLang="zh-CN" dirty="0"/>
                        <m:t>+1)/2]</m:t>
                      </m:r>
                      <m:r>
                        <a:rPr lang="en-US" altLang="zh-CN" b="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+[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46849"/>
                <a:ext cx="8820472" cy="11740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483768" y="682884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一个更换周期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zh-CN" altLang="zh-CN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平均费用</a:t>
            </a:r>
            <a:r>
              <a:rPr lang="en-US" altLang="zh-CN" sz="2800" b="1" i="1" dirty="0">
                <a:solidFill>
                  <a:srgbClr val="FF0000"/>
                </a:solidFill>
              </a:rPr>
              <a:t>EC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5576" y="2492896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计算一个更换</a:t>
            </a:r>
            <a:r>
              <a:rPr lang="zh-CN" altLang="zh-CN" sz="2800" b="1" dirty="0" smtClean="0"/>
              <a:t>周期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m</a:t>
            </a:r>
            <a:r>
              <a:rPr lang="zh-CN" altLang="zh-CN" sz="2800" b="1" dirty="0" smtClean="0"/>
              <a:t>生产零件</a:t>
            </a:r>
            <a:r>
              <a:rPr lang="zh-CN" altLang="zh-CN" sz="2800" b="1" dirty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平均数量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ER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192" y="3182368"/>
                <a:ext cx="6837064" cy="112986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𝐸𝑅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𝑖𝑛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" y="3182368"/>
                <a:ext cx="6837064" cy="11298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60232" y="3189846"/>
                <a:ext cx="2523383" cy="117525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𝑚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189846"/>
                <a:ext cx="2523383" cy="11752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67140" y="4417948"/>
            <a:ext cx="7361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计算一</a:t>
            </a:r>
            <a:r>
              <a:rPr lang="zh-CN" altLang="zh-CN" sz="2800" b="1" dirty="0" smtClean="0"/>
              <a:t>个周期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zh-CN" altLang="zh-CN" sz="2800" b="1" dirty="0" smtClean="0"/>
              <a:t>中</a:t>
            </a:r>
            <a:r>
              <a:rPr lang="zh-CN" altLang="zh-CN" sz="2800" b="1" dirty="0"/>
              <a:t>生产</a:t>
            </a:r>
            <a:r>
              <a:rPr lang="zh-CN" altLang="zh-CN" sz="2800" b="1" dirty="0">
                <a:solidFill>
                  <a:srgbClr val="FF0000"/>
                </a:solidFill>
              </a:rPr>
              <a:t>一个零件的平均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费用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2077" y="5805264"/>
            <a:ext cx="6446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确定检查间隔</a:t>
            </a:r>
            <a:r>
              <a:rPr lang="en-US" altLang="zh-CN" sz="2800" b="1" i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和更换周期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使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EL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最小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.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 </a:t>
            </a:r>
            <a:endParaRPr lang="zh-CN" altLang="zh-CN" sz="2800" b="1" dirty="0">
              <a:solidFill>
                <a:srgbClr val="FF0000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9962" y="5066020"/>
            <a:ext cx="190308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b="1" i="1" dirty="0"/>
              <a:t>EL=EC/ER</a:t>
            </a:r>
            <a:endParaRPr lang="zh-CN" altLang="en-US" sz="2800" b="1" i="1" dirty="0"/>
          </a:p>
        </p:txBody>
      </p:sp>
      <p:sp>
        <p:nvSpPr>
          <p:cNvPr id="15" name="矩形 14"/>
          <p:cNvSpPr/>
          <p:nvPr/>
        </p:nvSpPr>
        <p:spPr>
          <a:xfrm>
            <a:off x="467544" y="659265"/>
            <a:ext cx="196733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基本模型 </a:t>
            </a:r>
          </a:p>
        </p:txBody>
      </p:sp>
    </p:spTree>
    <p:extLst>
      <p:ext uri="{BB962C8B-B14F-4D97-AF65-F5344CB8AC3E}">
        <p14:creationId xmlns:p14="http://schemas.microsoft.com/office/powerpoint/2010/main" val="27499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  <p:bldP spid="12" grpId="0" animBg="1"/>
      <p:bldP spid="13" grpId="0"/>
      <p:bldP spid="14" grpId="0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512" y="1246849"/>
                <a:ext cx="8820472" cy="117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+[</m:t>
                      </m:r>
                      <m:r>
                        <a:rPr lang="en-US" altLang="zh-CN" b="0" i="1">
                          <a:latin typeface="Cambria Math"/>
                        </a:rPr>
                        <m:t>𝑑</m:t>
                      </m:r>
                      <m:r>
                        <a:rPr lang="en-US" altLang="zh-CN" b="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i="1" dirty="0"/>
                        <m:t>f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i="1" dirty="0"/>
                        <m:t>n</m:t>
                      </m:r>
                      <m:r>
                        <m:rPr>
                          <m:nor/>
                        </m:rPr>
                        <a:rPr lang="en-US" altLang="zh-CN" dirty="0"/>
                        <m:t>+1)/2]</m:t>
                      </m:r>
                      <m:r>
                        <a:rPr lang="en-US" altLang="zh-CN" b="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+[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]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46849"/>
                <a:ext cx="8820472" cy="11740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93425"/>
                <a:ext cx="3005823" cy="117525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𝐸𝑅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𝑚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93425"/>
                <a:ext cx="3005823" cy="11752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290886" y="3488219"/>
            <a:ext cx="644626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+mj-lt"/>
                <a:ea typeface="楷体" panose="02010609060101010101" pitchFamily="49" charset="-122"/>
              </a:rPr>
              <a:t>确定检查间隔</a:t>
            </a:r>
            <a:r>
              <a:rPr lang="en-US" altLang="zh-CN" sz="2800" b="1" i="1" dirty="0"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zh-CN" sz="2800" b="1" dirty="0">
                <a:latin typeface="+mj-lt"/>
                <a:ea typeface="楷体" panose="02010609060101010101" pitchFamily="49" charset="-122"/>
              </a:rPr>
              <a:t>和更换周期</a:t>
            </a:r>
            <a:r>
              <a:rPr lang="en-US" altLang="zh-CN" sz="2800" b="1" i="1" dirty="0" smtClean="0"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+mj-lt"/>
                <a:ea typeface="楷体" panose="02010609060101010101" pitchFamily="49" charset="-122"/>
              </a:rPr>
              <a:t>使</a:t>
            </a:r>
            <a:r>
              <a:rPr lang="en-US" altLang="zh-CN" sz="2800" b="1" i="1" dirty="0" smtClean="0">
                <a:latin typeface="+mj-lt"/>
                <a:ea typeface="楷体" panose="02010609060101010101" pitchFamily="49" charset="-122"/>
              </a:rPr>
              <a:t>EL</a:t>
            </a:r>
            <a:r>
              <a:rPr lang="zh-CN" altLang="zh-CN" sz="2800" b="1" dirty="0" smtClean="0">
                <a:latin typeface="+mj-lt"/>
                <a:ea typeface="楷体" panose="02010609060101010101" pitchFamily="49" charset="-122"/>
              </a:rPr>
              <a:t>最小</a:t>
            </a:r>
            <a:r>
              <a:rPr lang="en-US" altLang="zh-CN" sz="2800" b="1" dirty="0">
                <a:latin typeface="+mj-lt"/>
                <a:ea typeface="楷体" panose="02010609060101010101" pitchFamily="49" charset="-122"/>
              </a:rPr>
              <a:t>.</a:t>
            </a:r>
            <a:r>
              <a:rPr lang="zh-CN" altLang="zh-CN" sz="2800" b="1" dirty="0" smtClean="0">
                <a:latin typeface="+mj-lt"/>
                <a:ea typeface="楷体" panose="02010609060101010101" pitchFamily="49" charset="-122"/>
              </a:rPr>
              <a:t> </a:t>
            </a:r>
            <a:endParaRPr lang="zh-CN" altLang="zh-CN" sz="2800" b="1" dirty="0">
              <a:latin typeface="+mj-lt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85630" y="2491428"/>
                <a:ext cx="1415772" cy="7792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800" i="1" dirty="0" smtClean="0"/>
                  <a:t>EL=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i="1" dirty="0"/>
                          <m:t>EC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i="1" dirty="0"/>
                          <m:t>ER</m:t>
                        </m:r>
                        <m:r>
                          <m:rPr>
                            <m:nor/>
                          </m:rPr>
                          <a:rPr lang="zh-CN" altLang="en-US" sz="2800" i="1" dirty="0"/>
                          <m:t> </m:t>
                        </m:r>
                      </m:den>
                    </m:f>
                  </m:oMath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30" y="2491428"/>
                <a:ext cx="1415772" cy="779252"/>
              </a:xfrm>
              <a:prstGeom prst="rect">
                <a:avLst/>
              </a:prstGeom>
              <a:blipFill rotWithShape="1">
                <a:blip r:embed="rId4"/>
                <a:stretch>
                  <a:fillRect l="-8621" b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69196" y="4149080"/>
            <a:ext cx="69679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搜索法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/>
              <a:t>~ </a:t>
            </a:r>
            <a:r>
              <a:rPr lang="zh-CN" altLang="zh-CN" sz="2800" b="1" dirty="0"/>
              <a:t>设定一系列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n,</a:t>
            </a:r>
            <a:r>
              <a:rPr lang="en-US" altLang="zh-CN" sz="2800" b="1" i="1" dirty="0"/>
              <a:t> s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err="1" smtClean="0"/>
              <a:t>sn</a:t>
            </a:r>
            <a:r>
              <a:rPr lang="en-US" altLang="zh-CN" sz="2800" b="1" i="1" dirty="0" smtClean="0"/>
              <a:t>, </a:t>
            </a:r>
            <a:r>
              <a:rPr lang="zh-CN" altLang="zh-CN" sz="2800" b="1" dirty="0" smtClean="0"/>
              <a:t>计算</a:t>
            </a:r>
            <a:r>
              <a:rPr lang="en-US" altLang="zh-CN" sz="2800" b="1" i="1" dirty="0" smtClean="0"/>
              <a:t>EL</a:t>
            </a:r>
            <a:r>
              <a:rPr lang="en-US" altLang="zh-CN" sz="2800" b="1" dirty="0" smtClean="0"/>
              <a:t>,</a:t>
            </a:r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</a:t>
            </a:r>
            <a:r>
              <a:rPr lang="zh-CN" altLang="zh-CN" sz="2800" b="1" dirty="0" smtClean="0"/>
              <a:t>选出</a:t>
            </a:r>
            <a:r>
              <a:rPr lang="zh-CN" altLang="zh-CN" sz="2800" b="1" dirty="0"/>
              <a:t>使</a:t>
            </a:r>
            <a:r>
              <a:rPr lang="en-US" altLang="zh-CN" sz="2800" b="1" i="1" dirty="0"/>
              <a:t>EL</a:t>
            </a:r>
            <a:r>
              <a:rPr lang="zh-CN" altLang="zh-CN" sz="2800" b="1" dirty="0"/>
              <a:t>最小</a:t>
            </a:r>
            <a:r>
              <a:rPr lang="zh-CN" altLang="zh-CN" sz="2800" b="1" dirty="0" smtClean="0"/>
              <a:t>的一</a:t>
            </a:r>
            <a:r>
              <a:rPr lang="zh-CN" altLang="zh-CN" sz="2800" b="1" dirty="0"/>
              <a:t>组</a:t>
            </a:r>
            <a:r>
              <a:rPr lang="zh-CN" altLang="zh-CN" sz="2800" b="1" dirty="0" smtClean="0"/>
              <a:t>解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220072" y="5422165"/>
            <a:ext cx="30348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=18,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=19, 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=342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187624" y="5435560"/>
            <a:ext cx="3391768" cy="566304"/>
            <a:chOff x="1187624" y="5435560"/>
            <a:chExt cx="3391768" cy="566304"/>
          </a:xfrm>
        </p:grpSpPr>
        <p:sp>
          <p:nvSpPr>
            <p:cNvPr id="11" name="矩形 10"/>
            <p:cNvSpPr/>
            <p:nvPr/>
          </p:nvSpPr>
          <p:spPr>
            <a:xfrm>
              <a:off x="1454819" y="5435560"/>
              <a:ext cx="312457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n</a:t>
              </a:r>
              <a:r>
                <a:rPr lang="en-US" altLang="zh-CN" sz="2800" b="1" dirty="0" smtClean="0"/>
                <a:t>=18, </a:t>
              </a:r>
              <a:r>
                <a:rPr lang="en-US" altLang="zh-CN" sz="2800" b="1" i="1" dirty="0" smtClean="0"/>
                <a:t>s</a:t>
              </a:r>
              <a:r>
                <a:rPr lang="en-US" altLang="zh-CN" sz="2800" b="1" dirty="0" smtClean="0"/>
                <a:t>=20, </a:t>
              </a:r>
              <a:r>
                <a:rPr lang="en-US" altLang="zh-CN" sz="2800" b="1" i="1" dirty="0" smtClean="0"/>
                <a:t>m</a:t>
              </a:r>
              <a:r>
                <a:rPr lang="en-US" altLang="zh-CN" sz="2800" b="1" dirty="0" smtClean="0"/>
                <a:t>=360</a:t>
              </a:r>
              <a:r>
                <a:rPr lang="zh-CN" altLang="zh-CN" sz="2800" b="1" dirty="0" smtClean="0"/>
                <a:t> </a:t>
              </a:r>
              <a:endParaRPr lang="zh-CN" altLang="en-US" sz="2800" b="1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1187624" y="5517232"/>
              <a:ext cx="19518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540771" y="659265"/>
            <a:ext cx="196733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模型求解</a:t>
            </a:r>
          </a:p>
        </p:txBody>
      </p:sp>
    </p:spTree>
    <p:extLst>
      <p:ext uri="{BB962C8B-B14F-4D97-AF65-F5344CB8AC3E}">
        <p14:creationId xmlns:p14="http://schemas.microsoft.com/office/powerpoint/2010/main" val="232163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6"/>
          <p:cNvSpPr txBox="1">
            <a:spLocks noChangeArrowheads="1"/>
          </p:cNvSpPr>
          <p:nvPr/>
        </p:nvSpPr>
        <p:spPr bwMode="auto">
          <a:xfrm>
            <a:off x="476721" y="1350378"/>
            <a:ext cx="648072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假设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1507" name="Text Box 1027"/>
          <p:cNvSpPr txBox="1">
            <a:spLocks noChangeArrowheads="1"/>
          </p:cNvSpPr>
          <p:nvPr/>
        </p:nvSpPr>
        <p:spPr bwMode="auto">
          <a:xfrm>
            <a:off x="1331640" y="1124744"/>
            <a:ext cx="481135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en-US" sz="2800" b="1" dirty="0"/>
              <a:t>每天买</a:t>
            </a:r>
            <a:r>
              <a:rPr lang="zh-CN" altLang="zh-CN" sz="2800" b="1" dirty="0"/>
              <a:t>进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 (</a:t>
            </a:r>
            <a:r>
              <a:rPr lang="en-US" altLang="zh-CN" sz="2800" b="1" dirty="0" smtClean="0">
                <a:latin typeface="Cambria Math"/>
                <a:ea typeface="Cambria Math"/>
              </a:rPr>
              <a:t>⨉</a:t>
            </a:r>
            <a:r>
              <a:rPr lang="en-US" altLang="zh-CN" sz="2800" b="1" dirty="0" smtClean="0"/>
              <a:t>100)</a:t>
            </a:r>
            <a:r>
              <a:rPr lang="zh-CN" altLang="en-US" sz="2800" b="1" dirty="0"/>
              <a:t>份</a:t>
            </a:r>
            <a:r>
              <a:rPr lang="zh-CN" altLang="zh-CN" sz="2800" b="1" dirty="0" smtClean="0"/>
              <a:t>报纸</a:t>
            </a:r>
            <a:r>
              <a:rPr lang="en-US" altLang="zh-CN" sz="2800" b="1" dirty="0" smtClean="0"/>
              <a:t>.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1508" name="Text Box 1028"/>
          <p:cNvSpPr txBox="1">
            <a:spLocks noChangeArrowheads="1"/>
          </p:cNvSpPr>
          <p:nvPr/>
        </p:nvSpPr>
        <p:spPr bwMode="auto">
          <a:xfrm>
            <a:off x="1259632" y="2132856"/>
            <a:ext cx="728625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每天需求量</a:t>
            </a:r>
            <a:r>
              <a:rPr lang="en-US" altLang="zh-CN" sz="2800" b="1" dirty="0" smtClean="0"/>
              <a:t>(100</a:t>
            </a:r>
            <a:r>
              <a:rPr lang="zh-CN" altLang="en-US" sz="2800" b="1" dirty="0" smtClean="0"/>
              <a:t>份</a:t>
            </a:r>
            <a:r>
              <a:rPr lang="en-US" altLang="zh-CN" sz="2800" b="1" dirty="0" smtClean="0"/>
              <a:t>) </a:t>
            </a:r>
            <a:r>
              <a:rPr lang="en-US" altLang="zh-CN" sz="2800" b="1" i="1" dirty="0" smtClean="0"/>
              <a:t>r </a:t>
            </a:r>
            <a:r>
              <a:rPr lang="zh-CN" altLang="en-US" sz="2800" b="1" dirty="0"/>
              <a:t>的概率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r</a:t>
            </a:r>
            <a:r>
              <a:rPr lang="en-US" altLang="zh-CN" sz="2800" b="1" dirty="0" smtClean="0"/>
              <a:t>)</a:t>
            </a:r>
            <a:r>
              <a:rPr lang="en-US" altLang="zh-CN" sz="2800" b="1" i="1" dirty="0" smtClean="0"/>
              <a:t>, r</a:t>
            </a:r>
            <a:r>
              <a:rPr lang="en-US" altLang="zh-CN" sz="2800" b="1" dirty="0" smtClean="0"/>
              <a:t>=0,1,…,</a:t>
            </a:r>
            <a:r>
              <a:rPr lang="en-US" altLang="zh-CN" sz="2800" b="1" i="1" dirty="0" smtClean="0"/>
              <a:t>n</a:t>
            </a:r>
            <a:endParaRPr lang="en-US" altLang="zh-CN" sz="2800" b="1" i="1" dirty="0"/>
          </a:p>
        </p:txBody>
      </p:sp>
      <p:graphicFrame>
        <p:nvGraphicFramePr>
          <p:cNvPr id="4098" name="Object 1030"/>
          <p:cNvGraphicFramePr>
            <a:graphicFrameLocks noChangeAspect="1"/>
          </p:cNvGraphicFramePr>
          <p:nvPr/>
        </p:nvGraphicFramePr>
        <p:xfrm>
          <a:off x="8172450" y="549275"/>
          <a:ext cx="658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Clip" r:id="rId3" imgW="3212280" imgH="3935520" progId="MS_ClipArt_Gallery.2">
                  <p:embed/>
                </p:oleObj>
              </mc:Choice>
              <mc:Fallback>
                <p:oleObj name="Clip" r:id="rId3" imgW="3212280" imgH="3935520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49275"/>
                        <a:ext cx="658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离散型需求下的报童售报模型</a:t>
            </a:r>
            <a:endParaRPr lang="zh-CN" altLang="zh-CN" sz="2800" dirty="0"/>
          </a:p>
        </p:txBody>
      </p:sp>
      <p:sp>
        <p:nvSpPr>
          <p:cNvPr id="16" name="矩形 15"/>
          <p:cNvSpPr/>
          <p:nvPr/>
        </p:nvSpPr>
        <p:spPr>
          <a:xfrm>
            <a:off x="1273076" y="1628800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售出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份</a:t>
            </a:r>
            <a:r>
              <a:rPr lang="zh-CN" altLang="zh-CN" sz="2800" b="1" dirty="0" smtClean="0"/>
              <a:t>获利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aseline="-25000" dirty="0"/>
              <a:t> 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退回</a:t>
            </a:r>
            <a:r>
              <a:rPr lang="en-US" altLang="zh-CN" sz="2800" b="1" dirty="0"/>
              <a:t>100</a:t>
            </a:r>
            <a:r>
              <a:rPr lang="zh-CN" altLang="en-US" sz="2800" b="1" dirty="0" smtClean="0"/>
              <a:t>份</a:t>
            </a:r>
            <a:r>
              <a:rPr lang="zh-CN" altLang="zh-CN" sz="2800" b="1" dirty="0" smtClean="0"/>
              <a:t>损失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9" name="Text Box 1026"/>
          <p:cNvSpPr txBox="1">
            <a:spLocks noChangeArrowheads="1"/>
          </p:cNvSpPr>
          <p:nvPr/>
        </p:nvSpPr>
        <p:spPr bwMode="auto">
          <a:xfrm>
            <a:off x="476721" y="2800092"/>
            <a:ext cx="648072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建模</a:t>
            </a:r>
          </a:p>
        </p:txBody>
      </p:sp>
      <p:sp>
        <p:nvSpPr>
          <p:cNvPr id="6" name="矩形 5"/>
          <p:cNvSpPr/>
          <p:nvPr/>
        </p:nvSpPr>
        <p:spPr>
          <a:xfrm>
            <a:off x="1198062" y="2814608"/>
            <a:ext cx="171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供不应求 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340199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供过于求</a:t>
            </a:r>
          </a:p>
        </p:txBody>
      </p:sp>
      <p:sp>
        <p:nvSpPr>
          <p:cNvPr id="9" name="矩形 8"/>
          <p:cNvSpPr/>
          <p:nvPr/>
        </p:nvSpPr>
        <p:spPr>
          <a:xfrm>
            <a:off x="6300192" y="3365146"/>
            <a:ext cx="274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退回损失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err="1" smtClean="0"/>
              <a:t>q</a:t>
            </a:r>
            <a:r>
              <a:rPr lang="en-US" altLang="zh-CN" sz="2800" b="1" dirty="0" err="1">
                <a:sym typeface="Symbol"/>
              </a:rPr>
              <a:t></a:t>
            </a:r>
            <a:r>
              <a:rPr lang="en-US" altLang="zh-CN" sz="2800" b="1" i="1" dirty="0" err="1"/>
              <a:t>r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6329531" y="2833772"/>
            <a:ext cx="1914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没有</a:t>
            </a:r>
            <a:r>
              <a:rPr lang="zh-CN" altLang="zh-CN" sz="2800" b="1" dirty="0" smtClean="0"/>
              <a:t>损失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887001" y="2716758"/>
            <a:ext cx="976466" cy="601646"/>
            <a:chOff x="2887001" y="3167970"/>
            <a:chExt cx="976466" cy="601646"/>
          </a:xfrm>
        </p:grpSpPr>
        <p:sp>
          <p:nvSpPr>
            <p:cNvPr id="2" name="矩形 1"/>
            <p:cNvSpPr/>
            <p:nvPr/>
          </p:nvSpPr>
          <p:spPr>
            <a:xfrm>
              <a:off x="2987824" y="3167970"/>
              <a:ext cx="8756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/>
                <a:t> </a:t>
              </a:r>
              <a:r>
                <a:rPr lang="en-US" altLang="zh-CN" sz="2800" b="1" i="1" dirty="0" smtClean="0"/>
                <a:t>q&lt;r </a:t>
              </a:r>
              <a:endParaRPr lang="zh-CN" altLang="en-US" sz="2800" b="1" dirty="0"/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2887001" y="3284984"/>
              <a:ext cx="17283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43808" y="3329990"/>
            <a:ext cx="1019659" cy="576064"/>
            <a:chOff x="2843808" y="3861048"/>
            <a:chExt cx="1019659" cy="576064"/>
          </a:xfrm>
        </p:grpSpPr>
        <p:sp>
          <p:nvSpPr>
            <p:cNvPr id="3" name="矩形 2"/>
            <p:cNvSpPr/>
            <p:nvPr/>
          </p:nvSpPr>
          <p:spPr>
            <a:xfrm>
              <a:off x="2999370" y="3861048"/>
              <a:ext cx="864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r>
                <a:rPr lang="zh-CN" altLang="zh-CN" sz="2800" b="1" i="1" dirty="0"/>
                <a:t>≤</a:t>
              </a:r>
              <a:r>
                <a:rPr lang="en-US" altLang="zh-CN" sz="2800" b="1" i="1" dirty="0" smtClean="0"/>
                <a:t>q</a:t>
              </a:r>
              <a:endParaRPr lang="zh-CN" altLang="en-US" sz="2800" b="1" dirty="0"/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2843808" y="3952480"/>
              <a:ext cx="17283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5113" y="2775084"/>
            <a:ext cx="2333071" cy="543320"/>
            <a:chOff x="3895113" y="3226296"/>
            <a:chExt cx="2333071" cy="543320"/>
          </a:xfrm>
        </p:grpSpPr>
        <p:sp>
          <p:nvSpPr>
            <p:cNvPr id="4" name="矩形 3"/>
            <p:cNvSpPr/>
            <p:nvPr/>
          </p:nvSpPr>
          <p:spPr>
            <a:xfrm>
              <a:off x="4071824" y="3226296"/>
              <a:ext cx="2156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售出</a:t>
              </a:r>
              <a:r>
                <a:rPr lang="zh-CN" altLang="zh-CN" sz="2800" b="1" dirty="0" smtClean="0"/>
                <a:t>获利</a:t>
              </a:r>
              <a:r>
                <a:rPr lang="en-US" altLang="zh-CN" sz="2800" b="1" dirty="0" smtClean="0"/>
                <a:t> </a:t>
              </a:r>
              <a:r>
                <a:rPr lang="en-US" altLang="zh-CN" sz="2800" b="1" i="1" dirty="0" smtClean="0"/>
                <a:t>s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i="1" dirty="0" smtClean="0"/>
                <a:t>q</a:t>
              </a:r>
              <a:endParaRPr lang="zh-CN" altLang="en-US" sz="2800" b="1" dirty="0"/>
            </a:p>
          </p:txBody>
        </p:sp>
        <p:sp>
          <p:nvSpPr>
            <p:cNvPr id="30" name="右箭头 29"/>
            <p:cNvSpPr/>
            <p:nvPr/>
          </p:nvSpPr>
          <p:spPr bwMode="auto">
            <a:xfrm>
              <a:off x="3895113" y="3284984"/>
              <a:ext cx="17283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51920" y="3370858"/>
            <a:ext cx="2296261" cy="535196"/>
            <a:chOff x="3851920" y="3901916"/>
            <a:chExt cx="2296261" cy="535196"/>
          </a:xfrm>
        </p:grpSpPr>
        <p:sp>
          <p:nvSpPr>
            <p:cNvPr id="26" name="矩形 25"/>
            <p:cNvSpPr/>
            <p:nvPr/>
          </p:nvSpPr>
          <p:spPr>
            <a:xfrm>
              <a:off x="4031896" y="3901916"/>
              <a:ext cx="21162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售出</a:t>
              </a:r>
              <a:r>
                <a:rPr lang="zh-CN" altLang="zh-CN" sz="2800" b="1" dirty="0" smtClean="0"/>
                <a:t>获利</a:t>
              </a:r>
              <a:r>
                <a:rPr lang="en-US" altLang="zh-CN" sz="2800" b="1" dirty="0" smtClean="0"/>
                <a:t> </a:t>
              </a:r>
              <a:r>
                <a:rPr lang="en-US" altLang="zh-CN" sz="2800" b="1" i="1" dirty="0" smtClean="0"/>
                <a:t>s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i="1" dirty="0" smtClean="0"/>
                <a:t>r</a:t>
              </a:r>
              <a:endParaRPr lang="zh-CN" altLang="en-US" sz="2800" b="1" dirty="0"/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3851920" y="3952480"/>
              <a:ext cx="17283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918348"/>
              </p:ext>
            </p:extLst>
          </p:nvPr>
        </p:nvGraphicFramePr>
        <p:xfrm>
          <a:off x="3297222" y="3933056"/>
          <a:ext cx="437325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公式" r:id="rId5" imgW="1968500" imgH="482600" progId="Equation.3">
                  <p:embed/>
                </p:oleObj>
              </mc:Choice>
              <mc:Fallback>
                <p:oleObj name="公式" r:id="rId5" imgW="1968500" imgH="482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22" y="3933056"/>
                        <a:ext cx="4373251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198062" y="422108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一天的利润</a:t>
            </a:r>
            <a:endParaRPr lang="zh-CN" altLang="en-US" sz="2800" b="1" dirty="0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-1" y="4941168"/>
                <a:ext cx="9108505" cy="114044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b="1" i="1">
                              <a:latin typeface="Cambria Math"/>
                            </a:rPr>
                            <m:t>𝑺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𝒒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1" i="1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b="1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𝒒𝒇</m:t>
                                  </m:r>
                                  <m:d>
                                    <m:dPr>
                                      <m:ctrlPr>
                                        <a:rPr lang="zh-CN" altLang="zh-CN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941168"/>
                <a:ext cx="9108505" cy="11404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05510" y="6074132"/>
            <a:ext cx="8513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已知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求</a:t>
            </a:r>
            <a:r>
              <a:rPr lang="zh-CN" altLang="en-US" sz="2800" b="1" dirty="0" smtClean="0"/>
              <a:t>买</a:t>
            </a:r>
            <a:r>
              <a:rPr lang="zh-CN" altLang="zh-CN" sz="2800" b="1" dirty="0" smtClean="0"/>
              <a:t>进数量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/>
              <a:t> </a:t>
            </a:r>
            <a:r>
              <a:rPr lang="zh-CN" altLang="zh-CN" sz="2800" b="1" dirty="0" smtClean="0"/>
              <a:t>使</a:t>
            </a:r>
            <a:r>
              <a:rPr lang="zh-CN" altLang="zh-CN" sz="2800" b="1" dirty="0">
                <a:solidFill>
                  <a:srgbClr val="FF0000"/>
                </a:solidFill>
              </a:rPr>
              <a:t>日均利润</a:t>
            </a:r>
            <a:r>
              <a:rPr lang="en-US" altLang="zh-CN" sz="2800" b="1" i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/>
      <p:bldP spid="21508" grpId="0" animBg="1" autoUpdateAnimBg="0"/>
      <p:bldP spid="16" grpId="0"/>
      <p:bldP spid="19" grpId="0" animBg="1" autoUpdateAnimBg="0"/>
      <p:bldP spid="6" grpId="0"/>
      <p:bldP spid="8" grpId="0"/>
      <p:bldP spid="9" grpId="0"/>
      <p:bldP spid="27" grpId="0"/>
      <p:bldP spid="13" grpId="0"/>
      <p:bldP spid="23" grpId="0" animBg="1"/>
      <p:bldP spid="2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9331" y="1609636"/>
            <a:ext cx="7469093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000000"/>
                </a:solidFill>
              </a:rPr>
              <a:t>工序故障</a:t>
            </a:r>
            <a:r>
              <a:rPr lang="zh-CN" altLang="zh-CN" sz="2800" b="1" dirty="0">
                <a:solidFill>
                  <a:srgbClr val="000000"/>
                </a:solidFill>
              </a:rPr>
              <a:t>中</a:t>
            </a:r>
            <a:r>
              <a:rPr lang="zh-CN" altLang="zh-CN" sz="2800" b="1" dirty="0">
                <a:solidFill>
                  <a:srgbClr val="FF0000"/>
                </a:solidFill>
              </a:rPr>
              <a:t>刀具故障</a:t>
            </a:r>
            <a:r>
              <a:rPr lang="zh-CN" altLang="zh-CN" sz="2800" b="1" dirty="0">
                <a:solidFill>
                  <a:srgbClr val="000000"/>
                </a:solidFill>
              </a:rPr>
              <a:t>占</a:t>
            </a:r>
            <a:r>
              <a:rPr lang="en-US" altLang="zh-CN" sz="2800" b="1" dirty="0">
                <a:solidFill>
                  <a:srgbClr val="000000"/>
                </a:solidFill>
              </a:rPr>
              <a:t>95%, </a:t>
            </a:r>
            <a:r>
              <a:rPr lang="zh-CN" altLang="zh-CN" sz="2800" b="1" dirty="0">
                <a:solidFill>
                  <a:srgbClr val="FF0000"/>
                </a:solidFill>
              </a:rPr>
              <a:t>其它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故障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占</a:t>
            </a:r>
            <a:r>
              <a:rPr lang="en-US" altLang="zh-CN" sz="2800" b="1" dirty="0">
                <a:solidFill>
                  <a:srgbClr val="000000"/>
                </a:solidFill>
              </a:rPr>
              <a:t>5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%.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27584" y="297778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刀具故障</a:t>
            </a:r>
            <a:r>
              <a:rPr lang="en-US" altLang="zh-CN" sz="2800" b="1" i="1" dirty="0" smtClean="0">
                <a:sym typeface="Symbol"/>
              </a:rPr>
              <a:t>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600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965205" y="2257708"/>
            <a:ext cx="4990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 </a:t>
            </a:r>
            <a:r>
              <a:rPr lang="en-US" altLang="zh-CN" sz="2800" b="1" dirty="0" smtClean="0"/>
              <a:t>~</a:t>
            </a:r>
            <a:r>
              <a:rPr lang="zh-CN" altLang="zh-CN" sz="2800" b="1" dirty="0"/>
              <a:t>刀具故障率</a:t>
            </a:r>
            <a:r>
              <a:rPr lang="en-US" altLang="zh-CN" sz="2800" b="1" dirty="0"/>
              <a:t>,  </a:t>
            </a:r>
            <a:r>
              <a:rPr lang="en-US" altLang="zh-CN" sz="2800" b="1" i="1" dirty="0" smtClean="0"/>
              <a:t>q ~</a:t>
            </a:r>
            <a:r>
              <a:rPr lang="zh-CN" altLang="zh-CN" sz="2800" b="1" dirty="0" smtClean="0"/>
              <a:t>其它</a:t>
            </a:r>
            <a:r>
              <a:rPr lang="zh-CN" altLang="zh-CN" sz="2800" b="1" dirty="0"/>
              <a:t>故障率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153472" y="2238544"/>
            <a:ext cx="152798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p:q</a:t>
            </a:r>
            <a:r>
              <a:rPr lang="en-US" altLang="zh-CN" sz="2800" b="1" dirty="0"/>
              <a:t>=95:5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940152" y="2905780"/>
            <a:ext cx="316888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q</a:t>
            </a:r>
            <a:r>
              <a:rPr lang="en-US" altLang="zh-CN" sz="2800" b="1" dirty="0"/>
              <a:t>= (</a:t>
            </a:r>
            <a:r>
              <a:rPr lang="en-US" altLang="zh-CN" sz="2800" b="1" dirty="0" smtClean="0"/>
              <a:t>5/95)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=1/11400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091674" y="889556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零件</a:t>
            </a:r>
            <a:r>
              <a:rPr lang="zh-CN" altLang="zh-CN" sz="2800" b="1" dirty="0">
                <a:solidFill>
                  <a:srgbClr val="000000"/>
                </a:solidFill>
              </a:rPr>
              <a:t>检查只能发现工序故障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523805" y="2958624"/>
            <a:ext cx="2333920" cy="523220"/>
            <a:chOff x="3523805" y="2761764"/>
            <a:chExt cx="2333920" cy="523220"/>
          </a:xfrm>
        </p:grpSpPr>
        <p:sp>
          <p:nvSpPr>
            <p:cNvPr id="10" name="右箭头 9"/>
            <p:cNvSpPr/>
            <p:nvPr/>
          </p:nvSpPr>
          <p:spPr bwMode="auto">
            <a:xfrm>
              <a:off x="3523805" y="2780928"/>
              <a:ext cx="19518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79912" y="2761764"/>
              <a:ext cx="2077813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</a:rPr>
                <a:t>p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=1/</a:t>
              </a:r>
              <a:r>
                <a:rPr lang="en-US" altLang="zh-CN" sz="2800" b="1" i="1" dirty="0">
                  <a:solidFill>
                    <a:srgbClr val="000000"/>
                  </a:solidFill>
                  <a:sym typeface="Symbol"/>
                </a:rPr>
                <a:t>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=1/600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803200" y="3761997"/>
            <a:ext cx="5030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假定</a:t>
            </a:r>
            <a:r>
              <a:rPr lang="zh-CN" altLang="zh-CN" sz="2800" b="1" dirty="0"/>
              <a:t>出现</a:t>
            </a:r>
            <a:r>
              <a:rPr lang="zh-CN" altLang="zh-CN" sz="2800" b="1" dirty="0" smtClean="0"/>
              <a:t>其它故障相互</a:t>
            </a:r>
            <a:r>
              <a:rPr lang="zh-CN" altLang="zh-CN" sz="2800" b="1" dirty="0"/>
              <a:t>独立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27584" y="4489956"/>
            <a:ext cx="5832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生产</a:t>
            </a:r>
            <a:r>
              <a:rPr lang="zh-CN" altLang="zh-CN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i="1" dirty="0">
                <a:solidFill>
                  <a:srgbClr val="FF0000"/>
                </a:solidFill>
              </a:rPr>
              <a:t>j</a:t>
            </a:r>
            <a:r>
              <a:rPr lang="zh-CN" altLang="zh-CN" sz="2800" b="1" dirty="0">
                <a:solidFill>
                  <a:srgbClr val="FF0000"/>
                </a:solidFill>
              </a:rPr>
              <a:t>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零件出现</a:t>
            </a:r>
            <a:r>
              <a:rPr lang="zh-CN" altLang="zh-CN" sz="2800" b="1" dirty="0">
                <a:solidFill>
                  <a:srgbClr val="FF0000"/>
                </a:solidFill>
              </a:rPr>
              <a:t>其它故障的概率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19672" y="5282044"/>
            <a:ext cx="619268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=(</a:t>
            </a:r>
            <a:r>
              <a:rPr lang="en-US" altLang="zh-CN" sz="2800" b="1" dirty="0" smtClean="0"/>
              <a:t>1-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</a:t>
            </a:r>
            <a:r>
              <a:rPr lang="en-US" altLang="zh-CN" sz="2800" b="1" i="1" baseline="30000" dirty="0" smtClean="0"/>
              <a:t>j-</a:t>
            </a:r>
            <a:r>
              <a:rPr lang="en-US" altLang="zh-CN" sz="2800" b="1" baseline="30000" dirty="0" smtClean="0"/>
              <a:t>1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 smtClean="0"/>
              <a:t>j</a:t>
            </a:r>
            <a:r>
              <a:rPr lang="en-US" altLang="zh-CN" sz="2800" b="1" dirty="0" smtClean="0"/>
              <a:t>=1,2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sym typeface="Symbol"/>
              </a:rPr>
              <a:t>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-1),  </a:t>
            </a:r>
            <a:r>
              <a:rPr lang="en-US" altLang="zh-CN" sz="2800" b="1" i="1" dirty="0" smtClean="0"/>
              <a:t>P</a:t>
            </a:r>
            <a:r>
              <a:rPr lang="en-US" altLang="zh-CN" sz="2800" b="1" i="1" baseline="-25000" dirty="0" smtClean="0"/>
              <a:t>m</a:t>
            </a:r>
            <a:r>
              <a:rPr lang="en-US" altLang="zh-CN" sz="2800" b="1" dirty="0"/>
              <a:t>=(1-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en-US" altLang="zh-CN" sz="2800" b="1" i="1" baseline="30000" dirty="0"/>
              <a:t>m-</a:t>
            </a:r>
            <a:r>
              <a:rPr lang="en-US" altLang="zh-CN" sz="2800" b="1" baseline="30000" dirty="0"/>
              <a:t>1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755576" y="880845"/>
            <a:ext cx="309634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其它故障的影响 </a:t>
            </a:r>
          </a:p>
        </p:txBody>
      </p:sp>
    </p:spTree>
    <p:extLst>
      <p:ext uri="{BB962C8B-B14F-4D97-AF65-F5344CB8AC3E}">
        <p14:creationId xmlns:p14="http://schemas.microsoft.com/office/powerpoint/2010/main" val="274822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2" grpId="0"/>
      <p:bldP spid="15" grpId="0"/>
      <p:bldP spid="16" grpId="0"/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3608" y="2636912"/>
            <a:ext cx="6513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EC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其它</a:t>
            </a:r>
            <a:r>
              <a:rPr lang="zh-CN" altLang="zh-CN" sz="2800" b="1" dirty="0"/>
              <a:t>故障</a:t>
            </a:r>
            <a:r>
              <a:rPr lang="zh-CN" altLang="zh-CN" sz="2800" b="1" dirty="0" smtClean="0"/>
              <a:t>下</a:t>
            </a:r>
            <a:r>
              <a:rPr lang="zh-CN" altLang="zh-CN" sz="2800" b="1" dirty="0"/>
              <a:t>一</a:t>
            </a:r>
            <a:r>
              <a:rPr lang="zh-CN" altLang="zh-CN" sz="2800" b="1" dirty="0" smtClean="0"/>
              <a:t>个周期</a:t>
            </a:r>
            <a:r>
              <a:rPr lang="en-US" altLang="zh-CN" sz="2800" b="1" i="1" dirty="0"/>
              <a:t>m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9582" y="3356570"/>
            <a:ext cx="660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ER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其它</a:t>
            </a:r>
            <a:r>
              <a:rPr lang="zh-CN" altLang="zh-CN" sz="2800" b="1" dirty="0"/>
              <a:t>故障</a:t>
            </a:r>
            <a:r>
              <a:rPr lang="zh-CN" altLang="zh-CN" sz="2800" b="1" dirty="0" smtClean="0"/>
              <a:t>下</a:t>
            </a:r>
            <a:r>
              <a:rPr lang="zh-CN" altLang="zh-CN" sz="2800" b="1" dirty="0"/>
              <a:t>一个周期</a:t>
            </a:r>
            <a:r>
              <a:rPr lang="en-US" altLang="zh-CN" sz="2800" b="1" i="1" dirty="0"/>
              <a:t>m</a:t>
            </a:r>
            <a:r>
              <a:rPr lang="zh-CN" altLang="zh-CN" sz="2800" b="1" dirty="0" smtClean="0"/>
              <a:t>的平均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产量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84055" y="4057908"/>
            <a:ext cx="192232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 (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-1)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k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644008" y="4057908"/>
            <a:ext cx="339868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i="1" baseline="-25000" dirty="0"/>
              <a:t>j</a:t>
            </a:r>
            <a:r>
              <a:rPr lang="en-US" altLang="zh-CN" sz="2800" b="1" dirty="0" smtClean="0"/>
              <a:t>= [</a:t>
            </a:r>
            <a:r>
              <a:rPr lang="en-US" altLang="zh-CN" sz="2800" b="1" i="1" dirty="0" smtClean="0"/>
              <a:t>j/n</a:t>
            </a:r>
            <a:r>
              <a:rPr lang="en-US" altLang="zh-CN" sz="2800" b="1" dirty="0" smtClean="0"/>
              <a:t>]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d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+1</a:t>
            </a:r>
            <a:r>
              <a:rPr lang="en-US" altLang="zh-CN" sz="2800" b="1" dirty="0"/>
              <a:t>)/2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78310" y="4758074"/>
                <a:ext cx="3278846" cy="117166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/>
                        <m:t>EC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i="1" dirty="0"/>
                        <m:t>P</m:t>
                      </m:r>
                      <m:r>
                        <m:rPr>
                          <m:nor/>
                        </m:rPr>
                        <a:rPr lang="en-US" altLang="zh-CN" i="1" baseline="-25000" dirty="0"/>
                        <m:t>m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b="1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b="1" baseline="-25000" dirty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b="1" i="1" baseline="-25000" dirty="0" smtClean="0"/>
                            <m:t>j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i="1" dirty="0"/>
                        <m:t>P</m:t>
                      </m:r>
                      <m:r>
                        <m:rPr>
                          <m:nor/>
                        </m:rPr>
                        <a:rPr lang="en-US" altLang="zh-CN" i="1" baseline="-25000" dirty="0"/>
                        <m:t>j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0" y="4758074"/>
                <a:ext cx="3278846" cy="11716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685146" y="1969676"/>
            <a:ext cx="61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/>
              <a:t>P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=(</a:t>
            </a:r>
            <a:r>
              <a:rPr lang="en-US" altLang="zh-CN" sz="2800" dirty="0" smtClean="0"/>
              <a:t>1-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)</a:t>
            </a:r>
            <a:r>
              <a:rPr lang="en-US" altLang="zh-CN" sz="2800" i="1" baseline="30000" dirty="0" smtClean="0"/>
              <a:t>j-</a:t>
            </a:r>
            <a:r>
              <a:rPr lang="en-US" altLang="zh-CN" sz="2800" baseline="30000" dirty="0" smtClean="0"/>
              <a:t>1</a:t>
            </a:r>
            <a:r>
              <a:rPr lang="en-US" altLang="zh-CN" sz="2800" i="1" dirty="0" smtClean="0"/>
              <a:t>q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</a:t>
            </a:r>
            <a:r>
              <a:rPr lang="en-US" altLang="zh-CN" sz="2800" i="1" dirty="0" smtClean="0"/>
              <a:t>j</a:t>
            </a:r>
            <a:r>
              <a:rPr lang="en-US" altLang="zh-CN" sz="2800" dirty="0" smtClean="0"/>
              <a:t>=1,2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/>
              </a:rPr>
              <a:t></a:t>
            </a:r>
            <a:r>
              <a:rPr lang="en-US" altLang="zh-CN" sz="2800" dirty="0"/>
              <a:t>,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-1),  </a:t>
            </a:r>
            <a:r>
              <a:rPr lang="en-US" altLang="zh-CN" sz="2800" i="1" dirty="0" smtClean="0"/>
              <a:t>P</a:t>
            </a:r>
            <a:r>
              <a:rPr lang="en-US" altLang="zh-CN" sz="2800" i="1" baseline="-25000" dirty="0" smtClean="0"/>
              <a:t>m</a:t>
            </a:r>
            <a:r>
              <a:rPr lang="en-US" altLang="zh-CN" sz="2800" dirty="0"/>
              <a:t>=(1-</a:t>
            </a:r>
            <a:r>
              <a:rPr lang="en-US" altLang="zh-CN" sz="2800" i="1" dirty="0"/>
              <a:t>q</a:t>
            </a:r>
            <a:r>
              <a:rPr lang="en-US" altLang="zh-CN" sz="2800" dirty="0"/>
              <a:t>)</a:t>
            </a:r>
            <a:r>
              <a:rPr lang="en-US" altLang="zh-CN" sz="2800" i="1" baseline="30000" dirty="0"/>
              <a:t>m-</a:t>
            </a:r>
            <a:r>
              <a:rPr lang="en-US" altLang="zh-CN" sz="2800" baseline="30000" dirty="0"/>
              <a:t>1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17395" y="4777613"/>
                <a:ext cx="3089948" cy="117166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/>
                        <m:t>ER</m:t>
                      </m:r>
                      <m:r>
                        <m:rPr>
                          <m:nor/>
                        </m:rPr>
                        <a:rPr lang="en-US" altLang="zh-CN" baseline="-25000" dirty="0"/>
                        <m:t>1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</m:t>
                      </m:r>
                      <m:r>
                        <m:rPr>
                          <m:nor/>
                        </m:rPr>
                        <a:rPr lang="en-US" altLang="zh-CN" i="1" dirty="0"/>
                        <m:t>P</m:t>
                      </m:r>
                      <m:r>
                        <m:rPr>
                          <m:nor/>
                        </m:rPr>
                        <a:rPr lang="en-US" altLang="zh-CN" i="1" baseline="-25000" dirty="0"/>
                        <m:t>m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i="1" baseline="-25000" dirty="0"/>
                            <m:t>j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95" y="4777613"/>
                <a:ext cx="3089948" cy="11716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684054" y="1321604"/>
            <a:ext cx="6193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生产第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零件出现</a:t>
            </a:r>
            <a:r>
              <a:rPr lang="zh-CN" altLang="zh-CN" sz="2800" b="1" dirty="0"/>
              <a:t>其它</a:t>
            </a:r>
            <a:r>
              <a:rPr lang="zh-CN" altLang="zh-CN" sz="2800" b="1" dirty="0" smtClean="0"/>
              <a:t>故障概率</a:t>
            </a:r>
            <a:r>
              <a:rPr lang="en-US" altLang="zh-CN" sz="2800" b="1" i="1" dirty="0" err="1" smtClean="0"/>
              <a:t>P</a:t>
            </a:r>
            <a:r>
              <a:rPr lang="en-US" altLang="zh-CN" sz="2800" b="1" i="1" baseline="-25000" dirty="0" err="1" smtClean="0"/>
              <a:t>j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3023828" y="627102"/>
            <a:ext cx="309634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其它故障的影响 </a:t>
            </a:r>
          </a:p>
        </p:txBody>
      </p:sp>
    </p:spTree>
    <p:extLst>
      <p:ext uri="{BB962C8B-B14F-4D97-AF65-F5344CB8AC3E}">
        <p14:creationId xmlns:p14="http://schemas.microsoft.com/office/powerpoint/2010/main" val="40865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  <p:bldP spid="14" grpId="0" animBg="1"/>
      <p:bldP spid="15" grpId="0" animBg="1"/>
      <p:bldP spid="16" grpId="0"/>
      <p:bldP spid="18" grpId="0" animBg="1"/>
      <p:bldP spid="1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17832"/>
              </p:ext>
            </p:extLst>
          </p:nvPr>
        </p:nvGraphicFramePr>
        <p:xfrm>
          <a:off x="893046" y="2912368"/>
          <a:ext cx="7663375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公式" r:id="rId3" imgW="3390900" imgH="228600" progId="Equation.3">
                  <p:embed/>
                </p:oleObj>
              </mc:Choice>
              <mc:Fallback>
                <p:oleObj name="公式" r:id="rId3" imgW="339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6" y="2912368"/>
                        <a:ext cx="7663375" cy="516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876256" y="3573016"/>
            <a:ext cx="182969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L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66182" y="4365104"/>
            <a:ext cx="7378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权重</a:t>
            </a:r>
            <a:r>
              <a:rPr lang="el-GR" altLang="zh-CN" sz="2800" b="1" dirty="0"/>
              <a:t>λ</a:t>
            </a:r>
            <a:r>
              <a:rPr lang="en-US" altLang="zh-CN" sz="2800" b="1" dirty="0" smtClean="0"/>
              <a:t>=0.9——</a:t>
            </a:r>
            <a:r>
              <a:rPr lang="zh-CN" altLang="zh-CN" sz="2800" b="1" dirty="0" smtClean="0"/>
              <a:t>刀具</a:t>
            </a:r>
            <a:r>
              <a:rPr lang="zh-CN" altLang="zh-CN" sz="2800" b="1" dirty="0"/>
              <a:t>故障和其它故障</a:t>
            </a:r>
            <a:r>
              <a:rPr lang="zh-CN" altLang="zh-CN" sz="2800" b="1" dirty="0" smtClean="0"/>
              <a:t>出现比例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043608" y="1484784"/>
            <a:ext cx="6513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/>
              <a:t>~</a:t>
            </a:r>
            <a:r>
              <a:rPr lang="zh-CN" altLang="en-US" sz="2800" b="1" dirty="0"/>
              <a:t>工序</a:t>
            </a:r>
            <a:r>
              <a:rPr lang="zh-CN" altLang="zh-CN" sz="2800" b="1" dirty="0" smtClean="0"/>
              <a:t>故障下</a:t>
            </a:r>
            <a:r>
              <a:rPr lang="zh-CN" altLang="zh-CN" sz="2800" b="1" dirty="0"/>
              <a:t>一</a:t>
            </a:r>
            <a:r>
              <a:rPr lang="zh-CN" altLang="zh-CN" sz="2800" b="1" dirty="0" smtClean="0"/>
              <a:t>个周期</a:t>
            </a:r>
            <a:r>
              <a:rPr lang="en-US" altLang="zh-CN" sz="2800" b="1" i="1" dirty="0"/>
              <a:t>m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9582" y="2204442"/>
            <a:ext cx="660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/>
              <a:t>~</a:t>
            </a:r>
            <a:r>
              <a:rPr lang="zh-CN" altLang="en-US" sz="2800" b="1" dirty="0"/>
              <a:t>工序</a:t>
            </a:r>
            <a:r>
              <a:rPr lang="zh-CN" altLang="zh-CN" sz="2800" b="1" dirty="0" smtClean="0"/>
              <a:t>故障下</a:t>
            </a:r>
            <a:r>
              <a:rPr lang="zh-CN" altLang="zh-CN" sz="2800" b="1" dirty="0"/>
              <a:t>一个周期</a:t>
            </a:r>
            <a:r>
              <a:rPr lang="en-US" altLang="zh-CN" sz="2800" b="1" i="1" dirty="0"/>
              <a:t>m</a:t>
            </a:r>
            <a:r>
              <a:rPr lang="zh-CN" altLang="zh-CN" sz="2800" b="1" dirty="0" smtClean="0"/>
              <a:t>的平均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产量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656" y="5085184"/>
            <a:ext cx="590465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/>
              <a:t>结果与基本模型</a:t>
            </a:r>
            <a:r>
              <a:rPr lang="en-US" altLang="zh-CN" sz="2800" b="1" i="1" dirty="0" smtClean="0"/>
              <a:t>EL=EC/ER</a:t>
            </a:r>
            <a:r>
              <a:rPr lang="zh-CN" altLang="en-US" sz="2800" b="1" dirty="0" smtClean="0"/>
              <a:t>相差不大</a:t>
            </a:r>
            <a:r>
              <a:rPr lang="en-US" altLang="zh-CN" sz="2800" b="1" dirty="0" smtClean="0"/>
              <a:t>.</a:t>
            </a:r>
            <a:endParaRPr lang="zh-CN" altLang="en-US" sz="2800" b="1" i="1" dirty="0"/>
          </a:p>
        </p:txBody>
      </p:sp>
      <p:sp>
        <p:nvSpPr>
          <p:cNvPr id="13" name="矩形 12"/>
          <p:cNvSpPr/>
          <p:nvPr/>
        </p:nvSpPr>
        <p:spPr>
          <a:xfrm>
            <a:off x="683568" y="3625860"/>
            <a:ext cx="6768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一个周期</a:t>
            </a:r>
            <a:r>
              <a:rPr lang="en-US" altLang="zh-CN" sz="2800" b="1" i="1" dirty="0">
                <a:solidFill>
                  <a:srgbClr val="000000"/>
                </a:solidFill>
              </a:rPr>
              <a:t>m</a:t>
            </a:r>
            <a:r>
              <a:rPr lang="zh-CN" altLang="zh-CN" sz="2800" b="1" dirty="0" smtClean="0"/>
              <a:t>中</a:t>
            </a:r>
            <a:r>
              <a:rPr lang="zh-CN" altLang="zh-CN" sz="2800" b="1" dirty="0"/>
              <a:t>生产</a:t>
            </a:r>
            <a:r>
              <a:rPr lang="zh-CN" altLang="zh-CN" sz="2800" b="1" dirty="0">
                <a:solidFill>
                  <a:srgbClr val="FF0000"/>
                </a:solidFill>
              </a:rPr>
              <a:t>一个零件的平均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费用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692696"/>
            <a:ext cx="3096343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其它故障的影响 </a:t>
            </a:r>
          </a:p>
        </p:txBody>
      </p:sp>
      <p:sp>
        <p:nvSpPr>
          <p:cNvPr id="3" name="矩形 2"/>
          <p:cNvSpPr/>
          <p:nvPr/>
        </p:nvSpPr>
        <p:spPr>
          <a:xfrm>
            <a:off x="4063741" y="754251"/>
            <a:ext cx="4828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工序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故障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刀具故障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其它</a:t>
            </a:r>
            <a:r>
              <a:rPr lang="zh-CN" altLang="zh-CN" sz="2800" b="1" dirty="0">
                <a:solidFill>
                  <a:srgbClr val="FF0000"/>
                </a:solidFill>
              </a:rPr>
              <a:t>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55679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出现</a:t>
            </a:r>
            <a:r>
              <a:rPr lang="zh-CN" altLang="zh-CN" sz="2800" b="1" dirty="0" smtClean="0"/>
              <a:t>两种误判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基本模型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只</a:t>
            </a:r>
            <a:r>
              <a:rPr lang="zh-CN" altLang="zh-CN" sz="2800" b="1" dirty="0"/>
              <a:t>考虑刀具</a:t>
            </a:r>
            <a:r>
              <a:rPr lang="zh-CN" altLang="zh-CN" sz="2800" b="1" dirty="0" smtClean="0"/>
              <a:t>故障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修改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9552" y="2132856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200"/>
              </a:lnSpc>
              <a:buAutoNum type="arabicPeriod"/>
            </a:pPr>
            <a:r>
              <a:rPr lang="zh-CN" altLang="zh-CN" sz="2800" b="1" dirty="0" smtClean="0"/>
              <a:t>刀具</a:t>
            </a:r>
            <a:r>
              <a:rPr lang="zh-CN" altLang="zh-CN" sz="2800" b="1" dirty="0"/>
              <a:t>正常</a:t>
            </a:r>
            <a:r>
              <a:rPr lang="zh-CN" altLang="zh-CN" sz="2800" b="1" dirty="0" smtClean="0"/>
              <a:t>时</a:t>
            </a:r>
            <a:r>
              <a:rPr lang="zh-CN" altLang="zh-CN" sz="2800" b="1" dirty="0"/>
              <a:t>有</a:t>
            </a:r>
            <a:r>
              <a:rPr lang="en-US" altLang="zh-CN" sz="2800" b="1" dirty="0"/>
              <a:t>2%</a:t>
            </a:r>
            <a:r>
              <a:rPr lang="zh-CN" altLang="zh-CN" sz="2800" b="1" dirty="0" smtClean="0"/>
              <a:t>零件不合格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若</a:t>
            </a:r>
            <a:r>
              <a:rPr lang="zh-CN" altLang="en-US" sz="2800" b="1" dirty="0" smtClean="0"/>
              <a:t>正好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查到不合格品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</a:t>
            </a:r>
            <a:r>
              <a:rPr lang="zh-CN" altLang="zh-CN" sz="2800" b="1" dirty="0">
                <a:solidFill>
                  <a:srgbClr val="FF0000"/>
                </a:solidFill>
              </a:rPr>
              <a:t>误判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刀具故障</a:t>
            </a:r>
            <a:r>
              <a:rPr lang="zh-CN" altLang="en-US" sz="2800" b="1" dirty="0" smtClean="0"/>
              <a:t>导致</a:t>
            </a:r>
            <a:r>
              <a:rPr lang="zh-CN" altLang="zh-CN" sz="2800" b="1" dirty="0" smtClean="0"/>
              <a:t>停机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损失费</a:t>
            </a:r>
            <a:r>
              <a:rPr lang="en-US" altLang="zh-CN" sz="2800" b="1" dirty="0" smtClean="0"/>
              <a:t>1500</a:t>
            </a:r>
            <a:r>
              <a:rPr lang="zh-CN" altLang="zh-CN" sz="2800" b="1" dirty="0"/>
              <a:t>元</a:t>
            </a:r>
            <a:r>
              <a:rPr lang="en-US" altLang="zh-CN" sz="2800" b="1" dirty="0"/>
              <a:t>/</a:t>
            </a:r>
            <a:r>
              <a:rPr lang="zh-CN" altLang="zh-CN" sz="2800" b="1" dirty="0" smtClean="0"/>
              <a:t>次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68734" y="3356992"/>
            <a:ext cx="8196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检查</a:t>
            </a:r>
            <a:r>
              <a:rPr lang="zh-CN" altLang="en-US" sz="2800" b="1" dirty="0"/>
              <a:t>间隔内生产每个</a:t>
            </a:r>
            <a:r>
              <a:rPr lang="zh-CN" altLang="en-US" sz="2800" b="1" dirty="0" smtClean="0"/>
              <a:t>零件的</a:t>
            </a:r>
            <a:r>
              <a:rPr lang="zh-CN" altLang="zh-CN" sz="2800" b="1" dirty="0" smtClean="0"/>
              <a:t>刀具故障率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=1/600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4005064"/>
            <a:ext cx="7848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每次检查</a:t>
            </a:r>
            <a:r>
              <a:rPr lang="zh-CN" altLang="zh-CN" sz="2800" b="1" dirty="0" smtClean="0"/>
              <a:t>时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检查间隔</a:t>
            </a:r>
            <a:r>
              <a:rPr lang="en-US" altLang="zh-CN" sz="2800" b="1" i="1" dirty="0" smtClean="0"/>
              <a:t>n)</a:t>
            </a:r>
            <a:r>
              <a:rPr lang="zh-CN" altLang="zh-CN" sz="2800" b="1" dirty="0" smtClean="0"/>
              <a:t>刀具</a:t>
            </a:r>
            <a:r>
              <a:rPr lang="zh-CN" altLang="zh-CN" sz="2800" b="1" dirty="0">
                <a:solidFill>
                  <a:srgbClr val="FF0000"/>
                </a:solidFill>
              </a:rPr>
              <a:t>正常的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(1-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i="1" baseline="30000" dirty="0">
                <a:solidFill>
                  <a:srgbClr val="FF0000"/>
                </a:solidFill>
              </a:rPr>
              <a:t>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0337" y="4653136"/>
            <a:ext cx="8135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误判停机的</a:t>
            </a:r>
            <a:r>
              <a:rPr lang="zh-CN" altLang="zh-CN" sz="2800" b="1" dirty="0">
                <a:solidFill>
                  <a:srgbClr val="FF0000"/>
                </a:solidFill>
              </a:rPr>
              <a:t>损失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3 </a:t>
            </a:r>
            <a:r>
              <a:rPr lang="en-US" altLang="zh-CN" sz="2800" b="1" dirty="0" smtClean="0"/>
              <a:t>=0.02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1500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(1-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)</a:t>
            </a:r>
            <a:r>
              <a:rPr lang="en-US" altLang="zh-CN" sz="2800" b="1" i="1" baseline="30000" dirty="0"/>
              <a:t>n</a:t>
            </a:r>
            <a:r>
              <a:rPr lang="en-US" altLang="zh-CN" sz="2800" b="1" dirty="0"/>
              <a:t>=30(1-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)</a:t>
            </a:r>
            <a:r>
              <a:rPr lang="en-US" altLang="zh-CN" sz="2800" b="1" i="1" baseline="30000" dirty="0"/>
              <a:t>n</a:t>
            </a:r>
            <a:endParaRPr lang="zh-CN" altLang="en-US" sz="28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331640" y="5373216"/>
            <a:ext cx="5088639" cy="531029"/>
            <a:chOff x="1331640" y="5490259"/>
            <a:chExt cx="5088639" cy="531029"/>
          </a:xfrm>
          <a:solidFill>
            <a:srgbClr val="FFFF00"/>
          </a:solidFill>
        </p:grpSpPr>
        <p:sp>
          <p:nvSpPr>
            <p:cNvPr id="6" name="矩形 5"/>
            <p:cNvSpPr/>
            <p:nvPr/>
          </p:nvSpPr>
          <p:spPr>
            <a:xfrm>
              <a:off x="1331640" y="5490259"/>
              <a:ext cx="3960440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基本</a:t>
              </a:r>
              <a:r>
                <a:rPr lang="zh-CN" altLang="zh-CN" sz="2800" b="1" dirty="0" smtClean="0"/>
                <a:t>模型</a:t>
              </a:r>
              <a:r>
                <a:rPr lang="en-US" altLang="zh-CN" sz="2800" b="1" i="1" dirty="0" smtClean="0"/>
                <a:t>c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/>
                <a:t>c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i="1" baseline="-25000" dirty="0"/>
                <a:t>i</a:t>
              </a:r>
              <a:r>
                <a:rPr lang="zh-CN" altLang="zh-CN" sz="2800" b="1" dirty="0" smtClean="0"/>
                <a:t>中检查</a:t>
              </a:r>
              <a:r>
                <a:rPr lang="zh-CN" altLang="zh-CN" sz="2800" b="1" dirty="0"/>
                <a:t>费</a:t>
              </a:r>
              <a:r>
                <a:rPr lang="en-US" altLang="zh-CN" sz="2800" b="1" i="1" dirty="0" smtClean="0"/>
                <a:t>t</a:t>
              </a:r>
              <a:endParaRPr lang="zh-CN" altLang="zh-CN" sz="28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52120" y="5498068"/>
              <a:ext cx="768159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00"/>
                  </a:solidFill>
                </a:rPr>
                <a:t>t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+</a:t>
              </a:r>
              <a:r>
                <a:rPr lang="en-US" altLang="zh-CN" sz="2800" b="1" dirty="0" smtClean="0"/>
                <a:t>c</a:t>
              </a:r>
              <a:r>
                <a:rPr lang="en-US" altLang="zh-CN" sz="2800" b="1" baseline="-25000" dirty="0" smtClean="0"/>
                <a:t>3</a:t>
              </a:r>
              <a:endParaRPr lang="zh-CN" altLang="en-US" sz="2800" dirty="0"/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5384925" y="5536656"/>
              <a:ext cx="195187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303748" y="755993"/>
            <a:ext cx="4680519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零件检查存在误判的影响 </a:t>
            </a:r>
          </a:p>
        </p:txBody>
      </p:sp>
    </p:spTree>
    <p:extLst>
      <p:ext uri="{BB962C8B-B14F-4D97-AF65-F5344CB8AC3E}">
        <p14:creationId xmlns:p14="http://schemas.microsoft.com/office/powerpoint/2010/main" val="365452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1444" y="4365104"/>
            <a:ext cx="554079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基本模型</a:t>
            </a:r>
            <a:r>
              <a:rPr lang="en-US" altLang="zh-CN" sz="2800" b="1" i="1" dirty="0" smtClean="0"/>
              <a:t>c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i="1" baseline="-25000" dirty="0" smtClean="0"/>
              <a:t>i</a:t>
            </a:r>
            <a:r>
              <a:rPr lang="zh-CN" altLang="zh-CN" sz="2800" b="1" dirty="0" smtClean="0"/>
              <a:t>中零件</a:t>
            </a:r>
            <a:r>
              <a:rPr lang="zh-CN" altLang="zh-CN" sz="2800" b="1" dirty="0"/>
              <a:t>损失</a:t>
            </a:r>
            <a:r>
              <a:rPr lang="zh-CN" altLang="zh-CN" sz="2800" b="1" dirty="0" smtClean="0"/>
              <a:t>费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+1</a:t>
            </a:r>
            <a:r>
              <a:rPr lang="en-US" altLang="zh-CN" sz="2800" b="1" dirty="0"/>
              <a:t>)/</a:t>
            </a:r>
            <a:r>
              <a:rPr lang="en-US" altLang="zh-CN" sz="2800" b="1" dirty="0" smtClean="0"/>
              <a:t>2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2168843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200"/>
              </a:lnSpc>
              <a:buAutoNum type="arabicPeriod" startAt="2"/>
            </a:pPr>
            <a:r>
              <a:rPr lang="zh-CN" altLang="en-US" sz="2800" b="1" dirty="0" smtClean="0"/>
              <a:t>刀具</a:t>
            </a:r>
            <a:r>
              <a:rPr lang="zh-CN" altLang="en-US" sz="2800" b="1" dirty="0"/>
              <a:t>故障</a:t>
            </a:r>
            <a:r>
              <a:rPr lang="zh-CN" altLang="en-US" sz="2800" b="1" dirty="0" smtClean="0"/>
              <a:t>时有</a:t>
            </a:r>
            <a:r>
              <a:rPr lang="en-US" altLang="zh-CN" sz="2800" b="1" dirty="0"/>
              <a:t>40%</a:t>
            </a:r>
            <a:r>
              <a:rPr lang="zh-CN" altLang="en-US" sz="2800" b="1" dirty="0" smtClean="0"/>
              <a:t>合格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若</a:t>
            </a:r>
            <a:r>
              <a:rPr lang="zh-CN" altLang="en-US" sz="2800" b="1" dirty="0"/>
              <a:t>正好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查到合格品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误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ts val="42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判</a:t>
            </a:r>
            <a:r>
              <a:rPr lang="zh-CN" altLang="zh-CN" sz="2800" b="1" dirty="0">
                <a:solidFill>
                  <a:srgbClr val="FF0000"/>
                </a:solidFill>
              </a:rPr>
              <a:t>刀具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正常</a:t>
            </a:r>
            <a:r>
              <a:rPr lang="zh-CN" altLang="en-US" sz="2800" b="1" dirty="0" smtClean="0"/>
              <a:t>继续生产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导致</a:t>
            </a:r>
            <a:r>
              <a:rPr lang="zh-CN" altLang="en-US" sz="2800" b="1" dirty="0">
                <a:solidFill>
                  <a:srgbClr val="FF0000"/>
                </a:solidFill>
              </a:rPr>
              <a:t>不合格品</a:t>
            </a:r>
            <a:r>
              <a:rPr lang="zh-CN" altLang="en-US" sz="2800" b="1" dirty="0" smtClean="0"/>
              <a:t>数量增加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71600" y="3553852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不合格品</a:t>
            </a:r>
            <a:r>
              <a:rPr lang="zh-CN" altLang="en-US" sz="2800" b="1" dirty="0" smtClean="0"/>
              <a:t>数量</a:t>
            </a:r>
            <a:r>
              <a:rPr lang="zh-CN" altLang="zh-CN" sz="2800" b="1" dirty="0"/>
              <a:t>近似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增加</a:t>
            </a:r>
            <a:r>
              <a:rPr lang="zh-CN" altLang="en-US" sz="2800" b="1" dirty="0" smtClean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0.4/(1-0.4)=2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/3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39552" y="155679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出现</a:t>
            </a:r>
            <a:r>
              <a:rPr lang="zh-CN" altLang="zh-CN" sz="2800" b="1" dirty="0" smtClean="0"/>
              <a:t>两种误判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基本模型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只</a:t>
            </a:r>
            <a:r>
              <a:rPr lang="zh-CN" altLang="zh-CN" sz="2800" b="1" dirty="0"/>
              <a:t>考虑刀具</a:t>
            </a:r>
            <a:r>
              <a:rPr lang="zh-CN" altLang="zh-CN" sz="2800" b="1" dirty="0" smtClean="0"/>
              <a:t>故障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修改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88024" y="5013176"/>
            <a:ext cx="2603598" cy="739244"/>
            <a:chOff x="4788024" y="5013176"/>
            <a:chExt cx="2603598" cy="739244"/>
          </a:xfrm>
          <a:solidFill>
            <a:srgbClr val="FFFF00"/>
          </a:solidFill>
        </p:grpSpPr>
        <p:sp>
          <p:nvSpPr>
            <p:cNvPr id="8" name="矩形 7"/>
            <p:cNvSpPr/>
            <p:nvPr/>
          </p:nvSpPr>
          <p:spPr>
            <a:xfrm>
              <a:off x="4788024" y="5229200"/>
              <a:ext cx="2603598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f </a:t>
              </a:r>
              <a:r>
                <a:rPr lang="en-US" altLang="zh-CN" sz="2800" b="1" dirty="0"/>
                <a:t>[(</a:t>
              </a:r>
              <a:r>
                <a:rPr lang="en-US" altLang="zh-CN" sz="2800" b="1" i="1" dirty="0"/>
                <a:t>n</a:t>
              </a:r>
              <a:r>
                <a:rPr lang="en-US" altLang="zh-CN" sz="2800" b="1" dirty="0"/>
                <a:t>+1)/2+2</a:t>
              </a:r>
              <a:r>
                <a:rPr lang="en-US" altLang="zh-CN" sz="2800" b="1" i="1" dirty="0"/>
                <a:t>n</a:t>
              </a:r>
              <a:r>
                <a:rPr lang="en-US" altLang="zh-CN" sz="2800" b="1" dirty="0"/>
                <a:t>/3</a:t>
              </a:r>
              <a:r>
                <a:rPr lang="en-US" altLang="zh-CN" sz="2800" b="1" dirty="0" smtClean="0"/>
                <a:t>]</a:t>
              </a:r>
              <a:endParaRPr lang="zh-CN" altLang="zh-CN" sz="2800" b="1" dirty="0"/>
            </a:p>
          </p:txBody>
        </p:sp>
        <p:sp>
          <p:nvSpPr>
            <p:cNvPr id="10" name="下箭头 9"/>
            <p:cNvSpPr/>
            <p:nvPr/>
          </p:nvSpPr>
          <p:spPr bwMode="auto">
            <a:xfrm>
              <a:off x="5652120" y="5013176"/>
              <a:ext cx="484632" cy="216024"/>
            </a:xfrm>
            <a:prstGeom prst="down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03748" y="755993"/>
            <a:ext cx="4680519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零件检查存在误判的影响 </a:t>
            </a:r>
          </a:p>
        </p:txBody>
      </p:sp>
    </p:spTree>
    <p:extLst>
      <p:ext uri="{BB962C8B-B14F-4D97-AF65-F5344CB8AC3E}">
        <p14:creationId xmlns:p14="http://schemas.microsoft.com/office/powerpoint/2010/main" val="16854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0189" y="620688"/>
            <a:ext cx="1908211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模型改进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1412776"/>
            <a:ext cx="7493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刀具</a:t>
            </a:r>
            <a:r>
              <a:rPr lang="zh-CN" altLang="zh-CN" sz="2800" b="1" dirty="0" smtClean="0"/>
              <a:t>寿命</a:t>
            </a:r>
            <a:r>
              <a:rPr lang="zh-CN" altLang="en-US" sz="2800" b="1" dirty="0" smtClean="0"/>
              <a:t>服从</a:t>
            </a:r>
            <a:r>
              <a:rPr lang="zh-CN" altLang="zh-CN" sz="2800" b="1" dirty="0" smtClean="0"/>
              <a:t>正态分布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新刀具故障概率小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运行过程中</a:t>
            </a:r>
            <a:r>
              <a:rPr lang="zh-CN" altLang="zh-CN" sz="2800" b="1" dirty="0">
                <a:solidFill>
                  <a:srgbClr val="FF0000"/>
                </a:solidFill>
              </a:rPr>
              <a:t>故障概率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逐渐</a:t>
            </a:r>
            <a:r>
              <a:rPr lang="zh-CN" altLang="zh-CN" sz="2800" b="1" dirty="0">
                <a:solidFill>
                  <a:srgbClr val="FF0000"/>
                </a:solidFill>
              </a:rPr>
              <a:t>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02060" y="3250440"/>
            <a:ext cx="7298332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zh-CN" altLang="zh-CN" sz="2800" b="1" dirty="0"/>
              <a:t>“每个检查间隔内刀具发生</a:t>
            </a:r>
            <a:r>
              <a:rPr lang="zh-CN" altLang="zh-CN" sz="2800" b="1" dirty="0" smtClean="0"/>
              <a:t>故障概率</a:t>
            </a:r>
            <a:r>
              <a:rPr lang="zh-CN" altLang="zh-CN" sz="2800" b="1" dirty="0"/>
              <a:t>相等</a:t>
            </a:r>
            <a:r>
              <a:rPr lang="zh-CN" altLang="zh-CN" sz="2800" b="1" dirty="0" smtClean="0"/>
              <a:t>”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原则确定</a:t>
            </a:r>
            <a:r>
              <a:rPr lang="zh-CN" altLang="en-US" sz="2800" b="1" dirty="0" smtClean="0"/>
              <a:t>一系列</a:t>
            </a:r>
            <a:r>
              <a:rPr lang="zh-CN" altLang="zh-CN" sz="2800" b="1" dirty="0" smtClean="0"/>
              <a:t>检查点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55576" y="4509120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将检查间隔</a:t>
            </a:r>
            <a:r>
              <a:rPr lang="zh-CN" altLang="zh-CN" sz="2800" b="1" dirty="0" smtClean="0"/>
              <a:t>视为零件</a:t>
            </a:r>
            <a:r>
              <a:rPr lang="zh-CN" altLang="zh-CN" sz="2800" b="1" dirty="0"/>
              <a:t>数的函数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以费用函数</a:t>
            </a:r>
            <a:r>
              <a:rPr lang="zh-CN" altLang="zh-CN" sz="2800" b="1" dirty="0"/>
              <a:t>最小为</a:t>
            </a:r>
            <a:r>
              <a:rPr lang="zh-CN" altLang="zh-CN" sz="2800" b="1" dirty="0" smtClean="0"/>
              <a:t>目标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建立</a:t>
            </a:r>
            <a:r>
              <a:rPr lang="zh-CN" altLang="zh-CN" sz="2800" b="1" dirty="0">
                <a:solidFill>
                  <a:srgbClr val="FF0000"/>
                </a:solidFill>
              </a:rPr>
              <a:t>泛函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极值的</a:t>
            </a:r>
            <a:r>
              <a:rPr lang="zh-CN" altLang="zh-CN" sz="2800" b="1" dirty="0">
                <a:solidFill>
                  <a:srgbClr val="FF0000"/>
                </a:solidFill>
              </a:rPr>
              <a:t>优化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02060" y="2617748"/>
            <a:ext cx="7586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为降低</a:t>
            </a:r>
            <a:r>
              <a:rPr lang="zh-CN" altLang="zh-CN" sz="2800" b="1" dirty="0"/>
              <a:t>检查</a:t>
            </a:r>
            <a:r>
              <a:rPr lang="zh-CN" altLang="zh-CN" sz="2800" b="1" dirty="0" smtClean="0"/>
              <a:t>费用应该</a:t>
            </a:r>
            <a:r>
              <a:rPr lang="zh-CN" altLang="en-US" sz="2800" b="1" dirty="0" smtClean="0"/>
              <a:t>让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检查间隔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先大后小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16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9890" y="692696"/>
            <a:ext cx="2268254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883" y="1340768"/>
            <a:ext cx="78953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生产</a:t>
            </a:r>
            <a:r>
              <a:rPr lang="zh-CN" altLang="zh-CN" sz="2800" b="1" dirty="0"/>
              <a:t>过程中零部件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检查</a:t>
            </a:r>
            <a:r>
              <a:rPr lang="zh-CN" altLang="zh-CN" sz="2800" b="1" dirty="0">
                <a:solidFill>
                  <a:srgbClr val="FF0000"/>
                </a:solidFill>
              </a:rPr>
              <a:t>间隔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更换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周期</a:t>
            </a:r>
            <a:r>
              <a:rPr lang="zh-CN" altLang="zh-CN" sz="2800" b="1" dirty="0" smtClean="0"/>
              <a:t>由</a:t>
            </a:r>
            <a:r>
              <a:rPr lang="zh-CN" altLang="zh-CN" sz="2800" b="1" dirty="0"/>
              <a:t>各种</a:t>
            </a:r>
            <a:r>
              <a:rPr lang="zh-CN" altLang="zh-CN" sz="2800" b="1" dirty="0">
                <a:solidFill>
                  <a:srgbClr val="FF0000"/>
                </a:solidFill>
              </a:rPr>
              <a:t>费用的构成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比例</a:t>
            </a:r>
            <a:r>
              <a:rPr lang="zh-CN" altLang="zh-CN" sz="2800" b="1" dirty="0" smtClean="0"/>
              <a:t>及</a:t>
            </a:r>
            <a:r>
              <a:rPr lang="zh-CN" altLang="zh-CN" sz="2800" b="1" dirty="0"/>
              <a:t>零部件的</a:t>
            </a:r>
            <a:r>
              <a:rPr lang="zh-CN" altLang="zh-CN" sz="2800" b="1" dirty="0">
                <a:solidFill>
                  <a:srgbClr val="FF0000"/>
                </a:solidFill>
              </a:rPr>
              <a:t>寿命分布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59" y="2492896"/>
            <a:ext cx="78488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本题</a:t>
            </a:r>
            <a:r>
              <a:rPr lang="zh-CN" altLang="zh-CN" sz="2800" b="1" dirty="0" smtClean="0"/>
              <a:t>基本模型</a:t>
            </a:r>
            <a:r>
              <a:rPr lang="zh-CN" altLang="en-US" sz="2800" b="1" dirty="0" smtClean="0"/>
              <a:t>中</a:t>
            </a:r>
            <a:r>
              <a:rPr lang="zh-CN" altLang="zh-CN" sz="2800" b="1" dirty="0" smtClean="0"/>
              <a:t>刀具</a:t>
            </a:r>
            <a:r>
              <a:rPr lang="zh-CN" altLang="en-US" sz="2800" b="1" dirty="0" smtClean="0"/>
              <a:t>平均</a:t>
            </a:r>
            <a:r>
              <a:rPr lang="zh-CN" altLang="zh-CN" sz="2800" b="1" dirty="0" smtClean="0"/>
              <a:t>寿命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600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检查</a:t>
            </a:r>
            <a:r>
              <a:rPr lang="zh-CN" altLang="zh-CN" sz="2800" b="1" dirty="0"/>
              <a:t>间隔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=18,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更换</a:t>
            </a:r>
            <a:r>
              <a:rPr lang="zh-CN" altLang="zh-CN" sz="2800" b="1" dirty="0"/>
              <a:t>周期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=360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115614" y="4365104"/>
            <a:ext cx="70567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200"/>
              </a:lnSpc>
            </a:pPr>
            <a:r>
              <a:rPr lang="zh-CN" altLang="zh-CN" b="1" dirty="0"/>
              <a:t>刀具</a:t>
            </a:r>
            <a:r>
              <a:rPr lang="zh-CN" altLang="zh-CN" b="1" dirty="0" smtClean="0"/>
              <a:t>故障不合格零件损失费</a:t>
            </a:r>
            <a:r>
              <a:rPr lang="en-US" altLang="zh-CN" b="1" i="1" dirty="0">
                <a:solidFill>
                  <a:srgbClr val="FF0000"/>
                </a:solidFill>
              </a:rPr>
              <a:t>f </a:t>
            </a:r>
            <a:r>
              <a:rPr lang="en-US" altLang="zh-CN" b="1" dirty="0">
                <a:solidFill>
                  <a:srgbClr val="FF0000"/>
                </a:solidFill>
              </a:rPr>
              <a:t>= 200</a:t>
            </a:r>
            <a:r>
              <a:rPr lang="zh-CN" altLang="zh-CN" b="1" dirty="0"/>
              <a:t>元</a:t>
            </a:r>
            <a:r>
              <a:rPr lang="en-US" altLang="zh-CN" b="1" dirty="0"/>
              <a:t>/</a:t>
            </a:r>
            <a:r>
              <a:rPr lang="zh-CN" altLang="zh-CN" b="1" dirty="0" smtClean="0"/>
              <a:t>件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预防</a:t>
            </a:r>
            <a:r>
              <a:rPr lang="zh-CN" altLang="zh-CN" b="1" dirty="0"/>
              <a:t>更换刀具费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=1000</a:t>
            </a:r>
            <a:r>
              <a:rPr lang="zh-CN" altLang="zh-CN" b="1" dirty="0" smtClean="0"/>
              <a:t>元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发现</a:t>
            </a:r>
            <a:r>
              <a:rPr lang="zh-CN" altLang="zh-CN" b="1" dirty="0"/>
              <a:t>故障更换</a:t>
            </a:r>
            <a:r>
              <a:rPr lang="zh-CN" altLang="zh-CN" b="1" dirty="0" smtClean="0"/>
              <a:t>刀具</a:t>
            </a:r>
            <a:r>
              <a:rPr lang="zh-CN" altLang="zh-CN" b="1" dirty="0"/>
              <a:t>费</a:t>
            </a:r>
            <a:r>
              <a:rPr lang="en-US" altLang="zh-CN" b="1" i="1" dirty="0" smtClean="0">
                <a:solidFill>
                  <a:srgbClr val="FF0000"/>
                </a:solidFill>
              </a:rPr>
              <a:t>d </a:t>
            </a:r>
            <a:r>
              <a:rPr lang="en-US" altLang="zh-CN" b="1" dirty="0">
                <a:solidFill>
                  <a:srgbClr val="FF0000"/>
                </a:solidFill>
              </a:rPr>
              <a:t>= 3000</a:t>
            </a:r>
            <a:r>
              <a:rPr lang="zh-CN" altLang="zh-CN" b="1" dirty="0" smtClean="0"/>
              <a:t>元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051720" y="5661248"/>
            <a:ext cx="54006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与</a:t>
            </a:r>
            <a:r>
              <a:rPr lang="zh-CN" altLang="zh-CN" sz="2800" b="1" dirty="0"/>
              <a:t>更换费</a:t>
            </a:r>
            <a:r>
              <a:rPr lang="en-US" altLang="zh-CN" sz="2800" b="1" i="1" dirty="0" err="1" smtClean="0"/>
              <a:t>k,d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相比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损失费</a:t>
            </a:r>
            <a:r>
              <a:rPr lang="en-US" altLang="zh-CN" sz="2800" b="1" i="1" dirty="0"/>
              <a:t>f </a:t>
            </a:r>
            <a:r>
              <a:rPr lang="zh-CN" altLang="en-US" sz="2800" b="1" dirty="0" smtClean="0"/>
              <a:t>过</a:t>
            </a:r>
            <a:r>
              <a:rPr lang="zh-CN" altLang="zh-CN" sz="2800" b="1" dirty="0" smtClean="0"/>
              <a:t>大</a:t>
            </a:r>
            <a:r>
              <a:rPr lang="zh-CN" altLang="en-US" sz="2800" b="1" dirty="0"/>
              <a:t>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8719" y="3683813"/>
            <a:ext cx="142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为什么？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27584" y="3717032"/>
            <a:ext cx="5904656" cy="523220"/>
            <a:chOff x="827584" y="3717032"/>
            <a:chExt cx="5904656" cy="523220"/>
          </a:xfrm>
        </p:grpSpPr>
        <p:sp>
          <p:nvSpPr>
            <p:cNvPr id="5" name="矩形 4"/>
            <p:cNvSpPr/>
            <p:nvPr/>
          </p:nvSpPr>
          <p:spPr>
            <a:xfrm>
              <a:off x="1018350" y="3717032"/>
              <a:ext cx="571389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预防性</a:t>
              </a:r>
              <a:r>
                <a:rPr lang="zh-CN" altLang="zh-CN" sz="2800" b="1" dirty="0"/>
                <a:t>更换时刀具大都未出现</a:t>
              </a:r>
              <a:r>
                <a:rPr lang="zh-CN" altLang="zh-CN" sz="2800" b="1" dirty="0" smtClean="0"/>
                <a:t>故障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827584" y="3717032"/>
              <a:ext cx="195187" cy="484632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6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离散型需求下的报童售报模型</a:t>
            </a:r>
            <a:endParaRPr lang="zh-CN" altLang="zh-CN" sz="2800" dirty="0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476721" y="1350378"/>
            <a:ext cx="648072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/>
              <a:t>求解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93542" y="3068960"/>
                <a:ext cx="71829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sz="28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r>
                        <a:rPr lang="en-US" altLang="zh-CN" sz="2800" b="1" i="1">
                          <a:latin typeface="Cambria Math"/>
                        </a:rPr>
                        <m:t>(</m:t>
                      </m:r>
                      <m:r>
                        <a:rPr lang="en-US" altLang="zh-CN" sz="2800" b="1" i="1">
                          <a:latin typeface="Cambria Math"/>
                        </a:rPr>
                        <m:t>𝒓</m:t>
                      </m:r>
                      <m:r>
                        <a:rPr lang="en-US" altLang="zh-CN" sz="2800" b="1" i="1">
                          <a:latin typeface="Cambria Math"/>
                        </a:rPr>
                        <m:t>≤</m:t>
                      </m:r>
                      <m:r>
                        <a:rPr lang="en-US" altLang="zh-CN" sz="2800" b="1" i="1">
                          <a:latin typeface="Cambria Math"/>
                        </a:rPr>
                        <m:t>𝒒</m:t>
                      </m:r>
                      <m:r>
                        <a:rPr lang="en-US" altLang="zh-CN" sz="2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42" y="3068960"/>
                <a:ext cx="718291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49207" y="3683666"/>
                <a:ext cx="2520280" cy="83099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altLang="zh-CN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𝟏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r>
                        <a:rPr lang="en-US" altLang="zh-CN" b="1" i="1">
                          <a:latin typeface="Cambria Math"/>
                        </a:rPr>
                        <m:t>𝑷</m:t>
                      </m:r>
                      <m:r>
                        <a:rPr lang="en-US" altLang="zh-CN" b="1" i="1">
                          <a:latin typeface="Cambria Math"/>
                        </a:rPr>
                        <m:t>(</m:t>
                      </m:r>
                      <m:r>
                        <a:rPr lang="en-US" altLang="zh-CN" b="1" i="1">
                          <a:latin typeface="Cambria Math"/>
                        </a:rPr>
                        <m:t>𝒓</m:t>
                      </m:r>
                      <m:r>
                        <a:rPr lang="en-US" altLang="zh-CN" b="1" i="1">
                          <a:latin typeface="Cambria Math"/>
                        </a:rPr>
                        <m:t>≤</m:t>
                      </m:r>
                      <m:r>
                        <a:rPr lang="en-US" altLang="zh-CN" b="1" i="1">
                          <a:latin typeface="Cambria Math"/>
                        </a:rPr>
                        <m:t>𝒒</m:t>
                      </m:r>
                      <m:r>
                        <a:rPr lang="en-US" altLang="zh-CN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07" y="3683666"/>
                <a:ext cx="2520280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-8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95936" y="3769876"/>
                <a:ext cx="43924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zh-CN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769876"/>
                <a:ext cx="43924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49207" y="4653136"/>
            <a:ext cx="73392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最大</a:t>
            </a:r>
            <a:r>
              <a:rPr lang="zh-CN" altLang="en-US" sz="2800" b="1" dirty="0" smtClean="0"/>
              <a:t>值在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+1) </a:t>
            </a:r>
            <a:r>
              <a:rPr lang="en-US" altLang="zh-CN" sz="2800" b="1" dirty="0" smtClean="0">
                <a:latin typeface="Cambria Math"/>
                <a:ea typeface="Cambria Math"/>
              </a:rPr>
              <a:t>─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由正变负时达到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421534" y="1837801"/>
            <a:ext cx="4803386" cy="528239"/>
            <a:chOff x="1421534" y="1837801"/>
            <a:chExt cx="4803386" cy="528239"/>
          </a:xfrm>
        </p:grpSpPr>
        <p:sp>
          <p:nvSpPr>
            <p:cNvPr id="6" name="矩形 5"/>
            <p:cNvSpPr/>
            <p:nvPr/>
          </p:nvSpPr>
          <p:spPr>
            <a:xfrm>
              <a:off x="1421534" y="1837801"/>
              <a:ext cx="3582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若</a:t>
              </a:r>
              <a:r>
                <a:rPr lang="en-US" altLang="zh-CN" sz="2800" b="1" i="1" dirty="0"/>
                <a:t>q </a:t>
              </a:r>
              <a:r>
                <a:rPr lang="en-US" altLang="zh-CN" sz="2800" b="1" dirty="0"/>
                <a:t>&lt;</a:t>
              </a:r>
              <a:r>
                <a:rPr lang="en-US" altLang="zh-CN" sz="2800" b="1" i="1" dirty="0"/>
                <a:t> </a:t>
              </a:r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, </a:t>
              </a:r>
              <a:r>
                <a:rPr lang="en-US" altLang="zh-CN" sz="2800" b="1" i="1" dirty="0" smtClean="0"/>
                <a:t> \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483768" y="1842820"/>
                  <a:ext cx="374115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𝒒</m:t>
                            </m:r>
                            <m:r>
                              <a:rPr lang="en-US" altLang="zh-CN" sz="2800" b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𝒒</m:t>
                            </m:r>
                          </m:e>
                        </m:d>
                        <m:r>
                          <a:rPr lang="en-US" altLang="zh-CN" sz="2800" b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1842820"/>
                  <a:ext cx="3741152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1424710" y="2420888"/>
            <a:ext cx="5091507" cy="535714"/>
            <a:chOff x="1424710" y="2420888"/>
            <a:chExt cx="5091507" cy="535714"/>
          </a:xfrm>
        </p:grpSpPr>
        <p:sp>
          <p:nvSpPr>
            <p:cNvPr id="7" name="矩形 6"/>
            <p:cNvSpPr/>
            <p:nvPr/>
          </p:nvSpPr>
          <p:spPr>
            <a:xfrm>
              <a:off x="1424710" y="2433382"/>
              <a:ext cx="39604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若</a:t>
              </a:r>
              <a:r>
                <a:rPr lang="en-US" altLang="zh-CN" sz="2800" b="1" i="1" dirty="0"/>
                <a:t>q ≥ </a:t>
              </a:r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, 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411760" y="2420888"/>
                  <a:ext cx="41044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/>
                          </a:rPr>
                          <m:t>  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𝒒</m:t>
                            </m:r>
                            <m:r>
                              <a:rPr lang="en-US" altLang="zh-CN" sz="2800" b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𝒒</m:t>
                            </m:r>
                          </m:e>
                        </m:d>
                        <m:r>
                          <a:rPr lang="en-US" altLang="zh-CN" sz="2800" b="1">
                            <a:latin typeface="Cambria Math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2420888"/>
                  <a:ext cx="4104457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/>
          <p:cNvGrpSpPr/>
          <p:nvPr/>
        </p:nvGrpSpPr>
        <p:grpSpPr>
          <a:xfrm>
            <a:off x="3569487" y="3645024"/>
            <a:ext cx="1146529" cy="177696"/>
            <a:chOff x="3569487" y="3645024"/>
            <a:chExt cx="1146529" cy="177696"/>
          </a:xfrm>
        </p:grpSpPr>
        <p:sp>
          <p:nvSpPr>
            <p:cNvPr id="22" name="下箭头 21"/>
            <p:cNvSpPr/>
            <p:nvPr/>
          </p:nvSpPr>
          <p:spPr bwMode="auto">
            <a:xfrm>
              <a:off x="4231384" y="3645024"/>
              <a:ext cx="484632" cy="177696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>
              <a:off x="3569487" y="3683666"/>
              <a:ext cx="73121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476721" y="5302396"/>
            <a:ext cx="8415759" cy="1006924"/>
            <a:chOff x="476721" y="5302396"/>
            <a:chExt cx="8415759" cy="1006924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334153"/>
                </p:ext>
              </p:extLst>
            </p:nvPr>
          </p:nvGraphicFramePr>
          <p:xfrm>
            <a:off x="1691680" y="5302396"/>
            <a:ext cx="2605273" cy="1006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2" name="公式" r:id="rId8" imgW="1104900" imgH="431800" progId="Equation.3">
                    <p:embed/>
                  </p:oleObj>
                </mc:Choice>
                <mc:Fallback>
                  <p:oleObj name="公式" r:id="rId8" imgW="11049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5302396"/>
                          <a:ext cx="2605273" cy="100692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476721" y="5445224"/>
              <a:ext cx="8415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不等式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                            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成立的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最小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使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E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达到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最大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37546" y="1297012"/>
            <a:ext cx="5852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分析</a:t>
            </a:r>
            <a:r>
              <a:rPr lang="en-US" altLang="zh-CN" sz="2800" b="1" i="1" dirty="0" smtClean="0"/>
              <a:t>q</a:t>
            </a:r>
            <a:r>
              <a:rPr lang="zh-CN" altLang="en-US" sz="2800" b="1" dirty="0" smtClean="0"/>
              <a:t>增加时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从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到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+1)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变化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66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10" grpId="0"/>
      <p:bldP spid="11" grpId="0" animBg="1"/>
      <p:bldP spid="12" grpId="0"/>
      <p:bldP spid="16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离散型需求下的报童售报模型</a:t>
            </a:r>
            <a:endParaRPr lang="zh-CN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874898" y="2276872"/>
            <a:ext cx="380970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售出</a:t>
            </a:r>
            <a:r>
              <a:rPr lang="en-US" altLang="zh-CN" sz="2800" b="1" dirty="0" smtClean="0"/>
              <a:t>100</a:t>
            </a:r>
            <a:r>
              <a:rPr lang="zh-CN" altLang="en-US" sz="2800" b="1" dirty="0" smtClean="0"/>
              <a:t>份</a:t>
            </a:r>
            <a:r>
              <a:rPr lang="zh-CN" altLang="zh-CN" sz="2800" b="1" dirty="0" smtClean="0"/>
              <a:t>获利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 =200</a:t>
            </a:r>
            <a:r>
              <a:rPr lang="en-US" altLang="zh-CN" sz="2800" baseline="-25000" dirty="0" smtClean="0"/>
              <a:t> 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退回</a:t>
            </a:r>
            <a:r>
              <a:rPr lang="en-US" altLang="zh-CN" sz="2800" b="1" dirty="0"/>
              <a:t>100</a:t>
            </a:r>
            <a:r>
              <a:rPr lang="zh-CN" altLang="en-US" sz="2800" b="1" dirty="0" smtClean="0"/>
              <a:t>份</a:t>
            </a:r>
            <a:r>
              <a:rPr lang="zh-CN" altLang="zh-CN" sz="2800" b="1" dirty="0" smtClean="0"/>
              <a:t>损失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=100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476721" y="1268760"/>
            <a:ext cx="8415759" cy="1006924"/>
            <a:chOff x="476721" y="5302396"/>
            <a:chExt cx="8415759" cy="100692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150342"/>
                </p:ext>
              </p:extLst>
            </p:nvPr>
          </p:nvGraphicFramePr>
          <p:xfrm>
            <a:off x="1691680" y="5302396"/>
            <a:ext cx="2605273" cy="1006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2" name="公式" r:id="rId3" imgW="1104900" imgH="431800" progId="Equation.3">
                    <p:embed/>
                  </p:oleObj>
                </mc:Choice>
                <mc:Fallback>
                  <p:oleObj name="公式" r:id="rId3" imgW="1104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5302396"/>
                          <a:ext cx="2605273" cy="100692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476721" y="5445224"/>
              <a:ext cx="8415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不等式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                             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成立的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最小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使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E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达到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最大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38069" y="4437112"/>
            <a:ext cx="6516528" cy="523220"/>
            <a:chOff x="1138069" y="4437112"/>
            <a:chExt cx="6516528" cy="52322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713862"/>
                </p:ext>
              </p:extLst>
            </p:nvPr>
          </p:nvGraphicFramePr>
          <p:xfrm>
            <a:off x="1763688" y="4437112"/>
            <a:ext cx="2287639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3" name="公式" r:id="rId5" imgW="939392" imgH="203112" progId="Equation.3">
                    <p:embed/>
                  </p:oleObj>
                </mc:Choice>
                <mc:Fallback>
                  <p:oleObj name="公式" r:id="rId5" imgW="939392" imgH="203112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4437112"/>
                          <a:ext cx="2287639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138069" y="4437112"/>
              <a:ext cx="65165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宋体" pitchFamily="2" charset="-122"/>
                  <a:cs typeface="Times New Roman" pitchFamily="18" charset="0"/>
                </a:rPr>
                <a:t>使                              成立的最小值是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q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itchFamily="2" charset="-122"/>
                  <a:cs typeface="Times New Roman" pitchFamily="18" charset="0"/>
                </a:rPr>
                <a:t>=3</a:t>
              </a:r>
              <a:r>
                <a:rPr kumimoji="0" lang="en-US" altLang="zh-CN" sz="2800" b="1" dirty="0">
                  <a:cs typeface="Times New Roman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 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874898" y="5085184"/>
            <a:ext cx="751352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每天购进</a:t>
            </a:r>
            <a:r>
              <a:rPr lang="en-US" altLang="zh-CN" sz="2800" b="1" dirty="0" smtClean="0"/>
              <a:t>300</a:t>
            </a:r>
            <a:r>
              <a:rPr lang="zh-CN" altLang="en-US" sz="2800" b="1" dirty="0"/>
              <a:t>份</a:t>
            </a:r>
            <a:r>
              <a:rPr lang="zh-CN" altLang="zh-CN" sz="2800" b="1" dirty="0" smtClean="0"/>
              <a:t>报纸</a:t>
            </a:r>
            <a:r>
              <a:rPr lang="zh-CN" altLang="zh-CN" sz="2800" b="1" dirty="0"/>
              <a:t>可使日均利润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达到最大</a:t>
            </a:r>
            <a:endParaRPr lang="zh-CN" altLang="en-US" sz="28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97107"/>
              </p:ext>
            </p:extLst>
          </p:nvPr>
        </p:nvGraphicFramePr>
        <p:xfrm>
          <a:off x="888646" y="3429000"/>
          <a:ext cx="7211746" cy="7978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55162"/>
                <a:gridCol w="792088"/>
                <a:gridCol w="864096"/>
                <a:gridCol w="950670"/>
                <a:gridCol w="993546"/>
                <a:gridCol w="792088"/>
                <a:gridCol w="864096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</a:rPr>
                        <a:t>需求量</a:t>
                      </a:r>
                      <a:r>
                        <a:rPr lang="en-US" altLang="zh-CN" sz="2400" kern="100" dirty="0" smtClean="0">
                          <a:effectLst/>
                        </a:rPr>
                        <a:t> </a:t>
                      </a:r>
                      <a:r>
                        <a:rPr lang="en-US" altLang="zh-CN" sz="2400" i="1" kern="100" dirty="0" smtClean="0">
                          <a:effectLst/>
                        </a:rPr>
                        <a:t>r</a:t>
                      </a:r>
                      <a:endParaRPr lang="zh-CN" sz="2400" i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概率</a:t>
                      </a:r>
                      <a:r>
                        <a:rPr lang="en-US" altLang="zh-CN" sz="2400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CN" sz="2400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932040" y="2443488"/>
            <a:ext cx="1805383" cy="703269"/>
            <a:chOff x="4932040" y="2659512"/>
            <a:chExt cx="1805383" cy="703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82189" y="2659512"/>
                  <a:ext cx="1555234" cy="703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800" b="1" i="1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2800" b="1" baseline="-25000" dirty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800" b="1" i="1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2800" b="1" baseline="-25000" dirty="0"/>
                            <m:t>1</m:t>
                          </m:r>
                          <m:r>
                            <a:rPr lang="en-US" altLang="zh-CN" sz="2800" b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sz="2800" b="1" i="1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2800" b="1" i="0" baseline="-25000" dirty="0" smtClean="0"/>
                            <m:t>2</m:t>
                          </m:r>
                        </m:den>
                      </m:f>
                    </m:oMath>
                  </a14:m>
                  <a:r>
                    <a:rPr lang="en-US" altLang="zh-CN" sz="2800" b="1" dirty="0" smtClean="0"/>
                    <a:t>=2/3</a:t>
                  </a:r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189" y="2659512"/>
                  <a:ext cx="1555234" cy="70326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7059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右箭头 2"/>
            <p:cNvSpPr/>
            <p:nvPr/>
          </p:nvSpPr>
          <p:spPr bwMode="auto">
            <a:xfrm>
              <a:off x="4932040" y="2780928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71221" y="578610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将</a:t>
            </a:r>
            <a:r>
              <a:rPr kumimoji="0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q</a:t>
            </a:r>
            <a:r>
              <a:rPr kumimoji="0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=3 </a:t>
            </a:r>
            <a:r>
              <a:rPr kumimoji="0" lang="zh-CN" alt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代入</a:t>
            </a: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表达</a:t>
            </a:r>
            <a:r>
              <a:rPr lang="zh-CN" altLang="zh-CN" sz="2800" b="1" dirty="0" smtClean="0"/>
              <a:t>式</a:t>
            </a:r>
            <a:r>
              <a:rPr lang="zh-CN" altLang="zh-CN" sz="2800" b="1" dirty="0"/>
              <a:t>计算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得</a:t>
            </a:r>
            <a:r>
              <a:rPr lang="zh-CN" altLang="zh-CN" sz="2800" b="1" dirty="0" smtClean="0"/>
              <a:t>最大值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E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</a:rPr>
              <a:t>)=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450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82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连续</a:t>
            </a:r>
            <a:r>
              <a:rPr lang="zh-CN" altLang="zh-CN" sz="2800" b="1" dirty="0" smtClean="0"/>
              <a:t>型</a:t>
            </a:r>
            <a:r>
              <a:rPr lang="zh-CN" altLang="zh-CN" sz="2800" b="1" dirty="0"/>
              <a:t>需求下的报童售报模型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281514" y="1484784"/>
            <a:ext cx="712879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如果</a:t>
            </a:r>
            <a:r>
              <a:rPr lang="zh-CN" altLang="zh-CN" sz="2800" b="1" dirty="0" smtClean="0"/>
              <a:t>报纸需求量</a:t>
            </a:r>
            <a:r>
              <a:rPr lang="zh-CN" altLang="zh-CN" sz="2800" b="1" dirty="0"/>
              <a:t>以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份</a:t>
            </a:r>
            <a:r>
              <a:rPr lang="zh-CN" altLang="zh-CN" sz="2800" b="1" dirty="0" smtClean="0"/>
              <a:t>为单位，</a:t>
            </a:r>
            <a:r>
              <a:rPr lang="zh-CN" altLang="zh-CN" sz="2800" b="1" dirty="0"/>
              <a:t>份数很多时</a:t>
            </a:r>
            <a:r>
              <a:rPr lang="zh-CN" altLang="zh-CN" sz="2800" b="1" dirty="0" smtClean="0"/>
              <a:t>将其视为</a:t>
            </a:r>
            <a:r>
              <a:rPr lang="zh-CN" altLang="zh-CN" sz="2800" b="1" dirty="0">
                <a:solidFill>
                  <a:srgbClr val="FF0000"/>
                </a:solidFill>
              </a:rPr>
              <a:t>连续型</a:t>
            </a:r>
            <a:r>
              <a:rPr lang="zh-CN" altLang="zh-CN" sz="2800" b="1" dirty="0"/>
              <a:t>随机变量，用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概率密度</a:t>
            </a:r>
            <a:r>
              <a:rPr lang="zh-CN" altLang="zh-CN" sz="2800" b="1" dirty="0" smtClean="0"/>
              <a:t>描述</a:t>
            </a:r>
            <a:r>
              <a:rPr lang="zh-CN" altLang="en-US" sz="2800" b="1" dirty="0" smtClean="0"/>
              <a:t>更为方便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467544" y="1600199"/>
            <a:ext cx="6096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3228072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设需求量服从正态概率分布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(260,50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4077072"/>
            <a:ext cx="7431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报童售出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份报纸获利</a:t>
            </a:r>
            <a:r>
              <a:rPr lang="en-US" altLang="zh-CN" sz="2800" b="1" dirty="0"/>
              <a:t>2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退回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份损失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772344" y="5157192"/>
            <a:ext cx="797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报童应</a:t>
            </a:r>
            <a:r>
              <a:rPr lang="zh-CN" altLang="en-US" sz="2800" b="1" dirty="0">
                <a:solidFill>
                  <a:srgbClr val="FF0000"/>
                </a:solidFill>
              </a:rPr>
              <a:t>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进多少</a:t>
            </a:r>
            <a:r>
              <a:rPr lang="zh-CN" altLang="en-US" sz="2800" b="1" dirty="0">
                <a:solidFill>
                  <a:srgbClr val="FF0000"/>
                </a:solidFill>
              </a:rPr>
              <a:t>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报纸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能获得</a:t>
            </a:r>
            <a:r>
              <a:rPr lang="zh-CN" altLang="zh-CN" sz="2800" b="1" dirty="0">
                <a:solidFill>
                  <a:srgbClr val="FF0000"/>
                </a:solidFill>
              </a:rPr>
              <a:t>最高的日均利润？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172450" y="549275"/>
          <a:ext cx="658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Clip" r:id="rId3" imgW="3212327" imgH="3935896" progId="MS_ClipArt_Gallery.2">
                  <p:embed/>
                </p:oleObj>
              </mc:Choice>
              <mc:Fallback>
                <p:oleObj name="Clip" r:id="rId3" imgW="3212327" imgH="3935896" progId="MS_ClipArt_Gallery.2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49275"/>
                        <a:ext cx="658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5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连续</a:t>
            </a:r>
            <a:r>
              <a:rPr lang="zh-CN" altLang="zh-CN" sz="2800" b="1" dirty="0" smtClean="0"/>
              <a:t>型</a:t>
            </a:r>
            <a:r>
              <a:rPr lang="zh-CN" altLang="zh-CN" sz="2800" b="1" dirty="0"/>
              <a:t>需求下的报童售报模型</a:t>
            </a:r>
            <a:endParaRPr lang="zh-CN" altLang="zh-CN" sz="2800" dirty="0"/>
          </a:p>
        </p:txBody>
      </p:sp>
      <p:sp>
        <p:nvSpPr>
          <p:cNvPr id="3" name="Text Box 1028"/>
          <p:cNvSpPr txBox="1">
            <a:spLocks noChangeArrowheads="1"/>
          </p:cNvSpPr>
          <p:nvPr/>
        </p:nvSpPr>
        <p:spPr bwMode="auto">
          <a:xfrm>
            <a:off x="467544" y="1600199"/>
            <a:ext cx="6096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建模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83171" y="4221088"/>
                <a:ext cx="7204536" cy="121898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zh-CN" alt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𝒅𝒓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24"/>
                                </m:rPr>
                                <a:rPr lang="en-US" altLang="zh-CN" b="1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𝒒𝒑</m:t>
                              </m:r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/>
                                </a:rPr>
                                <m:t>𝒅𝒓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71" y="4221088"/>
                <a:ext cx="7204536" cy="12189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75656" y="1590612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) ~ </a:t>
            </a:r>
            <a:r>
              <a:rPr lang="zh-CN" altLang="zh-CN" sz="2800" b="1" dirty="0" smtClean="0"/>
              <a:t>报纸</a:t>
            </a:r>
            <a:r>
              <a:rPr lang="zh-CN" altLang="zh-CN" sz="2800" b="1" dirty="0"/>
              <a:t>需求量的</a:t>
            </a:r>
            <a:r>
              <a:rPr lang="zh-CN" altLang="zh-CN" sz="2800" b="1" dirty="0" smtClean="0"/>
              <a:t>概率密度函数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05510" y="5589240"/>
            <a:ext cx="8513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已知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求</a:t>
            </a:r>
            <a:r>
              <a:rPr lang="zh-CN" altLang="en-US" sz="2800" b="1" dirty="0" smtClean="0"/>
              <a:t>买</a:t>
            </a:r>
            <a:r>
              <a:rPr lang="zh-CN" altLang="zh-CN" sz="2800" b="1" dirty="0" smtClean="0"/>
              <a:t>进数量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/>
              <a:t> </a:t>
            </a:r>
            <a:r>
              <a:rPr lang="zh-CN" altLang="zh-CN" sz="2800" b="1" dirty="0" smtClean="0"/>
              <a:t>使</a:t>
            </a:r>
            <a:r>
              <a:rPr lang="zh-CN" altLang="zh-CN" sz="2800" b="1" dirty="0">
                <a:solidFill>
                  <a:srgbClr val="FF0000"/>
                </a:solidFill>
              </a:rPr>
              <a:t>日均利润</a:t>
            </a:r>
            <a:r>
              <a:rPr lang="en-US" altLang="zh-CN" sz="2800" b="1" i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475656" y="2247255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q </a:t>
            </a:r>
            <a:r>
              <a:rPr lang="en-US" altLang="zh-CN" sz="2800" b="1" dirty="0" smtClean="0"/>
              <a:t>~ </a:t>
            </a:r>
            <a:r>
              <a:rPr lang="zh-CN" altLang="en-US" sz="2800" b="1" dirty="0" smtClean="0"/>
              <a:t>买进数量，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=2, 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=1.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356534" y="2863918"/>
            <a:ext cx="6984776" cy="1213154"/>
            <a:chOff x="1356534" y="2863918"/>
            <a:chExt cx="6984776" cy="1213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356534" y="2863918"/>
                  <a:ext cx="6984776" cy="11411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zh-CN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𝒒</m:t>
                            </m:r>
                          </m:e>
                        </m:d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𝒒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𝒒</m:t>
                                    </m:r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1" i="1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zh-CN" altLang="zh-CN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1" i="1"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>
                                    <a:latin typeface="Cambria Math"/>
                                  </a:rPr>
                                  <m:t>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latin typeface="Cambria Math"/>
                                  </a:rPr>
                                  <m:t>𝒒𝒇</m:t>
                                </m:r>
                                <m:d>
                                  <m:dPr>
                                    <m:ctrlPr>
                                      <a:rPr lang="zh-CN" altLang="zh-CN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34" y="2863918"/>
                  <a:ext cx="6984776" cy="114114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下箭头 11"/>
            <p:cNvSpPr/>
            <p:nvPr/>
          </p:nvSpPr>
          <p:spPr bwMode="auto">
            <a:xfrm>
              <a:off x="4283968" y="3861048"/>
              <a:ext cx="484632" cy="216024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36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8" grpId="0" animBg="1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连续</a:t>
            </a:r>
            <a:r>
              <a:rPr lang="zh-CN" altLang="zh-CN" sz="2800" b="1" dirty="0" smtClean="0"/>
              <a:t>型</a:t>
            </a:r>
            <a:r>
              <a:rPr lang="zh-CN" altLang="zh-CN" sz="2800" b="1" dirty="0"/>
              <a:t>需求下的报童售报模型</a:t>
            </a:r>
            <a:endParaRPr lang="zh-CN" altLang="zh-CN" sz="2800" dirty="0"/>
          </a:p>
        </p:txBody>
      </p:sp>
      <p:sp>
        <p:nvSpPr>
          <p:cNvPr id="3" name="Text Box 1028"/>
          <p:cNvSpPr txBox="1">
            <a:spLocks noChangeArrowheads="1"/>
          </p:cNvSpPr>
          <p:nvPr/>
        </p:nvSpPr>
        <p:spPr bwMode="auto">
          <a:xfrm>
            <a:off x="514727" y="2554173"/>
            <a:ext cx="6096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求解</a:t>
            </a:r>
            <a:endParaRPr lang="zh-CN" altLang="en-US" sz="2800" b="1" dirty="0"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1196752"/>
                <a:ext cx="7204536" cy="121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zh-CN" alt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𝒅𝒓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altLang="zh-CN" b="1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24"/>
                                </m:rPr>
                                <a:rPr lang="en-US" altLang="zh-CN" b="1" i="1">
                                  <a:latin typeface="Cambria Math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𝒒𝒑</m:t>
                              </m:r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/>
                                </a:rPr>
                                <m:t>𝒅𝒓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196752"/>
                <a:ext cx="7204536" cy="12189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83171" y="2564904"/>
                <a:ext cx="1363643" cy="983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𝑑𝑞</m:t>
                          </m:r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71" y="2564904"/>
                <a:ext cx="1363643" cy="9830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58858" y="3766983"/>
            <a:ext cx="2837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概率分布函数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23928" y="3717032"/>
                <a:ext cx="4680520" cy="56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i="1" dirty="0" smtClean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altLang="zh-CN" b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ctrlPr>
                          <a:rPr lang="zh-CN" alt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</m:sup>
                      <m:e>
                        <m:r>
                          <a:rPr lang="en-US" altLang="zh-CN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</a:rPr>
                          <m:t>𝒅𝒓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latin typeface="Cambria Math"/>
                          </a:rPr>
                          <m:t>𝑷</m:t>
                        </m:r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𝒓</m:t>
                        </m:r>
                        <m:r>
                          <a:rPr lang="en-US" altLang="zh-CN" b="1" i="1">
                            <a:latin typeface="Cambria Math"/>
                          </a:rPr>
                          <m:t>≤</m:t>
                        </m:r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b="1" dirty="0"/>
                          <m:t> </m:t>
                        </m:r>
                      </m:e>
                    </m:nary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717032"/>
                <a:ext cx="4680520" cy="561564"/>
              </a:xfrm>
              <a:prstGeom prst="rect">
                <a:avLst/>
              </a:prstGeom>
              <a:blipFill rotWithShape="1">
                <a:blip r:embed="rId5"/>
                <a:stretch>
                  <a:fillRect l="-2086" t="-1087" b="-1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01854" y="2348880"/>
            <a:ext cx="5801588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求导数注意：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i="1" dirty="0" smtClean="0"/>
              <a:t>E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/>
              <a:t>被积函数和上下限均含变量</a:t>
            </a:r>
            <a:r>
              <a:rPr lang="en-US" altLang="zh-CN" sz="2800" b="1" i="1" dirty="0" smtClean="0"/>
              <a:t>q.</a:t>
            </a:r>
            <a:endParaRPr lang="zh-CN" altLang="en-US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3419872" y="4626869"/>
            <a:ext cx="5256583" cy="1008062"/>
            <a:chOff x="3419872" y="4914901"/>
            <a:chExt cx="5256583" cy="1008062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0732035"/>
                </p:ext>
              </p:extLst>
            </p:nvPr>
          </p:nvGraphicFramePr>
          <p:xfrm>
            <a:off x="4961644" y="4914901"/>
            <a:ext cx="2605087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3" name="公式" r:id="rId6" imgW="1104900" imgH="431800" progId="Equation.3">
                    <p:embed/>
                  </p:oleObj>
                </mc:Choice>
                <mc:Fallback>
                  <p:oleObj name="公式" r:id="rId6" imgW="1104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644" y="4914901"/>
                          <a:ext cx="2605087" cy="10080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3419872" y="5138028"/>
              <a:ext cx="52565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与离散</a:t>
              </a:r>
              <a:r>
                <a:rPr lang="zh-CN" altLang="zh-CN" sz="2800" b="1" dirty="0" smtClean="0"/>
                <a:t>型</a:t>
              </a:r>
              <a:r>
                <a:rPr lang="en-US" altLang="zh-CN" sz="2800" b="1" dirty="0" smtClean="0"/>
                <a:t>                              </a:t>
              </a:r>
              <a:r>
                <a:rPr lang="zh-CN" altLang="zh-CN" sz="2800" b="1" dirty="0" smtClean="0"/>
                <a:t>一致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54832" y="4653136"/>
            <a:ext cx="2388140" cy="1026687"/>
            <a:chOff x="954832" y="4653136"/>
            <a:chExt cx="2388140" cy="1026687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5966855"/>
                </p:ext>
              </p:extLst>
            </p:nvPr>
          </p:nvGraphicFramePr>
          <p:xfrm>
            <a:off x="1182732" y="4653136"/>
            <a:ext cx="2160240" cy="1026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4" name="公式" r:id="rId8" imgW="901309" imgH="431613" progId="Equation.3">
                    <p:embed/>
                  </p:oleObj>
                </mc:Choice>
                <mc:Fallback>
                  <p:oleObj name="公式" r:id="rId8" imgW="901309" imgH="4316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732" y="4653136"/>
                          <a:ext cx="2160240" cy="102668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右箭头 15"/>
            <p:cNvSpPr/>
            <p:nvPr/>
          </p:nvSpPr>
          <p:spPr bwMode="auto">
            <a:xfrm>
              <a:off x="954832" y="4888584"/>
              <a:ext cx="16078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5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/>
      <p:bldP spid="6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连续</a:t>
            </a:r>
            <a:r>
              <a:rPr lang="zh-CN" altLang="zh-CN" sz="2800" b="1" dirty="0" smtClean="0"/>
              <a:t>型</a:t>
            </a:r>
            <a:r>
              <a:rPr lang="zh-CN" altLang="zh-CN" sz="2800" b="1" dirty="0"/>
              <a:t>需求下的报童售报模型</a:t>
            </a:r>
            <a:endParaRPr lang="zh-CN" altLang="zh-CN" sz="2800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3568" y="1340768"/>
            <a:ext cx="6096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求解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95534"/>
              </p:ext>
            </p:extLst>
          </p:nvPr>
        </p:nvGraphicFramePr>
        <p:xfrm>
          <a:off x="1712258" y="1304265"/>
          <a:ext cx="21590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公式" r:id="rId3" imgW="901309" imgH="431613" progId="Equation.3">
                  <p:embed/>
                </p:oleObj>
              </mc:Choice>
              <mc:Fallback>
                <p:oleObj name="公式" r:id="rId3" imgW="901309" imgH="431613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58" y="1304265"/>
                        <a:ext cx="2159000" cy="1027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75656" y="249289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已知</a:t>
            </a:r>
            <a:r>
              <a:rPr lang="zh-CN" altLang="zh-CN" sz="2800" b="1" dirty="0" smtClean="0"/>
              <a:t>需求量</a:t>
            </a:r>
            <a:r>
              <a:rPr lang="zh-CN" altLang="zh-CN" sz="2800" b="1" dirty="0"/>
              <a:t>服从正态概率分布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(260,50</a:t>
            </a:r>
            <a:r>
              <a:rPr lang="en-US" altLang="zh-CN" sz="2800" b="1" baseline="30000" dirty="0"/>
              <a:t>2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619672" y="3327070"/>
            <a:ext cx="6480720" cy="108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800" b="1" dirty="0"/>
              <a:t>利用</a:t>
            </a:r>
            <a:r>
              <a:rPr lang="en-US" altLang="zh-CN" sz="2800" b="1" dirty="0" err="1"/>
              <a:t>Matlab</a:t>
            </a:r>
            <a:r>
              <a:rPr lang="zh-CN" altLang="zh-CN" sz="2800" b="1" dirty="0"/>
              <a:t>软件的</a:t>
            </a:r>
            <a:r>
              <a:rPr lang="zh-CN" altLang="zh-CN" sz="2800" b="1" dirty="0">
                <a:solidFill>
                  <a:srgbClr val="FF0000"/>
                </a:solidFill>
              </a:rPr>
              <a:t>逆正态分布函数</a:t>
            </a:r>
            <a:r>
              <a:rPr lang="zh-CN" altLang="zh-CN" sz="2800" b="1" dirty="0"/>
              <a:t>命令 </a:t>
            </a:r>
            <a:r>
              <a:rPr lang="en-US" altLang="zh-CN" sz="2800" b="1" dirty="0"/>
              <a:t>x = </a:t>
            </a:r>
            <a:r>
              <a:rPr lang="en-US" altLang="zh-CN" sz="2800" b="1" dirty="0" err="1"/>
              <a:t>norminv</a:t>
            </a:r>
            <a:r>
              <a:rPr lang="en-US" altLang="zh-CN" sz="2800" b="1" dirty="0"/>
              <a:t> (p, mu, sigma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293168" y="5445224"/>
            <a:ext cx="716726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每天</a:t>
            </a:r>
            <a:r>
              <a:rPr lang="zh-CN" altLang="zh-CN" sz="2800" b="1" dirty="0"/>
              <a:t>购进</a:t>
            </a:r>
            <a:r>
              <a:rPr lang="en-US" altLang="zh-CN" sz="2800" b="1" dirty="0">
                <a:solidFill>
                  <a:srgbClr val="FF0000"/>
                </a:solidFill>
              </a:rPr>
              <a:t>282</a:t>
            </a:r>
            <a:r>
              <a:rPr lang="zh-CN" altLang="zh-CN" sz="2800" b="1" dirty="0">
                <a:solidFill>
                  <a:srgbClr val="FF0000"/>
                </a:solidFill>
              </a:rPr>
              <a:t>份</a:t>
            </a:r>
            <a:r>
              <a:rPr lang="zh-CN" altLang="zh-CN" sz="2800" b="1" dirty="0"/>
              <a:t>报纸能获得</a:t>
            </a:r>
            <a:r>
              <a:rPr lang="zh-CN" altLang="zh-CN" sz="2800" b="1" dirty="0">
                <a:solidFill>
                  <a:srgbClr val="FF0000"/>
                </a:solidFill>
              </a:rPr>
              <a:t>最高的日均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利润</a:t>
            </a:r>
            <a:r>
              <a:rPr lang="en-US" altLang="zh-CN" sz="2800" b="1" dirty="0"/>
              <a:t>.</a:t>
            </a:r>
            <a:r>
              <a:rPr lang="en-US" altLang="zh-CN" sz="2800" b="1" dirty="0" smtClean="0"/>
              <a:t> 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534661" y="4581128"/>
            <a:ext cx="4320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p=2/3, mu=260, sigma=50.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099257" y="1586988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=2,  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=1</a:t>
            </a:r>
            <a:endParaRPr lang="zh-CN" altLang="en-US" sz="2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914050" y="4577033"/>
            <a:ext cx="2290664" cy="560735"/>
            <a:chOff x="5914050" y="4577033"/>
            <a:chExt cx="2290664" cy="560735"/>
          </a:xfrm>
        </p:grpSpPr>
        <p:sp>
          <p:nvSpPr>
            <p:cNvPr id="12" name="矩形 11"/>
            <p:cNvSpPr/>
            <p:nvPr/>
          </p:nvSpPr>
          <p:spPr>
            <a:xfrm>
              <a:off x="6116482" y="4577033"/>
              <a:ext cx="2088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/>
                <a:t>x=281.5409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5914050" y="4653136"/>
              <a:ext cx="1701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37874" y="1556211"/>
            <a:ext cx="1676296" cy="523220"/>
            <a:chOff x="6237874" y="1556211"/>
            <a:chExt cx="1676296" cy="523220"/>
          </a:xfrm>
        </p:grpSpPr>
        <p:sp>
          <p:nvSpPr>
            <p:cNvPr id="6" name="矩形 5"/>
            <p:cNvSpPr/>
            <p:nvPr/>
          </p:nvSpPr>
          <p:spPr>
            <a:xfrm>
              <a:off x="6407026" y="1556211"/>
              <a:ext cx="15071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F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q</a:t>
              </a:r>
              <a:r>
                <a:rPr lang="en-US" altLang="zh-CN" sz="2800" b="1" dirty="0" smtClean="0"/>
                <a:t>)=2/3</a:t>
              </a:r>
              <a:endParaRPr lang="zh-CN" altLang="en-US" sz="2800" b="1" dirty="0"/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6237874" y="1586988"/>
              <a:ext cx="1701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91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3973" y="567844"/>
            <a:ext cx="487345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连续</a:t>
            </a:r>
            <a:r>
              <a:rPr lang="zh-CN" altLang="zh-CN" sz="2800" b="1" dirty="0" smtClean="0"/>
              <a:t>型</a:t>
            </a:r>
            <a:r>
              <a:rPr lang="zh-CN" altLang="zh-CN" sz="2800" b="1" dirty="0"/>
              <a:t>需求下的报童售报模型</a:t>
            </a:r>
            <a:endParaRPr lang="zh-CN" altLang="zh-CN" sz="2800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11560" y="1361998"/>
            <a:ext cx="6096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分析</a:t>
            </a:r>
            <a:endParaRPr lang="zh-CN" altLang="en-US" sz="2800" b="1" dirty="0">
              <a:ea typeface="楷体_GB2312" pitchFamily="49" charset="-122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012223" y="1150818"/>
            <a:ext cx="4176463" cy="2801805"/>
            <a:chOff x="5332" y="7617"/>
            <a:chExt cx="4792" cy="2913"/>
          </a:xfrm>
        </p:grpSpPr>
        <p:pic>
          <p:nvPicPr>
            <p:cNvPr id="9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2" y="7617"/>
              <a:ext cx="4792" cy="29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5706" y="7728"/>
              <a:ext cx="226" cy="2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</a:rPr>
                <a:t> 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932" y="10242"/>
              <a:ext cx="3718" cy="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/>
                  <a:ea typeface="宋体"/>
                </a:rPr>
                <a:t> </a:t>
              </a:r>
              <a:r>
                <a:rPr lang="en-US" sz="1050" kern="100" dirty="0" smtClean="0">
                  <a:effectLst/>
                  <a:latin typeface="Times New Roman"/>
                  <a:ea typeface="宋体"/>
                </a:rPr>
                <a:t> </a:t>
              </a:r>
              <a:endParaRPr lang="zh-CN" sz="1050" kern="100" dirty="0">
                <a:effectLst/>
                <a:latin typeface="Times New Roman"/>
                <a:ea typeface="宋体"/>
              </a:endParaRPr>
            </a:p>
          </p:txBody>
        </p:sp>
        <p:cxnSp>
          <p:nvCxnSpPr>
            <p:cNvPr id="12" name="Line 34"/>
            <p:cNvCxnSpPr/>
            <p:nvPr/>
          </p:nvCxnSpPr>
          <p:spPr bwMode="auto">
            <a:xfrm>
              <a:off x="8156" y="8637"/>
              <a:ext cx="10" cy="15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21"/>
          <p:cNvGrpSpPr/>
          <p:nvPr/>
        </p:nvGrpSpPr>
        <p:grpSpPr>
          <a:xfrm>
            <a:off x="1051232" y="3794060"/>
            <a:ext cx="6104129" cy="1126462"/>
            <a:chOff x="1017303" y="3964772"/>
            <a:chExt cx="6104129" cy="1126462"/>
          </a:xfrm>
        </p:grpSpPr>
        <p:sp>
          <p:nvSpPr>
            <p:cNvPr id="13" name="矩形 12"/>
            <p:cNvSpPr/>
            <p:nvPr/>
          </p:nvSpPr>
          <p:spPr>
            <a:xfrm>
              <a:off x="1017303" y="3964772"/>
              <a:ext cx="3998912" cy="1126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E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达到最大的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q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值</a:t>
              </a:r>
              <a:r>
                <a:rPr lang="zh-CN" altLang="zh-CN" sz="2800" b="1" dirty="0"/>
                <a:t>应</a:t>
              </a:r>
              <a:r>
                <a:rPr lang="zh-CN" altLang="zh-CN" sz="2800" b="1" dirty="0" smtClean="0"/>
                <a:t>使曲线</a:t>
              </a:r>
              <a:r>
                <a:rPr lang="en-US" altLang="zh-CN" sz="2800" b="1" i="1" dirty="0" smtClean="0"/>
                <a:t>p</a:t>
              </a:r>
              <a:r>
                <a:rPr lang="en-US" altLang="zh-CN" sz="2800" b="1" dirty="0" smtClean="0"/>
                <a:t>(</a:t>
              </a:r>
              <a:r>
                <a:rPr lang="en-US" altLang="zh-CN" sz="2800" b="1" i="1" dirty="0" smtClean="0"/>
                <a:t>r</a:t>
              </a:r>
              <a:r>
                <a:rPr lang="en-US" altLang="zh-CN" sz="2800" b="1" dirty="0" smtClean="0"/>
                <a:t>)</a:t>
              </a:r>
              <a:r>
                <a:rPr lang="zh-CN" altLang="zh-CN" sz="2800" b="1" dirty="0" smtClean="0"/>
                <a:t>下</a:t>
              </a:r>
              <a:r>
                <a:rPr lang="zh-CN" altLang="zh-CN" sz="2800" b="1" dirty="0"/>
                <a:t>的面积满足</a:t>
              </a:r>
              <a:endParaRPr lang="zh-CN" altLang="en-US" sz="28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508186"/>
                </p:ext>
              </p:extLst>
            </p:nvPr>
          </p:nvGraphicFramePr>
          <p:xfrm>
            <a:off x="4962432" y="4008403"/>
            <a:ext cx="2159000" cy="1027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1" name="公式" r:id="rId4" imgW="901309" imgH="431613" progId="Equation.3">
                    <p:embed/>
                  </p:oleObj>
                </mc:Choice>
                <mc:Fallback>
                  <p:oleObj name="公式" r:id="rId4" imgW="901309" imgH="431613" progId="Equation.3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432" y="4008403"/>
                          <a:ext cx="2159000" cy="1027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416686" y="1938101"/>
            <a:ext cx="3851065" cy="1550307"/>
            <a:chOff x="1416686" y="1938101"/>
            <a:chExt cx="3851065" cy="1550307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220074"/>
                </p:ext>
              </p:extLst>
            </p:nvPr>
          </p:nvGraphicFramePr>
          <p:xfrm>
            <a:off x="2675463" y="2541715"/>
            <a:ext cx="2592288" cy="946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2" name="公式" r:id="rId6" imgW="1295400" imgH="469900" progId="Equation.3">
                    <p:embed/>
                  </p:oleObj>
                </mc:Choice>
                <mc:Fallback>
                  <p:oleObj name="公式" r:id="rId6" imgW="1295400" imgH="46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463" y="2541715"/>
                          <a:ext cx="2592288" cy="9466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1416686" y="1938101"/>
              <a:ext cx="3825732" cy="1303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i="1" dirty="0" smtClean="0"/>
                <a:t>P ~ </a:t>
              </a:r>
              <a:r>
                <a:rPr lang="zh-CN" altLang="zh-CN" sz="2800" b="1" dirty="0" smtClean="0"/>
                <a:t>虚线</a:t>
              </a:r>
              <a:r>
                <a:rPr lang="en-US" altLang="zh-CN" sz="2800" b="1" i="1" dirty="0"/>
                <a:t>r</a:t>
              </a:r>
              <a:r>
                <a:rPr lang="en-US" altLang="zh-CN" sz="2800" b="1" dirty="0"/>
                <a:t>=</a:t>
              </a:r>
              <a:r>
                <a:rPr lang="en-US" altLang="zh-CN" sz="2800" b="1" i="1" dirty="0"/>
                <a:t>q</a:t>
              </a:r>
              <a:r>
                <a:rPr lang="zh-CN" altLang="zh-CN" sz="2800" b="1" dirty="0"/>
                <a:t>左边曲线下的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面积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39552" y="5373216"/>
            <a:ext cx="410445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获利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r>
              <a:rPr lang="zh-CN" altLang="zh-CN" sz="2800" b="1" dirty="0" smtClean="0"/>
              <a:t>变大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虚线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 smtClean="0"/>
              <a:t>右移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1426950" y="1315832"/>
            <a:ext cx="3815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需求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概率密度</a:t>
            </a:r>
            <a:r>
              <a:rPr lang="zh-CN" altLang="zh-CN" sz="2800" b="1" dirty="0">
                <a:solidFill>
                  <a:srgbClr val="FF0000"/>
                </a:solidFill>
              </a:rPr>
              <a:t>曲线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4349" y="5373216"/>
            <a:ext cx="412324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损失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变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虚线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q</a:t>
            </a:r>
            <a:r>
              <a:rPr lang="zh-CN" altLang="zh-CN" sz="2800" b="1" dirty="0" smtClean="0"/>
              <a:t>左移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28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8" grpId="0" animBg="1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331640" y="548679"/>
            <a:ext cx="6336704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8.3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航空公司的超额售票策略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1484784"/>
            <a:ext cx="734481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许多</a:t>
            </a:r>
            <a:r>
              <a:rPr lang="zh-CN" altLang="zh-CN" sz="2800" b="1" dirty="0" smtClean="0"/>
              <a:t>人提前</a:t>
            </a:r>
            <a:r>
              <a:rPr lang="zh-CN" altLang="zh-CN" sz="2800" b="1" dirty="0"/>
              <a:t>很长时间</a:t>
            </a:r>
            <a:r>
              <a:rPr lang="zh-CN" altLang="zh-CN" sz="2800" b="1" dirty="0">
                <a:solidFill>
                  <a:srgbClr val="FF0000"/>
                </a:solidFill>
              </a:rPr>
              <a:t>预订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机票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总有旅客因为各种变故</a:t>
            </a:r>
            <a:r>
              <a:rPr lang="zh-CN" altLang="zh-CN" sz="2800" b="1" dirty="0">
                <a:solidFill>
                  <a:srgbClr val="FF0000"/>
                </a:solidFill>
              </a:rPr>
              <a:t>不能按时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登机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323528" y="1600198"/>
            <a:ext cx="609600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背景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564904"/>
            <a:ext cx="74168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航空公司为了减少按座位定额售票导致空位运行所蒙受的经济损失，通常采用</a:t>
            </a:r>
            <a:r>
              <a:rPr lang="zh-CN" altLang="zh-CN" sz="2800" b="1" dirty="0">
                <a:solidFill>
                  <a:srgbClr val="FF0000"/>
                </a:solidFill>
              </a:rPr>
              <a:t>超额售票策略</a:t>
            </a:r>
            <a:r>
              <a:rPr lang="zh-CN" altLang="zh-CN" sz="2800" b="1" dirty="0"/>
              <a:t>，每个航班超额多售几张</a:t>
            </a:r>
            <a:r>
              <a:rPr lang="zh-CN" altLang="zh-CN" sz="2800" b="1" dirty="0" smtClean="0"/>
              <a:t>票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1115616" y="4149080"/>
            <a:ext cx="727280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《公共航空运输航班超售处置规范》要求</a:t>
            </a:r>
            <a:r>
              <a:rPr lang="zh-CN" altLang="zh-CN" sz="2800" b="1" dirty="0" smtClean="0"/>
              <a:t>，航班</a:t>
            </a:r>
            <a:r>
              <a:rPr lang="zh-CN" altLang="zh-CN" sz="2800" b="1" dirty="0"/>
              <a:t>超售时在使用优先乘机规则前应</a:t>
            </a:r>
            <a:r>
              <a:rPr lang="zh-CN" altLang="zh-CN" sz="2800" b="1" dirty="0">
                <a:solidFill>
                  <a:srgbClr val="FF0000"/>
                </a:solidFill>
              </a:rPr>
              <a:t>寻找放弃登机的自愿者，向自愿者提供</a:t>
            </a:r>
            <a:r>
              <a:rPr lang="zh-CN" altLang="zh-CN" sz="2800" b="1" dirty="0"/>
              <a:t>免费或减价航空运输、赠送里程等作为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补偿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20529"/>
              </p:ext>
            </p:extLst>
          </p:nvPr>
        </p:nvGraphicFramePr>
        <p:xfrm>
          <a:off x="8244408" y="548679"/>
          <a:ext cx="620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548679"/>
                        <a:ext cx="6207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6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555776" y="908720"/>
            <a:ext cx="633725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8.1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传送系统的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效率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8.2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报童的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诀窍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8.3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航空公司的超额售票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策略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8.4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作弊行为的调查和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估计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8.5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轧钢中的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浪费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8.6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博彩中的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数学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8.7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钢琴销售的存贮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策略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8.8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基因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遗传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8.9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自动化车床管理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187624" y="260648"/>
            <a:ext cx="719609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八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概率模型  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06" y="836713"/>
            <a:ext cx="84768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7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3848" y="2473442"/>
            <a:ext cx="763284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考虑</a:t>
            </a:r>
            <a:r>
              <a:rPr lang="zh-CN" altLang="zh-CN" sz="2800" b="1" dirty="0" smtClean="0"/>
              <a:t>机票</a:t>
            </a:r>
            <a:r>
              <a:rPr lang="zh-CN" altLang="zh-CN" sz="2800" b="1" dirty="0"/>
              <a:t>价格、飞行费用、补偿金额等因素，建立一个</a:t>
            </a:r>
            <a:r>
              <a:rPr lang="zh-CN" altLang="zh-CN" sz="2800" b="1" dirty="0">
                <a:solidFill>
                  <a:srgbClr val="FF0000"/>
                </a:solidFill>
              </a:rPr>
              <a:t>数学模型</a:t>
            </a:r>
            <a:r>
              <a:rPr lang="zh-CN" altLang="zh-CN" sz="2800" b="1" dirty="0"/>
              <a:t>来确定</a:t>
            </a:r>
            <a:r>
              <a:rPr lang="zh-CN" altLang="zh-CN" sz="2800" b="1" dirty="0">
                <a:solidFill>
                  <a:srgbClr val="FF0000"/>
                </a:solidFill>
              </a:rPr>
              <a:t>超额售票的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数量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71008" y="3605873"/>
            <a:ext cx="74888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在获取</a:t>
            </a:r>
            <a:r>
              <a:rPr lang="zh-CN" altLang="zh-CN" sz="2800" b="1" dirty="0">
                <a:solidFill>
                  <a:srgbClr val="FF0000"/>
                </a:solidFill>
              </a:rPr>
              <a:t>最大经济收益</a:t>
            </a:r>
            <a:r>
              <a:rPr lang="zh-CN" altLang="zh-CN" sz="2800" b="1" dirty="0"/>
              <a:t>的同时，尽量</a:t>
            </a:r>
            <a:r>
              <a:rPr lang="zh-CN" altLang="zh-CN" sz="2800" b="1" dirty="0" smtClean="0"/>
              <a:t>维护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社会声誉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避免</a:t>
            </a:r>
            <a:r>
              <a:rPr lang="zh-CN" altLang="zh-CN" sz="2800" b="1" dirty="0"/>
              <a:t>出现过多旅客无法登机的</a:t>
            </a:r>
            <a:r>
              <a:rPr lang="zh-CN" altLang="zh-CN" sz="2800" b="1" dirty="0" smtClean="0"/>
              <a:t>情况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645177"/>
            <a:ext cx="1728192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问题分析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82724" y="1268760"/>
            <a:ext cx="747711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预订</a:t>
            </a:r>
            <a:r>
              <a:rPr lang="zh-CN" altLang="zh-CN" sz="2800" b="1" dirty="0"/>
              <a:t>机票而不按时登机旅客的数量是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随机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变量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航空公司需要</a:t>
            </a:r>
            <a:r>
              <a:rPr lang="zh-CN" altLang="en-US" sz="2800" b="1" dirty="0" smtClean="0"/>
              <a:t>估计出其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概率分布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782724" y="4941168"/>
            <a:ext cx="760397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经济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收益</a:t>
            </a:r>
            <a:r>
              <a:rPr lang="zh-CN" altLang="en-US" sz="2800" b="1" dirty="0" smtClean="0"/>
              <a:t>可</a:t>
            </a:r>
            <a:r>
              <a:rPr lang="zh-CN" altLang="zh-CN" sz="2800" b="1" dirty="0" smtClean="0"/>
              <a:t>用</a:t>
            </a:r>
            <a:r>
              <a:rPr lang="zh-CN" altLang="zh-CN" sz="2800" b="1" dirty="0"/>
              <a:t>机票收入扣除飞行费用和补偿金额后的利润来</a:t>
            </a:r>
            <a:r>
              <a:rPr lang="zh-CN" altLang="zh-CN" sz="2800" b="1" dirty="0" smtClean="0"/>
              <a:t>衡量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20529"/>
              </p:ext>
            </p:extLst>
          </p:nvPr>
        </p:nvGraphicFramePr>
        <p:xfrm>
          <a:off x="8243888" y="549275"/>
          <a:ext cx="620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549275"/>
                        <a:ext cx="6207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8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429357"/>
            <a:ext cx="756084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社会</a:t>
            </a:r>
            <a:r>
              <a:rPr lang="zh-CN" altLang="zh-CN" sz="2800" b="1" dirty="0"/>
              <a:t>声誉可以用因飞机满员而</a:t>
            </a:r>
            <a:r>
              <a:rPr lang="zh-CN" altLang="zh-CN" sz="2800" b="1" dirty="0">
                <a:solidFill>
                  <a:srgbClr val="FF0000"/>
                </a:solidFill>
              </a:rPr>
              <a:t>无法登机的旅客限制在一定数量</a:t>
            </a:r>
            <a:r>
              <a:rPr lang="zh-CN" altLang="zh-CN" sz="2800" b="1" dirty="0"/>
              <a:t>为</a:t>
            </a:r>
            <a:r>
              <a:rPr lang="zh-CN" altLang="zh-CN" sz="2800" b="1" dirty="0" smtClean="0"/>
              <a:t>标准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755576" y="2708920"/>
            <a:ext cx="756084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由于</a:t>
            </a:r>
            <a:r>
              <a:rPr lang="zh-CN" altLang="zh-CN" sz="2800" b="1" dirty="0" smtClean="0"/>
              <a:t>订票</a:t>
            </a:r>
            <a:r>
              <a:rPr lang="zh-CN" altLang="zh-CN" sz="2800" b="1" dirty="0"/>
              <a:t>旅客是否按时前来</a:t>
            </a:r>
            <a:r>
              <a:rPr lang="zh-CN" altLang="zh-CN" sz="2800" b="1" dirty="0" smtClean="0"/>
              <a:t>登机是随机</a:t>
            </a:r>
            <a:r>
              <a:rPr lang="zh-CN" altLang="en-US" sz="2800" b="1" dirty="0" smtClean="0"/>
              <a:t>变量，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经济</a:t>
            </a:r>
            <a:r>
              <a:rPr lang="zh-CN" altLang="zh-CN" sz="2800" b="1" dirty="0">
                <a:solidFill>
                  <a:srgbClr val="FF0000"/>
                </a:solidFill>
              </a:rPr>
              <a:t>收益和社会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声誉</a:t>
            </a:r>
            <a:r>
              <a:rPr lang="zh-CN" altLang="zh-CN" sz="2800" b="1" dirty="0" smtClean="0"/>
              <a:t>的指标</a:t>
            </a:r>
            <a:r>
              <a:rPr lang="zh-CN" altLang="en-US" sz="2800" b="1" dirty="0" smtClean="0"/>
              <a:t>都</a:t>
            </a:r>
            <a:r>
              <a:rPr lang="zh-CN" altLang="zh-CN" sz="2800" b="1" dirty="0" smtClean="0"/>
              <a:t>应该</a:t>
            </a:r>
            <a:r>
              <a:rPr lang="zh-CN" altLang="zh-CN" sz="2800" b="1" dirty="0"/>
              <a:t>在</a:t>
            </a:r>
            <a:r>
              <a:rPr lang="zh-CN" altLang="zh-CN" sz="2800" b="1" dirty="0">
                <a:solidFill>
                  <a:srgbClr val="FF0000"/>
                </a:solidFill>
              </a:rPr>
              <a:t>平均意义或概率意义</a:t>
            </a:r>
            <a:r>
              <a:rPr lang="zh-CN" altLang="zh-CN" sz="2800" b="1" dirty="0"/>
              <a:t>下</a:t>
            </a:r>
            <a:r>
              <a:rPr lang="zh-CN" altLang="zh-CN" sz="2800" b="1" dirty="0" smtClean="0"/>
              <a:t>衡量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719572" y="4437112"/>
            <a:ext cx="763284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两目标优化</a:t>
            </a:r>
            <a:r>
              <a:rPr lang="zh-CN" altLang="en-US" sz="2800" b="1" dirty="0" smtClean="0"/>
              <a:t>问题的解决步骤：</a:t>
            </a:r>
            <a:r>
              <a:rPr lang="zh-CN" altLang="zh-CN" sz="2800" b="1" dirty="0" smtClean="0"/>
              <a:t>先</a:t>
            </a:r>
            <a:r>
              <a:rPr lang="zh-CN" altLang="zh-CN" sz="2800" b="1" dirty="0"/>
              <a:t>分析经济收益，</a:t>
            </a:r>
            <a:r>
              <a:rPr lang="zh-CN" altLang="zh-CN" sz="2800" b="1" dirty="0">
                <a:solidFill>
                  <a:srgbClr val="FF0000"/>
                </a:solidFill>
              </a:rPr>
              <a:t>以收益最大为目标确定超额售票的数量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再考虑</a:t>
            </a:r>
            <a:r>
              <a:rPr lang="zh-CN" altLang="zh-CN" sz="2800" b="1" dirty="0"/>
              <a:t>如何</a:t>
            </a:r>
            <a:r>
              <a:rPr lang="zh-CN" altLang="zh-CN" sz="2800" b="1" dirty="0">
                <a:solidFill>
                  <a:srgbClr val="FF0000"/>
                </a:solidFill>
              </a:rPr>
              <a:t>维护社会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声誉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45177"/>
            <a:ext cx="1728192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问题分析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20529"/>
              </p:ext>
            </p:extLst>
          </p:nvPr>
        </p:nvGraphicFramePr>
        <p:xfrm>
          <a:off x="8243888" y="549275"/>
          <a:ext cx="620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549275"/>
                        <a:ext cx="6207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3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692696"/>
            <a:ext cx="487345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经济收益最大的超额售票模型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683568" y="1916832"/>
            <a:ext cx="79208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飞机</a:t>
            </a:r>
            <a:r>
              <a:rPr lang="zh-CN" altLang="zh-CN" sz="2800" b="1" dirty="0"/>
              <a:t>容量为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超额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售票数量</a:t>
            </a:r>
            <a:r>
              <a:rPr lang="zh-CN" altLang="zh-CN" sz="2800" b="1" dirty="0">
                <a:solidFill>
                  <a:srgbClr val="FF0000"/>
                </a:solidFill>
              </a:rPr>
              <a:t>为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zh-CN" altLang="zh-CN" sz="2800" b="1" dirty="0"/>
              <a:t>，已订票</a:t>
            </a:r>
            <a:r>
              <a:rPr lang="zh-CN" altLang="zh-CN" sz="2800" b="1" dirty="0" smtClean="0"/>
              <a:t>的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en-US" altLang="zh-CN" sz="2800" b="1" i="1" dirty="0" err="1" smtClean="0"/>
              <a:t>n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q</a:t>
            </a:r>
            <a:r>
              <a:rPr lang="zh-CN" altLang="zh-CN" sz="2800" b="1" dirty="0"/>
              <a:t>位旅客中不按时登机的数量为</a:t>
            </a:r>
            <a:r>
              <a:rPr lang="en-US" altLang="zh-CN" sz="2800" b="1" i="1" dirty="0" smtClean="0"/>
              <a:t>r 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随机变量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8" y="3086963"/>
            <a:ext cx="777686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2. 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位订票旅客</a:t>
            </a:r>
            <a:r>
              <a:rPr lang="zh-CN" altLang="zh-CN" sz="2800" b="1" dirty="0">
                <a:solidFill>
                  <a:srgbClr val="FF0000"/>
                </a:solidFill>
              </a:rPr>
              <a:t>不按时登机的概率为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zh-CN" sz="2800" b="1" dirty="0"/>
              <a:t>，他们</a:t>
            </a:r>
            <a:r>
              <a:rPr lang="zh-CN" altLang="zh-CN" sz="2800" b="1" dirty="0" smtClean="0"/>
              <a:t>是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否</a:t>
            </a:r>
            <a:r>
              <a:rPr lang="zh-CN" altLang="zh-CN" sz="2800" b="1" dirty="0"/>
              <a:t>按时登机的行为</a:t>
            </a:r>
            <a:r>
              <a:rPr lang="zh-CN" altLang="zh-CN" sz="2800" b="1" dirty="0">
                <a:solidFill>
                  <a:srgbClr val="FF0000"/>
                </a:solidFill>
              </a:rPr>
              <a:t>相互独立</a:t>
            </a:r>
            <a:r>
              <a:rPr lang="zh-CN" altLang="zh-CN" sz="2800" b="1" dirty="0"/>
              <a:t>，这个假设</a:t>
            </a:r>
            <a:r>
              <a:rPr lang="zh-CN" altLang="zh-CN" sz="2800" b="1" dirty="0" smtClean="0"/>
              <a:t>适用于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单独</a:t>
            </a:r>
            <a:r>
              <a:rPr lang="zh-CN" altLang="zh-CN" sz="2800" b="1" dirty="0"/>
              <a:t>行动的商人、游客</a:t>
            </a:r>
            <a:r>
              <a:rPr lang="zh-CN" altLang="zh-CN" sz="2800" b="1" dirty="0" smtClean="0"/>
              <a:t>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83568" y="4743147"/>
            <a:ext cx="777686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张</a:t>
            </a:r>
            <a:r>
              <a:rPr lang="zh-CN" altLang="zh-CN" sz="2800" b="1" dirty="0">
                <a:solidFill>
                  <a:srgbClr val="FF0000"/>
                </a:solidFill>
              </a:rPr>
              <a:t>机票价格为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zh-CN" altLang="zh-CN" sz="2800" b="1" dirty="0"/>
              <a:t>，因飞机满员而无法登机</a:t>
            </a:r>
            <a:r>
              <a:rPr lang="zh-CN" altLang="zh-CN" sz="2800" b="1" dirty="0" smtClean="0"/>
              <a:t>的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位旅客得到的</a:t>
            </a:r>
            <a:r>
              <a:rPr lang="zh-CN" altLang="zh-CN" sz="2800" b="1" dirty="0">
                <a:solidFill>
                  <a:srgbClr val="FF0000"/>
                </a:solidFill>
              </a:rPr>
              <a:t>补偿金额为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飞行</a:t>
            </a:r>
            <a:r>
              <a:rPr lang="zh-CN" altLang="zh-CN" sz="2800" b="1" dirty="0"/>
              <a:t>费用与</a:t>
            </a:r>
            <a:r>
              <a:rPr lang="zh-CN" altLang="zh-CN" sz="2800" b="1" dirty="0" smtClean="0"/>
              <a:t>旅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客</a:t>
            </a:r>
            <a:r>
              <a:rPr lang="zh-CN" altLang="zh-CN" sz="2800" b="1" dirty="0"/>
              <a:t>数量关系很小，不予</a:t>
            </a:r>
            <a:r>
              <a:rPr lang="zh-CN" altLang="zh-CN" sz="2800" b="1" dirty="0" smtClean="0"/>
              <a:t>考虑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0997" y="1268760"/>
            <a:ext cx="982691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假设</a:t>
            </a:r>
          </a:p>
        </p:txBody>
      </p:sp>
    </p:spTree>
    <p:extLst>
      <p:ext uri="{BB962C8B-B14F-4D97-AF65-F5344CB8AC3E}">
        <p14:creationId xmlns:p14="http://schemas.microsoft.com/office/powerpoint/2010/main" val="29546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74656" y="2825602"/>
            <a:ext cx="286934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收益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/>
              <a:t>– 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– </a:t>
            </a:r>
            <a:r>
              <a:rPr lang="en-US" altLang="zh-CN" sz="2800" b="1" i="1" dirty="0"/>
              <a:t>r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4542" y="851520"/>
            <a:ext cx="982691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建模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336870" y="3938611"/>
            <a:ext cx="24836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收益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err="1" smtClean="0"/>
              <a:t>n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q</a:t>
            </a:r>
            <a:r>
              <a:rPr lang="en-US" altLang="zh-CN" sz="2800" b="1" dirty="0"/>
              <a:t>– </a:t>
            </a:r>
            <a:r>
              <a:rPr lang="en-US" altLang="zh-CN" sz="2800" b="1" i="1" dirty="0"/>
              <a:t>r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35696" y="654543"/>
            <a:ext cx="641479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1" dirty="0" smtClean="0"/>
              <a:t>q~</a:t>
            </a:r>
            <a:r>
              <a:rPr lang="zh-CN" altLang="zh-CN" b="1" dirty="0" smtClean="0"/>
              <a:t>超额</a:t>
            </a:r>
            <a:r>
              <a:rPr lang="zh-CN" altLang="zh-CN" b="1" dirty="0"/>
              <a:t>售票</a:t>
            </a:r>
            <a:r>
              <a:rPr lang="zh-CN" altLang="zh-CN" b="1" dirty="0" smtClean="0"/>
              <a:t>数量，</a:t>
            </a:r>
            <a:r>
              <a:rPr lang="en-US" altLang="zh-CN" b="1" i="1" dirty="0" smtClean="0"/>
              <a:t>r~</a:t>
            </a:r>
            <a:r>
              <a:rPr lang="zh-CN" altLang="zh-CN" b="1" dirty="0"/>
              <a:t>订票</a:t>
            </a:r>
            <a:r>
              <a:rPr lang="zh-CN" altLang="zh-CN" b="1" dirty="0" smtClean="0"/>
              <a:t>不</a:t>
            </a:r>
            <a:r>
              <a:rPr lang="zh-CN" altLang="zh-CN" b="1" dirty="0"/>
              <a:t>按时</a:t>
            </a:r>
            <a:r>
              <a:rPr lang="zh-CN" altLang="zh-CN" b="1" dirty="0" smtClean="0"/>
              <a:t>登机旅客数量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飞机容量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s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机票价格</a:t>
            </a:r>
            <a:r>
              <a:rPr lang="zh-CN" altLang="en-US" b="1" dirty="0"/>
              <a:t>，</a:t>
            </a:r>
            <a:r>
              <a:rPr lang="en-US" altLang="zh-CN" b="1" i="1" dirty="0" smtClean="0"/>
              <a:t>s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补偿金额</a:t>
            </a:r>
            <a:r>
              <a:rPr lang="en-US" altLang="zh-CN" b="1" dirty="0"/>
              <a:t>.</a:t>
            </a:r>
            <a:endParaRPr lang="zh-CN" altLang="en-US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539552" y="1844824"/>
            <a:ext cx="100811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r </a:t>
            </a:r>
            <a:r>
              <a:rPr lang="en-US" altLang="zh-CN" sz="2800" b="1" dirty="0">
                <a:sym typeface="Symbol"/>
              </a:rPr>
              <a:t></a:t>
            </a:r>
            <a:r>
              <a:rPr lang="en-US" altLang="zh-CN" sz="2800" b="1" dirty="0"/>
              <a:t> </a:t>
            </a:r>
            <a:r>
              <a:rPr lang="en-US" altLang="zh-CN" sz="2800" b="1" i="1" dirty="0" smtClean="0"/>
              <a:t>q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691680" y="2542545"/>
            <a:ext cx="4360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n</a:t>
            </a:r>
            <a:r>
              <a:rPr lang="zh-CN" altLang="zh-CN" sz="2800" b="1" dirty="0"/>
              <a:t>位</a:t>
            </a:r>
            <a:r>
              <a:rPr lang="zh-CN" altLang="zh-CN" sz="2800" b="1" dirty="0" smtClean="0"/>
              <a:t>旅客登机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机票收入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i="1" dirty="0" smtClean="0"/>
              <a:t>n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637244" y="3184598"/>
            <a:ext cx="4475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q</a:t>
            </a:r>
            <a:r>
              <a:rPr lang="en-US" altLang="zh-CN" sz="2800" b="1" dirty="0"/>
              <a:t>– </a:t>
            </a:r>
            <a:r>
              <a:rPr lang="en-US" altLang="zh-CN" sz="2800" b="1" i="1" dirty="0"/>
              <a:t>r</a:t>
            </a:r>
            <a:r>
              <a:rPr lang="zh-CN" altLang="zh-CN" sz="2800" b="1" dirty="0"/>
              <a:t>位旅客得到</a:t>
            </a:r>
            <a:r>
              <a:rPr lang="zh-CN" altLang="zh-CN" sz="2800" b="1" dirty="0" smtClean="0"/>
              <a:t>补偿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/>
              <a:t>–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539552" y="3938611"/>
            <a:ext cx="88036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r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/>
              </a:rPr>
              <a:t>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q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41514" y="5324096"/>
            <a:ext cx="7652991" cy="1051185"/>
            <a:chOff x="741514" y="5324096"/>
            <a:chExt cx="7652991" cy="1051185"/>
          </a:xfrm>
        </p:grpSpPr>
        <p:sp>
          <p:nvSpPr>
            <p:cNvPr id="5" name="矩形 4"/>
            <p:cNvSpPr/>
            <p:nvPr/>
          </p:nvSpPr>
          <p:spPr>
            <a:xfrm>
              <a:off x="741514" y="5588078"/>
              <a:ext cx="2390325" cy="52322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/>
                <a:t>航空</a:t>
              </a:r>
              <a:r>
                <a:rPr lang="zh-CN" altLang="zh-CN" sz="2800" b="1" dirty="0" smtClean="0"/>
                <a:t>公司收益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838" y="5324096"/>
                  <a:ext cx="5262667" cy="1051185"/>
                </a:xfrm>
                <a:prstGeom prst="rect">
                  <a:avLst/>
                </a:prstGeom>
                <a:solidFill>
                  <a:srgbClr val="FFCCFF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sz="2800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800" i="1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sz="2800" i="1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sz="2800" i="1" dirty="0"/>
                          <m:t>q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)</m:t>
                        </m:r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"/>
                            <m:ctrlPr>
                              <a:rPr lang="en-US" altLang="zh-CN" sz="2800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800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dirty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ym typeface="Symbol"/>
                                  </a:rPr>
                                  <m:t>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dirty="0"/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dirty="0"/>
                                  <m:t> 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dirty="0"/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ym typeface="Symbol"/>
                                  </a:rPr>
                                  <m:t>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 dirty="0"/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dirty="0"/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38" y="5324096"/>
                  <a:ext cx="5262667" cy="105118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矩形 15"/>
          <p:cNvSpPr/>
          <p:nvPr/>
        </p:nvSpPr>
        <p:spPr>
          <a:xfrm>
            <a:off x="3984164" y="1143908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3568" y="4705980"/>
            <a:ext cx="8148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对于</a:t>
            </a:r>
            <a:r>
              <a:rPr lang="zh-CN" altLang="zh-CN" sz="2800" b="1" dirty="0" smtClean="0"/>
              <a:t>超额售票</a:t>
            </a:r>
            <a:r>
              <a:rPr lang="en-US" altLang="zh-CN" sz="2800" b="1" i="1" dirty="0" smtClean="0"/>
              <a:t>q</a:t>
            </a:r>
            <a:r>
              <a:rPr lang="zh-CN" altLang="en-US" sz="2800" b="1" i="1" dirty="0" smtClean="0"/>
              <a:t>、</a:t>
            </a:r>
            <a:r>
              <a:rPr lang="zh-CN" altLang="zh-CN" sz="2800" b="1" dirty="0" smtClean="0"/>
              <a:t>订票不</a:t>
            </a:r>
            <a:r>
              <a:rPr lang="zh-CN" altLang="zh-CN" sz="2800" b="1" dirty="0"/>
              <a:t>按时</a:t>
            </a:r>
            <a:r>
              <a:rPr lang="zh-CN" altLang="zh-CN" sz="2800" b="1" dirty="0" smtClean="0"/>
              <a:t>登机旅客数量</a:t>
            </a:r>
            <a:r>
              <a:rPr lang="en-US" altLang="zh-CN" sz="2800" b="1" i="1" dirty="0" smtClean="0"/>
              <a:t>r</a:t>
            </a:r>
            <a:r>
              <a:rPr lang="zh-CN" altLang="zh-CN" sz="2800" b="1" dirty="0" smtClean="0"/>
              <a:t>的航班</a:t>
            </a:r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571669" y="1882349"/>
            <a:ext cx="4809661" cy="523220"/>
            <a:chOff x="1571669" y="1882349"/>
            <a:chExt cx="4809661" cy="523220"/>
          </a:xfrm>
        </p:grpSpPr>
        <p:sp>
          <p:nvSpPr>
            <p:cNvPr id="10" name="矩形 9"/>
            <p:cNvSpPr/>
            <p:nvPr/>
          </p:nvSpPr>
          <p:spPr>
            <a:xfrm>
              <a:off x="1650548" y="1882349"/>
              <a:ext cx="473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按时</a:t>
              </a:r>
              <a:r>
                <a:rPr lang="zh-CN" altLang="zh-CN" sz="2800" b="1" dirty="0" smtClean="0"/>
                <a:t>登机旅客数量</a:t>
              </a:r>
              <a:r>
                <a:rPr lang="en-US" altLang="zh-CN" sz="2800" b="1" dirty="0" smtClean="0"/>
                <a:t> </a:t>
              </a:r>
              <a:r>
                <a:rPr lang="en-US" altLang="zh-CN" sz="2800" b="1" i="1" dirty="0" err="1" smtClean="0"/>
                <a:t>n</a:t>
              </a:r>
              <a:r>
                <a:rPr lang="en-US" altLang="zh-CN" sz="2800" b="1" dirty="0" err="1" smtClean="0"/>
                <a:t>+</a:t>
              </a:r>
              <a:r>
                <a:rPr lang="en-US" altLang="zh-CN" sz="2800" b="1" i="1" dirty="0" err="1" smtClean="0"/>
                <a:t>q</a:t>
              </a:r>
              <a:r>
                <a:rPr lang="en-US" altLang="zh-CN" sz="2800" b="1" dirty="0"/>
                <a:t>– </a:t>
              </a:r>
              <a:r>
                <a:rPr lang="en-US" altLang="zh-CN" sz="2800" b="1" i="1" dirty="0"/>
                <a:t>r </a:t>
              </a:r>
              <a:r>
                <a:rPr lang="en-US" altLang="zh-CN" sz="2800" b="1" dirty="0">
                  <a:sym typeface="Symbol"/>
                </a:rPr>
                <a:t>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 smtClean="0"/>
                <a:t>n</a:t>
              </a:r>
              <a:endParaRPr lang="zh-CN" altLang="en-US" sz="2800" b="1" dirty="0"/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1571669" y="1916832"/>
              <a:ext cx="12001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5656" y="3938611"/>
            <a:ext cx="4713022" cy="523220"/>
            <a:chOff x="1475656" y="3938611"/>
            <a:chExt cx="4713022" cy="523220"/>
          </a:xfrm>
        </p:grpSpPr>
        <p:sp>
          <p:nvSpPr>
            <p:cNvPr id="13" name="矩形 12"/>
            <p:cNvSpPr/>
            <p:nvPr/>
          </p:nvSpPr>
          <p:spPr>
            <a:xfrm>
              <a:off x="1547664" y="3938611"/>
              <a:ext cx="46410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/>
                <a:t>按时登机旅客</a:t>
              </a:r>
              <a:r>
                <a:rPr lang="zh-CN" altLang="zh-CN" sz="2800" b="1" dirty="0"/>
                <a:t>数量</a:t>
              </a:r>
              <a:r>
                <a:rPr lang="en-US" altLang="zh-CN" sz="2800" b="1" i="1" dirty="0" err="1"/>
                <a:t>n</a:t>
              </a:r>
              <a:r>
                <a:rPr lang="en-US" altLang="zh-CN" sz="2800" b="1" dirty="0" err="1"/>
                <a:t>+</a:t>
              </a:r>
              <a:r>
                <a:rPr lang="en-US" altLang="zh-CN" sz="2800" b="1" i="1" dirty="0" err="1"/>
                <a:t>q</a:t>
              </a:r>
              <a:r>
                <a:rPr lang="en-US" altLang="zh-CN" sz="2800" b="1" dirty="0"/>
                <a:t>– </a:t>
              </a:r>
              <a:r>
                <a:rPr lang="en-US" altLang="zh-CN" sz="2800" b="1" i="1" dirty="0"/>
                <a:t>r</a:t>
              </a:r>
              <a:r>
                <a:rPr lang="en-US" altLang="zh-CN" sz="2800" b="1" dirty="0"/>
                <a:t> </a:t>
              </a:r>
              <a:r>
                <a:rPr lang="en-US" altLang="zh-CN" sz="2800" b="1" dirty="0">
                  <a:sym typeface="Symbol"/>
                </a:rPr>
                <a:t>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/>
                <a:t>n</a:t>
              </a:r>
              <a:endParaRPr lang="zh-CN" altLang="en-US" sz="2800" b="1" dirty="0"/>
            </a:p>
          </p:txBody>
        </p:sp>
        <p:sp>
          <p:nvSpPr>
            <p:cNvPr id="20" name="右箭头 19"/>
            <p:cNvSpPr/>
            <p:nvPr/>
          </p:nvSpPr>
          <p:spPr bwMode="auto">
            <a:xfrm>
              <a:off x="1475656" y="3952480"/>
              <a:ext cx="12001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03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  <p:bldP spid="11" grpId="0"/>
      <p:bldP spid="12" grpId="0"/>
      <p:bldP spid="14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542" y="851520"/>
            <a:ext cx="982691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建模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43282" y="1825660"/>
            <a:ext cx="8144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已</a:t>
            </a:r>
            <a:r>
              <a:rPr lang="zh-CN" altLang="zh-CN" sz="2800" b="1" dirty="0"/>
              <a:t>订票的</a:t>
            </a:r>
            <a:r>
              <a:rPr lang="en-US" altLang="zh-CN" sz="2800" b="1" i="1" dirty="0" err="1"/>
              <a:t>n</a:t>
            </a:r>
            <a:r>
              <a:rPr lang="en-US" altLang="zh-CN" sz="2800" b="1" dirty="0" err="1"/>
              <a:t>+</a:t>
            </a:r>
            <a:r>
              <a:rPr lang="en-US" altLang="zh-CN" sz="2800" b="1" i="1" dirty="0" err="1"/>
              <a:t>q</a:t>
            </a:r>
            <a:r>
              <a:rPr lang="zh-CN" altLang="zh-CN" sz="2800" b="1" dirty="0"/>
              <a:t>位旅客</a:t>
            </a:r>
            <a:r>
              <a:rPr lang="zh-CN" altLang="zh-CN" sz="2800" b="1" dirty="0" smtClean="0"/>
              <a:t>中有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zh-CN" altLang="zh-CN" sz="2800" b="1" dirty="0">
                <a:solidFill>
                  <a:srgbClr val="FF0000"/>
                </a:solidFill>
              </a:rPr>
              <a:t>位不按时登机的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9592" y="3284984"/>
                <a:ext cx="3402098" cy="11186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sup>
                        <m:e>
                          <m:r>
                            <a:rPr lang="en-US" altLang="zh-CN" b="1" i="1">
                              <a:latin typeface="Cambria Math"/>
                            </a:rPr>
                            <m:t>𝑺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3402098" cy="11186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59632" y="4365104"/>
                <a:ext cx="7884368" cy="11641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365104"/>
                <a:ext cx="7884368" cy="11641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075565" y="696582"/>
            <a:ext cx="625250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i="1" dirty="0" smtClean="0"/>
              <a:t> ~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位</a:t>
            </a:r>
            <a:r>
              <a:rPr lang="zh-CN" altLang="zh-CN" sz="2800" b="1" dirty="0" smtClean="0"/>
              <a:t>订票</a:t>
            </a:r>
            <a:r>
              <a:rPr lang="zh-CN" altLang="zh-CN" sz="2800" b="1" dirty="0"/>
              <a:t>旅</a:t>
            </a:r>
            <a:r>
              <a:rPr lang="zh-CN" altLang="zh-CN" sz="2800" b="1" dirty="0" smtClean="0"/>
              <a:t>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按时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登机</a:t>
            </a:r>
            <a:r>
              <a:rPr lang="zh-CN" altLang="zh-CN" sz="2800" b="1" dirty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zh-CN" altLang="zh-CN" sz="2800" b="1" dirty="0" smtClean="0"/>
              <a:t>，且</a:t>
            </a:r>
            <a:r>
              <a:rPr lang="zh-CN" altLang="en-US" sz="2800" b="1" dirty="0" smtClean="0"/>
              <a:t>他们</a:t>
            </a:r>
            <a:r>
              <a:rPr lang="zh-CN" altLang="zh-CN" sz="2800" b="1" dirty="0" smtClean="0"/>
              <a:t>是否</a:t>
            </a:r>
            <a:r>
              <a:rPr lang="zh-CN" altLang="en-US" sz="2800" b="1" dirty="0"/>
              <a:t>按时</a:t>
            </a:r>
            <a:r>
              <a:rPr lang="zh-CN" altLang="zh-CN" sz="2800" b="1" dirty="0" smtClean="0"/>
              <a:t>登机</a:t>
            </a:r>
            <a:r>
              <a:rPr lang="zh-CN" altLang="zh-CN" sz="2800" b="1" dirty="0"/>
              <a:t>相互</a:t>
            </a:r>
            <a:r>
              <a:rPr lang="zh-CN" altLang="zh-CN" sz="2800" b="1" dirty="0" smtClean="0"/>
              <a:t>独立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35054" y="2564904"/>
                <a:ext cx="6189323" cy="5464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zh-CN" b="1" i="1" dirty="0"/>
                            <m:t>f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a:rPr lang="en-US" altLang="zh-CN" b="1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</m:sup>
                      </m:sSubSup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𝒓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,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,…,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latin typeface="Cambria Math"/>
                        </a:rPr>
                        <m:t>𝒒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4" y="2564904"/>
                <a:ext cx="6189323" cy="546432"/>
              </a:xfrm>
              <a:prstGeom prst="rect">
                <a:avLst/>
              </a:prstGeom>
              <a:blipFill rotWithShape="1">
                <a:blip r:embed="rId4"/>
                <a:stretch>
                  <a:fillRect l="-99"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237540" y="255073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二项分布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5777" y="358269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航班的平均</a:t>
            </a:r>
            <a:r>
              <a:rPr lang="zh-CN" altLang="zh-CN" sz="2800" b="1" dirty="0" smtClean="0"/>
              <a:t>收益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355088" y="5642084"/>
            <a:ext cx="843382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已知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s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求</a:t>
            </a:r>
            <a:r>
              <a:rPr lang="zh-CN" altLang="zh-CN" sz="2800" b="1" dirty="0"/>
              <a:t>超额</a:t>
            </a:r>
            <a:r>
              <a:rPr lang="zh-CN" altLang="zh-CN" sz="2800" b="1" dirty="0" smtClean="0"/>
              <a:t>售票数量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 smtClean="0"/>
              <a:t>使平均</a:t>
            </a:r>
            <a:r>
              <a:rPr lang="zh-CN" altLang="zh-CN" sz="2800" b="1" dirty="0"/>
              <a:t>收益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最大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68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10" grpId="0"/>
      <p:bldP spid="13" grpId="0" animBg="1"/>
      <p:bldP spid="14" grpId="0"/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845" y="617113"/>
            <a:ext cx="982691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求解</a:t>
            </a:r>
            <a:endParaRPr lang="zh-CN" altLang="en-US" sz="28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96095" y="1268760"/>
                <a:ext cx="8151809" cy="11641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𝑬</m:t>
                      </m:r>
                      <m:d>
                        <m:d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zh-CN" altLang="zh-CN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95" y="1268760"/>
                <a:ext cx="8151809" cy="1164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13959" y="3222696"/>
            <a:ext cx="7400347" cy="1260002"/>
            <a:chOff x="313959" y="3222696"/>
            <a:chExt cx="7400347" cy="1260002"/>
          </a:xfrm>
        </p:grpSpPr>
        <p:sp>
          <p:nvSpPr>
            <p:cNvPr id="8" name="矩形 7"/>
            <p:cNvSpPr/>
            <p:nvPr/>
          </p:nvSpPr>
          <p:spPr>
            <a:xfrm>
              <a:off x="1442297" y="3959478"/>
              <a:ext cx="49279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成立的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最小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使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E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达到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最大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83536" y="3222696"/>
                  <a:ext cx="6230770" cy="628955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1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</m:oMath>
                  </a14:m>
                  <a:r>
                    <a:rPr lang="zh-CN" altLang="en-US" b="1" dirty="0" smtClean="0"/>
                    <a:t>≥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b="1" i="1" dirty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CN" altLang="en-US" b="1" dirty="0" smtClean="0"/>
                    <a:t>    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536" y="3222696"/>
                  <a:ext cx="6230770" cy="6289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971" b="-19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313959" y="3275563"/>
              <a:ext cx="1356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</a:rPr>
                <a:t>不等式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 </a:t>
              </a:r>
              <a:endParaRPr lang="zh-CN" altLang="en-US" sz="28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755576" y="4653136"/>
            <a:ext cx="591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s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i="1" dirty="0" smtClean="0"/>
              <a:t>/s</a:t>
            </a:r>
            <a:r>
              <a:rPr lang="en-US" altLang="zh-CN" sz="2800" b="1" baseline="-25000" dirty="0" smtClean="0"/>
              <a:t>1 </a:t>
            </a:r>
            <a:r>
              <a:rPr lang="en-US" altLang="zh-CN" sz="2800" b="1" dirty="0" smtClean="0"/>
              <a:t>~ </a:t>
            </a:r>
            <a:r>
              <a:rPr lang="zh-CN" altLang="zh-CN" sz="2800" b="1" dirty="0" smtClean="0"/>
              <a:t>补偿</a:t>
            </a:r>
            <a:r>
              <a:rPr lang="zh-CN" altLang="zh-CN" sz="2800" b="1" dirty="0"/>
              <a:t>金额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与机票价格</a:t>
            </a:r>
            <a:r>
              <a:rPr lang="en-US" altLang="zh-CN" sz="2800" b="1" i="1" dirty="0"/>
              <a:t>s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之比</a:t>
            </a:r>
            <a:r>
              <a:rPr lang="en-US" altLang="zh-CN" sz="2800" b="1" dirty="0" smtClean="0"/>
              <a:t>,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75524" y="5517231"/>
                <a:ext cx="6230770" cy="6259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𝒓</m:t>
                        </m:r>
                        <m:r>
                          <a:rPr lang="en-US" altLang="zh-CN" b="1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</m:sup>
                      <m:e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𝒒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den>
                    </m:f>
                  </m:oMath>
                </a14:m>
                <a:r>
                  <a:rPr lang="zh-CN" altLang="en-US" b="1" dirty="0" smtClean="0"/>
                  <a:t>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4" y="5517231"/>
                <a:ext cx="6230770" cy="625941"/>
              </a:xfrm>
              <a:prstGeom prst="rect">
                <a:avLst/>
              </a:prstGeom>
              <a:blipFill rotWithShape="1">
                <a:blip r:embed="rId4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906277" y="2428931"/>
            <a:ext cx="4741627" cy="830997"/>
            <a:chOff x="3906277" y="2428931"/>
            <a:chExt cx="4741627" cy="830997"/>
          </a:xfrm>
        </p:grpSpPr>
        <p:sp>
          <p:nvSpPr>
            <p:cNvPr id="14" name="矩形 13"/>
            <p:cNvSpPr/>
            <p:nvPr/>
          </p:nvSpPr>
          <p:spPr>
            <a:xfrm>
              <a:off x="6156176" y="2428931"/>
              <a:ext cx="24917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类似</a:t>
              </a:r>
              <a:r>
                <a:rPr lang="zh-CN" altLang="zh-CN" b="1" dirty="0" smtClean="0"/>
                <a:t>离散</a:t>
              </a:r>
              <a:r>
                <a:rPr lang="zh-CN" altLang="zh-CN" b="1" dirty="0"/>
                <a:t>型</a:t>
              </a:r>
              <a:r>
                <a:rPr lang="zh-CN" altLang="zh-CN" b="1" dirty="0" smtClean="0"/>
                <a:t>需求的</a:t>
              </a:r>
              <a:r>
                <a:rPr lang="zh-CN" altLang="zh-CN" b="1" dirty="0"/>
                <a:t>报童售报模型</a:t>
              </a:r>
              <a:endParaRPr lang="zh-CN" altLang="zh-CN" dirty="0"/>
            </a:p>
          </p:txBody>
        </p:sp>
        <p:sp>
          <p:nvSpPr>
            <p:cNvPr id="15" name="下箭头 14"/>
            <p:cNvSpPr/>
            <p:nvPr/>
          </p:nvSpPr>
          <p:spPr bwMode="auto">
            <a:xfrm>
              <a:off x="3906277" y="2662358"/>
              <a:ext cx="484632" cy="26258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56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84784"/>
            <a:ext cx="784887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飞机</a:t>
            </a:r>
            <a:r>
              <a:rPr lang="zh-CN" altLang="zh-CN" sz="2800" b="1" dirty="0"/>
              <a:t>容量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=300</a:t>
            </a:r>
            <a:r>
              <a:rPr lang="zh-CN" altLang="zh-CN" sz="2800" b="1" dirty="0"/>
              <a:t>，每位</a:t>
            </a:r>
            <a:r>
              <a:rPr lang="zh-CN" altLang="zh-CN" sz="2800" b="1" dirty="0" smtClean="0"/>
              <a:t>订票</a:t>
            </a:r>
            <a:r>
              <a:rPr lang="zh-CN" altLang="zh-CN" sz="2800" b="1" dirty="0"/>
              <a:t>旅客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按时</a:t>
            </a:r>
            <a:r>
              <a:rPr lang="zh-CN" altLang="zh-CN" sz="2800" b="1" dirty="0" smtClean="0"/>
              <a:t>登机</a:t>
            </a:r>
            <a:r>
              <a:rPr lang="zh-CN" altLang="zh-CN" sz="2800" b="1" dirty="0"/>
              <a:t>的概率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=0.05</a:t>
            </a:r>
            <a:r>
              <a:rPr lang="zh-CN" altLang="zh-CN" sz="2800" b="1" dirty="0"/>
              <a:t>，补偿金额与机票价格之比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=1/2.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844" y="723409"/>
            <a:ext cx="982691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求解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403649" y="2780928"/>
            <a:ext cx="662473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/>
              <a:t>利用</a:t>
            </a:r>
            <a:r>
              <a:rPr lang="en-US" altLang="zh-CN" sz="2800" b="1" dirty="0" err="1" smtClean="0"/>
              <a:t>Matlab</a:t>
            </a:r>
            <a:r>
              <a:rPr lang="zh-CN" altLang="zh-CN" sz="2800" b="1" dirty="0"/>
              <a:t>软件</a:t>
            </a:r>
            <a:r>
              <a:rPr lang="zh-CN" altLang="zh-CN" sz="2800" b="1" dirty="0">
                <a:solidFill>
                  <a:srgbClr val="FF0000"/>
                </a:solidFill>
              </a:rPr>
              <a:t>逆二项分布函数</a:t>
            </a:r>
            <a:r>
              <a:rPr lang="zh-CN" altLang="zh-CN" sz="2800" b="1" dirty="0" smtClean="0"/>
              <a:t>命令</a:t>
            </a:r>
            <a:endParaRPr lang="en-US" altLang="zh-CN" sz="2800" b="1" dirty="0" smtClean="0"/>
          </a:p>
          <a:p>
            <a:pPr algn="ctr">
              <a:lnSpc>
                <a:spcPct val="120000"/>
              </a:lnSpc>
            </a:pPr>
            <a:r>
              <a:rPr lang="zh-CN" altLang="zh-CN" sz="2800" b="1" dirty="0" smtClean="0"/>
              <a:t> </a:t>
            </a:r>
            <a:r>
              <a:rPr lang="en-US" altLang="zh-CN" sz="2800" b="1" dirty="0"/>
              <a:t>x = </a:t>
            </a:r>
            <a:r>
              <a:rPr lang="en-US" altLang="zh-CN" sz="2800" b="1" dirty="0" err="1"/>
              <a:t>binoinv</a:t>
            </a:r>
            <a:r>
              <a:rPr lang="en-US" altLang="zh-CN" sz="2800" b="1" dirty="0"/>
              <a:t> (y, n, p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6588224" y="4804642"/>
            <a:ext cx="1549813" cy="560735"/>
            <a:chOff x="5914050" y="4577033"/>
            <a:chExt cx="2290664" cy="560735"/>
          </a:xfrm>
        </p:grpSpPr>
        <p:sp>
          <p:nvSpPr>
            <p:cNvPr id="6" name="矩形 5"/>
            <p:cNvSpPr/>
            <p:nvPr/>
          </p:nvSpPr>
          <p:spPr>
            <a:xfrm>
              <a:off x="6116482" y="4577033"/>
              <a:ext cx="2088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FF0000"/>
                  </a:solidFill>
                </a:rPr>
                <a:t>q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=17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 bwMode="auto">
            <a:xfrm>
              <a:off x="5914050" y="4653136"/>
              <a:ext cx="1701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51720" y="620688"/>
                <a:ext cx="6230770" cy="6259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𝒓</m:t>
                        </m:r>
                        <m:r>
                          <a:rPr lang="en-US" altLang="zh-CN" b="1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</m:sup>
                      <m:e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𝒒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den>
                    </m:f>
                  </m:oMath>
                </a14:m>
                <a:r>
                  <a:rPr lang="zh-CN" altLang="en-US" b="1" dirty="0" smtClean="0"/>
                  <a:t>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20688"/>
                <a:ext cx="6230770" cy="625941"/>
              </a:xfrm>
              <a:prstGeom prst="rect">
                <a:avLst/>
              </a:prstGeom>
              <a:blipFill rotWithShape="1"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115616" y="4077072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代入数据：</a:t>
            </a:r>
            <a:r>
              <a:rPr lang="en-US" altLang="zh-CN" sz="2800" b="1" dirty="0" smtClean="0"/>
              <a:t>y=1</a:t>
            </a:r>
            <a:r>
              <a:rPr lang="en-US" altLang="zh-CN" sz="2800" b="1" dirty="0"/>
              <a:t>/(1+</a:t>
            </a:r>
            <a:r>
              <a:rPr lang="en-US" altLang="zh-CN" sz="2800" b="1" i="1" dirty="0"/>
              <a:t>s</a:t>
            </a:r>
            <a:r>
              <a:rPr lang="en-US" altLang="zh-CN" sz="2800" b="1" dirty="0" smtClean="0"/>
              <a:t>)=</a:t>
            </a:r>
            <a:r>
              <a:rPr lang="en-US" altLang="zh-CN" sz="2800" b="1" dirty="0"/>
              <a:t>2/3</a:t>
            </a:r>
            <a:r>
              <a:rPr lang="en-US" altLang="zh-CN" sz="2800" b="1" dirty="0" smtClean="0"/>
              <a:t>,  n=300+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,  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=0.05. 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992190" y="4842157"/>
            <a:ext cx="5452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从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=1</a:t>
            </a:r>
            <a:r>
              <a:rPr lang="zh-CN" altLang="zh-CN" sz="2800" b="1" dirty="0"/>
              <a:t>开始运行</a:t>
            </a:r>
            <a:r>
              <a:rPr lang="zh-CN" altLang="zh-CN" sz="2800" b="1" dirty="0" smtClean="0"/>
              <a:t>程序直到</a:t>
            </a:r>
            <a:r>
              <a:rPr lang="en-US" altLang="zh-CN" sz="2800" b="1" dirty="0" smtClean="0"/>
              <a:t> x=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/>
              <a:t>为止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239408" y="5656845"/>
            <a:ext cx="688120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超额售票数量</a:t>
            </a:r>
            <a:r>
              <a:rPr lang="en-US" altLang="zh-CN" sz="2800" b="1" dirty="0" smtClean="0"/>
              <a:t>17</a:t>
            </a:r>
            <a:r>
              <a:rPr lang="zh-CN" altLang="en-US" sz="2800" b="1" dirty="0" smtClean="0"/>
              <a:t>张公司</a:t>
            </a:r>
            <a:r>
              <a:rPr lang="zh-CN" altLang="zh-CN" sz="2800" b="1" dirty="0" smtClean="0"/>
              <a:t>平均</a:t>
            </a:r>
            <a:r>
              <a:rPr lang="zh-CN" altLang="zh-CN" sz="2800" b="1" dirty="0"/>
              <a:t>收益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最大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434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37007"/>
              </p:ext>
            </p:extLst>
          </p:nvPr>
        </p:nvGraphicFramePr>
        <p:xfrm>
          <a:off x="1403648" y="3232140"/>
          <a:ext cx="583264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745"/>
                <a:gridCol w="1456692"/>
                <a:gridCol w="1499018"/>
                <a:gridCol w="1500194"/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s=1/3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s=1/2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</a:rPr>
                        <a:t>p</a:t>
                      </a:r>
                      <a:r>
                        <a:rPr lang="en-US" sz="2400" kern="100" dirty="0">
                          <a:effectLst/>
                        </a:rPr>
                        <a:t>=0.01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i="1" kern="100" dirty="0" smtClean="0">
                          <a:effectLst/>
                        </a:rPr>
                        <a:t>p</a:t>
                      </a:r>
                      <a:r>
                        <a:rPr lang="en-US" sz="2400" kern="100" dirty="0" smtClean="0">
                          <a:effectLst/>
                        </a:rPr>
                        <a:t>=0.03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9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i="1" kern="100" dirty="0" smtClean="0">
                          <a:effectLst/>
                        </a:rPr>
                        <a:t>p</a:t>
                      </a:r>
                      <a:r>
                        <a:rPr lang="en-US" sz="2400" kern="100" dirty="0" smtClean="0">
                          <a:effectLst/>
                        </a:rPr>
                        <a:t>=0.05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18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17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16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0844" y="723409"/>
            <a:ext cx="982691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求解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700531" y="1340768"/>
            <a:ext cx="759892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在平均</a:t>
            </a:r>
            <a:r>
              <a:rPr lang="zh-CN" altLang="zh-CN" sz="2800" b="1" dirty="0"/>
              <a:t>收益</a:t>
            </a:r>
            <a:r>
              <a:rPr lang="zh-CN" altLang="zh-CN" sz="2800" b="1" dirty="0" smtClean="0"/>
              <a:t>最大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目标</a:t>
            </a:r>
            <a:r>
              <a:rPr lang="zh-CN" altLang="zh-CN" sz="2800" b="1" dirty="0"/>
              <a:t>下，对于</a:t>
            </a:r>
            <a:r>
              <a:rPr lang="zh-CN" altLang="zh-CN" sz="2800" b="1" dirty="0" smtClean="0"/>
              <a:t>固定飞机</a:t>
            </a:r>
            <a:r>
              <a:rPr lang="zh-CN" altLang="zh-CN" sz="2800" b="1" dirty="0"/>
              <a:t>容量</a:t>
            </a:r>
            <a:r>
              <a:rPr lang="en-US" altLang="zh-CN" sz="2800" b="1" i="1" dirty="0" smtClean="0"/>
              <a:t>n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影响超额售票数量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的参数只有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zh-CN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b="1" i="1" dirty="0" smtClean="0"/>
              <a:t>.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720" y="620688"/>
                <a:ext cx="6230770" cy="6259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𝒓</m:t>
                        </m:r>
                        <m:r>
                          <a:rPr lang="en-US" altLang="zh-CN" b="1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</m:sup>
                      <m:e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𝒒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den>
                    </m:f>
                  </m:oMath>
                </a14:m>
                <a:r>
                  <a:rPr lang="zh-CN" altLang="en-US" b="1" dirty="0" smtClean="0"/>
                  <a:t>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20688"/>
                <a:ext cx="6230770" cy="625941"/>
              </a:xfrm>
              <a:prstGeom prst="rect">
                <a:avLst/>
              </a:prstGeom>
              <a:blipFill rotWithShape="1"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87624" y="2636912"/>
            <a:ext cx="66247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平均收益最大的超额售票</a:t>
            </a:r>
            <a:r>
              <a:rPr lang="zh-CN" altLang="zh-CN" sz="2800" b="1" dirty="0" smtClean="0"/>
              <a:t>数量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 n</a:t>
            </a:r>
            <a:r>
              <a:rPr lang="en-US" altLang="zh-CN" sz="2800" b="1" dirty="0"/>
              <a:t>=300)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857187" y="4941167"/>
            <a:ext cx="616308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当</a:t>
            </a:r>
            <a:r>
              <a:rPr lang="zh-CN" altLang="zh-CN" sz="2800" b="1" dirty="0"/>
              <a:t>旅客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来登机的概率</a:t>
            </a:r>
            <a:r>
              <a:rPr lang="en-US" altLang="zh-CN" sz="2800" b="1" i="1" dirty="0"/>
              <a:t>p</a:t>
            </a:r>
            <a:r>
              <a:rPr lang="zh-CN" altLang="zh-CN" sz="2800" b="1" dirty="0"/>
              <a:t>变大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 smtClean="0"/>
              <a:t>增加；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27584" y="5570076"/>
            <a:ext cx="6898786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当</a:t>
            </a:r>
            <a:r>
              <a:rPr lang="zh-CN" altLang="zh-CN" sz="2800" b="1" dirty="0" smtClean="0"/>
              <a:t>补偿金额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机票价格</a:t>
            </a:r>
            <a:r>
              <a:rPr lang="zh-CN" altLang="zh-CN" sz="2800" b="1" dirty="0" smtClean="0"/>
              <a:t>相比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变</a:t>
            </a:r>
            <a:r>
              <a:rPr lang="zh-CN" altLang="zh-CN" sz="2800" b="1" dirty="0"/>
              <a:t>大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 smtClean="0"/>
              <a:t>减少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05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8332" y="692696"/>
            <a:ext cx="487345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考虑社会声誉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超额售票模型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770485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从维护社会</a:t>
            </a:r>
            <a:r>
              <a:rPr lang="zh-CN" altLang="zh-CN" sz="2800" b="1" dirty="0" smtClean="0"/>
              <a:t>声誉角度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应对</a:t>
            </a:r>
            <a:r>
              <a:rPr lang="zh-CN" altLang="zh-CN" sz="2800" b="1" dirty="0"/>
              <a:t>因飞机满员而</a:t>
            </a:r>
            <a:r>
              <a:rPr lang="zh-CN" altLang="zh-CN" sz="2800" b="1" dirty="0">
                <a:solidFill>
                  <a:srgbClr val="FF0000"/>
                </a:solidFill>
              </a:rPr>
              <a:t>无法登机的旅客数量加以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限制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由于</a:t>
            </a:r>
            <a:r>
              <a:rPr lang="zh-CN" altLang="zh-CN" sz="2800" b="1" dirty="0"/>
              <a:t>订票旅客按时登机的</a:t>
            </a:r>
            <a:r>
              <a:rPr lang="zh-CN" altLang="zh-CN" sz="2800" b="1" dirty="0" smtClean="0"/>
              <a:t>随机性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所谓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限制只能</a:t>
            </a:r>
            <a:r>
              <a:rPr lang="zh-CN" altLang="zh-CN" sz="2800" b="1" dirty="0">
                <a:solidFill>
                  <a:srgbClr val="FF0000"/>
                </a:solidFill>
              </a:rPr>
              <a:t>以概率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表示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62274" y="3063985"/>
            <a:ext cx="832178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P</a:t>
            </a:r>
            <a:r>
              <a:rPr lang="en-US" altLang="zh-CN" sz="2800" b="1" i="1" baseline="-25000" dirty="0" err="1" smtClean="0"/>
              <a:t>j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 ~ </a:t>
            </a:r>
            <a:r>
              <a:rPr lang="zh-CN" altLang="zh-CN" sz="2800" b="1" dirty="0" smtClean="0"/>
              <a:t>因</a:t>
            </a:r>
            <a:r>
              <a:rPr lang="zh-CN" altLang="zh-CN" sz="2800" b="1" dirty="0"/>
              <a:t>飞机</a:t>
            </a:r>
            <a:r>
              <a:rPr lang="zh-CN" altLang="zh-CN" sz="2800" b="1" dirty="0" smtClean="0"/>
              <a:t>满员无法登机旅客</a:t>
            </a:r>
            <a:r>
              <a:rPr lang="zh-CN" altLang="zh-CN" sz="2800" b="1" dirty="0"/>
              <a:t>数量超过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人的</a:t>
            </a:r>
            <a:r>
              <a:rPr lang="zh-CN" altLang="zh-CN" sz="2800" b="1" dirty="0" smtClean="0"/>
              <a:t>概率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3713" y="5736665"/>
                <a:ext cx="6230770" cy="57240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𝒓</m:t>
                        </m:r>
                        <m:r>
                          <a:rPr lang="en-US" altLang="zh-CN" b="1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sup>
                      <m:e>
                        <m:sSubSup>
                          <m:sSubSupPr>
                            <m:ctrlPr>
                              <a:rPr lang="zh-CN" altLang="zh-CN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𝒒</m:t>
                            </m:r>
                          </m:sub>
                          <m:sup>
                            <m:r>
                              <a:rPr lang="en-US" altLang="zh-CN" b="1" i="1">
                                <a:latin typeface="Cambria Math"/>
                              </a:rPr>
                              <m:t>𝒓</m:t>
                            </m:r>
                          </m:sup>
                        </m:sSubSup>
                        <m:r>
                          <a:rPr lang="en-US" altLang="zh-CN" b="1" i="1"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13" y="5736665"/>
                <a:ext cx="6230770" cy="5724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91127" y="3645024"/>
            <a:ext cx="772529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j</a:t>
            </a:r>
            <a:r>
              <a:rPr lang="zh-CN" altLang="zh-CN" sz="2800" b="1" dirty="0"/>
              <a:t>可视为维护社会声誉的</a:t>
            </a:r>
            <a:r>
              <a:rPr lang="zh-CN" altLang="zh-CN" sz="2800" b="1" dirty="0" smtClean="0"/>
              <a:t>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门槛</a:t>
            </a:r>
            <a:r>
              <a:rPr lang="zh-CN" altLang="zh-CN" sz="2800" b="1" dirty="0" smtClean="0"/>
              <a:t>”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限制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>
                <a:solidFill>
                  <a:srgbClr val="FF0000"/>
                </a:solidFill>
              </a:rPr>
              <a:t>不超过</a:t>
            </a:r>
            <a:r>
              <a:rPr lang="zh-CN" altLang="zh-CN" sz="2800" b="1" dirty="0"/>
              <a:t>某个可以接受的数值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α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475656" y="4811858"/>
            <a:ext cx="218067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无法登机旅客</a:t>
            </a:r>
            <a:r>
              <a:rPr lang="zh-CN" altLang="zh-CN" b="1" dirty="0"/>
              <a:t>数量超过</a:t>
            </a:r>
            <a:r>
              <a:rPr lang="en-US" altLang="zh-CN" b="1" i="1" dirty="0"/>
              <a:t>j</a:t>
            </a:r>
            <a:r>
              <a:rPr lang="zh-CN" altLang="zh-CN" b="1" dirty="0" smtClean="0"/>
              <a:t>人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3995936" y="4811858"/>
            <a:ext cx="3108971" cy="830997"/>
            <a:chOff x="3995936" y="4811858"/>
            <a:chExt cx="3108971" cy="830997"/>
          </a:xfrm>
        </p:grpSpPr>
        <p:sp>
          <p:nvSpPr>
            <p:cNvPr id="10" name="矩形 9"/>
            <p:cNvSpPr/>
            <p:nvPr/>
          </p:nvSpPr>
          <p:spPr>
            <a:xfrm>
              <a:off x="4386897" y="4811858"/>
              <a:ext cx="2718010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订票旅客不来登机的不超过</a:t>
              </a:r>
              <a:r>
                <a:rPr lang="en-US" altLang="zh-CN" b="1" i="1" dirty="0"/>
                <a:t>q</a:t>
              </a:r>
              <a:r>
                <a:rPr lang="en-US" altLang="zh-CN" b="1" dirty="0"/>
                <a:t>-(</a:t>
              </a:r>
              <a:r>
                <a:rPr lang="en-US" altLang="zh-CN" b="1" i="1" dirty="0"/>
                <a:t>j</a:t>
              </a:r>
              <a:r>
                <a:rPr lang="en-US" altLang="zh-CN" b="1" dirty="0"/>
                <a:t>+1)</a:t>
              </a:r>
              <a:r>
                <a:rPr lang="zh-CN" altLang="zh-CN" b="1" dirty="0"/>
                <a:t>人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995936" y="4941168"/>
              <a:ext cx="288032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0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2734586"/>
            <a:ext cx="752691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用</a:t>
            </a:r>
            <a:r>
              <a:rPr lang="en-US" altLang="zh-CN" sz="2800" b="1" dirty="0" err="1" smtClean="0"/>
              <a:t>Matlab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二项分布</a:t>
            </a:r>
            <a:r>
              <a:rPr lang="zh-CN" altLang="zh-CN" sz="2800" b="1" dirty="0">
                <a:solidFill>
                  <a:srgbClr val="FF0000"/>
                </a:solidFill>
              </a:rPr>
              <a:t>函数</a:t>
            </a:r>
            <a:r>
              <a:rPr lang="zh-CN" altLang="zh-CN" sz="2800" b="1" dirty="0"/>
              <a:t>命令 </a:t>
            </a:r>
            <a:r>
              <a:rPr lang="en-US" altLang="zh-CN" sz="2800" b="1" dirty="0"/>
              <a:t>y = </a:t>
            </a:r>
            <a:r>
              <a:rPr lang="en-US" altLang="zh-CN" sz="2800" b="1" dirty="0" err="1"/>
              <a:t>binocdf</a:t>
            </a:r>
            <a:r>
              <a:rPr lang="en-US" altLang="zh-CN" sz="2800" b="1" dirty="0"/>
              <a:t> (x, n, p)</a:t>
            </a:r>
            <a:r>
              <a:rPr lang="zh-CN" altLang="zh-CN" sz="2800" b="1" dirty="0"/>
              <a:t>计算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其中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x=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-(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+1)</a:t>
            </a:r>
            <a:r>
              <a:rPr lang="zh-CN" altLang="zh-CN" sz="2800" b="1" dirty="0"/>
              <a:t>，</a:t>
            </a:r>
            <a:r>
              <a:rPr lang="en-US" altLang="zh-CN" sz="2800" b="1" dirty="0" smtClean="0"/>
              <a:t>y=</a:t>
            </a:r>
            <a:r>
              <a:rPr lang="en-US" altLang="zh-CN" sz="2800" b="1" i="1" dirty="0" err="1" smtClean="0"/>
              <a:t>P</a:t>
            </a:r>
            <a:r>
              <a:rPr lang="en-US" altLang="zh-CN" sz="2800" b="1" i="1" baseline="-25000" dirty="0" err="1" smtClean="0"/>
              <a:t>j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70154" y="3866040"/>
            <a:ext cx="767425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给定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先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算出</a:t>
            </a:r>
            <a:r>
              <a:rPr lang="zh-CN" altLang="zh-CN" sz="2800" b="1" dirty="0" smtClean="0"/>
              <a:t>平均</a:t>
            </a:r>
            <a:r>
              <a:rPr lang="zh-CN" altLang="zh-CN" sz="2800" b="1" dirty="0"/>
              <a:t>收益最大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超额售票数量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再</a:t>
            </a:r>
            <a:r>
              <a:rPr lang="zh-CN" altLang="zh-CN" sz="2800" b="1" dirty="0" smtClean="0"/>
              <a:t>设定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门槛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j</a:t>
            </a:r>
            <a:r>
              <a:rPr lang="zh-CN" altLang="zh-CN" sz="2800" b="1" dirty="0" smtClean="0"/>
              <a:t>，计算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/>
              <a:t>，与可以接受的数值</a:t>
            </a:r>
            <a:r>
              <a:rPr lang="en-US" altLang="zh-CN" sz="2800" b="1" i="1" dirty="0"/>
              <a:t>α</a:t>
            </a:r>
            <a:r>
              <a:rPr lang="zh-CN" altLang="zh-CN" sz="2800" b="1" dirty="0" smtClean="0"/>
              <a:t>比较</a:t>
            </a:r>
            <a:r>
              <a:rPr lang="zh-CN" altLang="en-US" sz="2800" b="1" dirty="0" smtClean="0"/>
              <a:t>，最后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确定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j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3099" y="555276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当超额售票数量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变大</a:t>
            </a:r>
            <a:r>
              <a:rPr lang="zh-CN" altLang="zh-CN" sz="2800" b="1" dirty="0" smtClean="0"/>
              <a:t>时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门槛</a:t>
            </a:r>
            <a:r>
              <a:rPr lang="en-US" altLang="zh-CN" sz="2800" b="1" i="1" dirty="0" smtClean="0"/>
              <a:t>j</a:t>
            </a:r>
            <a:r>
              <a:rPr lang="zh-CN" altLang="zh-CN" sz="2800" b="1" dirty="0" smtClean="0"/>
              <a:t>应随</a:t>
            </a:r>
            <a:r>
              <a:rPr lang="zh-CN" altLang="zh-CN" sz="2800" b="1" dirty="0"/>
              <a:t>之</a:t>
            </a:r>
            <a:r>
              <a:rPr lang="zh-CN" altLang="zh-CN" sz="2800" b="1" dirty="0" smtClean="0"/>
              <a:t>提高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298332" y="692696"/>
            <a:ext cx="487345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考虑社会声誉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超额售票模型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754183" y="1412776"/>
            <a:ext cx="7961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因</a:t>
            </a:r>
            <a:r>
              <a:rPr lang="zh-CN" altLang="zh-CN" sz="2800" b="1" dirty="0"/>
              <a:t>飞机</a:t>
            </a:r>
            <a:r>
              <a:rPr lang="zh-CN" altLang="zh-CN" sz="2800" b="1" dirty="0" smtClean="0"/>
              <a:t>满员无法登机旅客</a:t>
            </a:r>
            <a:r>
              <a:rPr lang="zh-CN" altLang="zh-CN" sz="2800" b="1" dirty="0"/>
              <a:t>数量超过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人的</a:t>
            </a:r>
            <a:r>
              <a:rPr lang="zh-CN" altLang="zh-CN" sz="2800" b="1" dirty="0" smtClean="0"/>
              <a:t>概率</a:t>
            </a:r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3608" y="2061703"/>
            <a:ext cx="7166874" cy="575209"/>
            <a:chOff x="1043608" y="2061703"/>
            <a:chExt cx="7166874" cy="575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979712" y="2061703"/>
                  <a:ext cx="6230770" cy="572401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1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𝒓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latin typeface="Cambria Math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𝒓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𝒓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2061703"/>
                  <a:ext cx="6230770" cy="57240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1043608" y="2113692"/>
              <a:ext cx="100811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要求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4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00200" y="1549400"/>
            <a:ext cx="6934200" cy="2133600"/>
            <a:chOff x="480" y="1344"/>
            <a:chExt cx="4368" cy="1344"/>
          </a:xfrm>
        </p:grpSpPr>
        <p:grpSp>
          <p:nvGrpSpPr>
            <p:cNvPr id="47111" name="Group 3"/>
            <p:cNvGrpSpPr>
              <a:grpSpLocks/>
            </p:cNvGrpSpPr>
            <p:nvPr/>
          </p:nvGrpSpPr>
          <p:grpSpPr bwMode="auto">
            <a:xfrm>
              <a:off x="1536" y="1680"/>
              <a:ext cx="192" cy="288"/>
              <a:chOff x="3840" y="1536"/>
              <a:chExt cx="528" cy="816"/>
            </a:xfrm>
          </p:grpSpPr>
          <p:grpSp>
            <p:nvGrpSpPr>
              <p:cNvPr id="47155" name="Group 4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7157" name="Arc 5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58" name="Arc 6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59" name="Arc 7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56" name="Line 8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12" name="Group 9"/>
            <p:cNvGrpSpPr>
              <a:grpSpLocks/>
            </p:cNvGrpSpPr>
            <p:nvPr/>
          </p:nvGrpSpPr>
          <p:grpSpPr bwMode="auto">
            <a:xfrm>
              <a:off x="1920" y="1680"/>
              <a:ext cx="384" cy="480"/>
              <a:chOff x="3840" y="2112"/>
              <a:chExt cx="384" cy="480"/>
            </a:xfrm>
          </p:grpSpPr>
          <p:grpSp>
            <p:nvGrpSpPr>
              <p:cNvPr id="47147" name="Group 10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47150" name="Group 11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47152" name="Arc 12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3" name="Arc 13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4" name="Arc 14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8" name="Oval 16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9" name="Line 17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13" name="Group 18"/>
            <p:cNvGrpSpPr>
              <a:grpSpLocks/>
            </p:cNvGrpSpPr>
            <p:nvPr/>
          </p:nvGrpSpPr>
          <p:grpSpPr bwMode="auto">
            <a:xfrm>
              <a:off x="3792" y="1680"/>
              <a:ext cx="384" cy="480"/>
              <a:chOff x="3840" y="2112"/>
              <a:chExt cx="384" cy="480"/>
            </a:xfrm>
          </p:grpSpPr>
          <p:grpSp>
            <p:nvGrpSpPr>
              <p:cNvPr id="47139" name="Group 19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47142" name="Group 20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47144" name="Arc 21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5" name="Arc 22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6" name="Arc 23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4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0" name="Oval 25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1" name="Line 26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14" name="Group 27"/>
            <p:cNvGrpSpPr>
              <a:grpSpLocks/>
            </p:cNvGrpSpPr>
            <p:nvPr/>
          </p:nvGrpSpPr>
          <p:grpSpPr bwMode="auto">
            <a:xfrm>
              <a:off x="2496" y="1680"/>
              <a:ext cx="192" cy="288"/>
              <a:chOff x="3840" y="1536"/>
              <a:chExt cx="528" cy="816"/>
            </a:xfrm>
          </p:grpSpPr>
          <p:grpSp>
            <p:nvGrpSpPr>
              <p:cNvPr id="47134" name="Group 28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7136" name="Arc 29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7" name="Arc 30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8" name="Arc 31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35" name="Line 32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15" name="Line 33"/>
            <p:cNvSpPr>
              <a:spLocks noChangeShapeType="1"/>
            </p:cNvSpPr>
            <p:nvPr/>
          </p:nvSpPr>
          <p:spPr bwMode="auto">
            <a:xfrm>
              <a:off x="1008" y="1680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34"/>
            <p:cNvSpPr>
              <a:spLocks noChangeShapeType="1"/>
            </p:cNvSpPr>
            <p:nvPr/>
          </p:nvSpPr>
          <p:spPr bwMode="auto">
            <a:xfrm>
              <a:off x="2976" y="1872"/>
              <a:ext cx="62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Rectangle 35"/>
            <p:cNvSpPr>
              <a:spLocks noChangeArrowheads="1"/>
            </p:cNvSpPr>
            <p:nvPr/>
          </p:nvSpPr>
          <p:spPr bwMode="auto">
            <a:xfrm>
              <a:off x="1776" y="2400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Rectangle 36"/>
            <p:cNvSpPr>
              <a:spLocks noChangeArrowheads="1"/>
            </p:cNvSpPr>
            <p:nvPr/>
          </p:nvSpPr>
          <p:spPr bwMode="auto">
            <a:xfrm>
              <a:off x="2448" y="2400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Rectangle 37"/>
            <p:cNvSpPr>
              <a:spLocks noChangeArrowheads="1"/>
            </p:cNvSpPr>
            <p:nvPr/>
          </p:nvSpPr>
          <p:spPr bwMode="auto">
            <a:xfrm>
              <a:off x="3504" y="2400"/>
              <a:ext cx="24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38"/>
            <p:cNvSpPr>
              <a:spLocks noChangeShapeType="1"/>
            </p:cNvSpPr>
            <p:nvPr/>
          </p:nvSpPr>
          <p:spPr bwMode="auto">
            <a:xfrm>
              <a:off x="2928" y="2544"/>
              <a:ext cx="336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21" name="Group 39"/>
            <p:cNvGrpSpPr>
              <a:grpSpLocks/>
            </p:cNvGrpSpPr>
            <p:nvPr/>
          </p:nvGrpSpPr>
          <p:grpSpPr bwMode="auto">
            <a:xfrm>
              <a:off x="1104" y="1680"/>
              <a:ext cx="192" cy="288"/>
              <a:chOff x="3840" y="1536"/>
              <a:chExt cx="528" cy="816"/>
            </a:xfrm>
          </p:grpSpPr>
          <p:grpSp>
            <p:nvGrpSpPr>
              <p:cNvPr id="47129" name="Group 40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7131" name="Arc 41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2" name="Arc 42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3" name="Arc 43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30" name="Line 44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2" name="Arc 45"/>
            <p:cNvSpPr>
              <a:spLocks/>
            </p:cNvSpPr>
            <p:nvPr/>
          </p:nvSpPr>
          <p:spPr bwMode="auto">
            <a:xfrm flipV="1">
              <a:off x="4368" y="1392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Arc 46"/>
            <p:cNvSpPr>
              <a:spLocks/>
            </p:cNvSpPr>
            <p:nvPr/>
          </p:nvSpPr>
          <p:spPr bwMode="auto">
            <a:xfrm flipH="1" flipV="1">
              <a:off x="720" y="1392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47"/>
            <p:cNvSpPr>
              <a:spLocks noChangeShapeType="1"/>
            </p:cNvSpPr>
            <p:nvPr/>
          </p:nvSpPr>
          <p:spPr bwMode="auto">
            <a:xfrm>
              <a:off x="1872" y="148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Text Box 48"/>
            <p:cNvSpPr txBox="1">
              <a:spLocks noChangeArrowheads="1"/>
            </p:cNvSpPr>
            <p:nvPr/>
          </p:nvSpPr>
          <p:spPr bwMode="auto">
            <a:xfrm>
              <a:off x="912" y="134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传送带</a:t>
              </a:r>
            </a:p>
          </p:txBody>
        </p:sp>
        <p:sp>
          <p:nvSpPr>
            <p:cNvPr id="47126" name="Text Box 49"/>
            <p:cNvSpPr txBox="1">
              <a:spLocks noChangeArrowheads="1"/>
            </p:cNvSpPr>
            <p:nvPr/>
          </p:nvSpPr>
          <p:spPr bwMode="auto">
            <a:xfrm>
              <a:off x="480" y="17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挂钩</a:t>
              </a:r>
            </a:p>
          </p:txBody>
        </p:sp>
        <p:sp>
          <p:nvSpPr>
            <p:cNvPr id="47127" name="Text Box 50"/>
            <p:cNvSpPr txBox="1">
              <a:spLocks noChangeArrowheads="1"/>
            </p:cNvSpPr>
            <p:nvPr/>
          </p:nvSpPr>
          <p:spPr bwMode="auto">
            <a:xfrm>
              <a:off x="4272" y="1968"/>
              <a:ext cx="5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产品</a:t>
              </a:r>
            </a:p>
          </p:txBody>
        </p:sp>
        <p:sp>
          <p:nvSpPr>
            <p:cNvPr id="47128" name="Text Box 51"/>
            <p:cNvSpPr txBox="1">
              <a:spLocks noChangeArrowheads="1"/>
            </p:cNvSpPr>
            <p:nvPr/>
          </p:nvSpPr>
          <p:spPr bwMode="auto">
            <a:xfrm>
              <a:off x="912" y="2400"/>
              <a:ext cx="76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工作台</a:t>
              </a:r>
            </a:p>
          </p:txBody>
        </p:sp>
      </p:grp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304800" y="4064000"/>
            <a:ext cx="858768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工人将生产出的产品挂在经过他上方的空钩上运</a:t>
            </a:r>
            <a:r>
              <a:rPr lang="zh-CN" altLang="en-US" sz="2800" b="1" dirty="0" smtClean="0"/>
              <a:t>走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若工</a:t>
            </a:r>
            <a:r>
              <a:rPr lang="zh-CN" altLang="en-US" sz="2800" b="1" dirty="0"/>
              <a:t>作台数</a:t>
            </a:r>
            <a:r>
              <a:rPr lang="zh-CN" altLang="en-US" sz="2800" b="1" dirty="0" smtClean="0"/>
              <a:t>固定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挂钩</a:t>
            </a:r>
            <a:r>
              <a:rPr lang="zh-CN" altLang="en-US" sz="2800" b="1" dirty="0"/>
              <a:t>数量越</a:t>
            </a:r>
            <a:r>
              <a:rPr lang="zh-CN" altLang="en-US" sz="2800" b="1" dirty="0" smtClean="0"/>
              <a:t>多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传送带</a:t>
            </a:r>
            <a:r>
              <a:rPr lang="zh-CN" altLang="en-US" sz="2800" b="1" dirty="0"/>
              <a:t>运走的产品越多</a:t>
            </a:r>
            <a:r>
              <a:rPr lang="en-US" altLang="zh-CN" sz="2800" b="1" dirty="0"/>
              <a:t>.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457200" y="1625600"/>
            <a:ext cx="6096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1295400" y="5283200"/>
            <a:ext cx="6781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在生产进入稳态后，给出衡量</a:t>
            </a:r>
            <a:r>
              <a:rPr lang="zh-CN" altLang="en-US" sz="2800" b="1" dirty="0">
                <a:solidFill>
                  <a:srgbClr val="FF0000"/>
                </a:solidFill>
              </a:rPr>
              <a:t>传送带效率</a:t>
            </a:r>
            <a:r>
              <a:rPr lang="zh-CN" altLang="en-US" sz="2800" b="1" dirty="0"/>
              <a:t>的指标，研究提高</a:t>
            </a:r>
            <a:r>
              <a:rPr lang="zh-CN" altLang="en-US" sz="2800" b="1" dirty="0">
                <a:solidFill>
                  <a:srgbClr val="FF0000"/>
                </a:solidFill>
              </a:rPr>
              <a:t>传送带效率</a:t>
            </a:r>
            <a:r>
              <a:rPr lang="zh-CN" altLang="en-US" sz="2800" b="1" dirty="0"/>
              <a:t>的途径</a:t>
            </a:r>
            <a:r>
              <a:rPr lang="en-US" altLang="zh-CN" sz="2800" b="1" dirty="0"/>
              <a:t>.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445881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8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.1</a:t>
            </a: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传送系统的效率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2" grpId="0" animBg="1" autoUpdateAnimBg="0"/>
      <p:bldP spid="35893" grpId="0" animBg="1" autoUpdateAnimBg="0"/>
      <p:bldP spid="3589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60835"/>
              </p:ext>
            </p:extLst>
          </p:nvPr>
        </p:nvGraphicFramePr>
        <p:xfrm>
          <a:off x="3307185" y="3068960"/>
          <a:ext cx="5081239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863"/>
                <a:gridCol w="1080120"/>
                <a:gridCol w="1224136"/>
                <a:gridCol w="1080120"/>
              </a:tblGrid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s=1/3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s=1/2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</a:rPr>
                        <a:t>p</a:t>
                      </a:r>
                      <a:r>
                        <a:rPr lang="en-US" sz="2400" kern="100" dirty="0">
                          <a:effectLst/>
                        </a:rPr>
                        <a:t>=0.01, </a:t>
                      </a:r>
                      <a:r>
                        <a:rPr lang="en-US" sz="2400" i="1" kern="100" dirty="0">
                          <a:effectLst/>
                        </a:rPr>
                        <a:t>j</a:t>
                      </a:r>
                      <a:r>
                        <a:rPr lang="en-US" sz="2400" kern="100" dirty="0">
                          <a:effectLst/>
                        </a:rPr>
                        <a:t>=1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0.4131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0.4131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0.1932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i="1" kern="100" dirty="0" smtClean="0">
                          <a:effectLst/>
                        </a:rPr>
                        <a:t>p</a:t>
                      </a:r>
                      <a:r>
                        <a:rPr lang="en-US" sz="2400" kern="100" dirty="0" smtClean="0">
                          <a:effectLst/>
                        </a:rPr>
                        <a:t>=0.03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altLang="zh-CN" sz="2400" i="1" kern="100" dirty="0" smtClean="0">
                          <a:effectLst/>
                        </a:rPr>
                        <a:t>j</a:t>
                      </a:r>
                      <a:r>
                        <a:rPr lang="en-US" sz="2400" kern="100" dirty="0" smtClean="0">
                          <a:effectLst/>
                        </a:rPr>
                        <a:t>=3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0.2828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0.1767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0.0968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i="1" kern="100" dirty="0" smtClean="0">
                          <a:effectLst/>
                        </a:rPr>
                        <a:t>p</a:t>
                      </a:r>
                      <a:r>
                        <a:rPr lang="en-US" sz="2400" kern="100" dirty="0" smtClean="0">
                          <a:effectLst/>
                        </a:rPr>
                        <a:t>=0.05</a:t>
                      </a:r>
                      <a:r>
                        <a:rPr lang="en-US" sz="2400" kern="100" dirty="0">
                          <a:effectLst/>
                        </a:rPr>
                        <a:t>, </a:t>
                      </a:r>
                      <a:r>
                        <a:rPr lang="en-US" altLang="zh-CN" sz="2400" i="1" kern="100" dirty="0" smtClean="0">
                          <a:effectLst/>
                        </a:rPr>
                        <a:t>j</a:t>
                      </a:r>
                      <a:r>
                        <a:rPr lang="en-US" sz="2400" kern="100" dirty="0" smtClean="0">
                          <a:effectLst/>
                        </a:rPr>
                        <a:t>=5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0.1931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0.1282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0.0791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3068960"/>
            <a:ext cx="238438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平均收益最大的</a:t>
            </a:r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取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约为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1/3</a:t>
            </a:r>
            <a:r>
              <a:rPr lang="en-US" altLang="zh-CN" sz="2800" b="1" dirty="0" smtClean="0"/>
              <a:t> 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2298332" y="692696"/>
            <a:ext cx="487345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考虑社会声誉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超额售票模型</a:t>
            </a:r>
            <a:endParaRPr lang="zh-CN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81556"/>
              </p:ext>
            </p:extLst>
          </p:nvPr>
        </p:nvGraphicFramePr>
        <p:xfrm>
          <a:off x="4480654" y="1450141"/>
          <a:ext cx="3888432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008112"/>
                <a:gridCol w="936104"/>
                <a:gridCol w="792088"/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s=1/3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s=1/2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s=1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effectLst/>
                        </a:rPr>
                        <a:t>p</a:t>
                      </a:r>
                      <a:r>
                        <a:rPr lang="en-US" sz="2400" kern="100" dirty="0">
                          <a:effectLst/>
                        </a:rPr>
                        <a:t>=0.01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4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3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i="1" kern="100" dirty="0" smtClean="0">
                          <a:effectLst/>
                        </a:rPr>
                        <a:t>p</a:t>
                      </a:r>
                      <a:r>
                        <a:rPr lang="en-US" sz="2400" kern="100" dirty="0" smtClean="0">
                          <a:effectLst/>
                        </a:rPr>
                        <a:t>=0.03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10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9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i="1" kern="100" dirty="0" smtClean="0">
                          <a:effectLst/>
                        </a:rPr>
                        <a:t>p</a:t>
                      </a:r>
                      <a:r>
                        <a:rPr lang="en-US" sz="2400" kern="100" dirty="0" smtClean="0">
                          <a:effectLst/>
                        </a:rPr>
                        <a:t>=0.05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18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17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16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96981" y="1484784"/>
            <a:ext cx="342038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平均收益最大的超额售票</a:t>
            </a:r>
            <a:r>
              <a:rPr lang="zh-CN" altLang="zh-CN" sz="2800" b="1" dirty="0" smtClean="0"/>
              <a:t>数量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q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=300)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827584" y="4653136"/>
            <a:ext cx="756084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 err="1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>
                <a:solidFill>
                  <a:srgbClr val="FF0000"/>
                </a:solidFill>
              </a:rPr>
              <a:t>与费用参数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zh-CN" altLang="zh-CN" sz="2800" b="1" dirty="0">
                <a:solidFill>
                  <a:srgbClr val="FF0000"/>
                </a:solidFill>
              </a:rPr>
              <a:t>无关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同一行中</a:t>
            </a:r>
            <a:r>
              <a:rPr lang="en-US" altLang="zh-CN" sz="2800" b="1" i="1" dirty="0" err="1" smtClean="0"/>
              <a:t>P</a:t>
            </a:r>
            <a:r>
              <a:rPr lang="en-US" altLang="zh-CN" sz="2800" b="1" i="1" baseline="-25000" dirty="0" err="1" smtClean="0"/>
              <a:t>j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数值的变化是</a:t>
            </a:r>
            <a:r>
              <a:rPr lang="zh-CN" altLang="zh-CN" sz="2800" b="1" dirty="0" smtClean="0"/>
              <a:t>由</a:t>
            </a:r>
            <a:r>
              <a:rPr lang="en-US" altLang="zh-CN" sz="2800" b="1" i="1" dirty="0" smtClean="0"/>
              <a:t>q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不同</a:t>
            </a:r>
            <a:r>
              <a:rPr lang="zh-CN" altLang="en-US" sz="2800" b="1" dirty="0" smtClean="0"/>
              <a:t>所致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712530" y="5812449"/>
            <a:ext cx="789191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j</a:t>
            </a:r>
            <a:r>
              <a:rPr lang="zh-CN" altLang="zh-CN" sz="2800" b="1" dirty="0"/>
              <a:t>变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概率</a:t>
            </a:r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 减少；</a:t>
            </a:r>
            <a:r>
              <a:rPr lang="en-US" altLang="zh-CN" sz="2800" b="1" i="1" dirty="0"/>
              <a:t>q</a:t>
            </a:r>
            <a:r>
              <a:rPr lang="zh-CN" altLang="zh-CN" sz="2800" b="1" dirty="0"/>
              <a:t>变大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概率</a:t>
            </a:r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 </a:t>
            </a:r>
            <a:r>
              <a:rPr lang="zh-CN" altLang="en-US" sz="2800" b="1" dirty="0"/>
              <a:t>增加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03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80382"/>
            <a:ext cx="2736304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254" y="1340768"/>
            <a:ext cx="7816193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建立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超额</a:t>
            </a:r>
            <a:r>
              <a:rPr lang="zh-CN" altLang="zh-CN" sz="2800" b="1" dirty="0">
                <a:solidFill>
                  <a:srgbClr val="FF0000"/>
                </a:solidFill>
              </a:rPr>
              <a:t>售票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策略</a:t>
            </a:r>
            <a:r>
              <a:rPr lang="zh-CN" altLang="en-US" sz="2800" b="1" dirty="0" smtClean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经济收益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最大</a:t>
            </a:r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考虑</a:t>
            </a:r>
            <a:r>
              <a:rPr lang="zh-CN" altLang="zh-CN" sz="2800" b="1" dirty="0">
                <a:solidFill>
                  <a:srgbClr val="FF0000"/>
                </a:solidFill>
              </a:rPr>
              <a:t>社会声誉</a:t>
            </a:r>
            <a:r>
              <a:rPr lang="zh-CN" altLang="zh-CN" sz="2800" b="1" dirty="0" smtClean="0"/>
              <a:t>两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应用</a:t>
            </a:r>
            <a:r>
              <a:rPr lang="zh-CN" altLang="zh-CN" sz="2800" b="1" dirty="0"/>
              <a:t>时</a:t>
            </a:r>
            <a:r>
              <a:rPr lang="zh-CN" altLang="zh-CN" sz="2800" b="1" dirty="0" smtClean="0"/>
              <a:t>可将</a:t>
            </a:r>
            <a:r>
              <a:rPr lang="zh-CN" altLang="zh-CN" sz="2800" b="1" dirty="0">
                <a:solidFill>
                  <a:srgbClr val="FF0000"/>
                </a:solidFill>
              </a:rPr>
              <a:t>二者结合</a:t>
            </a:r>
            <a:r>
              <a:rPr lang="zh-CN" altLang="zh-CN" sz="2800" b="1" dirty="0" smtClean="0"/>
              <a:t>起来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74836" y="2564904"/>
            <a:ext cx="78170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对于收益最大超额</a:t>
            </a:r>
            <a:r>
              <a:rPr lang="zh-CN" altLang="zh-CN" sz="2800" b="1" dirty="0"/>
              <a:t>售票数量</a:t>
            </a:r>
            <a:r>
              <a:rPr lang="en-US" altLang="zh-CN" sz="2800" b="1" i="1" dirty="0" smtClean="0"/>
              <a:t>q</a:t>
            </a:r>
            <a:r>
              <a:rPr lang="zh-CN" altLang="en-US" sz="2800" b="1" dirty="0" smtClean="0"/>
              <a:t>和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社会</a:t>
            </a:r>
            <a:r>
              <a:rPr lang="zh-CN" altLang="zh-CN" sz="2800" b="1" dirty="0" smtClean="0"/>
              <a:t>声誉门槛</a:t>
            </a:r>
            <a:r>
              <a:rPr lang="en-US" altLang="zh-CN" sz="2800" b="1" i="1" dirty="0" smtClean="0"/>
              <a:t>j, </a:t>
            </a:r>
            <a:r>
              <a:rPr lang="zh-CN" altLang="en-US" sz="2800" b="1" dirty="0" smtClean="0"/>
              <a:t>若</a:t>
            </a:r>
            <a:r>
              <a:rPr lang="zh-CN" altLang="zh-CN" sz="2800" b="1" dirty="0"/>
              <a:t>无法登机</a:t>
            </a:r>
            <a:r>
              <a:rPr lang="zh-CN" altLang="zh-CN" sz="2800" b="1" dirty="0" smtClean="0"/>
              <a:t>旅客超过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人的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太大</a:t>
            </a:r>
            <a:r>
              <a:rPr lang="en-US" altLang="zh-CN" sz="2800" b="1" i="1" dirty="0"/>
              <a:t>,</a:t>
            </a:r>
            <a:r>
              <a:rPr lang="zh-CN" altLang="zh-CN" sz="2800" b="1" dirty="0" smtClean="0"/>
              <a:t>可以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适当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减小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牺牲收益</a:t>
            </a:r>
            <a:r>
              <a:rPr lang="zh-CN" altLang="en-US" sz="2800" b="1" dirty="0" smtClean="0"/>
              <a:t>来</a:t>
            </a:r>
            <a:r>
              <a:rPr lang="zh-CN" altLang="zh-CN" sz="2800" b="1" dirty="0" smtClean="0"/>
              <a:t>换取</a:t>
            </a:r>
            <a:r>
              <a:rPr lang="en-US" altLang="zh-CN" sz="2800" b="1" i="1" dirty="0" err="1"/>
              <a:t>P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降低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74836" y="4221088"/>
            <a:ext cx="7670981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订票乘客</a:t>
            </a:r>
            <a:r>
              <a:rPr lang="zh-CN" altLang="zh-CN" sz="2800" b="1" dirty="0" smtClean="0"/>
              <a:t>不</a:t>
            </a:r>
            <a:r>
              <a:rPr lang="zh-CN" altLang="en-US" sz="2800" b="1" dirty="0" smtClean="0"/>
              <a:t>按时</a:t>
            </a:r>
            <a:r>
              <a:rPr lang="zh-CN" altLang="zh-CN" sz="2800" b="1" dirty="0" smtClean="0"/>
              <a:t>登机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概率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zh-CN" sz="2800" b="1" dirty="0"/>
              <a:t>对经济收益和社会声誉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影响较大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需针对</a:t>
            </a:r>
            <a:r>
              <a:rPr lang="zh-CN" altLang="zh-CN" sz="2800" b="1" dirty="0"/>
              <a:t>不同航班、不同</a:t>
            </a:r>
            <a:r>
              <a:rPr lang="zh-CN" altLang="zh-CN" sz="2800" b="1" dirty="0" smtClean="0"/>
              <a:t>时间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季节</a:t>
            </a:r>
            <a:r>
              <a:rPr lang="zh-CN" altLang="zh-CN" sz="2800" b="1" dirty="0"/>
              <a:t>、假日等</a:t>
            </a:r>
            <a:r>
              <a:rPr lang="zh-CN" altLang="zh-CN" sz="2800" b="1" dirty="0" smtClean="0"/>
              <a:t>因素</a:t>
            </a:r>
            <a:r>
              <a:rPr lang="en-US" altLang="zh-CN" sz="2800" b="1" dirty="0" smtClean="0"/>
              <a:t>), </a:t>
            </a:r>
            <a:r>
              <a:rPr lang="zh-CN" altLang="zh-CN" sz="2800" b="1" dirty="0" smtClean="0"/>
              <a:t>利用</a:t>
            </a:r>
            <a:r>
              <a:rPr lang="zh-CN" altLang="zh-CN" sz="2800" b="1" dirty="0"/>
              <a:t>统计数据实时调整概率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提高模型的</a:t>
            </a:r>
            <a:r>
              <a:rPr lang="zh-CN" altLang="zh-CN" sz="2800" b="1" dirty="0" smtClean="0"/>
              <a:t>准确度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20529"/>
              </p:ext>
            </p:extLst>
          </p:nvPr>
        </p:nvGraphicFramePr>
        <p:xfrm>
          <a:off x="8243888" y="549275"/>
          <a:ext cx="620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Clip" r:id="rId3" imgW="769361" imgH="746667" progId="MS_ClipArt_Gallery.2">
                  <p:embed/>
                </p:oleObj>
              </mc:Choice>
              <mc:Fallback>
                <p:oleObj name="Clip" r:id="rId3" imgW="769361" imgH="746667" progId="MS_ClipArt_Gallery.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549275"/>
                        <a:ext cx="6207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7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88493" y="810399"/>
            <a:ext cx="5022529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+mj-lt"/>
                <a:ea typeface="隶书" panose="02010509060101010101" pitchFamily="49" charset="-122"/>
              </a:rPr>
              <a:t>8.4  </a:t>
            </a:r>
            <a:r>
              <a:rPr lang="zh-CN" altLang="zh-CN" sz="3200" b="1" dirty="0">
                <a:latin typeface="+mj-lt"/>
                <a:ea typeface="隶书" panose="02010509060101010101" pitchFamily="49" charset="-122"/>
              </a:rPr>
              <a:t>作弊行为的调查与估计</a:t>
            </a:r>
            <a:endParaRPr lang="zh-CN" altLang="zh-CN" sz="3200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1816" y="1532042"/>
            <a:ext cx="828015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社会</a:t>
            </a:r>
            <a:r>
              <a:rPr lang="zh-CN" altLang="en-US" sz="2800" b="1" dirty="0" smtClean="0"/>
              <a:t>调查</a:t>
            </a:r>
            <a:r>
              <a:rPr lang="zh-CN" altLang="en-US" sz="2800" b="1" dirty="0"/>
              <a:t>中会遇到因涉及个人隐私或</a:t>
            </a:r>
            <a:r>
              <a:rPr lang="zh-CN" altLang="en-US" sz="2800" b="1" dirty="0" smtClean="0"/>
              <a:t>利害关系的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敏感</a:t>
            </a:r>
            <a:r>
              <a:rPr lang="zh-CN" altLang="en-US" sz="2800" b="1" dirty="0">
                <a:solidFill>
                  <a:srgbClr val="FF0000"/>
                </a:solidFill>
              </a:rPr>
              <a:t>问题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如</a:t>
            </a:r>
            <a:r>
              <a:rPr lang="zh-CN" altLang="en-US" sz="2800" b="1" dirty="0" smtClean="0"/>
              <a:t>是否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考试</a:t>
            </a:r>
            <a:r>
              <a:rPr lang="zh-CN" altLang="en-US" sz="2800" b="1" dirty="0">
                <a:solidFill>
                  <a:srgbClr val="FF0000"/>
                </a:solidFill>
              </a:rPr>
              <a:t>作弊</a:t>
            </a:r>
            <a:r>
              <a:rPr lang="zh-CN" altLang="en-US" sz="2800" b="1" dirty="0"/>
              <a:t>、赌博</a:t>
            </a:r>
            <a:r>
              <a:rPr lang="zh-CN" altLang="zh-CN" sz="2800" b="1" dirty="0"/>
              <a:t>、偷税漏税</a:t>
            </a:r>
            <a:r>
              <a:rPr lang="zh-CN" altLang="en-US" sz="2800" b="1" dirty="0"/>
              <a:t>等</a:t>
            </a:r>
            <a:r>
              <a:rPr lang="en-US" altLang="zh-CN" sz="2800" b="1" dirty="0"/>
              <a:t>.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7262" y="2695351"/>
            <a:ext cx="8244569" cy="1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即使</a:t>
            </a:r>
            <a:r>
              <a:rPr lang="zh-CN" altLang="en-US" sz="2800" b="1" dirty="0">
                <a:solidFill>
                  <a:srgbClr val="FF0000"/>
                </a:solidFill>
              </a:rPr>
              <a:t>无记名调查</a:t>
            </a:r>
            <a:r>
              <a:rPr lang="zh-CN" altLang="en-US" sz="2800" b="1" dirty="0"/>
              <a:t>也很难消除被调查者的顾虑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极有可能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拒绝</a:t>
            </a:r>
            <a:r>
              <a:rPr lang="zh-CN" altLang="zh-CN" sz="2800" b="1" dirty="0">
                <a:solidFill>
                  <a:srgbClr val="FF0000"/>
                </a:solidFill>
              </a:rPr>
              <a:t>应答</a:t>
            </a:r>
            <a:r>
              <a:rPr lang="zh-CN" altLang="en-US" sz="2800" b="1" dirty="0" smtClean="0"/>
              <a:t>或</a:t>
            </a:r>
            <a:r>
              <a:rPr lang="zh-CN" altLang="en-US" sz="2800" b="1" dirty="0"/>
              <a:t>故意作出错误的回答</a:t>
            </a:r>
            <a:r>
              <a:rPr lang="en-US" altLang="zh-CN" sz="2800" b="1" dirty="0"/>
              <a:t>, </a:t>
            </a:r>
            <a:r>
              <a:rPr lang="zh-CN" altLang="en-US" sz="2800" b="1" dirty="0" smtClean="0"/>
              <a:t>使得</a:t>
            </a:r>
            <a:r>
              <a:rPr lang="zh-CN" altLang="en-US" sz="2800" b="1" dirty="0"/>
              <a:t>调查结果存在很大</a:t>
            </a:r>
            <a:r>
              <a:rPr lang="zh-CN" altLang="en-US" sz="2800" b="1" dirty="0" smtClean="0"/>
              <a:t>的</a:t>
            </a:r>
            <a:r>
              <a:rPr lang="zh-CN" altLang="zh-CN" sz="2800" b="1" dirty="0"/>
              <a:t>偏差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4548" y="4437112"/>
            <a:ext cx="7812719" cy="112646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以作弊</a:t>
            </a:r>
            <a:r>
              <a:rPr lang="zh-CN" altLang="en-US" sz="2800" b="1" dirty="0" smtClean="0"/>
              <a:t>行为 的</a:t>
            </a:r>
            <a:r>
              <a:rPr lang="zh-CN" altLang="en-US" sz="2800" b="1" dirty="0"/>
              <a:t>调查和估计为例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讨论</a:t>
            </a:r>
            <a:r>
              <a:rPr lang="zh-CN" altLang="en-US" sz="2800" b="1" dirty="0" smtClean="0"/>
              <a:t>如何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设计</a:t>
            </a:r>
            <a:r>
              <a:rPr lang="zh-CN" altLang="en-US" sz="2800" b="1" dirty="0"/>
              <a:t>敏感</a:t>
            </a:r>
            <a:r>
              <a:rPr lang="zh-CN" altLang="en-US" sz="2800" b="1" dirty="0" smtClean="0"/>
              <a:t>问题</a:t>
            </a:r>
            <a:r>
              <a:rPr lang="zh-CN" altLang="zh-CN" sz="2800" b="1" dirty="0" smtClean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调查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方案</a:t>
            </a:r>
            <a:r>
              <a:rPr lang="zh-CN" altLang="en-US" sz="2800" b="1" dirty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建立数学模型</a:t>
            </a:r>
            <a:r>
              <a:rPr lang="en-US" altLang="zh-CN" sz="2800" b="1" dirty="0" smtClean="0"/>
              <a:t> .</a:t>
            </a:r>
            <a:endParaRPr lang="en-US" altLang="zh-CN" sz="2800" b="1" dirty="0"/>
          </a:p>
        </p:txBody>
      </p:sp>
      <p:pic>
        <p:nvPicPr>
          <p:cNvPr id="6" name="Picture 12" descr="j03008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83" y="631587"/>
            <a:ext cx="841877" cy="7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692696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问题分析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7544" y="1268760"/>
            <a:ext cx="8280920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调查</a:t>
            </a:r>
            <a:r>
              <a:rPr lang="zh-CN" altLang="en-US" sz="2800" b="1" dirty="0" smtClean="0"/>
              <a:t>目的是</a:t>
            </a:r>
            <a:r>
              <a:rPr lang="zh-CN" altLang="zh-CN" sz="2800" b="1" dirty="0" smtClean="0"/>
              <a:t>估计</a:t>
            </a:r>
            <a:r>
              <a:rPr lang="zh-CN" altLang="zh-CN" sz="2800" b="1" dirty="0">
                <a:solidFill>
                  <a:srgbClr val="FF0000"/>
                </a:solidFill>
              </a:rPr>
              <a:t>有过作弊行为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学生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占</a:t>
            </a:r>
            <a:r>
              <a:rPr lang="zh-CN" altLang="zh-CN" sz="2800" b="1" dirty="0">
                <a:solidFill>
                  <a:srgbClr val="FF0000"/>
                </a:solidFill>
              </a:rPr>
              <a:t>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大比例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涉及</a:t>
            </a:r>
            <a:r>
              <a:rPr lang="zh-CN" altLang="zh-CN" sz="2800" b="1" dirty="0" smtClean="0"/>
              <a:t>具体哪些</a:t>
            </a:r>
            <a:r>
              <a:rPr lang="zh-CN" altLang="zh-CN" sz="2800" b="1" dirty="0"/>
              <a:t>学生有过作弊</a:t>
            </a:r>
            <a:r>
              <a:rPr lang="zh-CN" altLang="zh-CN" sz="2800" b="1" dirty="0" smtClean="0"/>
              <a:t>行为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调查方案应保护</a:t>
            </a:r>
            <a:r>
              <a:rPr lang="zh-CN" altLang="zh-CN" sz="2800" b="1" dirty="0"/>
              <a:t>被调查者的</a:t>
            </a:r>
            <a:r>
              <a:rPr lang="zh-CN" altLang="zh-CN" sz="2800" b="1" dirty="0" smtClean="0"/>
              <a:t>隐私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使</a:t>
            </a:r>
            <a:r>
              <a:rPr lang="zh-CN" altLang="zh-CN" sz="2800" b="1" dirty="0"/>
              <a:t>被调查</a:t>
            </a:r>
            <a:r>
              <a:rPr lang="zh-CN" altLang="en-US" sz="2800" b="1" dirty="0"/>
              <a:t>者</a:t>
            </a:r>
            <a:r>
              <a:rPr lang="zh-CN" altLang="zh-CN" sz="2800" b="1" dirty="0" smtClean="0"/>
              <a:t>能做出真实回答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95536" y="2924943"/>
            <a:ext cx="835292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让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被调查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者</a:t>
            </a:r>
            <a:r>
              <a:rPr lang="zh-CN" altLang="zh-CN" sz="2800" b="1" dirty="0" smtClean="0"/>
              <a:t>从包含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是否有</a:t>
            </a:r>
            <a:r>
              <a:rPr lang="zh-CN" altLang="zh-CN" sz="2800" b="1" dirty="0">
                <a:solidFill>
                  <a:srgbClr val="FF0000"/>
                </a:solidFill>
              </a:rPr>
              <a:t>过作弊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行为</a:t>
            </a:r>
            <a:r>
              <a:rPr lang="zh-CN" altLang="zh-CN" sz="2800" b="1" dirty="0" smtClean="0"/>
              <a:t>的若干问题中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随机</a:t>
            </a:r>
            <a:r>
              <a:rPr lang="zh-CN" altLang="en-US" sz="2800" b="1" dirty="0" smtClean="0"/>
              <a:t>地</a:t>
            </a:r>
            <a:r>
              <a:rPr lang="zh-CN" altLang="zh-CN" sz="2800" b="1" dirty="0" smtClean="0"/>
              <a:t>用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“是”</a:t>
            </a:r>
            <a:r>
              <a:rPr lang="zh-CN" altLang="zh-CN" sz="2800" b="1" dirty="0"/>
              <a:t>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“否”</a:t>
            </a:r>
            <a:r>
              <a:rPr lang="zh-CN" altLang="en-US" sz="2800" b="1" dirty="0" smtClean="0"/>
              <a:t>回</a:t>
            </a:r>
            <a:r>
              <a:rPr lang="zh-CN" altLang="zh-CN" sz="2800" b="1" dirty="0" smtClean="0"/>
              <a:t>答其中</a:t>
            </a:r>
            <a:r>
              <a:rPr lang="zh-CN" altLang="zh-CN" sz="2800" b="1" dirty="0"/>
              <a:t>某一问题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95536" y="4179857"/>
            <a:ext cx="8208912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调查者</a:t>
            </a:r>
            <a:r>
              <a:rPr lang="zh-CN" altLang="zh-CN" sz="2800" b="1" dirty="0"/>
              <a:t>只</a:t>
            </a:r>
            <a:r>
              <a:rPr lang="zh-CN" altLang="zh-CN" sz="2800" b="1" dirty="0" smtClean="0"/>
              <a:t>知道</a:t>
            </a:r>
            <a:r>
              <a:rPr lang="zh-CN" altLang="en-US" sz="2800" b="1" dirty="0" smtClean="0"/>
              <a:t>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全部问题</a:t>
            </a:r>
            <a:r>
              <a:rPr lang="zh-CN" altLang="zh-CN" sz="2800" b="1" dirty="0"/>
              <a:t>回答</a:t>
            </a:r>
            <a:r>
              <a:rPr lang="zh-CN" altLang="zh-CN" sz="2800" b="1" dirty="0">
                <a:solidFill>
                  <a:srgbClr val="FF0000"/>
                </a:solidFill>
              </a:rPr>
              <a:t>“是”</a:t>
            </a:r>
            <a:r>
              <a:rPr lang="zh-CN" altLang="zh-CN" sz="2800" b="1" dirty="0"/>
              <a:t>的有多少人，回答</a:t>
            </a:r>
            <a:r>
              <a:rPr lang="zh-CN" altLang="zh-CN" sz="2800" b="1" dirty="0">
                <a:solidFill>
                  <a:srgbClr val="FF0000"/>
                </a:solidFill>
              </a:rPr>
              <a:t>“否”</a:t>
            </a:r>
            <a:r>
              <a:rPr lang="zh-CN" altLang="zh-CN" sz="2800" b="1" dirty="0"/>
              <a:t>的有多少人</a:t>
            </a:r>
            <a:r>
              <a:rPr lang="zh-CN" altLang="zh-CN" sz="2800" b="1" dirty="0" smtClean="0"/>
              <a:t>，根本</a:t>
            </a:r>
            <a:r>
              <a:rPr lang="zh-CN" altLang="zh-CN" sz="2800" b="1" dirty="0"/>
              <a:t>不了解被调查者回答的是哪一个具体</a:t>
            </a:r>
            <a:r>
              <a:rPr lang="zh-CN" altLang="zh-CN" sz="2800" b="1" dirty="0" smtClean="0"/>
              <a:t>问题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770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672" y="692696"/>
            <a:ext cx="5904656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正反问题选答的调查方案及数学模型</a:t>
            </a:r>
            <a:endParaRPr lang="zh-CN" altLang="zh-CN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75556" y="1341438"/>
            <a:ext cx="7200900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kern="0" dirty="0">
                <a:latin typeface="+mj-lt"/>
              </a:rPr>
              <a:t>以下</a:t>
            </a:r>
            <a:r>
              <a:rPr lang="zh-CN" altLang="en-US" sz="2800" b="1" kern="0" dirty="0" smtClean="0">
                <a:latin typeface="+mj-lt"/>
              </a:rPr>
              <a:t>两个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</a:rPr>
              <a:t>正反</a:t>
            </a:r>
            <a:r>
              <a:rPr lang="zh-CN" altLang="en-US" sz="2800" b="1" kern="0" dirty="0" smtClean="0">
                <a:latin typeface="+mj-lt"/>
              </a:rPr>
              <a:t>问题供学生用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+mj-lt"/>
              </a:rPr>
              <a:t>是</a:t>
            </a:r>
            <a:r>
              <a:rPr lang="zh-CN" altLang="en-US" sz="2800" b="1" kern="0" dirty="0" smtClean="0">
                <a:latin typeface="+mj-lt"/>
              </a:rPr>
              <a:t>或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+mj-lt"/>
              </a:rPr>
              <a:t>否</a:t>
            </a:r>
            <a:r>
              <a:rPr lang="zh-CN" altLang="en-US" sz="2800" b="1" kern="0" dirty="0" smtClean="0">
                <a:latin typeface="+mj-lt"/>
              </a:rPr>
              <a:t>选答一个：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kern="0" dirty="0" smtClean="0">
                <a:latin typeface="+mj-lt"/>
              </a:rPr>
              <a:t>问题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+mj-lt"/>
              </a:rPr>
              <a:t>A</a:t>
            </a:r>
            <a:r>
              <a:rPr lang="en-US" altLang="zh-CN" sz="2800" b="1" kern="0" dirty="0" smtClean="0">
                <a:latin typeface="+mj-lt"/>
              </a:rPr>
              <a:t>. </a:t>
            </a:r>
            <a:r>
              <a:rPr lang="zh-CN" altLang="en-US" sz="2800" b="1" kern="0" dirty="0" smtClean="0">
                <a:latin typeface="+mj-lt"/>
              </a:rPr>
              <a:t>你在考试中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</a:rPr>
              <a:t>有过</a:t>
            </a:r>
            <a:r>
              <a:rPr lang="zh-CN" altLang="zh-CN" sz="2800" b="1" dirty="0">
                <a:latin typeface="+mj-lt"/>
              </a:rPr>
              <a:t>作弊</a:t>
            </a:r>
            <a:r>
              <a:rPr lang="zh-CN" altLang="zh-CN" sz="2800" b="1" dirty="0" smtClean="0">
                <a:latin typeface="+mj-lt"/>
              </a:rPr>
              <a:t>行为</a:t>
            </a:r>
            <a:r>
              <a:rPr lang="en-US" altLang="zh-CN" sz="2800" b="1" dirty="0" smtClean="0">
                <a:latin typeface="+mj-lt"/>
              </a:rPr>
              <a:t>, </a:t>
            </a:r>
            <a:r>
              <a:rPr lang="zh-CN" altLang="zh-CN" sz="2800" b="1" dirty="0" smtClean="0">
                <a:latin typeface="+mj-lt"/>
              </a:rPr>
              <a:t>是</a:t>
            </a:r>
            <a:r>
              <a:rPr lang="zh-CN" altLang="zh-CN" sz="2800" b="1" dirty="0">
                <a:latin typeface="+mj-lt"/>
              </a:rPr>
              <a:t>吗？</a:t>
            </a:r>
            <a:endParaRPr lang="zh-CN" altLang="en-US" sz="2800" b="1" kern="0" dirty="0" smtClean="0">
              <a:latin typeface="+mj-lt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kern="0" dirty="0" smtClean="0">
                <a:latin typeface="+mj-lt"/>
              </a:rPr>
              <a:t>问题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altLang="zh-CN" sz="2800" b="1" kern="0" dirty="0" smtClean="0">
                <a:latin typeface="+mj-lt"/>
              </a:rPr>
              <a:t>. </a:t>
            </a:r>
            <a:r>
              <a:rPr lang="zh-CN" altLang="en-US" sz="2800" b="1" kern="0" dirty="0" smtClean="0">
                <a:latin typeface="+mj-lt"/>
              </a:rPr>
              <a:t>你在考试中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</a:rPr>
              <a:t>从未有过</a:t>
            </a:r>
            <a:r>
              <a:rPr lang="zh-CN" altLang="zh-CN" sz="2800" b="1" dirty="0">
                <a:latin typeface="+mj-lt"/>
              </a:rPr>
              <a:t>作弊</a:t>
            </a:r>
            <a:r>
              <a:rPr lang="zh-CN" altLang="zh-CN" sz="2800" b="1" dirty="0" smtClean="0">
                <a:latin typeface="+mj-lt"/>
              </a:rPr>
              <a:t>行为</a:t>
            </a:r>
            <a:r>
              <a:rPr lang="en-US" altLang="zh-CN" sz="2800" b="1" dirty="0" smtClean="0">
                <a:latin typeface="+mj-lt"/>
              </a:rPr>
              <a:t>, </a:t>
            </a:r>
            <a:r>
              <a:rPr lang="zh-CN" altLang="zh-CN" sz="2800" b="1" dirty="0" smtClean="0">
                <a:latin typeface="+mj-lt"/>
              </a:rPr>
              <a:t>是</a:t>
            </a:r>
            <a:r>
              <a:rPr lang="zh-CN" altLang="zh-CN" sz="2800" b="1" dirty="0">
                <a:latin typeface="+mj-lt"/>
              </a:rPr>
              <a:t>吗？</a:t>
            </a:r>
            <a:endParaRPr lang="zh-CN" altLang="en-US" sz="2800" b="1" kern="0" dirty="0" smtClean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340768"/>
            <a:ext cx="1008112" cy="93503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方案设计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1259632" y="5373216"/>
            <a:ext cx="68407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每一</a:t>
            </a:r>
            <a:r>
              <a:rPr lang="zh-CN" altLang="zh-CN" sz="2800" b="1" dirty="0" smtClean="0"/>
              <a:t>学生</a:t>
            </a:r>
            <a:r>
              <a:rPr lang="zh-CN" altLang="zh-CN" sz="2800" b="1" dirty="0"/>
              <a:t>选答问题</a:t>
            </a:r>
            <a:r>
              <a:rPr lang="en-US" altLang="zh-CN" sz="2800" b="1" dirty="0" smtClean="0"/>
              <a:t>A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B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概率为</a:t>
            </a:r>
            <a:r>
              <a:rPr lang="en-US" altLang="zh-CN" sz="2800" b="1" dirty="0" smtClean="0"/>
              <a:t>10/13, 3/13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528" y="3068960"/>
            <a:ext cx="1008063" cy="14401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选答</a:t>
            </a: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</a:rPr>
              <a:t>规则</a:t>
            </a:r>
            <a:endParaRPr lang="en-US" altLang="zh-CN" sz="2800" b="1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03028" y="3068961"/>
            <a:ext cx="70564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 b="1" dirty="0">
                <a:latin typeface="+mj-lt"/>
              </a:rPr>
              <a:t>准备一套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13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张</a:t>
            </a:r>
            <a:r>
              <a:rPr lang="zh-CN" altLang="en-US" sz="2800" b="1" dirty="0">
                <a:latin typeface="+mj-lt"/>
              </a:rPr>
              <a:t>同一花色的</a:t>
            </a:r>
            <a:r>
              <a:rPr lang="zh-CN" altLang="en-US" sz="2800" b="1" dirty="0" smtClean="0">
                <a:latin typeface="+mj-lt"/>
              </a:rPr>
              <a:t>扑克</a:t>
            </a:r>
            <a:r>
              <a:rPr lang="zh-CN" altLang="zh-CN" sz="2800" b="1" dirty="0" smtClean="0"/>
              <a:t>牌</a:t>
            </a:r>
            <a:r>
              <a:rPr lang="en-US" altLang="zh-CN" sz="2800" b="1" dirty="0" smtClean="0"/>
              <a:t>.</a:t>
            </a:r>
            <a:endParaRPr lang="en-US" altLang="zh-CN" sz="2800" b="1" dirty="0">
              <a:latin typeface="+mj-lt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 b="1" dirty="0">
                <a:latin typeface="+mj-lt"/>
              </a:rPr>
              <a:t>被</a:t>
            </a:r>
            <a:r>
              <a:rPr lang="zh-CN" altLang="en-US" sz="2800" b="1" dirty="0" smtClean="0">
                <a:latin typeface="+mj-lt"/>
              </a:rPr>
              <a:t>调查者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随机</a:t>
            </a:r>
            <a:r>
              <a:rPr lang="zh-CN" altLang="en-US" sz="2800" b="1" dirty="0">
                <a:latin typeface="+mj-lt"/>
              </a:rPr>
              <a:t>抽取一</a:t>
            </a:r>
            <a:r>
              <a:rPr lang="zh-CN" altLang="en-US" sz="2800" b="1" dirty="0" smtClean="0">
                <a:latin typeface="+mj-lt"/>
              </a:rPr>
              <a:t>张</a:t>
            </a:r>
            <a:r>
              <a:rPr lang="en-US" altLang="zh-CN" sz="2800" b="1" dirty="0" smtClean="0">
                <a:latin typeface="+mj-lt"/>
              </a:rPr>
              <a:t>,</a:t>
            </a:r>
            <a:r>
              <a:rPr lang="zh-CN" altLang="en-US" sz="2800" b="1" dirty="0" smtClean="0">
                <a:latin typeface="+mj-lt"/>
              </a:rPr>
              <a:t>看</a:t>
            </a:r>
            <a:r>
              <a:rPr lang="zh-CN" altLang="en-US" sz="2800" b="1" dirty="0">
                <a:latin typeface="+mj-lt"/>
              </a:rPr>
              <a:t>后还原</a:t>
            </a:r>
            <a:r>
              <a:rPr lang="en-US" altLang="zh-CN" sz="2800" b="1" dirty="0">
                <a:latin typeface="+mj-lt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 b="1" dirty="0" smtClean="0">
                <a:latin typeface="+mj-lt"/>
              </a:rPr>
              <a:t>如果抽取</a:t>
            </a:r>
            <a:r>
              <a:rPr lang="zh-CN" altLang="en-US" sz="2800" b="1" dirty="0">
                <a:latin typeface="+mj-lt"/>
              </a:rPr>
              <a:t>的是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不超过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10</a:t>
            </a:r>
            <a:r>
              <a:rPr lang="zh-CN" altLang="en-US" sz="2800" b="1" dirty="0" smtClean="0">
                <a:latin typeface="+mj-lt"/>
              </a:rPr>
              <a:t>的</a:t>
            </a:r>
            <a:r>
              <a:rPr lang="zh-CN" altLang="zh-CN" sz="2800" b="1" dirty="0"/>
              <a:t>牌</a:t>
            </a:r>
            <a:r>
              <a:rPr lang="en-US" altLang="zh-CN" sz="2800" b="1" dirty="0" smtClean="0">
                <a:latin typeface="+mj-lt"/>
              </a:rPr>
              <a:t>, </a:t>
            </a:r>
            <a:r>
              <a:rPr lang="zh-CN" altLang="en-US" sz="2800" b="1" dirty="0" smtClean="0">
                <a:latin typeface="+mj-lt"/>
              </a:rPr>
              <a:t>回答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altLang="zh-CN" sz="2800" b="1" dirty="0">
                <a:latin typeface="+mj-lt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sz="2800" b="1" dirty="0" smtClean="0">
                <a:latin typeface="+mj-lt"/>
              </a:rPr>
              <a:t>如果抽取</a:t>
            </a:r>
            <a:r>
              <a:rPr lang="zh-CN" altLang="en-US" sz="2800" b="1" dirty="0">
                <a:latin typeface="+mj-lt"/>
              </a:rPr>
              <a:t>的</a:t>
            </a:r>
            <a:r>
              <a:rPr lang="zh-CN" altLang="en-US" sz="2800" b="1" dirty="0" smtClean="0">
                <a:latin typeface="+mj-lt"/>
              </a:rPr>
              <a:t>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J,Q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altLang="zh-CN" sz="2800" b="1" dirty="0" smtClean="0">
                <a:latin typeface="+mj-lt"/>
              </a:rPr>
              <a:t>, </a:t>
            </a:r>
            <a:r>
              <a:rPr lang="zh-CN" altLang="en-US" sz="2800" b="1" dirty="0" smtClean="0">
                <a:latin typeface="+mj-lt"/>
              </a:rPr>
              <a:t>回答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US" altLang="zh-CN" sz="2800" b="1" dirty="0">
                <a:latin typeface="+mj-lt"/>
              </a:rPr>
              <a:t>.</a:t>
            </a:r>
            <a:r>
              <a:rPr lang="en-US" altLang="zh-CN" sz="3200" b="1" dirty="0">
                <a:latin typeface="+mj-lt"/>
              </a:rPr>
              <a:t> </a:t>
            </a:r>
            <a:r>
              <a:rPr lang="en-US" altLang="zh-CN" sz="2800" b="1" dirty="0">
                <a:latin typeface="+mj-lt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3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4005064"/>
            <a:ext cx="83529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200"/>
              </a:lnSpc>
              <a:buAutoNum type="arabicPeriod" startAt="3"/>
            </a:pPr>
            <a:r>
              <a:rPr lang="zh-CN" altLang="zh-CN" sz="2800" b="1" dirty="0" smtClean="0"/>
              <a:t>被调查</a:t>
            </a:r>
            <a:r>
              <a:rPr lang="zh-CN" altLang="en-US" sz="2800" b="1" dirty="0">
                <a:solidFill>
                  <a:srgbClr val="000000"/>
                </a:solidFill>
              </a:rPr>
              <a:t>者</a:t>
            </a:r>
            <a:r>
              <a:rPr lang="zh-CN" altLang="zh-CN" sz="2800" b="1" dirty="0" smtClean="0"/>
              <a:t>对于选定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问题作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真实回答</a:t>
            </a:r>
            <a:r>
              <a:rPr lang="en-US" altLang="zh-CN" sz="2800" b="1" dirty="0"/>
              <a:t>——</a:t>
            </a:r>
            <a:r>
              <a:rPr lang="zh-CN" altLang="zh-CN" sz="2800" b="1" dirty="0" smtClean="0"/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zh-CN" sz="2800" b="1" dirty="0" smtClean="0"/>
              <a:t>回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zh-CN" altLang="zh-CN" sz="2800" b="1" dirty="0" smtClean="0"/>
              <a:t>在选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学生中所占</a:t>
            </a:r>
            <a:r>
              <a:rPr lang="zh-CN" altLang="zh-CN" sz="2800" b="1" dirty="0"/>
              <a:t>比例为</a:t>
            </a:r>
            <a:r>
              <a:rPr lang="zh-CN" altLang="zh-CN" sz="2800" b="1" dirty="0">
                <a:solidFill>
                  <a:srgbClr val="FF0000"/>
                </a:solidFill>
              </a:rPr>
              <a:t>作弊概率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zh-CN" altLang="zh-CN" sz="2800" b="1" dirty="0" smtClean="0"/>
              <a:t>回答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否</a:t>
            </a:r>
            <a:r>
              <a:rPr lang="zh-CN" altLang="zh-CN" sz="2800" b="1" dirty="0" smtClean="0"/>
              <a:t>在选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学生</a:t>
            </a:r>
            <a:r>
              <a:rPr lang="zh-CN" altLang="zh-CN" sz="2800" b="1" dirty="0"/>
              <a:t>中</a:t>
            </a:r>
            <a:r>
              <a:rPr lang="zh-CN" altLang="zh-CN" sz="2800" b="1" dirty="0" smtClean="0"/>
              <a:t>所占比例</a:t>
            </a:r>
            <a:r>
              <a:rPr lang="zh-CN" altLang="en-US" sz="2800" b="1" dirty="0"/>
              <a:t>也</a:t>
            </a:r>
            <a:r>
              <a:rPr lang="zh-CN" altLang="zh-CN" sz="2800" b="1" dirty="0" smtClean="0"/>
              <a:t>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作弊概率</a:t>
            </a:r>
            <a:r>
              <a:rPr lang="en-US" altLang="zh-CN" sz="2800" b="1" dirty="0" smtClean="0"/>
              <a:t>.</a:t>
            </a:r>
            <a:endParaRPr lang="zh-CN" altLang="zh-CN" sz="2800" b="1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5536" y="790903"/>
            <a:ext cx="165618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模型假设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484784"/>
            <a:ext cx="80470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ts val="4200"/>
              </a:lnSpc>
              <a:buAutoNum type="arabicPeriod"/>
            </a:pPr>
            <a:r>
              <a:rPr lang="zh-CN" altLang="zh-CN" sz="2800" b="1" dirty="0" smtClean="0">
                <a:solidFill>
                  <a:srgbClr val="000000"/>
                </a:solidFill>
              </a:rPr>
              <a:t>调查</a:t>
            </a:r>
            <a:r>
              <a:rPr lang="zh-CN" altLang="zh-CN" sz="2800" b="1" dirty="0">
                <a:solidFill>
                  <a:srgbClr val="000000"/>
                </a:solidFill>
              </a:rPr>
              <a:t>共收回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</a:rPr>
              <a:t>张</a:t>
            </a:r>
            <a:r>
              <a:rPr lang="zh-CN" altLang="zh-CN" sz="2800" b="1" dirty="0"/>
              <a:t>有效答卷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/>
              <a:t>m</a:t>
            </a:r>
            <a:r>
              <a:rPr lang="zh-CN" altLang="zh-CN" sz="2800" b="1" dirty="0">
                <a:solidFill>
                  <a:srgbClr val="000000"/>
                </a:solidFill>
              </a:rPr>
              <a:t>张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回答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m</a:t>
            </a:r>
            <a:r>
              <a:rPr lang="zh-CN" altLang="zh-CN" sz="2800" b="1" dirty="0">
                <a:solidFill>
                  <a:srgbClr val="000000"/>
                </a:solidFill>
              </a:rPr>
              <a:t>张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回答否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比例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为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每一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学生回答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zh-CN" sz="2800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610" y="2708920"/>
            <a:ext cx="8325854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200"/>
              </a:lnSpc>
              <a:buAutoNum type="arabicPeriod" startAt="2"/>
            </a:pPr>
            <a:r>
              <a:rPr lang="zh-CN" altLang="zh-CN" sz="2800" b="1" dirty="0" smtClean="0">
                <a:solidFill>
                  <a:srgbClr val="000000"/>
                </a:solidFill>
              </a:rPr>
              <a:t>每个</a:t>
            </a:r>
            <a:r>
              <a:rPr lang="zh-CN" altLang="zh-CN" sz="2800" b="1" dirty="0">
                <a:solidFill>
                  <a:srgbClr val="000000"/>
                </a:solidFill>
              </a:rPr>
              <a:t>被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调查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者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选</a:t>
            </a:r>
            <a:r>
              <a:rPr lang="zh-CN" altLang="zh-CN" sz="2800" b="1" dirty="0">
                <a:solidFill>
                  <a:srgbClr val="000000"/>
                </a:solidFill>
              </a:rPr>
              <a:t>答问题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选答问题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概率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), 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+P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</a:rPr>
              <a:t>)=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1.</a:t>
            </a:r>
            <a:endParaRPr lang="zh-CN" altLang="en-US" dirty="0"/>
          </a:p>
        </p:txBody>
      </p:sp>
      <p:pic>
        <p:nvPicPr>
          <p:cNvPr id="7" name="Picture 12" descr="j03008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83" y="631587"/>
            <a:ext cx="841877" cy="7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2613" y="724644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模型建立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392695" y="726876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事件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选</a:t>
            </a:r>
            <a:r>
              <a:rPr lang="zh-CN" altLang="zh-CN" sz="2800" b="1" dirty="0"/>
              <a:t>答问题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事件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选</a:t>
            </a:r>
            <a:r>
              <a:rPr lang="zh-CN" altLang="zh-CN" sz="2800" b="1" dirty="0"/>
              <a:t>答问题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37051"/>
              </p:ext>
            </p:extLst>
          </p:nvPr>
        </p:nvGraphicFramePr>
        <p:xfrm>
          <a:off x="2853158" y="3573502"/>
          <a:ext cx="4583276" cy="54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公式" r:id="rId3" imgW="2171700" imgH="254000" progId="Equation.3">
                  <p:embed/>
                </p:oleObj>
              </mc:Choice>
              <mc:Fallback>
                <p:oleObj name="公式" r:id="rId3" imgW="2171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158" y="3573502"/>
                        <a:ext cx="4583276" cy="54275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84612"/>
              </p:ext>
            </p:extLst>
          </p:nvPr>
        </p:nvGraphicFramePr>
        <p:xfrm>
          <a:off x="724351" y="4365104"/>
          <a:ext cx="2446907" cy="51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公式" r:id="rId5" imgW="1269449" imgH="266584" progId="Equation.3">
                  <p:embed/>
                </p:oleObj>
              </mc:Choice>
              <mc:Fallback>
                <p:oleObj name="公式" r:id="rId5" imgW="126944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51" y="4365104"/>
                        <a:ext cx="2446907" cy="515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88790" y="2060848"/>
            <a:ext cx="3152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假设</a:t>
            </a:r>
            <a:r>
              <a:rPr lang="en-US" altLang="zh-CN" sz="2800" b="1" dirty="0" smtClean="0"/>
              <a:t>1: 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/>
              <a:t>)=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/</a:t>
            </a:r>
            <a:r>
              <a:rPr lang="en-US" altLang="zh-CN" sz="2800" b="1" i="1" dirty="0" smtClean="0"/>
              <a:t>n</a:t>
            </a:r>
            <a:endParaRPr lang="zh-CN" altLang="en-US" sz="2800" b="1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1920" y="2060848"/>
            <a:ext cx="3584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假设</a:t>
            </a:r>
            <a:r>
              <a:rPr lang="en-US" altLang="zh-CN" sz="2800" b="1" dirty="0" smtClean="0"/>
              <a:t>2:  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B</a:t>
            </a:r>
            <a:r>
              <a:rPr lang="en-US" altLang="zh-CN" sz="2800" b="1" dirty="0" smtClean="0"/>
              <a:t>) </a:t>
            </a:r>
            <a:r>
              <a:rPr lang="en-US" altLang="zh-CN" sz="2800" b="1" dirty="0"/>
              <a:t>=1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75455"/>
              </p:ext>
            </p:extLst>
          </p:nvPr>
        </p:nvGraphicFramePr>
        <p:xfrm>
          <a:off x="3347864" y="5085184"/>
          <a:ext cx="2739955" cy="89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9" name="公式" r:id="rId7" imgW="1282700" imgH="419100" progId="Equation.3">
                  <p:embed/>
                </p:oleObj>
              </mc:Choice>
              <mc:Fallback>
                <p:oleObj name="公式" r:id="rId7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085184"/>
                        <a:ext cx="2739955" cy="89302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827584" y="5160704"/>
            <a:ext cx="23487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学生</a:t>
            </a:r>
            <a:r>
              <a:rPr lang="zh-CN" altLang="zh-CN" sz="2800" b="1" dirty="0" smtClean="0"/>
              <a:t>作弊概率</a:t>
            </a:r>
            <a:endParaRPr lang="zh-CN" altLang="en-US" sz="2800" b="1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416078" y="1412776"/>
            <a:ext cx="5278705" cy="523220"/>
            <a:chOff x="373415" y="1484784"/>
            <a:chExt cx="5278705" cy="52322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7460460"/>
                </p:ext>
              </p:extLst>
            </p:nvPr>
          </p:nvGraphicFramePr>
          <p:xfrm>
            <a:off x="3588917" y="1526649"/>
            <a:ext cx="305732" cy="439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0" name="公式" r:id="rId9" imgW="152268" imgH="215713" progId="Equation.3">
                    <p:embed/>
                  </p:oleObj>
                </mc:Choice>
                <mc:Fallback>
                  <p:oleObj name="公式" r:id="rId9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917" y="1526649"/>
                          <a:ext cx="305732" cy="4394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/>
            <p:cNvSpPr/>
            <p:nvPr/>
          </p:nvSpPr>
          <p:spPr>
            <a:xfrm>
              <a:off x="373415" y="1484784"/>
              <a:ext cx="52787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事件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~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回答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是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, 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事件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 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 </a:t>
              </a:r>
              <a:r>
                <a:rPr lang="en-US" altLang="zh-CN" sz="2800" b="1" dirty="0" smtClean="0"/>
                <a:t>~</a:t>
              </a:r>
              <a:r>
                <a:rPr lang="zh-CN" altLang="zh-CN" sz="2800" b="1" dirty="0"/>
                <a:t>回答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否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736983" y="3573016"/>
            <a:ext cx="198804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全概率公式</a:t>
            </a:r>
            <a:endParaRPr lang="zh-CN" alt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632245" y="4244994"/>
            <a:ext cx="36678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pP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) </a:t>
            </a:r>
            <a:r>
              <a:rPr lang="en-US" altLang="zh-CN" sz="2800" b="1" i="1" dirty="0" smtClean="0"/>
              <a:t>+ </a:t>
            </a:r>
            <a:r>
              <a:rPr lang="en-US" altLang="zh-CN" sz="2800" b="1" dirty="0" smtClean="0"/>
              <a:t>(1</a:t>
            </a:r>
            <a:r>
              <a:rPr lang="en-US" altLang="zh-CN" sz="2800" b="1" i="1" dirty="0" smtClean="0"/>
              <a:t>-p</a:t>
            </a:r>
            <a:r>
              <a:rPr lang="en-US" altLang="zh-CN" sz="2800" b="1" dirty="0" smtClean="0"/>
              <a:t>)(1</a:t>
            </a:r>
            <a:r>
              <a:rPr lang="en-US" altLang="zh-CN" sz="2800" b="1" i="1" dirty="0" smtClean="0"/>
              <a:t>-P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))</a:t>
            </a:r>
            <a:endParaRPr lang="zh-CN" altLang="en-US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11559" y="2737267"/>
            <a:ext cx="7083223" cy="524118"/>
            <a:chOff x="611559" y="2737267"/>
            <a:chExt cx="7083223" cy="524118"/>
          </a:xfrm>
        </p:grpSpPr>
        <p:sp>
          <p:nvSpPr>
            <p:cNvPr id="27" name="矩形 26"/>
            <p:cNvSpPr/>
            <p:nvPr/>
          </p:nvSpPr>
          <p:spPr>
            <a:xfrm>
              <a:off x="611559" y="2738165"/>
              <a:ext cx="70832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000000"/>
                  </a:solidFill>
                </a:rPr>
                <a:t>假设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3:                      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</a:rPr>
                <a:t>            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~</a:t>
              </a:r>
              <a:r>
                <a:rPr lang="zh-CN" altLang="zh-CN" sz="2800" b="1" dirty="0" smtClean="0"/>
                <a:t>学生</a:t>
              </a:r>
              <a:r>
                <a:rPr lang="zh-CN" altLang="zh-CN" sz="2800" b="1" dirty="0"/>
                <a:t>作弊</a:t>
              </a:r>
              <a:r>
                <a:rPr lang="zh-CN" altLang="zh-CN" sz="2800" b="1" dirty="0" smtClean="0"/>
                <a:t>概率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763688" y="2737267"/>
                  <a:ext cx="3356560" cy="524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𝑪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</m:acc>
                        </m:e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a14:m>
                  <a:r>
                    <a:rPr lang="en-US" altLang="zh-CN" sz="2800" b="1" dirty="0" smtClean="0"/>
                    <a:t>=</a:t>
                  </a:r>
                  <a:r>
                    <a:rPr lang="en-US" altLang="zh-CN" sz="2800" b="1" i="1" dirty="0" smtClean="0"/>
                    <a:t>p</a:t>
                  </a:r>
                  <a:endParaRPr lang="zh-CN" altLang="en-US" sz="2800" b="1" i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37267"/>
                  <a:ext cx="3356560" cy="5241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0465" r="-1089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81941"/>
              </p:ext>
            </p:extLst>
          </p:nvPr>
        </p:nvGraphicFramePr>
        <p:xfrm>
          <a:off x="6372200" y="5222289"/>
          <a:ext cx="1670679" cy="46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1" name="公式" r:id="rId12" imgW="723586" imgH="203112" progId="Equation.3">
                  <p:embed/>
                </p:oleObj>
              </mc:Choice>
              <mc:Fallback>
                <p:oleObj name="公式" r:id="rId12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222289"/>
                        <a:ext cx="1670679" cy="4616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3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  <p:bldP spid="21" grpId="0" animBg="1"/>
      <p:bldP spid="24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5517232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1965</a:t>
            </a:r>
            <a:r>
              <a:rPr lang="zh-CN" altLang="zh-CN" sz="2800" b="1" dirty="0"/>
              <a:t>年由美国统计学家</a:t>
            </a:r>
            <a:r>
              <a:rPr lang="en-US" altLang="zh-CN" sz="2800" b="1" dirty="0"/>
              <a:t>Warner</a:t>
            </a:r>
            <a:r>
              <a:rPr lang="zh-CN" altLang="zh-CN" sz="2800" b="1" dirty="0" smtClean="0"/>
              <a:t>提出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Warner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446152"/>
              </p:ext>
            </p:extLst>
          </p:nvPr>
        </p:nvGraphicFramePr>
        <p:xfrm>
          <a:off x="3419872" y="1411584"/>
          <a:ext cx="2578427" cy="84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公式" r:id="rId3" imgW="1282700" imgH="419100" progId="Equation.3">
                  <p:embed/>
                </p:oleObj>
              </mc:Choice>
              <mc:Fallback>
                <p:oleObj name="公式" r:id="rId3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411584"/>
                        <a:ext cx="2578427" cy="8403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27584" y="1570162"/>
            <a:ext cx="234872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学生</a:t>
            </a:r>
            <a:r>
              <a:rPr lang="zh-CN" altLang="zh-CN" sz="2800" b="1" dirty="0" smtClean="0"/>
              <a:t>作弊概率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619672" y="692696"/>
            <a:ext cx="5904656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正反问题选答的调查方案及数学模型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932040" y="2348880"/>
            <a:ext cx="3943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)~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选</a:t>
            </a:r>
            <a:r>
              <a:rPr lang="zh-CN" altLang="zh-CN" sz="2800" b="1" dirty="0">
                <a:solidFill>
                  <a:srgbClr val="000000"/>
                </a:solidFill>
              </a:rPr>
              <a:t>答问题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1746" y="2378110"/>
            <a:ext cx="4074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)=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~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回答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zh-CN" altLang="zh-CN" sz="2800" b="1" dirty="0">
                <a:solidFill>
                  <a:srgbClr val="00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952" y="3015243"/>
            <a:ext cx="758408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算例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</a:t>
            </a:r>
            <a:r>
              <a:rPr lang="zh-CN" altLang="zh-CN" sz="2800" b="1" dirty="0" smtClean="0"/>
              <a:t>用抽扑克牌办法决定选答</a:t>
            </a:r>
            <a:r>
              <a:rPr lang="en-US" altLang="zh-CN" sz="2800" b="1" dirty="0" smtClean="0"/>
              <a:t>A</a:t>
            </a:r>
            <a:r>
              <a:rPr lang="zh-CN" altLang="zh-CN" sz="2800" b="1" dirty="0"/>
              <a:t>或</a:t>
            </a:r>
            <a:r>
              <a:rPr lang="en-US" altLang="zh-CN" sz="2800" b="1" dirty="0" smtClean="0"/>
              <a:t>B, </a:t>
            </a:r>
            <a:r>
              <a:rPr lang="zh-CN" altLang="zh-CN" sz="2800" b="1" dirty="0" smtClean="0"/>
              <a:t>在</a:t>
            </a:r>
            <a:r>
              <a:rPr lang="en-US" altLang="zh-CN" sz="2800" b="1" dirty="0"/>
              <a:t>400</a:t>
            </a:r>
            <a:r>
              <a:rPr lang="zh-CN" altLang="zh-CN" sz="2800" b="1" dirty="0" smtClean="0"/>
              <a:t>张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</a:t>
            </a:r>
            <a:r>
              <a:rPr lang="zh-CN" altLang="zh-CN" sz="2800" b="1" dirty="0" smtClean="0"/>
              <a:t>有效</a:t>
            </a:r>
            <a:r>
              <a:rPr lang="zh-CN" altLang="zh-CN" sz="2800" b="1" dirty="0"/>
              <a:t>答卷中有</a:t>
            </a:r>
            <a:r>
              <a:rPr lang="en-US" altLang="zh-CN" sz="2800" b="1" dirty="0"/>
              <a:t>112</a:t>
            </a:r>
            <a:r>
              <a:rPr lang="zh-CN" altLang="zh-CN" sz="2800" b="1" dirty="0"/>
              <a:t>张</a:t>
            </a:r>
            <a:r>
              <a:rPr lang="zh-CN" altLang="zh-CN" sz="2800" b="1" dirty="0" smtClean="0"/>
              <a:t>回答是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1115616" y="4077072"/>
            <a:ext cx="4367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)=112/400,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)= 10/13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115616" y="4789319"/>
            <a:ext cx="698477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根据这个</a:t>
            </a:r>
            <a:r>
              <a:rPr lang="zh-CN" altLang="zh-CN" sz="2800" b="1" dirty="0" smtClean="0"/>
              <a:t>调查</a:t>
            </a:r>
            <a:r>
              <a:rPr lang="zh-CN" altLang="en-US" sz="2800" b="1" dirty="0" smtClean="0"/>
              <a:t>约</a:t>
            </a:r>
            <a:r>
              <a:rPr lang="en-US" altLang="zh-CN" sz="2800" b="1" dirty="0" smtClean="0"/>
              <a:t>9.1</a:t>
            </a:r>
            <a:r>
              <a:rPr lang="en-US" altLang="zh-CN" sz="2800" b="1" dirty="0"/>
              <a:t>%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学生有</a:t>
            </a:r>
            <a:r>
              <a:rPr lang="zh-CN" altLang="zh-CN" sz="2800" b="1" dirty="0"/>
              <a:t>过作弊</a:t>
            </a:r>
            <a:r>
              <a:rPr lang="zh-CN" altLang="zh-CN" sz="2800" b="1" dirty="0" smtClean="0"/>
              <a:t>行为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940152" y="4077072"/>
            <a:ext cx="1681846" cy="556640"/>
            <a:chOff x="5940152" y="4077072"/>
            <a:chExt cx="1681846" cy="556640"/>
          </a:xfrm>
        </p:grpSpPr>
        <p:sp>
          <p:nvSpPr>
            <p:cNvPr id="16" name="矩形 15"/>
            <p:cNvSpPr/>
            <p:nvPr/>
          </p:nvSpPr>
          <p:spPr>
            <a:xfrm>
              <a:off x="6158136" y="4077072"/>
              <a:ext cx="146386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/>
                <a:t>p</a:t>
              </a:r>
              <a:r>
                <a:rPr lang="en-US" altLang="zh-CN" sz="2800" b="1" dirty="0" smtClean="0"/>
                <a:t>=0.091 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5940152" y="414908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82045"/>
              </p:ext>
            </p:extLst>
          </p:nvPr>
        </p:nvGraphicFramePr>
        <p:xfrm>
          <a:off x="6516215" y="1600790"/>
          <a:ext cx="1557089" cy="43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1600790"/>
                        <a:ext cx="1557089" cy="43030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6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4" grpId="0"/>
      <p:bldP spid="15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3334" y="620688"/>
            <a:ext cx="190476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模型分析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96392"/>
              </p:ext>
            </p:extLst>
          </p:nvPr>
        </p:nvGraphicFramePr>
        <p:xfrm>
          <a:off x="3203848" y="1298076"/>
          <a:ext cx="3017932" cy="84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公式" r:id="rId3" imgW="1282700" imgH="419100" progId="Equation.3">
                  <p:embed/>
                </p:oleObj>
              </mc:Choice>
              <mc:Fallback>
                <p:oleObj name="公式" r:id="rId3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98076"/>
                        <a:ext cx="3017932" cy="8403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27584" y="1355330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/>
              <a:t>学生</a:t>
            </a:r>
            <a:r>
              <a:rPr lang="zh-CN" altLang="zh-CN" sz="2800" b="1" dirty="0" smtClean="0"/>
              <a:t>作弊概率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02164"/>
              </p:ext>
            </p:extLst>
          </p:nvPr>
        </p:nvGraphicFramePr>
        <p:xfrm>
          <a:off x="6516215" y="1385958"/>
          <a:ext cx="1822502" cy="43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1385958"/>
                        <a:ext cx="1822502" cy="430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3218" y="4182760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学生</a:t>
            </a:r>
            <a:r>
              <a:rPr lang="zh-CN" altLang="zh-CN" sz="2800" b="1" dirty="0">
                <a:solidFill>
                  <a:srgbClr val="FF0000"/>
                </a:solidFill>
              </a:rPr>
              <a:t>无人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作弊</a:t>
            </a:r>
            <a:r>
              <a:rPr lang="en-US" altLang="zh-CN" sz="2800" b="1" dirty="0"/>
              <a:t>——</a:t>
            </a:r>
            <a:r>
              <a:rPr lang="zh-CN" altLang="zh-CN" sz="2800" b="1" dirty="0" smtClean="0"/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/>
              <a:t>都</a:t>
            </a:r>
            <a:r>
              <a:rPr lang="zh-CN" altLang="zh-CN" sz="2800" b="1" dirty="0" smtClean="0"/>
              <a:t>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否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800" b="1" dirty="0"/>
              <a:t>都</a:t>
            </a:r>
            <a:r>
              <a:rPr lang="zh-CN" altLang="zh-CN" sz="2800" b="1" dirty="0" smtClean="0"/>
              <a:t>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27585" y="2138452"/>
            <a:ext cx="266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两种极端情况：</a:t>
            </a:r>
            <a:endParaRPr lang="zh-CN" altLang="en-US" sz="28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31826" y="4861609"/>
            <a:ext cx="1780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P</a:t>
            </a:r>
            <a:r>
              <a:rPr lang="en-US" altLang="zh-CN" b="1" dirty="0"/>
              <a:t>(</a:t>
            </a:r>
            <a:r>
              <a:rPr lang="en-US" altLang="zh-CN" b="1" i="1" dirty="0"/>
              <a:t>C</a:t>
            </a:r>
            <a:r>
              <a:rPr lang="en-US" altLang="zh-CN" b="1" dirty="0"/>
              <a:t>)=</a:t>
            </a:r>
            <a:r>
              <a:rPr lang="en-US" altLang="zh-CN" b="1" i="1" dirty="0"/>
              <a:t>P</a:t>
            </a:r>
            <a:r>
              <a:rPr lang="en-US" altLang="zh-CN" b="1" dirty="0"/>
              <a:t>(</a:t>
            </a:r>
            <a:r>
              <a:rPr lang="en-US" altLang="zh-CN" b="1" i="1" dirty="0"/>
              <a:t>B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1255266" y="4830832"/>
            <a:ext cx="4740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m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张答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答卷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都来自</a:t>
            </a:r>
            <a:r>
              <a:rPr lang="zh-CN" altLang="zh-CN" sz="2800" b="1" dirty="0">
                <a:solidFill>
                  <a:srgbClr val="000000"/>
                </a:solidFill>
              </a:rPr>
              <a:t>选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答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56235" y="4797152"/>
            <a:ext cx="87282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p</a:t>
            </a:r>
            <a:r>
              <a:rPr lang="en-US" altLang="zh-CN" sz="2800" b="1" dirty="0"/>
              <a:t>=0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848742" y="2764735"/>
            <a:ext cx="6922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学生都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作弊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/>
              <a:t>都</a:t>
            </a:r>
            <a:r>
              <a:rPr lang="zh-CN" altLang="zh-CN" sz="2800" b="1" dirty="0" smtClean="0"/>
              <a:t>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2800" b="1" dirty="0" smtClean="0"/>
              <a:t>都</a:t>
            </a:r>
            <a:r>
              <a:rPr lang="zh-CN" altLang="zh-CN" sz="2800" b="1" dirty="0" smtClean="0"/>
              <a:t>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否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16" name="矩形 15"/>
          <p:cNvSpPr/>
          <p:nvPr/>
        </p:nvSpPr>
        <p:spPr>
          <a:xfrm>
            <a:off x="1255266" y="3429000"/>
            <a:ext cx="4896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m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张答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是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答卷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都来自</a:t>
            </a:r>
            <a:r>
              <a:rPr lang="zh-CN" altLang="zh-CN" sz="2800" b="1" dirty="0">
                <a:solidFill>
                  <a:srgbClr val="000000"/>
                </a:solidFill>
              </a:rPr>
              <a:t>选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答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53250" y="3429000"/>
            <a:ext cx="1751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P</a:t>
            </a:r>
            <a:r>
              <a:rPr lang="en-US" altLang="zh-CN" b="1" dirty="0"/>
              <a:t>(</a:t>
            </a:r>
            <a:r>
              <a:rPr lang="en-US" altLang="zh-CN" b="1" i="1" dirty="0"/>
              <a:t>C</a:t>
            </a:r>
            <a:r>
              <a:rPr lang="en-US" altLang="zh-CN" b="1" dirty="0" smtClean="0"/>
              <a:t>)=</a:t>
            </a:r>
            <a:r>
              <a:rPr lang="en-US" altLang="zh-CN" b="1" i="1" dirty="0" smtClean="0"/>
              <a:t>P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A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7803627" y="3383612"/>
            <a:ext cx="87282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=1</a:t>
            </a:r>
            <a:endParaRPr lang="zh-CN" altLang="en-US" sz="2800" b="1" dirty="0"/>
          </a:p>
        </p:txBody>
      </p:sp>
      <p:sp>
        <p:nvSpPr>
          <p:cNvPr id="19" name="右箭头 18"/>
          <p:cNvSpPr/>
          <p:nvPr/>
        </p:nvSpPr>
        <p:spPr bwMode="auto">
          <a:xfrm>
            <a:off x="5940152" y="3448424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1115616" y="3429000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7651971" y="3467588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5940152" y="4869420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115616" y="4849996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7596336" y="4888584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86" y="620688"/>
            <a:ext cx="2101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Warner</a:t>
            </a:r>
            <a:r>
              <a:rPr lang="zh-CN" altLang="zh-CN" sz="2800" b="1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4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3334" y="620688"/>
            <a:ext cx="190476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模型分析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4446"/>
              </p:ext>
            </p:extLst>
          </p:nvPr>
        </p:nvGraphicFramePr>
        <p:xfrm>
          <a:off x="3203848" y="1239636"/>
          <a:ext cx="3207704" cy="89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公式" r:id="rId3" imgW="1282700" imgH="419100" progId="Equation.3">
                  <p:embed/>
                </p:oleObj>
              </mc:Choice>
              <mc:Fallback>
                <p:oleObj name="公式" r:id="rId3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239636"/>
                        <a:ext cx="3207704" cy="89322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27584" y="1355330"/>
            <a:ext cx="2376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/>
              <a:t>学生</a:t>
            </a:r>
            <a:r>
              <a:rPr lang="zh-CN" altLang="zh-CN" sz="2800" b="1" dirty="0" smtClean="0"/>
              <a:t>作弊概率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336057"/>
              </p:ext>
            </p:extLst>
          </p:nvPr>
        </p:nvGraphicFramePr>
        <p:xfrm>
          <a:off x="6516215" y="1385958"/>
          <a:ext cx="1822502" cy="430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公式" r:id="rId5" imgW="723586" imgH="203112" progId="Equation.3">
                  <p:embed/>
                </p:oleObj>
              </mc:Choice>
              <mc:Fallback>
                <p:oleObj name="公式" r:id="rId5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1385958"/>
                        <a:ext cx="1822502" cy="430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27583" y="3013005"/>
            <a:ext cx="163698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&gt;1/2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639799" y="2979559"/>
            <a:ext cx="4633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选</a:t>
            </a:r>
            <a:r>
              <a:rPr lang="zh-CN" altLang="en-US" sz="2800" b="1" dirty="0" smtClean="0"/>
              <a:t>答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题</a:t>
            </a:r>
            <a:r>
              <a:rPr lang="zh-CN" altLang="zh-CN" sz="2800" b="1" dirty="0" smtClean="0"/>
              <a:t>比选</a:t>
            </a:r>
            <a:r>
              <a:rPr lang="zh-CN" altLang="en-US" sz="2800" b="1" dirty="0" smtClean="0"/>
              <a:t>答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题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人数多</a:t>
            </a:r>
            <a:endParaRPr lang="zh-CN" altLang="en-US" sz="2800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752745" y="3607856"/>
            <a:ext cx="1995268" cy="738664"/>
            <a:chOff x="2792757" y="2636912"/>
            <a:chExt cx="1995268" cy="73866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2792757" y="2636912"/>
              <a:ext cx="1995268" cy="7386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i="1" dirty="0"/>
                <a:t>P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C</a:t>
              </a:r>
              <a:r>
                <a:rPr lang="en-US" altLang="zh-CN" sz="2800" dirty="0" smtClean="0"/>
                <a:t>)</a:t>
              </a:r>
              <a:r>
                <a:rPr lang="zh-CN" altLang="en-US" sz="2800" b="1" dirty="0" smtClean="0"/>
                <a:t>↑    </a:t>
              </a:r>
              <a:r>
                <a:rPr lang="en-US" altLang="zh-CN" sz="2800" b="1" i="1" dirty="0" smtClean="0"/>
                <a:t>p</a:t>
              </a:r>
              <a:r>
                <a:rPr lang="zh-CN" altLang="en-US" sz="2800" b="1" dirty="0" smtClean="0"/>
                <a:t>↑ </a:t>
              </a:r>
              <a:endParaRPr lang="en-US" altLang="zh-CN" sz="2800" b="1" dirty="0" smtClean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851920" y="2924944"/>
              <a:ext cx="144016" cy="360040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18048" y="5190857"/>
            <a:ext cx="2213992" cy="738664"/>
            <a:chOff x="6678489" y="4797152"/>
            <a:chExt cx="2213992" cy="738664"/>
          </a:xfrm>
        </p:grpSpPr>
        <p:sp>
          <p:nvSpPr>
            <p:cNvPr id="15" name="矩形 14"/>
            <p:cNvSpPr/>
            <p:nvPr/>
          </p:nvSpPr>
          <p:spPr>
            <a:xfrm>
              <a:off x="6678489" y="4797152"/>
              <a:ext cx="2213992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i="1" dirty="0"/>
                <a:t>P</a:t>
              </a:r>
              <a:r>
                <a:rPr lang="en-US" altLang="zh-CN" sz="2800" dirty="0"/>
                <a:t>(</a:t>
              </a:r>
              <a:r>
                <a:rPr lang="en-US" altLang="zh-CN" sz="2800" i="1" dirty="0"/>
                <a:t>C</a:t>
              </a:r>
              <a:r>
                <a:rPr lang="en-US" altLang="zh-CN" sz="2800" dirty="0" smtClean="0"/>
                <a:t>)</a:t>
              </a:r>
              <a:r>
                <a:rPr lang="zh-CN" altLang="en-US" sz="2800" b="1" dirty="0" smtClean="0"/>
                <a:t> ↑</a:t>
              </a:r>
              <a:r>
                <a:rPr lang="en-US" altLang="zh-CN" sz="2800" b="1" dirty="0" smtClean="0"/>
                <a:t>     </a:t>
              </a:r>
              <a:r>
                <a:rPr lang="en-US" altLang="zh-CN" sz="2800" b="1" i="1" dirty="0" smtClean="0"/>
                <a:t>p</a:t>
              </a:r>
              <a:r>
                <a:rPr lang="en-US" altLang="zh-CN" sz="2800" b="1" dirty="0" smtClean="0"/>
                <a:t> </a:t>
              </a:r>
              <a:r>
                <a:rPr lang="zh-CN" altLang="en-US" sz="2800" b="1" dirty="0" smtClean="0"/>
                <a:t>↓</a:t>
              </a:r>
              <a:endParaRPr lang="zh-CN" altLang="en-US" sz="2800" b="1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7884368" y="5051214"/>
              <a:ext cx="144016" cy="360040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3334" y="4599921"/>
            <a:ext cx="163698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 </a:t>
            </a:r>
            <a:r>
              <a:rPr lang="en-US" altLang="zh-CN" sz="2800" b="1" dirty="0" smtClean="0"/>
              <a:t>&lt;1/2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683568" y="2204864"/>
            <a:ext cx="4074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)=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/</a:t>
            </a:r>
            <a:r>
              <a:rPr lang="en-US" altLang="zh-CN" sz="2800" b="1" i="1" dirty="0" smtClean="0"/>
              <a:t>n~</a:t>
            </a:r>
            <a:r>
              <a:rPr lang="zh-CN" altLang="zh-CN" sz="2800" b="1" dirty="0" smtClean="0"/>
              <a:t>回答是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概率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88024" y="2185700"/>
            <a:ext cx="3943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 smtClean="0"/>
              <a:t>)~</a:t>
            </a:r>
            <a:r>
              <a:rPr lang="zh-CN" altLang="zh-CN" sz="2800" b="1" dirty="0" smtClean="0"/>
              <a:t>选</a:t>
            </a:r>
            <a:r>
              <a:rPr lang="zh-CN" altLang="zh-CN" sz="2800" b="1" dirty="0"/>
              <a:t>答问题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概率</a:t>
            </a:r>
            <a:r>
              <a:rPr lang="en-US" altLang="zh-CN" sz="2800" b="1" dirty="0" smtClean="0"/>
              <a:t>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27784" y="4581128"/>
            <a:ext cx="4650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选</a:t>
            </a:r>
            <a:r>
              <a:rPr lang="zh-CN" altLang="en-US" sz="2800" b="1" dirty="0" smtClean="0"/>
              <a:t>答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题</a:t>
            </a:r>
            <a:r>
              <a:rPr lang="zh-CN" altLang="zh-CN" sz="2800" b="1" dirty="0" smtClean="0"/>
              <a:t>比选</a:t>
            </a:r>
            <a:r>
              <a:rPr lang="zh-CN" altLang="en-US" sz="2800" b="1" dirty="0" smtClean="0"/>
              <a:t>答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题</a:t>
            </a:r>
            <a:r>
              <a:rPr lang="zh-CN" altLang="zh-CN" sz="2800" b="1" dirty="0" smtClean="0"/>
              <a:t>的人数</a:t>
            </a:r>
            <a:r>
              <a:rPr lang="zh-CN" altLang="en-US" sz="2800" b="1" dirty="0" smtClean="0"/>
              <a:t>少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3732708"/>
            <a:ext cx="184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如何解释？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18186" y="620688"/>
            <a:ext cx="2101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Warner</a:t>
            </a:r>
            <a:r>
              <a:rPr lang="zh-CN" altLang="zh-CN" sz="2800" b="1" dirty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00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 animBg="1"/>
      <p:bldP spid="19" grpId="0"/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问题分析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010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进入稳态后为保证生产系统的周期性运转，应假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定工人们的</a:t>
            </a:r>
            <a:r>
              <a:rPr lang="zh-CN" altLang="en-US" sz="2800" b="1">
                <a:solidFill>
                  <a:srgbClr val="FF0000"/>
                </a:solidFill>
              </a:rPr>
              <a:t>生产周期相同</a:t>
            </a:r>
            <a:r>
              <a:rPr lang="zh-CN" altLang="en-US" sz="2800" b="1"/>
              <a:t>，即每人做完一件产品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后，要么恰有空钩经过他的工作台，使他可将产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品挂上运走，要么没有空钩经过，迫使他放下这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件产品并立即投入下件产品的生产</a:t>
            </a:r>
            <a:r>
              <a:rPr lang="en-US" altLang="zh-CN" sz="2800" b="1"/>
              <a:t>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3683000"/>
            <a:ext cx="7772400" cy="11176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>
                <a:ea typeface="楷体_GB2312" pitchFamily="49" charset="-122"/>
              </a:rPr>
              <a:t>  </a:t>
            </a:r>
            <a:r>
              <a:rPr lang="zh-CN" altLang="en-US" sz="2800" b="1"/>
              <a:t>可以用一个周期内传送带运走的产品数占产品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总数的</a:t>
            </a:r>
            <a:r>
              <a:rPr lang="zh-CN" altLang="en-US" sz="2800" b="1">
                <a:solidFill>
                  <a:srgbClr val="FF0000"/>
                </a:solidFill>
              </a:rPr>
              <a:t>比例</a:t>
            </a:r>
            <a:r>
              <a:rPr lang="zh-CN" altLang="en-US" sz="2800" b="1"/>
              <a:t>作为衡量传送带效率的</a:t>
            </a:r>
            <a:r>
              <a:rPr lang="zh-CN" altLang="en-US" sz="2800" b="1">
                <a:solidFill>
                  <a:srgbClr val="FF0000"/>
                </a:solidFill>
              </a:rPr>
              <a:t>数量指标</a:t>
            </a:r>
            <a:r>
              <a:rPr lang="en-US" altLang="zh-CN" sz="2800" b="1"/>
              <a:t>.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09600" y="4876800"/>
            <a:ext cx="7772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 </a:t>
            </a:r>
            <a:r>
              <a:rPr lang="zh-CN" altLang="en-US" sz="2800" b="1"/>
              <a:t>工人们生产周期虽然相同，但稳态下每人生产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完一件产品的时刻不会一致，可以认为是随机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的，并且在一个周期内</a:t>
            </a:r>
            <a:r>
              <a:rPr lang="zh-CN" altLang="en-US" sz="2800" b="1">
                <a:solidFill>
                  <a:srgbClr val="FF0000"/>
                </a:solidFill>
              </a:rPr>
              <a:t>任一时刻的可能性相同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en-US" altLang="zh-CN" sz="2800" b="1"/>
          </a:p>
        </p:txBody>
      </p:sp>
      <p:grpSp>
        <p:nvGrpSpPr>
          <p:cNvPr id="48134" name="Group 52"/>
          <p:cNvGrpSpPr>
            <a:grpSpLocks/>
          </p:cNvGrpSpPr>
          <p:nvPr/>
        </p:nvGrpSpPr>
        <p:grpSpPr bwMode="auto">
          <a:xfrm>
            <a:off x="7162800" y="549275"/>
            <a:ext cx="1512888" cy="360363"/>
            <a:chOff x="1306" y="48"/>
            <a:chExt cx="3936" cy="768"/>
          </a:xfrm>
        </p:grpSpPr>
        <p:grpSp>
          <p:nvGrpSpPr>
            <p:cNvPr id="48135" name="Group 53"/>
            <p:cNvGrpSpPr>
              <a:grpSpLocks/>
            </p:cNvGrpSpPr>
            <p:nvPr/>
          </p:nvGrpSpPr>
          <p:grpSpPr bwMode="auto">
            <a:xfrm>
              <a:off x="2122" y="336"/>
              <a:ext cx="192" cy="288"/>
              <a:chOff x="3840" y="1536"/>
              <a:chExt cx="528" cy="816"/>
            </a:xfrm>
          </p:grpSpPr>
          <p:grpSp>
            <p:nvGrpSpPr>
              <p:cNvPr id="48171" name="Group 54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8173" name="Arc 55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4" name="Arc 56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5" name="Arc 57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72" name="Line 58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36" name="Group 59"/>
            <p:cNvGrpSpPr>
              <a:grpSpLocks/>
            </p:cNvGrpSpPr>
            <p:nvPr/>
          </p:nvGrpSpPr>
          <p:grpSpPr bwMode="auto">
            <a:xfrm>
              <a:off x="2506" y="336"/>
              <a:ext cx="384" cy="480"/>
              <a:chOff x="3840" y="2112"/>
              <a:chExt cx="384" cy="480"/>
            </a:xfrm>
          </p:grpSpPr>
          <p:grpSp>
            <p:nvGrpSpPr>
              <p:cNvPr id="48163" name="Group 60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48166" name="Group 61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48168" name="Arc 62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9" name="Arc 63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70" name="Arc 64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6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4" name="Oval 66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5" name="Line 67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37" name="Group 68"/>
            <p:cNvGrpSpPr>
              <a:grpSpLocks/>
            </p:cNvGrpSpPr>
            <p:nvPr/>
          </p:nvGrpSpPr>
          <p:grpSpPr bwMode="auto">
            <a:xfrm>
              <a:off x="4378" y="336"/>
              <a:ext cx="384" cy="480"/>
              <a:chOff x="3840" y="2112"/>
              <a:chExt cx="384" cy="480"/>
            </a:xfrm>
          </p:grpSpPr>
          <p:grpSp>
            <p:nvGrpSpPr>
              <p:cNvPr id="48155" name="Group 69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48158" name="Group 70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48160" name="Arc 71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1" name="Arc 72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62" name="Arc 73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59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56" name="Oval 75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7" name="Line 76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38" name="Group 77"/>
            <p:cNvGrpSpPr>
              <a:grpSpLocks/>
            </p:cNvGrpSpPr>
            <p:nvPr/>
          </p:nvGrpSpPr>
          <p:grpSpPr bwMode="auto">
            <a:xfrm>
              <a:off x="3082" y="336"/>
              <a:ext cx="192" cy="288"/>
              <a:chOff x="3840" y="1536"/>
              <a:chExt cx="528" cy="816"/>
            </a:xfrm>
          </p:grpSpPr>
          <p:grpSp>
            <p:nvGrpSpPr>
              <p:cNvPr id="48150" name="Group 78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8152" name="Arc 79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3" name="Arc 80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4" name="Arc 81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51" name="Line 82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9" name="Line 83"/>
            <p:cNvSpPr>
              <a:spLocks noChangeShapeType="1"/>
            </p:cNvSpPr>
            <p:nvPr/>
          </p:nvSpPr>
          <p:spPr bwMode="auto">
            <a:xfrm>
              <a:off x="1594" y="336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0" name="Line 84"/>
            <p:cNvSpPr>
              <a:spLocks noChangeShapeType="1"/>
            </p:cNvSpPr>
            <p:nvPr/>
          </p:nvSpPr>
          <p:spPr bwMode="auto">
            <a:xfrm>
              <a:off x="3562" y="528"/>
              <a:ext cx="62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41" name="Group 85"/>
            <p:cNvGrpSpPr>
              <a:grpSpLocks/>
            </p:cNvGrpSpPr>
            <p:nvPr/>
          </p:nvGrpSpPr>
          <p:grpSpPr bwMode="auto">
            <a:xfrm>
              <a:off x="1690" y="336"/>
              <a:ext cx="192" cy="288"/>
              <a:chOff x="3840" y="1536"/>
              <a:chExt cx="528" cy="816"/>
            </a:xfrm>
          </p:grpSpPr>
          <p:grpSp>
            <p:nvGrpSpPr>
              <p:cNvPr id="48145" name="Group 86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8147" name="Arc 87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8" name="Arc 88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9" name="Arc 89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46" name="Line 90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2" name="Arc 91"/>
            <p:cNvSpPr>
              <a:spLocks/>
            </p:cNvSpPr>
            <p:nvPr/>
          </p:nvSpPr>
          <p:spPr bwMode="auto">
            <a:xfrm flipV="1">
              <a:off x="4954" y="4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Arc 92"/>
            <p:cNvSpPr>
              <a:spLocks/>
            </p:cNvSpPr>
            <p:nvPr/>
          </p:nvSpPr>
          <p:spPr bwMode="auto">
            <a:xfrm flipH="1" flipV="1">
              <a:off x="1306" y="4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93"/>
            <p:cNvSpPr>
              <a:spLocks noChangeShapeType="1"/>
            </p:cNvSpPr>
            <p:nvPr/>
          </p:nvSpPr>
          <p:spPr bwMode="auto">
            <a:xfrm>
              <a:off x="2458" y="14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/>
      <p:bldP spid="3686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650171"/>
            <a:ext cx="169842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模型分析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24028" y="1511588"/>
            <a:ext cx="4524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作弊概率</a:t>
            </a:r>
            <a:r>
              <a:rPr lang="zh-CN" altLang="en-US" sz="2800" b="1" dirty="0" smtClean="0"/>
              <a:t>估计值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随机变量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7371" y="1350037"/>
                <a:ext cx="2464136" cy="84632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1" i="1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1" i="0" dirty="0" smtClean="0"/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371" y="1350037"/>
                <a:ext cx="2464136" cy="8463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465487" y="669221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概率</a:t>
            </a:r>
            <a:r>
              <a:rPr lang="zh-CN" altLang="zh-CN" sz="2800" b="1" dirty="0" smtClean="0"/>
              <a:t>统计观点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932040" y="651987"/>
            <a:ext cx="3789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学生</a:t>
            </a:r>
            <a:r>
              <a:rPr lang="zh-CN" altLang="zh-CN" sz="2800" b="1" dirty="0"/>
              <a:t>作弊概率的真值</a:t>
            </a:r>
            <a:endParaRPr lang="zh-CN" altLang="en-US" sz="28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7698"/>
              </p:ext>
            </p:extLst>
          </p:nvPr>
        </p:nvGraphicFramePr>
        <p:xfrm>
          <a:off x="869826" y="2449016"/>
          <a:ext cx="1368152" cy="44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公式" r:id="rId5" imgW="609336" imgH="203112" progId="Equation.3">
                  <p:embed/>
                </p:oleObj>
              </mc:Choice>
              <mc:Fallback>
                <p:oleObj name="公式" r:id="rId5" imgW="6093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26" y="2449016"/>
                        <a:ext cx="1368152" cy="448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85778"/>
              </p:ext>
            </p:extLst>
          </p:nvPr>
        </p:nvGraphicFramePr>
        <p:xfrm>
          <a:off x="827727" y="3960552"/>
          <a:ext cx="3024193" cy="85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公式" r:id="rId7" imgW="1473200" imgH="419100" progId="Equation.3">
                  <p:embed/>
                </p:oleObj>
              </mc:Choice>
              <mc:Fallback>
                <p:oleObj name="公式" r:id="rId7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7" y="3960552"/>
                        <a:ext cx="3024193" cy="8584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627784" y="2348880"/>
            <a:ext cx="3096344" cy="523220"/>
            <a:chOff x="2627784" y="2348880"/>
            <a:chExt cx="3096344" cy="523220"/>
          </a:xfrm>
        </p:grpSpPr>
        <p:sp>
          <p:nvSpPr>
            <p:cNvPr id="13" name="矩形 12"/>
            <p:cNvSpPr/>
            <p:nvPr/>
          </p:nvSpPr>
          <p:spPr>
            <a:xfrm>
              <a:off x="2843807" y="2348880"/>
              <a:ext cx="2880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是</a:t>
              </a:r>
              <a:r>
                <a:rPr lang="en-US" altLang="zh-CN" sz="2800" b="1" i="1" dirty="0"/>
                <a:t>p</a:t>
              </a:r>
              <a:r>
                <a:rPr lang="zh-CN" altLang="zh-CN" sz="2800" b="1" dirty="0"/>
                <a:t>的</a:t>
              </a:r>
              <a:r>
                <a:rPr lang="zh-CN" altLang="zh-CN" sz="2800" b="1" dirty="0" smtClean="0"/>
                <a:t>无偏估计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009619"/>
                </p:ext>
              </p:extLst>
            </p:nvPr>
          </p:nvGraphicFramePr>
          <p:xfrm>
            <a:off x="2627784" y="2420888"/>
            <a:ext cx="316990" cy="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5" name="公式" r:id="rId9" imgW="152268" imgH="203024" progId="Equation.3">
                    <p:embed/>
                  </p:oleObj>
                </mc:Choice>
                <mc:Fallback>
                  <p:oleObj name="公式" r:id="rId9" imgW="15226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2420888"/>
                          <a:ext cx="316990" cy="416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899592" y="5151050"/>
            <a:ext cx="7632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越</a:t>
            </a:r>
            <a:r>
              <a:rPr lang="zh-CN" altLang="zh-CN" sz="2800" b="1" dirty="0">
                <a:solidFill>
                  <a:srgbClr val="FF0000"/>
                </a:solidFill>
              </a:rPr>
              <a:t>接近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1/2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方差</a:t>
            </a:r>
            <a:r>
              <a:rPr lang="zh-CN" altLang="zh-CN" sz="2800" b="1" dirty="0"/>
              <a:t>越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,</a:t>
            </a:r>
            <a:r>
              <a:rPr lang="zh-CN" altLang="zh-CN" sz="2800" b="1" dirty="0"/>
              <a:t>调查结果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精度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低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117862" y="3861048"/>
            <a:ext cx="4572000" cy="1114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被</a:t>
            </a:r>
            <a:r>
              <a:rPr lang="zh-CN" altLang="zh-CN" sz="2800" b="1" dirty="0" smtClean="0"/>
              <a:t>调查人数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多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方差</a:t>
            </a:r>
            <a:r>
              <a:rPr lang="zh-CN" altLang="zh-CN" sz="2800" b="1" dirty="0"/>
              <a:t>越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调查结果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精度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2699792" y="2996952"/>
            <a:ext cx="5239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——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多次</a:t>
            </a:r>
            <a:r>
              <a:rPr lang="zh-CN" altLang="zh-CN" sz="2800" b="1" dirty="0">
                <a:solidFill>
                  <a:srgbClr val="000000"/>
                </a:solidFill>
              </a:rPr>
              <a:t>调查</a:t>
            </a:r>
            <a:r>
              <a:rPr lang="zh-CN" altLang="en-US" sz="2800" b="1" dirty="0">
                <a:solidFill>
                  <a:srgbClr val="000000"/>
                </a:solidFill>
              </a:rPr>
              <a:t>时</a:t>
            </a:r>
            <a:r>
              <a:rPr lang="zh-CN" altLang="zh-CN" sz="2800" b="1" dirty="0">
                <a:solidFill>
                  <a:srgbClr val="000000"/>
                </a:solidFill>
              </a:rPr>
              <a:t>平均值趋于真值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1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16" grpId="0"/>
      <p:bldP spid="17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650171"/>
            <a:ext cx="169842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模型分析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9792" y="692696"/>
                <a:ext cx="2464136" cy="84632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1" i="1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b="1" i="0" dirty="0" smtClean="0"/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1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b="1" dirty="0"/>
                            <m:t>)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92696"/>
                <a:ext cx="2464136" cy="8463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34512"/>
              </p:ext>
            </p:extLst>
          </p:nvPr>
        </p:nvGraphicFramePr>
        <p:xfrm>
          <a:off x="5508104" y="744151"/>
          <a:ext cx="3024193" cy="85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公式" r:id="rId4" imgW="1473200" imgH="419100" progId="Equation.3">
                  <p:embed/>
                </p:oleObj>
              </mc:Choice>
              <mc:Fallback>
                <p:oleObj name="公式" r:id="rId4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744151"/>
                        <a:ext cx="3024193" cy="8584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83568" y="1628800"/>
            <a:ext cx="7786709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接近</a:t>
            </a:r>
            <a:r>
              <a:rPr lang="zh-CN" altLang="zh-CN" sz="2800" b="1" dirty="0"/>
              <a:t>于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或</a:t>
            </a:r>
            <a:r>
              <a:rPr lang="en-US" altLang="zh-CN" sz="2800" b="1" dirty="0" smtClean="0"/>
              <a:t>0, </a:t>
            </a:r>
            <a:r>
              <a:rPr lang="zh-CN" altLang="zh-CN" sz="2800" b="1" dirty="0" smtClean="0"/>
              <a:t>方差</a:t>
            </a:r>
            <a:r>
              <a:rPr lang="zh-CN" altLang="zh-CN" sz="2800" b="1" dirty="0"/>
              <a:t>变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但是让</a:t>
            </a:r>
            <a:r>
              <a:rPr lang="zh-CN" altLang="zh-CN" sz="2800" b="1" dirty="0"/>
              <a:t>绝大多数人都回答问题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或</a:t>
            </a:r>
            <a:r>
              <a:rPr lang="en-US" altLang="zh-CN" sz="2800" b="1" dirty="0"/>
              <a:t>B, </a:t>
            </a:r>
            <a:r>
              <a:rPr lang="zh-CN" altLang="zh-CN" sz="2800" b="1" dirty="0"/>
              <a:t>不利于调查的正常</a:t>
            </a:r>
            <a:r>
              <a:rPr lang="zh-CN" altLang="zh-CN" sz="2800" b="1" dirty="0" smtClean="0"/>
              <a:t>进行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80809" y="3699287"/>
            <a:ext cx="27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617723" y="3645024"/>
            <a:ext cx="995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算例 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1835696" y="3699287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=400,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C</a:t>
            </a:r>
            <a:r>
              <a:rPr lang="en-US" altLang="zh-CN" sz="2800" b="1" dirty="0"/>
              <a:t>)=112/400,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)= </a:t>
            </a:r>
            <a:r>
              <a:rPr lang="en-US" altLang="zh-CN" sz="2800" b="1" dirty="0" smtClean="0"/>
              <a:t>10/13</a:t>
            </a:r>
            <a:endParaRPr lang="zh-CN" altLang="en-US" sz="2800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546438"/>
              </p:ext>
            </p:extLst>
          </p:nvPr>
        </p:nvGraphicFramePr>
        <p:xfrm>
          <a:off x="3581536" y="4469932"/>
          <a:ext cx="2176038" cy="57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公式" r:id="rId6" imgW="977476" imgH="253890" progId="Equation.3">
                  <p:embed/>
                </p:oleObj>
              </mc:Choice>
              <mc:Fallback>
                <p:oleObj name="公式" r:id="rId6" imgW="97747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536" y="4469932"/>
                        <a:ext cx="2176038" cy="57041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45730" y="5271145"/>
            <a:ext cx="8074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有过作弊行为学生比例为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9.1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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8.4%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置信水平</a:t>
            </a:r>
            <a:r>
              <a:rPr lang="en-US" altLang="zh-CN" sz="2800" b="1" dirty="0" smtClean="0"/>
              <a:t>95%).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940152" y="4430202"/>
            <a:ext cx="2218623" cy="523220"/>
            <a:chOff x="5940152" y="3985900"/>
            <a:chExt cx="2218623" cy="523220"/>
          </a:xfrm>
        </p:grpSpPr>
        <p:sp>
          <p:nvSpPr>
            <p:cNvPr id="11" name="右箭头 10"/>
            <p:cNvSpPr/>
            <p:nvPr/>
          </p:nvSpPr>
          <p:spPr bwMode="auto">
            <a:xfrm>
              <a:off x="5940152" y="402448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84168" y="3985900"/>
              <a:ext cx="20746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 smtClean="0"/>
                <a:t>标准差</a:t>
              </a:r>
              <a:r>
                <a:rPr lang="en-US" altLang="zh-CN" sz="2800" b="1" dirty="0" smtClean="0"/>
                <a:t>4.2%</a:t>
              </a:r>
              <a:endParaRPr lang="zh-CN" altLang="en-US" sz="2800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24097" y="4470982"/>
            <a:ext cx="1579751" cy="554448"/>
            <a:chOff x="1518706" y="3954672"/>
            <a:chExt cx="1579751" cy="554448"/>
          </a:xfrm>
        </p:grpSpPr>
        <p:sp>
          <p:nvSpPr>
            <p:cNvPr id="10" name="矩形 9"/>
            <p:cNvSpPr/>
            <p:nvPr/>
          </p:nvSpPr>
          <p:spPr>
            <a:xfrm>
              <a:off x="1810925" y="3954672"/>
              <a:ext cx="128753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/>
                <a:t>=0.091 </a:t>
              </a:r>
              <a:endParaRPr lang="zh-CN" altLang="en-US" sz="28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9018710"/>
                </p:ext>
              </p:extLst>
            </p:nvPr>
          </p:nvGraphicFramePr>
          <p:xfrm>
            <a:off x="1518706" y="3998559"/>
            <a:ext cx="388998" cy="510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9" name="公式" r:id="rId8" imgW="152268" imgH="203024" progId="Equation.3">
                    <p:embed/>
                  </p:oleObj>
                </mc:Choice>
                <mc:Fallback>
                  <p:oleObj name="公式" r:id="rId8" imgW="152268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706" y="3998559"/>
                          <a:ext cx="388998" cy="5105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683568" y="2983349"/>
            <a:ext cx="587277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一般</a:t>
            </a:r>
            <a:r>
              <a:rPr lang="zh-CN" altLang="zh-CN" sz="2800" b="1" dirty="0" smtClean="0"/>
              <a:t>建议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在</a:t>
            </a:r>
            <a:r>
              <a:rPr lang="en-US" altLang="zh-CN" sz="2800" b="1" dirty="0"/>
              <a:t>0.7</a:t>
            </a:r>
            <a:r>
              <a:rPr lang="zh-CN" altLang="zh-CN" sz="2800" b="1" dirty="0"/>
              <a:t>到</a:t>
            </a:r>
            <a:r>
              <a:rPr lang="en-US" altLang="zh-CN" sz="2800" b="1" dirty="0"/>
              <a:t>0.8</a:t>
            </a:r>
            <a:r>
              <a:rPr lang="zh-CN" altLang="zh-CN" sz="2800" b="1" dirty="0"/>
              <a:t>之间</a:t>
            </a:r>
            <a:r>
              <a:rPr lang="zh-CN" altLang="zh-CN" sz="2800" b="1" dirty="0" smtClean="0"/>
              <a:t>取值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1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7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3815" y="764704"/>
            <a:ext cx="6003726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无关问题选答的调查方案及数学模型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726579" y="4077072"/>
            <a:ext cx="76328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选答的</a:t>
            </a:r>
            <a:r>
              <a:rPr lang="zh-CN" altLang="zh-CN" sz="2800" b="1" dirty="0" smtClean="0"/>
              <a:t>两个问题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互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不相关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一个</a:t>
            </a:r>
            <a:r>
              <a:rPr lang="zh-CN" altLang="en-US" sz="2800" b="1" dirty="0" smtClean="0"/>
              <a:t>是</a:t>
            </a:r>
            <a:r>
              <a:rPr lang="zh-CN" altLang="zh-CN" sz="2800" b="1" dirty="0" smtClean="0"/>
              <a:t>要</a:t>
            </a:r>
            <a:r>
              <a:rPr lang="zh-CN" altLang="zh-CN" sz="2800" b="1" dirty="0"/>
              <a:t>调查的敏感</a:t>
            </a:r>
            <a:r>
              <a:rPr lang="zh-CN" altLang="zh-CN" sz="2800" b="1" dirty="0" smtClean="0"/>
              <a:t>问题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另</a:t>
            </a:r>
            <a:r>
              <a:rPr lang="zh-CN" altLang="zh-CN" sz="2800" b="1" dirty="0"/>
              <a:t>一个是与调查无关的</a:t>
            </a:r>
            <a:r>
              <a:rPr lang="zh-CN" altLang="zh-CN" sz="2800" b="1" dirty="0">
                <a:solidFill>
                  <a:srgbClr val="FF0000"/>
                </a:solidFill>
              </a:rPr>
              <a:t>非敏感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403" y="1484784"/>
            <a:ext cx="3311525" cy="5032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</a:rPr>
              <a:t>Warner</a:t>
            </a:r>
            <a:r>
              <a:rPr lang="zh-CN" altLang="en-US" sz="2800" b="1" dirty="0">
                <a:solidFill>
                  <a:schemeClr val="tx2"/>
                </a:solidFill>
              </a:rPr>
              <a:t>模型的缺陷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2132856"/>
            <a:ext cx="568880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2"/>
                </a:solidFill>
              </a:rPr>
              <a:t>问题</a:t>
            </a:r>
            <a:r>
              <a:rPr lang="en-US" altLang="zh-CN" sz="2800" b="1" dirty="0">
                <a:solidFill>
                  <a:schemeClr val="tx2"/>
                </a:solidFill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</a:rPr>
              <a:t>与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B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为同一个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敏感性问题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5576" y="2708920"/>
            <a:ext cx="784887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</a:rPr>
              <a:t>选答问</a:t>
            </a:r>
            <a:r>
              <a:rPr lang="zh-CN" altLang="en-US" sz="2800" b="1" dirty="0">
                <a:solidFill>
                  <a:schemeClr val="tx2"/>
                </a:solidFill>
              </a:rPr>
              <a:t>题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</a:rPr>
              <a:t>或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B</a:t>
            </a:r>
            <a:r>
              <a:rPr lang="zh-CN" altLang="zh-CN" sz="2800" b="1" dirty="0"/>
              <a:t>的人数比例</a:t>
            </a:r>
            <a:r>
              <a:rPr lang="zh-CN" altLang="zh-CN" sz="2800" b="1" dirty="0" smtClean="0"/>
              <a:t>不</a:t>
            </a:r>
            <a:r>
              <a:rPr lang="zh-CN" altLang="en-US" sz="2800" b="1" dirty="0" smtClean="0"/>
              <a:t>能</a:t>
            </a:r>
            <a:r>
              <a:rPr lang="zh-CN" altLang="zh-CN" sz="2800" b="1" dirty="0" smtClean="0"/>
              <a:t>等于</a:t>
            </a:r>
            <a:r>
              <a:rPr lang="zh-CN" altLang="zh-CN" sz="2800" b="1" dirty="0"/>
              <a:t>或接近</a:t>
            </a:r>
            <a:r>
              <a:rPr lang="en-US" altLang="zh-CN" sz="2800" b="1" dirty="0" smtClean="0"/>
              <a:t>1/2.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056" y="3429818"/>
            <a:ext cx="6173192" cy="5032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800" b="1" dirty="0" smtClean="0">
                <a:solidFill>
                  <a:schemeClr val="tx2"/>
                </a:solidFill>
              </a:rPr>
              <a:t>Warner</a:t>
            </a:r>
            <a:r>
              <a:rPr lang="zh-CN" altLang="en-US" sz="2800" b="1" dirty="0">
                <a:solidFill>
                  <a:schemeClr val="tx2"/>
                </a:solidFill>
              </a:rPr>
              <a:t>模型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的</a:t>
            </a:r>
            <a:r>
              <a:rPr lang="zh-CN" altLang="zh-CN" sz="2800" b="1" dirty="0" smtClean="0"/>
              <a:t>改进</a:t>
            </a:r>
            <a:r>
              <a:rPr lang="en-US" altLang="zh-CN" sz="2800" b="1" dirty="0" smtClean="0"/>
              <a:t>——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Simmons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模型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81782" y="5445224"/>
            <a:ext cx="4922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调查者的合作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态度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得以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提高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692696"/>
            <a:ext cx="270939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方案设计与建模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842849" y="692695"/>
            <a:ext cx="2324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/>
              <a:t>Simmons</a:t>
            </a:r>
            <a:r>
              <a:rPr lang="zh-CN" altLang="en-US" sz="2800" b="1" dirty="0"/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1259632" y="2492896"/>
            <a:ext cx="6552728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zh-CN" sz="2800" b="1" dirty="0"/>
              <a:t>：你在考试中有过作弊行为吗？</a:t>
            </a:r>
          </a:p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zh-CN" sz="2800" b="1" dirty="0">
                <a:solidFill>
                  <a:srgbClr val="FF0000"/>
                </a:solidFill>
              </a:rPr>
              <a:t>：你生日的月份是偶数吗？</a:t>
            </a:r>
          </a:p>
        </p:txBody>
      </p:sp>
      <p:sp>
        <p:nvSpPr>
          <p:cNvPr id="6" name="矩形 5"/>
          <p:cNvSpPr/>
          <p:nvPr/>
        </p:nvSpPr>
        <p:spPr>
          <a:xfrm>
            <a:off x="794425" y="1340768"/>
            <a:ext cx="7161952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在学生作弊行为调查</a:t>
            </a:r>
            <a:r>
              <a:rPr lang="zh-CN" altLang="zh-CN" sz="2800" b="1" dirty="0" smtClean="0"/>
              <a:t>中问题</a:t>
            </a:r>
            <a:r>
              <a:rPr lang="en-US" altLang="zh-CN" sz="2800" b="1" dirty="0"/>
              <a:t>A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问题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设计为一个</a:t>
            </a:r>
            <a:r>
              <a:rPr lang="zh-CN" altLang="zh-CN" sz="2800" b="1" dirty="0" smtClean="0"/>
              <a:t>与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无关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问题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11560" y="3789040"/>
            <a:ext cx="526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选答</a:t>
            </a: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</a:rPr>
              <a:t>规则与</a:t>
            </a:r>
            <a:r>
              <a:rPr lang="en-US" altLang="zh-CN" sz="2800" b="1" dirty="0">
                <a:solidFill>
                  <a:schemeClr val="tx2"/>
                </a:solidFill>
              </a:rPr>
              <a:t>Warner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模型相同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4547448"/>
            <a:ext cx="5139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假设</a:t>
            </a:r>
            <a:r>
              <a:rPr lang="en-US" altLang="zh-CN" sz="2800" b="1" dirty="0" smtClean="0"/>
              <a:t>1, 2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chemeClr val="tx2"/>
                </a:solidFill>
              </a:rPr>
              <a:t>Warner</a:t>
            </a:r>
            <a:r>
              <a:rPr lang="zh-CN" altLang="en-US" sz="2800" b="1" dirty="0">
                <a:solidFill>
                  <a:schemeClr val="tx2"/>
                </a:solidFill>
              </a:rPr>
              <a:t>模型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相同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: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259632" y="5229200"/>
            <a:ext cx="4085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/>
              <a:t>)=</a:t>
            </a:r>
            <a:r>
              <a:rPr lang="en-US" altLang="zh-CN" sz="2800" b="1" i="1" dirty="0" smtClean="0"/>
              <a:t>m</a:t>
            </a:r>
            <a:r>
              <a:rPr lang="en-US" altLang="zh-CN" sz="2800" b="1" dirty="0" smtClean="0"/>
              <a:t>/</a:t>
            </a:r>
            <a:r>
              <a:rPr lang="en-US" altLang="zh-CN" sz="2800" b="1" i="1" dirty="0"/>
              <a:t>n, 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) =1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352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34159"/>
              </p:ext>
            </p:extLst>
          </p:nvPr>
        </p:nvGraphicFramePr>
        <p:xfrm>
          <a:off x="2829172" y="2607161"/>
          <a:ext cx="4583276" cy="54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公式" r:id="rId3" imgW="2171700" imgH="254000" progId="Equation.3">
                  <p:embed/>
                </p:oleObj>
              </mc:Choice>
              <mc:Fallback>
                <p:oleObj name="公式" r:id="rId3" imgW="2171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172" y="2607161"/>
                        <a:ext cx="4583276" cy="54275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12997" y="2606675"/>
            <a:ext cx="198804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全概率公式</a:t>
            </a:r>
            <a:endParaRPr lang="zh-CN" alt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692696"/>
            <a:ext cx="270939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方案设计与建模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842849" y="692695"/>
            <a:ext cx="2324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/>
              <a:t>Simmons</a:t>
            </a:r>
            <a:r>
              <a:rPr lang="zh-CN" altLang="en-US" sz="2800" b="1" dirty="0"/>
              <a:t>模型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83568" y="3450297"/>
            <a:ext cx="4103381" cy="526867"/>
            <a:chOff x="756651" y="3170260"/>
            <a:chExt cx="4103381" cy="526867"/>
          </a:xfrm>
          <a:solidFill>
            <a:srgbClr val="FFCCFF"/>
          </a:solidFill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810066"/>
                </p:ext>
              </p:extLst>
            </p:nvPr>
          </p:nvGraphicFramePr>
          <p:xfrm>
            <a:off x="756651" y="3170261"/>
            <a:ext cx="995191" cy="526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7" name="公式" r:id="rId5" imgW="482391" imgH="253890" progId="Equation.3">
                    <p:embed/>
                  </p:oleObj>
                </mc:Choice>
                <mc:Fallback>
                  <p:oleObj name="公式" r:id="rId5" imgW="48239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651" y="3170261"/>
                          <a:ext cx="995191" cy="52686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1691680" y="3170260"/>
              <a:ext cx="3168352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00"/>
                  </a:solidFill>
                </a:rPr>
                <a:t>=    ~</a:t>
              </a:r>
              <a:r>
                <a:rPr lang="zh-CN" altLang="zh-CN" sz="2800" b="1" dirty="0" smtClean="0"/>
                <a:t>学生</a:t>
              </a:r>
              <a:r>
                <a:rPr lang="zh-CN" altLang="zh-CN" sz="2800" b="1" dirty="0"/>
                <a:t>作弊</a:t>
              </a:r>
              <a:r>
                <a:rPr lang="zh-CN" altLang="zh-CN" sz="2800" b="1" dirty="0" smtClean="0"/>
                <a:t>概率</a:t>
              </a:r>
              <a:endParaRPr lang="zh-CN" altLang="en-US" sz="28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00287"/>
                </p:ext>
              </p:extLst>
            </p:nvPr>
          </p:nvGraphicFramePr>
          <p:xfrm>
            <a:off x="1979712" y="3213284"/>
            <a:ext cx="395536" cy="437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8" name="公式" r:id="rId7" imgW="177569" imgH="202936" progId="Equation.3">
                    <p:embed/>
                  </p:oleObj>
                </mc:Choice>
                <mc:Fallback>
                  <p:oleObj name="公式" r:id="rId7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213284"/>
                          <a:ext cx="395536" cy="4371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4950171" y="3421005"/>
            <a:ext cx="4086325" cy="584059"/>
            <a:chOff x="4716016" y="3841884"/>
            <a:chExt cx="4086325" cy="584059"/>
          </a:xfrm>
          <a:solidFill>
            <a:srgbClr val="FFC000"/>
          </a:solidFill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1213449"/>
                </p:ext>
              </p:extLst>
            </p:nvPr>
          </p:nvGraphicFramePr>
          <p:xfrm>
            <a:off x="4716016" y="3888365"/>
            <a:ext cx="1015426" cy="537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39" name="公式" r:id="rId9" imgW="482391" imgH="253890" progId="Equation.3">
                    <p:embed/>
                  </p:oleObj>
                </mc:Choice>
                <mc:Fallback>
                  <p:oleObj name="公式" r:id="rId9" imgW="48239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3888365"/>
                          <a:ext cx="1015426" cy="53757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5652120" y="3841884"/>
              <a:ext cx="3150221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/>
                <a:t>=</a:t>
              </a:r>
              <a:r>
                <a:rPr lang="en-US" altLang="zh-CN" sz="2800" b="1" i="1" dirty="0" smtClean="0"/>
                <a:t>p</a:t>
              </a:r>
              <a:r>
                <a:rPr lang="en-US" altLang="zh-CN" sz="2800" b="1" baseline="-25000" dirty="0" smtClean="0"/>
                <a:t>0</a:t>
              </a:r>
              <a:r>
                <a:rPr lang="en-US" altLang="zh-CN" sz="2800" b="1" dirty="0" smtClean="0"/>
                <a:t> ~</a:t>
              </a:r>
              <a:r>
                <a:rPr lang="zh-CN" altLang="zh-CN" sz="2800" b="1" dirty="0" smtClean="0"/>
                <a:t>能够</a:t>
              </a:r>
              <a:r>
                <a:rPr lang="zh-CN" altLang="zh-CN" sz="2800" b="1" dirty="0"/>
                <a:t>事先确定</a:t>
              </a:r>
              <a:endParaRPr lang="zh-CN" altLang="en-US" sz="2800" b="1" dirty="0"/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775674"/>
              </p:ext>
            </p:extLst>
          </p:nvPr>
        </p:nvGraphicFramePr>
        <p:xfrm>
          <a:off x="1403648" y="4293096"/>
          <a:ext cx="4475019" cy="55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0" name="公式" r:id="rId11" imgW="1854200" imgH="228600" progId="Equation.3">
                  <p:embed/>
                </p:oleObj>
              </mc:Choice>
              <mc:Fallback>
                <p:oleObj name="公式" r:id="rId11" imgW="185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93096"/>
                        <a:ext cx="4475019" cy="55077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923334"/>
              </p:ext>
            </p:extLst>
          </p:nvPr>
        </p:nvGraphicFramePr>
        <p:xfrm>
          <a:off x="2265934" y="5085184"/>
          <a:ext cx="3362212" cy="88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公式" r:id="rId13" imgW="1587500" imgH="419100" progId="Equation.3">
                  <p:embed/>
                </p:oleObj>
              </mc:Choice>
              <mc:Fallback>
                <p:oleObj name="公式" r:id="rId13" imgW="1587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34" y="5085184"/>
                        <a:ext cx="3362212" cy="88585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1259632" y="1268760"/>
            <a:ext cx="6552728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 smtClean="0"/>
              <a:t>问题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：你在考试中有过作弊行为吗？</a:t>
            </a:r>
          </a:p>
          <a:p>
            <a:pPr>
              <a:lnSpc>
                <a:spcPts val="4300"/>
              </a:lnSpc>
            </a:pPr>
            <a:r>
              <a:rPr lang="zh-CN" altLang="zh-CN" sz="2800" b="1" dirty="0" smtClean="0"/>
              <a:t>问题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：你生日的月份是偶数吗？</a:t>
            </a:r>
          </a:p>
        </p:txBody>
      </p:sp>
      <p:sp>
        <p:nvSpPr>
          <p:cNvPr id="25" name="矩形 24"/>
          <p:cNvSpPr/>
          <p:nvPr/>
        </p:nvSpPr>
        <p:spPr>
          <a:xfrm>
            <a:off x="6313775" y="4077072"/>
            <a:ext cx="2555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问题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： </a:t>
            </a:r>
            <a:r>
              <a:rPr lang="en-US" altLang="zh-CN" sz="2800" b="1" i="1" dirty="0" smtClean="0"/>
              <a:t>p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=1/2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611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4028" y="1511588"/>
            <a:ext cx="4524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作弊概率</a:t>
            </a:r>
            <a:r>
              <a:rPr lang="zh-CN" altLang="en-US" sz="2800" b="1" dirty="0" smtClean="0"/>
              <a:t>估计值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随机变量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48064" y="1365071"/>
                <a:ext cx="3108287" cy="85574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0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0" dirty="0" smtClean="0"/>
                            <m:t>−1)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365071"/>
                <a:ext cx="3108287" cy="855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932040" y="745540"/>
            <a:ext cx="3975768" cy="523220"/>
            <a:chOff x="4932040" y="651987"/>
            <a:chExt cx="3975768" cy="523220"/>
          </a:xfrm>
        </p:grpSpPr>
        <p:sp>
          <p:nvSpPr>
            <p:cNvPr id="7" name="矩形 6"/>
            <p:cNvSpPr/>
            <p:nvPr/>
          </p:nvSpPr>
          <p:spPr>
            <a:xfrm>
              <a:off x="4932040" y="651987"/>
              <a:ext cx="39757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 </a:t>
              </a:r>
              <a:r>
                <a:rPr lang="en-US" altLang="zh-CN" sz="2800" b="1" i="1" dirty="0" smtClean="0"/>
                <a:t>   </a:t>
              </a:r>
              <a:r>
                <a:rPr lang="en-US" altLang="zh-CN" sz="2800" b="1" dirty="0" smtClean="0"/>
                <a:t>~</a:t>
              </a:r>
              <a:r>
                <a:rPr lang="zh-CN" altLang="zh-CN" sz="2800" b="1" dirty="0" smtClean="0"/>
                <a:t>学生</a:t>
              </a:r>
              <a:r>
                <a:rPr lang="zh-CN" altLang="zh-CN" sz="2800" b="1" dirty="0"/>
                <a:t>作弊概率的真值</a:t>
              </a:r>
              <a:endParaRPr lang="zh-CN" altLang="en-US" sz="28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911481"/>
                </p:ext>
              </p:extLst>
            </p:nvPr>
          </p:nvGraphicFramePr>
          <p:xfrm>
            <a:off x="4979268" y="692696"/>
            <a:ext cx="395536" cy="437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5" name="公式" r:id="rId4" imgW="177569" imgH="202936" progId="Equation.3">
                    <p:embed/>
                  </p:oleObj>
                </mc:Choice>
                <mc:Fallback>
                  <p:oleObj name="公式" r:id="rId4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9268" y="692696"/>
                          <a:ext cx="395536" cy="4371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539552" y="726490"/>
            <a:ext cx="169842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模型分析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2465487" y="745540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概率</a:t>
            </a:r>
            <a:r>
              <a:rPr lang="zh-CN" altLang="zh-CN" sz="2800" b="1" dirty="0" smtClean="0"/>
              <a:t>统计观点</a:t>
            </a:r>
            <a:endParaRPr lang="zh-CN" altLang="en-US" sz="28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599002" y="2348880"/>
            <a:ext cx="3197134" cy="523220"/>
            <a:chOff x="2599002" y="2348880"/>
            <a:chExt cx="3197134" cy="523220"/>
          </a:xfrm>
        </p:grpSpPr>
        <p:sp>
          <p:nvSpPr>
            <p:cNvPr id="9" name="矩形 8"/>
            <p:cNvSpPr/>
            <p:nvPr/>
          </p:nvSpPr>
          <p:spPr>
            <a:xfrm>
              <a:off x="2915815" y="2348880"/>
              <a:ext cx="28803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是</a:t>
              </a:r>
              <a:r>
                <a:rPr lang="en-US" altLang="zh-CN" sz="2800" b="1" i="1" dirty="0"/>
                <a:t>p</a:t>
              </a:r>
              <a:r>
                <a:rPr lang="zh-CN" altLang="zh-CN" sz="2800" b="1" dirty="0"/>
                <a:t>的</a:t>
              </a:r>
              <a:r>
                <a:rPr lang="zh-CN" altLang="zh-CN" sz="2800" b="1" dirty="0" smtClean="0"/>
                <a:t>无偏估计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599002" y="2379657"/>
                  <a:ext cx="5328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002" y="2379657"/>
                  <a:ext cx="532838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632" r="-38636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42099"/>
              </p:ext>
            </p:extLst>
          </p:nvPr>
        </p:nvGraphicFramePr>
        <p:xfrm>
          <a:off x="899592" y="3212976"/>
          <a:ext cx="308325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公式" r:id="rId7" imgW="1498600" imgH="419100" progId="Equation.3">
                  <p:embed/>
                </p:oleObj>
              </mc:Choice>
              <mc:Fallback>
                <p:oleObj name="公式" r:id="rId7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12976"/>
                        <a:ext cx="3083252" cy="8640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37934"/>
              </p:ext>
            </p:extLst>
          </p:nvPr>
        </p:nvGraphicFramePr>
        <p:xfrm>
          <a:off x="907717" y="2410435"/>
          <a:ext cx="1582851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公式" r:id="rId9" imgW="685800" imgH="203200" progId="Equation.3">
                  <p:embed/>
                </p:oleObj>
              </mc:Choice>
              <mc:Fallback>
                <p:oleObj name="公式" r:id="rId9" imgW="685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717" y="2410435"/>
                        <a:ext cx="1582851" cy="46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324034" y="3068960"/>
            <a:ext cx="4572000" cy="1114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被</a:t>
            </a:r>
            <a:r>
              <a:rPr lang="zh-CN" altLang="zh-CN" sz="2800" b="1" dirty="0" smtClean="0"/>
              <a:t>调查人数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多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方差</a:t>
            </a:r>
            <a:r>
              <a:rPr lang="zh-CN" altLang="zh-CN" sz="2800" b="1" dirty="0"/>
              <a:t>越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调查结果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精度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907717" y="4437112"/>
            <a:ext cx="6832635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越大</a:t>
            </a:r>
            <a:r>
              <a:rPr lang="en-US" altLang="zh-CN" sz="2800" b="1" dirty="0" smtClean="0"/>
              <a:t>, </a:t>
            </a:r>
            <a:r>
              <a:rPr lang="zh-CN" altLang="zh-CN" sz="2800" b="1" dirty="0"/>
              <a:t>方差越小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但是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太大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让</a:t>
            </a:r>
            <a:r>
              <a:rPr lang="zh-CN" altLang="zh-CN" sz="2800" b="1" dirty="0" smtClean="0"/>
              <a:t>大多数人</a:t>
            </a:r>
            <a:r>
              <a:rPr lang="zh-CN" altLang="zh-CN" sz="2800" b="1" dirty="0"/>
              <a:t>都回答问题</a:t>
            </a:r>
            <a:r>
              <a:rPr lang="en-US" altLang="zh-CN" sz="2800" b="1" dirty="0" smtClean="0"/>
              <a:t>A, </a:t>
            </a:r>
            <a:r>
              <a:rPr lang="zh-CN" altLang="en-US" sz="2800" b="1" dirty="0" smtClean="0"/>
              <a:t>显然不</a:t>
            </a:r>
            <a:r>
              <a:rPr lang="zh-CN" altLang="en-US" sz="2800" b="1" dirty="0"/>
              <a:t>合适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56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 animBg="1"/>
      <p:bldP spid="23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3688" y="2492896"/>
            <a:ext cx="6336704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在</a:t>
            </a:r>
            <a:r>
              <a:rPr lang="en-US" altLang="zh-CN" sz="2800" b="1" dirty="0"/>
              <a:t>400</a:t>
            </a:r>
            <a:r>
              <a:rPr lang="zh-CN" altLang="zh-CN" sz="2800" b="1" dirty="0"/>
              <a:t>张有效答卷中有</a:t>
            </a:r>
            <a:r>
              <a:rPr lang="en-US" altLang="zh-CN" sz="2800" b="1" dirty="0"/>
              <a:t>80</a:t>
            </a:r>
            <a:r>
              <a:rPr lang="zh-CN" altLang="zh-CN" sz="2800" b="1" dirty="0"/>
              <a:t>张</a:t>
            </a:r>
            <a:r>
              <a:rPr lang="zh-CN" altLang="zh-CN" sz="2800" b="1" dirty="0" smtClean="0"/>
              <a:t>回答是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选</a:t>
            </a:r>
            <a:r>
              <a:rPr lang="zh-CN" altLang="zh-CN" sz="2800" b="1" dirty="0"/>
              <a:t>答问题</a:t>
            </a:r>
            <a:r>
              <a:rPr lang="zh-CN" altLang="zh-CN" sz="2800" b="1" dirty="0" smtClean="0"/>
              <a:t>规则与</a:t>
            </a:r>
            <a:r>
              <a:rPr lang="en-US" altLang="zh-CN" sz="2800" b="1" dirty="0"/>
              <a:t>Warner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46659" y="2636912"/>
            <a:ext cx="90281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算例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131840" y="620688"/>
            <a:ext cx="2324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/>
              <a:t>Simmons</a:t>
            </a:r>
            <a:r>
              <a:rPr lang="zh-CN" altLang="en-US" sz="2800" b="1" dirty="0"/>
              <a:t>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1449675" y="3717032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=400, 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)=80/400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)= </a:t>
            </a:r>
            <a:r>
              <a:rPr lang="en-US" altLang="zh-CN" sz="2800" b="1" dirty="0" smtClean="0"/>
              <a:t>10/13, </a:t>
            </a:r>
            <a:r>
              <a:rPr lang="en-US" altLang="zh-CN" sz="2800" b="1" i="1" dirty="0" smtClean="0"/>
              <a:t>p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=1/2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9632" y="1332621"/>
                <a:ext cx="3108287" cy="85574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1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aseline="-25000" dirty="0"/>
                            <m:t>0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i="0" dirty="0" smtClean="0"/>
                            <m:t>−1)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332621"/>
                <a:ext cx="3108287" cy="8557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68722"/>
              </p:ext>
            </p:extLst>
          </p:nvPr>
        </p:nvGraphicFramePr>
        <p:xfrm>
          <a:off x="4788024" y="1268760"/>
          <a:ext cx="308325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公式" r:id="rId4" imgW="1498600" imgH="419100" progId="Equation.3">
                  <p:embed/>
                </p:oleObj>
              </mc:Choice>
              <mc:Fallback>
                <p:oleObj name="公式" r:id="rId4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268760"/>
                        <a:ext cx="3083252" cy="8640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283968" y="4437112"/>
            <a:ext cx="2376264" cy="577411"/>
            <a:chOff x="4283968" y="4437112"/>
            <a:chExt cx="2376264" cy="57741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222562"/>
                </p:ext>
              </p:extLst>
            </p:nvPr>
          </p:nvGraphicFramePr>
          <p:xfrm>
            <a:off x="4283968" y="4437112"/>
            <a:ext cx="1176207" cy="577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5" name="公式" r:id="rId6" imgW="520474" imgH="253890" progId="Equation.3">
                    <p:embed/>
                  </p:oleObj>
                </mc:Choice>
                <mc:Fallback>
                  <p:oleObj name="公式" r:id="rId6" imgW="520474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437112"/>
                          <a:ext cx="1176207" cy="57741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364088" y="4437112"/>
              <a:ext cx="1296144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=0.026</a:t>
              </a:r>
              <a:endParaRPr lang="zh-CN" altLang="en-US" sz="2800" b="1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745730" y="5229200"/>
            <a:ext cx="80747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有过作弊行为学生比例为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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5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.2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%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置信水平</a:t>
            </a:r>
            <a:r>
              <a:rPr lang="en-US" altLang="zh-CN" sz="2800" b="1" dirty="0" smtClean="0"/>
              <a:t>95%).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979712" y="4437112"/>
            <a:ext cx="1592596" cy="576064"/>
            <a:chOff x="1979712" y="4437112"/>
            <a:chExt cx="1592596" cy="576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4437112"/>
              <a:ext cx="1448580" cy="576064"/>
              <a:chOff x="2547356" y="4869160"/>
              <a:chExt cx="1448580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547356" y="4869160"/>
                    <a:ext cx="605101" cy="52322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7356" y="4869160"/>
                    <a:ext cx="605101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2987824" y="4922004"/>
                <a:ext cx="1008112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/>
                  <a:t>=0.11</a:t>
                </a:r>
                <a:endParaRPr lang="zh-CN" altLang="en-US" sz="2800" b="1" dirty="0"/>
              </a:p>
            </p:txBody>
          </p:sp>
        </p:grpSp>
        <p:sp>
          <p:nvSpPr>
            <p:cNvPr id="18" name="右箭头 17"/>
            <p:cNvSpPr/>
            <p:nvPr/>
          </p:nvSpPr>
          <p:spPr bwMode="auto">
            <a:xfrm>
              <a:off x="1979712" y="446879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0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1600" y="2611422"/>
            <a:ext cx="748883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Simmons</a:t>
            </a:r>
            <a:r>
              <a:rPr lang="zh-CN" altLang="zh-CN" sz="2800" b="1" dirty="0" smtClean="0"/>
              <a:t>模型</a:t>
            </a:r>
            <a:r>
              <a:rPr lang="zh-CN" altLang="en-US" sz="2800" b="1" dirty="0" smtClean="0"/>
              <a:t>需知道</a:t>
            </a:r>
            <a:r>
              <a:rPr lang="zh-CN" altLang="zh-CN" sz="2800" b="1" dirty="0" smtClean="0"/>
              <a:t>问题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回答</a:t>
            </a:r>
            <a:r>
              <a:rPr lang="zh-CN" altLang="zh-CN" sz="2800" b="1" dirty="0"/>
              <a:t>“是”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概率</a:t>
            </a:r>
            <a:r>
              <a:rPr lang="en-US" altLang="zh-CN" sz="2800" b="1" i="1" dirty="0" smtClean="0"/>
              <a:t>p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通常使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=1/2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692696"/>
            <a:ext cx="2520280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412776"/>
            <a:ext cx="7488832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全概率公式</a:t>
            </a:r>
            <a:r>
              <a:rPr lang="zh-CN" altLang="zh-CN" sz="2800" b="1" dirty="0"/>
              <a:t>是</a:t>
            </a:r>
            <a:r>
              <a:rPr lang="zh-CN" altLang="en-US" sz="2800" b="1" dirty="0"/>
              <a:t>建立</a:t>
            </a:r>
            <a:r>
              <a:rPr lang="en-US" altLang="zh-CN" sz="2800" b="1" dirty="0"/>
              <a:t>Warner</a:t>
            </a:r>
            <a:r>
              <a:rPr lang="zh-CN" altLang="zh-CN" sz="2800" b="1" dirty="0"/>
              <a:t>模型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Simmons</a:t>
            </a:r>
            <a:r>
              <a:rPr lang="zh-CN" altLang="zh-CN" sz="2800" b="1" dirty="0"/>
              <a:t>模型的</a:t>
            </a:r>
            <a:r>
              <a:rPr lang="zh-CN" altLang="zh-CN" sz="2800" b="1" dirty="0" smtClean="0"/>
              <a:t>基础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971600" y="5013176"/>
            <a:ext cx="7488832" cy="1092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/>
              <a:t>Christofides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 ~ 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回答数字的</a:t>
            </a:r>
            <a:r>
              <a:rPr lang="zh-CN" altLang="zh-CN" sz="2800" b="1" dirty="0" smtClean="0"/>
              <a:t>方法</a:t>
            </a:r>
            <a:r>
              <a:rPr lang="zh-CN" altLang="zh-CN" sz="2800" b="1" dirty="0"/>
              <a:t>代</a:t>
            </a:r>
            <a:r>
              <a:rPr lang="zh-CN" altLang="zh-CN" sz="2800" b="1" dirty="0" smtClean="0"/>
              <a:t>替回答</a:t>
            </a:r>
            <a:r>
              <a:rPr lang="zh-CN" altLang="zh-CN" sz="2800" b="1" dirty="0"/>
              <a:t>“是”或</a:t>
            </a:r>
            <a:r>
              <a:rPr lang="zh-CN" altLang="zh-CN" sz="2800" b="1" dirty="0" smtClean="0"/>
              <a:t>“否”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971601" y="3835558"/>
            <a:ext cx="748883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若</a:t>
            </a:r>
            <a:r>
              <a:rPr lang="en-US" altLang="zh-CN" sz="2800" b="1" dirty="0"/>
              <a:t>Simmons</a:t>
            </a:r>
            <a:r>
              <a:rPr lang="zh-CN" altLang="zh-CN" sz="2800" b="1" dirty="0"/>
              <a:t>模型的</a:t>
            </a:r>
            <a:r>
              <a:rPr lang="en-US" altLang="zh-CN" sz="2800" b="1" i="1" dirty="0" smtClean="0"/>
              <a:t>p</a:t>
            </a:r>
            <a:r>
              <a:rPr lang="en-US" altLang="zh-CN" sz="2800" b="1" baseline="-25000" dirty="0" smtClean="0"/>
              <a:t>0</a:t>
            </a:r>
            <a:r>
              <a:rPr lang="zh-CN" altLang="zh-CN" sz="2800" b="1" dirty="0" smtClean="0"/>
              <a:t>未知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如</a:t>
            </a:r>
            <a:r>
              <a:rPr lang="zh-CN" altLang="zh-CN" sz="2800" b="1" dirty="0"/>
              <a:t>问题</a:t>
            </a:r>
            <a:r>
              <a:rPr lang="en-US" altLang="zh-CN" sz="2800" b="1" dirty="0" smtClean="0"/>
              <a:t>B: </a:t>
            </a:r>
            <a:r>
              <a:rPr lang="zh-CN" altLang="zh-CN" sz="2800" b="1" dirty="0" smtClean="0"/>
              <a:t>你</a:t>
            </a:r>
            <a:r>
              <a:rPr lang="zh-CN" altLang="zh-CN" sz="2800" b="1" dirty="0"/>
              <a:t>喜欢红色吗</a:t>
            </a:r>
            <a:r>
              <a:rPr lang="zh-CN" altLang="zh-CN" sz="2800" b="1" dirty="0" smtClean="0"/>
              <a:t>？需设计</a:t>
            </a:r>
            <a:r>
              <a:rPr lang="zh-CN" altLang="zh-CN" sz="2800" b="1" dirty="0"/>
              <a:t>另外的调查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8" name="Picture 12" descr="j03008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83" y="631587"/>
            <a:ext cx="841877" cy="7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7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1371600" y="1371600"/>
            <a:ext cx="1752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轧制钢材两道工序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3276600" y="13716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粗轧</a:t>
            </a:r>
            <a:r>
              <a:rPr lang="en-US" altLang="zh-CN" sz="2800" b="1"/>
              <a:t>(</a:t>
            </a:r>
            <a:r>
              <a:rPr lang="zh-CN" altLang="en-US" sz="2800" b="1"/>
              <a:t>热轧</a:t>
            </a:r>
            <a:r>
              <a:rPr lang="en-US" altLang="zh-CN" sz="2800" b="1"/>
              <a:t>) ~ </a:t>
            </a:r>
            <a:r>
              <a:rPr lang="zh-CN" altLang="en-US" sz="2800" b="1"/>
              <a:t>形成钢材的雏形  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276600" y="1981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精轧</a:t>
            </a:r>
            <a:r>
              <a:rPr lang="en-US" altLang="zh-CN" sz="2800" b="1"/>
              <a:t>(</a:t>
            </a:r>
            <a:r>
              <a:rPr lang="zh-CN" altLang="en-US" sz="2800" b="1"/>
              <a:t>冷轧</a:t>
            </a:r>
            <a:r>
              <a:rPr lang="en-US" altLang="zh-CN" sz="2800" b="1"/>
              <a:t>) ~ </a:t>
            </a:r>
            <a:r>
              <a:rPr lang="zh-CN" altLang="en-US" sz="2800" b="1"/>
              <a:t>得到钢材规定的长度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1600200" y="2667000"/>
            <a:ext cx="914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粗轧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533400" y="3886200"/>
            <a:ext cx="31242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钢材长度正态分布</a:t>
            </a:r>
          </a:p>
        </p:txBody>
      </p:sp>
      <p:sp>
        <p:nvSpPr>
          <p:cNvPr id="9261" name="Text Box 45"/>
          <p:cNvSpPr txBox="1">
            <a:spLocks noChangeArrowheads="1"/>
          </p:cNvSpPr>
          <p:nvPr/>
        </p:nvSpPr>
        <p:spPr bwMode="auto">
          <a:xfrm>
            <a:off x="838200" y="4572000"/>
            <a:ext cx="23622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均值可以调整</a:t>
            </a:r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304800" y="5195888"/>
            <a:ext cx="3429000" cy="5191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方差由设备精度确定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3962400" y="2667000"/>
            <a:ext cx="19812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粗轧钢材长度大于规定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7162800" y="2743200"/>
            <a:ext cx="1752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切掉多余 部分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3962400" y="4419600"/>
            <a:ext cx="2057400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粗轧钢材长度小于规定</a:t>
            </a:r>
          </a:p>
        </p:txBody>
      </p: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7162800" y="4724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整根报废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79388" y="2924175"/>
            <a:ext cx="2057400" cy="822325"/>
            <a:chOff x="240" y="2064"/>
            <a:chExt cx="1296" cy="518"/>
          </a:xfrm>
        </p:grpSpPr>
        <p:sp>
          <p:nvSpPr>
            <p:cNvPr id="51224" name="Text Box 43"/>
            <p:cNvSpPr txBox="1">
              <a:spLocks noChangeArrowheads="1"/>
            </p:cNvSpPr>
            <p:nvPr/>
          </p:nvSpPr>
          <p:spPr bwMode="auto">
            <a:xfrm>
              <a:off x="240" y="2064"/>
              <a:ext cx="81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随机因素影响</a:t>
              </a:r>
            </a:p>
          </p:txBody>
        </p:sp>
        <p:sp>
          <p:nvSpPr>
            <p:cNvPr id="51225" name="AutoShape 54"/>
            <p:cNvSpPr>
              <a:spLocks noChangeArrowheads="1"/>
            </p:cNvSpPr>
            <p:nvPr/>
          </p:nvSpPr>
          <p:spPr bwMode="auto">
            <a:xfrm>
              <a:off x="1230" y="2304"/>
              <a:ext cx="306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248400" y="4419600"/>
            <a:ext cx="609600" cy="685800"/>
            <a:chOff x="3936" y="3024"/>
            <a:chExt cx="384" cy="432"/>
          </a:xfrm>
        </p:grpSpPr>
        <p:sp>
          <p:nvSpPr>
            <p:cNvPr id="51222" name="AutoShape 53"/>
            <p:cNvSpPr>
              <a:spLocks noChangeArrowheads="1"/>
            </p:cNvSpPr>
            <p:nvPr/>
          </p:nvSpPr>
          <p:spPr bwMode="auto">
            <a:xfrm>
              <a:off x="3936" y="3216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AutoShape 55"/>
            <p:cNvSpPr>
              <a:spLocks noChangeArrowheads="1"/>
            </p:cNvSpPr>
            <p:nvPr/>
          </p:nvSpPr>
          <p:spPr bwMode="auto">
            <a:xfrm>
              <a:off x="3966" y="3024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096000" y="2895600"/>
            <a:ext cx="914400" cy="1357313"/>
            <a:chOff x="3840" y="2064"/>
            <a:chExt cx="576" cy="855"/>
          </a:xfrm>
        </p:grpSpPr>
        <p:sp>
          <p:nvSpPr>
            <p:cNvPr id="51219" name="Text Box 47"/>
            <p:cNvSpPr txBox="1">
              <a:spLocks noChangeArrowheads="1"/>
            </p:cNvSpPr>
            <p:nvPr/>
          </p:nvSpPr>
          <p:spPr bwMode="auto">
            <a:xfrm>
              <a:off x="3840" y="259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精轧</a:t>
              </a:r>
            </a:p>
          </p:txBody>
        </p:sp>
        <p:sp>
          <p:nvSpPr>
            <p:cNvPr id="51220" name="AutoShape 52"/>
            <p:cNvSpPr>
              <a:spLocks noChangeArrowheads="1"/>
            </p:cNvSpPr>
            <p:nvPr/>
          </p:nvSpPr>
          <p:spPr bwMode="auto">
            <a:xfrm>
              <a:off x="3936" y="2064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AutoShape 56"/>
            <p:cNvSpPr>
              <a:spLocks noChangeArrowheads="1"/>
            </p:cNvSpPr>
            <p:nvPr/>
          </p:nvSpPr>
          <p:spPr bwMode="auto">
            <a:xfrm flipV="1">
              <a:off x="3936" y="2352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685800" y="588168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问题：如何调整粗轧的</a:t>
            </a:r>
            <a:r>
              <a:rPr lang="zh-CN" altLang="en-US" sz="2800" b="1">
                <a:solidFill>
                  <a:srgbClr val="FF0000"/>
                </a:solidFill>
              </a:rPr>
              <a:t>均值</a:t>
            </a:r>
            <a:r>
              <a:rPr lang="zh-CN" altLang="en-US" sz="2800" b="1"/>
              <a:t>，使精轧的浪费最小</a:t>
            </a:r>
            <a:r>
              <a:rPr lang="en-US" altLang="zh-CN" sz="2800" b="1"/>
              <a:t>.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381000" y="1295400"/>
            <a:ext cx="609600" cy="1066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353000" y="548680"/>
            <a:ext cx="4812704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8.5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轧钢中的浪费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56152"/>
              </p:ext>
            </p:extLst>
          </p:nvPr>
        </p:nvGraphicFramePr>
        <p:xfrm>
          <a:off x="7884417" y="692150"/>
          <a:ext cx="1008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8" name="Clip" r:id="rId3" imgW="5715000" imgH="3192463" progId="MS_ClipArt_Gallery.2">
                  <p:embed/>
                </p:oleObj>
              </mc:Choice>
              <mc:Fallback>
                <p:oleObj name="Clip" r:id="rId3" imgW="5715000" imgH="3192463" progId="MS_ClipArt_Gallery.2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417" y="692150"/>
                        <a:ext cx="10080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10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1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10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10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10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5" grpId="0"/>
      <p:bldP spid="9256" grpId="0" autoUpdateAnimBg="0"/>
      <p:bldP spid="9257" grpId="0" autoUpdateAnimBg="0"/>
      <p:bldP spid="9258" grpId="0" animBg="1"/>
      <p:bldP spid="9260" grpId="0" animBg="1"/>
      <p:bldP spid="9261" grpId="0" animBg="1" autoUpdateAnimBg="0"/>
      <p:bldP spid="9262" grpId="0" animBg="1" autoUpdateAnimBg="0"/>
      <p:bldP spid="9264" grpId="0" animBg="1" autoUpdateAnimBg="0"/>
      <p:bldP spid="9265" grpId="0"/>
      <p:bldP spid="9266" grpId="0" animBg="1" autoUpdateAnimBg="0"/>
      <p:bldP spid="9267" grpId="0"/>
      <p:bldP spid="9276" grpId="0" autoUpdateAnimBg="0"/>
      <p:bldP spid="927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381000" y="547688"/>
            <a:ext cx="11430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60537" y="488984"/>
            <a:ext cx="57753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设已知精轧后钢材的规定长度为 </a:t>
            </a:r>
            <a:r>
              <a:rPr lang="en-US" altLang="zh-CN" sz="2800" b="1" i="1" dirty="0"/>
              <a:t>l</a:t>
            </a:r>
            <a:r>
              <a:rPr lang="zh-CN" altLang="en-US" sz="2800" b="1" dirty="0"/>
              <a:t>， 粗轧后钢材长度的均方差为 </a:t>
            </a:r>
            <a:r>
              <a:rPr lang="zh-CN" altLang="en-US" sz="2800" b="1" i="1" dirty="0">
                <a:sym typeface="Symbol" pitchFamily="18" charset="2"/>
              </a:rPr>
              <a:t></a:t>
            </a:r>
            <a:r>
              <a:rPr lang="en-US" altLang="zh-CN" sz="2800" b="1" i="1" dirty="0">
                <a:sym typeface="Symbol" pitchFamily="18" charset="2"/>
              </a:rPr>
              <a:t>.</a:t>
            </a:r>
            <a:endParaRPr lang="en-US" altLang="zh-CN" sz="2800" b="1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1614488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记粗轧时可以</a:t>
            </a:r>
            <a:r>
              <a:rPr lang="zh-CN" altLang="en-US" sz="2800" b="1" dirty="0">
                <a:solidFill>
                  <a:srgbClr val="FF0000"/>
                </a:solidFill>
              </a:rPr>
              <a:t>调整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均值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m</a:t>
            </a:r>
            <a:r>
              <a:rPr lang="zh-CN" altLang="en-US" sz="2800" b="1" dirty="0"/>
              <a:t>，则粗轧得到的钢材长度为正态随机变量，记作 </a:t>
            </a:r>
            <a:r>
              <a:rPr lang="en-US" altLang="zh-CN" sz="2800" b="1" i="1" dirty="0" err="1"/>
              <a:t>x~N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ym typeface="Symbol" pitchFamily="18" charset="2"/>
              </a:rPr>
              <a:t> </a:t>
            </a:r>
            <a:r>
              <a:rPr lang="en-US" altLang="zh-CN" sz="2800" b="1" i="1" baseline="30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).</a:t>
            </a:r>
            <a:endParaRPr lang="en-US" altLang="zh-CN" sz="2800" b="1" i="1" dirty="0">
              <a:sym typeface="Symbol" pitchFamily="18" charset="2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81000" y="2833688"/>
            <a:ext cx="2209800" cy="1479550"/>
            <a:chOff x="240" y="1728"/>
            <a:chExt cx="1392" cy="932"/>
          </a:xfrm>
        </p:grpSpPr>
        <p:sp>
          <p:nvSpPr>
            <p:cNvPr id="13351" name="Text Box 36"/>
            <p:cNvSpPr txBox="1">
              <a:spLocks noChangeArrowheads="1"/>
            </p:cNvSpPr>
            <p:nvPr/>
          </p:nvSpPr>
          <p:spPr bwMode="auto">
            <a:xfrm>
              <a:off x="240" y="2064"/>
              <a:ext cx="1392" cy="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切掉多余部分的概率</a:t>
              </a:r>
            </a:p>
          </p:txBody>
        </p:sp>
        <p:graphicFrame>
          <p:nvGraphicFramePr>
            <p:cNvPr id="13318" name="Object 38"/>
            <p:cNvGraphicFramePr>
              <a:graphicFrameLocks noChangeAspect="1"/>
            </p:cNvGraphicFramePr>
            <p:nvPr/>
          </p:nvGraphicFramePr>
          <p:xfrm>
            <a:off x="240" y="1728"/>
            <a:ext cx="124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9" name="公式" r:id="rId3" imgW="965160" imgH="241200" progId="Equation.3">
                    <p:embed/>
                  </p:oleObj>
                </mc:Choice>
                <mc:Fallback>
                  <p:oleObj name="公式" r:id="rId3" imgW="96516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728"/>
                          <a:ext cx="1240" cy="3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605088" y="2833688"/>
            <a:ext cx="2043112" cy="1555750"/>
            <a:chOff x="1641" y="1728"/>
            <a:chExt cx="1287" cy="980"/>
          </a:xfrm>
        </p:grpSpPr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1776" y="2112"/>
              <a:ext cx="1152" cy="59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整根报废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的概率</a:t>
              </a:r>
            </a:p>
          </p:txBody>
        </p:sp>
        <p:graphicFrame>
          <p:nvGraphicFramePr>
            <p:cNvPr id="13317" name="Object 39"/>
            <p:cNvGraphicFramePr>
              <a:graphicFrameLocks noChangeAspect="1"/>
            </p:cNvGraphicFramePr>
            <p:nvPr/>
          </p:nvGraphicFramePr>
          <p:xfrm>
            <a:off x="1641" y="1728"/>
            <a:ext cx="128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0" name="公式" r:id="rId5" imgW="1002960" imgH="241200" progId="Equation.3">
                    <p:embed/>
                  </p:oleObj>
                </mc:Choice>
                <mc:Fallback>
                  <p:oleObj name="公式" r:id="rId5" imgW="100296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1728"/>
                          <a:ext cx="1287" cy="30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1066800" y="4433888"/>
          <a:ext cx="2819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1" name="公式" r:id="rId7" imgW="1002960" imgH="228600" progId="Equation.3">
                  <p:embed/>
                </p:oleObj>
              </mc:Choice>
              <mc:Fallback>
                <p:oleObj name="公式" r:id="rId7" imgW="1002960" imgH="22860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33888"/>
                        <a:ext cx="2819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152400" y="5957888"/>
            <a:ext cx="48006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存在最佳的</a:t>
            </a:r>
            <a:r>
              <a:rPr lang="en-US" altLang="zh-CN" sz="2800" b="1" i="1"/>
              <a:t>m</a:t>
            </a:r>
            <a:r>
              <a:rPr lang="zh-CN" altLang="en-US" sz="2800" b="1"/>
              <a:t>使总的浪费最小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6019800" y="4708525"/>
            <a:ext cx="762000" cy="1600200"/>
            <a:chOff x="3792" y="2976"/>
            <a:chExt cx="480" cy="1008"/>
          </a:xfrm>
        </p:grpSpPr>
        <p:sp>
          <p:nvSpPr>
            <p:cNvPr id="13347" name="Text Box 60"/>
            <p:cNvSpPr txBox="1">
              <a:spLocks noChangeArrowheads="1"/>
            </p:cNvSpPr>
            <p:nvPr/>
          </p:nvSpPr>
          <p:spPr bwMode="auto">
            <a:xfrm>
              <a:off x="3792" y="36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</a:p>
          </p:txBody>
        </p:sp>
        <p:sp>
          <p:nvSpPr>
            <p:cNvPr id="13348" name="Text Box 61"/>
            <p:cNvSpPr txBox="1">
              <a:spLocks noChangeArrowheads="1"/>
            </p:cNvSpPr>
            <p:nvPr/>
          </p:nvSpPr>
          <p:spPr bwMode="auto">
            <a:xfrm>
              <a:off x="3984" y="29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P</a:t>
              </a:r>
            </a:p>
          </p:txBody>
        </p:sp>
        <p:sp>
          <p:nvSpPr>
            <p:cNvPr id="13349" name="Line 64"/>
            <p:cNvSpPr>
              <a:spLocks noChangeShapeType="1"/>
            </p:cNvSpPr>
            <p:nvPr/>
          </p:nvSpPr>
          <p:spPr bwMode="auto">
            <a:xfrm>
              <a:off x="3888" y="33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655" name="Object 79"/>
          <p:cNvGraphicFramePr>
            <a:graphicFrameLocks noChangeAspect="1"/>
          </p:cNvGraphicFramePr>
          <p:nvPr/>
        </p:nvGraphicFramePr>
        <p:xfrm>
          <a:off x="1066800" y="5195888"/>
          <a:ext cx="27432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2" name="公式" r:id="rId9" imgW="1002960" imgH="228600" progId="Equation.3">
                  <p:embed/>
                </p:oleObj>
              </mc:Choice>
              <mc:Fallback>
                <p:oleObj name="公式" r:id="rId9" imgW="1002960" imgH="228600" progId="Equation.3">
                  <p:embed/>
                  <p:pic>
                    <p:nvPicPr>
                      <p:cNvPr id="0" name="Object 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95888"/>
                        <a:ext cx="27432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4876800" y="3290888"/>
            <a:ext cx="4038600" cy="3048000"/>
            <a:chOff x="3072" y="2073"/>
            <a:chExt cx="2544" cy="1920"/>
          </a:xfrm>
        </p:grpSpPr>
        <p:sp>
          <p:nvSpPr>
            <p:cNvPr id="13337" name="Line 6"/>
            <p:cNvSpPr>
              <a:spLocks noChangeShapeType="1"/>
            </p:cNvSpPr>
            <p:nvPr/>
          </p:nvSpPr>
          <p:spPr bwMode="auto">
            <a:xfrm>
              <a:off x="3216" y="3753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Line 7"/>
            <p:cNvSpPr>
              <a:spLocks noChangeShapeType="1"/>
            </p:cNvSpPr>
            <p:nvPr/>
          </p:nvSpPr>
          <p:spPr bwMode="auto">
            <a:xfrm flipV="1">
              <a:off x="3216" y="2217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3072" y="3705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1"/>
                <a:t>O</a:t>
              </a:r>
            </a:p>
          </p:txBody>
        </p:sp>
        <p:sp>
          <p:nvSpPr>
            <p:cNvPr id="13340" name="Text Box 57"/>
            <p:cNvSpPr txBox="1">
              <a:spLocks noChangeArrowheads="1"/>
            </p:cNvSpPr>
            <p:nvPr/>
          </p:nvSpPr>
          <p:spPr bwMode="auto">
            <a:xfrm>
              <a:off x="3264" y="2073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p</a:t>
              </a:r>
              <a:r>
                <a:rPr lang="en-US" altLang="zh-CN" b="1"/>
                <a:t>(</a:t>
              </a:r>
              <a:r>
                <a:rPr lang="zh-CN" altLang="en-US" b="1"/>
                <a:t>概率密度</a:t>
              </a:r>
              <a:r>
                <a:rPr lang="en-US" altLang="zh-CN" b="1"/>
                <a:t>)</a:t>
              </a:r>
            </a:p>
          </p:txBody>
        </p:sp>
        <p:sp>
          <p:nvSpPr>
            <p:cNvPr id="13341" name="Text Box 58"/>
            <p:cNvSpPr txBox="1">
              <a:spLocks noChangeArrowheads="1"/>
            </p:cNvSpPr>
            <p:nvPr/>
          </p:nvSpPr>
          <p:spPr bwMode="auto">
            <a:xfrm>
              <a:off x="4128" y="370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m</a:t>
              </a:r>
            </a:p>
          </p:txBody>
        </p:sp>
        <p:sp>
          <p:nvSpPr>
            <p:cNvPr id="13342" name="Text Box 59"/>
            <p:cNvSpPr txBox="1">
              <a:spLocks noChangeArrowheads="1"/>
            </p:cNvSpPr>
            <p:nvPr/>
          </p:nvSpPr>
          <p:spPr bwMode="auto">
            <a:xfrm>
              <a:off x="5328" y="370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</a:p>
          </p:txBody>
        </p:sp>
        <p:grpSp>
          <p:nvGrpSpPr>
            <p:cNvPr id="13343" name="Group 83"/>
            <p:cNvGrpSpPr>
              <a:grpSpLocks/>
            </p:cNvGrpSpPr>
            <p:nvPr/>
          </p:nvGrpSpPr>
          <p:grpSpPr bwMode="auto">
            <a:xfrm>
              <a:off x="3408" y="2500"/>
              <a:ext cx="1716" cy="1248"/>
              <a:chOff x="3408" y="2448"/>
              <a:chExt cx="1716" cy="1248"/>
            </a:xfrm>
          </p:grpSpPr>
          <p:sp>
            <p:nvSpPr>
              <p:cNvPr id="13344" name="Line 11"/>
              <p:cNvSpPr>
                <a:spLocks noChangeShapeType="1"/>
              </p:cNvSpPr>
              <p:nvPr/>
            </p:nvSpPr>
            <p:spPr bwMode="auto">
              <a:xfrm>
                <a:off x="4272" y="2448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Freeform 81"/>
              <p:cNvSpPr>
                <a:spLocks/>
              </p:cNvSpPr>
              <p:nvPr/>
            </p:nvSpPr>
            <p:spPr bwMode="auto">
              <a:xfrm>
                <a:off x="4272" y="2448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2"/>
                  <a:gd name="T28" fmla="*/ 0 h 1176"/>
                  <a:gd name="T29" fmla="*/ 852 w 852"/>
                  <a:gd name="T30" fmla="*/ 1176 h 11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Freeform 82"/>
              <p:cNvSpPr>
                <a:spLocks/>
              </p:cNvSpPr>
              <p:nvPr/>
            </p:nvSpPr>
            <p:spPr bwMode="auto">
              <a:xfrm flipH="1">
                <a:off x="3408" y="2448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2"/>
                  <a:gd name="T28" fmla="*/ 0 h 1176"/>
                  <a:gd name="T29" fmla="*/ 852 w 852"/>
                  <a:gd name="T30" fmla="*/ 1176 h 11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316" name="Object 52"/>
          <p:cNvGraphicFramePr>
            <a:graphicFrameLocks noChangeAspect="1"/>
          </p:cNvGraphicFramePr>
          <p:nvPr/>
        </p:nvGraphicFramePr>
        <p:xfrm>
          <a:off x="7740650" y="692150"/>
          <a:ext cx="1008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3" name="Clip" r:id="rId11" imgW="5714640" imgH="3192120" progId="MS_ClipArt_Gallery.2">
                  <p:embed/>
                </p:oleObj>
              </mc:Choice>
              <mc:Fallback>
                <p:oleObj name="Clip" r:id="rId11" imgW="5714640" imgH="3192120" progId="MS_ClipArt_Gallery.2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92150"/>
                        <a:ext cx="10080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651500" y="5654675"/>
            <a:ext cx="72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P</a:t>
            </a:r>
            <a:r>
              <a:rPr lang="en-US" altLang="zh-CN" b="1" i="1">
                <a:cs typeface="Times New Roman" pitchFamily="18" charset="0"/>
              </a:rPr>
              <a:t>´</a:t>
            </a:r>
            <a:endParaRPr lang="en-US" altLang="zh-CN" b="1" i="1"/>
          </a:p>
        </p:txBody>
      </p: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638800" y="4019550"/>
            <a:ext cx="2876550" cy="2362200"/>
            <a:chOff x="3552" y="845"/>
            <a:chExt cx="1812" cy="1488"/>
          </a:xfrm>
        </p:grpSpPr>
        <p:sp>
          <p:nvSpPr>
            <p:cNvPr id="13329" name="Line 85"/>
            <p:cNvSpPr>
              <a:spLocks noChangeShapeType="1"/>
            </p:cNvSpPr>
            <p:nvPr/>
          </p:nvSpPr>
          <p:spPr bwMode="auto">
            <a:xfrm>
              <a:off x="4512" y="867"/>
              <a:ext cx="0" cy="12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30" name="Group 94"/>
            <p:cNvGrpSpPr>
              <a:grpSpLocks/>
            </p:cNvGrpSpPr>
            <p:nvPr/>
          </p:nvGrpSpPr>
          <p:grpSpPr bwMode="auto">
            <a:xfrm>
              <a:off x="3552" y="845"/>
              <a:ext cx="1812" cy="1488"/>
              <a:chOff x="3552" y="2532"/>
              <a:chExt cx="1812" cy="1488"/>
            </a:xfrm>
          </p:grpSpPr>
          <p:sp>
            <p:nvSpPr>
              <p:cNvPr id="13331" name="Text Box 74"/>
              <p:cNvSpPr txBox="1">
                <a:spLocks noChangeArrowheads="1"/>
              </p:cNvSpPr>
              <p:nvPr/>
            </p:nvSpPr>
            <p:spPr bwMode="auto">
              <a:xfrm>
                <a:off x="4368" y="373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m</a:t>
                </a:r>
              </a:p>
            </p:txBody>
          </p:sp>
          <p:sp>
            <p:nvSpPr>
              <p:cNvPr id="13332" name="Text Box 75"/>
              <p:cNvSpPr txBox="1">
                <a:spLocks noChangeArrowheads="1"/>
              </p:cNvSpPr>
              <p:nvPr/>
            </p:nvSpPr>
            <p:spPr bwMode="auto">
              <a:xfrm>
                <a:off x="4014" y="34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P</a:t>
                </a:r>
              </a:p>
            </p:txBody>
          </p:sp>
          <p:sp>
            <p:nvSpPr>
              <p:cNvPr id="13333" name="Line 76"/>
              <p:cNvSpPr>
                <a:spLocks noChangeShapeType="1"/>
              </p:cNvSpPr>
              <p:nvPr/>
            </p:nvSpPr>
            <p:spPr bwMode="auto">
              <a:xfrm>
                <a:off x="3888" y="3636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Text Box 77"/>
              <p:cNvSpPr txBox="1">
                <a:spLocks noChangeArrowheads="1"/>
              </p:cNvSpPr>
              <p:nvPr/>
            </p:nvSpPr>
            <p:spPr bwMode="auto">
              <a:xfrm>
                <a:off x="3552" y="3693"/>
                <a:ext cx="4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P</a:t>
                </a:r>
                <a:r>
                  <a:rPr lang="en-US" altLang="zh-CN" b="1" i="1">
                    <a:solidFill>
                      <a:srgbClr val="FF3300"/>
                    </a:solidFill>
                    <a:cs typeface="Times New Roman" pitchFamily="18" charset="0"/>
                  </a:rPr>
                  <a:t>´</a:t>
                </a:r>
                <a:endParaRPr lang="en-US" altLang="zh-CN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13335" name="Freeform 86"/>
              <p:cNvSpPr>
                <a:spLocks/>
              </p:cNvSpPr>
              <p:nvPr/>
            </p:nvSpPr>
            <p:spPr bwMode="auto">
              <a:xfrm>
                <a:off x="4512" y="2532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2"/>
                  <a:gd name="T28" fmla="*/ 0 h 1176"/>
                  <a:gd name="T29" fmla="*/ 852 w 852"/>
                  <a:gd name="T30" fmla="*/ 1176 h 11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Freeform 87"/>
              <p:cNvSpPr>
                <a:spLocks/>
              </p:cNvSpPr>
              <p:nvPr/>
            </p:nvSpPr>
            <p:spPr bwMode="auto">
              <a:xfrm flipH="1">
                <a:off x="3648" y="2532"/>
                <a:ext cx="852" cy="1176"/>
              </a:xfrm>
              <a:custGeom>
                <a:avLst/>
                <a:gdLst>
                  <a:gd name="T0" fmla="*/ 0 w 852"/>
                  <a:gd name="T1" fmla="*/ 0 h 1176"/>
                  <a:gd name="T2" fmla="*/ 72 w 852"/>
                  <a:gd name="T3" fmla="*/ 60 h 1176"/>
                  <a:gd name="T4" fmla="*/ 144 w 852"/>
                  <a:gd name="T5" fmla="*/ 180 h 1176"/>
                  <a:gd name="T6" fmla="*/ 192 w 852"/>
                  <a:gd name="T7" fmla="*/ 324 h 1176"/>
                  <a:gd name="T8" fmla="*/ 228 w 852"/>
                  <a:gd name="T9" fmla="*/ 516 h 1176"/>
                  <a:gd name="T10" fmla="*/ 312 w 852"/>
                  <a:gd name="T11" fmla="*/ 744 h 1176"/>
                  <a:gd name="T12" fmla="*/ 444 w 852"/>
                  <a:gd name="T13" fmla="*/ 984 h 1176"/>
                  <a:gd name="T14" fmla="*/ 600 w 852"/>
                  <a:gd name="T15" fmla="*/ 1104 h 1176"/>
                  <a:gd name="T16" fmla="*/ 852 w 852"/>
                  <a:gd name="T17" fmla="*/ 1176 h 11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2"/>
                  <a:gd name="T28" fmla="*/ 0 h 1176"/>
                  <a:gd name="T29" fmla="*/ 852 w 852"/>
                  <a:gd name="T30" fmla="*/ 1176 h 11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2" h="1176">
                    <a:moveTo>
                      <a:pt x="0" y="0"/>
                    </a:moveTo>
                    <a:cubicBezTo>
                      <a:pt x="12" y="10"/>
                      <a:pt x="48" y="30"/>
                      <a:pt x="72" y="60"/>
                    </a:cubicBezTo>
                    <a:cubicBezTo>
                      <a:pt x="96" y="90"/>
                      <a:pt x="124" y="136"/>
                      <a:pt x="144" y="180"/>
                    </a:cubicBezTo>
                    <a:cubicBezTo>
                      <a:pt x="164" y="224"/>
                      <a:pt x="178" y="268"/>
                      <a:pt x="192" y="324"/>
                    </a:cubicBezTo>
                    <a:cubicBezTo>
                      <a:pt x="206" y="380"/>
                      <a:pt x="208" y="446"/>
                      <a:pt x="228" y="516"/>
                    </a:cubicBezTo>
                    <a:cubicBezTo>
                      <a:pt x="248" y="586"/>
                      <a:pt x="276" y="666"/>
                      <a:pt x="312" y="744"/>
                    </a:cubicBezTo>
                    <a:cubicBezTo>
                      <a:pt x="348" y="822"/>
                      <a:pt x="396" y="924"/>
                      <a:pt x="444" y="984"/>
                    </a:cubicBezTo>
                    <a:cubicBezTo>
                      <a:pt x="492" y="1044"/>
                      <a:pt x="532" y="1072"/>
                      <a:pt x="600" y="1104"/>
                    </a:cubicBezTo>
                    <a:cubicBezTo>
                      <a:pt x="668" y="1136"/>
                      <a:pt x="800" y="1161"/>
                      <a:pt x="852" y="1176"/>
                    </a:cubicBez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4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4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10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0" grpId="0" autoUpdateAnimBg="0"/>
      <p:bldP spid="24631" grpId="0" animBg="1" autoUpdateAnimBg="0"/>
      <p:bldP spid="246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427038"/>
            <a:ext cx="19812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89038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r>
              <a:rPr lang="zh-CN" altLang="en-US" sz="2800" b="1">
                <a:solidFill>
                  <a:srgbClr val="FF0000"/>
                </a:solidFill>
              </a:rPr>
              <a:t>个工作台</a:t>
            </a:r>
            <a:r>
              <a:rPr lang="zh-CN" altLang="en-US" sz="2800" b="1"/>
              <a:t>均匀排列，</a:t>
            </a:r>
            <a:r>
              <a:rPr lang="en-US" altLang="zh-CN" sz="2800" b="1" i="1"/>
              <a:t>n</a:t>
            </a:r>
            <a:r>
              <a:rPr lang="zh-CN" altLang="en-US" sz="2800" b="1"/>
              <a:t>个工人生产相互独立，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生产周期是常数；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2332038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2</a:t>
            </a:r>
            <a:r>
              <a:rPr lang="zh-CN" altLang="en-US" sz="2800" b="1"/>
              <a:t>）生产进入稳态，每人生产完一件产品的时刻在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一个周期内是</a:t>
            </a:r>
            <a:r>
              <a:rPr lang="zh-CN" altLang="en-US" sz="2800" b="1">
                <a:solidFill>
                  <a:srgbClr val="FF0000"/>
                </a:solidFill>
              </a:rPr>
              <a:t>等可能</a:t>
            </a:r>
            <a:r>
              <a:rPr lang="zh-CN" altLang="en-US" sz="2800" b="1"/>
              <a:t>的；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7200" y="3475038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3</a:t>
            </a:r>
            <a:r>
              <a:rPr lang="zh-CN" altLang="en-US" sz="2800" b="1"/>
              <a:t>）一周期内</a:t>
            </a:r>
            <a:r>
              <a:rPr lang="en-US" altLang="zh-CN" sz="2800" b="1" i="1">
                <a:solidFill>
                  <a:srgbClr val="FF0000"/>
                </a:solidFill>
              </a:rPr>
              <a:t>m</a:t>
            </a:r>
            <a:r>
              <a:rPr lang="zh-CN" altLang="en-US" sz="2800" b="1">
                <a:solidFill>
                  <a:srgbClr val="FF0000"/>
                </a:solidFill>
              </a:rPr>
              <a:t>个均匀排列的挂钩</a:t>
            </a:r>
            <a:r>
              <a:rPr lang="zh-CN" altLang="en-US" sz="2800" b="1"/>
              <a:t>通过每一工作台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的上方，到达第一个工作台的挂钩都是空的；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57200" y="4694238"/>
            <a:ext cx="84359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）每人在生产完一件产品时都</a:t>
            </a:r>
            <a:r>
              <a:rPr lang="zh-CN" altLang="en-US" sz="2800" b="1">
                <a:solidFill>
                  <a:srgbClr val="FF0000"/>
                </a:solidFill>
              </a:rPr>
              <a:t>能且只能触到一只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    挂钩</a:t>
            </a:r>
            <a:r>
              <a:rPr lang="zh-CN" altLang="en-US" sz="2800" b="1"/>
              <a:t>，若这只挂钩是空的，则可将产品挂上运走；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若该钩非空，则这件产品被放下，退出运送系统</a:t>
            </a:r>
            <a:r>
              <a:rPr lang="en-US" altLang="zh-CN" sz="2800" b="1"/>
              <a:t>.</a:t>
            </a:r>
          </a:p>
        </p:txBody>
      </p:sp>
      <p:grpSp>
        <p:nvGrpSpPr>
          <p:cNvPr id="49159" name="Group 103"/>
          <p:cNvGrpSpPr>
            <a:grpSpLocks/>
          </p:cNvGrpSpPr>
          <p:nvPr/>
        </p:nvGrpSpPr>
        <p:grpSpPr bwMode="auto">
          <a:xfrm>
            <a:off x="7092950" y="692150"/>
            <a:ext cx="1512888" cy="360363"/>
            <a:chOff x="1306" y="48"/>
            <a:chExt cx="3936" cy="768"/>
          </a:xfrm>
        </p:grpSpPr>
        <p:grpSp>
          <p:nvGrpSpPr>
            <p:cNvPr id="49160" name="Group 54"/>
            <p:cNvGrpSpPr>
              <a:grpSpLocks/>
            </p:cNvGrpSpPr>
            <p:nvPr/>
          </p:nvGrpSpPr>
          <p:grpSpPr bwMode="auto">
            <a:xfrm>
              <a:off x="2122" y="336"/>
              <a:ext cx="192" cy="288"/>
              <a:chOff x="3840" y="1536"/>
              <a:chExt cx="528" cy="816"/>
            </a:xfrm>
          </p:grpSpPr>
          <p:grpSp>
            <p:nvGrpSpPr>
              <p:cNvPr id="49196" name="Group 55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9198" name="Arc 56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99" name="Arc 57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0" name="Arc 58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97" name="Line 59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161" name="Group 60"/>
            <p:cNvGrpSpPr>
              <a:grpSpLocks/>
            </p:cNvGrpSpPr>
            <p:nvPr/>
          </p:nvGrpSpPr>
          <p:grpSpPr bwMode="auto">
            <a:xfrm>
              <a:off x="2506" y="336"/>
              <a:ext cx="384" cy="480"/>
              <a:chOff x="3840" y="2112"/>
              <a:chExt cx="384" cy="480"/>
            </a:xfrm>
          </p:grpSpPr>
          <p:grpSp>
            <p:nvGrpSpPr>
              <p:cNvPr id="49188" name="Group 61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49191" name="Group 62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49193" name="Arc 63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4" name="Arc 64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5" name="Arc 65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19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89" name="Oval 67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0" name="Line 68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162" name="Group 69"/>
            <p:cNvGrpSpPr>
              <a:grpSpLocks/>
            </p:cNvGrpSpPr>
            <p:nvPr/>
          </p:nvGrpSpPr>
          <p:grpSpPr bwMode="auto">
            <a:xfrm>
              <a:off x="4378" y="336"/>
              <a:ext cx="384" cy="480"/>
              <a:chOff x="3840" y="2112"/>
              <a:chExt cx="384" cy="480"/>
            </a:xfrm>
          </p:grpSpPr>
          <p:grpSp>
            <p:nvGrpSpPr>
              <p:cNvPr id="49180" name="Group 70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49183" name="Group 71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49185" name="Arc 72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86" name="Arc 73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87" name="Arc 74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18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81" name="Oval 76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Line 77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163" name="Group 78"/>
            <p:cNvGrpSpPr>
              <a:grpSpLocks/>
            </p:cNvGrpSpPr>
            <p:nvPr/>
          </p:nvGrpSpPr>
          <p:grpSpPr bwMode="auto">
            <a:xfrm>
              <a:off x="3082" y="336"/>
              <a:ext cx="192" cy="288"/>
              <a:chOff x="3840" y="1536"/>
              <a:chExt cx="528" cy="816"/>
            </a:xfrm>
          </p:grpSpPr>
          <p:grpSp>
            <p:nvGrpSpPr>
              <p:cNvPr id="49175" name="Group 79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9177" name="Arc 80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8" name="Arc 81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9" name="Arc 82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6" name="Line 83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64" name="Line 84"/>
            <p:cNvSpPr>
              <a:spLocks noChangeShapeType="1"/>
            </p:cNvSpPr>
            <p:nvPr/>
          </p:nvSpPr>
          <p:spPr bwMode="auto">
            <a:xfrm>
              <a:off x="1594" y="336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Line 85"/>
            <p:cNvSpPr>
              <a:spLocks noChangeShapeType="1"/>
            </p:cNvSpPr>
            <p:nvPr/>
          </p:nvSpPr>
          <p:spPr bwMode="auto">
            <a:xfrm>
              <a:off x="3562" y="528"/>
              <a:ext cx="62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66" name="Group 90"/>
            <p:cNvGrpSpPr>
              <a:grpSpLocks/>
            </p:cNvGrpSpPr>
            <p:nvPr/>
          </p:nvGrpSpPr>
          <p:grpSpPr bwMode="auto">
            <a:xfrm>
              <a:off x="1690" y="336"/>
              <a:ext cx="192" cy="288"/>
              <a:chOff x="3840" y="1536"/>
              <a:chExt cx="528" cy="816"/>
            </a:xfrm>
          </p:grpSpPr>
          <p:grpSp>
            <p:nvGrpSpPr>
              <p:cNvPr id="49170" name="Group 91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49172" name="Arc 92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3" name="Arc 93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4" name="Arc 94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1" name="Line 95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67" name="Arc 96"/>
            <p:cNvSpPr>
              <a:spLocks/>
            </p:cNvSpPr>
            <p:nvPr/>
          </p:nvSpPr>
          <p:spPr bwMode="auto">
            <a:xfrm flipV="1">
              <a:off x="4954" y="4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Arc 97"/>
            <p:cNvSpPr>
              <a:spLocks/>
            </p:cNvSpPr>
            <p:nvPr/>
          </p:nvSpPr>
          <p:spPr bwMode="auto">
            <a:xfrm flipH="1" flipV="1">
              <a:off x="1306" y="4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98"/>
            <p:cNvSpPr>
              <a:spLocks noChangeShapeType="1"/>
            </p:cNvSpPr>
            <p:nvPr/>
          </p:nvSpPr>
          <p:spPr bwMode="auto">
            <a:xfrm>
              <a:off x="2458" y="14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 autoUpdateAnimBg="0"/>
      <p:bldP spid="37892" grpId="0" animBg="1" autoUpdateAnimBg="0"/>
      <p:bldP spid="37893" grpId="0" animBg="1" autoUpdateAnimBg="0"/>
      <p:bldP spid="37894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733550" y="2178050"/>
          <a:ext cx="50530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3" imgW="2120760" imgH="330120" progId="Equation.DSMT4">
                  <p:embed/>
                </p:oleObj>
              </mc:Choice>
              <mc:Fallback>
                <p:oleObj name="Equation" r:id="rId3" imgW="212076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178050"/>
                        <a:ext cx="50530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065338" y="3014663"/>
          <a:ext cx="4094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5" imgW="1600200" imgH="330120" progId="Equation.DSMT4">
                  <p:embed/>
                </p:oleObj>
              </mc:Choice>
              <mc:Fallback>
                <p:oleObj name="Equation" r:id="rId5" imgW="160020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014663"/>
                        <a:ext cx="4094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33"/>
          <p:cNvSpPr txBox="1">
            <a:spLocks noChangeArrowheads="1"/>
          </p:cNvSpPr>
          <p:nvPr/>
        </p:nvSpPr>
        <p:spPr bwMode="auto">
          <a:xfrm>
            <a:off x="457200" y="504825"/>
            <a:ext cx="1143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828800" y="504825"/>
            <a:ext cx="34290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选择合适的目标函数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838200" y="1125538"/>
            <a:ext cx="6324600" cy="946150"/>
            <a:chOff x="528" y="672"/>
            <a:chExt cx="3984" cy="596"/>
          </a:xfrm>
        </p:grpSpPr>
        <p:sp>
          <p:nvSpPr>
            <p:cNvPr id="14367" name="Text Box 35"/>
            <p:cNvSpPr txBox="1">
              <a:spLocks noChangeArrowheads="1"/>
            </p:cNvSpPr>
            <p:nvPr/>
          </p:nvSpPr>
          <p:spPr bwMode="auto">
            <a:xfrm>
              <a:off x="1536" y="672"/>
              <a:ext cx="1488" cy="596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切掉多余部分的浪费</a:t>
              </a:r>
            </a:p>
          </p:txBody>
        </p:sp>
        <p:sp>
          <p:nvSpPr>
            <p:cNvPr id="14368" name="Text Box 36"/>
            <p:cNvSpPr txBox="1">
              <a:spLocks noChangeArrowheads="1"/>
            </p:cNvSpPr>
            <p:nvPr/>
          </p:nvSpPr>
          <p:spPr bwMode="auto">
            <a:xfrm>
              <a:off x="3456" y="672"/>
              <a:ext cx="1056" cy="596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整根报废的浪费</a:t>
              </a:r>
            </a:p>
          </p:txBody>
        </p:sp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528" y="768"/>
              <a:ext cx="1008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总浪费 </a:t>
              </a:r>
              <a:r>
                <a:rPr lang="en-US" altLang="zh-CN" sz="2800" b="1">
                  <a:ea typeface="楷体_GB2312" pitchFamily="49" charset="-122"/>
                </a:rPr>
                <a:t>=</a:t>
              </a:r>
            </a:p>
          </p:txBody>
        </p:sp>
        <p:sp>
          <p:nvSpPr>
            <p:cNvPr id="14370" name="Text Box 38"/>
            <p:cNvSpPr txBox="1">
              <a:spLocks noChangeArrowheads="1"/>
            </p:cNvSpPr>
            <p:nvPr/>
          </p:nvSpPr>
          <p:spPr bwMode="auto">
            <a:xfrm>
              <a:off x="3072" y="816"/>
              <a:ext cx="288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+</a:t>
              </a:r>
            </a:p>
          </p:txBody>
        </p:sp>
      </p:grpSp>
      <p:graphicFrame>
        <p:nvGraphicFramePr>
          <p:cNvPr id="14340" name="Object 40"/>
          <p:cNvGraphicFramePr>
            <a:graphicFrameLocks noChangeAspect="1"/>
          </p:cNvGraphicFramePr>
          <p:nvPr/>
        </p:nvGraphicFramePr>
        <p:xfrm>
          <a:off x="7596188" y="584200"/>
          <a:ext cx="11668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Clip" r:id="rId7" imgW="5714640" imgH="3192120" progId="MS_ClipArt_Gallery.2">
                  <p:embed/>
                </p:oleObj>
              </mc:Choice>
              <mc:Fallback>
                <p:oleObj name="Clip" r:id="rId7" imgW="5714640" imgH="3192120" progId="MS_ClipArt_Gallery.2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84200"/>
                        <a:ext cx="11668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6553200" y="3106738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公式" r:id="rId9" imgW="672840" imgH="203040" progId="Equation.3">
                  <p:embed/>
                </p:oleObj>
              </mc:Choice>
              <mc:Fallback>
                <p:oleObj name="公式" r:id="rId9" imgW="67284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06738"/>
                        <a:ext cx="175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4495800" y="3860800"/>
            <a:ext cx="44958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粗轧一根钢材平均浪费长度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81000" y="44942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粗轧</a:t>
            </a:r>
            <a:r>
              <a:rPr lang="en-US" altLang="zh-CN" sz="2800" b="1" i="1"/>
              <a:t>N</a:t>
            </a:r>
            <a:r>
              <a:rPr lang="zh-CN" altLang="zh-CN" sz="2800" b="1"/>
              <a:t>根</a:t>
            </a:r>
            <a:endParaRPr lang="zh-CN" altLang="en-US" sz="2800" b="1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981200" y="4494213"/>
            <a:ext cx="2438400" cy="519112"/>
            <a:chOff x="1248" y="2640"/>
            <a:chExt cx="1536" cy="327"/>
          </a:xfrm>
        </p:grpSpPr>
        <p:sp>
          <p:nvSpPr>
            <p:cNvPr id="14365" name="Text Box 44"/>
            <p:cNvSpPr txBox="1">
              <a:spLocks noChangeArrowheads="1"/>
            </p:cNvSpPr>
            <p:nvPr/>
          </p:nvSpPr>
          <p:spPr bwMode="auto">
            <a:xfrm>
              <a:off x="1392" y="2640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成品材</a:t>
              </a:r>
              <a:r>
                <a:rPr lang="zh-CN" altLang="en-US" sz="2800" b="1" i="1"/>
                <a:t> </a:t>
              </a:r>
              <a:r>
                <a:rPr lang="en-US" altLang="zh-CN" sz="2800" b="1" i="1"/>
                <a:t>PN</a:t>
              </a:r>
              <a:r>
                <a:rPr lang="zh-CN" altLang="zh-CN" sz="2800" b="1"/>
                <a:t>根</a:t>
              </a:r>
              <a:endParaRPr lang="zh-CN" altLang="en-US" sz="2800" b="1"/>
            </a:p>
          </p:txBody>
        </p:sp>
        <p:sp>
          <p:nvSpPr>
            <p:cNvPr id="14366" name="AutoShape 50"/>
            <p:cNvSpPr>
              <a:spLocks noChangeArrowheads="1"/>
            </p:cNvSpPr>
            <p:nvPr/>
          </p:nvSpPr>
          <p:spPr bwMode="auto">
            <a:xfrm>
              <a:off x="1248" y="264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057400" y="5229225"/>
            <a:ext cx="2819400" cy="519113"/>
            <a:chOff x="1248" y="3168"/>
            <a:chExt cx="1776" cy="327"/>
          </a:xfrm>
        </p:grpSpPr>
        <p:sp>
          <p:nvSpPr>
            <p:cNvPr id="14363" name="Text Box 46"/>
            <p:cNvSpPr txBox="1">
              <a:spLocks noChangeArrowheads="1"/>
            </p:cNvSpPr>
            <p:nvPr/>
          </p:nvSpPr>
          <p:spPr bwMode="auto">
            <a:xfrm>
              <a:off x="1344" y="3168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成品材长度</a:t>
              </a:r>
              <a:r>
                <a:rPr lang="en-US" altLang="zh-CN" sz="2800" b="1" i="1"/>
                <a:t>l PN</a:t>
              </a:r>
              <a:endParaRPr lang="en-US" altLang="zh-CN" sz="2800" b="1"/>
            </a:p>
          </p:txBody>
        </p:sp>
        <p:sp>
          <p:nvSpPr>
            <p:cNvPr id="14364" name="AutoShape 51"/>
            <p:cNvSpPr>
              <a:spLocks noChangeArrowheads="1"/>
            </p:cNvSpPr>
            <p:nvPr/>
          </p:nvSpPr>
          <p:spPr bwMode="auto">
            <a:xfrm>
              <a:off x="1248" y="3168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76200" y="5000625"/>
            <a:ext cx="1905000" cy="685800"/>
            <a:chOff x="48" y="3024"/>
            <a:chExt cx="1200" cy="432"/>
          </a:xfrm>
        </p:grpSpPr>
        <p:sp>
          <p:nvSpPr>
            <p:cNvPr id="14361" name="Text Box 45"/>
            <p:cNvSpPr txBox="1">
              <a:spLocks noChangeArrowheads="1"/>
            </p:cNvSpPr>
            <p:nvPr/>
          </p:nvSpPr>
          <p:spPr bwMode="auto">
            <a:xfrm>
              <a:off x="48" y="3129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总长度</a:t>
              </a:r>
              <a:r>
                <a:rPr lang="en-US" altLang="zh-CN" sz="2800" b="1" i="1"/>
                <a:t>mN</a:t>
              </a:r>
              <a:endParaRPr lang="en-US" altLang="zh-CN" sz="2800" b="1"/>
            </a:p>
          </p:txBody>
        </p:sp>
        <p:sp>
          <p:nvSpPr>
            <p:cNvPr id="14362" name="AutoShape 52"/>
            <p:cNvSpPr>
              <a:spLocks noChangeArrowheads="1"/>
            </p:cNvSpPr>
            <p:nvPr/>
          </p:nvSpPr>
          <p:spPr bwMode="auto">
            <a:xfrm rot="5400000">
              <a:off x="681" y="2919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3429000" y="2116138"/>
            <a:ext cx="3200400" cy="152400"/>
            <a:chOff x="2160" y="1296"/>
            <a:chExt cx="2016" cy="96"/>
          </a:xfrm>
        </p:grpSpPr>
        <p:sp>
          <p:nvSpPr>
            <p:cNvPr id="14359" name="AutoShape 56"/>
            <p:cNvSpPr>
              <a:spLocks noChangeArrowheads="1"/>
            </p:cNvSpPr>
            <p:nvPr/>
          </p:nvSpPr>
          <p:spPr bwMode="auto">
            <a:xfrm>
              <a:off x="2160" y="1296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360" name="AutoShape 57"/>
            <p:cNvSpPr>
              <a:spLocks noChangeArrowheads="1"/>
            </p:cNvSpPr>
            <p:nvPr/>
          </p:nvSpPr>
          <p:spPr bwMode="auto">
            <a:xfrm>
              <a:off x="3870" y="1296"/>
              <a:ext cx="306" cy="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5181600" y="4619625"/>
            <a:ext cx="2209800" cy="1371600"/>
            <a:chOff x="3264" y="2784"/>
            <a:chExt cx="1392" cy="864"/>
          </a:xfrm>
        </p:grpSpPr>
        <p:graphicFrame>
          <p:nvGraphicFramePr>
            <p:cNvPr id="14343" name="Object 5"/>
            <p:cNvGraphicFramePr>
              <a:graphicFrameLocks noChangeAspect="1"/>
            </p:cNvGraphicFramePr>
            <p:nvPr/>
          </p:nvGraphicFramePr>
          <p:xfrm>
            <a:off x="3264" y="2971"/>
            <a:ext cx="1392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2" name="公式" r:id="rId11" imgW="685800" imgH="393480" progId="Equation.3">
                    <p:embed/>
                  </p:oleObj>
                </mc:Choice>
                <mc:Fallback>
                  <p:oleObj name="公式" r:id="rId11" imgW="685800" imgH="39348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71"/>
                          <a:ext cx="1392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AutoShape 59"/>
            <p:cNvSpPr>
              <a:spLocks noChangeArrowheads="1"/>
            </p:cNvSpPr>
            <p:nvPr/>
          </p:nvSpPr>
          <p:spPr bwMode="auto">
            <a:xfrm>
              <a:off x="3792" y="2784"/>
              <a:ext cx="306" cy="14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301" name="Object 61"/>
          <p:cNvGraphicFramePr>
            <a:graphicFrameLocks noChangeAspect="1"/>
          </p:cNvGraphicFramePr>
          <p:nvPr/>
        </p:nvGraphicFramePr>
        <p:xfrm>
          <a:off x="7391400" y="5153025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" name="公式" r:id="rId13" imgW="545760" imgH="177480" progId="Equation.3">
                  <p:embed/>
                </p:oleObj>
              </mc:Choice>
              <mc:Fallback>
                <p:oleObj name="公式" r:id="rId13" imgW="545760" imgH="177480" progId="Equation.3">
                  <p:embed/>
                  <p:pic>
                    <p:nvPicPr>
                      <p:cNvPr id="0" name="Object 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153025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609600" y="5915025"/>
            <a:ext cx="3886200" cy="561975"/>
            <a:chOff x="384" y="3600"/>
            <a:chExt cx="2352" cy="354"/>
          </a:xfrm>
        </p:grpSpPr>
        <p:sp>
          <p:nvSpPr>
            <p:cNvPr id="14356" name="Text Box 47"/>
            <p:cNvSpPr txBox="1">
              <a:spLocks noChangeArrowheads="1"/>
            </p:cNvSpPr>
            <p:nvPr/>
          </p:nvSpPr>
          <p:spPr bwMode="auto">
            <a:xfrm>
              <a:off x="528" y="360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共浪费长度 </a:t>
              </a:r>
              <a:r>
                <a:rPr lang="en-US" altLang="zh-CN" sz="2800" b="1" i="1"/>
                <a:t>mN-lPN</a:t>
              </a:r>
            </a:p>
          </p:txBody>
        </p:sp>
        <p:sp>
          <p:nvSpPr>
            <p:cNvPr id="14357" name="AutoShape 62"/>
            <p:cNvSpPr>
              <a:spLocks noChangeArrowheads="1"/>
            </p:cNvSpPr>
            <p:nvPr/>
          </p:nvSpPr>
          <p:spPr bwMode="auto">
            <a:xfrm>
              <a:off x="384" y="3648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05" name="Text Box 65"/>
          <p:cNvSpPr txBox="1">
            <a:spLocks noChangeArrowheads="1"/>
          </p:cNvSpPr>
          <p:nvPr/>
        </p:nvSpPr>
        <p:spPr bwMode="auto">
          <a:xfrm>
            <a:off x="395288" y="3860800"/>
            <a:ext cx="1655762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直接方法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10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10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 animBg="1" autoUpdateAnimBg="0"/>
      <p:bldP spid="10282" grpId="0" animBg="1" autoUpdateAnimBg="0"/>
      <p:bldP spid="10283" grpId="0" autoUpdateAnimBg="0"/>
      <p:bldP spid="1030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5292725" y="2379663"/>
          <a:ext cx="18002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379663"/>
                        <a:ext cx="1800225" cy="9429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643063" y="4402138"/>
          <a:ext cx="60721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5" name="Equation" r:id="rId5" imgW="2438280" imgH="482400" progId="Equation.DSMT4">
                  <p:embed/>
                </p:oleObj>
              </mc:Choice>
              <mc:Fallback>
                <p:oleObj name="Equation" r:id="rId5" imgW="24382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402138"/>
                        <a:ext cx="60721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828800" y="411163"/>
            <a:ext cx="34290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选择合适的目标函数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990600"/>
            <a:ext cx="8001000" cy="990600"/>
            <a:chOff x="528" y="624"/>
            <a:chExt cx="5040" cy="624"/>
          </a:xfrm>
        </p:grpSpPr>
        <p:sp>
          <p:nvSpPr>
            <p:cNvPr id="15377" name="Text Box 7"/>
            <p:cNvSpPr txBox="1">
              <a:spLocks noChangeArrowheads="1"/>
            </p:cNvSpPr>
            <p:nvPr/>
          </p:nvSpPr>
          <p:spPr bwMode="auto">
            <a:xfrm>
              <a:off x="528" y="76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楷体_GB2312" pitchFamily="49" charset="-122"/>
                </a:rPr>
                <a:t>粗轧一根钢材</a:t>
              </a:r>
              <a:r>
                <a:rPr lang="zh-CN" altLang="en-US" sz="2800" b="1">
                  <a:ea typeface="楷体_GB2312" pitchFamily="49" charset="-122"/>
                </a:rPr>
                <a:t>平均浪费长度</a:t>
              </a:r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3360" y="624"/>
            <a:ext cx="220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6" name="公式" r:id="rId7" imgW="1498320" imgH="469800" progId="Equation.3">
                    <p:embed/>
                  </p:oleObj>
                </mc:Choice>
                <mc:Fallback>
                  <p:oleObj name="公式" r:id="rId7" imgW="1498320" imgH="46980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24"/>
                          <a:ext cx="220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81000" y="2605088"/>
            <a:ext cx="4953000" cy="5191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得到一根成品材</a:t>
            </a:r>
            <a:r>
              <a:rPr lang="zh-CN" altLang="en-US" sz="2800" b="1" dirty="0">
                <a:ea typeface="楷体_GB2312" pitchFamily="49" charset="-122"/>
              </a:rPr>
              <a:t>平均浪费长度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724525" y="3500438"/>
            <a:ext cx="3178175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更合适的目标函数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258888" y="5516563"/>
            <a:ext cx="61563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优化模型：已知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 ,</a:t>
            </a:r>
            <a:r>
              <a:rPr lang="en-US" altLang="zh-CN" sz="2800" b="1" i="1" dirty="0">
                <a:sym typeface="Symbol" pitchFamily="18" charset="2"/>
              </a:rPr>
              <a:t>,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m </a:t>
            </a:r>
            <a:r>
              <a:rPr lang="zh-CN" altLang="en-US" sz="2800" b="1" dirty="0"/>
              <a:t>使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最小</a:t>
            </a:r>
            <a:r>
              <a:rPr lang="en-US" altLang="zh-CN" sz="2800" b="1" dirty="0"/>
              <a:t>.</a:t>
            </a:r>
          </a:p>
        </p:txBody>
      </p:sp>
      <p:sp>
        <p:nvSpPr>
          <p:cNvPr id="15373" name="Text Box 20"/>
          <p:cNvSpPr txBox="1">
            <a:spLocks noChangeArrowheads="1"/>
          </p:cNvSpPr>
          <p:nvPr/>
        </p:nvSpPr>
        <p:spPr bwMode="auto">
          <a:xfrm>
            <a:off x="457200" y="381000"/>
            <a:ext cx="1143000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建模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914400" y="1919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粗轧</a:t>
            </a:r>
            <a:r>
              <a:rPr lang="en-US" altLang="zh-CN" sz="2800" b="1" i="1"/>
              <a:t>N</a:t>
            </a:r>
            <a:r>
              <a:rPr lang="zh-CN" altLang="zh-CN" sz="2800" b="1"/>
              <a:t>根</a:t>
            </a:r>
            <a:r>
              <a:rPr lang="zh-CN" altLang="en-US" sz="2800" b="1"/>
              <a:t>得成品材</a:t>
            </a:r>
            <a:r>
              <a:rPr lang="zh-CN" altLang="en-US" sz="2800" b="1" i="1"/>
              <a:t> </a:t>
            </a:r>
            <a:r>
              <a:rPr lang="en-US" altLang="zh-CN" sz="2800" b="1" i="1"/>
              <a:t>PN</a:t>
            </a:r>
            <a:r>
              <a:rPr lang="zh-CN" altLang="zh-CN" sz="2800" b="1"/>
              <a:t>根</a:t>
            </a:r>
            <a:endParaRPr lang="zh-CN" altLang="en-US" sz="2800" b="1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7092950" y="2420938"/>
          <a:ext cx="1295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" name="公式" r:id="rId9" imgW="482400" imgH="393480" progId="Equation.3">
                  <p:embed/>
                </p:oleObj>
              </mc:Choice>
              <mc:Fallback>
                <p:oleObj name="公式" r:id="rId9" imgW="482400" imgH="3934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420938"/>
                        <a:ext cx="1295400" cy="9636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95288" y="3387725"/>
            <a:ext cx="4248150" cy="977900"/>
            <a:chOff x="249" y="2134"/>
            <a:chExt cx="2676" cy="616"/>
          </a:xfrm>
        </p:grpSpPr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1655" y="2134"/>
            <a:ext cx="127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" name="公式" r:id="rId11" imgW="863280" imgH="419040" progId="Equation.3">
                    <p:embed/>
                  </p:oleObj>
                </mc:Choice>
                <mc:Fallback>
                  <p:oleObj name="公式" r:id="rId11" imgW="863280" imgH="41904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134"/>
                          <a:ext cx="127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Text Box 26"/>
            <p:cNvSpPr txBox="1">
              <a:spLocks noChangeArrowheads="1"/>
            </p:cNvSpPr>
            <p:nvPr/>
          </p:nvSpPr>
          <p:spPr bwMode="auto">
            <a:xfrm>
              <a:off x="249" y="2251"/>
              <a:ext cx="1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略去常数</a:t>
              </a:r>
              <a:r>
                <a:rPr lang="en-US" altLang="zh-CN" sz="2800" b="1" i="1"/>
                <a:t>l, </a:t>
              </a:r>
              <a:r>
                <a:rPr lang="zh-CN" altLang="en-US" sz="2800" b="1"/>
                <a:t>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10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 autoUpdateAnimBg="0"/>
      <p:bldP spid="11278" grpId="0" animBg="1" autoUpdateAnimBg="0"/>
      <p:bldP spid="11279" grpId="0" animBg="1"/>
      <p:bldP spid="1128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58268" y="563563"/>
            <a:ext cx="3827463" cy="990600"/>
            <a:chOff x="1786" y="144"/>
            <a:chExt cx="2411" cy="624"/>
          </a:xfrm>
          <a:noFill/>
        </p:grpSpPr>
        <p:graphicFrame>
          <p:nvGraphicFramePr>
            <p:cNvPr id="1639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293749"/>
                </p:ext>
              </p:extLst>
            </p:nvPr>
          </p:nvGraphicFramePr>
          <p:xfrm>
            <a:off x="1786" y="144"/>
            <a:ext cx="9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8" name="公式" r:id="rId3" imgW="838080" imgH="469800" progId="Equation.3">
                    <p:embed/>
                  </p:oleObj>
                </mc:Choice>
                <mc:Fallback>
                  <p:oleObj name="公式" r:id="rId3" imgW="838080" imgH="469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144"/>
                          <a:ext cx="98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5559"/>
                </p:ext>
              </p:extLst>
            </p:nvPr>
          </p:nvGraphicFramePr>
          <p:xfrm>
            <a:off x="2832" y="144"/>
            <a:ext cx="1365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49" name="公式" r:id="rId5" imgW="1091880" imgH="469800" progId="Equation.3">
                    <p:embed/>
                  </p:oleObj>
                </mc:Choice>
                <mc:Fallback>
                  <p:oleObj name="公式" r:id="rId5" imgW="1091880" imgH="469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44"/>
                          <a:ext cx="1365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24856" y="1695450"/>
            <a:ext cx="3049588" cy="2965450"/>
            <a:chOff x="329" y="684"/>
            <a:chExt cx="1921" cy="1868"/>
          </a:xfrm>
          <a:solidFill>
            <a:srgbClr val="FFFF00"/>
          </a:solidFill>
        </p:grpSpPr>
        <p:graphicFrame>
          <p:nvGraphicFramePr>
            <p:cNvPr id="1638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0265409"/>
                </p:ext>
              </p:extLst>
            </p:nvPr>
          </p:nvGraphicFramePr>
          <p:xfrm>
            <a:off x="376" y="684"/>
            <a:ext cx="139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0" name="公式" r:id="rId7" imgW="1054080" imgH="507960" progId="Equation.3">
                    <p:embed/>
                  </p:oleObj>
                </mc:Choice>
                <mc:Fallback>
                  <p:oleObj name="公式" r:id="rId7" imgW="1054080" imgH="507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684"/>
                          <a:ext cx="1392" cy="67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4287169"/>
                </p:ext>
              </p:extLst>
            </p:nvPr>
          </p:nvGraphicFramePr>
          <p:xfrm>
            <a:off x="329" y="1528"/>
            <a:ext cx="1921" cy="1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1" name="Equation" r:id="rId9" imgW="1320480" imgH="812520" progId="Equation.DSMT4">
                    <p:embed/>
                  </p:oleObj>
                </mc:Choice>
                <mc:Fallback>
                  <p:oleObj name="Equation" r:id="rId9" imgW="1320480" imgH="8125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1528"/>
                          <a:ext cx="1921" cy="102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572000" y="2204864"/>
            <a:ext cx="431800" cy="1639888"/>
            <a:chOff x="2880" y="1079"/>
            <a:chExt cx="272" cy="1033"/>
          </a:xfrm>
        </p:grpSpPr>
        <p:sp>
          <p:nvSpPr>
            <p:cNvPr id="16404" name="AutoShape 9"/>
            <p:cNvSpPr>
              <a:spLocks noChangeArrowheads="1"/>
            </p:cNvSpPr>
            <p:nvPr/>
          </p:nvSpPr>
          <p:spPr bwMode="auto">
            <a:xfrm>
              <a:off x="2880" y="1488"/>
              <a:ext cx="272" cy="62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AutoShape 10"/>
            <p:cNvSpPr>
              <a:spLocks noChangeArrowheads="1"/>
            </p:cNvSpPr>
            <p:nvPr/>
          </p:nvSpPr>
          <p:spPr bwMode="auto">
            <a:xfrm>
              <a:off x="2880" y="1079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6400" name="Text Box 25"/>
          <p:cNvSpPr txBox="1">
            <a:spLocks noChangeArrowheads="1"/>
          </p:cNvSpPr>
          <p:nvPr/>
        </p:nvSpPr>
        <p:spPr bwMode="auto">
          <a:xfrm>
            <a:off x="755576" y="769144"/>
            <a:ext cx="11430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求解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172583" y="4955757"/>
            <a:ext cx="38163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已知</a:t>
            </a:r>
            <a:r>
              <a:rPr lang="zh-CN" altLang="en-US" sz="2800" b="1" i="1" dirty="0">
                <a:sym typeface="Symbol" pitchFamily="18" charset="2"/>
              </a:rPr>
              <a:t></a:t>
            </a:r>
            <a:r>
              <a:rPr lang="en-US" altLang="zh-CN" sz="2800" b="1" i="1" dirty="0">
                <a:sym typeface="Symbol" pitchFamily="18" charset="2"/>
              </a:rPr>
              <a:t>, </a:t>
            </a:r>
            <a:r>
              <a:rPr lang="zh-CN" altLang="en-US" sz="2800" b="1" dirty="0"/>
              <a:t>求 </a:t>
            </a:r>
            <a:r>
              <a:rPr lang="en-US" altLang="zh-CN" sz="2800" i="1" dirty="0"/>
              <a:t>z </a:t>
            </a:r>
            <a:r>
              <a:rPr lang="zh-CN" altLang="en-US" sz="2800" b="1" dirty="0"/>
              <a:t>使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最小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721786"/>
              </p:ext>
            </p:extLst>
          </p:nvPr>
        </p:nvGraphicFramePr>
        <p:xfrm>
          <a:off x="6804248" y="827882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2" name="公式" r:id="rId11" imgW="736600" imgH="241300" progId="Equation.3">
                  <p:embed/>
                </p:oleObj>
              </mc:Choice>
              <mc:Fallback>
                <p:oleObj name="公式" r:id="rId11" imgW="736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827882"/>
                        <a:ext cx="160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80112" y="1772816"/>
            <a:ext cx="2577616" cy="2895579"/>
            <a:chOff x="5580112" y="1772816"/>
            <a:chExt cx="2577616" cy="2895579"/>
          </a:xfrm>
        </p:grpSpPr>
        <p:graphicFrame>
          <p:nvGraphicFramePr>
            <p:cNvPr id="1639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092323"/>
                </p:ext>
              </p:extLst>
            </p:nvPr>
          </p:nvGraphicFramePr>
          <p:xfrm>
            <a:off x="5666221" y="2996952"/>
            <a:ext cx="2491507" cy="167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3" name="Equation" r:id="rId13" imgW="1143000" imgH="812520" progId="Equation.DSMT4">
                    <p:embed/>
                  </p:oleObj>
                </mc:Choice>
                <mc:Fallback>
                  <p:oleObj name="Equation" r:id="rId13" imgW="1143000" imgH="8125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6221" y="2996952"/>
                          <a:ext cx="2491507" cy="167144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9105199"/>
                </p:ext>
              </p:extLst>
            </p:nvPr>
          </p:nvGraphicFramePr>
          <p:xfrm>
            <a:off x="5580112" y="1772816"/>
            <a:ext cx="2304256" cy="938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54" name="Equation" r:id="rId15" imgW="1028700" imgH="419100" progId="Equation.DSMT4">
                    <p:embed/>
                  </p:oleObj>
                </mc:Choice>
                <mc:Fallback>
                  <p:oleObj name="Equation" r:id="rId15" imgW="1028700" imgH="419100" progId="Equation.DSMT4">
                    <p:embed/>
                    <p:pic>
                      <p:nvPicPr>
                        <p:cNvPr id="0" name="Object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1772816"/>
                          <a:ext cx="2304256" cy="93877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4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25"/>
          <p:cNvSpPr>
            <a:spLocks noChangeArrowheads="1"/>
          </p:cNvSpPr>
          <p:nvPr/>
        </p:nvSpPr>
        <p:spPr bwMode="auto">
          <a:xfrm>
            <a:off x="0" y="479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74833" y="4941168"/>
            <a:ext cx="424921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已知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 ,</a:t>
            </a:r>
            <a:r>
              <a:rPr lang="en-US" altLang="zh-CN" sz="2800" b="1" i="1" dirty="0">
                <a:sym typeface="Symbol" pitchFamily="18" charset="2"/>
              </a:rPr>
              <a:t>, </a:t>
            </a:r>
            <a:r>
              <a:rPr lang="zh-CN" altLang="en-US" sz="2800" b="1" dirty="0"/>
              <a:t>求</a:t>
            </a:r>
            <a:r>
              <a:rPr lang="en-US" altLang="zh-CN" sz="2800" b="1" i="1" dirty="0"/>
              <a:t>m </a:t>
            </a:r>
            <a:r>
              <a:rPr lang="zh-CN" altLang="en-US" sz="2800" b="1" dirty="0"/>
              <a:t>使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最小</a:t>
            </a:r>
            <a:r>
              <a:rPr lang="en-US" altLang="zh-CN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nimBg="1" autoUpdateAnimBg="0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899592" y="476672"/>
            <a:ext cx="11430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求解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154060" y="1844824"/>
            <a:ext cx="3126563" cy="520072"/>
            <a:chOff x="5148064" y="2406819"/>
            <a:chExt cx="3126563" cy="520072"/>
          </a:xfrm>
        </p:grpSpPr>
        <p:graphicFrame>
          <p:nvGraphicFramePr>
            <p:cNvPr id="174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289478"/>
                </p:ext>
              </p:extLst>
            </p:nvPr>
          </p:nvGraphicFramePr>
          <p:xfrm>
            <a:off x="6156176" y="2406819"/>
            <a:ext cx="2118451" cy="520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56" name="公式" r:id="rId3" imgW="876240" imgH="215640" progId="Equation.3">
                    <p:embed/>
                  </p:oleObj>
                </mc:Choice>
                <mc:Fallback>
                  <p:oleObj name="公式" r:id="rId3" imgW="87624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2406819"/>
                          <a:ext cx="2118451" cy="520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AutoShape 14"/>
            <p:cNvSpPr>
              <a:spLocks noChangeArrowheads="1"/>
            </p:cNvSpPr>
            <p:nvPr/>
          </p:nvSpPr>
          <p:spPr bwMode="auto">
            <a:xfrm>
              <a:off x="5148064" y="2545759"/>
              <a:ext cx="720080" cy="242193"/>
            </a:xfrm>
            <a:prstGeom prst="downArrow">
              <a:avLst>
                <a:gd name="adj1" fmla="val 50000"/>
                <a:gd name="adj2" fmla="val 313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451225" y="620688"/>
            <a:ext cx="1120775" cy="1446629"/>
            <a:chOff x="2287" y="206"/>
            <a:chExt cx="706" cy="1230"/>
          </a:xfrm>
        </p:grpSpPr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2287" y="206"/>
            <a:ext cx="70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57" name="Equation" r:id="rId5" imgW="457200" imgH="393480" progId="Equation.DSMT4">
                    <p:embed/>
                  </p:oleObj>
                </mc:Choice>
                <mc:Fallback>
                  <p:oleObj name="Equation" r:id="rId5" imgW="457200" imgH="393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" y="206"/>
                          <a:ext cx="70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>
              <a:off x="2496" y="885"/>
              <a:ext cx="192" cy="551"/>
            </a:xfrm>
            <a:prstGeom prst="rightArrow">
              <a:avLst>
                <a:gd name="adj1" fmla="val 50000"/>
                <a:gd name="adj2" fmla="val 313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27992"/>
              </p:ext>
            </p:extLst>
          </p:nvPr>
        </p:nvGraphicFramePr>
        <p:xfrm>
          <a:off x="899592" y="1196752"/>
          <a:ext cx="23050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7" imgW="1028700" imgH="419100" progId="Equation.DSMT4">
                  <p:embed/>
                </p:oleObj>
              </mc:Choice>
              <mc:Fallback>
                <p:oleObj name="Equation" r:id="rId7" imgW="1028700" imgH="4191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96752"/>
                        <a:ext cx="2305050" cy="9382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07915"/>
              </p:ext>
            </p:extLst>
          </p:nvPr>
        </p:nvGraphicFramePr>
        <p:xfrm>
          <a:off x="4572000" y="1340768"/>
          <a:ext cx="3783137" cy="47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9" imgW="1637589" imgH="203112" progId="Equation.DSMT4">
                  <p:embed/>
                </p:oleObj>
              </mc:Choice>
              <mc:Fallback>
                <p:oleObj name="Equation" r:id="rId9" imgW="1637589" imgH="203112" progId="Equation.DSMT4">
                  <p:embed/>
                  <p:pic>
                    <p:nvPicPr>
                      <p:cNvPr id="0" name="Object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40768"/>
                        <a:ext cx="3783137" cy="47655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23089"/>
              </p:ext>
            </p:extLst>
          </p:nvPr>
        </p:nvGraphicFramePr>
        <p:xfrm>
          <a:off x="827584" y="2204864"/>
          <a:ext cx="24923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11" imgW="1143000" imgH="812520" progId="Equation.DSMT4">
                  <p:embed/>
                </p:oleObj>
              </mc:Choice>
              <mc:Fallback>
                <p:oleObj name="Equation" r:id="rId11" imgW="114300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2492375" cy="16716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267730"/>
              </p:ext>
            </p:extLst>
          </p:nvPr>
        </p:nvGraphicFramePr>
        <p:xfrm>
          <a:off x="4716016" y="2420888"/>
          <a:ext cx="2768809" cy="102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quation" r:id="rId13" imgW="1130300" imgH="419100" progId="Equation.DSMT4">
                  <p:embed/>
                </p:oleObj>
              </mc:Choice>
              <mc:Fallback>
                <p:oleObj name="Equation" r:id="rId13" imgW="1130300" imgH="419100" progId="Equation.DSMT4">
                  <p:embed/>
                  <p:pic>
                    <p:nvPicPr>
                      <p:cNvPr id="0" name="Object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420888"/>
                        <a:ext cx="2768809" cy="10223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11862"/>
              </p:ext>
            </p:extLst>
          </p:nvPr>
        </p:nvGraphicFramePr>
        <p:xfrm>
          <a:off x="5076056" y="3645024"/>
          <a:ext cx="22799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" name="Equation" r:id="rId15" imgW="1016000" imgH="419100" progId="Equation.DSMT4">
                  <p:embed/>
                </p:oleObj>
              </mc:Choice>
              <mc:Fallback>
                <p:oleObj name="Equation" r:id="rId15" imgW="1016000" imgH="419100" progId="Equation.DSMT4">
                  <p:embed/>
                  <p:pic>
                    <p:nvPicPr>
                      <p:cNvPr id="0" name="Object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645024"/>
                        <a:ext cx="22799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23528" y="3933056"/>
            <a:ext cx="38163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已知</a:t>
            </a:r>
            <a:r>
              <a:rPr lang="zh-CN" altLang="en-US" sz="2800" b="1" i="1" dirty="0">
                <a:sym typeface="Symbol" pitchFamily="18" charset="2"/>
              </a:rPr>
              <a:t></a:t>
            </a:r>
            <a:r>
              <a:rPr lang="en-US" altLang="zh-CN" sz="2800" b="1" i="1" dirty="0">
                <a:sym typeface="Symbol" pitchFamily="18" charset="2"/>
              </a:rPr>
              <a:t>, </a:t>
            </a:r>
            <a:r>
              <a:rPr lang="zh-CN" altLang="en-US" sz="2800" b="1" dirty="0"/>
              <a:t>求 </a:t>
            </a:r>
            <a:r>
              <a:rPr lang="en-US" altLang="zh-CN" sz="2800" i="1" dirty="0"/>
              <a:t>z </a:t>
            </a:r>
            <a:r>
              <a:rPr lang="zh-CN" altLang="en-US" sz="2800" b="1" dirty="0"/>
              <a:t>使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(</a:t>
            </a:r>
            <a:r>
              <a:rPr lang="en-US" altLang="zh-CN" sz="2800" i="1" dirty="0"/>
              <a:t>z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最小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43268" y="4581128"/>
            <a:ext cx="6169424" cy="523220"/>
            <a:chOff x="1115616" y="5503393"/>
            <a:chExt cx="6169424" cy="52322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267424"/>
                </p:ext>
              </p:extLst>
            </p:nvPr>
          </p:nvGraphicFramePr>
          <p:xfrm>
            <a:off x="5292080" y="5523862"/>
            <a:ext cx="1992960" cy="502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3" name="Equation" r:id="rId17" imgW="812447" imgH="203112" progId="Equation.DSMT4">
                    <p:embed/>
                  </p:oleObj>
                </mc:Choice>
                <mc:Fallback>
                  <p:oleObj name="Equation" r:id="rId17" imgW="812447" imgH="203112" progId="Equation.DSMT4">
                    <p:embed/>
                    <p:pic>
                      <p:nvPicPr>
                        <p:cNvPr id="0" name="Object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5523862"/>
                          <a:ext cx="1992960" cy="50275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115616" y="5503393"/>
              <a:ext cx="4248472" cy="5232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 smtClean="0"/>
                <a:t>J</a:t>
              </a:r>
              <a:r>
                <a:rPr lang="en-US" altLang="zh-CN" sz="2800" b="1" dirty="0" smtClean="0"/>
                <a:t>(</a:t>
              </a:r>
              <a:r>
                <a:rPr lang="en-US" altLang="zh-CN" sz="2800" i="1" dirty="0" smtClean="0"/>
                <a:t>z</a:t>
              </a:r>
              <a:r>
                <a:rPr lang="en-US" altLang="zh-CN" sz="2800" b="1" dirty="0"/>
                <a:t>) </a:t>
              </a:r>
              <a:r>
                <a:rPr lang="zh-CN" altLang="en-US" sz="2800" b="1" dirty="0" smtClean="0"/>
                <a:t>的最小值应满足方程</a:t>
              </a:r>
              <a:endParaRPr lang="zh-CN" altLang="en-US" sz="28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06582" y="5157192"/>
            <a:ext cx="6192688" cy="1291366"/>
            <a:chOff x="1306582" y="5157192"/>
            <a:chExt cx="6192688" cy="1291366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454881"/>
                </p:ext>
              </p:extLst>
            </p:nvPr>
          </p:nvGraphicFramePr>
          <p:xfrm>
            <a:off x="3236429" y="5670202"/>
            <a:ext cx="1806898" cy="778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4" name="公式" r:id="rId19" imgW="1091726" imgH="469696" progId="Equation.3">
                    <p:embed/>
                  </p:oleObj>
                </mc:Choice>
                <mc:Fallback>
                  <p:oleObj name="公式" r:id="rId19" imgW="1091726" imgH="46969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429" y="5670202"/>
                          <a:ext cx="1806898" cy="778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8678719"/>
                </p:ext>
              </p:extLst>
            </p:nvPr>
          </p:nvGraphicFramePr>
          <p:xfrm>
            <a:off x="1471092" y="5847563"/>
            <a:ext cx="1440160" cy="468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5" name="公式" r:id="rId21" imgW="736600" imgH="241300" progId="Equation.3">
                    <p:embed/>
                  </p:oleObj>
                </mc:Choice>
                <mc:Fallback>
                  <p:oleObj name="公式" r:id="rId21" imgW="736600" imgH="24130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092" y="5847563"/>
                          <a:ext cx="1440160" cy="468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1306582" y="5157192"/>
              <a:ext cx="6192688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/>
                <a:t>用</a:t>
              </a:r>
              <a:r>
                <a:rPr lang="en-US" altLang="zh-CN" sz="2800" b="1" dirty="0" smtClean="0"/>
                <a:t>MATLAB</a:t>
              </a:r>
              <a:r>
                <a:rPr lang="zh-CN" altLang="en-US" sz="2800" b="1" dirty="0" smtClean="0"/>
                <a:t>软件求出方程的根</a:t>
              </a:r>
              <a:r>
                <a:rPr lang="en-US" altLang="zh-CN" sz="2800" i="1" dirty="0" smtClean="0"/>
                <a:t>z</a:t>
              </a:r>
              <a:r>
                <a:rPr lang="zh-CN" altLang="en-US" sz="2800" b="1" dirty="0" smtClean="0"/>
                <a:t>，代入</a:t>
              </a:r>
              <a:endParaRPr lang="zh-CN" altLang="en-US" sz="2800" b="1" dirty="0"/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292080" y="5832812"/>
            <a:ext cx="2808312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得到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的最优值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657507" y="2632405"/>
            <a:ext cx="2467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sym typeface="Symbol" pitchFamily="18" charset="2"/>
              </a:rPr>
              <a:t>解</a:t>
            </a:r>
            <a:r>
              <a:rPr lang="zh-CN" altLang="en-US" sz="2800" b="1" dirty="0" smtClean="0">
                <a:sym typeface="Symbol" pitchFamily="18" charset="2"/>
              </a:rPr>
              <a:t>   </a:t>
            </a:r>
            <a:r>
              <a:rPr lang="en-US" altLang="zh-CN" sz="2800" b="1" dirty="0" smtClean="0">
                <a:sym typeface="Symbol" pitchFamily="18" charset="2"/>
              </a:rPr>
              <a:t></a:t>
            </a:r>
            <a:r>
              <a:rPr lang="en-US" altLang="zh-CN" sz="2800" b="1" dirty="0">
                <a:sym typeface="Symbol" pitchFamily="18" charset="2"/>
              </a:rPr>
              <a:t>=</a:t>
            </a:r>
            <a:r>
              <a:rPr lang="en-US" altLang="zh-CN" sz="2800" b="1" i="1" dirty="0">
                <a:sym typeface="Symbol" pitchFamily="18" charset="2"/>
              </a:rPr>
              <a:t>l</a:t>
            </a:r>
            <a:r>
              <a:rPr lang="en-US" altLang="zh-CN" sz="2800" b="1" dirty="0">
                <a:sym typeface="Symbol" pitchFamily="18" charset="2"/>
              </a:rPr>
              <a:t>/=10</a:t>
            </a:r>
            <a:endParaRPr lang="en-US" altLang="zh-CN" sz="2800" b="1" dirty="0"/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507046" y="692696"/>
            <a:ext cx="794665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zh-CN" altLang="en-US" sz="2800" b="1" dirty="0" smtClean="0"/>
              <a:t> 设</a:t>
            </a:r>
            <a:r>
              <a:rPr lang="zh-CN" altLang="en-US" sz="2800" b="1" dirty="0"/>
              <a:t>已知精轧后钢材的规定长度为 </a:t>
            </a:r>
            <a:r>
              <a:rPr lang="en-US" altLang="zh-CN" sz="2800" b="1" i="1" dirty="0"/>
              <a:t>l</a:t>
            </a:r>
            <a:r>
              <a:rPr lang="en-US" altLang="zh-CN" sz="2800" b="1" dirty="0"/>
              <a:t>=2(m</a:t>
            </a:r>
            <a:r>
              <a:rPr lang="en-US" altLang="en-US" sz="2800" b="1" dirty="0"/>
              <a:t>), </a:t>
            </a:r>
            <a:r>
              <a:rPr lang="zh-CN" altLang="en-US" sz="2800" b="1" dirty="0" smtClean="0"/>
              <a:t> </a:t>
            </a:r>
            <a:r>
              <a:rPr lang="zh-CN" altLang="en-US" sz="2800" b="1" dirty="0"/>
              <a:t>粗轧后钢材长度的均方差为 </a:t>
            </a:r>
            <a:r>
              <a:rPr lang="en-US" altLang="en-US" sz="2800" b="1" i="1" dirty="0">
                <a:sym typeface="Symbol" pitchFamily="18" charset="2"/>
              </a:rPr>
              <a:t></a:t>
            </a:r>
            <a:r>
              <a:rPr lang="en-US" altLang="en-US" sz="2800" b="1" dirty="0">
                <a:sym typeface="Symbol" pitchFamily="18" charset="2"/>
              </a:rPr>
              <a:t>=20(</a:t>
            </a:r>
            <a:r>
              <a:rPr lang="en-US" altLang="zh-CN" sz="2800" b="1" dirty="0">
                <a:sym typeface="Symbol" pitchFamily="18" charset="2"/>
              </a:rPr>
              <a:t>cm</a:t>
            </a:r>
            <a:r>
              <a:rPr lang="en-US" altLang="en-US" sz="2800" b="1" dirty="0">
                <a:sym typeface="Symbol" pitchFamily="18" charset="2"/>
              </a:rPr>
              <a:t>)</a:t>
            </a:r>
            <a:r>
              <a:rPr lang="zh-CN" altLang="en-US" sz="2800" b="1" dirty="0">
                <a:sym typeface="Symbol" pitchFamily="18" charset="2"/>
              </a:rPr>
              <a:t>，</a:t>
            </a:r>
            <a:r>
              <a:rPr lang="zh-CN" altLang="en-US" sz="2800" b="1" dirty="0" smtClean="0">
                <a:sym typeface="Symbol" pitchFamily="18" charset="2"/>
              </a:rPr>
              <a:t>求</a:t>
            </a:r>
            <a:r>
              <a:rPr lang="zh-CN" altLang="en-US" sz="2800" b="1" dirty="0"/>
              <a:t>粗轧</a:t>
            </a:r>
            <a:r>
              <a:rPr lang="zh-CN" altLang="en-US" sz="2800" b="1" dirty="0" smtClean="0"/>
              <a:t>时调</a:t>
            </a:r>
            <a:r>
              <a:rPr lang="zh-CN" altLang="en-US" sz="2800" b="1" dirty="0"/>
              <a:t>整的</a:t>
            </a:r>
            <a:r>
              <a:rPr lang="zh-CN" altLang="en-US" sz="2800" b="1" dirty="0">
                <a:solidFill>
                  <a:srgbClr val="FF0000"/>
                </a:solidFill>
              </a:rPr>
              <a:t>均值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lang="zh-CN" altLang="en-US" sz="2800" b="1" i="1" dirty="0" smtClean="0">
                <a:sym typeface="Symbol" pitchFamily="18" charset="2"/>
              </a:rPr>
              <a:t>，</a:t>
            </a:r>
            <a:r>
              <a:rPr lang="zh-CN" altLang="en-US" sz="2800" b="1" dirty="0" smtClean="0">
                <a:sym typeface="Symbol" pitchFamily="18" charset="2"/>
              </a:rPr>
              <a:t>使</a:t>
            </a:r>
            <a:r>
              <a:rPr lang="zh-CN" altLang="en-US" sz="2800" b="1" dirty="0">
                <a:ea typeface="楷体_GB2312" pitchFamily="49" charset="-122"/>
              </a:rPr>
              <a:t>一根成品</a:t>
            </a:r>
            <a:r>
              <a:rPr lang="zh-CN" altLang="en-US" sz="2800" b="1" dirty="0" smtClean="0">
                <a:ea typeface="楷体_GB2312" pitchFamily="49" charset="-122"/>
              </a:rPr>
              <a:t>材的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平均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浪费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长度</a:t>
            </a:r>
            <a:r>
              <a:rPr lang="zh-CN" altLang="en-US" sz="2800" b="1" dirty="0" smtClean="0">
                <a:solidFill>
                  <a:srgbClr val="FF0000"/>
                </a:solidFill>
                <a:sym typeface="Symbol" pitchFamily="18" charset="2"/>
              </a:rPr>
              <a:t>最小</a:t>
            </a:r>
            <a:r>
              <a:rPr lang="en-US" altLang="zh-CN" sz="2800" b="1" i="1" dirty="0" smtClean="0">
                <a:sym typeface="Symbol" pitchFamily="18" charset="2"/>
              </a:rPr>
              <a:t>.</a:t>
            </a:r>
            <a:endParaRPr lang="en-US" altLang="zh-CN" sz="2800" b="1" dirty="0"/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01402"/>
              </p:ext>
            </p:extLst>
          </p:nvPr>
        </p:nvGraphicFramePr>
        <p:xfrm>
          <a:off x="6696708" y="5789775"/>
          <a:ext cx="1835732" cy="46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3" name="Equation" r:id="rId4" imgW="812447" imgH="203112" progId="Equation.DSMT4">
                  <p:embed/>
                </p:oleObj>
              </mc:Choice>
              <mc:Fallback>
                <p:oleObj name="Equation" r:id="rId4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708" y="5789775"/>
                        <a:ext cx="1835732" cy="463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480372" y="2642974"/>
            <a:ext cx="4124076" cy="3148225"/>
            <a:chOff x="4480372" y="2642974"/>
            <a:chExt cx="4124076" cy="3148225"/>
          </a:xfrm>
        </p:grpSpPr>
        <p:pic>
          <p:nvPicPr>
            <p:cNvPr id="75" name="图片 74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372" y="2642974"/>
              <a:ext cx="4124076" cy="3148225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690972"/>
                </p:ext>
              </p:extLst>
            </p:nvPr>
          </p:nvGraphicFramePr>
          <p:xfrm>
            <a:off x="5724128" y="3068960"/>
            <a:ext cx="1402078" cy="57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4" name="Equation" r:id="rId7" imgW="1016000" imgH="419100" progId="Equation.DSMT4">
                    <p:embed/>
                  </p:oleObj>
                </mc:Choice>
                <mc:Fallback>
                  <p:oleObj name="Equation" r:id="rId7" imgW="1016000" imgH="4191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3068960"/>
                          <a:ext cx="1402078" cy="576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699865" y="4072310"/>
            <a:ext cx="4091230" cy="526619"/>
            <a:chOff x="699865" y="4072310"/>
            <a:chExt cx="4091230" cy="526619"/>
          </a:xfrm>
        </p:grpSpPr>
        <p:grpSp>
          <p:nvGrpSpPr>
            <p:cNvPr id="5" name="Group 73"/>
            <p:cNvGrpSpPr>
              <a:grpSpLocks/>
            </p:cNvGrpSpPr>
            <p:nvPr/>
          </p:nvGrpSpPr>
          <p:grpSpPr bwMode="auto">
            <a:xfrm>
              <a:off x="2195412" y="4072310"/>
              <a:ext cx="2595683" cy="523875"/>
              <a:chOff x="725" y="3120"/>
              <a:chExt cx="1548" cy="330"/>
            </a:xfrm>
          </p:grpSpPr>
          <p:sp>
            <p:nvSpPr>
              <p:cNvPr id="18500" name="Text Box 67"/>
              <p:cNvSpPr txBox="1">
                <a:spLocks noChangeArrowheads="1"/>
              </p:cNvSpPr>
              <p:nvPr/>
            </p:nvSpPr>
            <p:spPr bwMode="auto">
              <a:xfrm>
                <a:off x="789" y="3120"/>
                <a:ext cx="1484" cy="33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 smtClean="0">
                    <a:sym typeface="Symbol" pitchFamily="18" charset="2"/>
                  </a:rPr>
                  <a:t> </a:t>
                </a:r>
                <a:r>
                  <a:rPr lang="en-US" altLang="zh-CN" sz="2800" b="1" dirty="0" smtClean="0">
                    <a:sym typeface="Symbol" pitchFamily="18" charset="2"/>
                  </a:rPr>
                  <a:t>= </a:t>
                </a:r>
                <a:r>
                  <a:rPr lang="en-US" altLang="zh-CN" sz="2800" b="1" i="1" dirty="0" smtClean="0">
                    <a:sym typeface="Symbol" pitchFamily="18" charset="2"/>
                  </a:rPr>
                  <a:t> </a:t>
                </a:r>
                <a:r>
                  <a:rPr lang="en-US" altLang="zh-CN" b="1" dirty="0" smtClean="0"/>
                  <a:t>–</a:t>
                </a:r>
                <a:r>
                  <a:rPr lang="en-US" altLang="zh-CN" dirty="0" smtClean="0">
                    <a:sym typeface="Symbol" pitchFamily="18" charset="2"/>
                  </a:rPr>
                  <a:t> </a:t>
                </a:r>
                <a:r>
                  <a:rPr lang="en-US" altLang="zh-CN" sz="2800" i="1" dirty="0" smtClean="0">
                    <a:sym typeface="Symbol" pitchFamily="18" charset="2"/>
                  </a:rPr>
                  <a:t>z</a:t>
                </a:r>
                <a:r>
                  <a:rPr lang="en-US" altLang="zh-CN" sz="2800" b="1" dirty="0" smtClean="0">
                    <a:sym typeface="Symbol" pitchFamily="18" charset="2"/>
                  </a:rPr>
                  <a:t>=11.78</a:t>
                </a:r>
                <a:endParaRPr lang="en-US" altLang="zh-CN" sz="2800" b="1" dirty="0">
                  <a:sym typeface="Symbol" pitchFamily="18" charset="2"/>
                </a:endParaRPr>
              </a:p>
            </p:txBody>
          </p:sp>
          <p:sp>
            <p:nvSpPr>
              <p:cNvPr id="18501" name="AutoShape 70"/>
              <p:cNvSpPr>
                <a:spLocks noChangeArrowheads="1"/>
              </p:cNvSpPr>
              <p:nvPr/>
            </p:nvSpPr>
            <p:spPr bwMode="auto">
              <a:xfrm>
                <a:off x="725" y="3144"/>
                <a:ext cx="72" cy="30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351892"/>
                </p:ext>
              </p:extLst>
            </p:nvPr>
          </p:nvGraphicFramePr>
          <p:xfrm>
            <a:off x="699865" y="4135609"/>
            <a:ext cx="1423863" cy="463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05" name="公式" r:id="rId9" imgW="736600" imgH="241300" progId="Equation.3">
                    <p:embed/>
                  </p:oleObj>
                </mc:Choice>
                <mc:Fallback>
                  <p:oleObj name="公式" r:id="rId9" imgW="736600" imgH="241300" progId="Equation.3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865" y="4135609"/>
                          <a:ext cx="1423863" cy="463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6" name="组合 14335"/>
          <p:cNvGrpSpPr/>
          <p:nvPr/>
        </p:nvGrpSpPr>
        <p:grpSpPr>
          <a:xfrm>
            <a:off x="5027535" y="4941168"/>
            <a:ext cx="1537666" cy="1363228"/>
            <a:chOff x="5027535" y="4941168"/>
            <a:chExt cx="1537666" cy="1363228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5671349" y="4941168"/>
              <a:ext cx="0" cy="46268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" name="组合 30"/>
            <p:cNvGrpSpPr/>
            <p:nvPr/>
          </p:nvGrpSpPr>
          <p:grpSpPr>
            <a:xfrm>
              <a:off x="5027535" y="5517232"/>
              <a:ext cx="1537666" cy="787164"/>
              <a:chOff x="5027535" y="5517232"/>
              <a:chExt cx="1537666" cy="787164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027535" y="5791197"/>
                <a:ext cx="1537666" cy="513199"/>
                <a:chOff x="4919051" y="5791197"/>
                <a:chExt cx="1537666" cy="513199"/>
              </a:xfrm>
            </p:grpSpPr>
            <p:sp>
              <p:nvSpPr>
                <p:cNvPr id="18503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6379311" y="5818621"/>
                  <a:ext cx="77406" cy="485775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919051" y="5791197"/>
                  <a:ext cx="1358098" cy="46166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 dirty="0" smtClean="0"/>
                    <a:t>z</a:t>
                  </a:r>
                  <a:r>
                    <a:rPr lang="en-US" altLang="zh-CN" b="1" dirty="0" smtClean="0"/>
                    <a:t>= </a:t>
                  </a:r>
                  <a:r>
                    <a:rPr lang="en-US" altLang="zh-CN" b="1" dirty="0"/>
                    <a:t>–</a:t>
                  </a:r>
                  <a:r>
                    <a:rPr lang="en-US" altLang="zh-CN" dirty="0"/>
                    <a:t> </a:t>
                  </a:r>
                  <a:r>
                    <a:rPr lang="en-US" altLang="zh-CN" b="1" dirty="0"/>
                    <a:t>1.78</a:t>
                  </a: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5688596" y="5517232"/>
                <a:ext cx="0" cy="27396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28" name="组合 27"/>
          <p:cNvGrpSpPr/>
          <p:nvPr/>
        </p:nvGrpSpPr>
        <p:grpSpPr>
          <a:xfrm>
            <a:off x="771671" y="4859574"/>
            <a:ext cx="4065020" cy="523220"/>
            <a:chOff x="780685" y="4682242"/>
            <a:chExt cx="4065020" cy="523220"/>
          </a:xfrm>
        </p:grpSpPr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2121555" y="4686349"/>
              <a:ext cx="2724150" cy="519113"/>
              <a:chOff x="680" y="3552"/>
              <a:chExt cx="1716" cy="327"/>
            </a:xfrm>
          </p:grpSpPr>
          <p:sp>
            <p:nvSpPr>
              <p:cNvPr id="18498" name="Text Box 68"/>
              <p:cNvSpPr txBox="1">
                <a:spLocks noChangeArrowheads="1"/>
              </p:cNvSpPr>
              <p:nvPr/>
            </p:nvSpPr>
            <p:spPr bwMode="auto">
              <a:xfrm>
                <a:off x="768" y="3552"/>
                <a:ext cx="1628" cy="327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 smtClean="0"/>
                  <a:t>m= </a:t>
                </a:r>
                <a:r>
                  <a:rPr lang="en-US" altLang="zh-CN" sz="2800" b="1" i="1" dirty="0" smtClean="0">
                    <a:sym typeface="Symbol" pitchFamily="18" charset="2"/>
                  </a:rPr>
                  <a:t></a:t>
                </a:r>
                <a:r>
                  <a:rPr lang="en-US" altLang="zh-CN" sz="2800" b="1" dirty="0">
                    <a:sym typeface="Symbol" pitchFamily="18" charset="2"/>
                  </a:rPr>
                  <a:t>=2.36(</a:t>
                </a:r>
                <a:r>
                  <a:rPr lang="zh-CN" altLang="en-US" sz="2800" b="1" dirty="0">
                    <a:sym typeface="Symbol" pitchFamily="18" charset="2"/>
                  </a:rPr>
                  <a:t>m</a:t>
                </a:r>
                <a:r>
                  <a:rPr lang="en-US" altLang="zh-CN" sz="2800" b="1" dirty="0"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18499" name="AutoShape 71"/>
              <p:cNvSpPr>
                <a:spLocks noChangeArrowheads="1"/>
              </p:cNvSpPr>
              <p:nvPr/>
            </p:nvSpPr>
            <p:spPr bwMode="auto">
              <a:xfrm>
                <a:off x="680" y="3573"/>
                <a:ext cx="72" cy="30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0685" y="4682242"/>
              <a:ext cx="12811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ym typeface="Symbol" pitchFamily="18" charset="2"/>
                </a:rPr>
                <a:t> </a:t>
              </a:r>
              <a:r>
                <a:rPr lang="en-US" altLang="zh-CN" sz="2800" b="1" i="1" dirty="0" smtClean="0"/>
                <a:t>=m</a:t>
              </a:r>
              <a:r>
                <a:rPr lang="en-US" altLang="zh-CN" sz="2800" b="1" dirty="0"/>
                <a:t>/</a:t>
              </a:r>
              <a:r>
                <a:rPr lang="en-US" altLang="zh-CN" sz="2800" b="1" i="1" dirty="0" smtClean="0">
                  <a:sym typeface="Symbol" pitchFamily="18" charset="2"/>
                </a:rPr>
                <a:t></a:t>
              </a:r>
              <a:endParaRPr lang="zh-CN" altLang="en-US" sz="2800" dirty="0"/>
            </a:p>
          </p:txBody>
        </p:sp>
      </p:grpSp>
      <p:sp>
        <p:nvSpPr>
          <p:cNvPr id="98" name="Text Box 26"/>
          <p:cNvSpPr txBox="1">
            <a:spLocks noChangeArrowheads="1"/>
          </p:cNvSpPr>
          <p:nvPr/>
        </p:nvSpPr>
        <p:spPr bwMode="auto">
          <a:xfrm>
            <a:off x="813742" y="3329710"/>
            <a:ext cx="3542233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MATLAB</a:t>
            </a:r>
            <a:r>
              <a:rPr lang="zh-CN" altLang="en-US" sz="2800" b="1" dirty="0" smtClean="0"/>
              <a:t>作图求解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732442" y="5652229"/>
            <a:ext cx="3758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平均浪费</a:t>
            </a:r>
            <a:r>
              <a:rPr lang="zh-CN" altLang="en-US" sz="2800" b="1" dirty="0" smtClean="0">
                <a:ea typeface="楷体_GB2312" pitchFamily="49" charset="-122"/>
              </a:rPr>
              <a:t>长度为</a:t>
            </a:r>
            <a:r>
              <a:rPr lang="en-US" altLang="zh-CN" sz="2800" b="1" dirty="0" smtClean="0">
                <a:ea typeface="楷体_GB2312" pitchFamily="49" charset="-122"/>
              </a:rPr>
              <a:t>0.45</a:t>
            </a:r>
            <a:r>
              <a:rPr lang="en-US" altLang="zh-CN" b="1" dirty="0">
                <a:sym typeface="Symbol" pitchFamily="18" charset="2"/>
              </a:rPr>
              <a:t>(</a:t>
            </a:r>
            <a:r>
              <a:rPr lang="zh-CN" altLang="en-US" b="1" dirty="0">
                <a:sym typeface="Symbol" pitchFamily="18" charset="2"/>
              </a:rPr>
              <a:t>m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endParaRPr lang="en-US" altLang="zh-CN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1" grpId="0"/>
      <p:bldP spid="98" grpId="0"/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658604" y="620712"/>
            <a:ext cx="122346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评注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8313" y="1484313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模型假定</a:t>
            </a:r>
            <a:r>
              <a:rPr lang="en-US" altLang="zh-CN" sz="2800" b="1">
                <a:latin typeface="宋体" pitchFamily="2" charset="-122"/>
              </a:rPr>
              <a:t>: </a:t>
            </a:r>
            <a:r>
              <a:rPr lang="zh-CN" altLang="en-US" sz="2800" b="1">
                <a:latin typeface="宋体" pitchFamily="2" charset="-122"/>
              </a:rPr>
              <a:t>粗轧钢材长度小于规定长度</a:t>
            </a:r>
            <a:r>
              <a:rPr lang="en-US" altLang="zh-CN" sz="2800" b="1" i="1"/>
              <a:t>l</a:t>
            </a:r>
            <a:r>
              <a:rPr lang="en-US" altLang="zh-CN" sz="2800" b="1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latin typeface="宋体" pitchFamily="2" charset="-122"/>
              </a:rPr>
              <a:t>整根报废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55875" y="2133600"/>
            <a:ext cx="4038600" cy="52322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</a:rPr>
              <a:t>改为新的假定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zh-CN" altLang="en-US" sz="2800" b="1" dirty="0" smtClean="0">
                <a:latin typeface="宋体" pitchFamily="2" charset="-122"/>
              </a:rPr>
              <a:t>训练题</a:t>
            </a:r>
            <a:r>
              <a:rPr lang="en-US" altLang="zh-CN" sz="2800" b="1" dirty="0" smtClean="0">
                <a:latin typeface="宋体" pitchFamily="2" charset="-122"/>
              </a:rPr>
              <a:t>5):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47700" y="2781300"/>
            <a:ext cx="774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1.</a:t>
            </a:r>
            <a:r>
              <a:rPr lang="zh-CN" altLang="en-US" sz="2800" b="1">
                <a:latin typeface="宋体" pitchFamily="2" charset="-122"/>
              </a:rPr>
              <a:t>粗轧钢材长度在规定长度</a:t>
            </a:r>
            <a:r>
              <a:rPr lang="en-US" altLang="zh-CN" sz="2800" b="1">
                <a:latin typeface="宋体" pitchFamily="2" charset="-122"/>
              </a:rPr>
              <a:t>[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en-US" altLang="zh-CN" sz="2800" b="1" i="1"/>
              <a:t>l</a:t>
            </a:r>
            <a:r>
              <a:rPr lang="en-US" altLang="zh-CN" sz="2800" b="1"/>
              <a:t>]</a:t>
            </a:r>
            <a:r>
              <a:rPr lang="zh-CN" altLang="en-US" sz="2800" b="1"/>
              <a:t>内</a:t>
            </a:r>
            <a:r>
              <a:rPr lang="zh-CN" altLang="en-US" sz="2800" b="1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latin typeface="宋体" pitchFamily="2" charset="-122"/>
              </a:rPr>
              <a:t>降级使用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4213" y="3357563"/>
            <a:ext cx="6983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2.</a:t>
            </a:r>
            <a:r>
              <a:rPr lang="zh-CN" altLang="en-US" sz="2800" b="1">
                <a:latin typeface="宋体" pitchFamily="2" charset="-122"/>
              </a:rPr>
              <a:t>粗轧钢材长度小于规定长度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1</a:t>
            </a:r>
            <a:r>
              <a:rPr lang="en-US" altLang="zh-CN" sz="2800" b="1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latin typeface="宋体" pitchFamily="2" charset="-122"/>
              </a:rPr>
              <a:t>整根报废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8313" y="4508500"/>
            <a:ext cx="8280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在随机因素影响下过程有两种结果，其损失</a:t>
            </a:r>
            <a:r>
              <a:rPr lang="en-US" altLang="zh-CN" sz="2800" b="1"/>
              <a:t>(</a:t>
            </a:r>
            <a:r>
              <a:rPr lang="zh-CN" altLang="en-US" sz="2800" b="1"/>
              <a:t>或收益</a:t>
            </a:r>
            <a:r>
              <a:rPr lang="en-US" altLang="zh-CN" sz="2800" b="1"/>
              <a:t>)</a:t>
            </a:r>
            <a:r>
              <a:rPr lang="zh-CN" altLang="en-US" sz="2800" b="1"/>
              <a:t>各有不同，综合考虑来确定应采取的决策，在统计意义下使总损失最小</a:t>
            </a:r>
            <a:r>
              <a:rPr lang="en-US" altLang="zh-CN" sz="2800" b="1"/>
              <a:t>(</a:t>
            </a:r>
            <a:r>
              <a:rPr lang="zh-CN" altLang="en-US" sz="2800" b="1"/>
              <a:t>或总收益最大</a:t>
            </a:r>
            <a:r>
              <a:rPr lang="en-US" altLang="zh-CN" sz="2800" b="1"/>
              <a:t>).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835150" y="3933825"/>
            <a:ext cx="5184775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日常生产、生活中的类似问题：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740650" y="692150"/>
          <a:ext cx="1008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Clip" r:id="rId3" imgW="5715000" imgH="3192463" progId="MS_ClipArt_Gallery.2">
                  <p:embed/>
                </p:oleObj>
              </mc:Choice>
              <mc:Fallback>
                <p:oleObj name="Clip" r:id="rId3" imgW="5715000" imgH="3192463" progId="MS_ClipArt_Gallery.2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92150"/>
                        <a:ext cx="10080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  <p:bldP spid="62471" grpId="0"/>
      <p:bldP spid="62472" grpId="0"/>
      <p:bldP spid="62473" grpId="0"/>
      <p:bldP spid="6247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25550" y="548680"/>
            <a:ext cx="3374642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+mj-lt"/>
                <a:ea typeface="隶书" panose="02010509060101010101" pitchFamily="49" charset="-122"/>
              </a:rPr>
              <a:t>8.6  </a:t>
            </a:r>
            <a:r>
              <a:rPr lang="zh-CN" altLang="zh-CN" sz="3200" b="1" dirty="0" smtClean="0">
                <a:latin typeface="+mj-lt"/>
                <a:ea typeface="隶书" panose="02010509060101010101" pitchFamily="49" charset="-122"/>
              </a:rPr>
              <a:t>博彩中的数学</a:t>
            </a:r>
            <a:endParaRPr lang="zh-CN" altLang="zh-CN" sz="3200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92080" y="5166060"/>
            <a:ext cx="34306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世界上博彩业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4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种主要经营方式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6420" y="299695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彩票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016064" y="24786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赌台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300192" y="303025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动物赛跑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97346" y="42640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体育竞猜</a:t>
            </a:r>
            <a:endParaRPr lang="zh-CN" altLang="en-US" sz="2800" b="1" dirty="0"/>
          </a:p>
        </p:txBody>
      </p:sp>
      <p:pic>
        <p:nvPicPr>
          <p:cNvPr id="89090" name="Picture 2" descr="C:\Users\jiangqy\Desktop\u=4146389011,784336510&amp;fm=23&amp;gp=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9" y="1313475"/>
            <a:ext cx="2575173" cy="17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1" name="Picture 3" descr="C:\Users\jiangqy\Desktop\u=3868561591,827155053&amp;fm=23&amp;gp=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09297"/>
            <a:ext cx="2671260" cy="17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4" descr="C:\Users\jiangqy\Desktop\u=1836800617,4050567293&amp;fm=23&amp;gp=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00" y="1220507"/>
            <a:ext cx="2522194" cy="17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3" name="Picture 5" descr="C:\Users\jiangqy\Desktop\u=859967056,3327817218&amp;fm=11&amp;gp=0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8" y="4787310"/>
            <a:ext cx="2858392" cy="171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620688"/>
            <a:ext cx="2746915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+mj-lt"/>
                <a:ea typeface="隶书" panose="02010509060101010101" pitchFamily="49" charset="-122"/>
              </a:rPr>
              <a:t>博彩中的数学</a:t>
            </a:r>
            <a:endParaRPr lang="zh-CN" altLang="zh-CN" sz="3200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336833"/>
            <a:ext cx="79928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博彩起源于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赌博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后有人看</a:t>
            </a:r>
            <a:r>
              <a:rPr lang="zh-CN" altLang="en-US" sz="2800" b="1" dirty="0" smtClean="0"/>
              <a:t>出</a:t>
            </a:r>
            <a:r>
              <a:rPr lang="zh-CN" altLang="zh-CN" sz="2800" b="1" dirty="0" smtClean="0"/>
              <a:t>生财之道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为</a:t>
            </a:r>
            <a:r>
              <a:rPr lang="zh-CN" altLang="zh-CN" sz="2800" b="1" dirty="0"/>
              <a:t>赌客提供物质条件并居中</a:t>
            </a:r>
            <a:r>
              <a:rPr lang="zh-CN" altLang="zh-CN" sz="2800" b="1" dirty="0" smtClean="0"/>
              <a:t>抽头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成为</a:t>
            </a:r>
            <a:r>
              <a:rPr lang="zh-CN" altLang="zh-CN" sz="2800" b="1" dirty="0"/>
              <a:t>今天赌场的</a:t>
            </a:r>
            <a:r>
              <a:rPr lang="zh-CN" altLang="zh-CN" sz="2800" b="1" dirty="0" smtClean="0"/>
              <a:t>雏形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95536" y="2636911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随着赌博名声越来越</a:t>
            </a:r>
            <a:r>
              <a:rPr lang="zh-CN" altLang="zh-CN" sz="2800" b="1" dirty="0" smtClean="0"/>
              <a:t>坏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人们</a:t>
            </a:r>
            <a:r>
              <a:rPr lang="zh-CN" altLang="zh-CN" sz="2800" b="1" dirty="0"/>
              <a:t>为它找到了一个</a:t>
            </a:r>
            <a:r>
              <a:rPr lang="zh-CN" altLang="zh-CN" sz="2800" b="1" dirty="0">
                <a:solidFill>
                  <a:srgbClr val="FF0000"/>
                </a:solidFill>
              </a:rPr>
              <a:t>好听的名字——博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彩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95536" y="3933056"/>
            <a:ext cx="8280920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彩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一个不确定的结果作出预测</a:t>
            </a:r>
            <a:r>
              <a:rPr lang="zh-CN" altLang="zh-CN" sz="2800" b="1" dirty="0" smtClean="0"/>
              <a:t>判断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</a:t>
            </a:r>
            <a:r>
              <a:rPr lang="zh-CN" altLang="zh-CN" sz="2800" b="1" dirty="0"/>
              <a:t>以押上的钱来为自己的决策承担</a:t>
            </a:r>
            <a:r>
              <a:rPr lang="zh-CN" altLang="zh-CN" sz="2800" b="1" dirty="0" smtClean="0"/>
              <a:t>后果</a:t>
            </a:r>
            <a:r>
              <a:rPr lang="en-US" altLang="zh-CN" sz="2800" b="1" dirty="0"/>
              <a:t>——</a:t>
            </a:r>
            <a:r>
              <a:rPr lang="zh-CN" altLang="zh-CN" sz="2800" b="1" dirty="0" smtClean="0"/>
              <a:t>博</a:t>
            </a:r>
            <a:r>
              <a:rPr lang="zh-CN" altLang="zh-CN" sz="2800" b="1" dirty="0"/>
              <a:t>彩词典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10047" y="5229200"/>
            <a:ext cx="828092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博</a:t>
            </a:r>
            <a:r>
              <a:rPr lang="zh-CN" altLang="zh-CN" sz="2800" b="1" dirty="0" smtClean="0"/>
              <a:t>彩三</a:t>
            </a:r>
            <a:r>
              <a:rPr lang="zh-CN" altLang="zh-CN" sz="2800" b="1" dirty="0"/>
              <a:t>大</a:t>
            </a:r>
            <a:r>
              <a:rPr lang="zh-CN" altLang="zh-CN" sz="2800" b="1" dirty="0" smtClean="0"/>
              <a:t>要素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有</a:t>
            </a:r>
            <a:r>
              <a:rPr lang="zh-CN" altLang="zh-CN" sz="2800" b="1" dirty="0">
                <a:solidFill>
                  <a:srgbClr val="FF0000"/>
                </a:solidFill>
              </a:rPr>
              <a:t>赌注、有对手、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碰运气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pic>
        <p:nvPicPr>
          <p:cNvPr id="8" name="Picture 3" descr="C:\Users\jiangqy\Desktop\u=3868561591,827155053&amp;fm=23&amp;gp=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92" y="549096"/>
            <a:ext cx="980175" cy="6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7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39" y="1484784"/>
            <a:ext cx="80879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我国目前</a:t>
            </a:r>
            <a:r>
              <a:rPr lang="zh-CN" altLang="zh-CN" sz="2800" b="1" dirty="0"/>
              <a:t>只有一部分</a:t>
            </a:r>
            <a:r>
              <a:rPr lang="zh-CN" altLang="zh-CN" sz="2800" b="1" dirty="0">
                <a:solidFill>
                  <a:srgbClr val="FF0000"/>
                </a:solidFill>
              </a:rPr>
              <a:t>彩票发行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体育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竞猜</a:t>
            </a:r>
            <a:r>
              <a:rPr lang="zh-CN" altLang="zh-CN" sz="2800" b="1" dirty="0" smtClean="0"/>
              <a:t>合法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政府监督下由相关机构</a:t>
            </a:r>
            <a:r>
              <a:rPr lang="zh-CN" altLang="zh-CN" sz="2800" b="1" dirty="0" smtClean="0"/>
              <a:t>管理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59" y="2828926"/>
            <a:ext cx="8076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彩票</a:t>
            </a:r>
            <a:r>
              <a:rPr lang="zh-CN" altLang="zh-CN" sz="2800" b="1" dirty="0"/>
              <a:t>与轮盘等</a:t>
            </a:r>
            <a:r>
              <a:rPr lang="zh-CN" altLang="zh-CN" sz="2800" b="1" dirty="0">
                <a:solidFill>
                  <a:srgbClr val="FF0000"/>
                </a:solidFill>
              </a:rPr>
              <a:t>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台</a:t>
            </a:r>
            <a:r>
              <a:rPr lang="zh-CN" altLang="en-US" sz="2800" b="1" dirty="0" smtClean="0"/>
              <a:t>游戏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数学</a:t>
            </a:r>
            <a:r>
              <a:rPr lang="zh-CN" altLang="zh-CN" sz="2800" b="1" dirty="0">
                <a:solidFill>
                  <a:srgbClr val="FF0000"/>
                </a:solidFill>
              </a:rPr>
              <a:t>模型</a:t>
            </a:r>
            <a:r>
              <a:rPr lang="zh-CN" altLang="zh-CN" sz="2800" b="1" dirty="0" smtClean="0"/>
              <a:t>基本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195736" y="3610986"/>
            <a:ext cx="429984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两种博彩</a:t>
            </a:r>
            <a:r>
              <a:rPr lang="zh-CN" altLang="zh-CN" sz="2800" b="1" dirty="0" smtClean="0"/>
              <a:t>方式的数学</a:t>
            </a:r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877888" y="4365104"/>
            <a:ext cx="7674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轮盘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从玩家和庄家两方面介绍</a:t>
            </a:r>
            <a:r>
              <a:rPr lang="zh-CN" altLang="zh-CN" sz="2800" b="1" dirty="0"/>
              <a:t>赌</a:t>
            </a:r>
            <a:r>
              <a:rPr lang="zh-CN" altLang="zh-CN" sz="2800" b="1" dirty="0" smtClean="0"/>
              <a:t>台中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建模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43836" y="5092888"/>
            <a:ext cx="7472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球赛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竞猜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研究</a:t>
            </a:r>
            <a:r>
              <a:rPr lang="zh-CN" altLang="zh-CN" sz="2800" b="1" dirty="0"/>
              <a:t>开盘、下注以及收益中的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131840" y="620688"/>
            <a:ext cx="2746915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+mj-lt"/>
                <a:ea typeface="隶书" panose="02010509060101010101" pitchFamily="49" charset="-122"/>
              </a:rPr>
              <a:t>博彩中的数学</a:t>
            </a:r>
            <a:endParaRPr lang="zh-CN" altLang="zh-CN" sz="3200" dirty="0">
              <a:latin typeface="+mj-lt"/>
              <a:ea typeface="隶书" panose="02010509060101010101" pitchFamily="49" charset="-122"/>
            </a:endParaRPr>
          </a:p>
        </p:txBody>
      </p:sp>
      <p:pic>
        <p:nvPicPr>
          <p:cNvPr id="10" name="Picture 3" descr="C:\Users\jiangqy\Desktop\u=3868561591,827155053&amp;fm=23&amp;gp=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92" y="549096"/>
            <a:ext cx="980175" cy="6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7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799" y="620688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轮盘游戏中的数学</a:t>
            </a:r>
          </a:p>
        </p:txBody>
      </p:sp>
      <p:pic>
        <p:nvPicPr>
          <p:cNvPr id="90115" name="pic_left" descr="http://h.hiphotos.baidu.com/baike/pic/item/503d269759ee3d6d8276efc143166d224f4ade0c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70" y="1332384"/>
            <a:ext cx="284643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67544" y="1268760"/>
            <a:ext cx="518457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轮盘</a:t>
            </a:r>
            <a:r>
              <a:rPr lang="en-US" altLang="zh-CN" sz="2800" b="1" dirty="0" smtClean="0"/>
              <a:t>(roulette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由</a:t>
            </a:r>
            <a:r>
              <a:rPr lang="zh-CN" altLang="zh-CN" sz="2800" b="1" dirty="0"/>
              <a:t>一个</a:t>
            </a:r>
            <a:r>
              <a:rPr lang="zh-CN" altLang="zh-CN" sz="2800" b="1" dirty="0" smtClean="0"/>
              <a:t>轮盘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一</a:t>
            </a:r>
            <a:r>
              <a:rPr lang="zh-CN" altLang="zh-CN" sz="2800" b="1" dirty="0"/>
              <a:t>个白色小球和一张赌桌</a:t>
            </a:r>
            <a:r>
              <a:rPr lang="zh-CN" altLang="zh-CN" sz="2800" b="1" dirty="0" smtClean="0"/>
              <a:t>构成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432048" y="2350315"/>
            <a:ext cx="51480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美式轮盘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38</a:t>
            </a:r>
            <a:r>
              <a:rPr lang="zh-CN" altLang="zh-CN" sz="2800" b="1" dirty="0">
                <a:solidFill>
                  <a:srgbClr val="FF0000"/>
                </a:solidFill>
              </a:rPr>
              <a:t>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沟槽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编号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至</a:t>
            </a:r>
            <a:r>
              <a:rPr lang="en-US" altLang="zh-CN" sz="2800" b="1" dirty="0" smtClean="0"/>
              <a:t>36,  </a:t>
            </a:r>
            <a:r>
              <a:rPr lang="zh-CN" altLang="zh-CN" sz="2800" b="1" dirty="0" smtClean="0"/>
              <a:t>红、黑色</a:t>
            </a:r>
            <a:r>
              <a:rPr lang="zh-CN" altLang="en-US" sz="2800" b="1" dirty="0" smtClean="0"/>
              <a:t>各</a:t>
            </a:r>
            <a:r>
              <a:rPr lang="zh-CN" altLang="zh-CN" sz="2800" b="1" dirty="0" smtClean="0"/>
              <a:t>一半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加上</a:t>
            </a:r>
            <a:r>
              <a:rPr lang="zh-CN" altLang="zh-CN" sz="2800" b="1" dirty="0" smtClean="0"/>
              <a:t>绿色沟槽</a:t>
            </a:r>
            <a:r>
              <a:rPr lang="en-US" altLang="zh-CN" sz="2800" b="1" dirty="0" smtClean="0"/>
              <a:t>0</a:t>
            </a:r>
            <a:r>
              <a:rPr lang="zh-CN" altLang="zh-CN" sz="2800" b="1" dirty="0"/>
              <a:t>和</a:t>
            </a:r>
            <a:r>
              <a:rPr lang="en-US" altLang="zh-CN" sz="2800" b="1" dirty="0" smtClean="0"/>
              <a:t>00.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98909" y="3990531"/>
            <a:ext cx="8262664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玩家</a:t>
            </a:r>
            <a:r>
              <a:rPr lang="zh-CN" altLang="zh-CN" sz="2800" b="1" dirty="0" smtClean="0"/>
              <a:t>对一</a:t>
            </a:r>
            <a:r>
              <a:rPr lang="zh-CN" altLang="zh-CN" sz="2800" b="1" dirty="0"/>
              <a:t>个数字</a:t>
            </a:r>
            <a:r>
              <a:rPr lang="zh-CN" altLang="zh-CN" sz="2800" b="1" dirty="0" smtClean="0"/>
              <a:t>、数字</a:t>
            </a:r>
            <a:r>
              <a:rPr lang="zh-CN" altLang="zh-CN" sz="2800" b="1" dirty="0"/>
              <a:t>组合、单双数字、</a:t>
            </a:r>
            <a:r>
              <a:rPr lang="zh-CN" altLang="zh-CN" sz="2800" b="1" dirty="0" smtClean="0"/>
              <a:t>红</a:t>
            </a:r>
            <a:r>
              <a:rPr lang="zh-CN" altLang="zh-CN" sz="2800" b="1" dirty="0"/>
              <a:t>色</a:t>
            </a:r>
            <a:r>
              <a:rPr lang="zh-CN" altLang="zh-CN" sz="2800" b="1" dirty="0" smtClean="0"/>
              <a:t>或黑色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下注</a:t>
            </a:r>
            <a:r>
              <a:rPr lang="en-US" altLang="zh-CN" sz="2800" b="1" dirty="0" smtClean="0"/>
              <a:t>;  </a:t>
            </a:r>
            <a:r>
              <a:rPr lang="zh-CN" altLang="zh-CN" sz="2800" b="1" dirty="0" smtClean="0"/>
              <a:t>庄家</a:t>
            </a:r>
            <a:r>
              <a:rPr lang="zh-CN" altLang="zh-CN" sz="2800" b="1" dirty="0"/>
              <a:t>让转轮</a:t>
            </a:r>
            <a:r>
              <a:rPr lang="zh-CN" altLang="en-US" sz="2800" b="1" dirty="0"/>
              <a:t>和</a:t>
            </a:r>
            <a:r>
              <a:rPr lang="zh-CN" altLang="zh-CN" sz="2800" b="1" dirty="0"/>
              <a:t>小球</a:t>
            </a:r>
            <a:r>
              <a:rPr lang="zh-CN" altLang="en-US" sz="2800" b="1" dirty="0"/>
              <a:t>按相反</a:t>
            </a:r>
            <a:r>
              <a:rPr lang="zh-CN" altLang="zh-CN" sz="2800" b="1" dirty="0"/>
              <a:t>方向</a:t>
            </a:r>
            <a:r>
              <a:rPr lang="zh-CN" altLang="zh-CN" sz="2800" b="1" dirty="0" smtClean="0"/>
              <a:t>旋动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03497" y="5095524"/>
            <a:ext cx="7984927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以</a:t>
            </a:r>
            <a:r>
              <a:rPr lang="zh-CN" altLang="zh-CN" sz="2800" b="1" dirty="0" smtClean="0"/>
              <a:t>小球停在沟槽的数字</a:t>
            </a:r>
            <a:r>
              <a:rPr lang="zh-CN" altLang="zh-CN" sz="2800" b="1" dirty="0"/>
              <a:t>或颜色与</a:t>
            </a:r>
            <a:r>
              <a:rPr lang="zh-CN" altLang="zh-CN" sz="2800" b="1" dirty="0" smtClean="0"/>
              <a:t>下注是否相同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决定玩家输赢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996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95288"/>
            <a:ext cx="18288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305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定义</a:t>
            </a:r>
            <a:r>
              <a:rPr lang="zh-CN" altLang="en-US" sz="2800" b="1">
                <a:solidFill>
                  <a:srgbClr val="FF0000"/>
                </a:solidFill>
              </a:rPr>
              <a:t>传送带效率</a:t>
            </a:r>
            <a:r>
              <a:rPr lang="zh-CN" altLang="en-US" sz="2800" b="1"/>
              <a:t>为一周期内运走的产品数（记作</a:t>
            </a:r>
            <a:r>
              <a:rPr lang="en-US" altLang="zh-CN" sz="2800" b="1" i="1"/>
              <a:t>s</a:t>
            </a:r>
            <a:r>
              <a:rPr lang="en-US" altLang="zh-CN" sz="2800" b="1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</a:t>
            </a:r>
            <a:r>
              <a:rPr lang="zh-CN" altLang="en-US" sz="2800" b="1"/>
              <a:t>待定）与生产总数 </a:t>
            </a:r>
            <a:r>
              <a:rPr lang="en-US" altLang="zh-CN" sz="2800" b="1" i="1"/>
              <a:t>n</a:t>
            </a:r>
            <a:r>
              <a:rPr lang="zh-CN" altLang="en-US" sz="2800" b="1"/>
              <a:t>（已知）之比，记作 </a:t>
            </a:r>
            <a:r>
              <a:rPr lang="en-US" altLang="zh-CN" sz="2800" b="1" i="1">
                <a:solidFill>
                  <a:srgbClr val="FF0000"/>
                </a:solidFill>
              </a:rPr>
              <a:t>D=s </a:t>
            </a:r>
            <a:r>
              <a:rPr lang="en-US" altLang="zh-CN" sz="2800" b="1">
                <a:solidFill>
                  <a:srgbClr val="FF0000"/>
                </a:solidFill>
              </a:rPr>
              <a:t>/</a:t>
            </a:r>
            <a:r>
              <a:rPr lang="en-US" altLang="zh-CN" sz="2800" b="1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1000" y="2514600"/>
            <a:ext cx="8305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若求出一周期内每只挂钩非空的概率</a:t>
            </a:r>
            <a:r>
              <a:rPr lang="en-US" altLang="zh-CN" sz="2800" b="1" i="1"/>
              <a:t>p</a:t>
            </a:r>
            <a:r>
              <a:rPr lang="zh-CN" altLang="en-US" sz="2800" b="1"/>
              <a:t>，则 </a:t>
            </a:r>
            <a:r>
              <a:rPr lang="en-US" altLang="zh-CN" sz="2800" b="1" i="1"/>
              <a:t>s=mp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3400" y="2046288"/>
            <a:ext cx="8286750" cy="519112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为确定</a:t>
            </a:r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，从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工人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考虑还是从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挂钩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考虑，哪个方便？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143000" y="3276600"/>
            <a:ext cx="7620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zh-CN" altLang="en-US" sz="2800" b="1"/>
              <a:t>设每只挂钩为空的概率为</a:t>
            </a:r>
            <a:r>
              <a:rPr lang="en-US" altLang="zh-CN" sz="2800" b="1" i="1"/>
              <a:t>q</a:t>
            </a:r>
            <a:r>
              <a:rPr lang="zh-CN" altLang="en-US" sz="2800" b="1"/>
              <a:t>，则</a:t>
            </a:r>
            <a:r>
              <a:rPr lang="zh-CN" altLang="en-US" sz="2800" b="1" i="1"/>
              <a:t> </a:t>
            </a:r>
            <a:r>
              <a:rPr lang="en-US" altLang="zh-CN" sz="2800" b="1" i="1"/>
              <a:t>p</a:t>
            </a:r>
            <a:r>
              <a:rPr lang="en-US" altLang="zh-CN" sz="2800" b="1"/>
              <a:t>=1-</a:t>
            </a:r>
            <a:r>
              <a:rPr lang="en-US" altLang="zh-CN" sz="2800" b="1" i="1"/>
              <a:t>q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95288" y="3284538"/>
            <a:ext cx="609600" cy="22272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如何求概率  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143000" y="3962400"/>
            <a:ext cx="7620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设每只挂钩不被一工人触到的概率为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，则 </a:t>
            </a:r>
            <a:r>
              <a:rPr lang="en-US" altLang="zh-CN" sz="2800" b="1" i="1" dirty="0"/>
              <a:t>q=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30000" dirty="0" err="1"/>
              <a:t>n</a:t>
            </a:r>
            <a:endParaRPr lang="en-US" altLang="zh-CN" sz="2800" b="1" i="1" baseline="30000" dirty="0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143000" y="4648200"/>
            <a:ext cx="7543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zh-CN" altLang="en-US" sz="2800" b="1"/>
              <a:t>设每只挂钩被一工人触到的概率为</a:t>
            </a:r>
            <a:r>
              <a:rPr lang="en-US" altLang="zh-CN" sz="2800" b="1" i="1"/>
              <a:t>u</a:t>
            </a:r>
            <a:r>
              <a:rPr lang="zh-CN" altLang="en-US" sz="2800" b="1"/>
              <a:t>，则 </a:t>
            </a:r>
            <a:r>
              <a:rPr lang="en-US" altLang="zh-CN" sz="2800" b="1" i="1"/>
              <a:t>r</a:t>
            </a:r>
            <a:r>
              <a:rPr lang="en-US" altLang="zh-CN" sz="2800" b="1"/>
              <a:t>=1-</a:t>
            </a:r>
            <a:r>
              <a:rPr lang="en-US" altLang="zh-CN" sz="2800" b="1" i="1"/>
              <a:t>u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9600" y="5943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u</a:t>
            </a:r>
            <a:r>
              <a:rPr lang="en-US" altLang="zh-CN" sz="2800" b="1"/>
              <a:t>=1/</a:t>
            </a:r>
            <a:r>
              <a:rPr lang="en-US" altLang="zh-CN" sz="2800" b="1" i="1"/>
              <a:t>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3600" y="5943600"/>
            <a:ext cx="2667000" cy="519113"/>
            <a:chOff x="1344" y="3696"/>
            <a:chExt cx="1680" cy="327"/>
          </a:xfrm>
        </p:grpSpPr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1632" y="369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p</a:t>
              </a:r>
              <a:r>
                <a:rPr lang="en-US" altLang="zh-CN" sz="2800" b="1"/>
                <a:t>=1-(1-1/</a:t>
              </a:r>
              <a:r>
                <a:rPr lang="en-US" altLang="zh-CN" sz="2800" b="1" i="1"/>
                <a:t>m</a:t>
              </a:r>
              <a:r>
                <a:rPr lang="en-US" altLang="zh-CN" sz="2800" b="1"/>
                <a:t>)</a:t>
              </a:r>
              <a:r>
                <a:rPr lang="en-US" altLang="zh-CN" sz="2800" b="1" i="1" baseline="30000"/>
                <a:t>n</a:t>
              </a:r>
              <a:endParaRPr lang="en-US" altLang="zh-CN" sz="2800" b="1" i="1"/>
            </a:p>
          </p:txBody>
        </p:sp>
        <p:sp>
          <p:nvSpPr>
            <p:cNvPr id="50193" name="AutoShape 13"/>
            <p:cNvSpPr>
              <a:spLocks noChangeArrowheads="1"/>
            </p:cNvSpPr>
            <p:nvPr/>
          </p:nvSpPr>
          <p:spPr bwMode="auto">
            <a:xfrm>
              <a:off x="1344" y="37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53000" y="5943600"/>
            <a:ext cx="3810000" cy="519113"/>
            <a:chOff x="3120" y="3696"/>
            <a:chExt cx="2400" cy="327"/>
          </a:xfrm>
        </p:grpSpPr>
        <p:sp>
          <p:nvSpPr>
            <p:cNvPr id="50190" name="AutoShape 15"/>
            <p:cNvSpPr>
              <a:spLocks noChangeArrowheads="1"/>
            </p:cNvSpPr>
            <p:nvPr/>
          </p:nvSpPr>
          <p:spPr bwMode="auto">
            <a:xfrm>
              <a:off x="3120" y="37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Text Box 16"/>
            <p:cNvSpPr txBox="1">
              <a:spLocks noChangeArrowheads="1"/>
            </p:cNvSpPr>
            <p:nvPr/>
          </p:nvSpPr>
          <p:spPr bwMode="auto">
            <a:xfrm>
              <a:off x="3408" y="3696"/>
              <a:ext cx="2112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D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m</a:t>
              </a:r>
              <a:r>
                <a:rPr lang="en-US" altLang="zh-CN" sz="2800" b="1"/>
                <a:t>[1-(1-1/</a:t>
              </a:r>
              <a:r>
                <a:rPr lang="en-US" altLang="zh-CN" sz="2800" b="1" i="1"/>
                <a:t>m</a:t>
              </a:r>
              <a:r>
                <a:rPr lang="en-US" altLang="zh-CN" sz="2800" b="1"/>
                <a:t>)</a:t>
              </a:r>
              <a:r>
                <a:rPr lang="en-US" altLang="zh-CN" sz="2800" b="1" i="1" baseline="30000"/>
                <a:t>n</a:t>
              </a:r>
              <a:r>
                <a:rPr lang="en-US" altLang="zh-CN" sz="2800" b="1"/>
                <a:t>]/</a:t>
              </a:r>
              <a:r>
                <a:rPr lang="en-US" altLang="zh-CN" sz="2800" b="1" i="1"/>
                <a:t>n</a:t>
              </a:r>
            </a:p>
          </p:txBody>
        </p:sp>
      </p:grpSp>
      <p:sp>
        <p:nvSpPr>
          <p:cNvPr id="38975" name="Text Box 63"/>
          <p:cNvSpPr txBox="1">
            <a:spLocks noChangeArrowheads="1"/>
          </p:cNvSpPr>
          <p:nvPr/>
        </p:nvSpPr>
        <p:spPr bwMode="auto">
          <a:xfrm>
            <a:off x="1219200" y="53482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一周期内有</a:t>
            </a:r>
            <a:r>
              <a:rPr lang="en-US" altLang="zh-CN" sz="2800" b="1" i="1"/>
              <a:t>m</a:t>
            </a:r>
            <a:r>
              <a:rPr lang="zh-CN" altLang="en-US" sz="2800" b="1"/>
              <a:t>个挂钩通过每一工作台的上方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nimBg="1" autoUpdateAnimBg="0"/>
      <p:bldP spid="38918" grpId="0" autoUpdateAnimBg="0"/>
      <p:bldP spid="38919" grpId="0" animBg="1" autoUpdateAnimBg="0"/>
      <p:bldP spid="38920" grpId="0" autoUpdateAnimBg="0"/>
      <p:bldP spid="38921" grpId="0" autoUpdateAnimBg="0"/>
      <p:bldP spid="38922" grpId="0" autoUpdateAnimBg="0"/>
      <p:bldP spid="3897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799" y="620688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轮盘游戏中的数学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275042"/>
            <a:ext cx="209877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概率和赔率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3193812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对</a:t>
            </a:r>
            <a:r>
              <a:rPr lang="zh-CN" altLang="zh-CN" sz="2800" b="1" dirty="0"/>
              <a:t>红或黑一种</a:t>
            </a:r>
            <a:r>
              <a:rPr lang="zh-CN" altLang="zh-CN" sz="2800" b="1" dirty="0">
                <a:solidFill>
                  <a:srgbClr val="FF0000"/>
                </a:solidFill>
              </a:rPr>
              <a:t>颜色</a:t>
            </a:r>
            <a:r>
              <a:rPr lang="zh-CN" altLang="zh-CN" sz="2800" b="1" dirty="0"/>
              <a:t>下注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215168" y="1916648"/>
            <a:ext cx="23487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玩家下注</a:t>
            </a:r>
            <a:r>
              <a:rPr lang="zh-CN" altLang="zh-CN" sz="2800" b="1" dirty="0"/>
              <a:t>方式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44096" y="2539164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对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至</a:t>
            </a:r>
            <a:r>
              <a:rPr lang="en-US" altLang="zh-CN" sz="2800" b="1" dirty="0" smtClean="0"/>
              <a:t>36</a:t>
            </a:r>
            <a:r>
              <a:rPr lang="zh-CN" altLang="zh-CN" sz="2800" b="1" dirty="0" smtClean="0"/>
              <a:t>一</a:t>
            </a:r>
            <a:r>
              <a:rPr lang="zh-CN" altLang="zh-CN" sz="2800" b="1" dirty="0"/>
              <a:t>个</a:t>
            </a:r>
            <a:r>
              <a:rPr lang="zh-CN" altLang="zh-CN" sz="2800" b="1" dirty="0">
                <a:solidFill>
                  <a:srgbClr val="FF0000"/>
                </a:solidFill>
              </a:rPr>
              <a:t>数字</a:t>
            </a:r>
            <a:r>
              <a:rPr lang="zh-CN" altLang="zh-CN" sz="2800" b="1" dirty="0"/>
              <a:t>下注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520676" y="3193812"/>
            <a:ext cx="137741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=18/38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511176" y="2578166"/>
            <a:ext cx="120738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=1/38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2350299" y="1283913"/>
            <a:ext cx="6679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轮盘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38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沟槽</a:t>
            </a:r>
            <a:r>
              <a:rPr lang="en-US" altLang="zh-CN" sz="2800" b="1" dirty="0" smtClean="0"/>
              <a:t> 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</a:rPr>
              <a:t>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36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红黑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半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00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1309" y="3850550"/>
            <a:ext cx="7920881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zh-CN" sz="2800" b="1" dirty="0" smtClean="0"/>
              <a:t>                                       </a:t>
            </a:r>
            <a:r>
              <a:rPr lang="zh-CN" altLang="zh-CN" sz="2800" b="1" dirty="0" smtClean="0"/>
              <a:t>玩家</a:t>
            </a:r>
            <a:r>
              <a:rPr lang="zh-CN" altLang="zh-CN" sz="2800" b="1" dirty="0"/>
              <a:t>下注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玩家赢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概率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庄家赔</a:t>
            </a:r>
            <a:r>
              <a:rPr lang="en-US" altLang="zh-CN" sz="2800" b="1" i="1" dirty="0" smtClean="0"/>
              <a:t>y</a:t>
            </a:r>
            <a:r>
              <a:rPr lang="zh-CN" altLang="zh-CN" sz="2800" b="1" dirty="0"/>
              <a:t>元</a:t>
            </a:r>
            <a:r>
              <a:rPr lang="zh-CN" altLang="zh-CN" sz="2800" b="1" dirty="0" smtClean="0"/>
              <a:t>；玩家输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概率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失去</a:t>
            </a:r>
            <a:r>
              <a:rPr lang="zh-CN" altLang="zh-CN" sz="2800" b="1" dirty="0"/>
              <a:t>下注的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0232" y="2545740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=37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赔</a:t>
            </a:r>
            <a:r>
              <a:rPr lang="en-US" altLang="zh-CN" sz="2800" b="1" dirty="0" smtClean="0"/>
              <a:t>37)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6444208" y="3193812"/>
            <a:ext cx="2554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=1.11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赔</a:t>
            </a:r>
            <a:r>
              <a:rPr lang="en-US" altLang="zh-CN" sz="2800" b="1" dirty="0" smtClean="0"/>
              <a:t>1.11)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486388" y="3882211"/>
            <a:ext cx="365356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真实赔率</a:t>
            </a:r>
            <a:r>
              <a:rPr lang="en-US" altLang="zh-CN" sz="2800" b="1" dirty="0">
                <a:solidFill>
                  <a:srgbClr val="000000"/>
                </a:solidFill>
              </a:rPr>
              <a:t>(true odds) </a:t>
            </a:r>
            <a:r>
              <a:rPr lang="en-US" altLang="zh-CN" sz="2800" b="1" i="1" dirty="0">
                <a:solidFill>
                  <a:srgbClr val="000000"/>
                </a:solidFill>
              </a:rPr>
              <a:t>y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56893" y="5182033"/>
            <a:ext cx="1717350" cy="106978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lvl="0">
              <a:lnSpc>
                <a:spcPts val="4000"/>
              </a:lnSpc>
            </a:pPr>
            <a:r>
              <a:rPr lang="zh-CN" altLang="zh-CN" sz="2800" b="1" dirty="0" smtClean="0"/>
              <a:t>玩家庄家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不赔不赚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105582" y="1916832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玩家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赢</a:t>
            </a:r>
            <a:r>
              <a:rPr lang="zh-CN" altLang="zh-CN" sz="2800" b="1" dirty="0">
                <a:solidFill>
                  <a:srgbClr val="000000"/>
                </a:solidFill>
              </a:rPr>
              <a:t>钱概率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628168" y="1916832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真实赔率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652120" y="5299392"/>
            <a:ext cx="1386598" cy="815145"/>
            <a:chOff x="3851920" y="5638191"/>
            <a:chExt cx="1386598" cy="815145"/>
          </a:xfrm>
          <a:solidFill>
            <a:srgbClr val="FFFF00"/>
          </a:solidFill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272821"/>
                </p:ext>
              </p:extLst>
            </p:nvPr>
          </p:nvGraphicFramePr>
          <p:xfrm>
            <a:off x="4052853" y="5638191"/>
            <a:ext cx="1185665" cy="815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3" name="公式" r:id="rId3" imgW="609600" imgH="419100" progId="Equation.3">
                    <p:embed/>
                  </p:oleObj>
                </mc:Choice>
                <mc:Fallback>
                  <p:oleObj name="公式" r:id="rId3" imgW="609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853" y="5638191"/>
                          <a:ext cx="1185665" cy="81514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右箭头 33"/>
            <p:cNvSpPr/>
            <p:nvPr/>
          </p:nvSpPr>
          <p:spPr bwMode="auto">
            <a:xfrm>
              <a:off x="3851920" y="5733256"/>
              <a:ext cx="144016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66152" y="5229200"/>
            <a:ext cx="1323006" cy="815145"/>
            <a:chOff x="5724128" y="5619834"/>
            <a:chExt cx="1323006" cy="815145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849877"/>
                </p:ext>
              </p:extLst>
            </p:nvPr>
          </p:nvGraphicFramePr>
          <p:xfrm>
            <a:off x="5861469" y="5619834"/>
            <a:ext cx="1185665" cy="815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4" name="公式" r:id="rId5" imgW="609600" imgH="419100" progId="Equation.3">
                    <p:embed/>
                  </p:oleObj>
                </mc:Choice>
                <mc:Fallback>
                  <p:oleObj name="公式" r:id="rId5" imgW="609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1469" y="5619834"/>
                          <a:ext cx="1185665" cy="81514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右箭头 34"/>
            <p:cNvSpPr/>
            <p:nvPr/>
          </p:nvSpPr>
          <p:spPr bwMode="auto">
            <a:xfrm>
              <a:off x="5724128" y="580526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55776" y="5407058"/>
            <a:ext cx="2976333" cy="522798"/>
            <a:chOff x="2555776" y="5407058"/>
            <a:chExt cx="2976333" cy="522798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840189"/>
                </p:ext>
              </p:extLst>
            </p:nvPr>
          </p:nvGraphicFramePr>
          <p:xfrm>
            <a:off x="2771799" y="5407058"/>
            <a:ext cx="2760310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5" name="公式" r:id="rId7" imgW="1091726" imgH="203112" progId="Equation.3">
                    <p:embed/>
                  </p:oleObj>
                </mc:Choice>
                <mc:Fallback>
                  <p:oleObj name="公式" r:id="rId7" imgW="109172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99" y="5407058"/>
                          <a:ext cx="2760310" cy="50405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右箭头 27"/>
            <p:cNvSpPr/>
            <p:nvPr/>
          </p:nvSpPr>
          <p:spPr bwMode="auto">
            <a:xfrm>
              <a:off x="2555776" y="544522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49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/>
      <p:bldP spid="19" grpId="0"/>
      <p:bldP spid="24" grpId="0"/>
      <p:bldP spid="25" grpId="0"/>
      <p:bldP spid="27" grpId="0" animBg="1"/>
      <p:bldP spid="29" grpId="0" animBg="1"/>
      <p:bldP spid="31" grpId="0" animBg="1"/>
      <p:bldP spid="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263691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赌场老板不会</a:t>
            </a:r>
            <a:r>
              <a:rPr lang="zh-CN" altLang="zh-CN" sz="2800" b="1" dirty="0"/>
              <a:t>以真实赔率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赔付给赢钱的</a:t>
            </a:r>
            <a:r>
              <a:rPr lang="zh-CN" altLang="zh-CN" sz="2800" b="1" dirty="0" smtClean="0"/>
              <a:t>赌客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75767" y="1275042"/>
            <a:ext cx="209877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概率和赔率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3410" y="3265820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对</a:t>
            </a:r>
            <a:r>
              <a:rPr lang="zh-CN" altLang="zh-CN" sz="2800" b="1" dirty="0"/>
              <a:t>一种</a:t>
            </a:r>
            <a:r>
              <a:rPr lang="zh-CN" altLang="zh-CN" sz="2800" b="1" dirty="0" smtClean="0"/>
              <a:t>游戏选择</a:t>
            </a:r>
            <a:r>
              <a:rPr lang="zh-CN" altLang="zh-CN" sz="2800" b="1" dirty="0"/>
              <a:t>一个</a:t>
            </a:r>
            <a:r>
              <a:rPr lang="zh-CN" altLang="zh-CN" sz="2800" b="1" dirty="0" smtClean="0"/>
              <a:t>比</a:t>
            </a:r>
            <a:r>
              <a:rPr lang="en-US" altLang="zh-CN" sz="2800" b="1" i="1" dirty="0" smtClean="0"/>
              <a:t>y</a:t>
            </a:r>
            <a:r>
              <a:rPr lang="zh-CN" altLang="zh-CN" sz="2800" b="1" dirty="0"/>
              <a:t>稍低一点的赔率赔</a:t>
            </a:r>
            <a:r>
              <a:rPr lang="zh-CN" altLang="zh-CN" sz="2800" b="1" dirty="0" smtClean="0"/>
              <a:t>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75767" y="3894549"/>
            <a:ext cx="401584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支付</a:t>
            </a:r>
            <a:r>
              <a:rPr lang="zh-CN" altLang="zh-CN" sz="2800" b="1" dirty="0" smtClean="0"/>
              <a:t>赔率</a:t>
            </a:r>
            <a:r>
              <a:rPr lang="en-US" altLang="zh-CN" sz="2800" b="1" dirty="0" smtClean="0"/>
              <a:t> (payoff odds) </a:t>
            </a:r>
            <a:r>
              <a:rPr lang="en-US" altLang="zh-CN" sz="2800" b="1" i="1" dirty="0" smtClean="0"/>
              <a:t>x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2771799" y="620688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轮盘游戏中的数学</a:t>
            </a:r>
          </a:p>
        </p:txBody>
      </p:sp>
      <p:pic>
        <p:nvPicPr>
          <p:cNvPr id="8" name="pic_left" descr="http://h.hiphotos.baidu.com/baike/pic/item/503d269759ee3d6d8276efc143166d224f4ade0c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50" y="629999"/>
            <a:ext cx="1901347" cy="158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84669" y="1916832"/>
            <a:ext cx="1875835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真实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赔率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y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54057" y="1916832"/>
            <a:ext cx="3070071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 smtClean="0"/>
              <a:t>玩家庄家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不赔不赚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5235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对</a:t>
            </a:r>
            <a:r>
              <a:rPr lang="zh-CN" altLang="zh-CN" sz="2800" b="1" dirty="0"/>
              <a:t>红或黑一种</a:t>
            </a:r>
            <a:r>
              <a:rPr lang="zh-CN" altLang="zh-CN" sz="2800" b="1" dirty="0">
                <a:solidFill>
                  <a:srgbClr val="FF0000"/>
                </a:solidFill>
              </a:rPr>
              <a:t>颜色</a:t>
            </a:r>
            <a:r>
              <a:rPr lang="zh-CN" altLang="zh-CN" sz="2800" b="1" dirty="0"/>
              <a:t>下注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44096" y="4581128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对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至</a:t>
            </a:r>
            <a:r>
              <a:rPr lang="en-US" altLang="zh-CN" sz="2800" b="1" dirty="0" smtClean="0"/>
              <a:t>36</a:t>
            </a:r>
            <a:r>
              <a:rPr lang="zh-CN" altLang="zh-CN" sz="2800" b="1" dirty="0" smtClean="0"/>
              <a:t>一</a:t>
            </a:r>
            <a:r>
              <a:rPr lang="zh-CN" altLang="zh-CN" sz="2800" b="1" dirty="0"/>
              <a:t>个</a:t>
            </a:r>
            <a:r>
              <a:rPr lang="zh-CN" altLang="zh-CN" sz="2800" b="1" dirty="0">
                <a:solidFill>
                  <a:srgbClr val="FF0000"/>
                </a:solidFill>
              </a:rPr>
              <a:t>数字</a:t>
            </a:r>
            <a:r>
              <a:rPr lang="zh-CN" altLang="zh-CN" sz="2800" b="1" dirty="0"/>
              <a:t>下注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499992" y="4587704"/>
            <a:ext cx="2042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=37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赔</a:t>
            </a:r>
            <a:r>
              <a:rPr lang="en-US" altLang="zh-CN" sz="2800" b="1" dirty="0" smtClean="0"/>
              <a:t>37)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283968" y="5235776"/>
            <a:ext cx="2554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=1.11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赔</a:t>
            </a:r>
            <a:r>
              <a:rPr lang="en-US" altLang="zh-CN" sz="2800" b="1" dirty="0" smtClean="0"/>
              <a:t>1.11)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948264" y="4581128"/>
            <a:ext cx="206819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=35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zh-CN" sz="2800" b="1" dirty="0">
                <a:solidFill>
                  <a:srgbClr val="000000"/>
                </a:solidFill>
              </a:rPr>
              <a:t>赔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35)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67334" y="5210036"/>
            <a:ext cx="170912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=1(1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赔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1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12" grpId="0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764704"/>
            <a:ext cx="352051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玩家劣势和庄家优势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639791" y="795700"/>
            <a:ext cx="4079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赌场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上赌客总是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要输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136" y="1556792"/>
            <a:ext cx="80991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对</a:t>
            </a:r>
            <a:r>
              <a:rPr lang="zh-CN" altLang="en-US" sz="2800" b="1" dirty="0">
                <a:solidFill>
                  <a:srgbClr val="FF0000"/>
                </a:solidFill>
              </a:rPr>
              <a:t>一个数字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下注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玩家赢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=1/38)</a:t>
            </a:r>
            <a:r>
              <a:rPr lang="zh-CN" altLang="zh-CN" sz="2800" b="1" dirty="0" smtClean="0"/>
              <a:t>庄家赔</a:t>
            </a:r>
            <a:r>
              <a:rPr lang="en-US" altLang="zh-CN" sz="2800" b="1" dirty="0" smtClean="0"/>
              <a:t>35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赔率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=35); </a:t>
            </a:r>
            <a:r>
              <a:rPr lang="zh-CN" altLang="zh-CN" sz="2800" b="1" dirty="0" smtClean="0"/>
              <a:t>玩家输失去</a:t>
            </a:r>
            <a:r>
              <a:rPr lang="zh-CN" altLang="zh-CN" sz="2800" b="1" dirty="0"/>
              <a:t>下注的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53937"/>
              </p:ext>
            </p:extLst>
          </p:nvPr>
        </p:nvGraphicFramePr>
        <p:xfrm>
          <a:off x="1152972" y="3501007"/>
          <a:ext cx="6443364" cy="44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公式" r:id="rId3" imgW="2921000" imgH="203200" progId="Equation.3">
                  <p:embed/>
                </p:oleObj>
              </mc:Choice>
              <mc:Fallback>
                <p:oleObj name="公式" r:id="rId3" imgW="2921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972" y="3501007"/>
                        <a:ext cx="6443364" cy="440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15616" y="2780928"/>
            <a:ext cx="41520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玩家</a:t>
            </a:r>
            <a:r>
              <a:rPr lang="zh-CN" altLang="zh-CN" sz="2800" b="1" dirty="0" smtClean="0"/>
              <a:t>多次下注的</a:t>
            </a:r>
            <a:r>
              <a:rPr lang="zh-CN" altLang="zh-CN" sz="2800" b="1" dirty="0"/>
              <a:t>平均收益</a:t>
            </a:r>
            <a:endParaRPr lang="zh-CN" altLang="en-US" sz="28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779820"/>
              </p:ext>
            </p:extLst>
          </p:nvPr>
        </p:nvGraphicFramePr>
        <p:xfrm>
          <a:off x="3136536" y="4942641"/>
          <a:ext cx="48871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公式" r:id="rId5" imgW="2120900" imgH="215900" progId="Equation.3">
                  <p:embed/>
                </p:oleObj>
              </mc:Choice>
              <mc:Fallback>
                <p:oleObj name="公式" r:id="rId5" imgW="2120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536" y="4942641"/>
                        <a:ext cx="4887152" cy="50405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98165" y="4942641"/>
            <a:ext cx="234564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玩家期望收益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403648" y="4077072"/>
            <a:ext cx="3864067" cy="523220"/>
            <a:chOff x="1403648" y="4077072"/>
            <a:chExt cx="3864067" cy="523220"/>
          </a:xfrm>
        </p:grpSpPr>
        <p:sp>
          <p:nvSpPr>
            <p:cNvPr id="12" name="矩形 11"/>
            <p:cNvSpPr/>
            <p:nvPr/>
          </p:nvSpPr>
          <p:spPr>
            <a:xfrm>
              <a:off x="1570869" y="4077072"/>
              <a:ext cx="3696846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输掉下注金额的</a:t>
              </a:r>
              <a:r>
                <a:rPr lang="en-US" altLang="zh-CN" sz="2800" b="1" dirty="0"/>
                <a:t>5.26%</a:t>
              </a:r>
              <a:endParaRPr lang="zh-CN" altLang="en-US" sz="2800" b="1" dirty="0"/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1403648" y="409649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08104" y="4077072"/>
            <a:ext cx="3215208" cy="523220"/>
            <a:chOff x="5508104" y="4077072"/>
            <a:chExt cx="3215208" cy="523220"/>
          </a:xfrm>
        </p:grpSpPr>
        <p:sp>
          <p:nvSpPr>
            <p:cNvPr id="14" name="矩形 13"/>
            <p:cNvSpPr/>
            <p:nvPr/>
          </p:nvSpPr>
          <p:spPr>
            <a:xfrm>
              <a:off x="5652120" y="4077072"/>
              <a:ext cx="30711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zh-CN" sz="2800" b="1" dirty="0" smtClean="0">
                  <a:solidFill>
                    <a:srgbClr val="000000"/>
                  </a:solidFill>
                </a:rPr>
                <a:t>玩家劣势</a:t>
              </a:r>
              <a:r>
                <a:rPr lang="zh-CN" altLang="en-US" sz="2800" b="1" dirty="0" smtClean="0">
                  <a:solidFill>
                    <a:srgbClr val="000000"/>
                  </a:solidFill>
                </a:rPr>
                <a:t>为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5.26%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5508104" y="407707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28384" y="4922004"/>
            <a:ext cx="792088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&lt;0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42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1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764704"/>
            <a:ext cx="352051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玩家劣势和庄家优势 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00346"/>
              </p:ext>
            </p:extLst>
          </p:nvPr>
        </p:nvGraphicFramePr>
        <p:xfrm>
          <a:off x="3275855" y="1484784"/>
          <a:ext cx="48871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公式" r:id="rId3" imgW="2120900" imgH="215900" progId="Equation.3">
                  <p:embed/>
                </p:oleObj>
              </mc:Choice>
              <mc:Fallback>
                <p:oleObj name="公式" r:id="rId3" imgW="2120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5" y="1484784"/>
                        <a:ext cx="488715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98164" y="1437839"/>
            <a:ext cx="2777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/>
              <a:t>玩家的期望</a:t>
            </a:r>
            <a:r>
              <a:rPr lang="zh-CN" altLang="zh-CN" sz="2800" b="1" dirty="0" smtClean="0"/>
              <a:t>收益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2204864"/>
            <a:ext cx="5357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</a:t>
            </a:r>
            <a:r>
              <a:rPr lang="zh-CN" altLang="zh-CN" sz="2800" b="1" dirty="0">
                <a:solidFill>
                  <a:srgbClr val="FF0000"/>
                </a:solidFill>
              </a:rPr>
              <a:t>一种颜色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下注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=18/38, 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=1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76816" y="220486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EV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 ─ 0.0526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904606" y="2924944"/>
            <a:ext cx="3267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庄家早就安排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好的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214" y="2945874"/>
            <a:ext cx="35197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 smtClean="0">
                <a:solidFill>
                  <a:srgbClr val="000000"/>
                </a:solidFill>
              </a:rPr>
              <a:t>玩家劣势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仍是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5.26%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8798" y="373796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游戏</a:t>
            </a:r>
            <a:r>
              <a:rPr lang="zh-CN" altLang="en-US" sz="2800" b="1" dirty="0" smtClean="0"/>
              <a:t>有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种结果</a:t>
            </a:r>
            <a:r>
              <a:rPr lang="en-US" altLang="zh-CN" sz="2800" b="1" dirty="0" smtClean="0"/>
              <a:t>,   </a:t>
            </a:r>
            <a:r>
              <a:rPr lang="en-US" altLang="zh-CN" sz="2800" b="1" i="1" dirty="0" smtClean="0"/>
              <a:t>p</a:t>
            </a:r>
            <a:r>
              <a:rPr lang="en-US" altLang="zh-CN" sz="2800" b="1" i="1" baseline="-25000" dirty="0" smtClean="0"/>
              <a:t>i </a:t>
            </a:r>
            <a:r>
              <a:rPr lang="en-US" altLang="zh-CN" sz="2800" b="1" i="1" dirty="0"/>
              <a:t>,</a:t>
            </a:r>
            <a:r>
              <a:rPr lang="en-US" altLang="zh-CN" sz="2800" b="1" i="1" dirty="0" err="1" smtClean="0"/>
              <a:t>a</a:t>
            </a:r>
            <a:r>
              <a:rPr lang="en-US" altLang="zh-CN" sz="2800" b="1" i="1" baseline="-25000" dirty="0" err="1" smtClean="0"/>
              <a:t>i</a:t>
            </a:r>
            <a:r>
              <a:rPr lang="en-US" altLang="zh-CN" sz="2800" b="1" i="1" baseline="-25000" dirty="0" smtClean="0"/>
              <a:t> </a:t>
            </a:r>
            <a:r>
              <a:rPr lang="en-US" altLang="zh-CN" sz="2800" b="1" i="1" dirty="0" smtClean="0"/>
              <a:t>~</a:t>
            </a:r>
            <a:r>
              <a:rPr lang="zh-CN" altLang="zh-CN" sz="2800" b="1" dirty="0" smtClean="0"/>
              <a:t>出现</a:t>
            </a:r>
            <a:r>
              <a:rPr lang="zh-CN" altLang="zh-CN" sz="2800" b="1" dirty="0"/>
              <a:t>结果</a:t>
            </a:r>
            <a:r>
              <a:rPr lang="en-US" altLang="zh-CN" sz="2800" b="1" i="1" dirty="0" err="1" smtClean="0"/>
              <a:t>i</a:t>
            </a:r>
            <a:r>
              <a:rPr lang="zh-CN" altLang="zh-CN" sz="2800" b="1" dirty="0" smtClean="0"/>
              <a:t>的概率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收益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01200"/>
              </p:ext>
            </p:extLst>
          </p:nvPr>
        </p:nvGraphicFramePr>
        <p:xfrm>
          <a:off x="3149148" y="4304927"/>
          <a:ext cx="1755458" cy="86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公式" r:id="rId5" imgW="863225" imgH="431613" progId="Equation.3">
                  <p:embed/>
                </p:oleObj>
              </mc:Choice>
              <mc:Fallback>
                <p:oleObj name="公式" r:id="rId5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148" y="4304927"/>
                        <a:ext cx="1755458" cy="86808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6072114" y="4477359"/>
            <a:ext cx="2410776" cy="523220"/>
            <a:chOff x="6433229" y="4569668"/>
            <a:chExt cx="2410776" cy="523220"/>
          </a:xfrm>
          <a:solidFill>
            <a:schemeClr val="accent1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7896181" y="4600445"/>
                  <a:ext cx="947824" cy="461665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181" y="4600445"/>
                  <a:ext cx="94782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6433229" y="4569668"/>
              <a:ext cx="1627369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玩家劣势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710786" y="4477359"/>
            <a:ext cx="2348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玩家期望收益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8798" y="5178122"/>
            <a:ext cx="277308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庄家的期望</a:t>
            </a:r>
            <a:r>
              <a:rPr lang="zh-CN" altLang="zh-CN" sz="2800" b="1" dirty="0" smtClean="0"/>
              <a:t>收益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3491879" y="5178122"/>
            <a:ext cx="216489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EV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─ </a:t>
            </a:r>
            <a:r>
              <a:rPr lang="en-US" altLang="zh-CN" sz="2800" b="1" i="1" dirty="0" smtClean="0"/>
              <a:t>EV</a:t>
            </a:r>
            <a:r>
              <a:rPr lang="en-US" altLang="zh-CN" sz="2800" b="1" baseline="-25000" dirty="0"/>
              <a:t>1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5947682" y="5178122"/>
            <a:ext cx="2659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庄家</a:t>
            </a:r>
            <a:r>
              <a:rPr lang="zh-CN" altLang="zh-CN" sz="2800" b="1" dirty="0" smtClean="0"/>
              <a:t>优势</a:t>
            </a:r>
            <a:r>
              <a:rPr lang="en-US" altLang="zh-CN" sz="2800" b="1" i="1" dirty="0"/>
              <a:t>EV</a:t>
            </a:r>
            <a:r>
              <a:rPr lang="en-US" altLang="zh-CN" sz="2800" b="1" baseline="-25000" dirty="0"/>
              <a:t>2</a:t>
            </a:r>
            <a:r>
              <a:rPr lang="zh-CN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60032" y="4508136"/>
            <a:ext cx="79208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&lt;0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94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7" grpId="0" animBg="1"/>
      <p:bldP spid="19" grpId="0" animBg="1"/>
      <p:bldP spid="20" grpId="0" animBg="1"/>
      <p:bldP spid="21" grpId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692696"/>
            <a:ext cx="352051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玩家的加倍下注策略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32942" y="1359213"/>
            <a:ext cx="7855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玩家</a:t>
            </a:r>
            <a:r>
              <a:rPr lang="zh-CN" altLang="zh-CN" sz="2800" b="1" dirty="0">
                <a:solidFill>
                  <a:srgbClr val="000000"/>
                </a:solidFill>
              </a:rPr>
              <a:t>赢钱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概率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=18/38=0.4737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输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钱</a:t>
            </a:r>
            <a:r>
              <a:rPr lang="zh-CN" altLang="zh-CN" sz="2800" b="1" dirty="0">
                <a:solidFill>
                  <a:srgbClr val="000000"/>
                </a:solidFill>
              </a:rPr>
              <a:t>概率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=0.5263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01800" y="1949321"/>
            <a:ext cx="7632848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加倍下注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策略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最低</a:t>
            </a:r>
            <a:r>
              <a:rPr lang="zh-CN" altLang="zh-CN" sz="2800" b="1" dirty="0" smtClean="0"/>
              <a:t>金额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元开始下注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输了加倍下注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再</a:t>
            </a:r>
            <a:r>
              <a:rPr lang="zh-CN" altLang="zh-CN" sz="2800" b="1" dirty="0"/>
              <a:t>输再</a:t>
            </a:r>
            <a:r>
              <a:rPr lang="zh-CN" altLang="zh-CN" sz="2800" b="1" dirty="0" smtClean="0"/>
              <a:t>加倍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直到</a:t>
            </a:r>
            <a:r>
              <a:rPr lang="zh-CN" altLang="zh-CN" sz="2800" b="1" dirty="0">
                <a:solidFill>
                  <a:srgbClr val="FF0000"/>
                </a:solidFill>
              </a:rPr>
              <a:t>赢了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为止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05297" y="3081068"/>
            <a:ext cx="7667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只要赢一</a:t>
            </a:r>
            <a:r>
              <a:rPr lang="zh-CN" altLang="zh-CN" sz="2800" b="1" dirty="0" smtClean="0"/>
              <a:t>次就把输全部</a:t>
            </a:r>
            <a:r>
              <a:rPr lang="zh-CN" altLang="zh-CN" sz="2800" b="1" dirty="0"/>
              <a:t>捞</a:t>
            </a:r>
            <a:r>
              <a:rPr lang="zh-CN" altLang="zh-CN" sz="2800" b="1" dirty="0" smtClean="0"/>
              <a:t>回来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而且</a:t>
            </a:r>
            <a:r>
              <a:rPr lang="zh-CN" altLang="zh-CN" sz="2800" b="1" dirty="0">
                <a:solidFill>
                  <a:srgbClr val="FF0000"/>
                </a:solidFill>
              </a:rPr>
              <a:t>净赚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39552" y="3645024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假定</a:t>
            </a:r>
            <a:r>
              <a:rPr lang="zh-CN" altLang="zh-CN" sz="2800" b="1" dirty="0"/>
              <a:t>玩家</a:t>
            </a:r>
            <a:r>
              <a:rPr lang="zh-CN" altLang="zh-CN" sz="2800" b="1" dirty="0" smtClean="0"/>
              <a:t>有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万元，首次下注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422428" y="4345940"/>
            <a:ext cx="4349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1+2+2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+…+2</a:t>
            </a:r>
            <a:r>
              <a:rPr lang="en-US" altLang="zh-CN" sz="2800" b="1" baseline="30000" dirty="0"/>
              <a:t>12</a:t>
            </a:r>
            <a:r>
              <a:rPr lang="en-US" altLang="zh-CN" sz="2800" b="1" dirty="0"/>
              <a:t>=2</a:t>
            </a:r>
            <a:r>
              <a:rPr lang="en-US" altLang="zh-CN" sz="2800" b="1" baseline="30000" dirty="0"/>
              <a:t>13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1=8191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7884368" y="4345940"/>
            <a:ext cx="102463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13</a:t>
            </a:r>
            <a:r>
              <a:rPr lang="zh-CN" altLang="zh-CN" sz="2800" b="1" dirty="0" smtClean="0"/>
              <a:t>次</a:t>
            </a:r>
            <a:r>
              <a:rPr lang="en-US" altLang="zh-CN" sz="2800" b="1" dirty="0"/>
              <a:t>!</a:t>
            </a:r>
            <a:endParaRPr lang="zh-CN" altLang="en-US" sz="2800" b="1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5011"/>
              </p:ext>
            </p:extLst>
          </p:nvPr>
        </p:nvGraphicFramePr>
        <p:xfrm>
          <a:off x="4301250" y="5003594"/>
          <a:ext cx="22682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公式" r:id="rId3" imgW="1028700" imgH="228600" progId="Equation.3">
                  <p:embed/>
                </p:oleObj>
              </mc:Choice>
              <mc:Fallback>
                <p:oleObj name="公式" r:id="rId3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250" y="5003594"/>
                        <a:ext cx="226825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7544" y="4994012"/>
            <a:ext cx="37898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连输</a:t>
            </a:r>
            <a:r>
              <a:rPr lang="en-US" altLang="zh-CN" sz="2800" b="1" dirty="0"/>
              <a:t>13</a:t>
            </a:r>
            <a:r>
              <a:rPr lang="zh-CN" altLang="zh-CN" sz="2800" b="1" dirty="0"/>
              <a:t>次的</a:t>
            </a:r>
            <a:r>
              <a:rPr lang="zh-CN" altLang="zh-CN" sz="2800" b="1" dirty="0" smtClean="0"/>
              <a:t>概率</a:t>
            </a:r>
            <a:r>
              <a:rPr lang="zh-CN" altLang="en-US" sz="2800" b="1" dirty="0"/>
              <a:t>多</a:t>
            </a:r>
            <a:r>
              <a:rPr lang="zh-CN" altLang="en-US" sz="2800" b="1" dirty="0" smtClean="0"/>
              <a:t>大？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4493791" y="698937"/>
            <a:ext cx="3995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对一种颜色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下注</a:t>
            </a:r>
            <a:r>
              <a:rPr lang="zh-CN" altLang="zh-CN" sz="2800" b="1" dirty="0"/>
              <a:t>赔率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</a:rPr>
              <a:t>=1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5681" y="4343640"/>
            <a:ext cx="29467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够他连</a:t>
            </a:r>
            <a:r>
              <a:rPr lang="zh-CN" altLang="zh-CN" sz="2800" b="1" dirty="0" smtClean="0"/>
              <a:t>输</a:t>
            </a:r>
            <a:r>
              <a:rPr lang="zh-CN" altLang="en-US" sz="2800" b="1" dirty="0" smtClean="0"/>
              <a:t>多少</a:t>
            </a:r>
            <a:r>
              <a:rPr lang="zh-CN" altLang="zh-CN" sz="2800" b="1" dirty="0" smtClean="0"/>
              <a:t>次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768836" y="4994012"/>
            <a:ext cx="1592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很小啊！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7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 animBg="1"/>
      <p:bldP spid="22" grpId="0" animBg="1"/>
      <p:bldP spid="24" grpId="0"/>
      <p:bldP spid="25" grpId="0" animBg="1"/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2060848"/>
            <a:ext cx="4612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赢</a:t>
            </a:r>
            <a:r>
              <a:rPr lang="zh-CN" altLang="zh-CN" sz="2800" b="1" dirty="0" smtClean="0"/>
              <a:t>其中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次净赚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元的概率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87146"/>
              </p:ext>
            </p:extLst>
          </p:nvPr>
        </p:nvGraphicFramePr>
        <p:xfrm>
          <a:off x="5292080" y="2060848"/>
          <a:ext cx="876393" cy="48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公式" r:id="rId3" imgW="406224" imgH="228501" progId="Equation.3">
                  <p:embed/>
                </p:oleObj>
              </mc:Choice>
              <mc:Fallback>
                <p:oleObj name="公式" r:id="rId3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60848"/>
                        <a:ext cx="876393" cy="489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90392"/>
              </p:ext>
            </p:extLst>
          </p:nvPr>
        </p:nvGraphicFramePr>
        <p:xfrm>
          <a:off x="3160054" y="2814999"/>
          <a:ext cx="4076242" cy="48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公式" r:id="rId5" imgW="1905000" imgH="228600" progId="Equation.3">
                  <p:embed/>
                </p:oleObj>
              </mc:Choice>
              <mc:Fallback>
                <p:oleObj name="公式" r:id="rId5" imgW="190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054" y="2814999"/>
                        <a:ext cx="4076242" cy="489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539097" y="278092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期望收益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83568" y="692696"/>
            <a:ext cx="352051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玩家的加倍下注策略 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499992" y="708462"/>
            <a:ext cx="417646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稳赢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不输的下注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策略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吗？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11281"/>
              </p:ext>
            </p:extLst>
          </p:nvPr>
        </p:nvGraphicFramePr>
        <p:xfrm>
          <a:off x="5733401" y="1322564"/>
          <a:ext cx="2268252" cy="51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公式" r:id="rId7" imgW="1028700" imgH="228600" progId="Equation.3">
                  <p:embed/>
                </p:oleObj>
              </mc:Choice>
              <mc:Fallback>
                <p:oleObj name="公式" r:id="rId7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401" y="1322564"/>
                        <a:ext cx="2268252" cy="513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34849" y="1347381"/>
            <a:ext cx="4969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连输</a:t>
            </a:r>
            <a:r>
              <a:rPr lang="en-US" altLang="zh-CN" sz="2800" b="1" dirty="0"/>
              <a:t>13</a:t>
            </a:r>
            <a:r>
              <a:rPr lang="zh-CN" altLang="zh-CN" sz="2800" b="1" dirty="0" smtClean="0"/>
              <a:t>次</a:t>
            </a:r>
            <a:r>
              <a:rPr lang="zh-CN" altLang="en-US" sz="2800" b="1" dirty="0"/>
              <a:t>输掉</a:t>
            </a:r>
            <a:r>
              <a:rPr lang="en-US" altLang="zh-CN" sz="2800" b="1" dirty="0"/>
              <a:t>8191</a:t>
            </a:r>
            <a:r>
              <a:rPr lang="zh-CN" altLang="en-US" sz="2800" b="1" dirty="0"/>
              <a:t>元</a:t>
            </a:r>
            <a:r>
              <a:rPr lang="zh-CN" altLang="zh-CN" sz="2800" b="1" dirty="0" smtClean="0"/>
              <a:t>的概率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971600" y="3501008"/>
            <a:ext cx="770485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结论：</a:t>
            </a:r>
            <a:r>
              <a:rPr lang="zh-CN" altLang="zh-CN" sz="2800" b="1" dirty="0" smtClean="0"/>
              <a:t>长期</a:t>
            </a:r>
            <a:r>
              <a:rPr lang="zh-CN" altLang="zh-CN" sz="2800" b="1" dirty="0"/>
              <a:t>按照这种策略</a:t>
            </a:r>
            <a:r>
              <a:rPr lang="zh-CN" altLang="zh-CN" sz="2800" b="1" dirty="0" smtClean="0"/>
              <a:t>下注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玩家还是</a:t>
            </a:r>
            <a:r>
              <a:rPr lang="zh-CN" altLang="zh-CN" sz="2800" b="1" dirty="0"/>
              <a:t>会输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827584" y="429309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期望</a:t>
            </a:r>
            <a:r>
              <a:rPr lang="zh-CN" altLang="zh-CN" sz="2800" b="1" dirty="0"/>
              <a:t>下注金额</a:t>
            </a:r>
            <a:endParaRPr lang="zh-CN" altLang="en-US" sz="2800" b="1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65599"/>
              </p:ext>
            </p:extLst>
          </p:nvPr>
        </p:nvGraphicFramePr>
        <p:xfrm>
          <a:off x="3166638" y="4146256"/>
          <a:ext cx="5797850" cy="87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公式" r:id="rId9" imgW="2971800" imgH="444500" progId="Equation.3">
                  <p:embed/>
                </p:oleObj>
              </mc:Choice>
              <mc:Fallback>
                <p:oleObj name="公式" r:id="rId9" imgW="2971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638" y="4146256"/>
                        <a:ext cx="5797850" cy="873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392583" y="50196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dirty="0"/>
              <a:t>0.9480/18.0087= 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0.0526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796727" y="5019650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每下注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元的期望收益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1223628" y="5733256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与通常的下注方法相比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便宜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7822" y="206084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=0.9997622</a:t>
            </a:r>
            <a:endParaRPr lang="zh-CN" altLang="en-US" sz="2800" dirty="0"/>
          </a:p>
        </p:txBody>
      </p:sp>
      <p:sp>
        <p:nvSpPr>
          <p:cNvPr id="20" name="右箭头 19"/>
          <p:cNvSpPr/>
          <p:nvPr/>
        </p:nvSpPr>
        <p:spPr bwMode="auto">
          <a:xfrm>
            <a:off x="1403648" y="2852936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3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11" grpId="0" animBg="1"/>
      <p:bldP spid="12" grpId="0"/>
      <p:bldP spid="15" grpId="0"/>
      <p:bldP spid="16" grpId="0"/>
      <p:bldP spid="18" grpId="0"/>
      <p:bldP spid="19" grpId="0"/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467" y="712134"/>
            <a:ext cx="460254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赌场游戏的设计方法和步骤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29340" y="1439811"/>
            <a:ext cx="733109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制定</a:t>
            </a:r>
            <a:r>
              <a:rPr lang="zh-CN" altLang="zh-CN" sz="2800" b="1" dirty="0"/>
              <a:t>玩法、确定</a:t>
            </a:r>
            <a:r>
              <a:rPr lang="zh-CN" altLang="zh-CN" sz="2800" b="1" dirty="0" smtClean="0"/>
              <a:t>赔率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估计</a:t>
            </a:r>
            <a:r>
              <a:rPr lang="zh-CN" altLang="zh-CN" sz="2800" b="1" dirty="0"/>
              <a:t>收益、规避</a:t>
            </a:r>
            <a:r>
              <a:rPr lang="zh-CN" altLang="zh-CN" sz="2800" b="1" dirty="0" smtClean="0"/>
              <a:t>风险</a:t>
            </a:r>
            <a:r>
              <a:rPr lang="zh-CN" altLang="en-US" sz="2800" b="1" dirty="0" smtClean="0"/>
              <a:t>．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44159" y="712134"/>
            <a:ext cx="3399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庄家设计</a:t>
            </a:r>
            <a:r>
              <a:rPr lang="zh-CN" altLang="zh-CN" sz="2800" b="1" dirty="0"/>
              <a:t>游戏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要求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1466" y="2132856"/>
            <a:ext cx="4996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zh-CN" sz="2800" b="1" dirty="0">
                <a:solidFill>
                  <a:srgbClr val="FF0000"/>
                </a:solidFill>
              </a:rPr>
              <a:t>概率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计算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游戏</a:t>
            </a:r>
            <a:r>
              <a:rPr lang="zh-CN" altLang="zh-CN" sz="2800" b="1" dirty="0"/>
              <a:t>设计的基础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67544" y="290131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zh-CN" sz="2800" b="1" dirty="0">
                <a:solidFill>
                  <a:srgbClr val="FF0000"/>
                </a:solidFill>
              </a:rPr>
              <a:t>赔率确定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3429000"/>
            <a:ext cx="7416823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根据</a:t>
            </a:r>
            <a:r>
              <a:rPr lang="en-US" altLang="zh-CN" sz="2800" b="1" i="1" dirty="0" smtClean="0"/>
              <a:t>y</a:t>
            </a:r>
            <a:r>
              <a:rPr lang="zh-CN" altLang="en-US" sz="2800" b="1" dirty="0" smtClean="0"/>
              <a:t>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支付</a:t>
            </a:r>
            <a:r>
              <a:rPr lang="zh-CN" altLang="zh-CN" sz="2800" b="1" dirty="0">
                <a:solidFill>
                  <a:srgbClr val="FF0000"/>
                </a:solidFill>
              </a:rPr>
              <a:t>赔率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zh-CN" altLang="zh-CN" sz="2800" b="1" dirty="0" smtClean="0"/>
              <a:t>调整</a:t>
            </a:r>
            <a:r>
              <a:rPr lang="zh-CN" altLang="zh-CN" sz="2800" b="1" dirty="0"/>
              <a:t>到一个</a:t>
            </a:r>
            <a:r>
              <a:rPr lang="zh-CN" altLang="zh-CN" sz="2800" b="1" dirty="0" smtClean="0"/>
              <a:t>简单、</a:t>
            </a:r>
            <a:r>
              <a:rPr lang="zh-CN" altLang="zh-CN" sz="2800" b="1" dirty="0"/>
              <a:t>合理</a:t>
            </a:r>
            <a:r>
              <a:rPr lang="zh-CN" altLang="zh-CN" sz="2800" b="1" dirty="0" smtClean="0"/>
              <a:t>的数值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一般取整数</a:t>
            </a:r>
            <a:r>
              <a:rPr lang="en-US" altLang="zh-CN" sz="2800" b="1" dirty="0"/>
              <a:t>).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868201" y="28529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真实赔率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285190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y</a:t>
            </a:r>
            <a:r>
              <a:rPr lang="en-US" altLang="zh-CN" sz="2800" b="1" dirty="0" smtClean="0"/>
              <a:t>=(1-</a:t>
            </a:r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)/</a:t>
            </a:r>
            <a:r>
              <a:rPr lang="en-US" altLang="zh-CN" sz="2800" b="1" i="1" dirty="0" smtClean="0"/>
              <a:t>p</a:t>
            </a:r>
            <a:endParaRPr lang="zh-CN" altLang="en-US" sz="2800" b="1" i="1" dirty="0"/>
          </a:p>
        </p:txBody>
      </p:sp>
      <p:sp>
        <p:nvSpPr>
          <p:cNvPr id="16" name="矩形 15"/>
          <p:cNvSpPr/>
          <p:nvPr/>
        </p:nvSpPr>
        <p:spPr>
          <a:xfrm>
            <a:off x="480145" y="466584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>
                <a:solidFill>
                  <a:srgbClr val="FF0000"/>
                </a:solidFill>
              </a:rPr>
              <a:t>庄家优势的调整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78690" y="4653136"/>
            <a:ext cx="3364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EV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/>
              <a:t> </a:t>
            </a:r>
            <a:r>
              <a:rPr lang="en-US" altLang="zh-CN" sz="2800" b="1" dirty="0" smtClean="0"/>
              <a:t>-</a:t>
            </a:r>
            <a:r>
              <a:rPr lang="en-US" altLang="zh-CN" sz="2800" b="1" i="1" dirty="0" smtClean="0"/>
              <a:t>EV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=1- 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+1)</a:t>
            </a:r>
            <a:r>
              <a:rPr lang="en-US" altLang="zh-CN" sz="2800" b="1" i="1" dirty="0" smtClean="0"/>
              <a:t>p</a:t>
            </a:r>
            <a:endParaRPr lang="zh-CN" altLang="en-US" sz="2800" b="1" i="1" dirty="0"/>
          </a:p>
        </p:txBody>
      </p:sp>
      <p:sp>
        <p:nvSpPr>
          <p:cNvPr id="21" name="矩形 20"/>
          <p:cNvSpPr/>
          <p:nvPr/>
        </p:nvSpPr>
        <p:spPr>
          <a:xfrm>
            <a:off x="827584" y="5288172"/>
            <a:ext cx="7632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用降低或提高赔率</a:t>
            </a:r>
            <a:r>
              <a:rPr lang="en-US" altLang="zh-CN" sz="2800" b="1" i="1" dirty="0"/>
              <a:t>x </a:t>
            </a:r>
            <a:r>
              <a:rPr lang="zh-CN" altLang="zh-CN" sz="2800" b="1" dirty="0"/>
              <a:t>的方法调整庄家</a:t>
            </a:r>
            <a:r>
              <a:rPr lang="zh-CN" altLang="zh-CN" sz="2800" b="1" dirty="0" smtClean="0"/>
              <a:t>优势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3798035" y="465313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庄家优势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  <p:bldP spid="10" grpId="0"/>
      <p:bldP spid="14" grpId="0"/>
      <p:bldP spid="15" grpId="0"/>
      <p:bldP spid="16" grpId="0"/>
      <p:bldP spid="19" grpId="0"/>
      <p:bldP spid="21" grpId="0"/>
      <p:bldP spid="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467" y="712134"/>
            <a:ext cx="460254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赌场游戏的设计方法和步骤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8787" y="1439198"/>
            <a:ext cx="6967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4. </a:t>
            </a:r>
            <a:r>
              <a:rPr lang="zh-CN" altLang="zh-CN" sz="2800" b="1" dirty="0"/>
              <a:t>最低和最高下注</a:t>
            </a:r>
            <a:r>
              <a:rPr lang="zh-CN" altLang="zh-CN" sz="2800" b="1" dirty="0" smtClean="0"/>
              <a:t>额</a:t>
            </a:r>
            <a:r>
              <a:rPr lang="en-US" altLang="zh-CN" sz="2800" b="1" dirty="0" smtClean="0"/>
              <a:t>——</a:t>
            </a:r>
            <a:r>
              <a:rPr lang="zh-CN" altLang="zh-CN" sz="2800" b="1" dirty="0">
                <a:solidFill>
                  <a:srgbClr val="FF0000"/>
                </a:solidFill>
              </a:rPr>
              <a:t>限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红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设定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27584" y="266333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防止</a:t>
            </a:r>
            <a:r>
              <a:rPr lang="zh-CN" altLang="zh-CN" sz="2800" b="1" dirty="0"/>
              <a:t>个别玩家零敲碎打地</a:t>
            </a:r>
            <a:r>
              <a:rPr lang="zh-CN" altLang="zh-CN" sz="2800" b="1" dirty="0" smtClean="0"/>
              <a:t>下注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节约</a:t>
            </a:r>
            <a:r>
              <a:rPr lang="zh-CN" altLang="zh-CN" sz="2800" b="1" dirty="0"/>
              <a:t>服务</a:t>
            </a:r>
            <a:r>
              <a:rPr lang="zh-CN" altLang="zh-CN" sz="2800" b="1" dirty="0" smtClean="0"/>
              <a:t>成本</a:t>
            </a:r>
            <a:r>
              <a:rPr lang="en-US" altLang="zh-CN" sz="2800" b="1" dirty="0" smtClean="0"/>
              <a:t>.        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971600" y="2060848"/>
            <a:ext cx="608141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最低</a:t>
            </a:r>
            <a:r>
              <a:rPr lang="zh-CN" altLang="zh-CN" sz="2800" b="1" dirty="0">
                <a:solidFill>
                  <a:srgbClr val="FF0000"/>
                </a:solidFill>
              </a:rPr>
              <a:t>限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红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兑换最小</a:t>
            </a:r>
            <a:r>
              <a:rPr lang="zh-CN" altLang="zh-CN" sz="2800" b="1" dirty="0"/>
              <a:t>面额的</a:t>
            </a:r>
            <a:r>
              <a:rPr lang="zh-CN" altLang="zh-CN" sz="2800" b="1" dirty="0" smtClean="0"/>
              <a:t>筹码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821506" y="3906634"/>
            <a:ext cx="78549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防止</a:t>
            </a:r>
            <a:r>
              <a:rPr lang="zh-CN" altLang="zh-CN" sz="2800" b="1" dirty="0"/>
              <a:t>个别财大气粗的</a:t>
            </a:r>
            <a:r>
              <a:rPr lang="zh-CN" altLang="zh-CN" sz="2800" b="1" dirty="0" smtClean="0"/>
              <a:t>玩家过分</a:t>
            </a:r>
            <a:r>
              <a:rPr lang="zh-CN" altLang="zh-CN" sz="2800" b="1" dirty="0"/>
              <a:t>高额地</a:t>
            </a:r>
            <a:r>
              <a:rPr lang="zh-CN" altLang="zh-CN" sz="2800" b="1" dirty="0" smtClean="0"/>
              <a:t>下注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赌场带来</a:t>
            </a:r>
            <a:r>
              <a:rPr lang="zh-CN" altLang="zh-CN" sz="2800" b="1" dirty="0">
                <a:solidFill>
                  <a:srgbClr val="FF0000"/>
                </a:solidFill>
              </a:rPr>
              <a:t>瞬间的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威胁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905413" y="3330570"/>
            <a:ext cx="509306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设定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最</a:t>
            </a:r>
            <a:r>
              <a:rPr lang="zh-CN" altLang="zh-CN" sz="2800" b="1" dirty="0">
                <a:solidFill>
                  <a:srgbClr val="FF0000"/>
                </a:solidFill>
              </a:rPr>
              <a:t>高限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红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如</a:t>
            </a:r>
            <a:r>
              <a:rPr lang="en-US" altLang="zh-CN" sz="2800" b="1" dirty="0"/>
              <a:t>10</a:t>
            </a:r>
            <a:r>
              <a:rPr lang="zh-CN" altLang="zh-CN" sz="2800" b="1" dirty="0"/>
              <a:t>万元的</a:t>
            </a:r>
            <a:r>
              <a:rPr lang="zh-CN" altLang="zh-CN" sz="2800" b="1" dirty="0" smtClean="0"/>
              <a:t>筹码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789533" y="5025389"/>
            <a:ext cx="75268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鼓励</a:t>
            </a:r>
            <a:r>
              <a:rPr lang="zh-CN" altLang="zh-CN" sz="2800" b="1" dirty="0"/>
              <a:t>财大气粗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土豪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长期赌</a:t>
            </a:r>
            <a:r>
              <a:rPr lang="zh-CN" altLang="zh-CN" sz="2800" b="1" dirty="0" smtClean="0"/>
              <a:t>下去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亿万</a:t>
            </a:r>
            <a:r>
              <a:rPr lang="zh-CN" altLang="en-US" sz="2800" b="1" dirty="0" smtClean="0"/>
              <a:t>财富</a:t>
            </a:r>
            <a:r>
              <a:rPr lang="zh-CN" altLang="zh-CN" sz="2800" b="1" dirty="0" smtClean="0"/>
              <a:t>早晚</a:t>
            </a:r>
            <a:r>
              <a:rPr lang="zh-CN" altLang="zh-CN" sz="2800" b="1" dirty="0"/>
              <a:t>会落入赌场老板的囊</a:t>
            </a:r>
            <a:r>
              <a:rPr lang="zh-CN" altLang="zh-CN" sz="2800" b="1" dirty="0" smtClean="0"/>
              <a:t>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12" name="Picture 3" descr="C:\Users\jiangqy\Desktop\u=3868561591,827155053&amp;fm=23&amp;gp=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7" y="712134"/>
            <a:ext cx="980175" cy="6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9" grpId="0"/>
      <p:bldP spid="10" grpId="0" animBg="1"/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59" y="764704"/>
            <a:ext cx="343074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赌场的收益及其波动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720180" y="2060848"/>
            <a:ext cx="78122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收益</a:t>
            </a:r>
            <a:r>
              <a:rPr lang="zh-CN" altLang="zh-CN" sz="2800" b="1" dirty="0">
                <a:solidFill>
                  <a:srgbClr val="FF0000"/>
                </a:solidFill>
              </a:rPr>
              <a:t>太低</a:t>
            </a:r>
            <a:r>
              <a:rPr lang="zh-CN" altLang="zh-CN" sz="2800" b="1" dirty="0"/>
              <a:t>会影响扣除税收、</a:t>
            </a:r>
            <a:r>
              <a:rPr lang="zh-CN" altLang="zh-CN" sz="2800" b="1" dirty="0" smtClean="0"/>
              <a:t>成本及</a:t>
            </a:r>
            <a:r>
              <a:rPr lang="zh-CN" altLang="zh-CN" sz="2800" b="1" dirty="0"/>
              <a:t>慈善捐赠等支出后的</a:t>
            </a:r>
            <a:r>
              <a:rPr lang="zh-CN" altLang="zh-CN" sz="2800" b="1" dirty="0" smtClean="0"/>
              <a:t>利润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283968" y="764704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赌场总的收益</a:t>
            </a:r>
            <a:r>
              <a:rPr lang="zh-CN" altLang="en-US" sz="2800" b="1" dirty="0" smtClean="0"/>
              <a:t>应加以</a:t>
            </a:r>
            <a:r>
              <a:rPr lang="zh-CN" altLang="zh-CN" sz="2800" b="1" dirty="0" smtClean="0"/>
              <a:t>控制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55576" y="1484784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收益太高</a:t>
            </a:r>
            <a:r>
              <a:rPr lang="zh-CN" altLang="zh-CN" sz="2800" b="1" dirty="0"/>
              <a:t>监管部门会</a:t>
            </a:r>
            <a:r>
              <a:rPr lang="zh-CN" altLang="zh-CN" sz="2800" b="1" dirty="0" smtClean="0"/>
              <a:t>干预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也</a:t>
            </a:r>
            <a:r>
              <a:rPr lang="zh-CN" altLang="zh-CN" sz="2800" b="1" dirty="0"/>
              <a:t>不利于</a:t>
            </a:r>
            <a:r>
              <a:rPr lang="zh-CN" altLang="zh-CN" sz="2800" b="1" dirty="0" smtClean="0"/>
              <a:t>行业竞争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3251706"/>
            <a:ext cx="3870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下注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元的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收益标准差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12793"/>
              </p:ext>
            </p:extLst>
          </p:nvPr>
        </p:nvGraphicFramePr>
        <p:xfrm>
          <a:off x="4427984" y="3140969"/>
          <a:ext cx="3783299" cy="63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公式" r:id="rId3" imgW="1765300" imgH="292100" progId="Equation.3">
                  <p:embed/>
                </p:oleObj>
              </mc:Choice>
              <mc:Fallback>
                <p:oleObj name="公式" r:id="rId3" imgW="1765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140969"/>
                        <a:ext cx="3783299" cy="63395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55576" y="3933056"/>
            <a:ext cx="2718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对一种颜色</a:t>
            </a:r>
            <a:r>
              <a:rPr lang="zh-CN" altLang="zh-CN" sz="2800" b="1" dirty="0" smtClean="0"/>
              <a:t>下注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7101357" y="4684935"/>
            <a:ext cx="181971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SD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=5.7628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7072766" y="3963833"/>
            <a:ext cx="17027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/>
              <a:t>SD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=0.9986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563888" y="3994611"/>
            <a:ext cx="3538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x</a:t>
            </a:r>
            <a:r>
              <a:rPr lang="en-US" altLang="zh-CN" b="1" dirty="0" smtClean="0"/>
              <a:t>=1, </a:t>
            </a:r>
            <a:r>
              <a:rPr lang="en-US" altLang="zh-CN" b="1" i="1" dirty="0" smtClean="0"/>
              <a:t>p</a:t>
            </a:r>
            <a:r>
              <a:rPr lang="en-US" altLang="zh-CN" b="1" dirty="0" smtClean="0"/>
              <a:t>=18/38, </a:t>
            </a:r>
            <a:r>
              <a:rPr lang="en-US" altLang="zh-CN" b="1" i="1" dirty="0" smtClean="0"/>
              <a:t>EV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=0.0526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764228" y="469344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对一个数字下注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8736" y="4693444"/>
            <a:ext cx="3538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x</a:t>
            </a:r>
            <a:r>
              <a:rPr lang="en-US" altLang="zh-CN" b="1" dirty="0" smtClean="0"/>
              <a:t>=35, </a:t>
            </a:r>
            <a:r>
              <a:rPr lang="en-US" altLang="zh-CN" b="1" i="1" dirty="0" smtClean="0"/>
              <a:t>p</a:t>
            </a:r>
            <a:r>
              <a:rPr lang="en-US" altLang="zh-CN" b="1" dirty="0" smtClean="0"/>
              <a:t>=1/38, </a:t>
            </a:r>
            <a:r>
              <a:rPr lang="en-US" altLang="zh-CN" b="1" i="1" dirty="0" smtClean="0"/>
              <a:t>EV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=0.0526</a:t>
            </a:r>
            <a:endParaRPr lang="zh-CN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42864"/>
              </p:ext>
            </p:extLst>
          </p:nvPr>
        </p:nvGraphicFramePr>
        <p:xfrm>
          <a:off x="4595345" y="5367437"/>
          <a:ext cx="2808312" cy="57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公式" r:id="rId5" imgW="1168400" imgH="241300" progId="Equation.3">
                  <p:embed/>
                </p:oleObj>
              </mc:Choice>
              <mc:Fallback>
                <p:oleObj name="公式" r:id="rId5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345" y="5367437"/>
                        <a:ext cx="2808312" cy="5707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9592" y="541352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人次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下注</a:t>
            </a:r>
            <a:r>
              <a:rPr lang="zh-CN" altLang="zh-CN" sz="2800" b="1" dirty="0"/>
              <a:t>收益</a:t>
            </a:r>
            <a:r>
              <a:rPr lang="zh-CN" altLang="zh-CN" sz="2800" b="1" dirty="0" smtClean="0"/>
              <a:t>标准差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96336" y="541352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很大！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82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/>
      <p:bldP spid="11" grpId="0" animBg="1"/>
      <p:bldP spid="12" grpId="0" animBg="1"/>
      <p:bldP spid="13" grpId="0"/>
      <p:bldP spid="15" grpId="0"/>
      <p:bldP spid="16" grpId="0"/>
      <p:bldP spid="19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5816" y="764704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体育竞猜中的数学</a:t>
            </a:r>
            <a:endParaRPr lang="zh-CN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629816" y="1556792"/>
            <a:ext cx="8190656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庄家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博</a:t>
            </a:r>
            <a:r>
              <a:rPr lang="zh-CN" altLang="zh-CN" sz="2800" b="1" dirty="0"/>
              <a:t>彩</a:t>
            </a:r>
            <a:r>
              <a:rPr lang="zh-CN" altLang="zh-CN" sz="2800" b="1" dirty="0" smtClean="0"/>
              <a:t>公司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在比赛开始前组织</a:t>
            </a:r>
            <a:r>
              <a:rPr lang="zh-CN" altLang="zh-CN" sz="2800" b="1" dirty="0"/>
              <a:t>玩家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预测结局</a:t>
            </a:r>
            <a:r>
              <a:rPr lang="zh-CN" altLang="zh-CN" sz="2800" b="1" dirty="0">
                <a:solidFill>
                  <a:srgbClr val="FF0000"/>
                </a:solidFill>
              </a:rPr>
              <a:t>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结束</a:t>
            </a:r>
            <a:r>
              <a:rPr lang="zh-CN" altLang="zh-CN" sz="2800" b="1" dirty="0"/>
              <a:t>后根据</a:t>
            </a:r>
            <a:r>
              <a:rPr lang="zh-CN" altLang="zh-CN" sz="2800" b="1" dirty="0">
                <a:solidFill>
                  <a:srgbClr val="FF0000"/>
                </a:solidFill>
              </a:rPr>
              <a:t>实际结果决定</a:t>
            </a:r>
            <a:r>
              <a:rPr lang="zh-CN" altLang="zh-CN" sz="2800" b="1" dirty="0"/>
              <a:t>玩家的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输赢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29816" y="2780928"/>
            <a:ext cx="7902624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玩家或</a:t>
            </a:r>
            <a:r>
              <a:rPr lang="zh-CN" altLang="zh-CN" sz="2800" b="1" dirty="0" smtClean="0"/>
              <a:t>庄家</a:t>
            </a:r>
            <a:r>
              <a:rPr lang="zh-CN" altLang="en-US" sz="2800" b="1" dirty="0"/>
              <a:t>对</a:t>
            </a:r>
            <a:r>
              <a:rPr lang="zh-CN" altLang="zh-CN" sz="2800" b="1" dirty="0" smtClean="0"/>
              <a:t>比赛</a:t>
            </a:r>
            <a:r>
              <a:rPr lang="zh-CN" altLang="zh-CN" sz="2800" b="1" dirty="0"/>
              <a:t>双方胜负的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zh-CN" altLang="zh-CN" sz="2800" b="1" dirty="0" smtClean="0"/>
              <a:t>只能</a:t>
            </a:r>
            <a:r>
              <a:rPr lang="zh-CN" altLang="zh-CN" sz="2800" b="1" dirty="0"/>
              <a:t>根据两队的实力、状态等因素做出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大致估计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29816" y="4005064"/>
            <a:ext cx="8190656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竞猜对庄家技术水平</a:t>
            </a:r>
            <a:r>
              <a:rPr lang="zh-CN" altLang="zh-CN" sz="2800" b="1" dirty="0"/>
              <a:t>、经营技巧和经验</a:t>
            </a:r>
            <a:r>
              <a:rPr lang="zh-CN" altLang="zh-CN" sz="2800" b="1" dirty="0" smtClean="0"/>
              <a:t>积累</a:t>
            </a:r>
            <a:r>
              <a:rPr lang="zh-CN" altLang="zh-CN" sz="2800" b="1" dirty="0"/>
              <a:t>要求</a:t>
            </a:r>
            <a:r>
              <a:rPr lang="zh-CN" altLang="zh-CN" sz="2800" b="1" dirty="0" smtClean="0"/>
              <a:t>很高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也给内行</a:t>
            </a:r>
            <a:r>
              <a:rPr lang="zh-CN" altLang="zh-CN" sz="2800" b="1" dirty="0"/>
              <a:t>的玩家提供了赢钱的</a:t>
            </a:r>
            <a:r>
              <a:rPr lang="zh-CN" altLang="zh-CN" sz="2800" b="1" dirty="0" smtClean="0"/>
              <a:t>机会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187624" y="5373216"/>
            <a:ext cx="7399783" cy="5761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博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彩业中风险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最大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也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容易产生职业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赌客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1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模型解释</a:t>
            </a: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762000" y="22860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</a:t>
            </a:r>
            <a:r>
              <a:rPr lang="en-US" altLang="zh-CN" sz="2800" b="1"/>
              <a:t>(</a:t>
            </a:r>
            <a:r>
              <a:rPr lang="zh-CN" altLang="en-US" sz="2800" b="1"/>
              <a:t>一周期运行的</a:t>
            </a:r>
            <a:r>
              <a:rPr lang="en-US" altLang="zh-CN" sz="2800" b="1"/>
              <a:t>)</a:t>
            </a:r>
            <a:r>
              <a:rPr lang="zh-CN" altLang="en-US" sz="2800" b="1"/>
              <a:t>挂钩数</a:t>
            </a:r>
            <a:r>
              <a:rPr lang="en-US" altLang="zh-CN" sz="2800" b="1" i="1"/>
              <a:t>m</a:t>
            </a:r>
            <a:r>
              <a:rPr lang="zh-CN" altLang="en-US" sz="2800" b="1"/>
              <a:t>远大于工作台数</a:t>
            </a:r>
            <a:r>
              <a:rPr lang="en-US" altLang="zh-CN" sz="2800" b="1" i="1"/>
              <a:t>n</a:t>
            </a:r>
            <a:r>
              <a:rPr lang="en-US" altLang="zh-CN" sz="2800" b="1"/>
              <a:t>, </a:t>
            </a:r>
            <a:r>
              <a:rPr lang="zh-CN" altLang="en-US" sz="2800" b="1"/>
              <a:t>则</a:t>
            </a:r>
          </a:p>
        </p:txBody>
      </p:sp>
      <p:graphicFrame>
        <p:nvGraphicFramePr>
          <p:cNvPr id="39986" name="Object 50"/>
          <p:cNvGraphicFramePr>
            <a:graphicFrameLocks noChangeAspect="1"/>
          </p:cNvGraphicFramePr>
          <p:nvPr/>
        </p:nvGraphicFramePr>
        <p:xfrm>
          <a:off x="685800" y="2900363"/>
          <a:ext cx="571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公式" r:id="rId3" imgW="1765080" imgH="393480" progId="Equation.3">
                  <p:embed/>
                </p:oleObj>
              </mc:Choice>
              <mc:Fallback>
                <p:oleObj name="公式" r:id="rId3" imgW="1765080" imgH="393480" progId="Equation.3">
                  <p:embed/>
                  <p:pic>
                    <p:nvPicPr>
                      <p:cNvPr id="0" name="Object 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00363"/>
                        <a:ext cx="5715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304800" y="10668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传送带效率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一周期内运走产品数与生产总数之比）</a:t>
            </a:r>
          </a:p>
        </p:txBody>
      </p:sp>
      <p:sp>
        <p:nvSpPr>
          <p:cNvPr id="39990" name="Text Box 54"/>
          <p:cNvSpPr txBox="1">
            <a:spLocks noChangeArrowheads="1"/>
          </p:cNvSpPr>
          <p:nvPr/>
        </p:nvSpPr>
        <p:spPr bwMode="auto">
          <a:xfrm>
            <a:off x="304800" y="4038600"/>
            <a:ext cx="858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定义</a:t>
            </a:r>
            <a:r>
              <a:rPr lang="en-US" altLang="zh-CN" sz="2800" b="1" i="1">
                <a:solidFill>
                  <a:srgbClr val="FF0000"/>
                </a:solidFill>
              </a:rPr>
              <a:t>E</a:t>
            </a:r>
            <a:r>
              <a:rPr lang="en-US" altLang="zh-CN" sz="2800" b="1">
                <a:solidFill>
                  <a:srgbClr val="FF0000"/>
                </a:solidFill>
              </a:rPr>
              <a:t>=1-</a:t>
            </a:r>
            <a:r>
              <a:rPr lang="en-US" altLang="zh-CN" sz="2800" b="1" i="1">
                <a:solidFill>
                  <a:srgbClr val="FF0000"/>
                </a:solidFill>
              </a:rPr>
              <a:t>D</a:t>
            </a:r>
            <a:r>
              <a:rPr lang="en-US" altLang="zh-CN" sz="2800" b="1"/>
              <a:t> (</a:t>
            </a:r>
            <a:r>
              <a:rPr lang="zh-CN" altLang="en-US" sz="2800" b="1"/>
              <a:t>一周期内未运走产品数与生产总数之比）</a:t>
            </a:r>
          </a:p>
        </p:txBody>
      </p:sp>
      <p:sp>
        <p:nvSpPr>
          <p:cNvPr id="39991" name="Text Box 55"/>
          <p:cNvSpPr txBox="1">
            <a:spLocks noChangeArrowheads="1"/>
          </p:cNvSpPr>
          <p:nvPr/>
        </p:nvSpPr>
        <p:spPr bwMode="auto">
          <a:xfrm>
            <a:off x="4716463" y="5229225"/>
            <a:ext cx="1676400" cy="1117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提高效率</a:t>
            </a:r>
            <a:r>
              <a:rPr lang="zh-CN" altLang="en-US" sz="2800" b="1" dirty="0" smtClean="0">
                <a:ea typeface="楷体_GB2312" pitchFamily="49" charset="-122"/>
              </a:rPr>
              <a:t>的途径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</a:p>
        </p:txBody>
      </p:sp>
      <p:sp>
        <p:nvSpPr>
          <p:cNvPr id="39992" name="Text Box 56"/>
          <p:cNvSpPr txBox="1">
            <a:spLocks noChangeArrowheads="1"/>
          </p:cNvSpPr>
          <p:nvPr/>
        </p:nvSpPr>
        <p:spPr bwMode="auto">
          <a:xfrm>
            <a:off x="6553200" y="5181600"/>
            <a:ext cx="1906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增加</a:t>
            </a:r>
            <a:r>
              <a:rPr lang="en-US" altLang="zh-CN" sz="2800" b="1" i="1"/>
              <a:t>m</a:t>
            </a:r>
          </a:p>
        </p:txBody>
      </p:sp>
      <p:sp>
        <p:nvSpPr>
          <p:cNvPr id="39993" name="Text Box 57"/>
          <p:cNvSpPr txBox="1">
            <a:spLocks noChangeArrowheads="1"/>
          </p:cNvSpPr>
          <p:nvPr/>
        </p:nvSpPr>
        <p:spPr bwMode="auto">
          <a:xfrm>
            <a:off x="6553200" y="5867400"/>
            <a:ext cx="1906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复习题</a:t>
            </a:r>
            <a:endParaRPr lang="en-US" altLang="zh-CN" sz="2800" b="1" dirty="0"/>
          </a:p>
        </p:txBody>
      </p:sp>
      <p:sp>
        <p:nvSpPr>
          <p:cNvPr id="39995" name="Text Box 59"/>
          <p:cNvSpPr txBox="1">
            <a:spLocks noChangeArrowheads="1"/>
          </p:cNvSpPr>
          <p:nvPr/>
        </p:nvSpPr>
        <p:spPr bwMode="auto">
          <a:xfrm>
            <a:off x="304800" y="4648200"/>
            <a:ext cx="8229600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</a:t>
            </a:r>
            <a:r>
              <a:rPr lang="en-US" altLang="zh-CN" sz="2800" b="1" i="1"/>
              <a:t>n</a:t>
            </a:r>
            <a:r>
              <a:rPr lang="zh-CN" altLang="en-US" sz="2800" b="1"/>
              <a:t>远大于</a:t>
            </a:r>
            <a:r>
              <a:rPr lang="en-US" altLang="en-US" sz="2800" b="1"/>
              <a:t>1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r>
              <a:rPr lang="en-US" altLang="zh-CN" sz="2800" b="1" i="1">
                <a:solidFill>
                  <a:srgbClr val="FF0000"/>
                </a:solidFill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sym typeface="SymbolProp BT" pitchFamily="2" charset="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en-US" altLang="zh-CN" sz="2800" b="1">
                <a:solidFill>
                  <a:srgbClr val="FF0000"/>
                </a:solidFill>
                <a:sym typeface="SymbolProp BT" pitchFamily="2" charset="2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sym typeface="SymbolProp BT" pitchFamily="2" charset="2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sym typeface="SymbolProp BT" pitchFamily="2" charset="2"/>
              </a:rPr>
              <a:t>/2</a:t>
            </a:r>
            <a:r>
              <a:rPr lang="en-US" altLang="zh-CN" sz="2800" b="1" i="1">
                <a:solidFill>
                  <a:srgbClr val="FF0000"/>
                </a:solidFill>
                <a:sym typeface="SymbolProp BT" pitchFamily="2" charset="2"/>
              </a:rPr>
              <a:t>m</a:t>
            </a:r>
            <a:r>
              <a:rPr lang="en-US" altLang="zh-CN" sz="2800" b="1">
                <a:sym typeface="SymbolProp BT" pitchFamily="2" charset="2"/>
              </a:rPr>
              <a:t> ~ </a:t>
            </a:r>
            <a:r>
              <a:rPr lang="en-US" altLang="zh-CN" sz="2800" b="1" i="1">
                <a:sym typeface="SymbolProp BT" pitchFamily="2" charset="2"/>
              </a:rPr>
              <a:t>E</a:t>
            </a:r>
            <a:r>
              <a:rPr lang="zh-CN" altLang="zh-CN" sz="2800" b="1">
                <a:sym typeface="SymbolProp BT" pitchFamily="2" charset="2"/>
              </a:rPr>
              <a:t>与</a:t>
            </a:r>
            <a:r>
              <a:rPr lang="en-US" altLang="zh-CN" sz="2800" b="1" i="1">
                <a:sym typeface="SymbolProp BT" pitchFamily="2" charset="2"/>
              </a:rPr>
              <a:t>n</a:t>
            </a:r>
            <a:r>
              <a:rPr lang="zh-CN" altLang="en-US" sz="2800" b="1">
                <a:sym typeface="SymbolProp BT" pitchFamily="2" charset="2"/>
              </a:rPr>
              <a:t>成正比，与</a:t>
            </a:r>
            <a:r>
              <a:rPr lang="en-US" altLang="zh-CN" sz="2800" b="1" i="1">
                <a:sym typeface="SymbolProp BT" pitchFamily="2" charset="2"/>
              </a:rPr>
              <a:t>m</a:t>
            </a:r>
            <a:r>
              <a:rPr lang="zh-CN" altLang="en-US" sz="2800" b="1">
                <a:sym typeface="SymbolProp BT" pitchFamily="2" charset="2"/>
              </a:rPr>
              <a:t>成反比</a:t>
            </a:r>
            <a:endParaRPr lang="zh-CN" altLang="en-US" sz="2800" b="1"/>
          </a:p>
        </p:txBody>
      </p:sp>
      <p:sp>
        <p:nvSpPr>
          <p:cNvPr id="39998" name="Text Box 62"/>
          <p:cNvSpPr txBox="1">
            <a:spLocks noChangeArrowheads="1"/>
          </p:cNvSpPr>
          <p:nvPr/>
        </p:nvSpPr>
        <p:spPr bwMode="auto">
          <a:xfrm>
            <a:off x="990600" y="5181600"/>
            <a:ext cx="2971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800" b="1"/>
              <a:t>若</a:t>
            </a:r>
            <a:r>
              <a:rPr lang="en-US" altLang="zh-CN" sz="2800" b="1" i="1"/>
              <a:t>n</a:t>
            </a:r>
            <a:r>
              <a:rPr lang="en-US" altLang="zh-CN" sz="2800" b="1"/>
              <a:t>=10, </a:t>
            </a:r>
            <a:r>
              <a:rPr lang="en-US" altLang="zh-CN" sz="2800" b="1" i="1"/>
              <a:t>m</a:t>
            </a:r>
            <a:r>
              <a:rPr lang="en-US" altLang="zh-CN" sz="2800" b="1"/>
              <a:t>=40,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D</a:t>
            </a:r>
            <a:r>
              <a:rPr lang="en-US" altLang="zh-CN" sz="2800" b="1">
                <a:sym typeface="Symbol" pitchFamily="18" charset="2"/>
              </a:rPr>
              <a:t></a:t>
            </a:r>
            <a:r>
              <a:rPr lang="en-US" altLang="zh-CN" sz="2800" b="1">
                <a:solidFill>
                  <a:srgbClr val="FF0000"/>
                </a:solidFill>
                <a:sym typeface="SymbolProp BT" pitchFamily="2" charset="2"/>
              </a:rPr>
              <a:t>87.5%</a:t>
            </a:r>
            <a:r>
              <a:rPr lang="en-US" altLang="zh-CN" sz="2800" b="1">
                <a:sym typeface="SymbolProp BT" pitchFamily="2" charset="2"/>
              </a:rPr>
              <a:t> (89.4%)</a:t>
            </a:r>
          </a:p>
        </p:txBody>
      </p:sp>
      <p:graphicFrame>
        <p:nvGraphicFramePr>
          <p:cNvPr id="40000" name="Object 64"/>
          <p:cNvGraphicFramePr>
            <a:graphicFrameLocks noChangeAspect="1"/>
          </p:cNvGraphicFramePr>
          <p:nvPr/>
        </p:nvGraphicFramePr>
        <p:xfrm>
          <a:off x="6400800" y="2898775"/>
          <a:ext cx="2133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公式" r:id="rId5" imgW="634680" imgH="393480" progId="Equation.3">
                  <p:embed/>
                </p:oleObj>
              </mc:Choice>
              <mc:Fallback>
                <p:oleObj name="公式" r:id="rId5" imgW="63468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8775"/>
                        <a:ext cx="2133600" cy="9874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1" name="Group 65"/>
          <p:cNvGrpSpPr>
            <a:grpSpLocks/>
          </p:cNvGrpSpPr>
          <p:nvPr/>
        </p:nvGrpSpPr>
        <p:grpSpPr bwMode="auto">
          <a:xfrm>
            <a:off x="7092950" y="692150"/>
            <a:ext cx="1512888" cy="360363"/>
            <a:chOff x="1306" y="48"/>
            <a:chExt cx="3936" cy="768"/>
          </a:xfrm>
        </p:grpSpPr>
        <p:grpSp>
          <p:nvGrpSpPr>
            <p:cNvPr id="2081" name="Group 66"/>
            <p:cNvGrpSpPr>
              <a:grpSpLocks/>
            </p:cNvGrpSpPr>
            <p:nvPr/>
          </p:nvGrpSpPr>
          <p:grpSpPr bwMode="auto">
            <a:xfrm>
              <a:off x="2122" y="336"/>
              <a:ext cx="192" cy="288"/>
              <a:chOff x="3840" y="1536"/>
              <a:chExt cx="528" cy="816"/>
            </a:xfrm>
          </p:grpSpPr>
          <p:grpSp>
            <p:nvGrpSpPr>
              <p:cNvPr id="2117" name="Group 67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2119" name="Arc 68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0" name="Arc 69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1" name="Arc 70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18" name="Line 71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2" name="Group 72"/>
            <p:cNvGrpSpPr>
              <a:grpSpLocks/>
            </p:cNvGrpSpPr>
            <p:nvPr/>
          </p:nvGrpSpPr>
          <p:grpSpPr bwMode="auto">
            <a:xfrm>
              <a:off x="2506" y="336"/>
              <a:ext cx="384" cy="480"/>
              <a:chOff x="3840" y="2112"/>
              <a:chExt cx="384" cy="480"/>
            </a:xfrm>
          </p:grpSpPr>
          <p:grpSp>
            <p:nvGrpSpPr>
              <p:cNvPr id="2109" name="Group 73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2112" name="Group 74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2114" name="Arc 75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5" name="Arc 76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6" name="Arc 77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13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10" name="Oval 79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Line 80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3" name="Group 81"/>
            <p:cNvGrpSpPr>
              <a:grpSpLocks/>
            </p:cNvGrpSpPr>
            <p:nvPr/>
          </p:nvGrpSpPr>
          <p:grpSpPr bwMode="auto">
            <a:xfrm>
              <a:off x="4378" y="336"/>
              <a:ext cx="384" cy="480"/>
              <a:chOff x="3840" y="2112"/>
              <a:chExt cx="384" cy="480"/>
            </a:xfrm>
          </p:grpSpPr>
          <p:grpSp>
            <p:nvGrpSpPr>
              <p:cNvPr id="2101" name="Group 82"/>
              <p:cNvGrpSpPr>
                <a:grpSpLocks/>
              </p:cNvGrpSpPr>
              <p:nvPr/>
            </p:nvGrpSpPr>
            <p:grpSpPr bwMode="auto">
              <a:xfrm>
                <a:off x="3936" y="2112"/>
                <a:ext cx="192" cy="288"/>
                <a:chOff x="3840" y="1536"/>
                <a:chExt cx="528" cy="816"/>
              </a:xfrm>
            </p:grpSpPr>
            <p:grpSp>
              <p:nvGrpSpPr>
                <p:cNvPr id="2104" name="Group 83"/>
                <p:cNvGrpSpPr>
                  <a:grpSpLocks/>
                </p:cNvGrpSpPr>
                <p:nvPr/>
              </p:nvGrpSpPr>
              <p:grpSpPr bwMode="auto">
                <a:xfrm>
                  <a:off x="3840" y="1824"/>
                  <a:ext cx="528" cy="528"/>
                  <a:chOff x="3840" y="1824"/>
                  <a:chExt cx="1152" cy="1152"/>
                </a:xfrm>
              </p:grpSpPr>
              <p:sp>
                <p:nvSpPr>
                  <p:cNvPr id="2106" name="Arc 84"/>
                  <p:cNvSpPr>
                    <a:spLocks/>
                  </p:cNvSpPr>
                  <p:nvPr/>
                </p:nvSpPr>
                <p:spPr bwMode="auto">
                  <a:xfrm>
                    <a:off x="4416" y="1824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7" name="Arc 85"/>
                  <p:cNvSpPr>
                    <a:spLocks/>
                  </p:cNvSpPr>
                  <p:nvPr/>
                </p:nvSpPr>
                <p:spPr bwMode="auto">
                  <a:xfrm flipH="1" flipV="1">
                    <a:off x="3840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8" name="Arc 86"/>
                  <p:cNvSpPr>
                    <a:spLocks/>
                  </p:cNvSpPr>
                  <p:nvPr/>
                </p:nvSpPr>
                <p:spPr bwMode="auto">
                  <a:xfrm flipV="1">
                    <a:off x="4416" y="2400"/>
                    <a:ext cx="576" cy="57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5 w 21600"/>
                      <a:gd name="T3" fmla="*/ 15 h 21600"/>
                      <a:gd name="T4" fmla="*/ 0 w 21600"/>
                      <a:gd name="T5" fmla="*/ 1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0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128" y="153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02" name="Oval 88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384" cy="9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Line 89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4" name="Group 90"/>
            <p:cNvGrpSpPr>
              <a:grpSpLocks/>
            </p:cNvGrpSpPr>
            <p:nvPr/>
          </p:nvGrpSpPr>
          <p:grpSpPr bwMode="auto">
            <a:xfrm>
              <a:off x="3082" y="336"/>
              <a:ext cx="192" cy="288"/>
              <a:chOff x="3840" y="1536"/>
              <a:chExt cx="528" cy="816"/>
            </a:xfrm>
          </p:grpSpPr>
          <p:grpSp>
            <p:nvGrpSpPr>
              <p:cNvPr id="2096" name="Group 91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2098" name="Arc 92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" name="Arc 93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0" name="Arc 94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7" name="Line 95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5" name="Line 96"/>
            <p:cNvSpPr>
              <a:spLocks noChangeShapeType="1"/>
            </p:cNvSpPr>
            <p:nvPr/>
          </p:nvSpPr>
          <p:spPr bwMode="auto">
            <a:xfrm>
              <a:off x="1594" y="336"/>
              <a:ext cx="3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97"/>
            <p:cNvSpPr>
              <a:spLocks noChangeShapeType="1"/>
            </p:cNvSpPr>
            <p:nvPr/>
          </p:nvSpPr>
          <p:spPr bwMode="auto">
            <a:xfrm>
              <a:off x="3562" y="528"/>
              <a:ext cx="62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7" name="Group 98"/>
            <p:cNvGrpSpPr>
              <a:grpSpLocks/>
            </p:cNvGrpSpPr>
            <p:nvPr/>
          </p:nvGrpSpPr>
          <p:grpSpPr bwMode="auto">
            <a:xfrm>
              <a:off x="1690" y="336"/>
              <a:ext cx="192" cy="288"/>
              <a:chOff x="3840" y="1536"/>
              <a:chExt cx="528" cy="816"/>
            </a:xfrm>
          </p:grpSpPr>
          <p:grpSp>
            <p:nvGrpSpPr>
              <p:cNvPr id="2091" name="Group 99"/>
              <p:cNvGrpSpPr>
                <a:grpSpLocks/>
              </p:cNvGrpSpPr>
              <p:nvPr/>
            </p:nvGrpSpPr>
            <p:grpSpPr bwMode="auto">
              <a:xfrm>
                <a:off x="3840" y="1824"/>
                <a:ext cx="528" cy="528"/>
                <a:chOff x="3840" y="1824"/>
                <a:chExt cx="1152" cy="1152"/>
              </a:xfrm>
            </p:grpSpPr>
            <p:sp>
              <p:nvSpPr>
                <p:cNvPr id="2093" name="Arc 100"/>
                <p:cNvSpPr>
                  <a:spLocks/>
                </p:cNvSpPr>
                <p:nvPr/>
              </p:nvSpPr>
              <p:spPr bwMode="auto">
                <a:xfrm>
                  <a:off x="4416" y="1824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4" name="Arc 101"/>
                <p:cNvSpPr>
                  <a:spLocks/>
                </p:cNvSpPr>
                <p:nvPr/>
              </p:nvSpPr>
              <p:spPr bwMode="auto">
                <a:xfrm flipH="1" flipV="1">
                  <a:off x="3840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5" name="Arc 102"/>
                <p:cNvSpPr>
                  <a:spLocks/>
                </p:cNvSpPr>
                <p:nvPr/>
              </p:nvSpPr>
              <p:spPr bwMode="auto">
                <a:xfrm flipV="1">
                  <a:off x="4416" y="2400"/>
                  <a:ext cx="576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15 w 21600"/>
                    <a:gd name="T3" fmla="*/ 15 h 21600"/>
                    <a:gd name="T4" fmla="*/ 0 w 21600"/>
                    <a:gd name="T5" fmla="*/ 15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2" name="Line 103"/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8" name="Arc 104"/>
            <p:cNvSpPr>
              <a:spLocks/>
            </p:cNvSpPr>
            <p:nvPr/>
          </p:nvSpPr>
          <p:spPr bwMode="auto">
            <a:xfrm flipV="1">
              <a:off x="4954" y="4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Arc 105"/>
            <p:cNvSpPr>
              <a:spLocks/>
            </p:cNvSpPr>
            <p:nvPr/>
          </p:nvSpPr>
          <p:spPr bwMode="auto">
            <a:xfrm flipH="1" flipV="1">
              <a:off x="1306" y="4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4 h 21600"/>
                <a:gd name="T4" fmla="*/ 0 w 21600"/>
                <a:gd name="T5" fmla="*/ 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Line 106"/>
            <p:cNvSpPr>
              <a:spLocks noChangeShapeType="1"/>
            </p:cNvSpPr>
            <p:nvPr/>
          </p:nvSpPr>
          <p:spPr bwMode="auto">
            <a:xfrm>
              <a:off x="2458" y="14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4800600" y="1125538"/>
            <a:ext cx="4267200" cy="992187"/>
            <a:chOff x="3024" y="719"/>
            <a:chExt cx="2688" cy="625"/>
          </a:xfrm>
        </p:grpSpPr>
        <p:sp>
          <p:nvSpPr>
            <p:cNvPr id="2063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3024" y="720"/>
              <a:ext cx="268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Line 109"/>
            <p:cNvSpPr>
              <a:spLocks noChangeShapeType="1"/>
            </p:cNvSpPr>
            <p:nvPr/>
          </p:nvSpPr>
          <p:spPr bwMode="auto">
            <a:xfrm>
              <a:off x="3668" y="1045"/>
              <a:ext cx="273" cy="1"/>
            </a:xfrm>
            <a:prstGeom prst="line">
              <a:avLst/>
            </a:prstGeom>
            <a:noFill/>
            <a:ln w="17463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Line 110"/>
            <p:cNvSpPr>
              <a:spLocks noChangeShapeType="1"/>
            </p:cNvSpPr>
            <p:nvPr/>
          </p:nvSpPr>
          <p:spPr bwMode="auto">
            <a:xfrm>
              <a:off x="5025" y="1045"/>
              <a:ext cx="273" cy="1"/>
            </a:xfrm>
            <a:prstGeom prst="line">
              <a:avLst/>
            </a:prstGeom>
            <a:noFill/>
            <a:ln w="17463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Rectangle 111"/>
            <p:cNvSpPr>
              <a:spLocks noChangeArrowheads="1"/>
            </p:cNvSpPr>
            <p:nvPr/>
          </p:nvSpPr>
          <p:spPr bwMode="auto">
            <a:xfrm>
              <a:off x="5571" y="882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]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67" name="Rectangle 112"/>
            <p:cNvSpPr>
              <a:spLocks noChangeArrowheads="1"/>
            </p:cNvSpPr>
            <p:nvPr/>
          </p:nvSpPr>
          <p:spPr bwMode="auto">
            <a:xfrm>
              <a:off x="5315" y="882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)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68" name="Rectangle 113"/>
            <p:cNvSpPr>
              <a:spLocks noChangeArrowheads="1"/>
            </p:cNvSpPr>
            <p:nvPr/>
          </p:nvSpPr>
          <p:spPr bwMode="auto">
            <a:xfrm>
              <a:off x="5077" y="719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69" name="Rectangle 114"/>
            <p:cNvSpPr>
              <a:spLocks noChangeArrowheads="1"/>
            </p:cNvSpPr>
            <p:nvPr/>
          </p:nvSpPr>
          <p:spPr bwMode="auto">
            <a:xfrm>
              <a:off x="4576" y="882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0" name="Rectangle 115"/>
            <p:cNvSpPr>
              <a:spLocks noChangeArrowheads="1"/>
            </p:cNvSpPr>
            <p:nvPr/>
          </p:nvSpPr>
          <p:spPr bwMode="auto">
            <a:xfrm>
              <a:off x="4492" y="882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(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1" name="Rectangle 116"/>
            <p:cNvSpPr>
              <a:spLocks noChangeArrowheads="1"/>
            </p:cNvSpPr>
            <p:nvPr/>
          </p:nvSpPr>
          <p:spPr bwMode="auto">
            <a:xfrm>
              <a:off x="4053" y="882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1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2" name="Rectangle 117"/>
            <p:cNvSpPr>
              <a:spLocks noChangeArrowheads="1"/>
            </p:cNvSpPr>
            <p:nvPr/>
          </p:nvSpPr>
          <p:spPr bwMode="auto">
            <a:xfrm>
              <a:off x="3968" y="882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</a:rPr>
                <a:t>[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3" name="Rectangle 118"/>
            <p:cNvSpPr>
              <a:spLocks noChangeArrowheads="1"/>
            </p:cNvSpPr>
            <p:nvPr/>
          </p:nvSpPr>
          <p:spPr bwMode="auto">
            <a:xfrm>
              <a:off x="5447" y="889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FF0000"/>
                  </a:solidFill>
                </a:rPr>
                <a:t>n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4" name="Rectangle 119"/>
            <p:cNvSpPr>
              <a:spLocks noChangeArrowheads="1"/>
            </p:cNvSpPr>
            <p:nvPr/>
          </p:nvSpPr>
          <p:spPr bwMode="auto">
            <a:xfrm>
              <a:off x="5043" y="981"/>
              <a:ext cx="1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</a:rPr>
                <a:t>m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5" name="Rectangle 120"/>
            <p:cNvSpPr>
              <a:spLocks noChangeArrowheads="1"/>
            </p:cNvSpPr>
            <p:nvPr/>
          </p:nvSpPr>
          <p:spPr bwMode="auto">
            <a:xfrm>
              <a:off x="3722" y="991"/>
              <a:ext cx="1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</a:rPr>
                <a:t>n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6" name="Rectangle 121"/>
            <p:cNvSpPr>
              <a:spLocks noChangeArrowheads="1"/>
            </p:cNvSpPr>
            <p:nvPr/>
          </p:nvSpPr>
          <p:spPr bwMode="auto">
            <a:xfrm>
              <a:off x="3685" y="754"/>
              <a:ext cx="1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</a:rPr>
                <a:t>m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7" name="Rectangle 122"/>
            <p:cNvSpPr>
              <a:spLocks noChangeArrowheads="1"/>
            </p:cNvSpPr>
            <p:nvPr/>
          </p:nvSpPr>
          <p:spPr bwMode="auto">
            <a:xfrm>
              <a:off x="3074" y="882"/>
              <a:ext cx="1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 i="1">
                  <a:solidFill>
                    <a:srgbClr val="FF0000"/>
                  </a:solidFill>
                </a:rPr>
                <a:t>D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8" name="Rectangle 123"/>
            <p:cNvSpPr>
              <a:spLocks noChangeArrowheads="1"/>
            </p:cNvSpPr>
            <p:nvPr/>
          </p:nvSpPr>
          <p:spPr bwMode="auto">
            <a:xfrm>
              <a:off x="4775" y="853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79" name="Rectangle 124"/>
            <p:cNvSpPr>
              <a:spLocks noChangeArrowheads="1"/>
            </p:cNvSpPr>
            <p:nvPr/>
          </p:nvSpPr>
          <p:spPr bwMode="auto">
            <a:xfrm>
              <a:off x="4252" y="853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Symbol" pitchFamily="18" charset="2"/>
                </a:rPr>
                <a:t>-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080" name="Rectangle 125"/>
            <p:cNvSpPr>
              <a:spLocks noChangeArrowheads="1"/>
            </p:cNvSpPr>
            <p:nvPr/>
          </p:nvSpPr>
          <p:spPr bwMode="auto">
            <a:xfrm>
              <a:off x="3400" y="853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Symbol" pitchFamily="18" charset="2"/>
                </a:rPr>
                <a:t>=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3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1000"/>
                                        <p:tgtEl>
                                          <p:spTgt spid="3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8" grpId="0"/>
      <p:bldP spid="39990" grpId="0" autoUpdateAnimBg="0"/>
      <p:bldP spid="39991" grpId="0" animBg="1" autoUpdateAnimBg="0"/>
      <p:bldP spid="39992" grpId="0" autoUpdateAnimBg="0"/>
      <p:bldP spid="39993" grpId="0"/>
      <p:bldP spid="39995" grpId="0" animBg="1" autoUpdateAnimBg="0"/>
      <p:bldP spid="39998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620688"/>
            <a:ext cx="567037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开盘、押注、玩家劣势和庄家优势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23044" y="1143908"/>
            <a:ext cx="80534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</a:t>
            </a:r>
            <a:r>
              <a:rPr lang="en-US" altLang="zh-CN" sz="2800" b="1" dirty="0" smtClean="0"/>
              <a:t>A</a:t>
            </a:r>
            <a:r>
              <a:rPr lang="en-US" altLang="zh-CN" sz="2800" b="1" dirty="0"/>
              <a:t>,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两队</a:t>
            </a:r>
            <a:r>
              <a:rPr lang="zh-CN" altLang="zh-CN" sz="2800" b="1" dirty="0"/>
              <a:t>比赛前庄家为竞猜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开盘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开</a:t>
            </a:r>
            <a:r>
              <a:rPr lang="zh-CN" altLang="zh-CN" sz="2800" b="1" dirty="0" smtClean="0"/>
              <a:t>出</a:t>
            </a:r>
            <a:r>
              <a:rPr lang="zh-CN" altLang="zh-CN" sz="2800" b="1" dirty="0"/>
              <a:t>两队胜负的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赔率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让</a:t>
            </a:r>
            <a:r>
              <a:rPr lang="zh-CN" altLang="zh-CN" sz="2800" b="1" dirty="0"/>
              <a:t>玩家</a:t>
            </a:r>
            <a:r>
              <a:rPr lang="zh-CN" altLang="zh-CN" sz="2800" b="1" dirty="0">
                <a:solidFill>
                  <a:srgbClr val="FF0000"/>
                </a:solidFill>
              </a:rPr>
              <a:t>押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52414" y="2204864"/>
            <a:ext cx="2484976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开盘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altLang="zh-CN" sz="2800" b="1" dirty="0">
                <a:solidFill>
                  <a:srgbClr val="FF0000"/>
                </a:solidFill>
              </a:rPr>
              <a:t>160/+140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854371"/>
            <a:ext cx="2411060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玩家押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队胜</a:t>
            </a:r>
            <a:r>
              <a:rPr lang="zh-CN" altLang="zh-CN" sz="2800" b="1" dirty="0" smtClean="0"/>
              <a:t>，赔率为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1.6</a:t>
            </a:r>
            <a:r>
              <a:rPr lang="zh-CN" altLang="zh-CN" sz="2800" b="1" dirty="0">
                <a:solidFill>
                  <a:srgbClr val="FF0000"/>
                </a:solidFill>
              </a:rPr>
              <a:t>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,</a:t>
            </a:r>
            <a:r>
              <a:rPr lang="zh-CN" altLang="zh-CN" sz="2800" b="1" dirty="0"/>
              <a:t>一注押</a:t>
            </a:r>
            <a:r>
              <a:rPr lang="en-US" altLang="zh-CN" sz="2800" b="1" dirty="0">
                <a:solidFill>
                  <a:srgbClr val="FF0000"/>
                </a:solidFill>
              </a:rPr>
              <a:t>160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347864" y="2366010"/>
            <a:ext cx="2125903" cy="63094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胜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负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212115" y="3123545"/>
            <a:ext cx="2563830" cy="116955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玩家获赔</a:t>
            </a:r>
            <a:r>
              <a:rPr lang="en-US" altLang="zh-CN" sz="2800" b="1" dirty="0">
                <a:solidFill>
                  <a:srgbClr val="FF0000"/>
                </a:solidFill>
              </a:rPr>
              <a:t>100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押金退还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190513" y="2349460"/>
            <a:ext cx="2125903" cy="630942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负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胜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030808" y="3125605"/>
            <a:ext cx="2709396" cy="576055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玩家</a:t>
            </a:r>
            <a:r>
              <a:rPr lang="zh-CN" altLang="zh-CN" sz="2800" b="1" dirty="0" smtClean="0"/>
              <a:t>押金</a:t>
            </a:r>
            <a:r>
              <a:rPr lang="zh-CN" altLang="zh-CN" sz="2800" b="1" dirty="0"/>
              <a:t>归庄家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616918" y="4455971"/>
            <a:ext cx="2413590" cy="170816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玩家押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队胜</a:t>
            </a:r>
            <a:r>
              <a:rPr lang="en-US" altLang="zh-CN" sz="2800" b="1" dirty="0" smtClean="0"/>
              <a:t>,</a:t>
            </a:r>
            <a:r>
              <a:rPr lang="zh-CN" altLang="zh-CN" sz="2800" b="1" dirty="0"/>
              <a:t>赔率为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</a:rPr>
              <a:t>赔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1.4</a:t>
            </a:r>
            <a:r>
              <a:rPr lang="en-US" altLang="zh-CN" sz="2800" b="1" dirty="0" smtClean="0"/>
              <a:t>,</a:t>
            </a:r>
            <a:r>
              <a:rPr lang="zh-CN" altLang="zh-CN" sz="2800" b="1" dirty="0"/>
              <a:t>一注押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100</a:t>
            </a:r>
            <a:r>
              <a:rPr lang="zh-CN" altLang="zh-CN" sz="2800" b="1" dirty="0"/>
              <a:t>元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094628" y="4526250"/>
            <a:ext cx="2709396" cy="63094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玩家</a:t>
            </a:r>
            <a:r>
              <a:rPr lang="zh-CN" altLang="zh-CN" sz="2800" b="1" dirty="0" smtClean="0"/>
              <a:t>押金</a:t>
            </a:r>
            <a:r>
              <a:rPr lang="zh-CN" altLang="zh-CN" sz="2800" b="1" dirty="0"/>
              <a:t>归庄家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152281" y="4419689"/>
            <a:ext cx="2524175" cy="1169551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玩家获赔</a:t>
            </a:r>
            <a:r>
              <a:rPr lang="en-US" altLang="zh-CN" sz="2800" b="1" dirty="0">
                <a:solidFill>
                  <a:srgbClr val="FF0000"/>
                </a:solidFill>
              </a:rPr>
              <a:t>140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押金退还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2987824" y="5733256"/>
            <a:ext cx="612068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庄家</a:t>
            </a:r>
            <a:r>
              <a:rPr lang="zh-CN" altLang="en-US" sz="2800" b="1" dirty="0" smtClean="0"/>
              <a:t>预计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强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押</a:t>
            </a:r>
            <a:r>
              <a:rPr lang="zh-CN" altLang="zh-CN" sz="2800" b="1" dirty="0"/>
              <a:t>多赔</a:t>
            </a:r>
            <a:r>
              <a:rPr lang="zh-CN" altLang="zh-CN" sz="2800" b="1" dirty="0" smtClean="0"/>
              <a:t>少</a:t>
            </a:r>
            <a:r>
              <a:rPr lang="en-US" altLang="zh-CN" sz="2800" b="1" dirty="0"/>
              <a:t>)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弱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押</a:t>
            </a:r>
            <a:r>
              <a:rPr lang="zh-CN" altLang="zh-CN" sz="2800" b="1" dirty="0"/>
              <a:t>少赔</a:t>
            </a:r>
            <a:r>
              <a:rPr lang="zh-CN" altLang="zh-CN" sz="2800" b="1" dirty="0" smtClean="0"/>
              <a:t>多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24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73532"/>
            <a:ext cx="567037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开盘、押注、玩家劣势和庄家优势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9552" y="1268760"/>
            <a:ext cx="84604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加</a:t>
            </a:r>
            <a:r>
              <a:rPr lang="zh-CN" altLang="zh-CN" sz="2800" b="1" dirty="0">
                <a:solidFill>
                  <a:srgbClr val="FF0000"/>
                </a:solidFill>
              </a:rPr>
              <a:t>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盘</a:t>
            </a:r>
            <a:r>
              <a:rPr lang="zh-CN" altLang="en-US" sz="2800" b="1" dirty="0"/>
              <a:t>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独</a:t>
            </a:r>
            <a:r>
              <a:rPr lang="zh-CN" altLang="zh-CN" sz="2800" b="1" dirty="0">
                <a:solidFill>
                  <a:srgbClr val="FF0000"/>
                </a:solidFill>
              </a:rPr>
              <a:t>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盘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考虑</a:t>
            </a:r>
            <a:r>
              <a:rPr lang="zh-CN" altLang="zh-CN" sz="2800" b="1" dirty="0" smtClean="0"/>
              <a:t>平局或将</a:t>
            </a:r>
            <a:r>
              <a:rPr lang="zh-CN" altLang="zh-CN" sz="2800" b="1" dirty="0"/>
              <a:t>平局归为弱</a:t>
            </a:r>
            <a:r>
              <a:rPr lang="zh-CN" altLang="zh-CN" sz="2800" b="1" dirty="0" smtClean="0"/>
              <a:t>队胜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426274" y="647114"/>
            <a:ext cx="2484976" cy="576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开盘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altLang="zh-CN" sz="2800" b="1" dirty="0">
                <a:solidFill>
                  <a:srgbClr val="FF0000"/>
                </a:solidFill>
              </a:rPr>
              <a:t>160/+140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83" y="1988840"/>
            <a:ext cx="50405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假定</a:t>
            </a:r>
            <a:r>
              <a:rPr lang="zh-CN" altLang="zh-CN" sz="2800" b="1" dirty="0" smtClean="0"/>
              <a:t>庄家估计强队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胜率</a:t>
            </a:r>
            <a:r>
              <a:rPr lang="en-US" altLang="zh-CN" sz="2800" b="1" dirty="0" smtClean="0"/>
              <a:t>0.6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14188" y="3789040"/>
            <a:ext cx="2445643" cy="106978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 smtClean="0"/>
              <a:t>押</a:t>
            </a:r>
            <a:r>
              <a:rPr lang="zh-CN" altLang="zh-CN" sz="2800" b="1" dirty="0"/>
              <a:t>弱队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胜的</a:t>
            </a:r>
            <a:r>
              <a:rPr lang="zh-CN" altLang="zh-CN" sz="2800" b="1" dirty="0" smtClean="0"/>
              <a:t>玩家期望收益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14188" y="2708920"/>
            <a:ext cx="2445643" cy="106978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/>
              <a:t>押强队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胜的</a:t>
            </a:r>
            <a:r>
              <a:rPr lang="zh-CN" altLang="zh-CN" sz="2800" b="1" dirty="0" smtClean="0"/>
              <a:t>玩家期望</a:t>
            </a:r>
            <a:r>
              <a:rPr lang="zh-CN" altLang="zh-CN" sz="2800" b="1" dirty="0"/>
              <a:t>收益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3059831" y="3068960"/>
            <a:ext cx="3749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100</a:t>
            </a:r>
            <a:r>
              <a:rPr lang="zh-CN" altLang="zh-CN" sz="2800" b="1" dirty="0"/>
              <a:t>×</a:t>
            </a:r>
            <a:r>
              <a:rPr lang="en-US" altLang="zh-CN" sz="2800" b="1" dirty="0"/>
              <a:t>0.6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160</a:t>
            </a:r>
            <a:r>
              <a:rPr lang="zh-CN" altLang="zh-CN" sz="2800" b="1" dirty="0"/>
              <a:t>×</a:t>
            </a:r>
            <a:r>
              <a:rPr lang="en-US" altLang="zh-CN" sz="2800" b="1" dirty="0"/>
              <a:t>0.4= 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059831" y="4005064"/>
            <a:ext cx="37497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140</a:t>
            </a:r>
            <a:r>
              <a:rPr lang="zh-CN" altLang="zh-CN" sz="2800" b="1" dirty="0"/>
              <a:t>×</a:t>
            </a:r>
            <a:r>
              <a:rPr lang="en-US" altLang="zh-CN" sz="2800" b="1" dirty="0"/>
              <a:t>0.4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×</a:t>
            </a:r>
            <a:r>
              <a:rPr lang="en-US" altLang="zh-CN" sz="2800" b="1" dirty="0"/>
              <a:t>0.6= 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876256" y="1916832"/>
            <a:ext cx="2088232" cy="106978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/>
              <a:t>单位下注额的玩家劣势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58457" y="4005064"/>
            <a:ext cx="174599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4/100=4</a:t>
            </a:r>
            <a:r>
              <a:rPr lang="en-US" altLang="zh-CN" sz="2800" b="1" dirty="0"/>
              <a:t>%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6859425" y="3087498"/>
            <a:ext cx="2105063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4/160=2.5% 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14188" y="4952905"/>
            <a:ext cx="777423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/>
              <a:t>若</a:t>
            </a:r>
            <a:r>
              <a:rPr lang="zh-CN" altLang="zh-CN" sz="2800" b="1" dirty="0" smtClean="0"/>
              <a:t>押</a:t>
            </a:r>
            <a:r>
              <a:rPr lang="zh-CN" altLang="zh-CN" sz="2800" b="1" dirty="0"/>
              <a:t>强队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胜和押弱队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胜的玩家数量</a:t>
            </a:r>
            <a:r>
              <a:rPr lang="zh-CN" altLang="zh-CN" sz="2800" b="1" dirty="0" smtClean="0"/>
              <a:t>相等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单位</a:t>
            </a:r>
            <a:r>
              <a:rPr lang="zh-CN" altLang="zh-CN" sz="2800" b="1" dirty="0"/>
              <a:t>下注额的</a:t>
            </a:r>
            <a:r>
              <a:rPr lang="zh-CN" altLang="zh-CN" sz="2800" b="1" dirty="0">
                <a:solidFill>
                  <a:srgbClr val="FF0000"/>
                </a:solidFill>
              </a:rPr>
              <a:t>整体庄家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8" name="矩形 17"/>
          <p:cNvSpPr/>
          <p:nvPr/>
        </p:nvSpPr>
        <p:spPr>
          <a:xfrm>
            <a:off x="4584177" y="5541048"/>
            <a:ext cx="3804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(</a:t>
            </a:r>
            <a:r>
              <a:rPr lang="en-US" altLang="zh-CN" sz="2800" b="1" dirty="0"/>
              <a:t>4+4)/(160+100)=3.08%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17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5" y="764704"/>
            <a:ext cx="424186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加线盘的设计方法和步骤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56616" y="1412776"/>
            <a:ext cx="4942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zh-CN" sz="2800" b="1" dirty="0"/>
              <a:t>估计获胜概率、开出</a:t>
            </a:r>
            <a:r>
              <a:rPr lang="zh-CN" altLang="zh-CN" sz="2800" b="1" dirty="0">
                <a:solidFill>
                  <a:srgbClr val="FF0000"/>
                </a:solidFill>
              </a:rPr>
              <a:t>公平盘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2827" y="1992625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庄家组织专家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开盘手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估计</a:t>
            </a:r>
            <a:r>
              <a:rPr lang="zh-CN" altLang="zh-CN" sz="2800" b="1" dirty="0"/>
              <a:t>强队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胜率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i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5122"/>
              </p:ext>
            </p:extLst>
          </p:nvPr>
        </p:nvGraphicFramePr>
        <p:xfrm>
          <a:off x="2397475" y="2823289"/>
          <a:ext cx="2285081" cy="93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7" name="公式" r:id="rId3" imgW="1028700" imgH="419100" progId="Equation.3">
                  <p:embed/>
                </p:oleObj>
              </mc:Choice>
              <mc:Fallback>
                <p:oleObj name="公式" r:id="rId3" imgW="102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475" y="2823289"/>
                        <a:ext cx="2285081" cy="93095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81505" y="4072639"/>
            <a:ext cx="376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押强队</a:t>
            </a:r>
            <a:r>
              <a:rPr lang="en-US" altLang="zh-CN" sz="2800" b="1" dirty="0"/>
              <a:t>A</a:t>
            </a:r>
            <a:r>
              <a:rPr lang="zh-CN" altLang="zh-CN" sz="2800" b="1" dirty="0" smtClean="0"/>
              <a:t>胜的</a:t>
            </a:r>
            <a:r>
              <a:rPr lang="zh-CN" altLang="zh-CN" sz="2800" b="1" dirty="0">
                <a:solidFill>
                  <a:srgbClr val="FF0000"/>
                </a:solidFill>
              </a:rPr>
              <a:t>玩家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劣势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5501853"/>
            <a:ext cx="60062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开盘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庄家优势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零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公平盘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180661" y="2712705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=0.6</a:t>
            </a:r>
            <a:r>
              <a:rPr lang="zh-CN" altLang="zh-CN" sz="2800" b="1" dirty="0" smtClean="0"/>
              <a:t>开盘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dirty="0"/>
              <a:t>150/+150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154790" y="3288769"/>
            <a:ext cx="3408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=0.8</a:t>
            </a:r>
            <a:r>
              <a:rPr lang="zh-CN" altLang="zh-CN" sz="2800" b="1" dirty="0" smtClean="0"/>
              <a:t>开盘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dirty="0"/>
              <a:t>400/+400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475656" y="305358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开盘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2406" y="4781773"/>
            <a:ext cx="3669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押</a:t>
            </a:r>
            <a:r>
              <a:rPr lang="zh-CN" altLang="zh-CN" sz="2800" b="1" dirty="0"/>
              <a:t>弱队</a:t>
            </a:r>
            <a:r>
              <a:rPr lang="en-US" altLang="zh-CN" sz="2800" b="1" dirty="0"/>
              <a:t>B</a:t>
            </a:r>
            <a:r>
              <a:rPr lang="zh-CN" altLang="zh-CN" sz="2800" b="1" dirty="0" smtClean="0"/>
              <a:t>胜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玩家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劣势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16271" y="4006552"/>
                <a:ext cx="3159198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𝟏𝟎𝟎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𝟏𝟎𝟎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𝒑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71" y="4006552"/>
                <a:ext cx="3159198" cy="7223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4008" y="4726632"/>
                <a:ext cx="3159198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𝟏𝟎𝟎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𝒑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2000" b="1" i="1">
                          <a:latin typeface="Cambria Math"/>
                        </a:rPr>
                        <m:t>𝟏𝟎𝟎</m:t>
                      </m:r>
                      <m:r>
                        <a:rPr lang="en-US" altLang="zh-CN" sz="2000" b="1" i="1">
                          <a:latin typeface="Cambria Math"/>
                        </a:rPr>
                        <m:t>𝒑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726632"/>
                <a:ext cx="3159198" cy="7223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 bwMode="auto">
          <a:xfrm>
            <a:off x="1331640" y="3072745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5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4920" y="1412776"/>
            <a:ext cx="458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zh-CN" sz="2800" b="1" dirty="0"/>
              <a:t>调整公平盘、开出</a:t>
            </a:r>
            <a:r>
              <a:rPr lang="zh-CN" altLang="zh-CN" sz="2800" b="1" dirty="0">
                <a:solidFill>
                  <a:srgbClr val="FF0000"/>
                </a:solidFill>
              </a:rPr>
              <a:t>加线盘</a:t>
            </a:r>
            <a:r>
              <a:rPr lang="zh-CN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755575" y="692696"/>
            <a:ext cx="424186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加线盘的设计方法和步骤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15616" y="1969676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zh-CN" altLang="zh-CN" sz="2800" b="1" dirty="0" smtClean="0"/>
              <a:t>庄家有利可图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公</a:t>
            </a:r>
            <a:r>
              <a:rPr lang="zh-CN" altLang="zh-CN" sz="2800" b="1" dirty="0" smtClean="0"/>
              <a:t>平盘上加线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53951"/>
              </p:ext>
            </p:extLst>
          </p:nvPr>
        </p:nvGraphicFramePr>
        <p:xfrm>
          <a:off x="4283968" y="3789040"/>
          <a:ext cx="33845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789040"/>
                        <a:ext cx="3384550" cy="852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42766"/>
              </p:ext>
            </p:extLst>
          </p:nvPr>
        </p:nvGraphicFramePr>
        <p:xfrm>
          <a:off x="1699092" y="3735151"/>
          <a:ext cx="2030859" cy="82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公式" r:id="rId5" imgW="1028700" imgH="419100" progId="Equation.3">
                  <p:embed/>
                </p:oleObj>
              </mc:Choice>
              <mc:Fallback>
                <p:oleObj name="公式" r:id="rId5" imgW="102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092" y="3735151"/>
                        <a:ext cx="2030859" cy="82785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169654" y="2545731"/>
            <a:ext cx="367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=0.6</a:t>
            </a:r>
            <a:r>
              <a:rPr lang="zh-CN" altLang="zh-CN" sz="2800" b="1" dirty="0"/>
              <a:t>公平盘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altLang="zh-CN" sz="2800" b="1" dirty="0">
                <a:solidFill>
                  <a:srgbClr val="FF0000"/>
                </a:solidFill>
              </a:rPr>
              <a:t>150/+150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329" y="4849996"/>
            <a:ext cx="707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押强队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胜的玩家劣势</a:t>
            </a:r>
            <a:r>
              <a:rPr lang="en-US" altLang="zh-CN" sz="2800" b="1" dirty="0" smtClean="0"/>
              <a:t>=</a:t>
            </a:r>
            <a:r>
              <a:rPr lang="zh-CN" altLang="zh-CN" sz="2800" b="1" dirty="0" smtClean="0"/>
              <a:t>庄家优势</a:t>
            </a:r>
            <a:r>
              <a:rPr lang="en-US" altLang="zh-CN" sz="2800" b="1" dirty="0" smtClean="0"/>
              <a:t>=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(1</a:t>
            </a:r>
            <a:r>
              <a:rPr lang="en-US" altLang="zh-CN" sz="2800" dirty="0" smtClean="0">
                <a:sym typeface="Symbol"/>
              </a:rPr>
              <a:t>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) 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899592" y="5490810"/>
            <a:ext cx="6498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押</a:t>
            </a:r>
            <a:r>
              <a:rPr lang="zh-CN" altLang="zh-CN" sz="2800" b="1" dirty="0"/>
              <a:t>弱队</a:t>
            </a:r>
            <a:r>
              <a:rPr lang="en-US" altLang="zh-CN" sz="2800" b="1" dirty="0"/>
              <a:t>B</a:t>
            </a:r>
            <a:r>
              <a:rPr lang="zh-CN" altLang="zh-CN" sz="2800" b="1" dirty="0" smtClean="0"/>
              <a:t>胜</a:t>
            </a:r>
            <a:r>
              <a:rPr lang="zh-CN" altLang="zh-CN" sz="2800" b="1" dirty="0"/>
              <a:t>的玩家</a:t>
            </a:r>
            <a:r>
              <a:rPr lang="zh-CN" altLang="zh-CN" sz="2800" b="1" dirty="0" smtClean="0"/>
              <a:t>劣势</a:t>
            </a:r>
            <a:r>
              <a:rPr lang="en-US" altLang="zh-CN" sz="2800" b="1" dirty="0" smtClean="0"/>
              <a:t>=</a:t>
            </a:r>
            <a:r>
              <a:rPr lang="zh-CN" altLang="zh-CN" sz="2800" b="1" dirty="0" smtClean="0"/>
              <a:t>庄家优势</a:t>
            </a:r>
            <a:r>
              <a:rPr lang="en-US" altLang="zh-CN" sz="2800" b="1" dirty="0" smtClean="0"/>
              <a:t>=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(1</a:t>
            </a:r>
            <a:r>
              <a:rPr lang="en-US" altLang="zh-CN" sz="2800" dirty="0">
                <a:sym typeface="Symbol"/>
              </a:rPr>
              <a:t></a:t>
            </a:r>
            <a:r>
              <a:rPr lang="en-US" altLang="zh-CN" sz="2800" i="1" dirty="0"/>
              <a:t>p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1979712" y="31412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公平盘</a:t>
            </a:r>
            <a:endParaRPr lang="zh-CN" altLang="en-US" sz="28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076056" y="2492896"/>
            <a:ext cx="3024336" cy="630942"/>
            <a:chOff x="5076056" y="2582034"/>
            <a:chExt cx="3024336" cy="630942"/>
          </a:xfrm>
        </p:grpSpPr>
        <p:sp>
          <p:nvSpPr>
            <p:cNvPr id="10" name="矩形 9"/>
            <p:cNvSpPr/>
            <p:nvPr/>
          </p:nvSpPr>
          <p:spPr>
            <a:xfrm>
              <a:off x="5076056" y="2582034"/>
              <a:ext cx="3024336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zh-CN" altLang="zh-CN" sz="2800" b="1" dirty="0">
                  <a:solidFill>
                    <a:srgbClr val="FF0000"/>
                  </a:solidFill>
                </a:rPr>
                <a:t>加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线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   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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160/+140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5940152" y="263691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右箭头 18"/>
          <p:cNvSpPr/>
          <p:nvPr/>
        </p:nvSpPr>
        <p:spPr bwMode="auto">
          <a:xfrm>
            <a:off x="4067944" y="3933056"/>
            <a:ext cx="144016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88024" y="3167390"/>
            <a:ext cx="2356232" cy="530218"/>
            <a:chOff x="5292080" y="3167390"/>
            <a:chExt cx="2356232" cy="530218"/>
          </a:xfrm>
        </p:grpSpPr>
        <p:sp>
          <p:nvSpPr>
            <p:cNvPr id="17" name="矩形 16"/>
            <p:cNvSpPr/>
            <p:nvPr/>
          </p:nvSpPr>
          <p:spPr>
            <a:xfrm>
              <a:off x="5488746" y="3167390"/>
              <a:ext cx="2159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加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线</a:t>
              </a:r>
              <a:r>
                <a:rPr lang="en-US" altLang="zh-CN" sz="2800" b="1" i="1" dirty="0"/>
                <a:t>a</a:t>
              </a:r>
              <a:r>
                <a:rPr lang="en-US" altLang="zh-CN" sz="2800" b="1" dirty="0"/>
                <a:t>, </a:t>
              </a:r>
              <a:r>
                <a:rPr lang="en-US" altLang="zh-CN" sz="2800" b="1" i="1" dirty="0" smtClean="0"/>
                <a:t>b </a:t>
              </a:r>
              <a:r>
                <a:rPr lang="en-US" altLang="zh-CN" sz="2800" b="1" dirty="0" smtClean="0"/>
                <a:t>(&gt;0)</a:t>
              </a:r>
              <a:endParaRPr lang="zh-CN" altLang="en-US" sz="2800" b="1" dirty="0"/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5292080" y="32129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0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2" grpId="0"/>
      <p:bldP spid="13" grpId="0"/>
      <p:bldP spid="15" grpId="0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7" y="76470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/>
              <a:t>加线的</a:t>
            </a:r>
            <a:r>
              <a:rPr lang="zh-CN" altLang="zh-CN" sz="2800" b="1" dirty="0">
                <a:solidFill>
                  <a:srgbClr val="FF0000"/>
                </a:solidFill>
              </a:rPr>
              <a:t>调整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484784"/>
            <a:ext cx="7200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庄家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实际收益</a:t>
            </a:r>
            <a:r>
              <a:rPr lang="zh-CN" altLang="zh-CN" sz="2800" b="1" dirty="0" smtClean="0"/>
              <a:t>取决于</a:t>
            </a:r>
            <a:r>
              <a:rPr lang="zh-CN" altLang="zh-CN" sz="2800" b="1" dirty="0"/>
              <a:t>多少玩家押强队</a:t>
            </a:r>
            <a:r>
              <a:rPr lang="en-US" altLang="zh-CN" sz="2800" b="1" dirty="0"/>
              <a:t>A</a:t>
            </a:r>
            <a:r>
              <a:rPr lang="zh-CN" altLang="zh-CN" sz="2800" b="1" dirty="0" smtClean="0"/>
              <a:t>胜</a:t>
            </a:r>
            <a:r>
              <a:rPr lang="zh-CN" altLang="en-US" sz="2800" b="1" dirty="0" smtClean="0"/>
              <a:t>，</a:t>
            </a:r>
            <a:r>
              <a:rPr lang="zh-CN" altLang="zh-CN" sz="2800" b="1" dirty="0"/>
              <a:t>多少玩家押弱队</a:t>
            </a:r>
            <a:r>
              <a:rPr lang="en-US" altLang="zh-CN" sz="2800" b="1" dirty="0"/>
              <a:t>B</a:t>
            </a:r>
            <a:r>
              <a:rPr lang="zh-CN" altLang="zh-CN" sz="2800" b="1" dirty="0" smtClean="0"/>
              <a:t>胜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结果</a:t>
            </a:r>
            <a:r>
              <a:rPr lang="zh-CN" altLang="zh-CN" sz="2800" b="1" dirty="0"/>
              <a:t>是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还是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胜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2636912"/>
            <a:ext cx="8060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>
                <a:solidFill>
                  <a:srgbClr val="FF0000"/>
                </a:solidFill>
              </a:rPr>
              <a:t>n</a:t>
            </a:r>
            <a:r>
              <a:rPr lang="en-US" altLang="zh-CN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押</a:t>
            </a:r>
            <a:r>
              <a:rPr lang="zh-CN" altLang="zh-CN" sz="2800" b="1" dirty="0"/>
              <a:t>强队</a:t>
            </a:r>
            <a:r>
              <a:rPr lang="en-US" altLang="zh-CN" sz="2800" b="1" dirty="0"/>
              <a:t>A</a:t>
            </a:r>
            <a:r>
              <a:rPr lang="zh-CN" altLang="zh-CN" sz="2800" b="1" dirty="0" smtClean="0"/>
              <a:t>胜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弱</a:t>
            </a:r>
            <a:r>
              <a:rPr lang="zh-CN" altLang="zh-CN" sz="2800" b="1" dirty="0"/>
              <a:t>队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胜的玩家</a:t>
            </a:r>
            <a:r>
              <a:rPr lang="zh-CN" altLang="zh-CN" sz="2800" b="1" dirty="0" smtClean="0"/>
              <a:t>数量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每人一注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564215"/>
              </p:ext>
            </p:extLst>
          </p:nvPr>
        </p:nvGraphicFramePr>
        <p:xfrm>
          <a:off x="4723235" y="630041"/>
          <a:ext cx="3161133" cy="79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公式" r:id="rId3" imgW="1663700" imgH="419100" progId="Equation.3">
                  <p:embed/>
                </p:oleObj>
              </mc:Choice>
              <mc:Fallback>
                <p:oleObj name="公式" r:id="rId3" imgW="166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235" y="630041"/>
                        <a:ext cx="3161133" cy="7962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3987924"/>
            <a:ext cx="256564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庄家实际</a:t>
            </a:r>
            <a:r>
              <a:rPr lang="zh-CN" altLang="zh-CN" sz="2800" b="1" dirty="0"/>
              <a:t>收益</a:t>
            </a:r>
            <a:endParaRPr lang="zh-CN" altLang="en-US" sz="28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34983"/>
              </p:ext>
            </p:extLst>
          </p:nvPr>
        </p:nvGraphicFramePr>
        <p:xfrm>
          <a:off x="3131840" y="3501008"/>
          <a:ext cx="4919151" cy="47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公式" r:id="rId5" imgW="2260600" imgH="215900" progId="Equation.3">
                  <p:embed/>
                </p:oleObj>
              </mc:Choice>
              <mc:Fallback>
                <p:oleObj name="公式" r:id="rId5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01008"/>
                        <a:ext cx="4919151" cy="47738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059832" y="4155688"/>
            <a:ext cx="2230083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b="1" dirty="0"/>
              <a:t>玩家获赔</a:t>
            </a:r>
            <a:r>
              <a:rPr lang="en-US" altLang="zh-CN" b="1" dirty="0"/>
              <a:t>100</a:t>
            </a:r>
            <a:r>
              <a:rPr lang="zh-CN" altLang="zh-CN" b="1" dirty="0" smtClean="0"/>
              <a:t>元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364064" y="4166210"/>
            <a:ext cx="1731564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b="1" dirty="0" smtClean="0"/>
              <a:t>押金</a:t>
            </a:r>
            <a:r>
              <a:rPr lang="zh-CN" altLang="zh-CN" b="1" dirty="0"/>
              <a:t>归庄家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731342" y="3501008"/>
            <a:ext cx="15215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结果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胜</a:t>
            </a:r>
            <a:endParaRPr lang="zh-CN" altLang="en-US" sz="2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660"/>
              </p:ext>
            </p:extLst>
          </p:nvPr>
        </p:nvGraphicFramePr>
        <p:xfrm>
          <a:off x="2555776" y="4941168"/>
          <a:ext cx="6522086" cy="691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公式" r:id="rId7" imgW="3949700" imgH="419100" progId="Equation.3">
                  <p:embed/>
                </p:oleObj>
              </mc:Choice>
              <mc:Fallback>
                <p:oleObj name="公式" r:id="rId7" imgW="3949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941168"/>
                        <a:ext cx="6522086" cy="69149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75487" y="5033458"/>
            <a:ext cx="150073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结果</a:t>
            </a:r>
            <a:r>
              <a:rPr lang="en-US" altLang="zh-CN" sz="2800" b="1" dirty="0"/>
              <a:t>B</a:t>
            </a:r>
            <a:r>
              <a:rPr lang="zh-CN" altLang="zh-CN" sz="2800" b="1" dirty="0" smtClean="0"/>
              <a:t>胜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2984452" y="5750386"/>
            <a:ext cx="1731564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b="1" dirty="0" smtClean="0"/>
              <a:t>押金</a:t>
            </a:r>
            <a:r>
              <a:rPr lang="zh-CN" altLang="zh-CN" b="1" dirty="0"/>
              <a:t>归庄家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932040" y="5748498"/>
            <a:ext cx="1584176" cy="630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b="1" dirty="0"/>
              <a:t>玩家获</a:t>
            </a:r>
            <a:r>
              <a:rPr lang="zh-CN" altLang="zh-CN" b="1" dirty="0" smtClean="0"/>
              <a:t>赔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419872" y="764704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加线盘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334051" y="5564953"/>
            <a:ext cx="25656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庄家实际</a:t>
            </a:r>
            <a:r>
              <a:rPr lang="zh-CN" altLang="zh-CN" sz="2800" b="1" dirty="0"/>
              <a:t>收益</a:t>
            </a:r>
            <a:endParaRPr lang="zh-CN" altLang="en-US" sz="2800" b="1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 flipV="1">
            <a:off x="4355976" y="3861048"/>
            <a:ext cx="0" cy="2946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5508104" y="3861048"/>
            <a:ext cx="0" cy="2946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3851920" y="5445224"/>
            <a:ext cx="0" cy="2946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5508104" y="5445224"/>
            <a:ext cx="0" cy="2946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04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8595" y="620688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p</a:t>
            </a:r>
            <a:r>
              <a:rPr lang="en-US" altLang="zh-CN" sz="2800" b="1" dirty="0" smtClean="0"/>
              <a:t>=0.6, </a:t>
            </a:r>
            <a:r>
              <a:rPr lang="en-US" altLang="zh-CN" sz="2800" b="1" i="1" dirty="0" smtClean="0"/>
              <a:t>a=b</a:t>
            </a:r>
            <a:r>
              <a:rPr lang="en-US" altLang="zh-CN" sz="2800" b="1" dirty="0" smtClean="0"/>
              <a:t>=10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7" y="6532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zh-CN" sz="2800" b="1" dirty="0"/>
              <a:t>加线的</a:t>
            </a:r>
            <a:r>
              <a:rPr lang="zh-CN" altLang="zh-CN" sz="2800" b="1" dirty="0">
                <a:solidFill>
                  <a:srgbClr val="FF0000"/>
                </a:solidFill>
              </a:rPr>
              <a:t>调整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15983"/>
              </p:ext>
            </p:extLst>
          </p:nvPr>
        </p:nvGraphicFramePr>
        <p:xfrm>
          <a:off x="5076056" y="1329667"/>
          <a:ext cx="3915891" cy="43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公式" r:id="rId3" imgW="1968500" imgH="215900" progId="Equation.3">
                  <p:embed/>
                </p:oleObj>
              </mc:Choice>
              <mc:Fallback>
                <p:oleObj name="公式" r:id="rId3" imgW="1968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329667"/>
                        <a:ext cx="3915891" cy="4350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07998"/>
              </p:ext>
            </p:extLst>
          </p:nvPr>
        </p:nvGraphicFramePr>
        <p:xfrm>
          <a:off x="560833" y="1988840"/>
          <a:ext cx="8043615" cy="2560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17956"/>
                <a:gridCol w="817825"/>
                <a:gridCol w="872347"/>
                <a:gridCol w="1154967"/>
                <a:gridCol w="1368152"/>
                <a:gridCol w="3312368"/>
              </a:tblGrid>
              <a:tr h="274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获胜队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庄家收益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/>
                        </a:rPr>
                        <a:t>注释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0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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押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胜玩家多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结果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</a:tr>
              <a:tr h="274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10000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押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胜玩家多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结果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</a:t>
                      </a:r>
                      <a:endParaRPr lang="zh-CN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17000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押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胜玩家多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结果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</a:t>
                      </a:r>
                      <a:endParaRPr lang="zh-CN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02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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13000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押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胜玩家多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结果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胜</a:t>
                      </a:r>
                      <a:endParaRPr lang="zh-CN" altLang="zh-CN" sz="24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32308" y="1268760"/>
            <a:ext cx="2383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庄家实际</a:t>
            </a:r>
            <a:r>
              <a:rPr lang="zh-CN" altLang="zh-CN" sz="2800" b="1" dirty="0">
                <a:solidFill>
                  <a:srgbClr val="FF0000"/>
                </a:solidFill>
              </a:rPr>
              <a:t>收益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5" y="1301902"/>
            <a:ext cx="21602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V</a:t>
            </a:r>
            <a:r>
              <a:rPr lang="en-US" altLang="zh-CN" b="1" i="1" baseline="-25000" dirty="0" smtClean="0"/>
              <a:t>A</a:t>
            </a:r>
            <a:r>
              <a:rPr lang="en-US" altLang="zh-CN" b="1" dirty="0" smtClean="0"/>
              <a:t>=100(</a:t>
            </a:r>
            <a:r>
              <a:rPr lang="en-US" altLang="zh-CN" b="1" i="1" dirty="0" err="1" smtClean="0"/>
              <a:t>n</a:t>
            </a:r>
            <a:r>
              <a:rPr lang="en-US" altLang="zh-CN" b="1" i="1" baseline="-25000" dirty="0" err="1" smtClean="0"/>
              <a:t>B</a:t>
            </a:r>
            <a:r>
              <a:rPr lang="en-US" altLang="zh-CN" b="1" i="1" dirty="0" err="1" smtClean="0"/>
              <a:t>-n</a:t>
            </a:r>
            <a:r>
              <a:rPr lang="en-US" altLang="zh-CN" b="1" i="1" baseline="-25000" dirty="0" err="1" smtClean="0"/>
              <a:t>A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6876256" y="620688"/>
            <a:ext cx="176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160/+140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5753579" y="62068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加线盘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467545" y="5301208"/>
            <a:ext cx="82089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为规避风险庄家</a:t>
            </a:r>
            <a:r>
              <a:rPr lang="zh-CN" altLang="en-US" sz="2800" b="1" dirty="0"/>
              <a:t>需密切关注玩家</a:t>
            </a:r>
            <a:r>
              <a:rPr lang="zh-CN" altLang="zh-CN" sz="2800" b="1" dirty="0" smtClean="0"/>
              <a:t>下注走势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适时调整</a:t>
            </a:r>
            <a:r>
              <a:rPr lang="en-US" altLang="zh-CN" sz="2800" b="1" i="1" dirty="0" err="1" smtClean="0"/>
              <a:t>a,b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使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B</a:t>
            </a:r>
            <a:r>
              <a:rPr lang="zh-CN" altLang="zh-CN" sz="2800" b="1" dirty="0">
                <a:solidFill>
                  <a:srgbClr val="FF0000"/>
                </a:solidFill>
              </a:rPr>
              <a:t>尽量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接近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67545" y="4681845"/>
            <a:ext cx="8446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i="1" dirty="0" err="1" smtClean="0"/>
              <a:t>n</a:t>
            </a:r>
            <a:r>
              <a:rPr lang="en-US" altLang="zh-CN" sz="2800" b="1" i="1" baseline="-25000" dirty="0" err="1" smtClean="0"/>
              <a:t>A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err="1" smtClean="0"/>
              <a:t>n</a:t>
            </a:r>
            <a:r>
              <a:rPr lang="en-US" altLang="zh-CN" sz="2800" b="1" i="1" baseline="-25000" dirty="0" err="1" smtClean="0"/>
              <a:t>B</a:t>
            </a:r>
            <a:r>
              <a:rPr lang="zh-CN" altLang="zh-CN" sz="2800" b="1" dirty="0" smtClean="0"/>
              <a:t>庄家不赔钱</a:t>
            </a:r>
            <a:r>
              <a:rPr lang="en-US" altLang="zh-CN" sz="2800" b="1" i="1" dirty="0" smtClean="0"/>
              <a:t>; </a:t>
            </a:r>
            <a:r>
              <a:rPr lang="en-US" altLang="zh-CN" sz="2800" b="1" i="1" dirty="0" err="1" smtClean="0"/>
              <a:t>n</a:t>
            </a:r>
            <a:r>
              <a:rPr lang="en-US" altLang="zh-CN" sz="2800" b="1" i="1" baseline="-25000" dirty="0" err="1" smtClean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n</a:t>
            </a:r>
            <a:r>
              <a:rPr lang="en-US" altLang="zh-CN" sz="2800" b="1" i="1" baseline="-25000" dirty="0" err="1"/>
              <a:t>B</a:t>
            </a:r>
            <a:r>
              <a:rPr lang="zh-CN" altLang="zh-CN" sz="2800" b="1" dirty="0"/>
              <a:t>相差很大可能</a:t>
            </a:r>
            <a:r>
              <a:rPr lang="zh-CN" altLang="zh-CN" sz="2800" b="1" dirty="0">
                <a:solidFill>
                  <a:srgbClr val="FF0000"/>
                </a:solidFill>
              </a:rPr>
              <a:t>暴赢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zh-CN" altLang="zh-CN" sz="2800" b="1" dirty="0">
                <a:solidFill>
                  <a:srgbClr val="FF0000"/>
                </a:solidFill>
              </a:rPr>
              <a:t>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输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3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6" grpId="0"/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605513"/>
            <a:ext cx="2304256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4926" y="2704448"/>
            <a:ext cx="709751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结果</a:t>
            </a:r>
            <a:r>
              <a:rPr lang="zh-CN" altLang="zh-CN" sz="2800" b="1" dirty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zh-CN" altLang="zh-CN" sz="2800" b="1" dirty="0" smtClean="0"/>
              <a:t>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精确得到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庄家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玩家不</a:t>
            </a:r>
            <a:r>
              <a:rPr lang="zh-CN" altLang="zh-CN" sz="2800" b="1" dirty="0"/>
              <a:t>需要什么</a:t>
            </a:r>
            <a:r>
              <a:rPr lang="zh-CN" altLang="zh-CN" sz="2800" b="1" dirty="0" smtClean="0"/>
              <a:t>“技术”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输赢完全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碰运气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434926" y="5119057"/>
            <a:ext cx="709751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结果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概率</a:t>
            </a:r>
            <a:r>
              <a:rPr lang="zh-CN" altLang="zh-CN" sz="2800" b="1" dirty="0"/>
              <a:t>主要靠“技术”水平来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估计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内行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庄家和</a:t>
            </a:r>
            <a:r>
              <a:rPr lang="zh-CN" altLang="zh-CN" sz="2800" b="1" dirty="0" smtClean="0"/>
              <a:t>玩家有</a:t>
            </a:r>
            <a:r>
              <a:rPr lang="zh-CN" altLang="zh-CN" sz="2800" b="1" dirty="0"/>
              <a:t>一定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优势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763688" y="1340064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两种博</a:t>
            </a:r>
            <a:r>
              <a:rPr lang="zh-CN" altLang="zh-CN" sz="2800" b="1" dirty="0" smtClean="0"/>
              <a:t>彩</a:t>
            </a:r>
            <a:r>
              <a:rPr lang="zh-CN" altLang="en-US" sz="2800" b="1" dirty="0" smtClean="0"/>
              <a:t>均含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三</a:t>
            </a:r>
            <a:r>
              <a:rPr lang="zh-CN" altLang="zh-CN" sz="2800" b="1" dirty="0">
                <a:solidFill>
                  <a:srgbClr val="FF0000"/>
                </a:solidFill>
              </a:rPr>
              <a:t>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要素</a:t>
            </a:r>
            <a:r>
              <a:rPr lang="zh-CN" altLang="en-US" sz="2800" b="1" dirty="0" smtClean="0"/>
              <a:t>又有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明显区别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2159" y="2022713"/>
            <a:ext cx="936103" cy="113710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/>
              <a:t>赌台</a:t>
            </a:r>
            <a:r>
              <a:rPr lang="zh-CN" altLang="zh-CN" sz="2800" b="1" dirty="0" smtClean="0"/>
              <a:t>游戏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475656" y="2081591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专为</a:t>
            </a:r>
            <a:r>
              <a:rPr lang="zh-CN" altLang="zh-CN" sz="2800" b="1" dirty="0" smtClean="0"/>
              <a:t>赌博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人为</a:t>
            </a:r>
            <a:r>
              <a:rPr lang="zh-CN" altLang="zh-CN" sz="2800" b="1" dirty="0">
                <a:solidFill>
                  <a:srgbClr val="FF0000"/>
                </a:solidFill>
              </a:rPr>
              <a:t>设置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赌局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需要</a:t>
            </a:r>
            <a:r>
              <a:rPr lang="zh-CN" altLang="zh-CN" sz="2800" b="1" dirty="0"/>
              <a:t>一定的</a:t>
            </a:r>
            <a:r>
              <a:rPr lang="zh-CN" altLang="zh-CN" sz="2800" b="1" dirty="0" smtClean="0"/>
              <a:t>成本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1434926" y="4000592"/>
            <a:ext cx="6912769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借用现实生活</a:t>
            </a:r>
            <a:r>
              <a:rPr lang="zh-CN" altLang="zh-CN" sz="2800" b="1" dirty="0"/>
              <a:t>中不可预知又吸引眼球的</a:t>
            </a:r>
            <a:r>
              <a:rPr lang="zh-CN" altLang="zh-CN" sz="2800" b="1" dirty="0">
                <a:solidFill>
                  <a:srgbClr val="FF0000"/>
                </a:solidFill>
              </a:rPr>
              <a:t>事件</a:t>
            </a:r>
            <a:r>
              <a:rPr lang="zh-CN" altLang="zh-CN" sz="2800" b="1" dirty="0"/>
              <a:t>开设的</a:t>
            </a:r>
            <a:r>
              <a:rPr lang="zh-CN" altLang="zh-CN" sz="2800" b="1" dirty="0" smtClean="0"/>
              <a:t>赌局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成本</a:t>
            </a:r>
            <a:r>
              <a:rPr lang="zh-CN" altLang="zh-CN" sz="2800" b="1" dirty="0"/>
              <a:t>很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472159" y="3966929"/>
            <a:ext cx="936103" cy="1137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/>
              <a:t>体育竞猜</a:t>
            </a:r>
            <a:endParaRPr lang="zh-CN" altLang="en-US" sz="2800" b="1" dirty="0"/>
          </a:p>
        </p:txBody>
      </p:sp>
      <p:pic>
        <p:nvPicPr>
          <p:cNvPr id="14" name="Picture 3" descr="C:\Users\jiangqy\Desktop\u=3868561591,827155053&amp;fm=23&amp;gp=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1" y="648425"/>
            <a:ext cx="980175" cy="65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/>
      <p:bldP spid="12" grpId="0"/>
      <p:bldP spid="1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4365104"/>
            <a:ext cx="76328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体育</a:t>
            </a:r>
            <a:r>
              <a:rPr lang="zh-CN" altLang="zh-CN" sz="2800" b="1" dirty="0">
                <a:solidFill>
                  <a:srgbClr val="FF0000"/>
                </a:solidFill>
              </a:rPr>
              <a:t>竞猜</a:t>
            </a:r>
            <a:r>
              <a:rPr lang="zh-CN" altLang="zh-CN" sz="2800" b="1" dirty="0"/>
              <a:t>中博彩</a:t>
            </a:r>
            <a:r>
              <a:rPr lang="zh-CN" altLang="zh-CN" sz="2800" b="1" dirty="0" smtClean="0"/>
              <a:t>公司</a:t>
            </a:r>
            <a:r>
              <a:rPr lang="zh-CN" altLang="zh-CN" sz="2800" b="1" dirty="0"/>
              <a:t>为促成玩家的对赌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开盘</a:t>
            </a:r>
            <a:r>
              <a:rPr lang="zh-CN" altLang="zh-CN" sz="2800" b="1" dirty="0"/>
              <a:t>后一再</a:t>
            </a:r>
            <a:r>
              <a:rPr lang="zh-CN" altLang="zh-CN" sz="2800" b="1" dirty="0">
                <a:solidFill>
                  <a:srgbClr val="FF0000"/>
                </a:solidFill>
              </a:rPr>
              <a:t>调整加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线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竭力</a:t>
            </a:r>
            <a:r>
              <a:rPr lang="zh-CN" altLang="zh-CN" sz="2800" b="1" dirty="0">
                <a:solidFill>
                  <a:srgbClr val="FF0000"/>
                </a:solidFill>
              </a:rPr>
              <a:t>均衡</a:t>
            </a:r>
            <a:r>
              <a:rPr lang="zh-CN" altLang="zh-CN" sz="2800" b="1" dirty="0"/>
              <a:t>押注两队的</a:t>
            </a:r>
            <a:r>
              <a:rPr lang="zh-CN" altLang="zh-CN" sz="2800" b="1" dirty="0">
                <a:solidFill>
                  <a:srgbClr val="FF0000"/>
                </a:solidFill>
              </a:rPr>
              <a:t>玩家之间的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角力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让</a:t>
            </a:r>
            <a:r>
              <a:rPr lang="zh-CN" altLang="zh-CN" sz="2800" b="1" dirty="0" smtClean="0"/>
              <a:t>自己</a:t>
            </a:r>
            <a:r>
              <a:rPr lang="zh-CN" altLang="zh-CN" sz="2800" b="1" dirty="0"/>
              <a:t>抽身而</a:t>
            </a:r>
            <a:r>
              <a:rPr lang="zh-CN" altLang="zh-CN" sz="2800" b="1" dirty="0" smtClean="0"/>
              <a:t>退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692696"/>
            <a:ext cx="2376264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412776"/>
            <a:ext cx="75968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赌场游戏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表面上</a:t>
            </a:r>
            <a:r>
              <a:rPr lang="zh-CN" altLang="zh-CN" sz="2800" b="1" dirty="0" smtClean="0"/>
              <a:t>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玩家与</a:t>
            </a:r>
            <a:r>
              <a:rPr lang="zh-CN" altLang="zh-CN" sz="2800" b="1" dirty="0">
                <a:solidFill>
                  <a:srgbClr val="FF0000"/>
                </a:solidFill>
              </a:rPr>
              <a:t>庄家对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赌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玩家</a:t>
            </a:r>
            <a:r>
              <a:rPr lang="zh-CN" altLang="zh-CN" sz="2800" b="1" dirty="0"/>
              <a:t>赢了向庄家讨取赔</a:t>
            </a:r>
            <a:r>
              <a:rPr lang="zh-CN" altLang="zh-CN" sz="2800" b="1" dirty="0" smtClean="0"/>
              <a:t>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输</a:t>
            </a:r>
            <a:r>
              <a:rPr lang="zh-CN" altLang="zh-CN" sz="2800" b="1" dirty="0"/>
              <a:t>了下注额归</a:t>
            </a:r>
            <a:r>
              <a:rPr lang="zh-CN" altLang="zh-CN" sz="2800" b="1" dirty="0" smtClean="0"/>
              <a:t>庄家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2639823"/>
            <a:ext cx="76328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实际上</a:t>
            </a:r>
            <a:r>
              <a:rPr lang="zh-CN" altLang="zh-CN" sz="2800" b="1" dirty="0" smtClean="0"/>
              <a:t>无数</a:t>
            </a:r>
            <a:r>
              <a:rPr lang="zh-CN" altLang="zh-CN" sz="2800" b="1" dirty="0"/>
              <a:t>的筹码从</a:t>
            </a:r>
            <a:r>
              <a:rPr lang="zh-CN" altLang="zh-CN" sz="2800" b="1" dirty="0" smtClean="0"/>
              <a:t>大</a:t>
            </a:r>
            <a:r>
              <a:rPr lang="zh-CN" altLang="en-US" sz="2800" b="1" dirty="0" smtClean="0"/>
              <a:t>多数</a:t>
            </a:r>
            <a:r>
              <a:rPr lang="zh-CN" altLang="zh-CN" sz="2800" b="1" dirty="0" smtClean="0"/>
              <a:t>玩家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口袋经</a:t>
            </a:r>
            <a:r>
              <a:rPr lang="zh-CN" altLang="zh-CN" sz="2800" b="1" dirty="0"/>
              <a:t>庄家之手转入少数赢钱赌客的囊</a:t>
            </a:r>
            <a:r>
              <a:rPr lang="zh-CN" altLang="zh-CN" sz="2800" b="1" dirty="0" smtClean="0"/>
              <a:t>中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庄家靠</a:t>
            </a:r>
            <a:r>
              <a:rPr lang="zh-CN" altLang="zh-CN" sz="2800" b="1" dirty="0">
                <a:solidFill>
                  <a:srgbClr val="FF0000"/>
                </a:solidFill>
              </a:rPr>
              <a:t>玩家对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赌</a:t>
            </a:r>
            <a:r>
              <a:rPr lang="zh-CN" altLang="zh-CN" sz="2800" b="1" dirty="0" smtClean="0"/>
              <a:t>从中</a:t>
            </a:r>
            <a:r>
              <a:rPr lang="zh-CN" altLang="zh-CN" sz="2800" b="1" dirty="0"/>
              <a:t>抽头</a:t>
            </a:r>
            <a:r>
              <a:rPr lang="zh-CN" altLang="zh-CN" sz="2800" b="1" dirty="0" smtClean="0"/>
              <a:t>牟利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自己</a:t>
            </a:r>
            <a:r>
              <a:rPr lang="zh-CN" altLang="zh-CN" sz="2800" b="1" dirty="0"/>
              <a:t>绝不涉</a:t>
            </a:r>
            <a:r>
              <a:rPr lang="zh-CN" altLang="zh-CN" sz="2800" b="1" dirty="0" smtClean="0"/>
              <a:t>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764704"/>
            <a:ext cx="352839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00000"/>
                </a:solidFill>
              </a:rPr>
              <a:t>庄家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是从来不赌的</a:t>
            </a:r>
            <a:r>
              <a:rPr lang="zh-CN" altLang="en-US" sz="2800" b="1" dirty="0">
                <a:solidFill>
                  <a:srgbClr val="000000"/>
                </a:solidFill>
              </a:rPr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123728" y="548680"/>
            <a:ext cx="500240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+mj-lt"/>
                <a:ea typeface="隶书" panose="02010509060101010101" pitchFamily="49" charset="-122"/>
              </a:rPr>
              <a:t>8.7</a:t>
            </a:r>
            <a:r>
              <a:rPr lang="en-US" altLang="zh-CN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钢琴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销售的存贮策略</a:t>
            </a:r>
            <a:r>
              <a:rPr lang="zh-CN" altLang="en-US" sz="3200" b="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11560" y="1995488"/>
            <a:ext cx="7993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钢琴</a:t>
            </a:r>
            <a:r>
              <a:rPr lang="zh-CN" altLang="en-US" sz="2800" dirty="0">
                <a:solidFill>
                  <a:srgbClr val="FF0000"/>
                </a:solidFill>
              </a:rPr>
              <a:t>销售量很</a:t>
            </a:r>
            <a:r>
              <a:rPr lang="zh-CN" altLang="en-US" sz="2800" dirty="0" smtClean="0">
                <a:solidFill>
                  <a:srgbClr val="FF0000"/>
                </a:solidFill>
              </a:rPr>
              <a:t>小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商店库存量</a:t>
            </a:r>
            <a:r>
              <a:rPr lang="zh-CN" altLang="en-US" sz="2800" dirty="0"/>
              <a:t>不大以免积压资金</a:t>
            </a:r>
            <a:r>
              <a:rPr lang="en-US" altLang="zh-CN" sz="2800" dirty="0"/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2488" y="2681288"/>
            <a:ext cx="8028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一家</a:t>
            </a:r>
            <a:r>
              <a:rPr lang="zh-CN" altLang="en-US" sz="2800" dirty="0" smtClean="0"/>
              <a:t>商店据</a:t>
            </a:r>
            <a:r>
              <a:rPr lang="zh-CN" altLang="en-US" sz="2800" dirty="0"/>
              <a:t>经验</a:t>
            </a:r>
            <a:r>
              <a:rPr lang="zh-CN" altLang="en-US" sz="2800" dirty="0" smtClean="0"/>
              <a:t>估计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平均</a:t>
            </a:r>
            <a:r>
              <a:rPr lang="zh-CN" altLang="en-US" sz="2800" dirty="0"/>
              <a:t>每</a:t>
            </a:r>
            <a:r>
              <a:rPr lang="zh-CN" altLang="en-US" sz="2800" dirty="0" smtClean="0"/>
              <a:t>周钢琴需求仅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架</a:t>
            </a:r>
            <a:r>
              <a:rPr lang="en-US" altLang="zh-CN" sz="2800" dirty="0"/>
              <a:t>.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827584" y="3378200"/>
            <a:ext cx="7560840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</a:rPr>
              <a:t>存贮策略</a:t>
            </a:r>
            <a:r>
              <a:rPr lang="zh-CN" altLang="en-US" sz="2800" dirty="0"/>
              <a:t>：每周末检查库存量，仅当库存量为零时，才订购</a:t>
            </a:r>
            <a:r>
              <a:rPr lang="en-US" altLang="zh-CN" sz="2800" dirty="0"/>
              <a:t>3</a:t>
            </a:r>
            <a:r>
              <a:rPr lang="zh-CN" altLang="en-US" sz="2800" dirty="0"/>
              <a:t>架供下周销售；否则，不订购</a:t>
            </a:r>
            <a:r>
              <a:rPr lang="en-US" altLang="zh-CN" sz="2800" dirty="0"/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3400" y="4724400"/>
            <a:ext cx="7855024" cy="1169551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Char char="•"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估计</a:t>
            </a:r>
            <a:r>
              <a:rPr lang="zh-CN" altLang="en-US" sz="2800" dirty="0"/>
              <a:t>在这种策略下失去销售机会</a:t>
            </a:r>
            <a:r>
              <a:rPr lang="zh-CN" altLang="en-US" sz="2800" dirty="0" smtClean="0"/>
              <a:t>的概率有</a:t>
            </a:r>
            <a:r>
              <a:rPr lang="zh-CN" altLang="en-US" sz="2800" dirty="0"/>
              <a:t>多大</a:t>
            </a:r>
            <a:r>
              <a:rPr lang="en-US" altLang="zh-CN" sz="2800" dirty="0" smtClean="0"/>
              <a:t>?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以及</a:t>
            </a:r>
            <a:r>
              <a:rPr lang="zh-CN" altLang="en-US" sz="2800" dirty="0"/>
              <a:t>每周的平均销售量是多少</a:t>
            </a:r>
            <a:r>
              <a:rPr lang="en-US" altLang="zh-CN" sz="2800" dirty="0">
                <a:ea typeface="楷体_GB2312" pitchFamily="49" charset="-122"/>
              </a:rPr>
              <a:t>?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01020" y="1293312"/>
            <a:ext cx="2286000" cy="57943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背景与问题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7596188" y="593725"/>
          <a:ext cx="10144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Clip" r:id="rId3" imgW="761744" imgH="434194" progId="MS_ClipArt_Gallery.2">
                  <p:embed/>
                </p:oleObj>
              </mc:Choice>
              <mc:Fallback>
                <p:oleObj name="Clip" r:id="rId3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93725"/>
                        <a:ext cx="10144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4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 animBg="1" autoUpdateAnimBg="0"/>
      <p:bldP spid="53253" grpId="0" animBg="1"/>
      <p:bldP spid="53254" grpId="0" animBg="1"/>
      <p:bldP spid="53255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67544" y="487362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问题分析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顾客到来</a:t>
            </a:r>
            <a:r>
              <a:rPr lang="zh-CN" altLang="en-US" sz="2800" dirty="0"/>
              <a:t>相互</a:t>
            </a:r>
            <a:r>
              <a:rPr lang="zh-CN" altLang="en-US" sz="2800" dirty="0" smtClean="0"/>
              <a:t>独立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需求量</a:t>
            </a:r>
            <a:r>
              <a:rPr lang="zh-CN" altLang="en-US" sz="2800" dirty="0"/>
              <a:t>近似服从</a:t>
            </a:r>
            <a:r>
              <a:rPr lang="zh-CN" altLang="en-US" sz="2800" dirty="0" smtClean="0">
                <a:solidFill>
                  <a:srgbClr val="FF0000"/>
                </a:solidFill>
              </a:rPr>
              <a:t>泊松分布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其</a:t>
            </a:r>
            <a:r>
              <a:rPr lang="zh-CN" altLang="en-US" sz="2800" dirty="0"/>
              <a:t>参数由需求</a:t>
            </a:r>
            <a:r>
              <a:rPr lang="zh-CN" altLang="en-US" sz="2800" dirty="0" smtClean="0"/>
              <a:t>均值每</a:t>
            </a:r>
            <a:r>
              <a:rPr lang="zh-CN" altLang="en-US" sz="2800" dirty="0"/>
              <a:t>周</a:t>
            </a:r>
            <a:r>
              <a:rPr lang="en-US" altLang="zh-CN" sz="2800" dirty="0"/>
              <a:t>1</a:t>
            </a:r>
            <a:r>
              <a:rPr lang="zh-CN" altLang="en-US" sz="2800" dirty="0"/>
              <a:t>架</a:t>
            </a:r>
            <a:r>
              <a:rPr lang="zh-CN" altLang="en-US" sz="2800" dirty="0" smtClean="0"/>
              <a:t>确定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由此计算</a:t>
            </a:r>
            <a:r>
              <a:rPr lang="zh-CN" altLang="en-US" sz="2800" dirty="0"/>
              <a:t>需求概率</a:t>
            </a:r>
            <a:r>
              <a:rPr lang="en-US" altLang="zh-CN" sz="2800" dirty="0"/>
              <a:t>.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227640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存贮</a:t>
            </a:r>
            <a:r>
              <a:rPr lang="zh-CN" altLang="en-US" sz="2800" dirty="0" smtClean="0"/>
              <a:t>策略：周末</a:t>
            </a:r>
            <a:r>
              <a:rPr lang="zh-CN" altLang="en-US" sz="2800" dirty="0"/>
              <a:t>库存量为零时订购</a:t>
            </a:r>
            <a:r>
              <a:rPr lang="en-US" altLang="zh-CN" sz="2800" dirty="0"/>
              <a:t>3</a:t>
            </a:r>
            <a:r>
              <a:rPr lang="zh-CN" altLang="en-US" sz="2800" dirty="0"/>
              <a:t>架 </a:t>
            </a:r>
            <a:r>
              <a:rPr lang="zh-CN" altLang="en-US" sz="2800" dirty="0">
                <a:sym typeface="Symbol" pitchFamily="18" charset="2"/>
              </a:rPr>
              <a:t></a:t>
            </a:r>
            <a:r>
              <a:rPr lang="zh-CN" altLang="en-US" sz="2800" dirty="0" smtClean="0"/>
              <a:t>周末库存量</a:t>
            </a:r>
            <a:r>
              <a:rPr lang="zh-CN" altLang="en-US" sz="2800" dirty="0"/>
              <a:t>可能是</a:t>
            </a:r>
            <a:r>
              <a:rPr lang="en-US" altLang="zh-CN" sz="2800" dirty="0"/>
              <a:t>0, 1, 2, 3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周初库存量</a:t>
            </a:r>
            <a:r>
              <a:rPr lang="zh-CN" altLang="en-US" sz="2800" dirty="0"/>
              <a:t>可能是</a:t>
            </a:r>
            <a:r>
              <a:rPr lang="en-US" altLang="zh-CN" sz="2800" dirty="0"/>
              <a:t>1, 2, 3.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1000" y="3519488"/>
            <a:ext cx="8458200" cy="5191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用马氏链描述不同需求导致的周初库存状态的变化</a:t>
            </a:r>
            <a:r>
              <a:rPr lang="en-US" altLang="zh-CN" sz="2800"/>
              <a:t>.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04800" y="4191000"/>
            <a:ext cx="84439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动态过程中每周销售量不同，失去销售</a:t>
            </a:r>
            <a:r>
              <a:rPr lang="zh-CN" altLang="en-US" sz="2800" dirty="0" smtClean="0"/>
              <a:t>机会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需求</a:t>
            </a:r>
            <a:r>
              <a:rPr lang="zh-CN" altLang="en-US" sz="2800" dirty="0"/>
              <a:t>超过</a:t>
            </a:r>
            <a:r>
              <a:rPr lang="zh-CN" altLang="en-US" sz="2800" dirty="0" smtClean="0"/>
              <a:t>库存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概率不同</a:t>
            </a:r>
            <a:r>
              <a:rPr lang="en-US" altLang="zh-CN" sz="2800" dirty="0"/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04800" y="5359400"/>
            <a:ext cx="8515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可按</a:t>
            </a:r>
            <a:r>
              <a:rPr lang="zh-CN" altLang="en-US" sz="2800" dirty="0">
                <a:solidFill>
                  <a:srgbClr val="FF0000"/>
                </a:solidFill>
              </a:rPr>
              <a:t>稳态</a:t>
            </a:r>
            <a:r>
              <a:rPr lang="zh-CN" altLang="en-US" sz="2800" dirty="0" smtClean="0"/>
              <a:t>情况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充分长</a:t>
            </a:r>
            <a:r>
              <a:rPr lang="zh-CN" altLang="en-US" sz="2800" dirty="0" smtClean="0"/>
              <a:t>以后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计算</a:t>
            </a:r>
            <a:r>
              <a:rPr lang="zh-CN" altLang="en-US" sz="2800" dirty="0"/>
              <a:t>失去销售机会的概率和每周的平均销售量</a:t>
            </a:r>
            <a:r>
              <a:rPr lang="en-US" altLang="zh-CN" sz="2800" dirty="0"/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6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 animBg="1"/>
      <p:bldP spid="54277" grpId="0" animBg="1"/>
      <p:bldP spid="54278" grpId="0" animBg="1" autoUpdateAnimBg="0"/>
      <p:bldP spid="54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7"/>
          <p:cNvGraphicFramePr>
            <a:graphicFrameLocks noChangeAspect="1"/>
          </p:cNvGraphicFramePr>
          <p:nvPr/>
        </p:nvGraphicFramePr>
        <p:xfrm>
          <a:off x="315913" y="404813"/>
          <a:ext cx="7572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Clip" r:id="rId3" imgW="3212280" imgH="3935520" progId="MS_ClipArt_Gallery.2">
                  <p:embed/>
                </p:oleObj>
              </mc:Choice>
              <mc:Fallback>
                <p:oleObj name="Clip" r:id="rId3" imgW="3212280" imgH="3935520" progId="MS_ClipArt_Gallery.2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04813"/>
                        <a:ext cx="7572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1028"/>
          <p:cNvSpPr txBox="1">
            <a:spLocks noChangeArrowheads="1"/>
          </p:cNvSpPr>
          <p:nvPr/>
        </p:nvSpPr>
        <p:spPr bwMode="auto">
          <a:xfrm>
            <a:off x="381000" y="1600200"/>
            <a:ext cx="6096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</a:t>
            </a:r>
          </a:p>
        </p:txBody>
      </p:sp>
      <p:sp>
        <p:nvSpPr>
          <p:cNvPr id="20485" name="Text Box 1029"/>
          <p:cNvSpPr txBox="1">
            <a:spLocks noChangeArrowheads="1"/>
          </p:cNvSpPr>
          <p:nvPr/>
        </p:nvSpPr>
        <p:spPr bwMode="auto">
          <a:xfrm>
            <a:off x="1154802" y="1195011"/>
            <a:ext cx="7684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报童售报</a:t>
            </a:r>
            <a:r>
              <a:rPr lang="zh-CN" altLang="en-US" sz="2800" b="1" dirty="0" smtClean="0"/>
              <a:t>：买进价</a:t>
            </a:r>
            <a:r>
              <a:rPr lang="en-US" altLang="zh-CN" sz="2800" b="1" dirty="0"/>
              <a:t>2</a:t>
            </a:r>
            <a:r>
              <a:rPr lang="zh-CN" altLang="en-US" sz="2800" b="1" dirty="0" smtClean="0"/>
              <a:t>元，零售价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元，退回价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元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20486" name="Text Box 1030"/>
          <p:cNvSpPr txBox="1">
            <a:spLocks noChangeArrowheads="1"/>
          </p:cNvSpPr>
          <p:nvPr/>
        </p:nvSpPr>
        <p:spPr bwMode="auto">
          <a:xfrm>
            <a:off x="1143000" y="1752600"/>
            <a:ext cx="5373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售出一份赚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元；退回一份赔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元</a:t>
            </a:r>
            <a:r>
              <a:rPr lang="en-US" altLang="zh-CN" sz="2800" b="1" dirty="0"/>
              <a:t>.</a:t>
            </a:r>
          </a:p>
        </p:txBody>
      </p:sp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1143000" y="2362200"/>
            <a:ext cx="7173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每天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买进</a:t>
            </a:r>
            <a:r>
              <a:rPr lang="zh-CN" altLang="en-US" sz="2800" b="1" dirty="0">
                <a:solidFill>
                  <a:srgbClr val="FF0000"/>
                </a:solidFill>
              </a:rPr>
              <a:t>多少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份报纸</a:t>
            </a:r>
            <a:r>
              <a:rPr lang="zh-CN" altLang="en-US" sz="2800" b="1" dirty="0" smtClean="0"/>
              <a:t>零售才能使</a:t>
            </a:r>
            <a:r>
              <a:rPr lang="zh-CN" altLang="en-US" sz="2800" b="1" dirty="0">
                <a:solidFill>
                  <a:srgbClr val="FF0000"/>
                </a:solidFill>
              </a:rPr>
              <a:t>收入最大</a:t>
            </a:r>
            <a:r>
              <a:rPr lang="zh-CN" altLang="en-US" sz="2800" b="1" dirty="0"/>
              <a:t>？</a:t>
            </a:r>
          </a:p>
        </p:txBody>
      </p:sp>
      <p:sp>
        <p:nvSpPr>
          <p:cNvPr id="20488" name="Text Box 1032"/>
          <p:cNvSpPr txBox="1">
            <a:spLocks noChangeArrowheads="1"/>
          </p:cNvSpPr>
          <p:nvPr/>
        </p:nvSpPr>
        <p:spPr bwMode="auto">
          <a:xfrm>
            <a:off x="381000" y="3352800"/>
            <a:ext cx="6096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</a:t>
            </a:r>
          </a:p>
        </p:txBody>
      </p:sp>
      <p:sp>
        <p:nvSpPr>
          <p:cNvPr id="20490" name="Text Box 1034"/>
          <p:cNvSpPr txBox="1">
            <a:spLocks noChangeArrowheads="1"/>
          </p:cNvSpPr>
          <p:nvPr/>
        </p:nvSpPr>
        <p:spPr bwMode="auto">
          <a:xfrm>
            <a:off x="1143000" y="29860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买进</a:t>
            </a:r>
            <a:r>
              <a:rPr lang="zh-CN" altLang="en-US" sz="2800" b="1" dirty="0"/>
              <a:t>太多</a:t>
            </a:r>
            <a:r>
              <a:rPr lang="zh-CN" altLang="en-US" sz="2800" b="1" dirty="0">
                <a:sym typeface="Symbol" pitchFamily="18" charset="2"/>
              </a:rPr>
              <a:t>卖不完退回赔钱</a:t>
            </a:r>
          </a:p>
        </p:txBody>
      </p:sp>
      <p:sp>
        <p:nvSpPr>
          <p:cNvPr id="20491" name="Text Box 1035"/>
          <p:cNvSpPr txBox="1">
            <a:spLocks noChangeArrowheads="1"/>
          </p:cNvSpPr>
          <p:nvPr/>
        </p:nvSpPr>
        <p:spPr bwMode="auto">
          <a:xfrm>
            <a:off x="1143000" y="3581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买</a:t>
            </a:r>
            <a:r>
              <a:rPr lang="zh-CN" altLang="en-US" sz="2800" b="1" dirty="0" smtClean="0"/>
              <a:t>进</a:t>
            </a:r>
            <a:r>
              <a:rPr lang="zh-CN" altLang="en-US" sz="2800" b="1" dirty="0"/>
              <a:t>太少</a:t>
            </a:r>
            <a:r>
              <a:rPr lang="zh-CN" altLang="en-US" sz="2800" b="1" dirty="0">
                <a:sym typeface="Symbol" pitchFamily="18" charset="2"/>
              </a:rPr>
              <a:t>不够销售赚钱少</a:t>
            </a:r>
          </a:p>
        </p:txBody>
      </p:sp>
      <p:sp>
        <p:nvSpPr>
          <p:cNvPr id="20492" name="Text Box 1036"/>
          <p:cNvSpPr txBox="1">
            <a:spLocks noChangeArrowheads="1"/>
          </p:cNvSpPr>
          <p:nvPr/>
        </p:nvSpPr>
        <p:spPr bwMode="auto">
          <a:xfrm>
            <a:off x="1219200" y="4191000"/>
            <a:ext cx="4648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/>
              <a:t>取决于每天卖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多少</a:t>
            </a:r>
            <a:r>
              <a:rPr lang="zh-CN" altLang="en-US" sz="2800" b="1" dirty="0"/>
              <a:t>份</a:t>
            </a:r>
            <a:r>
              <a:rPr lang="zh-CN" altLang="zh-CN" sz="2800" b="1" dirty="0" smtClean="0"/>
              <a:t>报纸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20493" name="Text Box 1037"/>
          <p:cNvSpPr txBox="1">
            <a:spLocks noChangeArrowheads="1"/>
          </p:cNvSpPr>
          <p:nvPr/>
        </p:nvSpPr>
        <p:spPr bwMode="auto">
          <a:xfrm>
            <a:off x="6019800" y="4191000"/>
            <a:ext cx="27767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每天</a:t>
            </a:r>
            <a:r>
              <a:rPr lang="zh-CN" altLang="en-US" sz="2800" b="1" dirty="0" smtClean="0"/>
              <a:t>需求量随机</a:t>
            </a:r>
            <a:endParaRPr lang="zh-CN" altLang="en-US" sz="2800" b="1" dirty="0"/>
          </a:p>
        </p:txBody>
      </p:sp>
      <p:sp>
        <p:nvSpPr>
          <p:cNvPr id="20499" name="Text Box 1043"/>
          <p:cNvSpPr txBox="1">
            <a:spLocks noChangeArrowheads="1"/>
          </p:cNvSpPr>
          <p:nvPr/>
        </p:nvSpPr>
        <p:spPr bwMode="auto">
          <a:xfrm>
            <a:off x="1219200" y="5486400"/>
            <a:ext cx="7315200" cy="51911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优化问题的目标函数应是长期的日平均收入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1273685" y="4843462"/>
            <a:ext cx="3010283" cy="519113"/>
            <a:chOff x="3168" y="3072"/>
            <a:chExt cx="2400" cy="327"/>
          </a:xfrm>
        </p:grpSpPr>
        <p:sp>
          <p:nvSpPr>
            <p:cNvPr id="3091" name="Text Box 1040"/>
            <p:cNvSpPr txBox="1">
              <a:spLocks noChangeArrowheads="1"/>
            </p:cNvSpPr>
            <p:nvPr/>
          </p:nvSpPr>
          <p:spPr bwMode="auto">
            <a:xfrm>
              <a:off x="3552" y="3072"/>
              <a:ext cx="2016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每天</a:t>
              </a:r>
              <a:r>
                <a:rPr lang="zh-CN" altLang="en-US" sz="2800" b="1" dirty="0" smtClean="0"/>
                <a:t>收入随机</a:t>
              </a:r>
              <a:endParaRPr lang="zh-CN" altLang="en-US" sz="2800" b="1" dirty="0"/>
            </a:p>
          </p:txBody>
        </p:sp>
        <p:sp>
          <p:nvSpPr>
            <p:cNvPr id="3092" name="AutoShape 1044"/>
            <p:cNvSpPr>
              <a:spLocks noChangeArrowheads="1"/>
            </p:cNvSpPr>
            <p:nvPr/>
          </p:nvSpPr>
          <p:spPr bwMode="auto">
            <a:xfrm>
              <a:off x="3168" y="3072"/>
              <a:ext cx="192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46"/>
          <p:cNvGrpSpPr>
            <a:grpSpLocks/>
          </p:cNvGrpSpPr>
          <p:nvPr/>
        </p:nvGrpSpPr>
        <p:grpSpPr bwMode="auto">
          <a:xfrm>
            <a:off x="6248400" y="3124200"/>
            <a:ext cx="2590800" cy="946150"/>
            <a:chOff x="3936" y="1968"/>
            <a:chExt cx="1632" cy="596"/>
          </a:xfrm>
        </p:grpSpPr>
        <p:sp>
          <p:nvSpPr>
            <p:cNvPr id="3089" name="Text Box 1041"/>
            <p:cNvSpPr txBox="1">
              <a:spLocks noChangeArrowheads="1"/>
            </p:cNvSpPr>
            <p:nvPr/>
          </p:nvSpPr>
          <p:spPr bwMode="auto">
            <a:xfrm>
              <a:off x="4224" y="1968"/>
              <a:ext cx="1344" cy="59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存在一个合适</a:t>
              </a:r>
              <a:r>
                <a:rPr lang="zh-CN" altLang="en-US" sz="2800" b="1" dirty="0" smtClean="0"/>
                <a:t>的买进</a:t>
              </a:r>
              <a:r>
                <a:rPr lang="zh-CN" altLang="en-US" sz="2800" b="1" dirty="0"/>
                <a:t>量</a:t>
              </a:r>
            </a:p>
          </p:txBody>
        </p:sp>
        <p:sp>
          <p:nvSpPr>
            <p:cNvPr id="3090" name="AutoShape 1045"/>
            <p:cNvSpPr>
              <a:spLocks noChangeArrowheads="1"/>
            </p:cNvSpPr>
            <p:nvPr/>
          </p:nvSpPr>
          <p:spPr bwMode="auto">
            <a:xfrm>
              <a:off x="3936" y="2016"/>
              <a:ext cx="192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04" name="Text Box 1048"/>
          <p:cNvSpPr txBox="1">
            <a:spLocks noChangeArrowheads="1"/>
          </p:cNvSpPr>
          <p:nvPr/>
        </p:nvSpPr>
        <p:spPr bwMode="auto">
          <a:xfrm>
            <a:off x="3810000" y="60198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等于每天收入的期望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00300" y="548679"/>
            <a:ext cx="4458816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8.2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报童的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诀窍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22" name="Text Box 1037"/>
          <p:cNvSpPr txBox="1">
            <a:spLocks noChangeArrowheads="1"/>
          </p:cNvSpPr>
          <p:nvPr/>
        </p:nvSpPr>
        <p:spPr bwMode="auto">
          <a:xfrm>
            <a:off x="4644008" y="4864468"/>
            <a:ext cx="4152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可</a:t>
            </a:r>
            <a:r>
              <a:rPr lang="zh-CN" altLang="en-US" sz="2800" b="1" dirty="0" smtClean="0"/>
              <a:t>得到需求量的随机规律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1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 autoUpdateAnimBg="0"/>
      <p:bldP spid="20485" grpId="0" autoUpdateAnimBg="0"/>
      <p:bldP spid="20486" grpId="0" autoUpdateAnimBg="0"/>
      <p:bldP spid="20487" grpId="0" autoUpdateAnimBg="0"/>
      <p:bldP spid="20488" grpId="0" animBg="1" autoUpdateAnimBg="0"/>
      <p:bldP spid="20490" grpId="0" autoUpdateAnimBg="0"/>
      <p:bldP spid="20491" grpId="0" autoUpdateAnimBg="0"/>
      <p:bldP spid="20492" grpId="0" autoUpdateAnimBg="0"/>
      <p:bldP spid="20493" grpId="0" autoUpdateAnimBg="0"/>
      <p:bldP spid="20499" grpId="0" animBg="1" autoUpdateAnimBg="0"/>
      <p:bldP spid="20504" grpId="0" autoUpdateAnimBg="0"/>
      <p:bldP spid="2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82989" y="620688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模型假设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1549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钢琴每周需求量服从</a:t>
            </a:r>
            <a:r>
              <a:rPr lang="zh-CN" altLang="en-US" sz="2800" dirty="0">
                <a:solidFill>
                  <a:srgbClr val="FF0000"/>
                </a:solidFill>
              </a:rPr>
              <a:t>泊松分布</a:t>
            </a:r>
            <a:r>
              <a:rPr lang="zh-CN" altLang="en-US" sz="2800" dirty="0"/>
              <a:t>，平均每周</a:t>
            </a:r>
            <a:r>
              <a:rPr lang="en-US" altLang="zh-CN" sz="2800" dirty="0"/>
              <a:t>1</a:t>
            </a:r>
            <a:r>
              <a:rPr lang="zh-CN" altLang="en-US" sz="2800" dirty="0"/>
              <a:t>架</a:t>
            </a:r>
            <a:r>
              <a:rPr lang="en-US" altLang="zh-CN" sz="2800" dirty="0">
                <a:ea typeface="楷体_GB2312" pitchFamily="49" charset="-122"/>
              </a:rPr>
              <a:t>.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043608" y="2235200"/>
            <a:ext cx="7262192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存贮策略</a:t>
            </a:r>
            <a:r>
              <a:rPr lang="zh-CN" altLang="en-US" sz="2800"/>
              <a:t>：当周末库存量为零时，订购</a:t>
            </a:r>
            <a:r>
              <a:rPr lang="en-US" altLang="zh-CN" sz="2800"/>
              <a:t>3</a:t>
            </a:r>
            <a:r>
              <a:rPr lang="zh-CN" altLang="en-US" sz="2800"/>
              <a:t>架，周初到货；否则，不订购</a:t>
            </a:r>
            <a:r>
              <a:rPr lang="en-US" altLang="zh-CN" sz="2800"/>
              <a:t>.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62737" y="3454400"/>
            <a:ext cx="7772400" cy="11176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以每周初的</a:t>
            </a:r>
            <a:r>
              <a:rPr lang="zh-CN" altLang="en-US" sz="2800" dirty="0">
                <a:solidFill>
                  <a:srgbClr val="FF0000"/>
                </a:solidFill>
              </a:rPr>
              <a:t>库存量作为状态变量</a:t>
            </a:r>
            <a:r>
              <a:rPr lang="zh-CN" altLang="en-US" sz="2800" dirty="0"/>
              <a:t>，状态转移具有无后效性</a:t>
            </a:r>
            <a:r>
              <a:rPr lang="en-US" altLang="zh-CN" sz="2800" dirty="0"/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33400" y="4749800"/>
            <a:ext cx="777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FF0000"/>
                </a:solidFill>
              </a:rPr>
              <a:t>稳态情况</a:t>
            </a:r>
            <a:r>
              <a:rPr lang="zh-CN" altLang="en-US" sz="2800" dirty="0"/>
              <a:t>下计算失去销售机会的概率和每周的平均销售量</a:t>
            </a:r>
            <a:r>
              <a:rPr lang="en-US" altLang="zh-CN" sz="2800" dirty="0"/>
              <a:t>, </a:t>
            </a:r>
            <a:r>
              <a:rPr lang="zh-CN" altLang="en-US" sz="2800" dirty="0"/>
              <a:t>作为该</a:t>
            </a:r>
            <a:r>
              <a:rPr lang="zh-CN" altLang="en-US" sz="2800" dirty="0">
                <a:solidFill>
                  <a:srgbClr val="FF0000"/>
                </a:solidFill>
              </a:rPr>
              <a:t>存贮策略的评价指标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7596188" y="552450"/>
          <a:ext cx="10144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Clip" r:id="rId3" imgW="761744" imgH="434194" progId="MS_ClipArt_Gallery.2">
                  <p:embed/>
                </p:oleObj>
              </mc:Choice>
              <mc:Fallback>
                <p:oleObj name="Clip" r:id="rId3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52450"/>
                        <a:ext cx="10144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 animBg="1"/>
      <p:bldP spid="55302" grpId="0" animBg="1"/>
      <p:bldP spid="5530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Text Box 4"/>
          <p:cNvSpPr txBox="1">
            <a:spLocks noChangeArrowheads="1"/>
          </p:cNvSpPr>
          <p:nvPr/>
        </p:nvSpPr>
        <p:spPr bwMode="auto">
          <a:xfrm>
            <a:off x="381000" y="624681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模型建立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14600" y="5000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 dirty="0" err="1"/>
              <a:t>D</a:t>
            </a:r>
            <a:r>
              <a:rPr lang="en-US" altLang="zh-CN" sz="2800" i="1" baseline="-30000" dirty="0" err="1"/>
              <a:t>n</a:t>
            </a:r>
            <a:r>
              <a:rPr lang="en-US" altLang="zh-CN" sz="2800" i="1" dirty="0"/>
              <a:t>~</a:t>
            </a:r>
            <a:r>
              <a:rPr lang="zh-CN" altLang="en-US" sz="2800" dirty="0"/>
              <a:t>第</a:t>
            </a:r>
            <a:r>
              <a:rPr lang="en-US" altLang="zh-CN" sz="2800" i="1" dirty="0"/>
              <a:t>n</a:t>
            </a:r>
            <a:r>
              <a:rPr lang="zh-CN" altLang="en-US" sz="2800" dirty="0"/>
              <a:t>周需求量，均值为</a:t>
            </a:r>
            <a:r>
              <a:rPr lang="en-US" altLang="zh-CN" sz="2800" dirty="0"/>
              <a:t>1</a:t>
            </a:r>
            <a:r>
              <a:rPr lang="zh-CN" altLang="en-US" sz="2800" dirty="0"/>
              <a:t>的泊松分布</a:t>
            </a:r>
            <a:r>
              <a:rPr lang="zh-CN" altLang="en-US" sz="28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378464"/>
              </p:ext>
            </p:extLst>
          </p:nvPr>
        </p:nvGraphicFramePr>
        <p:xfrm>
          <a:off x="2803525" y="1011263"/>
          <a:ext cx="50593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0" name="Equation" r:id="rId3" imgW="2108160" imgH="241200" progId="Equation.DSMT4">
                  <p:embed/>
                </p:oleObj>
              </mc:Choice>
              <mc:Fallback>
                <p:oleObj name="Equation" r:id="rId3" imgW="210816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011263"/>
                        <a:ext cx="5059363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28600" y="2605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S</a:t>
            </a:r>
            <a:r>
              <a:rPr lang="en-US" altLang="zh-CN" sz="2800" i="1" baseline="-30000"/>
              <a:t>n</a:t>
            </a:r>
            <a:r>
              <a:rPr lang="en-US" altLang="zh-CN" sz="2800" i="1"/>
              <a:t>~</a:t>
            </a:r>
            <a:r>
              <a:rPr lang="zh-CN" altLang="en-US" sz="2800"/>
              <a:t>第</a:t>
            </a:r>
            <a:r>
              <a:rPr lang="en-US" altLang="zh-CN" sz="2800" i="1"/>
              <a:t>n</a:t>
            </a:r>
            <a:r>
              <a:rPr lang="zh-CN" altLang="en-US" sz="2800"/>
              <a:t>周初库存量</a:t>
            </a:r>
            <a:r>
              <a:rPr lang="en-US" altLang="zh-CN" sz="2800"/>
              <a:t>(</a:t>
            </a:r>
            <a:r>
              <a:rPr lang="zh-CN" altLang="en-US" sz="2800"/>
              <a:t>状态变量 </a:t>
            </a:r>
            <a:r>
              <a:rPr lang="en-US" altLang="zh-CN" sz="2800"/>
              <a:t>)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04800" y="3276600"/>
            <a:ext cx="1371600" cy="107315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状态转移规律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828800" y="3200400"/>
          <a:ext cx="37338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1" name="公式" r:id="rId5" imgW="1688367" imgH="482391" progId="Equation.3">
                  <p:embed/>
                </p:oleObj>
              </mc:Choice>
              <mc:Fallback>
                <p:oleObj name="公式" r:id="rId5" imgW="168836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00400"/>
                        <a:ext cx="3733800" cy="1157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381000" y="4343400"/>
          <a:ext cx="533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2" name="公式" r:id="rId7" imgW="2654280" imgH="253800" progId="Equation.3">
                  <p:embed/>
                </p:oleObj>
              </mc:Choice>
              <mc:Fallback>
                <p:oleObj name="公式" r:id="rId7" imgW="2654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43400"/>
                        <a:ext cx="5334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381000" y="4800600"/>
          <a:ext cx="327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3" name="公式" r:id="rId9" imgW="1663560" imgH="253800" progId="Equation.3">
                  <p:embed/>
                </p:oleObj>
              </mc:Choice>
              <mc:Fallback>
                <p:oleObj name="公式" r:id="rId9" imgW="1663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3276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381000" y="5334000"/>
          <a:ext cx="525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4" name="公式" r:id="rId11" imgW="2654280" imgH="253800" progId="Equation.3">
                  <p:embed/>
                </p:oleObj>
              </mc:Choice>
              <mc:Fallback>
                <p:oleObj name="公式" r:id="rId11" imgW="2654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5257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5292725" y="2565400"/>
          <a:ext cx="1584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5" name="公式" r:id="rId13" imgW="736600" imgH="228600" progId="Equation.3">
                  <p:embed/>
                </p:oleObj>
              </mc:Choice>
              <mc:Fallback>
                <p:oleObj name="公式" r:id="rId13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15843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71538" y="1549399"/>
            <a:ext cx="7620000" cy="990600"/>
            <a:chOff x="528" y="768"/>
            <a:chExt cx="4800" cy="624"/>
          </a:xfrm>
        </p:grpSpPr>
        <p:sp>
          <p:nvSpPr>
            <p:cNvPr id="11283" name="Text Box 29"/>
            <p:cNvSpPr txBox="1">
              <a:spLocks noChangeArrowheads="1"/>
            </p:cNvSpPr>
            <p:nvPr/>
          </p:nvSpPr>
          <p:spPr bwMode="auto">
            <a:xfrm>
              <a:off x="669" y="784"/>
              <a:ext cx="4656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en-US" altLang="zh-CN" i="1" dirty="0" err="1"/>
                <a:t>D</a:t>
              </a:r>
              <a:r>
                <a:rPr lang="en-US" altLang="zh-CN" i="1" baseline="-30000" dirty="0" err="1"/>
                <a:t>n</a:t>
              </a:r>
              <a:r>
                <a:rPr lang="en-US" altLang="zh-CN" i="1" baseline="-30000" dirty="0"/>
                <a:t>           </a:t>
              </a:r>
              <a:r>
                <a:rPr lang="en-US" altLang="zh-CN" dirty="0"/>
                <a:t>0            1             2             3             &gt;3</a:t>
              </a:r>
              <a:endParaRPr lang="en-US" altLang="zh-CN" i="1" baseline="-30000" dirty="0"/>
            </a:p>
            <a:p>
              <a:pPr eaLnBrk="1" hangingPunct="1">
                <a:spcBef>
                  <a:spcPct val="30000"/>
                </a:spcBef>
              </a:pPr>
              <a:r>
                <a:rPr lang="en-US" altLang="zh-CN" i="1" dirty="0"/>
                <a:t>P       </a:t>
              </a:r>
              <a:r>
                <a:rPr lang="en-US" altLang="zh-CN" dirty="0"/>
                <a:t>0.368     0.368      0.184      0.061      0.019</a:t>
              </a:r>
            </a:p>
          </p:txBody>
        </p:sp>
        <p:sp>
          <p:nvSpPr>
            <p:cNvPr id="11284" name="Line 30"/>
            <p:cNvSpPr>
              <a:spLocks noChangeShapeType="1"/>
            </p:cNvSpPr>
            <p:nvPr/>
          </p:nvSpPr>
          <p:spPr bwMode="auto">
            <a:xfrm>
              <a:off x="528" y="1056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31"/>
            <p:cNvSpPr>
              <a:spLocks noChangeShapeType="1"/>
            </p:cNvSpPr>
            <p:nvPr/>
          </p:nvSpPr>
          <p:spPr bwMode="auto">
            <a:xfrm>
              <a:off x="1056" y="7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6324600" y="4648200"/>
          <a:ext cx="2708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6" name="Equation" r:id="rId15" imgW="1600200" imgH="711000" progId="Equation.3">
                  <p:embed/>
                </p:oleObj>
              </mc:Choice>
              <mc:Fallback>
                <p:oleObj name="Equation" r:id="rId15" imgW="1600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48200"/>
                        <a:ext cx="2708275" cy="1524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248400" y="2667000"/>
            <a:ext cx="2743200" cy="1981200"/>
            <a:chOff x="3936" y="1680"/>
            <a:chExt cx="1728" cy="1392"/>
          </a:xfrm>
        </p:grpSpPr>
        <p:graphicFrame>
          <p:nvGraphicFramePr>
            <p:cNvPr id="11274" name="Object 12"/>
            <p:cNvGraphicFramePr>
              <a:graphicFrameLocks noChangeAspect="1"/>
            </p:cNvGraphicFramePr>
            <p:nvPr/>
          </p:nvGraphicFramePr>
          <p:xfrm>
            <a:off x="3936" y="2013"/>
            <a:ext cx="1728" cy="1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7" name="公式" r:id="rId17" imgW="1346200" imgH="711200" progId="Equation.3">
                    <p:embed/>
                  </p:oleObj>
                </mc:Choice>
                <mc:Fallback>
                  <p:oleObj name="公式" r:id="rId17" imgW="1346200" imgH="71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013"/>
                          <a:ext cx="1728" cy="105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35"/>
            <p:cNvSpPr txBox="1">
              <a:spLocks noChangeArrowheads="1"/>
            </p:cNvSpPr>
            <p:nvPr/>
          </p:nvSpPr>
          <p:spPr bwMode="auto">
            <a:xfrm>
              <a:off x="4368" y="1680"/>
              <a:ext cx="1248" cy="36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状态转移阵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</p:grpSp>
      <p:graphicFrame>
        <p:nvGraphicFramePr>
          <p:cNvPr id="56357" name="Object 37"/>
          <p:cNvGraphicFramePr>
            <a:graphicFrameLocks noChangeAspect="1"/>
          </p:cNvGraphicFramePr>
          <p:nvPr/>
        </p:nvGraphicFramePr>
        <p:xfrm>
          <a:off x="336550" y="6096000"/>
          <a:ext cx="6673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8" name="Equation" r:id="rId19" imgW="3441600" imgH="253800" progId="Equation.3">
                  <p:embed/>
                </p:oleObj>
              </mc:Choice>
              <mc:Fallback>
                <p:oleObj name="Equation" r:id="rId19" imgW="344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6096000"/>
                        <a:ext cx="66738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381000" y="5653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cs typeface="Times New Roman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56532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10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10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10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 autoUpdateAnimBg="0"/>
      <p:bldP spid="56328" grpId="0"/>
      <p:bldP spid="56329" grpId="0" animBg="1" autoUpdateAnimBg="0"/>
      <p:bldP spid="56358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Text Box 4"/>
          <p:cNvSpPr txBox="1">
            <a:spLocks noChangeArrowheads="1"/>
          </p:cNvSpPr>
          <p:nvPr/>
        </p:nvSpPr>
        <p:spPr bwMode="auto">
          <a:xfrm>
            <a:off x="457200" y="549944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模型建立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68518"/>
              </p:ext>
            </p:extLst>
          </p:nvPr>
        </p:nvGraphicFramePr>
        <p:xfrm>
          <a:off x="4114800" y="1296069"/>
          <a:ext cx="3048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5" name="公式" r:id="rId3" imgW="1066337" imgH="203112" progId="Equation.3">
                  <p:embed/>
                </p:oleObj>
              </mc:Choice>
              <mc:Fallback>
                <p:oleObj name="公式" r:id="rId3" imgW="1066337" imgH="203112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96069"/>
                        <a:ext cx="3048000" cy="549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819400" y="626144"/>
            <a:ext cx="5638800" cy="533400"/>
            <a:chOff x="1776" y="240"/>
            <a:chExt cx="3408" cy="336"/>
          </a:xfrm>
        </p:grpSpPr>
        <p:graphicFrame>
          <p:nvGraphicFramePr>
            <p:cNvPr id="12296" name="Object 2"/>
            <p:cNvGraphicFramePr>
              <a:graphicFrameLocks noChangeAspect="1"/>
            </p:cNvGraphicFramePr>
            <p:nvPr/>
          </p:nvGraphicFramePr>
          <p:xfrm>
            <a:off x="2832" y="240"/>
            <a:ext cx="23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6" name="公式" r:id="rId5" imgW="1651000" imgH="228600" progId="Equation.3">
                    <p:embed/>
                  </p:oleObj>
                </mc:Choice>
                <mc:Fallback>
                  <p:oleObj name="公式" r:id="rId5" imgW="165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0"/>
                          <a:ext cx="23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1776" y="24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状态概率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</p:grpSp>
      <p:graphicFrame>
        <p:nvGraphicFramePr>
          <p:cNvPr id="573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77768"/>
              </p:ext>
            </p:extLst>
          </p:nvPr>
        </p:nvGraphicFramePr>
        <p:xfrm>
          <a:off x="1371600" y="4969544"/>
          <a:ext cx="6019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7" name="公式" r:id="rId7" imgW="2374900" imgH="228600" progId="Equation.3">
                  <p:embed/>
                </p:oleObj>
              </mc:Choice>
              <mc:Fallback>
                <p:oleObj name="公式" r:id="rId7" imgW="23749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69544"/>
                        <a:ext cx="60198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457200" y="1296069"/>
            <a:ext cx="3200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马氏链的基本方程</a:t>
            </a:r>
          </a:p>
        </p:txBody>
      </p:sp>
      <p:graphicFrame>
        <p:nvGraphicFramePr>
          <p:cNvPr id="573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172413"/>
              </p:ext>
            </p:extLst>
          </p:nvPr>
        </p:nvGraphicFramePr>
        <p:xfrm>
          <a:off x="533400" y="1961232"/>
          <a:ext cx="29718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8" name="公式" r:id="rId9" imgW="1752600" imgH="711200" progId="Equation.3">
                  <p:embed/>
                </p:oleObj>
              </mc:Choice>
              <mc:Fallback>
                <p:oleObj name="公式" r:id="rId9" imgW="1752600" imgH="71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61232"/>
                        <a:ext cx="2971800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867400" y="3532857"/>
            <a:ext cx="1676400" cy="519112"/>
            <a:chOff x="2448" y="1296"/>
            <a:chExt cx="1056" cy="327"/>
          </a:xfrm>
        </p:grpSpPr>
        <p:sp>
          <p:nvSpPr>
            <p:cNvPr id="12307" name="Text Box 10"/>
            <p:cNvSpPr txBox="1">
              <a:spLocks noChangeArrowheads="1"/>
            </p:cNvSpPr>
            <p:nvPr/>
          </p:nvSpPr>
          <p:spPr bwMode="auto">
            <a:xfrm>
              <a:off x="2640" y="1296"/>
              <a:ext cx="864" cy="327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正则链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2308" name="AutoShape 32"/>
            <p:cNvSpPr>
              <a:spLocks noChangeArrowheads="1"/>
            </p:cNvSpPr>
            <p:nvPr/>
          </p:nvSpPr>
          <p:spPr bwMode="auto">
            <a:xfrm>
              <a:off x="2448" y="1296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143000" y="4207544"/>
            <a:ext cx="5029200" cy="519113"/>
            <a:chOff x="720" y="2592"/>
            <a:chExt cx="3168" cy="327"/>
          </a:xfrm>
        </p:grpSpPr>
        <p:sp>
          <p:nvSpPr>
            <p:cNvPr id="12305" name="Text Box 11"/>
            <p:cNvSpPr txBox="1">
              <a:spLocks noChangeArrowheads="1"/>
            </p:cNvSpPr>
            <p:nvPr/>
          </p:nvSpPr>
          <p:spPr bwMode="auto">
            <a:xfrm>
              <a:off x="1008" y="2592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稳态概率分布 </a:t>
              </a:r>
              <a:r>
                <a:rPr lang="en-US" altLang="zh-CN" sz="2800" i="1"/>
                <a:t>w </a:t>
              </a:r>
              <a:r>
                <a:rPr lang="zh-CN" altLang="en-US" sz="2800"/>
                <a:t>满足 </a:t>
              </a:r>
              <a:r>
                <a:rPr lang="en-US" altLang="zh-CN" sz="2800" i="1"/>
                <a:t>wP=w</a:t>
              </a:r>
              <a:endParaRPr lang="en-US" altLang="zh-CN" sz="2800" i="1">
                <a:ea typeface="楷体_GB2312" pitchFamily="49" charset="-122"/>
              </a:endParaRPr>
            </a:p>
          </p:txBody>
        </p:sp>
        <p:sp>
          <p:nvSpPr>
            <p:cNvPr id="12306" name="AutoShape 33"/>
            <p:cNvSpPr>
              <a:spLocks noChangeArrowheads="1"/>
            </p:cNvSpPr>
            <p:nvPr/>
          </p:nvSpPr>
          <p:spPr bwMode="auto">
            <a:xfrm>
              <a:off x="720" y="2592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3886200" y="2037432"/>
            <a:ext cx="4267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已知初始状态，可预测第</a:t>
            </a:r>
            <a:r>
              <a:rPr lang="en-US" altLang="zh-CN" sz="2800" i="1"/>
              <a:t>n</a:t>
            </a:r>
            <a:r>
              <a:rPr lang="zh-CN" altLang="en-US" sz="2800"/>
              <a:t>周初库存量</a:t>
            </a:r>
            <a:r>
              <a:rPr lang="en-US" altLang="zh-CN" sz="2800" i="1"/>
              <a:t>S</a:t>
            </a:r>
            <a:r>
              <a:rPr lang="en-US" altLang="zh-CN" sz="2800" i="1" baseline="-30000"/>
              <a:t>n</a:t>
            </a:r>
            <a:r>
              <a:rPr lang="en-US" altLang="zh-CN" sz="2800" i="1"/>
              <a:t>=i </a:t>
            </a:r>
            <a:r>
              <a:rPr lang="zh-CN" altLang="en-US" sz="2800"/>
              <a:t>的概率</a:t>
            </a:r>
            <a:endParaRPr lang="zh-CN" altLang="en-US" sz="2800" baseline="-30000"/>
          </a:p>
        </p:txBody>
      </p:sp>
      <p:graphicFrame>
        <p:nvGraphicFramePr>
          <p:cNvPr id="573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77526"/>
              </p:ext>
            </p:extLst>
          </p:nvPr>
        </p:nvGraphicFramePr>
        <p:xfrm>
          <a:off x="533400" y="3532857"/>
          <a:ext cx="3581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9" name="公式" r:id="rId11" imgW="1726920" imgH="253800" progId="Equation.3">
                  <p:embed/>
                </p:oleObj>
              </mc:Choice>
              <mc:Fallback>
                <p:oleObj name="公式" r:id="rId11" imgW="1726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32857"/>
                        <a:ext cx="3581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12942"/>
              </p:ext>
            </p:extLst>
          </p:nvPr>
        </p:nvGraphicFramePr>
        <p:xfrm>
          <a:off x="4425950" y="3507457"/>
          <a:ext cx="1136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0" name="Equation" r:id="rId13" imgW="444240" imgH="203040" progId="Equation.3">
                  <p:embed/>
                </p:oleObj>
              </mc:Choice>
              <mc:Fallback>
                <p:oleObj name="Equation" r:id="rId13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507457"/>
                        <a:ext cx="1136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62000" y="5638800"/>
            <a:ext cx="6883400" cy="519113"/>
            <a:chOff x="480" y="3552"/>
            <a:chExt cx="4336" cy="327"/>
          </a:xfrm>
        </p:grpSpPr>
        <p:sp>
          <p:nvSpPr>
            <p:cNvPr id="12304" name="Text Box 39"/>
            <p:cNvSpPr txBox="1">
              <a:spLocks noChangeArrowheads="1"/>
            </p:cNvSpPr>
            <p:nvPr/>
          </p:nvSpPr>
          <p:spPr bwMode="auto">
            <a:xfrm>
              <a:off x="480" y="3552"/>
              <a:ext cx="1728" cy="327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ea typeface="楷体_GB2312" pitchFamily="49" charset="-122"/>
                </a:rPr>
                <a:t>n</a:t>
              </a:r>
              <a:r>
                <a:rPr lang="en-US" altLang="zh-CN" sz="2800">
                  <a:ea typeface="楷体_GB2312" pitchFamily="49" charset="-122"/>
                  <a:sym typeface="Symbol" pitchFamily="18" charset="2"/>
                </a:rPr>
                <a:t></a:t>
              </a:r>
              <a:r>
                <a:rPr lang="en-US" altLang="zh-CN" sz="2800" i="1">
                  <a:ea typeface="楷体_GB2312" pitchFamily="49" charset="-122"/>
                  <a:sym typeface="Symbol" pitchFamily="18" charset="2"/>
                </a:rPr>
                <a:t>,  </a:t>
              </a:r>
              <a:r>
                <a:rPr lang="zh-CN" altLang="en-US" sz="2800"/>
                <a:t>状态概率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2295" name="Object 41"/>
            <p:cNvGraphicFramePr>
              <a:graphicFrameLocks noChangeAspect="1"/>
            </p:cNvGraphicFramePr>
            <p:nvPr/>
          </p:nvGraphicFramePr>
          <p:xfrm>
            <a:off x="2160" y="3552"/>
            <a:ext cx="265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1" name="Equation" r:id="rId15" imgW="1663560" imgH="203040" progId="Equation.3">
                    <p:embed/>
                  </p:oleObj>
                </mc:Choice>
                <mc:Fallback>
                  <p:oleObj name="Equation" r:id="rId15" imgW="166356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2"/>
                          <a:ext cx="2656" cy="307"/>
                        </a:xfrm>
                        <a:prstGeom prst="rect">
                          <a:avLst/>
                        </a:prstGeom>
                        <a:solidFill>
                          <a:srgbClr val="99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86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5" grpId="0" animBg="1" autoUpdateAnimBg="0"/>
      <p:bldP spid="57380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19017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第</a:t>
            </a:r>
            <a:r>
              <a:rPr lang="en-US" altLang="zh-CN" sz="2800" i="1"/>
              <a:t>n</a:t>
            </a:r>
            <a:r>
              <a:rPr lang="zh-CN" altLang="en-US" sz="2800"/>
              <a:t>周失去销售机会的概率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827088" y="2617788"/>
          <a:ext cx="16176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" name="Equation" r:id="rId3" imgW="736560" imgH="228600" progId="Equation.3">
                  <p:embed/>
                </p:oleObj>
              </mc:Choice>
              <mc:Fallback>
                <p:oleObj name="Equation" r:id="rId3" imgW="73656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17788"/>
                        <a:ext cx="1617662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9925" y="2420938"/>
            <a:ext cx="1887538" cy="1025525"/>
            <a:chOff x="4320" y="2688"/>
            <a:chExt cx="1189" cy="646"/>
          </a:xfrm>
        </p:grpSpPr>
        <p:sp>
          <p:nvSpPr>
            <p:cNvPr id="13332" name="Text Box 5"/>
            <p:cNvSpPr txBox="1">
              <a:spLocks noChangeArrowheads="1"/>
            </p:cNvSpPr>
            <p:nvPr/>
          </p:nvSpPr>
          <p:spPr bwMode="auto">
            <a:xfrm>
              <a:off x="4320" y="2688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n</a:t>
              </a:r>
              <a:r>
                <a:rPr lang="zh-CN" altLang="en-US" sz="2800"/>
                <a:t>充分大时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3320" name="Object 6"/>
            <p:cNvGraphicFramePr>
              <a:graphicFrameLocks noChangeAspect="1"/>
            </p:cNvGraphicFramePr>
            <p:nvPr/>
          </p:nvGraphicFramePr>
          <p:xfrm>
            <a:off x="4320" y="3024"/>
            <a:ext cx="118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7" name="公式" r:id="rId5" imgW="876240" imgH="228600" progId="Equation.3">
                    <p:embed/>
                  </p:oleObj>
                </mc:Choice>
                <mc:Fallback>
                  <p:oleObj name="公式" r:id="rId5" imgW="87624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024"/>
                          <a:ext cx="1189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Text Box 7"/>
          <p:cNvSpPr txBox="1">
            <a:spLocks noChangeArrowheads="1"/>
          </p:cNvSpPr>
          <p:nvPr/>
        </p:nvSpPr>
        <p:spPr bwMode="auto">
          <a:xfrm>
            <a:off x="609600" y="617314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68313" y="4165600"/>
          <a:ext cx="6911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8" name="公式" r:id="rId7" imgW="2946240" imgH="177480" progId="Equation.3">
                  <p:embed/>
                </p:oleObj>
              </mc:Choice>
              <mc:Fallback>
                <p:oleObj name="公式" r:id="rId7" imgW="294624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65600"/>
                        <a:ext cx="69119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838200" y="5867400"/>
            <a:ext cx="74676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/>
              <a:t>从长期看，失去销售机会</a:t>
            </a:r>
            <a:r>
              <a:rPr lang="zh-CN" altLang="en-US" sz="2800" dirty="0" smtClean="0"/>
              <a:t>的概率大约 </a:t>
            </a:r>
            <a:r>
              <a:rPr lang="en-US" altLang="zh-CN" sz="2800" dirty="0"/>
              <a:t>10%.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066800" y="1340768"/>
            <a:ext cx="4486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/>
              <a:t>1. </a:t>
            </a:r>
            <a:r>
              <a:rPr lang="zh-CN" altLang="en-US" sz="2800" dirty="0"/>
              <a:t>估计失去销售机会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概率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2438400" y="2362200"/>
          <a:ext cx="4398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9" name="Equation" r:id="rId9" imgW="1841400" imgH="431640" progId="Equation.3">
                  <p:embed/>
                </p:oleObj>
              </mc:Choice>
              <mc:Fallback>
                <p:oleObj name="Equation" r:id="rId9" imgW="184140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3989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2875" y="4802188"/>
            <a:ext cx="5562600" cy="931862"/>
            <a:chOff x="0" y="2592"/>
            <a:chExt cx="3504" cy="587"/>
          </a:xfrm>
        </p:grpSpPr>
        <p:sp>
          <p:nvSpPr>
            <p:cNvPr id="13329" name="Text Box 13"/>
            <p:cNvSpPr txBox="1">
              <a:spLocks noChangeArrowheads="1"/>
            </p:cNvSpPr>
            <p:nvPr/>
          </p:nvSpPr>
          <p:spPr bwMode="auto">
            <a:xfrm>
              <a:off x="48" y="2592"/>
              <a:ext cx="3456" cy="587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en-US" altLang="zh-CN" i="1" dirty="0"/>
                <a:t>D</a:t>
              </a:r>
              <a:r>
                <a:rPr lang="en-US" altLang="zh-CN" i="1" baseline="-30000" dirty="0"/>
                <a:t>           </a:t>
              </a:r>
              <a:r>
                <a:rPr lang="en-US" altLang="zh-CN" dirty="0"/>
                <a:t>0          1            2           3          &gt;3</a:t>
              </a:r>
              <a:endParaRPr lang="en-US" altLang="zh-CN" i="1" baseline="-30000" dirty="0"/>
            </a:p>
            <a:p>
              <a:pPr eaLnBrk="1" hangingPunct="1">
                <a:spcBef>
                  <a:spcPct val="30000"/>
                </a:spcBef>
              </a:pPr>
              <a:r>
                <a:rPr lang="en-US" altLang="zh-CN" i="1" dirty="0"/>
                <a:t>P     </a:t>
              </a:r>
              <a:r>
                <a:rPr lang="en-US" altLang="zh-CN" dirty="0"/>
                <a:t>0.368   0.368    0.184    0.061    0.019</a:t>
              </a:r>
            </a:p>
          </p:txBody>
        </p:sp>
        <p:sp>
          <p:nvSpPr>
            <p:cNvPr id="13330" name="Line 14"/>
            <p:cNvSpPr>
              <a:spLocks noChangeShapeType="1"/>
            </p:cNvSpPr>
            <p:nvPr/>
          </p:nvSpPr>
          <p:spPr bwMode="auto">
            <a:xfrm flipV="1">
              <a:off x="0" y="2880"/>
              <a:ext cx="340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5"/>
            <p:cNvSpPr>
              <a:spLocks noChangeShapeType="1"/>
            </p:cNvSpPr>
            <p:nvPr/>
          </p:nvSpPr>
          <p:spPr bwMode="auto">
            <a:xfrm>
              <a:off x="384" y="264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539750" y="3429000"/>
          <a:ext cx="60499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0" name="Equation" r:id="rId11" imgW="2527200" imgH="228600" progId="Equation.3">
                  <p:embed/>
                </p:oleObj>
              </mc:Choice>
              <mc:Fallback>
                <p:oleObj name="Equation" r:id="rId11" imgW="25272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60499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9"/>
          <p:cNvGraphicFramePr>
            <a:graphicFrameLocks noChangeAspect="1"/>
          </p:cNvGraphicFramePr>
          <p:nvPr/>
        </p:nvGraphicFramePr>
        <p:xfrm>
          <a:off x="5472113" y="5030788"/>
          <a:ext cx="36718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1" name="Equation" r:id="rId13" imgW="1498320" imgH="203040" progId="Equation.3">
                  <p:embed/>
                </p:oleObj>
              </mc:Choice>
              <mc:Fallback>
                <p:oleObj name="Equation" r:id="rId1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5030788"/>
                        <a:ext cx="3671887" cy="5032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3203575" y="677640"/>
            <a:ext cx="3529013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存贮策略的评价指标</a:t>
            </a:r>
          </a:p>
        </p:txBody>
      </p:sp>
      <p:graphicFrame>
        <p:nvGraphicFramePr>
          <p:cNvPr id="13319" name="Object 23"/>
          <p:cNvGraphicFramePr>
            <a:graphicFrameLocks noChangeAspect="1"/>
          </p:cNvGraphicFramePr>
          <p:nvPr/>
        </p:nvGraphicFramePr>
        <p:xfrm>
          <a:off x="7596188" y="593725"/>
          <a:ext cx="10144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2" name="Clip" r:id="rId15" imgW="761744" imgH="434194" progId="MS_ClipArt_Gallery.2">
                  <p:embed/>
                </p:oleObj>
              </mc:Choice>
              <mc:Fallback>
                <p:oleObj name="Clip" r:id="rId15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93725"/>
                        <a:ext cx="10144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4" name="Text Box 54"/>
          <p:cNvSpPr txBox="1">
            <a:spLocks noChangeArrowheads="1"/>
          </p:cNvSpPr>
          <p:nvPr/>
        </p:nvSpPr>
        <p:spPr bwMode="auto">
          <a:xfrm>
            <a:off x="7380288" y="413385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0.105</a:t>
            </a:r>
          </a:p>
        </p:txBody>
      </p:sp>
    </p:spTree>
    <p:extLst>
      <p:ext uri="{BB962C8B-B14F-4D97-AF65-F5344CB8AC3E}">
        <p14:creationId xmlns:p14="http://schemas.microsoft.com/office/powerpoint/2010/main" val="34986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9" grpId="0" animBg="1" autoUpdateAnimBg="0"/>
      <p:bldP spid="61450" grpId="0" animBg="1" autoUpdateAnimBg="0"/>
      <p:bldP spid="61462" grpId="0" animBg="1"/>
      <p:bldP spid="6149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2"/>
          <p:cNvSpPr txBox="1">
            <a:spLocks noChangeArrowheads="1"/>
          </p:cNvSpPr>
          <p:nvPr/>
        </p:nvSpPr>
        <p:spPr bwMode="auto">
          <a:xfrm>
            <a:off x="457200" y="411163"/>
            <a:ext cx="1905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模型求解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1524000" cy="103187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/>
              <a:t>第</a:t>
            </a:r>
            <a:r>
              <a:rPr lang="en-US" altLang="zh-CN" sz="2800" i="1" dirty="0"/>
              <a:t>n</a:t>
            </a:r>
            <a:r>
              <a:rPr lang="zh-CN" altLang="en-US" sz="2800" dirty="0"/>
              <a:t>周平均售量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752600" y="1455738"/>
          <a:ext cx="71628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8" name="Equation" r:id="rId3" imgW="3111480" imgH="444240" progId="Equation.3">
                  <p:embed/>
                </p:oleObj>
              </mc:Choice>
              <mc:Fallback>
                <p:oleObj name="Equation" r:id="rId3" imgW="31114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55738"/>
                        <a:ext cx="71628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1188" y="4221163"/>
          <a:ext cx="41767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name="公式" r:id="rId5" imgW="1892160" imgH="406080" progId="Equation.3">
                  <p:embed/>
                </p:oleObj>
              </mc:Choice>
              <mc:Fallback>
                <p:oleObj name="公式" r:id="rId5" imgW="1892160" imgH="406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417671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611188" y="3154363"/>
          <a:ext cx="8305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name="公式" r:id="rId7" imgW="3340080" imgH="444240" progId="Equation.3">
                  <p:embed/>
                </p:oleObj>
              </mc:Choice>
              <mc:Fallback>
                <p:oleObj name="公式" r:id="rId7" imgW="334008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54363"/>
                        <a:ext cx="8305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066800" y="5257800"/>
            <a:ext cx="68580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从长期看，每周的平均销售量为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0.857</a:t>
            </a:r>
            <a:r>
              <a:rPr lang="en-US" altLang="zh-CN" sz="2800"/>
              <a:t>(</a:t>
            </a:r>
            <a:r>
              <a:rPr lang="zh-CN" altLang="en-US" sz="2800"/>
              <a:t>架</a:t>
            </a:r>
            <a:r>
              <a:rPr lang="en-US" altLang="zh-CN" sz="2800"/>
              <a:t>)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011863" y="4149725"/>
            <a:ext cx="1947862" cy="1036638"/>
            <a:chOff x="3787" y="2614"/>
            <a:chExt cx="1227" cy="653"/>
          </a:xfrm>
          <a:noFill/>
        </p:grpSpPr>
        <p:sp>
          <p:nvSpPr>
            <p:cNvPr id="14358" name="Text Box 12"/>
            <p:cNvSpPr txBox="1">
              <a:spLocks noChangeArrowheads="1"/>
            </p:cNvSpPr>
            <p:nvPr/>
          </p:nvSpPr>
          <p:spPr bwMode="auto">
            <a:xfrm>
              <a:off x="3833" y="2614"/>
              <a:ext cx="1181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/>
                <a:t>n</a:t>
              </a:r>
              <a:r>
                <a:rPr lang="zh-CN" altLang="en-US" sz="2800"/>
                <a:t>充分大时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434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947827"/>
                </p:ext>
              </p:extLst>
            </p:nvPr>
          </p:nvGraphicFramePr>
          <p:xfrm>
            <a:off x="3787" y="2931"/>
            <a:ext cx="1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1" name="公式" r:id="rId9" imgW="876240" imgH="228600" progId="Equation.3">
                    <p:embed/>
                  </p:oleObj>
                </mc:Choice>
                <mc:Fallback>
                  <p:oleObj name="公式" r:id="rId9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931"/>
                          <a:ext cx="1219" cy="3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676400" y="2598738"/>
            <a:ext cx="3733800" cy="685800"/>
            <a:chOff x="1008" y="1200"/>
            <a:chExt cx="2256" cy="432"/>
          </a:xfrm>
        </p:grpSpPr>
        <p:sp>
          <p:nvSpPr>
            <p:cNvPr id="14356" name="Text Box 15"/>
            <p:cNvSpPr txBox="1">
              <a:spLocks noChangeArrowheads="1"/>
            </p:cNvSpPr>
            <p:nvPr/>
          </p:nvSpPr>
          <p:spPr bwMode="auto">
            <a:xfrm>
              <a:off x="1008" y="1344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需求不超过存量</a:t>
              </a:r>
              <a:r>
                <a:rPr lang="en-US" altLang="zh-CN"/>
                <a:t>,</a:t>
              </a:r>
              <a:r>
                <a:rPr lang="zh-CN" altLang="en-US"/>
                <a:t>需求被售</a:t>
              </a:r>
            </a:p>
          </p:txBody>
        </p:sp>
        <p:sp>
          <p:nvSpPr>
            <p:cNvPr id="14357" name="AutoShape 16"/>
            <p:cNvSpPr>
              <a:spLocks noChangeArrowheads="1"/>
            </p:cNvSpPr>
            <p:nvPr/>
          </p:nvSpPr>
          <p:spPr bwMode="auto">
            <a:xfrm>
              <a:off x="1824" y="1200"/>
              <a:ext cx="306" cy="96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562600" y="2598738"/>
            <a:ext cx="3429000" cy="685800"/>
            <a:chOff x="3264" y="1200"/>
            <a:chExt cx="2160" cy="432"/>
          </a:xfrm>
        </p:grpSpPr>
        <p:sp>
          <p:nvSpPr>
            <p:cNvPr id="14354" name="Text Box 9"/>
            <p:cNvSpPr txBox="1">
              <a:spLocks noChangeArrowheads="1"/>
            </p:cNvSpPr>
            <p:nvPr/>
          </p:nvSpPr>
          <p:spPr bwMode="auto">
            <a:xfrm>
              <a:off x="3264" y="1344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需求超过存量</a:t>
              </a:r>
              <a:r>
                <a:rPr lang="en-US" altLang="zh-CN"/>
                <a:t>,</a:t>
              </a:r>
              <a:r>
                <a:rPr lang="zh-CN" altLang="en-US"/>
                <a:t>存量被售</a:t>
              </a:r>
            </a:p>
          </p:txBody>
        </p:sp>
        <p:sp>
          <p:nvSpPr>
            <p:cNvPr id="14355" name="AutoShape 17"/>
            <p:cNvSpPr>
              <a:spLocks noChangeArrowheads="1"/>
            </p:cNvSpPr>
            <p:nvPr/>
          </p:nvSpPr>
          <p:spPr bwMode="auto">
            <a:xfrm>
              <a:off x="4014" y="1200"/>
              <a:ext cx="306" cy="96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81000" y="5867400"/>
            <a:ext cx="8382000" cy="519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思考：为什么每周的平均销售量略小于平均需求量</a:t>
            </a:r>
            <a:r>
              <a:rPr lang="en-US" altLang="zh-CN" sz="2800">
                <a:ea typeface="楷体_GB2312" pitchFamily="49" charset="-122"/>
              </a:rPr>
              <a:t>?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755650" y="1052513"/>
            <a:ext cx="4249738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2. </a:t>
            </a:r>
            <a:r>
              <a:rPr lang="zh-CN" altLang="en-US" sz="2800"/>
              <a:t>估计每周的平均销售量</a:t>
            </a:r>
          </a:p>
        </p:txBody>
      </p:sp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5867400" y="1760538"/>
          <a:ext cx="28225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name="Equation" r:id="rId11" imgW="1168200" imgH="228600" progId="Equation.3">
                  <p:embed/>
                </p:oleObj>
              </mc:Choice>
              <mc:Fallback>
                <p:oleObj name="Equation" r:id="rId11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60538"/>
                        <a:ext cx="28225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24"/>
          <p:cNvSpPr>
            <a:spLocks noChangeArrowheads="1"/>
          </p:cNvSpPr>
          <p:nvPr/>
        </p:nvSpPr>
        <p:spPr bwMode="auto">
          <a:xfrm>
            <a:off x="2916238" y="404813"/>
            <a:ext cx="3529012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ea typeface="楷体_GB2312" pitchFamily="49" charset="-122"/>
              </a:rPr>
              <a:t>存贮策略的评价</a:t>
            </a:r>
            <a:r>
              <a:rPr lang="zh-CN" altLang="en-US" sz="2800" b="1" dirty="0" smtClean="0">
                <a:ea typeface="楷体_GB2312" pitchFamily="49" charset="-122"/>
              </a:rPr>
              <a:t>指标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5435600" y="1052513"/>
            <a:ext cx="321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每周平均需求量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架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059113" y="47244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</a:rPr>
              <a:t>0.857</a:t>
            </a:r>
          </a:p>
        </p:txBody>
      </p:sp>
    </p:spTree>
    <p:extLst>
      <p:ext uri="{BB962C8B-B14F-4D97-AF65-F5344CB8AC3E}">
        <p14:creationId xmlns:p14="http://schemas.microsoft.com/office/powerpoint/2010/main" val="38315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10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 autoUpdateAnimBg="0"/>
      <p:bldP spid="58378" grpId="0" animBg="1" autoUpdateAnimBg="0"/>
      <p:bldP spid="58389" grpId="0" animBg="1" autoUpdateAnimBg="0"/>
      <p:bldP spid="58390" grpId="0" animBg="1" autoUpdateAnimBg="0"/>
      <p:bldP spid="58395" grpId="0"/>
      <p:bldP spid="5839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533400" y="602456"/>
            <a:ext cx="2286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敏感性分析</a:t>
            </a:r>
            <a:r>
              <a:rPr lang="zh-CN" altLang="en-US" sz="3200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124200" y="333375"/>
            <a:ext cx="5105400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当平均需求在每周</a:t>
            </a:r>
            <a:r>
              <a:rPr lang="en-US" altLang="zh-CN" sz="2800" dirty="0"/>
              <a:t>1 </a:t>
            </a:r>
            <a:r>
              <a:rPr lang="zh-CN" altLang="en-US" sz="2800" dirty="0" smtClean="0"/>
              <a:t>架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附近</a:t>
            </a:r>
            <a:r>
              <a:rPr lang="zh-CN" altLang="en-US" sz="2800" dirty="0"/>
              <a:t>波动时，最终结果有多大变化。</a:t>
            </a:r>
            <a:r>
              <a:rPr lang="zh-CN" altLang="en-US" sz="2800" dirty="0">
                <a:ea typeface="楷体_GB2312" pitchFamily="49" charset="-122"/>
              </a:rPr>
              <a:t>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7200" y="1341438"/>
            <a:ext cx="24590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设</a:t>
            </a:r>
            <a:r>
              <a:rPr lang="en-US" altLang="zh-CN" sz="2800" i="1"/>
              <a:t>D</a:t>
            </a:r>
            <a:r>
              <a:rPr lang="en-US" altLang="zh-CN" sz="2800" i="1" baseline="-30000"/>
              <a:t>n</a:t>
            </a:r>
            <a:r>
              <a:rPr lang="zh-CN" altLang="en-US" sz="2800"/>
              <a:t>服从均值</a:t>
            </a:r>
            <a:r>
              <a:rPr lang="zh-CN" altLang="en-US" sz="2800" i="1">
                <a:sym typeface="Symbol" pitchFamily="18" charset="2"/>
              </a:rPr>
              <a:t></a:t>
            </a:r>
            <a:r>
              <a:rPr lang="zh-CN" altLang="en-US" sz="2800"/>
              <a:t>的泊松分布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173413" y="1411288"/>
          <a:ext cx="5678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1411288"/>
                        <a:ext cx="56784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62299"/>
              </p:ext>
            </p:extLst>
          </p:nvPr>
        </p:nvGraphicFramePr>
        <p:xfrm>
          <a:off x="3213100" y="2060848"/>
          <a:ext cx="4743276" cy="1614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Equation" r:id="rId5" imgW="2565360" imgH="787320" progId="Equation.DSMT4">
                  <p:embed/>
                </p:oleObj>
              </mc:Choice>
              <mc:Fallback>
                <p:oleObj name="Equation" r:id="rId5" imgW="2565360" imgH="7873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060848"/>
                        <a:ext cx="4743276" cy="16146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685800" y="2590800"/>
            <a:ext cx="1981200" cy="5191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状态转移阵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066800" y="4365625"/>
            <a:ext cx="7315200" cy="838200"/>
            <a:chOff x="-3" y="-3"/>
            <a:chExt cx="2970" cy="774"/>
          </a:xfrm>
        </p:grpSpPr>
        <p:grpSp>
          <p:nvGrpSpPr>
            <p:cNvPr id="15374" name="Group 46"/>
            <p:cNvGrpSpPr>
              <a:grpSpLocks/>
            </p:cNvGrpSpPr>
            <p:nvPr/>
          </p:nvGrpSpPr>
          <p:grpSpPr bwMode="auto">
            <a:xfrm>
              <a:off x="0" y="0"/>
              <a:ext cx="2964" cy="768"/>
              <a:chOff x="0" y="0"/>
              <a:chExt cx="2964" cy="768"/>
            </a:xfrm>
          </p:grpSpPr>
          <p:grpSp>
            <p:nvGrpSpPr>
              <p:cNvPr id="1537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494" cy="384"/>
                <a:chOff x="0" y="0"/>
                <a:chExt cx="494" cy="384"/>
              </a:xfrm>
            </p:grpSpPr>
            <p:sp>
              <p:nvSpPr>
                <p:cNvPr id="15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 i="1">
                      <a:sym typeface="Symbol" pitchFamily="18" charset="2"/>
                    </a:rPr>
                    <a:t></a:t>
                  </a:r>
                  <a:endParaRPr lang="en-US" altLang="zh-CN"/>
                </a:p>
                <a:p>
                  <a:pPr algn="ctr" eaLnBrk="0" hangingPunct="0"/>
                  <a:endParaRPr lang="en-US" altLang="zh-CN">
                    <a:sym typeface="Math1" pitchFamily="2" charset="2"/>
                  </a:endParaRPr>
                </a:p>
              </p:txBody>
            </p:sp>
            <p:sp>
              <p:nvSpPr>
                <p:cNvPr id="1541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7" name="Group 25"/>
              <p:cNvGrpSpPr>
                <a:grpSpLocks/>
              </p:cNvGrpSpPr>
              <p:nvPr/>
            </p:nvGrpSpPr>
            <p:grpSpPr bwMode="auto">
              <a:xfrm>
                <a:off x="494" y="0"/>
                <a:ext cx="494" cy="384"/>
                <a:chOff x="494" y="0"/>
                <a:chExt cx="494" cy="384"/>
              </a:xfrm>
            </p:grpSpPr>
            <p:sp>
              <p:nvSpPr>
                <p:cNvPr id="15408" name="Rectangle 11"/>
                <p:cNvSpPr>
                  <a:spLocks noChangeArrowheads="1"/>
                </p:cNvSpPr>
                <p:nvPr/>
              </p:nvSpPr>
              <p:spPr bwMode="auto">
                <a:xfrm>
                  <a:off x="537" y="0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/>
                    <a:t>0.8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409" name="Rectangle 24"/>
                <p:cNvSpPr>
                  <a:spLocks noChangeArrowheads="1"/>
                </p:cNvSpPr>
                <p:nvPr/>
              </p:nvSpPr>
              <p:spPr bwMode="auto">
                <a:xfrm>
                  <a:off x="494" y="0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8" name="Group 27"/>
              <p:cNvGrpSpPr>
                <a:grpSpLocks/>
              </p:cNvGrpSpPr>
              <p:nvPr/>
            </p:nvGrpSpPr>
            <p:grpSpPr bwMode="auto">
              <a:xfrm>
                <a:off x="988" y="0"/>
                <a:ext cx="494" cy="384"/>
                <a:chOff x="988" y="0"/>
                <a:chExt cx="494" cy="384"/>
              </a:xfrm>
            </p:grpSpPr>
            <p:sp>
              <p:nvSpPr>
                <p:cNvPr id="15406" name="Rectangle 12"/>
                <p:cNvSpPr>
                  <a:spLocks noChangeArrowheads="1"/>
                </p:cNvSpPr>
                <p:nvPr/>
              </p:nvSpPr>
              <p:spPr bwMode="auto">
                <a:xfrm>
                  <a:off x="1031" y="0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0.9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407" name="Rectangle 26"/>
                <p:cNvSpPr>
                  <a:spLocks noChangeArrowheads="1"/>
                </p:cNvSpPr>
                <p:nvPr/>
              </p:nvSpPr>
              <p:spPr bwMode="auto">
                <a:xfrm>
                  <a:off x="988" y="0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9" name="Group 29"/>
              <p:cNvGrpSpPr>
                <a:grpSpLocks/>
              </p:cNvGrpSpPr>
              <p:nvPr/>
            </p:nvGrpSpPr>
            <p:grpSpPr bwMode="auto">
              <a:xfrm>
                <a:off x="1482" y="0"/>
                <a:ext cx="494" cy="384"/>
                <a:chOff x="1482" y="0"/>
                <a:chExt cx="494" cy="384"/>
              </a:xfrm>
            </p:grpSpPr>
            <p:sp>
              <p:nvSpPr>
                <p:cNvPr id="15404" name="Rectangle 13"/>
                <p:cNvSpPr>
                  <a:spLocks noChangeArrowheads="1"/>
                </p:cNvSpPr>
                <p:nvPr/>
              </p:nvSpPr>
              <p:spPr bwMode="auto">
                <a:xfrm>
                  <a:off x="1525" y="0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/>
                    <a:t>1.0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405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2" y="0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0" name="Group 31"/>
              <p:cNvGrpSpPr>
                <a:grpSpLocks/>
              </p:cNvGrpSpPr>
              <p:nvPr/>
            </p:nvGrpSpPr>
            <p:grpSpPr bwMode="auto">
              <a:xfrm>
                <a:off x="1976" y="0"/>
                <a:ext cx="494" cy="384"/>
                <a:chOff x="1976" y="0"/>
                <a:chExt cx="494" cy="384"/>
              </a:xfrm>
            </p:grpSpPr>
            <p:sp>
              <p:nvSpPr>
                <p:cNvPr id="15402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9" y="0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1.1</a:t>
                  </a:r>
                </a:p>
                <a:p>
                  <a:pPr algn="ctr" eaLnBrk="0" hangingPunct="0"/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03" name="Rectangle 30"/>
                <p:cNvSpPr>
                  <a:spLocks noChangeArrowheads="1"/>
                </p:cNvSpPr>
                <p:nvPr/>
              </p:nvSpPr>
              <p:spPr bwMode="auto">
                <a:xfrm>
                  <a:off x="1976" y="0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1" name="Group 33"/>
              <p:cNvGrpSpPr>
                <a:grpSpLocks/>
              </p:cNvGrpSpPr>
              <p:nvPr/>
            </p:nvGrpSpPr>
            <p:grpSpPr bwMode="auto">
              <a:xfrm>
                <a:off x="2470" y="0"/>
                <a:ext cx="494" cy="384"/>
                <a:chOff x="2470" y="0"/>
                <a:chExt cx="494" cy="384"/>
              </a:xfrm>
            </p:grpSpPr>
            <p:sp>
              <p:nvSpPr>
                <p:cNvPr id="15400" name="Rectangle 15"/>
                <p:cNvSpPr>
                  <a:spLocks noChangeArrowheads="1"/>
                </p:cNvSpPr>
                <p:nvPr/>
              </p:nvSpPr>
              <p:spPr bwMode="auto">
                <a:xfrm>
                  <a:off x="2513" y="0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/>
                    <a:t>1.2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401" name="Rectangle 32"/>
                <p:cNvSpPr>
                  <a:spLocks noChangeArrowheads="1"/>
                </p:cNvSpPr>
                <p:nvPr/>
              </p:nvSpPr>
              <p:spPr bwMode="auto">
                <a:xfrm>
                  <a:off x="2470" y="0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2" name="Group 35"/>
              <p:cNvGrpSpPr>
                <a:grpSpLocks/>
              </p:cNvGrpSpPr>
              <p:nvPr/>
            </p:nvGrpSpPr>
            <p:grpSpPr bwMode="auto">
              <a:xfrm>
                <a:off x="0" y="384"/>
                <a:ext cx="494" cy="384"/>
                <a:chOff x="0" y="384"/>
                <a:chExt cx="494" cy="384"/>
              </a:xfrm>
            </p:grpSpPr>
            <p:sp>
              <p:nvSpPr>
                <p:cNvPr id="1539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bIns="0"/>
                <a:lstStyle/>
                <a:p>
                  <a:pPr algn="ctr"/>
                  <a:r>
                    <a:rPr lang="en-US" altLang="zh-CN" i="1">
                      <a:cs typeface="Times New Roman" pitchFamily="18" charset="0"/>
                    </a:rPr>
                    <a:t>P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399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3" name="Group 37"/>
              <p:cNvGrpSpPr>
                <a:grpSpLocks/>
              </p:cNvGrpSpPr>
              <p:nvPr/>
            </p:nvGrpSpPr>
            <p:grpSpPr bwMode="auto">
              <a:xfrm>
                <a:off x="494" y="384"/>
                <a:ext cx="494" cy="384"/>
                <a:chOff x="494" y="384"/>
                <a:chExt cx="494" cy="384"/>
              </a:xfrm>
            </p:grpSpPr>
            <p:sp>
              <p:nvSpPr>
                <p:cNvPr id="15396" name="Rectangle 17"/>
                <p:cNvSpPr>
                  <a:spLocks noChangeArrowheads="1"/>
                </p:cNvSpPr>
                <p:nvPr/>
              </p:nvSpPr>
              <p:spPr bwMode="auto">
                <a:xfrm>
                  <a:off x="537" y="384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/>
                    <a:t>0.073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397" name="Rectangle 36"/>
                <p:cNvSpPr>
                  <a:spLocks noChangeArrowheads="1"/>
                </p:cNvSpPr>
                <p:nvPr/>
              </p:nvSpPr>
              <p:spPr bwMode="auto">
                <a:xfrm>
                  <a:off x="494" y="384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4" name="Group 39"/>
              <p:cNvGrpSpPr>
                <a:grpSpLocks/>
              </p:cNvGrpSpPr>
              <p:nvPr/>
            </p:nvGrpSpPr>
            <p:grpSpPr bwMode="auto">
              <a:xfrm>
                <a:off x="988" y="384"/>
                <a:ext cx="494" cy="384"/>
                <a:chOff x="988" y="384"/>
                <a:chExt cx="494" cy="384"/>
              </a:xfrm>
            </p:grpSpPr>
            <p:sp>
              <p:nvSpPr>
                <p:cNvPr id="153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031" y="384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0.089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395" name="Rectangle 38"/>
                <p:cNvSpPr>
                  <a:spLocks noChangeArrowheads="1"/>
                </p:cNvSpPr>
                <p:nvPr/>
              </p:nvSpPr>
              <p:spPr bwMode="auto">
                <a:xfrm>
                  <a:off x="988" y="384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zh-CN" b="0">
                    <a:solidFill>
                      <a:srgbClr val="FF3300"/>
                    </a:solidFill>
                  </a:endParaRPr>
                </a:p>
              </p:txBody>
            </p:sp>
          </p:grpSp>
          <p:grpSp>
            <p:nvGrpSpPr>
              <p:cNvPr id="15385" name="Group 41"/>
              <p:cNvGrpSpPr>
                <a:grpSpLocks/>
              </p:cNvGrpSpPr>
              <p:nvPr/>
            </p:nvGrpSpPr>
            <p:grpSpPr bwMode="auto">
              <a:xfrm>
                <a:off x="1482" y="384"/>
                <a:ext cx="494" cy="384"/>
                <a:chOff x="1482" y="384"/>
                <a:chExt cx="494" cy="384"/>
              </a:xfrm>
            </p:grpSpPr>
            <p:sp>
              <p:nvSpPr>
                <p:cNvPr id="15392" name="Rectangle 19"/>
                <p:cNvSpPr>
                  <a:spLocks noChangeArrowheads="1"/>
                </p:cNvSpPr>
                <p:nvPr/>
              </p:nvSpPr>
              <p:spPr bwMode="auto">
                <a:xfrm>
                  <a:off x="1525" y="384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/>
                    <a:t>0.105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393" name="Rectangle 40"/>
                <p:cNvSpPr>
                  <a:spLocks noChangeArrowheads="1"/>
                </p:cNvSpPr>
                <p:nvPr/>
              </p:nvSpPr>
              <p:spPr bwMode="auto">
                <a:xfrm>
                  <a:off x="1482" y="384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6" name="Group 43"/>
              <p:cNvGrpSpPr>
                <a:grpSpLocks/>
              </p:cNvGrpSpPr>
              <p:nvPr/>
            </p:nvGrpSpPr>
            <p:grpSpPr bwMode="auto">
              <a:xfrm>
                <a:off x="1976" y="384"/>
                <a:ext cx="494" cy="384"/>
                <a:chOff x="1976" y="384"/>
                <a:chExt cx="494" cy="384"/>
              </a:xfrm>
            </p:grpSpPr>
            <p:sp>
              <p:nvSpPr>
                <p:cNvPr id="15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2019" y="384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0.122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391" name="Rectangle 42"/>
                <p:cNvSpPr>
                  <a:spLocks noChangeArrowheads="1"/>
                </p:cNvSpPr>
                <p:nvPr/>
              </p:nvSpPr>
              <p:spPr bwMode="auto">
                <a:xfrm>
                  <a:off x="1976" y="384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7" name="Group 45"/>
              <p:cNvGrpSpPr>
                <a:grpSpLocks/>
              </p:cNvGrpSpPr>
              <p:nvPr/>
            </p:nvGrpSpPr>
            <p:grpSpPr bwMode="auto">
              <a:xfrm>
                <a:off x="2470" y="384"/>
                <a:ext cx="494" cy="384"/>
                <a:chOff x="2470" y="384"/>
                <a:chExt cx="494" cy="384"/>
              </a:xfrm>
            </p:grpSpPr>
            <p:sp>
              <p:nvSpPr>
                <p:cNvPr id="15388" name="Rectangle 21"/>
                <p:cNvSpPr>
                  <a:spLocks noChangeArrowheads="1"/>
                </p:cNvSpPr>
                <p:nvPr/>
              </p:nvSpPr>
              <p:spPr bwMode="auto">
                <a:xfrm>
                  <a:off x="2513" y="384"/>
                  <a:ext cx="40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zh-CN"/>
                    <a:t>0.139</a:t>
                  </a:r>
                </a:p>
                <a:p>
                  <a:pPr algn="ctr" eaLnBrk="0" hangingPunct="0"/>
                  <a:endParaRPr lang="en-US" altLang="zh-CN"/>
                </a:p>
              </p:txBody>
            </p:sp>
            <p:sp>
              <p:nvSpPr>
                <p:cNvPr id="15389" name="Rectangle 44"/>
                <p:cNvSpPr>
                  <a:spLocks noChangeArrowheads="1"/>
                </p:cNvSpPr>
                <p:nvPr/>
              </p:nvSpPr>
              <p:spPr bwMode="auto">
                <a:xfrm>
                  <a:off x="2470" y="384"/>
                  <a:ext cx="4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75" name="Rectangle 47"/>
            <p:cNvSpPr>
              <a:spLocks noChangeArrowheads="1"/>
            </p:cNvSpPr>
            <p:nvPr/>
          </p:nvSpPr>
          <p:spPr bwMode="auto">
            <a:xfrm>
              <a:off x="-3" y="-3"/>
              <a:ext cx="2970" cy="77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55"/>
          <p:cNvGrpSpPr>
            <a:grpSpLocks/>
          </p:cNvGrpSpPr>
          <p:nvPr/>
        </p:nvGrpSpPr>
        <p:grpSpPr bwMode="auto">
          <a:xfrm>
            <a:off x="457200" y="3789363"/>
            <a:ext cx="8153400" cy="533400"/>
            <a:chOff x="288" y="2448"/>
            <a:chExt cx="5136" cy="336"/>
          </a:xfrm>
        </p:grpSpPr>
        <p:sp>
          <p:nvSpPr>
            <p:cNvPr id="15373" name="Text Box 49"/>
            <p:cNvSpPr txBox="1">
              <a:spLocks noChangeArrowheads="1"/>
            </p:cNvSpPr>
            <p:nvPr/>
          </p:nvSpPr>
          <p:spPr bwMode="auto">
            <a:xfrm>
              <a:off x="288" y="2448"/>
              <a:ext cx="3744" cy="327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第</a:t>
              </a:r>
              <a:r>
                <a:rPr lang="en-US" altLang="zh-CN" sz="2800" i="1"/>
                <a:t>n</a:t>
              </a:r>
              <a:r>
                <a:rPr lang="zh-CN" altLang="en-US" sz="2800"/>
                <a:t>周</a:t>
              </a:r>
              <a:r>
                <a:rPr lang="en-US" altLang="zh-CN" sz="2800"/>
                <a:t>(</a:t>
              </a:r>
              <a:r>
                <a:rPr lang="en-US" altLang="zh-CN" sz="2800" i="1"/>
                <a:t>n</a:t>
              </a:r>
              <a:r>
                <a:rPr lang="zh-CN" altLang="en-US" sz="2800"/>
                <a:t>充分大</a:t>
              </a:r>
              <a:r>
                <a:rPr lang="en-US" altLang="zh-CN" sz="2800"/>
                <a:t>)</a:t>
              </a:r>
              <a:r>
                <a:rPr lang="zh-CN" altLang="en-US" sz="2800"/>
                <a:t>失去销售机会的概率</a:t>
              </a:r>
              <a:r>
                <a:rPr lang="zh-CN" altLang="en-US" sz="28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5364" name="Object 50"/>
            <p:cNvGraphicFramePr>
              <a:graphicFrameLocks noChangeAspect="1"/>
            </p:cNvGraphicFramePr>
            <p:nvPr/>
          </p:nvGraphicFramePr>
          <p:xfrm>
            <a:off x="4032" y="2448"/>
            <a:ext cx="13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2" name="公式" r:id="rId7" imgW="1016000" imgH="228600" progId="Equation.3">
                    <p:embed/>
                  </p:oleObj>
                </mc:Choice>
                <mc:Fallback>
                  <p:oleObj name="公式" r:id="rId7" imgW="1016000" imgH="2286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48"/>
                          <a:ext cx="1392" cy="336"/>
                        </a:xfrm>
                        <a:prstGeom prst="rect">
                          <a:avLst/>
                        </a:prstGeom>
                        <a:solidFill>
                          <a:srgbClr val="CC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990600" y="5300663"/>
            <a:ext cx="7391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当平均需求</a:t>
            </a:r>
            <a:r>
              <a:rPr lang="en-US" altLang="zh-CN" sz="2800"/>
              <a:t>(</a:t>
            </a:r>
            <a:r>
              <a:rPr lang="en-US" altLang="zh-CN" sz="2800" i="1">
                <a:sym typeface="Symbol" pitchFamily="18" charset="2"/>
              </a:rPr>
              <a:t>=</a:t>
            </a:r>
            <a:r>
              <a:rPr lang="en-US" altLang="zh-CN" sz="2800">
                <a:sym typeface="Symbol" pitchFamily="18" charset="2"/>
              </a:rPr>
              <a:t>1.0)</a:t>
            </a:r>
            <a:r>
              <a:rPr lang="zh-CN" altLang="en-US" sz="2800"/>
              <a:t>增长</a:t>
            </a:r>
            <a:r>
              <a:rPr lang="en-US" altLang="zh-CN" sz="2800"/>
              <a:t>(</a:t>
            </a:r>
            <a:r>
              <a:rPr lang="zh-CN" altLang="en-US" sz="2800"/>
              <a:t>或减少</a:t>
            </a:r>
            <a:r>
              <a:rPr lang="en-US" altLang="zh-CN" sz="2800"/>
              <a:t>)</a:t>
            </a:r>
            <a:r>
              <a:rPr lang="en-US" altLang="zh-CN" sz="2800">
                <a:solidFill>
                  <a:srgbClr val="FF0000"/>
                </a:solidFill>
              </a:rPr>
              <a:t>10%</a:t>
            </a:r>
            <a:r>
              <a:rPr lang="zh-CN" altLang="en-US" sz="2800"/>
              <a:t>时，</a:t>
            </a:r>
          </a:p>
        </p:txBody>
      </p:sp>
      <p:sp>
        <p:nvSpPr>
          <p:cNvPr id="59449" name="Rectangle 57"/>
          <p:cNvSpPr>
            <a:spLocks noChangeArrowheads="1"/>
          </p:cNvSpPr>
          <p:nvPr/>
        </p:nvSpPr>
        <p:spPr bwMode="auto">
          <a:xfrm>
            <a:off x="900113" y="5876925"/>
            <a:ext cx="731322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失去销售机会的概率</a:t>
            </a:r>
            <a:r>
              <a:rPr lang="en-US" altLang="zh-CN" sz="2800" b="1" i="1" dirty="0">
                <a:cs typeface="Times New Roman" pitchFamily="18" charset="0"/>
              </a:rPr>
              <a:t>P</a:t>
            </a:r>
            <a:r>
              <a:rPr lang="zh-CN" altLang="en-US" sz="2800" b="1" dirty="0"/>
              <a:t>将增长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或减少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约</a:t>
            </a:r>
            <a:r>
              <a:rPr lang="en-US" altLang="zh-CN" sz="2800" b="1" dirty="0">
                <a:solidFill>
                  <a:srgbClr val="FF0000"/>
                </a:solidFill>
              </a:rPr>
              <a:t>15%</a:t>
            </a:r>
            <a:r>
              <a:rPr lang="en-US" altLang="zh-CN" sz="2800" b="1" dirty="0">
                <a:ea typeface="楷体_GB2312" pitchFamily="49" charset="-122"/>
              </a:rPr>
              <a:t> .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2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10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10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utoUpdateAnimBg="0"/>
      <p:bldP spid="59401" grpId="0" animBg="1" autoUpdateAnimBg="0"/>
      <p:bldP spid="59444" grpId="0"/>
      <p:bldP spid="5944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7667625" y="593725"/>
          <a:ext cx="942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Clip" r:id="rId3" imgW="761744" imgH="434194" progId="MS_ClipArt_Gallery.2">
                  <p:embed/>
                </p:oleObj>
              </mc:Choice>
              <mc:Fallback>
                <p:oleObj name="Clip" r:id="rId3" imgW="761744" imgH="43419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93725"/>
                        <a:ext cx="9429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23850" y="1556792"/>
            <a:ext cx="8424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存贮策略</a:t>
            </a:r>
            <a:r>
              <a:rPr lang="en-US" altLang="zh-CN" sz="2800" dirty="0"/>
              <a:t>(</a:t>
            </a:r>
            <a:r>
              <a:rPr lang="zh-CN" altLang="en-US" sz="2800" dirty="0"/>
              <a:t>周末</a:t>
            </a:r>
            <a:r>
              <a:rPr lang="zh-CN" altLang="en-US" sz="2800" dirty="0" smtClean="0"/>
              <a:t>库存</a:t>
            </a:r>
            <a:r>
              <a:rPr lang="en-US" altLang="zh-CN" sz="2800" dirty="0" smtClean="0"/>
              <a:t>0</a:t>
            </a:r>
            <a:r>
              <a:rPr lang="zh-CN" altLang="en-US" sz="2800" dirty="0"/>
              <a:t>则订购</a:t>
            </a:r>
            <a:r>
              <a:rPr lang="en-US" altLang="zh-CN" sz="2800" dirty="0"/>
              <a:t>3</a:t>
            </a:r>
            <a:r>
              <a:rPr lang="zh-CN" altLang="en-US" sz="2800" dirty="0"/>
              <a:t>架</a:t>
            </a:r>
            <a:r>
              <a:rPr lang="en-US" altLang="zh-CN" sz="2800" dirty="0"/>
              <a:t>, </a:t>
            </a:r>
            <a:r>
              <a:rPr lang="zh-CN" altLang="en-US" sz="2800" dirty="0"/>
              <a:t>否则不订购</a:t>
            </a:r>
            <a:r>
              <a:rPr lang="en-US" altLang="zh-CN" sz="2800" dirty="0"/>
              <a:t>)</a:t>
            </a:r>
            <a:r>
              <a:rPr lang="zh-CN" altLang="en-US" sz="2800" dirty="0"/>
              <a:t>已定</a:t>
            </a:r>
            <a:r>
              <a:rPr lang="en-US" altLang="zh-CN" sz="2800" dirty="0"/>
              <a:t>,</a:t>
            </a:r>
            <a:r>
              <a:rPr lang="zh-CN" altLang="en-US" sz="2800" dirty="0"/>
              <a:t>计算</a:t>
            </a:r>
            <a:r>
              <a:rPr lang="zh-CN" altLang="en-US" sz="2800" dirty="0">
                <a:solidFill>
                  <a:srgbClr val="FF0000"/>
                </a:solidFill>
              </a:rPr>
              <a:t>两个指标</a:t>
            </a:r>
            <a:r>
              <a:rPr lang="en-US" altLang="zh-CN" sz="2800" dirty="0"/>
              <a:t>(</a:t>
            </a:r>
            <a:r>
              <a:rPr lang="zh-CN" altLang="en-US" sz="2800" dirty="0"/>
              <a:t>失去销售的概率和每周平均销售量</a:t>
            </a:r>
            <a:r>
              <a:rPr lang="en-US" altLang="zh-CN" sz="2800" dirty="0"/>
              <a:t>).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23850" y="2780755"/>
            <a:ext cx="842486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对其他</a:t>
            </a:r>
            <a:r>
              <a:rPr lang="zh-CN" altLang="en-US" sz="2800" dirty="0"/>
              <a:t>存贮策略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周末</a:t>
            </a:r>
            <a:r>
              <a:rPr lang="zh-CN" altLang="en-US" sz="2800" dirty="0"/>
              <a:t>库存为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  <a:r>
              <a:rPr lang="zh-CN" altLang="en-US" sz="2800" dirty="0"/>
              <a:t>则订购使下周初库存为</a:t>
            </a:r>
            <a:r>
              <a:rPr lang="en-US" altLang="zh-CN" sz="2800" dirty="0"/>
              <a:t>3</a:t>
            </a:r>
            <a:r>
              <a:rPr lang="zh-CN" altLang="en-US" sz="2800" dirty="0"/>
              <a:t>架</a:t>
            </a:r>
            <a:r>
              <a:rPr lang="en-US" altLang="zh-CN" sz="2800" dirty="0"/>
              <a:t>, </a:t>
            </a:r>
            <a:r>
              <a:rPr lang="zh-CN" altLang="en-US" sz="2800" dirty="0"/>
              <a:t>否则不订购</a:t>
            </a:r>
            <a:r>
              <a:rPr lang="en-US" altLang="zh-CN" sz="2800" dirty="0"/>
              <a:t>), </a:t>
            </a:r>
            <a:r>
              <a:rPr lang="zh-CN" altLang="en-US" sz="2800" dirty="0"/>
              <a:t>讨论这两个指标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复习题</a:t>
            </a:r>
            <a:r>
              <a:rPr lang="en-US" altLang="zh-CN" sz="2800" dirty="0" smtClean="0"/>
              <a:t>).</a:t>
            </a:r>
            <a:endParaRPr lang="en-US" altLang="zh-CN" sz="2800" dirty="0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23850" y="5444580"/>
            <a:ext cx="6983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动态随机存贮策略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是马氏链的典型应用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323850" y="4077742"/>
            <a:ext cx="80645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关键是在无后效性的前提下恰当地定义系统的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状态变量 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本例是每周初的库存量</a:t>
            </a:r>
            <a:r>
              <a:rPr lang="en-US" altLang="zh-CN" sz="2800" b="1" dirty="0"/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7968" y="680382"/>
            <a:ext cx="2376264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小结与评注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6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5" grpId="0"/>
      <p:bldP spid="68616" grpId="0"/>
      <p:bldP spid="686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3"/>
          <p:cNvSpPr txBox="1">
            <a:spLocks noChangeArrowheads="1"/>
          </p:cNvSpPr>
          <p:nvPr/>
        </p:nvSpPr>
        <p:spPr bwMode="auto">
          <a:xfrm>
            <a:off x="2667000" y="404813"/>
            <a:ext cx="34290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dirty="0" smtClean="0">
                <a:ea typeface="楷体_GB2312" pitchFamily="49" charset="-122"/>
              </a:rPr>
              <a:t>8.8   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基因遗传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228600" y="1295400"/>
            <a:ext cx="11430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a typeface="楷体_GB2312" pitchFamily="49" charset="-122"/>
              </a:rPr>
              <a:t>背景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1524000" y="11430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/>
              <a:t>生物的外部表征由内部相应的基因决定</a:t>
            </a:r>
            <a:r>
              <a:rPr lang="en-US" altLang="zh-CN" sz="2800" dirty="0"/>
              <a:t>.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1524000" y="16764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/>
              <a:t>基因分</a:t>
            </a:r>
            <a:r>
              <a:rPr lang="zh-CN" altLang="en-US" sz="2800" dirty="0">
                <a:solidFill>
                  <a:srgbClr val="FF0000"/>
                </a:solidFill>
              </a:rPr>
              <a:t>优势基因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en-US" altLang="zh-CN" sz="2800" i="1" dirty="0"/>
              <a:t> 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劣势基因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i="1" dirty="0"/>
              <a:t> </a:t>
            </a:r>
            <a:r>
              <a:rPr lang="zh-CN" altLang="en-US" sz="2800" dirty="0"/>
              <a:t>两种</a:t>
            </a:r>
            <a:r>
              <a:rPr lang="en-US" altLang="zh-CN" sz="2800" dirty="0"/>
              <a:t>.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1524000" y="2205038"/>
            <a:ext cx="68643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/>
              <a:t>每种外部表征由两个基因决定</a:t>
            </a:r>
            <a:r>
              <a:rPr lang="en-US" altLang="zh-CN" sz="2800"/>
              <a:t>, </a:t>
            </a:r>
            <a:r>
              <a:rPr lang="zh-CN" altLang="en-US" sz="2800"/>
              <a:t>每个基因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  可以是</a:t>
            </a:r>
            <a:r>
              <a:rPr lang="en-US" altLang="zh-CN" sz="2800" i="1"/>
              <a:t>d, r </a:t>
            </a:r>
            <a:r>
              <a:rPr lang="zh-CN" altLang="en-US" sz="2800"/>
              <a:t>中的任一个</a:t>
            </a:r>
            <a:r>
              <a:rPr lang="en-US" altLang="zh-CN" sz="2800"/>
              <a:t>. </a:t>
            </a:r>
            <a:r>
              <a:rPr lang="zh-CN" altLang="en-US" sz="2800"/>
              <a:t>形成</a:t>
            </a:r>
            <a:r>
              <a:rPr lang="en-US" altLang="zh-CN" sz="2800"/>
              <a:t>3</a:t>
            </a:r>
            <a:r>
              <a:rPr lang="zh-CN" altLang="en-US" sz="2800"/>
              <a:t>种基因类型：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/>
              <a:t>  </a:t>
            </a:r>
            <a:r>
              <a:rPr lang="en-US" altLang="zh-CN" sz="2800" i="1">
                <a:solidFill>
                  <a:srgbClr val="FF0000"/>
                </a:solidFill>
              </a:rPr>
              <a:t>dd </a:t>
            </a:r>
            <a:r>
              <a:rPr lang="en-US" altLang="zh-CN" sz="2800">
                <a:solidFill>
                  <a:srgbClr val="FF0000"/>
                </a:solidFill>
              </a:rPr>
              <a:t>~ </a:t>
            </a:r>
            <a:r>
              <a:rPr lang="zh-CN" altLang="en-US" sz="2800">
                <a:solidFill>
                  <a:srgbClr val="FF0000"/>
                </a:solidFill>
              </a:rPr>
              <a:t>优种</a:t>
            </a:r>
            <a:r>
              <a:rPr lang="en-US" altLang="zh-CN" sz="2800" i="1">
                <a:solidFill>
                  <a:srgbClr val="FF0000"/>
                </a:solidFill>
              </a:rPr>
              <a:t>D</a:t>
            </a:r>
            <a:r>
              <a:rPr lang="en-US" altLang="zh-CN" sz="2800">
                <a:solidFill>
                  <a:srgbClr val="FF0000"/>
                </a:solidFill>
              </a:rPr>
              <a:t>,  </a:t>
            </a:r>
            <a:r>
              <a:rPr lang="en-US" altLang="zh-CN" sz="2800" i="1">
                <a:solidFill>
                  <a:srgbClr val="FF0000"/>
                </a:solidFill>
              </a:rPr>
              <a:t>dr </a:t>
            </a:r>
            <a:r>
              <a:rPr lang="en-US" altLang="zh-CN" sz="2800">
                <a:solidFill>
                  <a:srgbClr val="FF0000"/>
                </a:solidFill>
              </a:rPr>
              <a:t>~ </a:t>
            </a:r>
            <a:r>
              <a:rPr lang="zh-CN" altLang="en-US" sz="2800">
                <a:solidFill>
                  <a:srgbClr val="FF0000"/>
                </a:solidFill>
              </a:rPr>
              <a:t>混种</a:t>
            </a:r>
            <a:r>
              <a:rPr lang="en-US" altLang="zh-CN" sz="2800" i="1">
                <a:solidFill>
                  <a:srgbClr val="FF0000"/>
                </a:solidFill>
              </a:rPr>
              <a:t>H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  rr </a:t>
            </a:r>
            <a:r>
              <a:rPr lang="en-US" altLang="zh-CN" sz="2800">
                <a:solidFill>
                  <a:srgbClr val="FF0000"/>
                </a:solidFill>
              </a:rPr>
              <a:t>~ </a:t>
            </a:r>
            <a:r>
              <a:rPr lang="zh-CN" altLang="en-US" sz="2800">
                <a:solidFill>
                  <a:srgbClr val="FF0000"/>
                </a:solidFill>
              </a:rPr>
              <a:t>劣种</a:t>
            </a:r>
            <a:r>
              <a:rPr lang="en-US" altLang="zh-CN" sz="2800" i="1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1524000" y="3789363"/>
            <a:ext cx="70802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/>
              <a:t>基因类型为优种和混种</a:t>
            </a:r>
            <a:r>
              <a:rPr lang="en-US" altLang="zh-CN" sz="2800" dirty="0"/>
              <a:t>, </a:t>
            </a:r>
            <a:r>
              <a:rPr lang="zh-CN" altLang="en-US" sz="2800" dirty="0"/>
              <a:t>外部表征呈</a:t>
            </a:r>
            <a:r>
              <a:rPr lang="zh-CN" altLang="en-US" sz="2800" dirty="0">
                <a:solidFill>
                  <a:srgbClr val="FF0000"/>
                </a:solidFill>
              </a:rPr>
              <a:t>优势</a:t>
            </a:r>
            <a:r>
              <a:rPr lang="zh-CN" altLang="en-US" sz="2800" dirty="0"/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  基因类型为劣种</a:t>
            </a:r>
            <a:r>
              <a:rPr lang="en-US" altLang="zh-CN" sz="2800" dirty="0"/>
              <a:t>,  </a:t>
            </a:r>
            <a:r>
              <a:rPr lang="zh-CN" altLang="en-US" sz="2800" dirty="0"/>
              <a:t>外部表征呈</a:t>
            </a:r>
            <a:r>
              <a:rPr lang="zh-CN" altLang="en-US" sz="2800" dirty="0">
                <a:solidFill>
                  <a:srgbClr val="FF0000"/>
                </a:solidFill>
              </a:rPr>
              <a:t>劣势</a:t>
            </a:r>
            <a:r>
              <a:rPr lang="en-US" altLang="zh-CN" sz="2800" dirty="0"/>
              <a:t>.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1524000" y="4868863"/>
            <a:ext cx="70802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dirty="0"/>
              <a:t> </a:t>
            </a:r>
            <a:r>
              <a:rPr lang="zh-CN" altLang="en-US" sz="2800" dirty="0"/>
              <a:t>生物繁殖时后代随机地（等概率地）</a:t>
            </a:r>
            <a:r>
              <a:rPr lang="zh-CN" altLang="en-US" sz="2800" dirty="0">
                <a:solidFill>
                  <a:srgbClr val="FF0000"/>
                </a:solidFill>
              </a:rPr>
              <a:t>继承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  父、母的各一个基因</a:t>
            </a:r>
            <a:r>
              <a:rPr lang="zh-CN" altLang="en-US" sz="2800" dirty="0"/>
              <a:t>，形成它的两个基因</a:t>
            </a:r>
            <a:r>
              <a:rPr lang="en-US" altLang="zh-CN" sz="2800" dirty="0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/>
              <a:t>  </a:t>
            </a:r>
            <a:r>
              <a:rPr lang="zh-CN" altLang="en-US" sz="2800" dirty="0"/>
              <a:t>父母的基因类型决定后代基因类型的概率</a:t>
            </a:r>
            <a:r>
              <a:rPr lang="en-US" altLang="zh-CN" sz="2800" dirty="0"/>
              <a:t>.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04800" y="2276475"/>
            <a:ext cx="10668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a typeface="楷体_GB2312" pitchFamily="49" charset="-122"/>
              </a:rPr>
              <a:t>完全优势基因遗传</a:t>
            </a:r>
          </a:p>
        </p:txBody>
      </p:sp>
      <p:graphicFrame>
        <p:nvGraphicFramePr>
          <p:cNvPr id="17410" name="Object 53"/>
          <p:cNvGraphicFramePr>
            <a:graphicFrameLocks noChangeAspect="1"/>
          </p:cNvGraphicFramePr>
          <p:nvPr/>
        </p:nvGraphicFramePr>
        <p:xfrm>
          <a:off x="8126413" y="557213"/>
          <a:ext cx="7889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Clip" r:id="rId4" imgW="3467160" imgH="5018040" progId="MS_ClipArt_Gallery.2">
                  <p:embed/>
                </p:oleObj>
              </mc:Choice>
              <mc:Fallback>
                <p:oleObj name="Clip" r:id="rId4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557213"/>
                        <a:ext cx="7889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7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6" grpId="0" animBg="1" autoUpdateAnimBg="0"/>
      <p:bldP spid="13357" grpId="0" animBg="1" autoUpdateAnimBg="0"/>
      <p:bldP spid="13358" grpId="0" animBg="1" autoUpdateAnimBg="0"/>
      <p:bldP spid="13360" grpId="0" animBg="1" autoUpdateAnimBg="0"/>
      <p:bldP spid="13362" grpId="0" animBg="1" autoUpdateAnimBg="0"/>
      <p:bldP spid="13363" grpId="0"/>
      <p:bldP spid="13364" grpId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16144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父母基因类型决定后代各种基因类型的概率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0" y="2205038"/>
            <a:ext cx="8707438" cy="2667000"/>
            <a:chOff x="0" y="1389"/>
            <a:chExt cx="5485" cy="1680"/>
          </a:xfrm>
        </p:grpSpPr>
        <p:sp>
          <p:nvSpPr>
            <p:cNvPr id="18462" name="Line 7"/>
            <p:cNvSpPr>
              <a:spLocks noChangeShapeType="1"/>
            </p:cNvSpPr>
            <p:nvPr/>
          </p:nvSpPr>
          <p:spPr bwMode="auto">
            <a:xfrm>
              <a:off x="140" y="1389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9"/>
            <p:cNvSpPr>
              <a:spLocks noChangeShapeType="1"/>
            </p:cNvSpPr>
            <p:nvPr/>
          </p:nvSpPr>
          <p:spPr bwMode="auto">
            <a:xfrm>
              <a:off x="140" y="3069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Text Box 10"/>
            <p:cNvSpPr txBox="1">
              <a:spLocks noChangeArrowheads="1"/>
            </p:cNvSpPr>
            <p:nvPr/>
          </p:nvSpPr>
          <p:spPr bwMode="auto">
            <a:xfrm>
              <a:off x="0" y="1437"/>
              <a:ext cx="17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父母基因类型组合</a:t>
              </a:r>
            </a:p>
          </p:txBody>
        </p:sp>
        <p:sp>
          <p:nvSpPr>
            <p:cNvPr id="18465" name="Line 11"/>
            <p:cNvSpPr>
              <a:spLocks noChangeShapeType="1"/>
            </p:cNvSpPr>
            <p:nvPr/>
          </p:nvSpPr>
          <p:spPr bwMode="auto">
            <a:xfrm>
              <a:off x="1628" y="1389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12"/>
            <p:cNvSpPr>
              <a:spLocks noChangeShapeType="1"/>
            </p:cNvSpPr>
            <p:nvPr/>
          </p:nvSpPr>
          <p:spPr bwMode="auto">
            <a:xfrm>
              <a:off x="2252" y="1389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13"/>
            <p:cNvSpPr>
              <a:spLocks noChangeShapeType="1"/>
            </p:cNvSpPr>
            <p:nvPr/>
          </p:nvSpPr>
          <p:spPr bwMode="auto">
            <a:xfrm>
              <a:off x="2876" y="1389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14"/>
            <p:cNvSpPr>
              <a:spLocks noChangeShapeType="1"/>
            </p:cNvSpPr>
            <p:nvPr/>
          </p:nvSpPr>
          <p:spPr bwMode="auto">
            <a:xfrm>
              <a:off x="3500" y="1389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15"/>
            <p:cNvSpPr>
              <a:spLocks noChangeShapeType="1"/>
            </p:cNvSpPr>
            <p:nvPr/>
          </p:nvSpPr>
          <p:spPr bwMode="auto">
            <a:xfrm>
              <a:off x="4124" y="1389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16"/>
            <p:cNvSpPr>
              <a:spLocks noChangeShapeType="1"/>
            </p:cNvSpPr>
            <p:nvPr/>
          </p:nvSpPr>
          <p:spPr bwMode="auto">
            <a:xfrm>
              <a:off x="4748" y="1389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17"/>
            <p:cNvSpPr>
              <a:spLocks noChangeShapeType="1"/>
            </p:cNvSpPr>
            <p:nvPr/>
          </p:nvSpPr>
          <p:spPr bwMode="auto">
            <a:xfrm>
              <a:off x="1148" y="1773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Text Box 18"/>
            <p:cNvSpPr txBox="1">
              <a:spLocks noChangeArrowheads="1"/>
            </p:cNvSpPr>
            <p:nvPr/>
          </p:nvSpPr>
          <p:spPr bwMode="auto">
            <a:xfrm>
              <a:off x="158" y="1965"/>
              <a:ext cx="9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后代各种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基因类型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  的概率</a:t>
              </a:r>
            </a:p>
          </p:txBody>
        </p:sp>
        <p:sp>
          <p:nvSpPr>
            <p:cNvPr id="18473" name="Text Box 19"/>
            <p:cNvSpPr txBox="1">
              <a:spLocks noChangeArrowheads="1"/>
            </p:cNvSpPr>
            <p:nvPr/>
          </p:nvSpPr>
          <p:spPr bwMode="auto">
            <a:xfrm>
              <a:off x="1772" y="1485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DD</a:t>
              </a:r>
            </a:p>
          </p:txBody>
        </p:sp>
        <p:sp>
          <p:nvSpPr>
            <p:cNvPr id="18474" name="Text Box 20"/>
            <p:cNvSpPr txBox="1">
              <a:spLocks noChangeArrowheads="1"/>
            </p:cNvSpPr>
            <p:nvPr/>
          </p:nvSpPr>
          <p:spPr bwMode="auto">
            <a:xfrm>
              <a:off x="2396" y="1485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RR</a:t>
              </a:r>
            </a:p>
          </p:txBody>
        </p:sp>
        <p:sp>
          <p:nvSpPr>
            <p:cNvPr id="18475" name="Text Box 21"/>
            <p:cNvSpPr txBox="1">
              <a:spLocks noChangeArrowheads="1"/>
            </p:cNvSpPr>
            <p:nvPr/>
          </p:nvSpPr>
          <p:spPr bwMode="auto">
            <a:xfrm>
              <a:off x="3020" y="1494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/>
                <a:t>DH</a:t>
              </a:r>
            </a:p>
          </p:txBody>
        </p:sp>
        <p:sp>
          <p:nvSpPr>
            <p:cNvPr id="18476" name="Text Box 22"/>
            <p:cNvSpPr txBox="1">
              <a:spLocks noChangeArrowheads="1"/>
            </p:cNvSpPr>
            <p:nvPr/>
          </p:nvSpPr>
          <p:spPr bwMode="auto">
            <a:xfrm>
              <a:off x="3692" y="1485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DR</a:t>
              </a:r>
            </a:p>
          </p:txBody>
        </p:sp>
        <p:sp>
          <p:nvSpPr>
            <p:cNvPr id="18477" name="Text Box 23"/>
            <p:cNvSpPr txBox="1">
              <a:spLocks noChangeArrowheads="1"/>
            </p:cNvSpPr>
            <p:nvPr/>
          </p:nvSpPr>
          <p:spPr bwMode="auto">
            <a:xfrm>
              <a:off x="4268" y="1485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HH</a:t>
              </a:r>
            </a:p>
          </p:txBody>
        </p:sp>
        <p:sp>
          <p:nvSpPr>
            <p:cNvPr id="18478" name="Text Box 24"/>
            <p:cNvSpPr txBox="1">
              <a:spLocks noChangeArrowheads="1"/>
            </p:cNvSpPr>
            <p:nvPr/>
          </p:nvSpPr>
          <p:spPr bwMode="auto">
            <a:xfrm>
              <a:off x="4940" y="1494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HR</a:t>
              </a:r>
            </a:p>
          </p:txBody>
        </p:sp>
        <p:sp>
          <p:nvSpPr>
            <p:cNvPr id="18479" name="Text Box 25"/>
            <p:cNvSpPr txBox="1">
              <a:spLocks noChangeArrowheads="1"/>
            </p:cNvSpPr>
            <p:nvPr/>
          </p:nvSpPr>
          <p:spPr bwMode="auto">
            <a:xfrm>
              <a:off x="1292" y="1917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8480" name="Text Box 26"/>
            <p:cNvSpPr txBox="1">
              <a:spLocks noChangeArrowheads="1"/>
            </p:cNvSpPr>
            <p:nvPr/>
          </p:nvSpPr>
          <p:spPr bwMode="auto">
            <a:xfrm>
              <a:off x="1292" y="274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R</a:t>
              </a:r>
            </a:p>
          </p:txBody>
        </p:sp>
        <p:sp>
          <p:nvSpPr>
            <p:cNvPr id="18481" name="Text Box 27"/>
            <p:cNvSpPr txBox="1">
              <a:spLocks noChangeArrowheads="1"/>
            </p:cNvSpPr>
            <p:nvPr/>
          </p:nvSpPr>
          <p:spPr bwMode="auto">
            <a:xfrm>
              <a:off x="1292" y="2358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H</a:t>
              </a:r>
            </a:p>
          </p:txBody>
        </p:sp>
        <p:sp>
          <p:nvSpPr>
            <p:cNvPr id="18482" name="Line 8"/>
            <p:cNvSpPr>
              <a:spLocks noChangeShapeType="1"/>
            </p:cNvSpPr>
            <p:nvPr/>
          </p:nvSpPr>
          <p:spPr bwMode="auto">
            <a:xfrm>
              <a:off x="140" y="1773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971800" y="3068637"/>
            <a:ext cx="5791200" cy="1771649"/>
            <a:chOff x="1872" y="1920"/>
            <a:chExt cx="3648" cy="1116"/>
          </a:xfrm>
        </p:grpSpPr>
        <p:sp>
          <p:nvSpPr>
            <p:cNvPr id="18444" name="Text Box 28"/>
            <p:cNvSpPr txBox="1">
              <a:spLocks noChangeArrowheads="1"/>
            </p:cNvSpPr>
            <p:nvPr/>
          </p:nvSpPr>
          <p:spPr bwMode="auto">
            <a:xfrm>
              <a:off x="1872" y="1929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8445" name="Text Box 29"/>
            <p:cNvSpPr txBox="1">
              <a:spLocks noChangeArrowheads="1"/>
            </p:cNvSpPr>
            <p:nvPr/>
          </p:nvSpPr>
          <p:spPr bwMode="auto">
            <a:xfrm>
              <a:off x="1872" y="2361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8446" name="Text Box 30"/>
            <p:cNvSpPr txBox="1">
              <a:spLocks noChangeArrowheads="1"/>
            </p:cNvSpPr>
            <p:nvPr/>
          </p:nvSpPr>
          <p:spPr bwMode="auto">
            <a:xfrm>
              <a:off x="1872" y="274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8447" name="Text Box 31"/>
            <p:cNvSpPr txBox="1">
              <a:spLocks noChangeArrowheads="1"/>
            </p:cNvSpPr>
            <p:nvPr/>
          </p:nvSpPr>
          <p:spPr bwMode="auto">
            <a:xfrm>
              <a:off x="2448" y="192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18448" name="Text Box 32"/>
            <p:cNvSpPr txBox="1">
              <a:spLocks noChangeArrowheads="1"/>
            </p:cNvSpPr>
            <p:nvPr/>
          </p:nvSpPr>
          <p:spPr bwMode="auto">
            <a:xfrm>
              <a:off x="2448" y="2361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8449" name="Text Box 33"/>
            <p:cNvSpPr txBox="1">
              <a:spLocks noChangeArrowheads="1"/>
            </p:cNvSpPr>
            <p:nvPr/>
          </p:nvSpPr>
          <p:spPr bwMode="auto">
            <a:xfrm>
              <a:off x="2448" y="2745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8450" name="Text Box 34"/>
            <p:cNvSpPr txBox="1">
              <a:spLocks noChangeArrowheads="1"/>
            </p:cNvSpPr>
            <p:nvPr/>
          </p:nvSpPr>
          <p:spPr bwMode="auto">
            <a:xfrm>
              <a:off x="3024" y="1920"/>
              <a:ext cx="4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FF3300"/>
                  </a:solidFill>
                </a:rPr>
                <a:t>1/2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18451" name="Text Box 35"/>
            <p:cNvSpPr txBox="1">
              <a:spLocks noChangeArrowheads="1"/>
            </p:cNvSpPr>
            <p:nvPr/>
          </p:nvSpPr>
          <p:spPr bwMode="auto">
            <a:xfrm>
              <a:off x="3024" y="2361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/>
                <a:t>1/2</a:t>
              </a:r>
              <a:endParaRPr lang="en-US" altLang="zh-CN" dirty="0"/>
            </a:p>
          </p:txBody>
        </p:sp>
        <p:sp>
          <p:nvSpPr>
            <p:cNvPr id="18452" name="Text Box 36"/>
            <p:cNvSpPr txBox="1">
              <a:spLocks noChangeArrowheads="1"/>
            </p:cNvSpPr>
            <p:nvPr/>
          </p:nvSpPr>
          <p:spPr bwMode="auto">
            <a:xfrm>
              <a:off x="3120" y="274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8453" name="Text Box 37"/>
            <p:cNvSpPr txBox="1">
              <a:spLocks noChangeArrowheads="1"/>
            </p:cNvSpPr>
            <p:nvPr/>
          </p:nvSpPr>
          <p:spPr bwMode="auto">
            <a:xfrm>
              <a:off x="3744" y="1929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8454" name="Text Box 38"/>
            <p:cNvSpPr txBox="1">
              <a:spLocks noChangeArrowheads="1"/>
            </p:cNvSpPr>
            <p:nvPr/>
          </p:nvSpPr>
          <p:spPr bwMode="auto">
            <a:xfrm>
              <a:off x="3744" y="2361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8455" name="Text Box 39"/>
            <p:cNvSpPr txBox="1">
              <a:spLocks noChangeArrowheads="1"/>
            </p:cNvSpPr>
            <p:nvPr/>
          </p:nvSpPr>
          <p:spPr bwMode="auto">
            <a:xfrm>
              <a:off x="3744" y="274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0</a:t>
              </a:r>
            </a:p>
          </p:txBody>
        </p:sp>
        <p:sp>
          <p:nvSpPr>
            <p:cNvPr id="18456" name="Text Box 40"/>
            <p:cNvSpPr txBox="1">
              <a:spLocks noChangeArrowheads="1"/>
            </p:cNvSpPr>
            <p:nvPr/>
          </p:nvSpPr>
          <p:spPr bwMode="auto">
            <a:xfrm>
              <a:off x="4272" y="1920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/>
                <a:t>1/4</a:t>
              </a:r>
              <a:endParaRPr lang="en-US" altLang="zh-CN" dirty="0"/>
            </a:p>
          </p:txBody>
        </p:sp>
        <p:sp>
          <p:nvSpPr>
            <p:cNvPr id="18457" name="Text Box 41"/>
            <p:cNvSpPr txBox="1">
              <a:spLocks noChangeArrowheads="1"/>
            </p:cNvSpPr>
            <p:nvPr/>
          </p:nvSpPr>
          <p:spPr bwMode="auto">
            <a:xfrm>
              <a:off x="4272" y="2361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/>
                <a:t>1/2</a:t>
              </a:r>
              <a:endParaRPr lang="en-US" altLang="zh-CN" dirty="0"/>
            </a:p>
          </p:txBody>
        </p:sp>
        <p:sp>
          <p:nvSpPr>
            <p:cNvPr id="18458" name="Text Box 42"/>
            <p:cNvSpPr txBox="1">
              <a:spLocks noChangeArrowheads="1"/>
            </p:cNvSpPr>
            <p:nvPr/>
          </p:nvSpPr>
          <p:spPr bwMode="auto">
            <a:xfrm>
              <a:off x="4272" y="2745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>
                  <a:solidFill>
                    <a:srgbClr val="FF3300"/>
                  </a:solidFill>
                </a:rPr>
                <a:t>1/4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18459" name="Text Box 43"/>
            <p:cNvSpPr txBox="1">
              <a:spLocks noChangeArrowheads="1"/>
            </p:cNvSpPr>
            <p:nvPr/>
          </p:nvSpPr>
          <p:spPr bwMode="auto">
            <a:xfrm>
              <a:off x="4992" y="1920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18460" name="Text Box 44"/>
            <p:cNvSpPr txBox="1">
              <a:spLocks noChangeArrowheads="1"/>
            </p:cNvSpPr>
            <p:nvPr/>
          </p:nvSpPr>
          <p:spPr bwMode="auto">
            <a:xfrm>
              <a:off x="4944" y="2352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/>
                <a:t>1/2</a:t>
              </a:r>
              <a:endParaRPr lang="en-US" altLang="zh-CN" dirty="0"/>
            </a:p>
          </p:txBody>
        </p:sp>
        <p:sp>
          <p:nvSpPr>
            <p:cNvPr id="18461" name="Text Box 45"/>
            <p:cNvSpPr txBox="1">
              <a:spLocks noChangeArrowheads="1"/>
            </p:cNvSpPr>
            <p:nvPr/>
          </p:nvSpPr>
          <p:spPr bwMode="auto">
            <a:xfrm>
              <a:off x="4944" y="2736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 smtClean="0"/>
                <a:t>1/2</a:t>
              </a:r>
              <a:endParaRPr lang="en-US" altLang="zh-CN" dirty="0"/>
            </a:p>
          </p:txBody>
        </p:sp>
      </p:grp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700812" y="1095375"/>
            <a:ext cx="7391400" cy="519113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/>
              <a:t>种基因类型：</a:t>
            </a:r>
            <a:r>
              <a:rPr lang="en-US" altLang="zh-CN" sz="2800" b="1" i="1" dirty="0" err="1"/>
              <a:t>dd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优种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dr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混种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b="1" i="1" dirty="0" err="1"/>
              <a:t>rr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劣种</a:t>
            </a:r>
            <a:r>
              <a:rPr lang="en-US" altLang="zh-CN" sz="2800" b="1" i="1" dirty="0"/>
              <a:t>R</a:t>
            </a:r>
          </a:p>
        </p:txBody>
      </p:sp>
      <p:sp>
        <p:nvSpPr>
          <p:cNvPr id="18439" name="Text Box 48"/>
          <p:cNvSpPr txBox="1">
            <a:spLocks noChangeArrowheads="1"/>
          </p:cNvSpPr>
          <p:nvPr/>
        </p:nvSpPr>
        <p:spPr bwMode="auto">
          <a:xfrm>
            <a:off x="590550" y="505778"/>
            <a:ext cx="37465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完全优势基因遗传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609600" y="50292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DH</a:t>
            </a:r>
            <a:r>
              <a:rPr lang="en-US" altLang="zh-CN" sz="2800">
                <a:sym typeface="Symbol" pitchFamily="18" charset="2"/>
              </a:rPr>
              <a:t>)=</a:t>
            </a:r>
            <a:r>
              <a:rPr lang="en-US" altLang="zh-CN" sz="2800" i="1">
                <a:sym typeface="Symbol" pitchFamily="18" charset="2"/>
              </a:rPr>
              <a:t>P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dd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dd,dr</a:t>
            </a:r>
            <a:r>
              <a:rPr lang="en-US" altLang="zh-CN" sz="2800">
                <a:sym typeface="Symbol" pitchFamily="18" charset="2"/>
              </a:rPr>
              <a:t>)=</a:t>
            </a:r>
            <a:r>
              <a:rPr lang="en-US" altLang="zh-CN" sz="2800" i="1">
                <a:sym typeface="Symbol" pitchFamily="18" charset="2"/>
              </a:rPr>
              <a:t>P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d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dd</a:t>
            </a:r>
            <a:r>
              <a:rPr lang="en-US" altLang="zh-CN" sz="2800">
                <a:sym typeface="Symbol" pitchFamily="18" charset="2"/>
              </a:rPr>
              <a:t>)</a:t>
            </a:r>
            <a:r>
              <a:rPr lang="en-US" altLang="zh-CN" sz="2800" i="1">
                <a:sym typeface="Symbol" pitchFamily="18" charset="2"/>
              </a:rPr>
              <a:t>P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d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dr</a:t>
            </a:r>
            <a:r>
              <a:rPr lang="en-US" altLang="zh-CN" sz="2800">
                <a:sym typeface="Symbol" pitchFamily="18" charset="2"/>
              </a:rPr>
              <a:t>)</a:t>
            </a:r>
            <a:endParaRPr lang="en-US" altLang="zh-CN" sz="280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609600" y="57150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HH</a:t>
            </a:r>
            <a:r>
              <a:rPr lang="en-US" altLang="zh-CN" sz="2800">
                <a:sym typeface="Symbol" pitchFamily="18" charset="2"/>
              </a:rPr>
              <a:t>)=</a:t>
            </a:r>
            <a:r>
              <a:rPr lang="en-US" altLang="zh-CN" sz="2800" i="1">
                <a:sym typeface="Symbol" pitchFamily="18" charset="2"/>
              </a:rPr>
              <a:t>P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rr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dr,dr</a:t>
            </a:r>
            <a:r>
              <a:rPr lang="en-US" altLang="zh-CN" sz="2800">
                <a:sym typeface="Symbol" pitchFamily="18" charset="2"/>
              </a:rPr>
              <a:t>)=</a:t>
            </a:r>
            <a:r>
              <a:rPr lang="en-US" altLang="zh-CN" sz="2800" i="1">
                <a:sym typeface="Symbol" pitchFamily="18" charset="2"/>
              </a:rPr>
              <a:t>P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dr</a:t>
            </a:r>
            <a:r>
              <a:rPr lang="en-US" altLang="zh-CN" sz="2800">
                <a:sym typeface="Symbol" pitchFamily="18" charset="2"/>
              </a:rPr>
              <a:t>)</a:t>
            </a:r>
            <a:r>
              <a:rPr lang="en-US" altLang="zh-CN" sz="2800" i="1">
                <a:sym typeface="Symbol" pitchFamily="18" charset="2"/>
              </a:rPr>
              <a:t>P</a:t>
            </a:r>
            <a:r>
              <a:rPr lang="en-US" altLang="zh-CN" sz="2800">
                <a:sym typeface="Symbol" pitchFamily="18" charset="2"/>
              </a:rPr>
              <a:t>(</a:t>
            </a:r>
            <a:r>
              <a:rPr lang="en-US" altLang="zh-CN" sz="2800" i="1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</a:t>
            </a:r>
            <a:r>
              <a:rPr lang="en-US" altLang="zh-CN" sz="2800" i="1">
                <a:sym typeface="Symbol" pitchFamily="18" charset="2"/>
              </a:rPr>
              <a:t>dr</a:t>
            </a:r>
            <a:r>
              <a:rPr lang="en-US" altLang="zh-CN" sz="2800">
                <a:sym typeface="Symbol" pitchFamily="18" charset="2"/>
              </a:rPr>
              <a:t>)</a:t>
            </a:r>
            <a:endParaRPr lang="en-US" altLang="zh-CN" sz="2800">
              <a:solidFill>
                <a:srgbClr val="FF3300"/>
              </a:solidFill>
              <a:sym typeface="Symbol" pitchFamily="18" charset="2"/>
            </a:endParaRPr>
          </a:p>
        </p:txBody>
      </p:sp>
      <p:graphicFrame>
        <p:nvGraphicFramePr>
          <p:cNvPr id="18434" name="Object 51"/>
          <p:cNvGraphicFramePr>
            <a:graphicFrameLocks noChangeAspect="1"/>
          </p:cNvGraphicFramePr>
          <p:nvPr/>
        </p:nvGraphicFramePr>
        <p:xfrm>
          <a:off x="8126413" y="485775"/>
          <a:ext cx="7889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Clip" r:id="rId3" imgW="3467160" imgH="5018040" progId="MS_ClipArt_Gallery.2">
                  <p:embed/>
                </p:oleObj>
              </mc:Choice>
              <mc:Fallback>
                <p:oleObj name="Clip" r:id="rId3" imgW="3467160" imgH="5018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485775"/>
                        <a:ext cx="7889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6781800" y="5029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ym typeface="Symbol" pitchFamily="18" charset="2"/>
              </a:rPr>
              <a:t>=11/2=</a:t>
            </a:r>
            <a:r>
              <a:rPr lang="en-US" altLang="zh-CN" sz="2800">
                <a:solidFill>
                  <a:srgbClr val="FF3300"/>
                </a:solidFill>
                <a:sym typeface="Symbol" pitchFamily="18" charset="2"/>
              </a:rPr>
              <a:t>1/2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6553200" y="57292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ym typeface="Symbol" pitchFamily="18" charset="2"/>
              </a:rPr>
              <a:t>=1/21/2=</a:t>
            </a:r>
            <a:r>
              <a:rPr lang="en-US" altLang="zh-CN" sz="2800">
                <a:solidFill>
                  <a:srgbClr val="FF3300"/>
                </a:solidFill>
                <a:sym typeface="Symbol" pitchFamily="18" charset="2"/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9619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10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10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 autoUpdateAnimBg="0"/>
      <p:bldP spid="14383" grpId="0" animBg="1"/>
      <p:bldP spid="14385" grpId="0" animBg="1" autoUpdateAnimBg="0"/>
      <p:bldP spid="14386" grpId="0" animBg="1" autoUpdateAnimBg="0"/>
      <p:bldP spid="14392" grpId="0" animBg="1" autoUpdateAnimBg="0"/>
      <p:bldP spid="14393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2940" y="3134181"/>
            <a:ext cx="627452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繁殖</a:t>
            </a:r>
            <a:r>
              <a:rPr lang="zh-CN" altLang="zh-CN" sz="2800" b="1" dirty="0"/>
              <a:t>过程中用一</a:t>
            </a:r>
            <a:r>
              <a:rPr lang="zh-CN" altLang="zh-CN" sz="2800" b="1" dirty="0">
                <a:solidFill>
                  <a:srgbClr val="FF0000"/>
                </a:solidFill>
              </a:rPr>
              <a:t>混种</a:t>
            </a:r>
            <a:r>
              <a:rPr lang="zh-CN" altLang="zh-CN" sz="2800" b="1" dirty="0"/>
              <a:t>与一个个体</a:t>
            </a:r>
            <a:r>
              <a:rPr lang="zh-CN" altLang="zh-CN" sz="2800" b="1" dirty="0" smtClean="0"/>
              <a:t>交配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所得</a:t>
            </a:r>
            <a:r>
              <a:rPr lang="zh-CN" altLang="zh-CN" sz="2800" b="1" dirty="0"/>
              <a:t>后代仍用</a:t>
            </a:r>
            <a:r>
              <a:rPr lang="zh-CN" altLang="zh-CN" sz="2800" b="1" dirty="0">
                <a:solidFill>
                  <a:srgbClr val="FF0000"/>
                </a:solidFill>
              </a:rPr>
              <a:t>混种</a:t>
            </a:r>
            <a:r>
              <a:rPr lang="zh-CN" altLang="zh-CN" sz="2800" b="1" dirty="0" smtClean="0"/>
              <a:t>交配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如此继续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11084" y="1799819"/>
            <a:ext cx="1683712" cy="63094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混种繁殖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949369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/>
              <a:t>基因遗传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322068" y="2492896"/>
            <a:ext cx="691276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=1 ~ </a:t>
            </a:r>
            <a:r>
              <a:rPr lang="zh-CN" altLang="zh-CN" sz="2800" b="1" dirty="0" smtClean="0"/>
              <a:t>优种</a:t>
            </a: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 , 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=2 ~ </a:t>
            </a:r>
            <a:r>
              <a:rPr lang="zh-CN" altLang="zh-CN" sz="2800" b="1" dirty="0" smtClean="0"/>
              <a:t>混种</a:t>
            </a:r>
            <a:r>
              <a:rPr lang="en-US" altLang="zh-CN" sz="2800" b="1" i="1" dirty="0" smtClean="0"/>
              <a:t>H, 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=3 ~ </a:t>
            </a:r>
            <a:r>
              <a:rPr lang="zh-CN" altLang="zh-CN" sz="2800" b="1" dirty="0" smtClean="0"/>
              <a:t>劣种</a:t>
            </a:r>
            <a:r>
              <a:rPr lang="en-US" altLang="zh-CN" sz="2800" b="1" i="1" dirty="0" smtClean="0"/>
              <a:t>R.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482984" y="1844824"/>
            <a:ext cx="52180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马氏链</a:t>
            </a:r>
            <a:r>
              <a:rPr lang="zh-CN" altLang="en-US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状态</a:t>
            </a:r>
            <a:r>
              <a:rPr lang="zh-CN" altLang="en-US" sz="2800" b="1" dirty="0"/>
              <a:t>由</a:t>
            </a:r>
            <a:r>
              <a:rPr lang="zh-CN" altLang="zh-CN" sz="2800" b="1" dirty="0">
                <a:solidFill>
                  <a:srgbClr val="FF0000"/>
                </a:solidFill>
              </a:rPr>
              <a:t>基因类型</a:t>
            </a:r>
            <a:r>
              <a:rPr lang="zh-CN" altLang="zh-CN" sz="2800" b="1" dirty="0"/>
              <a:t>定义</a:t>
            </a:r>
            <a:r>
              <a:rPr lang="zh-CN" altLang="en-US" sz="2800" b="1" dirty="0"/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2511296" y="764704"/>
            <a:ext cx="5976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以马氏链为工具讨论</a:t>
            </a:r>
            <a:r>
              <a:rPr lang="zh-CN" altLang="zh-CN" sz="2800" b="1" dirty="0">
                <a:solidFill>
                  <a:srgbClr val="FF0000"/>
                </a:solidFill>
              </a:rPr>
              <a:t>混种繁殖、优种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繁殖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近亲繁殖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3</a:t>
            </a:r>
            <a:r>
              <a:rPr lang="zh-CN" altLang="zh-CN" sz="2800" b="1" dirty="0"/>
              <a:t>个基因遗传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73723"/>
              </p:ext>
            </p:extLst>
          </p:nvPr>
        </p:nvGraphicFramePr>
        <p:xfrm>
          <a:off x="611560" y="4365104"/>
          <a:ext cx="33843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432048"/>
                <a:gridCol w="720080"/>
                <a:gridCol w="720080"/>
                <a:gridCol w="648072"/>
              </a:tblGrid>
              <a:tr h="39962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父母基因类型</a:t>
                      </a:r>
                      <a:endParaRPr lang="zh-CN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HR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后代基因类型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/>
                        <a:t>D</a:t>
                      </a:r>
                      <a:endParaRPr lang="zh-CN" alt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/>
                        <a:t>H</a:t>
                      </a:r>
                      <a:endParaRPr lang="zh-CN" alt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1/2</a:t>
                      </a:r>
                    </a:p>
                  </a:txBody>
                  <a:tcPr/>
                </a:tc>
              </a:tr>
              <a:tr h="3725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/>
                        <a:t>R</a:t>
                      </a:r>
                      <a:endParaRPr lang="zh-CN" alt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7925"/>
              </p:ext>
            </p:extLst>
          </p:nvPr>
        </p:nvGraphicFramePr>
        <p:xfrm>
          <a:off x="5940152" y="4437112"/>
          <a:ext cx="2799272" cy="14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公式" r:id="rId3" imgW="1346200" imgH="711200" progId="Equation.3">
                  <p:embed/>
                </p:oleObj>
              </mc:Choice>
              <mc:Fallback>
                <p:oleObj name="公式" r:id="rId3" imgW="1346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437112"/>
                        <a:ext cx="2799272" cy="148897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4236285" y="4725144"/>
            <a:ext cx="1711491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状态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转移概率</a:t>
            </a:r>
            <a:r>
              <a:rPr lang="zh-CN" altLang="zh-CN" sz="2800" b="1" dirty="0">
                <a:solidFill>
                  <a:srgbClr val="FF0000"/>
                </a:solidFill>
              </a:rPr>
              <a:t>矩阵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72153" y="5949280"/>
            <a:ext cx="420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/>
              <a:t>p</a:t>
            </a:r>
            <a:r>
              <a:rPr lang="en-US" altLang="zh-CN" sz="2800" b="1" i="1" baseline="-25000" dirty="0" err="1" smtClean="0"/>
              <a:t>ij</a:t>
            </a:r>
            <a:r>
              <a:rPr lang="en-US" altLang="zh-CN" sz="2800" b="1" dirty="0" smtClean="0"/>
              <a:t>~</a:t>
            </a:r>
            <a:r>
              <a:rPr lang="zh-CN" altLang="en-US" sz="2800" b="1" dirty="0" smtClean="0"/>
              <a:t>从</a:t>
            </a:r>
            <a:r>
              <a:rPr lang="zh-CN" altLang="zh-CN" sz="2800" b="1" dirty="0" smtClean="0"/>
              <a:t>状态</a:t>
            </a:r>
            <a:r>
              <a:rPr lang="en-US" altLang="zh-CN" sz="2800" b="1" i="1" dirty="0" err="1"/>
              <a:t>i</a:t>
            </a:r>
            <a:r>
              <a:rPr lang="zh-CN" altLang="zh-CN" sz="2800" b="1" dirty="0" smtClean="0"/>
              <a:t>转移</a:t>
            </a:r>
            <a:r>
              <a:rPr lang="zh-CN" altLang="en-US" sz="2800" b="1" dirty="0" smtClean="0"/>
              <a:t>到</a:t>
            </a:r>
            <a:r>
              <a:rPr lang="en-US" altLang="zh-CN" sz="2800" b="1" i="1" dirty="0" smtClean="0"/>
              <a:t>j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概率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5725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/>
      <p:bldP spid="2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8"/>
          <p:cNvSpPr txBox="1">
            <a:spLocks noChangeArrowheads="1"/>
          </p:cNvSpPr>
          <p:nvPr/>
        </p:nvSpPr>
        <p:spPr bwMode="auto">
          <a:xfrm>
            <a:off x="323528" y="548680"/>
            <a:ext cx="6408712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与报童售报相同类型的实际问题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" name="Text Box 1029"/>
          <p:cNvSpPr txBox="1">
            <a:spLocks noChangeArrowheads="1"/>
          </p:cNvSpPr>
          <p:nvPr/>
        </p:nvSpPr>
        <p:spPr bwMode="auto">
          <a:xfrm>
            <a:off x="539552" y="1196752"/>
            <a:ext cx="797242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面包店</a:t>
            </a:r>
            <a:r>
              <a:rPr lang="zh-CN" altLang="en-US" sz="2800" b="1" dirty="0" smtClean="0"/>
              <a:t>每天清晨</a:t>
            </a:r>
            <a:r>
              <a:rPr lang="zh-CN" altLang="zh-CN" sz="2800" b="1" dirty="0" smtClean="0"/>
              <a:t>烘烤</a:t>
            </a:r>
            <a:r>
              <a:rPr lang="zh-CN" altLang="zh-CN" sz="2800" b="1" dirty="0"/>
              <a:t>一定数量的面包出售</a:t>
            </a:r>
            <a:r>
              <a:rPr lang="zh-CN" altLang="zh-CN" sz="2800" b="1" dirty="0" smtClean="0"/>
              <a:t>，卖</a:t>
            </a:r>
            <a:r>
              <a:rPr lang="zh-CN" altLang="zh-CN" sz="2800" b="1" dirty="0"/>
              <a:t>出一</a:t>
            </a:r>
            <a:r>
              <a:rPr lang="zh-CN" altLang="zh-CN" sz="2800" b="1" dirty="0" smtClean="0"/>
              <a:t>只获利</a:t>
            </a:r>
            <a:r>
              <a:rPr lang="zh-CN" altLang="zh-CN" sz="2800" b="1" dirty="0"/>
              <a:t>若干</a:t>
            </a:r>
            <a:r>
              <a:rPr lang="zh-CN" altLang="zh-CN" sz="2800" b="1" dirty="0" smtClean="0"/>
              <a:t>，未</a:t>
            </a:r>
            <a:r>
              <a:rPr lang="zh-CN" altLang="zh-CN" sz="2800" b="1" dirty="0"/>
              <a:t>卖出的</a:t>
            </a:r>
            <a:r>
              <a:rPr lang="zh-CN" altLang="zh-CN" sz="2800" b="1" dirty="0" smtClean="0"/>
              <a:t>面包</a:t>
            </a:r>
            <a:r>
              <a:rPr lang="zh-CN" altLang="en-US" sz="2800" b="1" dirty="0" smtClean="0"/>
              <a:t>因</a:t>
            </a:r>
            <a:r>
              <a:rPr lang="zh-CN" altLang="zh-CN" sz="2800" b="1" dirty="0" smtClean="0"/>
              <a:t>处理而赔钱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971600" y="2277581"/>
            <a:ext cx="746927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已</a:t>
            </a:r>
            <a:r>
              <a:rPr lang="zh-CN" altLang="zh-CN" sz="2800" b="1" dirty="0" smtClean="0"/>
              <a:t>知需求量</a:t>
            </a:r>
            <a:r>
              <a:rPr lang="zh-CN" altLang="zh-CN" sz="2800" b="1" dirty="0"/>
              <a:t>的概率分布，</a:t>
            </a:r>
            <a:r>
              <a:rPr lang="zh-CN" altLang="zh-CN" sz="2800" b="1" dirty="0">
                <a:solidFill>
                  <a:srgbClr val="FF0000"/>
                </a:solidFill>
              </a:rPr>
              <a:t>确定每天烘烤面包的数量</a:t>
            </a:r>
            <a:r>
              <a:rPr lang="zh-CN" altLang="zh-CN" sz="2800" b="1" dirty="0"/>
              <a:t>，以得到最高的日均</a:t>
            </a:r>
            <a:r>
              <a:rPr lang="zh-CN" altLang="zh-CN" sz="2800" b="1" dirty="0" smtClean="0"/>
              <a:t>利润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467544" y="3429000"/>
            <a:ext cx="797242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出版社</a:t>
            </a:r>
            <a:r>
              <a:rPr lang="zh-CN" altLang="zh-CN" sz="2800" b="1" dirty="0"/>
              <a:t>每年都要重印一次教科书，按照过去的销售记录，可以给出今年需求量的</a:t>
            </a:r>
            <a:r>
              <a:rPr lang="zh-CN" altLang="zh-CN" sz="2800" b="1" dirty="0" smtClean="0"/>
              <a:t>概率分布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899592" y="4621925"/>
            <a:ext cx="7541286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zh-CN" sz="2800" b="1" dirty="0" smtClean="0"/>
              <a:t>供过于求会</a:t>
            </a:r>
            <a:r>
              <a:rPr lang="zh-CN" altLang="zh-CN" sz="2800" b="1" dirty="0"/>
              <a:t>因占用资金及廉价</a:t>
            </a:r>
            <a:r>
              <a:rPr lang="zh-CN" altLang="zh-CN" sz="2800" b="1" dirty="0" smtClean="0"/>
              <a:t>处理而</a:t>
            </a:r>
            <a:r>
              <a:rPr lang="zh-CN" altLang="zh-CN" sz="2800" b="1" dirty="0"/>
              <a:t>蒙受损失</a:t>
            </a:r>
            <a:r>
              <a:rPr lang="zh-CN" altLang="zh-CN" sz="2800" b="1" dirty="0" smtClean="0"/>
              <a:t>，若</a:t>
            </a:r>
            <a:r>
              <a:rPr lang="zh-CN" altLang="zh-CN" sz="2800" b="1" dirty="0"/>
              <a:t>供不应求</a:t>
            </a:r>
            <a:r>
              <a:rPr lang="zh-CN" altLang="zh-CN" sz="2800" b="1" dirty="0" smtClean="0"/>
              <a:t>，为</a:t>
            </a:r>
            <a:r>
              <a:rPr lang="zh-CN" altLang="zh-CN" sz="2800" b="1" dirty="0"/>
              <a:t>保证学生用书必须临时加</a:t>
            </a:r>
            <a:r>
              <a:rPr lang="zh-CN" altLang="zh-CN" sz="2800" b="1" dirty="0" smtClean="0"/>
              <a:t>印导致成本增加</a:t>
            </a:r>
            <a:r>
              <a:rPr lang="en-US" altLang="zh-CN" sz="2800" b="1" dirty="0" smtClean="0"/>
              <a:t>. </a:t>
            </a:r>
            <a:r>
              <a:rPr lang="zh-CN" altLang="en-US" sz="2800" b="1" dirty="0"/>
              <a:t>怎样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确定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今年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的印刷数量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073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8270" y="889992"/>
            <a:ext cx="1800200" cy="63094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混种繁殖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07393" y="2545740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初始时</a:t>
            </a:r>
            <a:r>
              <a:rPr lang="zh-CN" altLang="zh-CN" sz="2800" b="1" dirty="0">
                <a:solidFill>
                  <a:srgbClr val="FF0000"/>
                </a:solidFill>
              </a:rPr>
              <a:t>混种与优种</a:t>
            </a:r>
            <a:r>
              <a:rPr lang="zh-CN" altLang="zh-CN" sz="2800" b="1" dirty="0" smtClean="0"/>
              <a:t>交配</a:t>
            </a:r>
            <a:r>
              <a:rPr lang="zh-CN" altLang="en-US" sz="2800" b="1" dirty="0"/>
              <a:t>：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(0</a:t>
            </a:r>
            <a:r>
              <a:rPr lang="en-US" altLang="zh-CN" sz="2800" b="1" dirty="0"/>
              <a:t>)=[1,0,0]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44850" y="1897668"/>
                <a:ext cx="3071546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2800" b="1" i="1" smtClean="0">
                              <a:latin typeface="Cambria Math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50" y="1897668"/>
                <a:ext cx="307154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03151" y="5858108"/>
            <a:ext cx="7813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多</a:t>
            </a:r>
            <a:r>
              <a:rPr lang="zh-CN" altLang="zh-CN" sz="2800" b="1" dirty="0"/>
              <a:t>代</a:t>
            </a:r>
            <a:r>
              <a:rPr lang="zh-CN" altLang="zh-CN" sz="2800" b="1" dirty="0" smtClean="0"/>
              <a:t>繁殖后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优种</a:t>
            </a:r>
            <a:r>
              <a:rPr lang="zh-CN" altLang="zh-CN" sz="2800" b="1" dirty="0">
                <a:solidFill>
                  <a:srgbClr val="FF0000"/>
                </a:solidFill>
              </a:rPr>
              <a:t>、混种、劣种的比例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接近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1:2:1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24042"/>
              </p:ext>
            </p:extLst>
          </p:nvPr>
        </p:nvGraphicFramePr>
        <p:xfrm>
          <a:off x="827584" y="3222852"/>
          <a:ext cx="7488831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31648"/>
                <a:gridCol w="831648"/>
                <a:gridCol w="831648"/>
                <a:gridCol w="831648"/>
                <a:gridCol w="831648"/>
                <a:gridCol w="831648"/>
                <a:gridCol w="835647"/>
                <a:gridCol w="831648"/>
                <a:gridCol w="831648"/>
              </a:tblGrid>
              <a:tr h="321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∞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1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3/8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5/16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9/32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17/64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1/4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1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CN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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1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CN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altLang="zh-CN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altLang="zh-CN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1/8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3/16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7/32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15/64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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1/4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87650" y="3589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4908529"/>
            <a:ext cx="5159778" cy="733021"/>
            <a:chOff x="1115616" y="4063597"/>
            <a:chExt cx="5159778" cy="733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68370" y="4063597"/>
                  <a:ext cx="4907024" cy="7330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32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3200" b="1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3200" b="1" i="0" smtClean="0">
                                    <a:latin typeface="Cambria Math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𝒂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sz="32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=[1/4, 1/2,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1/4]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370" y="4063597"/>
                  <a:ext cx="4907024" cy="73302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右箭头 9"/>
            <p:cNvSpPr/>
            <p:nvPr/>
          </p:nvSpPr>
          <p:spPr bwMode="auto">
            <a:xfrm>
              <a:off x="1115616" y="416850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483768" y="620688"/>
            <a:ext cx="60398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dirty="0"/>
              <a:t>=[</a:t>
            </a:r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), </a:t>
            </a:r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),</a:t>
            </a:r>
            <a:r>
              <a:rPr lang="en-US" altLang="zh-CN" sz="2800" b="1" i="1" dirty="0"/>
              <a:t> a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 smtClean="0"/>
              <a:t>)]~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状态概率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代个体具有第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种基因类型的</a:t>
            </a:r>
            <a:r>
              <a:rPr lang="zh-CN" altLang="zh-CN" sz="2800" b="1" dirty="0" smtClean="0"/>
              <a:t>概率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83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836712"/>
            <a:ext cx="1800200" cy="63094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混种繁殖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851920" y="3573016"/>
            <a:ext cx="17285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容易检验</a:t>
            </a:r>
            <a:endParaRPr lang="en-US" altLang="zh-CN" sz="2800" b="1" dirty="0" smtClean="0"/>
          </a:p>
          <a:p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&gt;0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62036"/>
              </p:ext>
            </p:extLst>
          </p:nvPr>
        </p:nvGraphicFramePr>
        <p:xfrm>
          <a:off x="928260" y="3280197"/>
          <a:ext cx="28003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公式" r:id="rId3" imgW="1346200" imgH="711200" progId="Equation.3">
                  <p:embed/>
                </p:oleObj>
              </mc:Choice>
              <mc:Fallback>
                <p:oleObj name="公式" r:id="rId3" imgW="1346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260" y="3280197"/>
                        <a:ext cx="2800350" cy="1489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851734"/>
            <a:ext cx="770856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b="1" dirty="0" smtClean="0"/>
              <a:t>                    </a:t>
            </a:r>
            <a:r>
              <a:rPr lang="zh-CN" altLang="zh-CN" sz="2800" b="1" dirty="0" smtClean="0"/>
              <a:t>初始</a:t>
            </a:r>
            <a:r>
              <a:rPr lang="zh-CN" altLang="zh-CN" sz="2800" b="1" dirty="0"/>
              <a:t>时</a:t>
            </a:r>
            <a:r>
              <a:rPr lang="zh-CN" altLang="zh-CN" sz="2800" b="1" dirty="0">
                <a:solidFill>
                  <a:srgbClr val="FF0000"/>
                </a:solidFill>
              </a:rPr>
              <a:t>混种与混种</a:t>
            </a:r>
            <a:r>
              <a:rPr lang="zh-CN" altLang="zh-CN" sz="2800" b="1" dirty="0" smtClean="0"/>
              <a:t>交配</a:t>
            </a:r>
            <a:r>
              <a:rPr lang="zh-CN" altLang="en-US" sz="2800" b="1" dirty="0"/>
              <a:t>：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(0</a:t>
            </a:r>
            <a:r>
              <a:rPr lang="en-US" altLang="zh-CN" sz="2800" b="1" dirty="0" smtClean="0"/>
              <a:t>)=[0,1,0</a:t>
            </a:r>
            <a:r>
              <a:rPr lang="en-US" altLang="zh-CN" sz="2800" b="1" dirty="0"/>
              <a:t>]</a:t>
            </a:r>
            <a:endParaRPr lang="zh-CN" altLang="en-US" sz="2800" b="1" dirty="0"/>
          </a:p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混</a:t>
            </a:r>
            <a:r>
              <a:rPr lang="zh-CN" altLang="zh-CN" sz="2800" b="1" dirty="0">
                <a:solidFill>
                  <a:srgbClr val="FF0000"/>
                </a:solidFill>
              </a:rPr>
              <a:t>种与劣种</a:t>
            </a:r>
            <a:r>
              <a:rPr lang="zh-CN" altLang="zh-CN" sz="2800" b="1" dirty="0" smtClean="0"/>
              <a:t>交配</a:t>
            </a:r>
            <a:r>
              <a:rPr lang="zh-CN" altLang="en-US" sz="2800" b="1" dirty="0"/>
              <a:t>：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(0</a:t>
            </a:r>
            <a:r>
              <a:rPr lang="en-US" altLang="zh-CN" sz="2800" b="1" dirty="0" smtClean="0"/>
              <a:t>)=[0,0,1].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936104" y="5013176"/>
            <a:ext cx="4572000" cy="523220"/>
            <a:chOff x="936104" y="5013176"/>
            <a:chExt cx="4572000" cy="523220"/>
          </a:xfrm>
        </p:grpSpPr>
        <p:sp>
          <p:nvSpPr>
            <p:cNvPr id="8" name="矩形 7"/>
            <p:cNvSpPr/>
            <p:nvPr/>
          </p:nvSpPr>
          <p:spPr>
            <a:xfrm>
              <a:off x="936104" y="5013176"/>
              <a:ext cx="4572000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r>
                <a:rPr lang="zh-CN" altLang="zh-CN" sz="2800" b="1" dirty="0" smtClean="0"/>
                <a:t>稳态概率可由</a:t>
              </a:r>
              <a:r>
                <a:rPr lang="en-US" altLang="zh-CN" sz="2800" b="1" dirty="0" smtClean="0"/>
                <a:t>               </a:t>
              </a:r>
              <a:r>
                <a:rPr lang="zh-CN" altLang="zh-CN" sz="2800" b="1" dirty="0" smtClean="0"/>
                <a:t>解出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2542" y="5013176"/>
                  <a:ext cx="13942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zh-CN" sz="2800" b="1" i="1" smtClean="0">
                                <a:latin typeface="Cambria Math"/>
                              </a:rPr>
                              <m:t>=</m:t>
                            </m:r>
                          </m:fName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𝒂𝑷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542" y="5013176"/>
                  <a:ext cx="1394228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5580112" y="3769876"/>
            <a:ext cx="2823252" cy="523220"/>
            <a:chOff x="5815075" y="3238713"/>
            <a:chExt cx="2823252" cy="523220"/>
          </a:xfrm>
        </p:grpSpPr>
        <p:sp>
          <p:nvSpPr>
            <p:cNvPr id="9" name="矩形 8"/>
            <p:cNvSpPr/>
            <p:nvPr/>
          </p:nvSpPr>
          <p:spPr>
            <a:xfrm>
              <a:off x="5940152" y="3238713"/>
              <a:ext cx="269817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马氏链是正则</a:t>
              </a:r>
              <a:r>
                <a:rPr lang="zh-CN" altLang="zh-CN" sz="2800" b="1" dirty="0" smtClean="0"/>
                <a:t>链</a:t>
              </a:r>
              <a:endParaRPr lang="zh-CN" altLang="en-US" sz="2800" b="1" dirty="0"/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5815075" y="3258007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453608" y="5013176"/>
            <a:ext cx="2541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dirty="0"/>
              <a:t>=[1/4, 1/2,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1/4</a:t>
            </a:r>
            <a:r>
              <a:rPr lang="en-US" altLang="zh-CN" sz="2800" b="1" dirty="0" smtClean="0"/>
              <a:t>]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043608" y="2204864"/>
            <a:ext cx="5112568" cy="733021"/>
            <a:chOff x="1043608" y="2276872"/>
            <a:chExt cx="5112568" cy="733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49152" y="2276872"/>
                  <a:ext cx="4907024" cy="73302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32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3200" b="1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a:rPr lang="en-US" altLang="zh-CN" sz="3200" b="1" i="0" smtClean="0">
                                    <a:latin typeface="Cambria Math"/>
                                  </a:rPr>
                                  <m:t>𝐥𝐢𝐦</m:t>
                                </m:r>
                              </m:e>
                              <m:lim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𝒂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sz="32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=[1/4, 1/2,</m:t>
                            </m:r>
                            <m:r>
                              <m:rPr>
                                <m:nor/>
                              </m:rPr>
                              <a:rPr lang="en-US" altLang="zh-CN" sz="2800" b="1" i="1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1" dirty="0"/>
                              <m:t>1/4]</m:t>
                            </m:r>
                          </m:e>
                        </m:fun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152" y="2276872"/>
                  <a:ext cx="4907024" cy="7330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右箭头 13"/>
            <p:cNvSpPr/>
            <p:nvPr/>
          </p:nvSpPr>
          <p:spPr bwMode="auto">
            <a:xfrm>
              <a:off x="1043608" y="240106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300192" y="1949614"/>
            <a:ext cx="2420367" cy="104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9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与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(0</a:t>
            </a:r>
            <a:r>
              <a:rPr lang="en-US" altLang="zh-CN" sz="2800" b="1" dirty="0">
                <a:solidFill>
                  <a:srgbClr val="000000"/>
                </a:solidFill>
              </a:rPr>
              <a:t>)=[1,0,0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]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的结果相同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764704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优种繁殖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99592" y="1412776"/>
            <a:ext cx="68407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繁殖</a:t>
            </a:r>
            <a:r>
              <a:rPr lang="zh-CN" altLang="zh-CN" sz="2800" b="1" dirty="0"/>
              <a:t>过程中用</a:t>
            </a:r>
            <a:r>
              <a:rPr lang="zh-CN" altLang="zh-CN" sz="2800" b="1" dirty="0" smtClean="0"/>
              <a:t>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种</a:t>
            </a:r>
            <a:r>
              <a:rPr lang="zh-CN" altLang="zh-CN" sz="2800" b="1" dirty="0"/>
              <a:t>与一个个体</a:t>
            </a:r>
            <a:r>
              <a:rPr lang="zh-CN" altLang="zh-CN" sz="2800" b="1" dirty="0" smtClean="0"/>
              <a:t>交配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所得</a:t>
            </a:r>
            <a:r>
              <a:rPr lang="zh-CN" altLang="zh-CN" sz="2800" b="1" dirty="0"/>
              <a:t>后代仍</a:t>
            </a:r>
            <a:r>
              <a:rPr lang="zh-CN" altLang="zh-CN" sz="2800" b="1" dirty="0" smtClean="0"/>
              <a:t>用</a:t>
            </a:r>
            <a:r>
              <a:rPr lang="zh-CN" altLang="en-US" sz="2800" b="1" dirty="0">
                <a:solidFill>
                  <a:srgbClr val="FF0000"/>
                </a:solidFill>
              </a:rPr>
              <a:t>优</a:t>
            </a:r>
            <a:r>
              <a:rPr lang="zh-CN" altLang="zh-CN" sz="2800" b="1" dirty="0">
                <a:solidFill>
                  <a:srgbClr val="FF0000"/>
                </a:solidFill>
              </a:rPr>
              <a:t>种</a:t>
            </a:r>
            <a:r>
              <a:rPr lang="zh-CN" altLang="zh-CN" sz="2800" b="1" dirty="0" smtClean="0"/>
              <a:t>交配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如此继续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827584" y="2708920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马氏</a:t>
            </a:r>
            <a:r>
              <a:rPr lang="zh-CN" altLang="zh-CN" sz="2800" b="1" dirty="0" smtClean="0"/>
              <a:t>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状态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状态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概率</a:t>
            </a:r>
            <a:r>
              <a:rPr lang="zh-CN" altLang="zh-CN" sz="2800" b="1" dirty="0"/>
              <a:t>定义</a:t>
            </a:r>
            <a:r>
              <a:rPr lang="zh-CN" altLang="en-US" sz="2800" b="1" dirty="0" smtClean="0"/>
              <a:t>与</a:t>
            </a:r>
            <a:r>
              <a:rPr lang="zh-CN" altLang="zh-CN" sz="2800" b="1" dirty="0"/>
              <a:t>混种</a:t>
            </a:r>
            <a:r>
              <a:rPr lang="zh-CN" altLang="zh-CN" sz="2800" b="1" dirty="0" smtClean="0"/>
              <a:t>繁殖</a:t>
            </a:r>
            <a:r>
              <a:rPr lang="zh-CN" altLang="en-US" sz="2800" b="1" dirty="0" smtClean="0"/>
              <a:t>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07345"/>
              </p:ext>
            </p:extLst>
          </p:nvPr>
        </p:nvGraphicFramePr>
        <p:xfrm>
          <a:off x="5816298" y="4077072"/>
          <a:ext cx="260092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公式" r:id="rId3" imgW="1231366" imgH="710891" progId="Equation.3">
                  <p:embed/>
                </p:oleObj>
              </mc:Choice>
              <mc:Fallback>
                <p:oleObj name="公式" r:id="rId3" imgW="123136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298" y="4077072"/>
                        <a:ext cx="2600929" cy="151216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4427984" y="4293096"/>
            <a:ext cx="1350730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转移概率矩阵</a:t>
            </a:r>
            <a:endParaRPr lang="zh-CN" altLang="en-US" sz="2800" b="1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32413"/>
              </p:ext>
            </p:extLst>
          </p:nvPr>
        </p:nvGraphicFramePr>
        <p:xfrm>
          <a:off x="636509" y="3645024"/>
          <a:ext cx="33843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432048"/>
                <a:gridCol w="720080"/>
                <a:gridCol w="720080"/>
                <a:gridCol w="648072"/>
              </a:tblGrid>
              <a:tr h="39962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父母基因类型</a:t>
                      </a:r>
                      <a:endParaRPr lang="zh-CN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1" dirty="0" smtClean="0"/>
                        <a:t>DR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后代基因类型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/>
                        <a:t>D</a:t>
                      </a:r>
                      <a:endParaRPr lang="zh-CN" alt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/>
                        <a:t>H</a:t>
                      </a:r>
                      <a:endParaRPr lang="zh-CN" alt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1</a:t>
                      </a:r>
                    </a:p>
                  </a:txBody>
                  <a:tcPr/>
                </a:tc>
              </a:tr>
              <a:tr h="3725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/>
                        <a:t>R</a:t>
                      </a:r>
                      <a:endParaRPr lang="zh-CN" alt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7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764704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优种繁殖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3653"/>
              </p:ext>
            </p:extLst>
          </p:nvPr>
        </p:nvGraphicFramePr>
        <p:xfrm>
          <a:off x="950169" y="2076450"/>
          <a:ext cx="23256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公式" r:id="rId3" imgW="1231366" imgH="710891" progId="Equation.3">
                  <p:embed/>
                </p:oleObj>
              </mc:Choice>
              <mc:Fallback>
                <p:oleObj name="公式" r:id="rId3" imgW="123136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169" y="2076450"/>
                        <a:ext cx="2325687" cy="1352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771026" y="791797"/>
            <a:ext cx="32403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吸收链的转移</a:t>
            </a:r>
            <a:r>
              <a:rPr lang="zh-CN" altLang="zh-CN" sz="2800" b="1" dirty="0" smtClean="0"/>
              <a:t>矩阵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083081"/>
              </p:ext>
            </p:extLst>
          </p:nvPr>
        </p:nvGraphicFramePr>
        <p:xfrm>
          <a:off x="5892621" y="629217"/>
          <a:ext cx="1967267" cy="103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公式" r:id="rId5" imgW="838200" imgH="457200" progId="Equation.3">
                  <p:embed/>
                </p:oleObj>
              </mc:Choice>
              <mc:Fallback>
                <p:oleObj name="公式" r:id="rId5" imgW="83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621" y="629217"/>
                        <a:ext cx="1967267" cy="10332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51046" y="1393612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zh-CN" altLang="zh-CN" sz="2800" b="1" dirty="0"/>
              <a:t>中有非</a:t>
            </a:r>
            <a:r>
              <a:rPr lang="zh-CN" altLang="zh-CN" sz="2800" b="1" dirty="0" smtClean="0"/>
              <a:t>零元素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563888" y="3455422"/>
            <a:ext cx="5256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多代繁殖后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 都</a:t>
            </a:r>
            <a:r>
              <a:rPr lang="zh-CN" altLang="en-US" sz="2800" b="1" dirty="0" smtClean="0"/>
              <a:t>趋向于</a:t>
            </a:r>
            <a:r>
              <a:rPr lang="zh-CN" altLang="zh-CN" sz="2800" b="1" dirty="0" smtClean="0"/>
              <a:t>优种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899592" y="4149080"/>
            <a:ext cx="68407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农业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畜牧业生产中纯种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优种</a:t>
            </a:r>
            <a:r>
              <a:rPr lang="zh-CN" altLang="zh-CN" sz="2800" b="1" dirty="0"/>
              <a:t>或</a:t>
            </a:r>
            <a:r>
              <a:rPr lang="zh-CN" altLang="zh-CN" sz="2800" b="1" dirty="0" smtClean="0"/>
              <a:t>劣种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抗病性等品质不如混</a:t>
            </a:r>
            <a:r>
              <a:rPr lang="zh-CN" altLang="zh-CN" sz="2800" b="1" dirty="0" smtClean="0"/>
              <a:t>种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784516" y="5402035"/>
            <a:ext cx="5213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混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种繁殖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比优种</a:t>
            </a: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繁殖的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效果好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19672" y="1915591"/>
            <a:ext cx="1584176" cy="1384995"/>
            <a:chOff x="3563888" y="531837"/>
            <a:chExt cx="1584176" cy="1384995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3563888" y="1224334"/>
              <a:ext cx="158417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4067944" y="747861"/>
              <a:ext cx="0" cy="11689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570465" y="531837"/>
              <a:ext cx="1324797" cy="138499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i="1" dirty="0" smtClean="0">
                  <a:solidFill>
                    <a:srgbClr val="FF0000"/>
                  </a:solidFill>
                </a:rPr>
                <a:t>I    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   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0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1" dirty="0" smtClean="0">
                  <a:solidFill>
                    <a:srgbClr val="FF0000"/>
                  </a:solidFill>
                </a:rPr>
                <a:t>R    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   Q</a:t>
              </a:r>
              <a:endParaRPr lang="zh-CN" altLang="en-US" sz="28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51920" y="2185922"/>
            <a:ext cx="4142179" cy="1114664"/>
            <a:chOff x="3851920" y="2185922"/>
            <a:chExt cx="4142179" cy="1114664"/>
          </a:xfrm>
        </p:grpSpPr>
        <p:sp>
          <p:nvSpPr>
            <p:cNvPr id="9" name="矩形 8"/>
            <p:cNvSpPr/>
            <p:nvPr/>
          </p:nvSpPr>
          <p:spPr>
            <a:xfrm>
              <a:off x="4028673" y="2185922"/>
              <a:ext cx="3965426" cy="1114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zh-CN" altLang="zh-CN" sz="2800" b="1" dirty="0"/>
                <a:t>马氏链是吸收</a:t>
              </a:r>
              <a:r>
                <a:rPr lang="zh-CN" altLang="zh-CN" sz="2800" b="1" dirty="0" smtClean="0"/>
                <a:t>链</a:t>
              </a:r>
              <a:r>
                <a:rPr lang="en-US" altLang="zh-CN" sz="2800" b="1" dirty="0" smtClean="0"/>
                <a:t>,</a:t>
              </a:r>
            </a:p>
            <a:p>
              <a:pPr>
                <a:lnSpc>
                  <a:spcPts val="4200"/>
                </a:lnSpc>
              </a:pPr>
              <a:r>
                <a:rPr lang="zh-CN" altLang="zh-CN" sz="2800" b="1" dirty="0" smtClean="0"/>
                <a:t>优种</a:t>
              </a:r>
              <a:r>
                <a:rPr lang="en-US" altLang="zh-CN" sz="2800" b="1" i="1" dirty="0" err="1"/>
                <a:t>dd</a:t>
              </a:r>
              <a:r>
                <a:rPr lang="en-US" altLang="zh-CN" sz="2800" b="1" i="1" dirty="0"/>
                <a:t> 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 err="1"/>
                <a:t>i</a:t>
              </a:r>
              <a:r>
                <a:rPr lang="en-US" altLang="zh-CN" sz="2800" b="1" dirty="0"/>
                <a:t>=1) </a:t>
              </a:r>
              <a:r>
                <a:rPr lang="zh-CN" altLang="zh-CN" sz="2800" b="1" dirty="0"/>
                <a:t>是吸收</a:t>
              </a:r>
              <a:r>
                <a:rPr lang="zh-CN" altLang="zh-CN" sz="2800" b="1" dirty="0" smtClean="0"/>
                <a:t>态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3851920" y="244031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4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304800" y="674717"/>
            <a:ext cx="1143000" cy="954107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近亲繁殖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600200" y="474240"/>
            <a:ext cx="7543800" cy="111760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在一对父母的大量后代中</a:t>
            </a:r>
            <a:r>
              <a:rPr lang="en-US" altLang="zh-CN" sz="2800"/>
              <a:t>, </a:t>
            </a:r>
            <a:r>
              <a:rPr lang="zh-CN" altLang="en-US" sz="2800"/>
              <a:t>雄雌随机配对繁殖，讨论一系列后代的基因类型的演变过程。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352800" y="1682328"/>
            <a:ext cx="5257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状态定义为配对的基因类型组合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04800" y="227764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/>
              <a:t>X</a:t>
            </a:r>
            <a:r>
              <a:rPr lang="en-US" altLang="zh-CN" sz="2800" i="1" baseline="-25000"/>
              <a:t>n</a:t>
            </a:r>
            <a:r>
              <a:rPr lang="en-US" altLang="zh-CN" sz="2800"/>
              <a:t>=1,2,3,4,5,6~</a:t>
            </a:r>
            <a:r>
              <a:rPr lang="zh-CN" altLang="en-US" sz="2800"/>
              <a:t>配对基因组合为</a:t>
            </a:r>
            <a:r>
              <a:rPr lang="en-US" altLang="zh-CN" sz="2800" i="1"/>
              <a:t>DD,RR,DH,DR,HH,HR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81000" y="2963440"/>
            <a:ext cx="25146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状态转移概率</a:t>
            </a:r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72769"/>
              </p:ext>
            </p:extLst>
          </p:nvPr>
        </p:nvGraphicFramePr>
        <p:xfrm>
          <a:off x="323850" y="3644478"/>
          <a:ext cx="324008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公式" r:id="rId3" imgW="1396800" imgH="482400" progId="Equation.3">
                  <p:embed/>
                </p:oleObj>
              </mc:Choice>
              <mc:Fallback>
                <p:oleObj name="公式" r:id="rId3" imgW="13968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478"/>
                        <a:ext cx="3240088" cy="1081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71864"/>
              </p:ext>
            </p:extLst>
          </p:nvPr>
        </p:nvGraphicFramePr>
        <p:xfrm>
          <a:off x="395288" y="4868440"/>
          <a:ext cx="288131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公式" r:id="rId5" imgW="1244520" imgH="672840" progId="Equation.3">
                  <p:embed/>
                </p:oleObj>
              </mc:Choice>
              <mc:Fallback>
                <p:oleObj name="公式" r:id="rId5" imgW="1244520" imgH="6728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440"/>
                        <a:ext cx="288131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86651"/>
              </p:ext>
            </p:extLst>
          </p:nvPr>
        </p:nvGraphicFramePr>
        <p:xfrm>
          <a:off x="3733800" y="3192040"/>
          <a:ext cx="5181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公式" r:id="rId7" imgW="3301920" imgH="1701720" progId="Equation.3">
                  <p:embed/>
                </p:oleObj>
              </mc:Choice>
              <mc:Fallback>
                <p:oleObj name="公式" r:id="rId7" imgW="330192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92040"/>
                        <a:ext cx="5181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838200" y="1668040"/>
            <a:ext cx="2057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马氏链模型</a:t>
            </a:r>
          </a:p>
        </p:txBody>
      </p:sp>
    </p:spTree>
    <p:extLst>
      <p:ext uri="{BB962C8B-B14F-4D97-AF65-F5344CB8AC3E}">
        <p14:creationId xmlns:p14="http://schemas.microsoft.com/office/powerpoint/2010/main" val="42525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nimBg="1"/>
      <p:bldP spid="17419" grpId="0" animBg="1"/>
      <p:bldP spid="17421" grpId="0" animBg="1" autoUpdateAnimBg="0"/>
      <p:bldP spid="17422" grpId="0" animBg="1" autoUpdateAnimBg="0"/>
      <p:bldP spid="17428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2400" y="5240338"/>
          <a:ext cx="4572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公式" r:id="rId3" imgW="2273040" imgH="545760" progId="Equation.3">
                  <p:embed/>
                </p:oleObj>
              </mc:Choice>
              <mc:Fallback>
                <p:oleObj name="公式" r:id="rId3" imgW="2273040" imgH="5457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40338"/>
                        <a:ext cx="4572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28600" y="3387725"/>
          <a:ext cx="46482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公式" r:id="rId5" imgW="3670200" imgH="1130040" progId="Equation.3">
                  <p:embed/>
                </p:oleObj>
              </mc:Choice>
              <mc:Fallback>
                <p:oleObj name="公式" r:id="rId5" imgW="3670200" imgH="1130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87725"/>
                        <a:ext cx="464820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28600" y="963613"/>
          <a:ext cx="388620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8" name="公式" r:id="rId7" imgW="3301920" imgH="1701720" progId="Equation.3">
                  <p:embed/>
                </p:oleObj>
              </mc:Choice>
              <mc:Fallback>
                <p:oleObj name="公式" r:id="rId7" imgW="330192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63613"/>
                        <a:ext cx="3886200" cy="246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" y="990600"/>
            <a:ext cx="3429000" cy="2362200"/>
            <a:chOff x="384" y="624"/>
            <a:chExt cx="2160" cy="1488"/>
          </a:xfrm>
        </p:grpSpPr>
        <p:sp>
          <p:nvSpPr>
            <p:cNvPr id="23566" name="Line 8"/>
            <p:cNvSpPr>
              <a:spLocks noChangeShapeType="1"/>
            </p:cNvSpPr>
            <p:nvPr/>
          </p:nvSpPr>
          <p:spPr bwMode="auto">
            <a:xfrm>
              <a:off x="384" y="110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9"/>
            <p:cNvSpPr>
              <a:spLocks noChangeShapeType="1"/>
            </p:cNvSpPr>
            <p:nvPr/>
          </p:nvSpPr>
          <p:spPr bwMode="auto">
            <a:xfrm>
              <a:off x="1152" y="62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914400" y="1066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667000" y="1066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38200" y="21336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590800" y="20574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</a:rPr>
              <a:t>Q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343400" y="584200"/>
            <a:ext cx="4495800" cy="2143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状态</a:t>
            </a:r>
            <a:r>
              <a:rPr lang="en-US" altLang="zh-CN" sz="2800"/>
              <a:t>1(</a:t>
            </a:r>
            <a:r>
              <a:rPr lang="en-US" altLang="zh-CN" sz="2800" i="1"/>
              <a:t>DD</a:t>
            </a:r>
            <a:r>
              <a:rPr lang="en-US" altLang="zh-CN" sz="2800"/>
              <a:t>), 2(</a:t>
            </a:r>
            <a:r>
              <a:rPr lang="en-US" altLang="zh-CN" sz="2800" i="1"/>
              <a:t>RR</a:t>
            </a:r>
            <a:r>
              <a:rPr lang="en-US" altLang="zh-CN" sz="2800"/>
              <a:t>)</a:t>
            </a:r>
            <a:r>
              <a:rPr lang="zh-CN" altLang="en-US" sz="2800"/>
              <a:t>是吸收态，马氏链是吸收链</a:t>
            </a:r>
            <a:r>
              <a:rPr lang="en-US" altLang="zh-CN" sz="2800"/>
              <a:t>——</a:t>
            </a:r>
            <a:r>
              <a:rPr lang="zh-CN" altLang="en-US" sz="2800"/>
              <a:t>不论初始如何，经若干代近亲繁殖，将全变为优种或劣种</a:t>
            </a:r>
            <a:r>
              <a:rPr lang="en-US" altLang="zh-CN" sz="2800"/>
              <a:t>.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181600" y="2708275"/>
            <a:ext cx="3505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计算从任一非吸收态出发，平均经过几代被吸收态吸收</a:t>
            </a:r>
            <a:r>
              <a:rPr lang="en-US" altLang="zh-CN" sz="2800"/>
              <a:t>.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5181600" y="4437063"/>
            <a:ext cx="3432175" cy="21431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纯种</a:t>
            </a:r>
            <a:r>
              <a:rPr lang="en-US" altLang="zh-CN" sz="2800"/>
              <a:t>(</a:t>
            </a:r>
            <a:r>
              <a:rPr lang="zh-CN" altLang="en-US" sz="2800"/>
              <a:t>优种和劣种</a:t>
            </a:r>
            <a:r>
              <a:rPr lang="en-US" altLang="zh-CN" sz="2800"/>
              <a:t>)</a:t>
            </a:r>
            <a:r>
              <a:rPr lang="zh-CN" altLang="en-US" sz="2800"/>
              <a:t>的某些品质不如混种，近亲繁殖下大约</a:t>
            </a:r>
            <a:r>
              <a:rPr lang="en-US" altLang="zh-CN" sz="2800"/>
              <a:t>5~6</a:t>
            </a:r>
            <a:r>
              <a:rPr lang="zh-CN" altLang="en-US" sz="2800"/>
              <a:t>代就需</a:t>
            </a:r>
            <a:r>
              <a:rPr lang="zh-CN" altLang="en-US" sz="2800">
                <a:solidFill>
                  <a:srgbClr val="FF3300"/>
                </a:solidFill>
              </a:rPr>
              <a:t>重新选种</a:t>
            </a:r>
            <a:r>
              <a:rPr lang="en-US" altLang="zh-CN" sz="2800"/>
              <a:t>.</a:t>
            </a:r>
          </a:p>
        </p:txBody>
      </p:sp>
      <p:sp>
        <p:nvSpPr>
          <p:cNvPr id="23565" name="Text Box 20"/>
          <p:cNvSpPr txBox="1">
            <a:spLocks noChangeArrowheads="1"/>
          </p:cNvSpPr>
          <p:nvPr/>
        </p:nvSpPr>
        <p:spPr bwMode="auto">
          <a:xfrm>
            <a:off x="762000" y="304800"/>
            <a:ext cx="2286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ea typeface="楷体_GB2312" pitchFamily="49" charset="-122"/>
              </a:rPr>
              <a:t>近亲繁殖</a:t>
            </a:r>
          </a:p>
        </p:txBody>
      </p:sp>
    </p:spTree>
    <p:extLst>
      <p:ext uri="{BB962C8B-B14F-4D97-AF65-F5344CB8AC3E}">
        <p14:creationId xmlns:p14="http://schemas.microsoft.com/office/powerpoint/2010/main" val="79347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75" grpId="0" autoUpdateAnimBg="0"/>
      <p:bldP spid="36876" grpId="0" autoUpdateAnimBg="0"/>
      <p:bldP spid="36877" grpId="0" autoUpdateAnimBg="0"/>
      <p:bldP spid="36879" grpId="0" animBg="1"/>
      <p:bldP spid="36882" grpId="0" animBg="1" autoUpdateAnimBg="0"/>
      <p:bldP spid="368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13883"/>
            <a:ext cx="201622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4725144"/>
            <a:ext cx="820891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有</a:t>
            </a:r>
            <a:r>
              <a:rPr lang="zh-CN" altLang="zh-CN" sz="2800" b="1" dirty="0"/>
              <a:t>的随机转移过程粗</a:t>
            </a:r>
            <a:r>
              <a:rPr lang="zh-CN" altLang="zh-CN" sz="2800" b="1" dirty="0" smtClean="0"/>
              <a:t>看不具无后效性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但通过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扩充状态</a:t>
            </a:r>
            <a:r>
              <a:rPr lang="zh-CN" altLang="en-US" sz="2800" b="1" dirty="0" smtClean="0"/>
              <a:t>能</a:t>
            </a:r>
            <a:r>
              <a:rPr lang="zh-CN" altLang="zh-CN" sz="2800" b="1" dirty="0" smtClean="0"/>
              <a:t>改变</a:t>
            </a:r>
            <a:r>
              <a:rPr lang="zh-CN" altLang="zh-CN" sz="2800" b="1" dirty="0"/>
              <a:t>其</a:t>
            </a:r>
            <a:r>
              <a:rPr lang="zh-CN" altLang="zh-CN" sz="2800" b="1" dirty="0" smtClean="0"/>
              <a:t>性质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仍然</a:t>
            </a:r>
            <a:r>
              <a:rPr lang="zh-CN" altLang="zh-CN" sz="2800" b="1" dirty="0"/>
              <a:t>可以构建马氏链</a:t>
            </a:r>
            <a:r>
              <a:rPr lang="zh-CN" altLang="zh-CN" sz="2800" b="1" dirty="0" smtClean="0"/>
              <a:t>模型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9552" y="4005064"/>
            <a:ext cx="7860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状态</a:t>
            </a:r>
            <a:r>
              <a:rPr lang="zh-CN" altLang="zh-CN" sz="2800" b="1" dirty="0" smtClean="0"/>
              <a:t>转移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无后效</a:t>
            </a:r>
            <a:r>
              <a:rPr lang="zh-CN" altLang="zh-CN" sz="2800" b="1" dirty="0">
                <a:solidFill>
                  <a:srgbClr val="FF0000"/>
                </a:solidFill>
              </a:rPr>
              <a:t>性</a:t>
            </a:r>
            <a:r>
              <a:rPr lang="zh-CN" altLang="zh-CN" sz="2800" b="1" dirty="0" smtClean="0"/>
              <a:t>是马氏</a:t>
            </a:r>
            <a:r>
              <a:rPr lang="zh-CN" altLang="zh-CN" sz="2800" b="1" dirty="0"/>
              <a:t>链模型的</a:t>
            </a:r>
            <a:r>
              <a:rPr lang="zh-CN" altLang="zh-CN" sz="2800" b="1" dirty="0" smtClean="0"/>
              <a:t>先决条件</a:t>
            </a:r>
            <a:r>
              <a:rPr lang="en-US" altLang="zh-CN" sz="2800" b="1" dirty="0" smtClean="0"/>
              <a:t>. 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99753" y="2780928"/>
            <a:ext cx="7644655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恰当地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定义</a:t>
            </a:r>
            <a:r>
              <a:rPr lang="zh-CN" altLang="zh-CN" sz="2800" b="1" dirty="0">
                <a:solidFill>
                  <a:srgbClr val="FF0000"/>
                </a:solidFill>
              </a:rPr>
              <a:t>状态</a:t>
            </a:r>
            <a:r>
              <a:rPr lang="zh-CN" altLang="zh-CN" sz="2800" b="1" dirty="0"/>
              <a:t>和状态</a:t>
            </a:r>
            <a:r>
              <a:rPr lang="zh-CN" altLang="zh-CN" sz="2800" b="1" dirty="0" smtClean="0"/>
              <a:t>概率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</a:t>
            </a:r>
            <a:r>
              <a:rPr lang="zh-CN" altLang="zh-CN" sz="2800" b="1" dirty="0">
                <a:solidFill>
                  <a:srgbClr val="FF0000"/>
                </a:solidFill>
              </a:rPr>
              <a:t>构造转移概率</a:t>
            </a:r>
            <a:r>
              <a:rPr lang="zh-CN" altLang="zh-CN" sz="2800" b="1" dirty="0"/>
              <a:t>矩阵是建立马氏链模型的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关键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23416" y="1568718"/>
            <a:ext cx="7909024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1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马氏链模型在经济、社会、生态、遗传等许多领域有着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广泛应用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3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744" y="692696"/>
            <a:ext cx="4752528" cy="584775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8.9   </a:t>
            </a: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自动化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车床</a:t>
            </a: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管理</a:t>
            </a:r>
            <a:endParaRPr lang="en-US" altLang="zh-CN" sz="3200" b="1" dirty="0" smtClean="0">
              <a:solidFill>
                <a:srgbClr val="000000"/>
              </a:solidFill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484784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</a:rPr>
              <a:t>全国大学生数学建模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竞赛</a:t>
            </a:r>
            <a:r>
              <a:rPr lang="en-US" altLang="zh-CN" sz="28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1999</a:t>
            </a:r>
            <a:r>
              <a:rPr lang="zh-CN" altLang="en-US" sz="28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年</a:t>
            </a:r>
            <a:r>
              <a:rPr lang="en-US" altLang="zh-CN" sz="2800" b="1" dirty="0">
                <a:solidFill>
                  <a:srgbClr val="000000"/>
                </a:solidFill>
                <a:ea typeface="隶书" panose="02010509060101010101" pitchFamily="49" charset="-122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</a:rPr>
              <a:t>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11560" y="2597384"/>
            <a:ext cx="4248472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以发表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《数学的实践与认识》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年第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期上参赛学生的优秀论文和评述文章</a:t>
            </a:r>
            <a:r>
              <a:rPr lang="zh-CN" altLang="zh-CN" sz="2800" b="1" dirty="0" smtClean="0"/>
              <a:t>为材料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加以</a:t>
            </a:r>
            <a:r>
              <a:rPr lang="zh-CN" altLang="zh-CN" sz="2800" b="1" dirty="0"/>
              <a:t>整理和</a:t>
            </a:r>
            <a:r>
              <a:rPr lang="zh-CN" altLang="zh-CN" sz="2800" b="1" dirty="0" smtClean="0"/>
              <a:t>归纳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介绍</a:t>
            </a:r>
            <a:r>
              <a:rPr lang="zh-CN" altLang="zh-CN" sz="2800" b="1" dirty="0"/>
              <a:t>建模的全过程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147459" name="Picture 3" descr="C:\Users\jiangqy\Desktop\545365_091134479541_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70" y="2420888"/>
            <a:ext cx="3947826" cy="29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55650" y="549275"/>
            <a:ext cx="115205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问题</a:t>
            </a:r>
            <a:endParaRPr lang="zh-CN" altLang="zh-CN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340768"/>
            <a:ext cx="813690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一道工序用自动化车床连续加工某种</a:t>
            </a:r>
            <a:r>
              <a:rPr lang="zh-CN" altLang="zh-CN" sz="2800" b="1" dirty="0" smtClean="0"/>
              <a:t>零件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由于</a:t>
            </a:r>
            <a:r>
              <a:rPr lang="zh-CN" altLang="zh-CN" sz="2800" b="1" dirty="0"/>
              <a:t>刀具损坏等原因该工序会出现故障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其中刀具损坏故障占</a:t>
            </a:r>
            <a:r>
              <a:rPr lang="en-US" altLang="zh-CN" sz="2800" b="1" dirty="0"/>
              <a:t>95</a:t>
            </a:r>
            <a:r>
              <a:rPr lang="en-US" altLang="zh-CN" sz="2800" b="1" dirty="0" smtClean="0"/>
              <a:t>%, </a:t>
            </a:r>
            <a:r>
              <a:rPr lang="zh-CN" altLang="zh-CN" sz="2800" b="1" dirty="0" smtClean="0"/>
              <a:t>其它</a:t>
            </a:r>
            <a:r>
              <a:rPr lang="zh-CN" altLang="zh-CN" sz="2800" b="1" dirty="0"/>
              <a:t>故障仅占</a:t>
            </a:r>
            <a:r>
              <a:rPr lang="en-US" altLang="zh-CN" sz="2800" b="1" dirty="0"/>
              <a:t>5%. </a:t>
            </a:r>
            <a:r>
              <a:rPr lang="zh-CN" altLang="zh-CN" sz="2800" b="1" dirty="0"/>
              <a:t>工序出现故障是完全随机的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假定</a:t>
            </a:r>
            <a:r>
              <a:rPr lang="zh-CN" altLang="zh-CN" sz="2800" b="1" dirty="0">
                <a:solidFill>
                  <a:srgbClr val="FF0000"/>
                </a:solidFill>
              </a:rPr>
              <a:t>在生产任一零件时出现故障的机会均相同</a:t>
            </a:r>
            <a:r>
              <a:rPr lang="en-US" altLang="zh-CN" sz="2800" b="1" dirty="0" smtClean="0"/>
              <a:t>.</a:t>
            </a:r>
            <a:r>
              <a:rPr lang="zh-CN" altLang="zh-CN" sz="2800" b="1" dirty="0" smtClean="0"/>
              <a:t>工作人员</a:t>
            </a:r>
            <a:r>
              <a:rPr lang="zh-CN" altLang="zh-CN" sz="2800" b="1" dirty="0"/>
              <a:t>通过检查零件来确定工序是否出现故障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4223999"/>
            <a:ext cx="792088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现积累有</a:t>
            </a:r>
            <a:r>
              <a:rPr lang="en-US" altLang="zh-CN" sz="2800" b="1" dirty="0">
                <a:solidFill>
                  <a:srgbClr val="FF0000"/>
                </a:solidFill>
              </a:rPr>
              <a:t>100 </a:t>
            </a:r>
            <a:r>
              <a:rPr lang="zh-CN" altLang="zh-CN" sz="2800" b="1" dirty="0">
                <a:solidFill>
                  <a:srgbClr val="FF0000"/>
                </a:solidFill>
              </a:rPr>
              <a:t>次刀具故障记录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故障出现时该刀具完成的零件数如附表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现计划在刀具加工一定件数后定期更换新刀具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3951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650" y="1124744"/>
            <a:ext cx="792080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zh-CN" altLang="zh-CN" sz="2800" b="1" dirty="0"/>
              <a:t>已知生产工序的费用参数如下</a:t>
            </a:r>
            <a:r>
              <a:rPr lang="en-US" altLang="zh-CN" sz="2800" b="1" dirty="0"/>
              <a:t>: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zh-CN" altLang="zh-CN" sz="2800" b="1" dirty="0"/>
              <a:t>故障时产出的零件</a:t>
            </a:r>
            <a:r>
              <a:rPr lang="zh-CN" altLang="zh-CN" sz="2800" b="1" dirty="0">
                <a:solidFill>
                  <a:srgbClr val="FF0000"/>
                </a:solidFill>
              </a:rPr>
              <a:t>损失费用</a:t>
            </a:r>
            <a:r>
              <a:rPr lang="en-US" altLang="zh-CN" sz="2800" b="1" i="1" dirty="0">
                <a:solidFill>
                  <a:srgbClr val="FF0000"/>
                </a:solidFill>
              </a:rPr>
              <a:t>f </a:t>
            </a:r>
            <a:r>
              <a:rPr lang="en-US" altLang="zh-CN" sz="2800" b="1" dirty="0">
                <a:solidFill>
                  <a:srgbClr val="FF0000"/>
                </a:solidFill>
              </a:rPr>
              <a:t>= 200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zh-CN" sz="2800" b="1" dirty="0">
                <a:solidFill>
                  <a:srgbClr val="FF0000"/>
                </a:solidFill>
              </a:rPr>
              <a:t>件</a:t>
            </a:r>
            <a:r>
              <a:rPr lang="en-US" altLang="zh-CN" sz="2800" b="1" dirty="0" smtClean="0"/>
              <a:t>;</a:t>
            </a:r>
          </a:p>
          <a:p>
            <a:pPr>
              <a:lnSpc>
                <a:spcPts val="4100"/>
              </a:lnSpc>
            </a:pPr>
            <a:r>
              <a:rPr lang="zh-CN" altLang="zh-CN" sz="2800" b="1" dirty="0"/>
              <a:t>进行</a:t>
            </a:r>
            <a:r>
              <a:rPr lang="zh-CN" altLang="zh-CN" sz="2800" b="1" dirty="0">
                <a:solidFill>
                  <a:srgbClr val="FF0000"/>
                </a:solidFill>
              </a:rPr>
              <a:t>检查的费用</a:t>
            </a:r>
            <a:r>
              <a:rPr lang="en-US" altLang="zh-CN" sz="2800" b="1" i="1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= 10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zh-CN" sz="2800" b="1" dirty="0">
                <a:solidFill>
                  <a:srgbClr val="FF0000"/>
                </a:solidFill>
              </a:rPr>
              <a:t>次</a:t>
            </a:r>
            <a:r>
              <a:rPr lang="en-US" altLang="zh-CN" sz="2800" b="1" dirty="0"/>
              <a:t>;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zh-CN" altLang="zh-CN" sz="2800" b="1" dirty="0"/>
              <a:t>发现故障进行</a:t>
            </a:r>
            <a:r>
              <a:rPr lang="zh-CN" altLang="zh-CN" sz="2800" b="1" dirty="0">
                <a:solidFill>
                  <a:srgbClr val="FF0000"/>
                </a:solidFill>
              </a:rPr>
              <a:t>调节使恢复正常的平均费用</a:t>
            </a:r>
            <a:r>
              <a:rPr lang="en-US" altLang="zh-CN" sz="2800" b="1" i="1" dirty="0">
                <a:solidFill>
                  <a:srgbClr val="FF0000"/>
                </a:solidFill>
              </a:rPr>
              <a:t>d </a:t>
            </a:r>
            <a:r>
              <a:rPr lang="en-US" altLang="zh-CN" sz="2800" b="1" dirty="0">
                <a:solidFill>
                  <a:srgbClr val="FF0000"/>
                </a:solidFill>
              </a:rPr>
              <a:t>= 3000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zh-CN" sz="2800" b="1" dirty="0">
                <a:solidFill>
                  <a:srgbClr val="FF0000"/>
                </a:solidFill>
              </a:rPr>
              <a:t>次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包括刀具费</a:t>
            </a:r>
            <a:r>
              <a:rPr lang="en-US" altLang="zh-CN" sz="2800" b="1" dirty="0"/>
              <a:t>) ;</a:t>
            </a:r>
            <a:endParaRPr lang="zh-CN" altLang="zh-CN" sz="2800" b="1" dirty="0"/>
          </a:p>
          <a:p>
            <a:pPr>
              <a:lnSpc>
                <a:spcPts val="4100"/>
              </a:lnSpc>
            </a:pPr>
            <a:r>
              <a:rPr lang="zh-CN" altLang="zh-CN" sz="2800" b="1" dirty="0"/>
              <a:t>未发现故障时</a:t>
            </a:r>
            <a:r>
              <a:rPr lang="zh-CN" altLang="zh-CN" sz="2800" b="1" dirty="0">
                <a:solidFill>
                  <a:srgbClr val="FF0000"/>
                </a:solidFill>
              </a:rPr>
              <a:t>更换一把新刀具的费用</a:t>
            </a:r>
            <a:r>
              <a:rPr lang="en-US" altLang="zh-CN" sz="2800" b="1" i="1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= 1000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zh-CN" altLang="zh-CN" sz="2800" b="1" dirty="0">
                <a:solidFill>
                  <a:srgbClr val="FF0000"/>
                </a:solidFill>
              </a:rPr>
              <a:t>次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467544" y="4403281"/>
            <a:ext cx="8208912" cy="1669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</a:pPr>
            <a:r>
              <a:rPr lang="en-US" altLang="zh-CN" sz="2800" b="1" dirty="0"/>
              <a:t>1) </a:t>
            </a:r>
            <a:r>
              <a:rPr lang="zh-CN" altLang="zh-CN" sz="2800" b="1" dirty="0"/>
              <a:t>假定工序故障时产出的零件均为不合格品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正常</a:t>
            </a:r>
            <a:r>
              <a:rPr lang="zh-CN" altLang="zh-CN" sz="2800" b="1" dirty="0"/>
              <a:t>时产出的零件均为合格品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试</a:t>
            </a:r>
            <a:r>
              <a:rPr lang="zh-CN" altLang="zh-CN" sz="2800" b="1" dirty="0"/>
              <a:t>对该工序</a:t>
            </a:r>
            <a:r>
              <a:rPr lang="zh-CN" altLang="zh-CN" sz="2800" b="1" dirty="0">
                <a:solidFill>
                  <a:srgbClr val="FF0000"/>
                </a:solidFill>
              </a:rPr>
              <a:t>设计效益最好的检查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间隔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生产</a:t>
            </a:r>
            <a:r>
              <a:rPr lang="zh-CN" altLang="zh-CN" sz="2800" b="1" dirty="0"/>
              <a:t>多少零件检查一</a:t>
            </a:r>
            <a:r>
              <a:rPr lang="zh-CN" altLang="zh-CN" sz="2800" b="1" dirty="0" smtClean="0"/>
              <a:t>次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和</a:t>
            </a:r>
            <a:r>
              <a:rPr lang="zh-CN" altLang="zh-CN" sz="2800" b="1" dirty="0"/>
              <a:t>刀具</a:t>
            </a:r>
            <a:r>
              <a:rPr lang="zh-CN" altLang="zh-CN" sz="2800" b="1" dirty="0">
                <a:solidFill>
                  <a:srgbClr val="FF0000"/>
                </a:solidFill>
              </a:rPr>
              <a:t>更换策略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pic>
        <p:nvPicPr>
          <p:cNvPr id="6" name="Picture 3" descr="C:\Users\jiangqy\Desktop\545365_091134479541_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08304" y="692696"/>
            <a:ext cx="1472492" cy="11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55650" y="549275"/>
            <a:ext cx="115205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问题</a:t>
            </a:r>
            <a:endParaRPr lang="zh-CN" altLang="zh-CN" sz="32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12098</TotalTime>
  <Words>10802</Words>
  <Application>Microsoft Office PowerPoint</Application>
  <PresentationFormat>全屏显示(4:3)</PresentationFormat>
  <Paragraphs>1226</Paragraphs>
  <Slides>116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116</vt:i4>
      </vt:variant>
    </vt:vector>
  </HeadingPairs>
  <TitlesOfParts>
    <vt:vector size="122" baseType="lpstr">
      <vt:lpstr>shuxuemoxing</vt:lpstr>
      <vt:lpstr>公式</vt:lpstr>
      <vt:lpstr>Clip</vt:lpstr>
      <vt:lpstr>Equation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jiangqy</cp:lastModifiedBy>
  <cp:revision>266</cp:revision>
  <dcterms:created xsi:type="dcterms:W3CDTF">2000-04-21T12:31:27Z</dcterms:created>
  <dcterms:modified xsi:type="dcterms:W3CDTF">2018-04-08T08:01:56Z</dcterms:modified>
</cp:coreProperties>
</file>