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8" r:id="rId2"/>
    <p:sldId id="608" r:id="rId3"/>
    <p:sldId id="592" r:id="rId4"/>
    <p:sldId id="578" r:id="rId5"/>
    <p:sldId id="605" r:id="rId6"/>
    <p:sldId id="607" r:id="rId7"/>
    <p:sldId id="606" r:id="rId8"/>
    <p:sldId id="583" r:id="rId9"/>
    <p:sldId id="596" r:id="rId10"/>
    <p:sldId id="597" r:id="rId11"/>
    <p:sldId id="585" r:id="rId12"/>
    <p:sldId id="595" r:id="rId13"/>
    <p:sldId id="588" r:id="rId14"/>
    <p:sldId id="564" r:id="rId15"/>
  </p:sldIdLst>
  <p:sldSz cx="9144000" cy="6858000" type="screen4x3"/>
  <p:notesSz cx="6858000" cy="9144000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3399"/>
    <a:srgbClr val="006600"/>
    <a:srgbClr val="FF5050"/>
    <a:srgbClr val="F8F8F8"/>
    <a:srgbClr val="FF0000"/>
    <a:srgbClr val="F8FE06"/>
    <a:srgbClr val="FCF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4242" autoAdjust="0"/>
  </p:normalViewPr>
  <p:slideViewPr>
    <p:cSldViewPr snapToGrid="0">
      <p:cViewPr varScale="1">
        <p:scale>
          <a:sx n="59" d="100"/>
          <a:sy n="59" d="100"/>
        </p:scale>
        <p:origin x="-8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139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fld id="{1E35477E-1C5A-478E-90F9-334C38665C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82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fld id="{216887E0-471E-4DE0-AF29-DA3E571DA5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9085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6887E0-471E-4DE0-AF29-DA3E571DA503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1832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05041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3" tIns="45711" rIns="91423" bIns="45711" anchor="b"/>
          <a:lstStyle>
            <a:lvl1pPr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9pPr>
          </a:lstStyle>
          <a:p>
            <a:pPr algn="r" eaLnBrk="1" hangingPunct="1"/>
            <a:fld id="{7DBC9705-389B-4C5F-8471-201467B8898F}" type="slidenum">
              <a:rPr lang="en-US" altLang="zh-CN" sz="1200">
                <a:latin typeface="Times New Roman" pitchFamily="18" charset="0"/>
                <a:ea typeface="隶书" pitchFamily="49" charset="-122"/>
              </a:rPr>
              <a:pPr algn="r" eaLnBrk="1" hangingPunct="1"/>
              <a:t>14</a:t>
            </a:fld>
            <a:endParaRPr lang="en-US" altLang="zh-CN" sz="120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1" rIns="91423" bIns="45711"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03291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970C7021-F546-47BA-A3AA-9C0D233083A1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17760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9pPr>
          </a:lstStyle>
          <a:p>
            <a:pPr eaLnBrk="1" hangingPunct="1"/>
            <a:fld id="{703F8B93-2C1F-448D-ACF0-E795822F11CA}" type="slidenum">
              <a:rPr lang="en-US" altLang="ko-KR" sz="1200" smtClean="0">
                <a:ea typeface="Gulim" pitchFamily="34" charset="-127"/>
              </a:rPr>
              <a:pPr eaLnBrk="1" hangingPunct="1"/>
              <a:t>3</a:t>
            </a:fld>
            <a:endParaRPr lang="en-US" altLang="ko-KR" sz="1200" smtClean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583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22509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43042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67208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61892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002799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6644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 descr="nju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824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E9908-57B2-4459-980B-5946E56C3D5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470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977188" cy="69691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50825" y="765176"/>
            <a:ext cx="8501063" cy="55537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657600" y="6553200"/>
            <a:ext cx="191135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F53A3-3305-4BD0-9E43-016089B33BE6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5497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752" y="112410"/>
            <a:ext cx="8229600" cy="816743"/>
          </a:xfrm>
          <a:prstGeom prst="rect">
            <a:avLst/>
          </a:prstGeom>
        </p:spPr>
        <p:txBody>
          <a:bodyPr/>
          <a:lstStyle>
            <a:lvl1pPr>
              <a:defRPr sz="4000" baseline="0">
                <a:solidFill>
                  <a:srgbClr val="F8FE06"/>
                </a:solidFill>
                <a:latin typeface="Tahoma" pitchFamily="34" charset="0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lnSpc>
                <a:spcPct val="105000"/>
              </a:lnSpc>
              <a:defRPr sz="3200" b="1" i="0" baseline="0">
                <a:latin typeface="Tahoma" pitchFamily="34" charset="0"/>
                <a:ea typeface="黑体" pitchFamily="49" charset="-122"/>
              </a:defRPr>
            </a:lvl1pPr>
            <a:lvl2pPr>
              <a:lnSpc>
                <a:spcPct val="105000"/>
              </a:lnSpc>
              <a:defRPr sz="2800" b="1" i="0" baseline="0">
                <a:latin typeface="Tahoma" pitchFamily="34" charset="0"/>
                <a:ea typeface="黑体" pitchFamily="49" charset="-122"/>
              </a:defRPr>
            </a:lvl2pPr>
            <a:lvl3pPr>
              <a:lnSpc>
                <a:spcPct val="105000"/>
              </a:lnSpc>
              <a:defRPr sz="2400" b="1" i="0" baseline="0">
                <a:latin typeface="Tahoma" pitchFamily="34" charset="0"/>
                <a:ea typeface="黑体" pitchFamily="49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893FB-85AB-4B61-AFED-52C0504A61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237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A6B54-9BAF-4780-A14F-7F55ADCF1F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9364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E115F-A18D-4981-BA91-63DE54E36B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3174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47CC8-4C22-4E94-92BB-030D8DD40F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3417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6F916-06FB-4C33-8B4C-B7BC557AF9D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721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EA571-AA88-4692-84BF-86BB01D66D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4846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60973-C939-468A-B29F-375B0F4B0B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480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73544-A9B0-4441-A16B-C5F230DA09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87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98925" y="6553200"/>
            <a:ext cx="982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latinLnBrk="1">
              <a:defRPr kumimoji="0" sz="1400" b="1">
                <a:solidFill>
                  <a:schemeClr val="bg1"/>
                </a:solidFill>
                <a:ea typeface="Gulim" pitchFamily="34" charset="-127"/>
              </a:defRPr>
            </a:lvl1pPr>
          </a:lstStyle>
          <a:p>
            <a:pPr>
              <a:defRPr/>
            </a:pPr>
            <a:fld id="{E5C96805-3790-4584-B70C-938A5B84B6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WordArt 31"/>
          <p:cNvSpPr>
            <a:spLocks noChangeArrowheads="1" noChangeShapeType="1" noTextEdit="1"/>
          </p:cNvSpPr>
          <p:nvPr/>
        </p:nvSpPr>
        <p:spPr bwMode="auto">
          <a:xfrm>
            <a:off x="-9525" y="6577013"/>
            <a:ext cx="3151188" cy="2667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9600" b="1" kern="10" dirty="0">
                <a:gradFill rotWithShape="1">
                  <a:gsLst>
                    <a:gs pos="0">
                      <a:srgbClr val="FFFFFF"/>
                    </a:gs>
                    <a:gs pos="100000">
                      <a:schemeClr val="bg1">
                        <a:alpha val="32001"/>
                      </a:schemeClr>
                    </a:gs>
                  </a:gsLst>
                  <a:lin ang="5400000" scaled="1"/>
                </a:gradFill>
                <a:latin typeface="华文新魏"/>
                <a:ea typeface="华文新魏"/>
              </a:rPr>
              <a:t>计算机软件教学中心</a:t>
            </a:r>
          </a:p>
        </p:txBody>
      </p:sp>
      <p:sp>
        <p:nvSpPr>
          <p:cNvPr id="1029" name="WordArt 35"/>
          <p:cNvSpPr>
            <a:spLocks noChangeArrowheads="1" noChangeShapeType="1" noTextEdit="1"/>
          </p:cNvSpPr>
          <p:nvPr/>
        </p:nvSpPr>
        <p:spPr bwMode="auto">
          <a:xfrm>
            <a:off x="5707063" y="6551613"/>
            <a:ext cx="3432175" cy="3063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49407"/>
              </a:avLst>
            </a:prstTxWarp>
          </a:bodyPr>
          <a:lstStyle/>
          <a:p>
            <a:pPr algn="ctr"/>
            <a:r>
              <a:rPr lang="en-US" altLang="zh-CN" sz="9600" b="1" kern="10" dirty="0">
                <a:gradFill rotWithShape="1">
                  <a:gsLst>
                    <a:gs pos="0">
                      <a:srgbClr val="FFFFFF"/>
                    </a:gs>
                    <a:gs pos="100000">
                      <a:schemeClr val="bg1">
                        <a:alpha val="32001"/>
                      </a:schemeClr>
                    </a:gs>
                  </a:gsLst>
                  <a:lin ang="5400000" scaled="1"/>
                </a:gradFill>
                <a:latin typeface="华文新魏"/>
                <a:ea typeface="华文新魏"/>
              </a:rPr>
              <a:t>http://</a:t>
            </a:r>
            <a:r>
              <a:rPr lang="en-US" altLang="zh-CN" sz="9600" b="1" kern="10" dirty="0" smtClean="0">
                <a:gradFill rotWithShape="1">
                  <a:gsLst>
                    <a:gs pos="0">
                      <a:srgbClr val="FFFFFF"/>
                    </a:gs>
                    <a:gs pos="100000">
                      <a:schemeClr val="bg1">
                        <a:alpha val="32001"/>
                      </a:schemeClr>
                    </a:gs>
                  </a:gsLst>
                  <a:lin ang="5400000" scaled="1"/>
                </a:gradFill>
                <a:latin typeface="华文新魏"/>
                <a:ea typeface="华文新魏"/>
              </a:rPr>
              <a:t>c.njupt.edu.cn/</a:t>
            </a:r>
            <a:endParaRPr lang="zh-CN" altLang="en-US" sz="9600" b="1" kern="10" dirty="0">
              <a:gradFill rotWithShape="1">
                <a:gsLst>
                  <a:gs pos="0">
                    <a:srgbClr val="FFFFFF"/>
                  </a:gs>
                  <a:gs pos="100000">
                    <a:schemeClr val="bg1">
                      <a:alpha val="32001"/>
                    </a:schemeClr>
                  </a:gs>
                </a:gsLst>
                <a:lin ang="5400000" scaled="1"/>
              </a:gradFill>
              <a:latin typeface="华文新魏"/>
              <a:ea typeface="华文新魏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341" y="0"/>
            <a:ext cx="9131318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5pPr>
      <a:lvl6pPr marL="4572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6pPr>
      <a:lvl7pPr marL="9144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7pPr>
      <a:lvl8pPr marL="13716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8pPr>
      <a:lvl9pPr marL="18288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£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Why_programming.mp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Text Box 43"/>
          <p:cNvSpPr txBox="1">
            <a:spLocks noChangeArrowheads="1"/>
          </p:cNvSpPr>
          <p:nvPr/>
        </p:nvSpPr>
        <p:spPr bwMode="auto">
          <a:xfrm>
            <a:off x="4173204" y="5322888"/>
            <a:ext cx="13516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Gulim" pitchFamily="34" charset="-127"/>
              </a:rPr>
              <a:t>201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Gulim" pitchFamily="34" charset="-127"/>
              </a:rPr>
              <a:t>8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Gulim" pitchFamily="34" charset="-127"/>
              </a:rPr>
              <a:t>.10</a:t>
            </a:r>
            <a:endParaRPr lang="en-US" altLang="ko-KR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4099" name="Rectangle 45"/>
          <p:cNvSpPr>
            <a:spLocks noChangeArrowheads="1"/>
          </p:cNvSpPr>
          <p:nvPr/>
        </p:nvSpPr>
        <p:spPr bwMode="auto">
          <a:xfrm>
            <a:off x="101600" y="1298575"/>
            <a:ext cx="890587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/>
          <a:lstStyle/>
          <a:p>
            <a:pPr algn="ctr" latinLnBrk="1">
              <a:lnSpc>
                <a:spcPct val="90000"/>
              </a:lnSpc>
              <a:defRPr/>
            </a:pPr>
            <a:r>
              <a:rPr lang="en-US" altLang="zh-CN" sz="5400" b="1" dirty="0" smtClean="0">
                <a:solidFill>
                  <a:srgbClr val="FFFFFF"/>
                </a:solidFill>
                <a:latin typeface="Arial Black" pitchFamily="34" charset="0"/>
                <a:ea typeface="黑体" pitchFamily="2" charset="-122"/>
              </a:rPr>
              <a:t>Python</a:t>
            </a:r>
            <a:r>
              <a:rPr lang="zh-CN" altLang="en-US" sz="5400" b="1" dirty="0" smtClean="0">
                <a:solidFill>
                  <a:srgbClr val="FFFFFF"/>
                </a:solidFill>
                <a:latin typeface="Arial Black" pitchFamily="34" charset="0"/>
                <a:ea typeface="黑体" pitchFamily="2" charset="-122"/>
              </a:rPr>
              <a:t>语言程序设计</a:t>
            </a:r>
            <a:endParaRPr lang="zh-CN" altLang="en-US" sz="5400" b="1" dirty="0">
              <a:solidFill>
                <a:srgbClr val="FFFFFF"/>
              </a:solidFill>
              <a:latin typeface="Arial Black" pitchFamily="34" charset="0"/>
              <a:ea typeface="黑体" pitchFamily="2" charset="-122"/>
            </a:endParaRPr>
          </a:p>
        </p:txBody>
      </p:sp>
      <p:sp>
        <p:nvSpPr>
          <p:cNvPr id="4100" name="Text Box 57"/>
          <p:cNvSpPr txBox="1">
            <a:spLocks noChangeArrowheads="1"/>
          </p:cNvSpPr>
          <p:nvPr/>
        </p:nvSpPr>
        <p:spPr bwMode="auto">
          <a:xfrm>
            <a:off x="1174750" y="2625725"/>
            <a:ext cx="7015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南京邮电大学计算机学院</a:t>
            </a:r>
            <a:endParaRPr lang="en-US" altLang="zh-CN" sz="3200" b="1" dirty="0">
              <a:solidFill>
                <a:srgbClr val="FFFF00"/>
              </a:solidFill>
              <a:latin typeface="Times New Roman" pitchFamily="18" charset="0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025" y="112713"/>
            <a:ext cx="8229600" cy="815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害人不浅的观念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考试前两个星期突击足够了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等老师最后带着我们复习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这门课比较难，混过去就可以不用再和烦人的编程打交了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课下不用花时间，所有内容老师课上都会细嚼慢咽（实际上，容量大进度快，部分内容要求自己在网络查找相关资料，课后还必须要花大量时间练习编程）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025" y="112713"/>
            <a:ext cx="8229600" cy="81597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kern="1200" dirty="0" smtClean="0">
                <a:ea typeface="黑体" pitchFamily="2" charset="-122"/>
                <a:cs typeface="+mn-cs"/>
              </a:rPr>
              <a:t>课时计划成绩评定及考核</a:t>
            </a:r>
            <a:endParaRPr lang="en-US" altLang="zh-CN" b="0" dirty="0" smtClean="0">
              <a:ea typeface="黑体" pitchFamily="2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学时</a:t>
            </a:r>
            <a:r>
              <a:rPr lang="en-US" altLang="zh-CN" dirty="0" smtClean="0"/>
              <a:t>:  48=</a:t>
            </a:r>
            <a:r>
              <a:rPr lang="en-US" altLang="zh-CN" dirty="0" smtClean="0">
                <a:solidFill>
                  <a:srgbClr val="FF0000"/>
                </a:solidFill>
              </a:rPr>
              <a:t>40</a:t>
            </a:r>
            <a:r>
              <a:rPr lang="en-US" altLang="zh-CN" dirty="0" smtClean="0"/>
              <a:t>(</a:t>
            </a:r>
            <a:r>
              <a:rPr lang="zh-CN" altLang="en-US" dirty="0" smtClean="0"/>
              <a:t>理论课</a:t>
            </a:r>
            <a:r>
              <a:rPr lang="en-US" altLang="zh-CN" dirty="0" smtClean="0"/>
              <a:t>)+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en-US" altLang="zh-CN" dirty="0" smtClean="0"/>
              <a:t>(4</a:t>
            </a:r>
            <a:r>
              <a:rPr lang="zh-CN" altLang="en-US" dirty="0" smtClean="0"/>
              <a:t>次实验</a:t>
            </a:r>
            <a:r>
              <a:rPr lang="en-US" altLang="zh-CN" dirty="0" smtClean="0"/>
              <a:t>)</a:t>
            </a:r>
          </a:p>
          <a:p>
            <a:pPr eaLnBrk="1" hangingPunct="1"/>
            <a:r>
              <a:rPr lang="zh-CN" altLang="en-US" dirty="0" smtClean="0"/>
              <a:t>学分</a:t>
            </a:r>
            <a:r>
              <a:rPr lang="en-US" altLang="zh-CN" dirty="0" smtClean="0"/>
              <a:t>: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</a:p>
          <a:p>
            <a:pPr eaLnBrk="1" hangingPunct="1"/>
            <a:r>
              <a:rPr lang="zh-CN" altLang="en-US" dirty="0" smtClean="0"/>
              <a:t>成绩计算</a:t>
            </a:r>
            <a:r>
              <a:rPr lang="en-US" altLang="zh-CN" dirty="0" smtClean="0"/>
              <a:t>:</a:t>
            </a:r>
            <a:r>
              <a:rPr lang="en-US" altLang="zh-CN" dirty="0" smtClean="0">
                <a:solidFill>
                  <a:srgbClr val="FF0000"/>
                </a:solidFill>
              </a:rPr>
              <a:t>100=40%(</a:t>
            </a:r>
            <a:r>
              <a:rPr lang="zh-CN" altLang="en-US" dirty="0" smtClean="0">
                <a:solidFill>
                  <a:srgbClr val="FF0000"/>
                </a:solidFill>
              </a:rPr>
              <a:t>平时</a:t>
            </a:r>
            <a:r>
              <a:rPr lang="en-US" altLang="zh-CN" dirty="0" smtClean="0">
                <a:solidFill>
                  <a:srgbClr val="FF0000"/>
                </a:solidFill>
              </a:rPr>
              <a:t>)+60%(</a:t>
            </a:r>
            <a:r>
              <a:rPr lang="zh-CN" altLang="en-US" dirty="0" smtClean="0">
                <a:solidFill>
                  <a:srgbClr val="FF0000"/>
                </a:solidFill>
              </a:rPr>
              <a:t>期末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eaLnBrk="1" hangingPunct="1"/>
            <a:r>
              <a:rPr lang="zh-CN" altLang="en-US" dirty="0" smtClean="0"/>
              <a:t>期末考试形式</a:t>
            </a:r>
            <a:r>
              <a:rPr lang="en-US" altLang="zh-CN" dirty="0" smtClean="0"/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闭卷笔试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zh-CN" dirty="0" smtClean="0"/>
              <a:t>平时成绩的组成：</a:t>
            </a:r>
            <a:r>
              <a:rPr lang="zh-CN" altLang="en-US" dirty="0" smtClean="0"/>
              <a:t>在线</a:t>
            </a:r>
            <a:r>
              <a:rPr lang="zh-CN" altLang="zh-CN" dirty="0" smtClean="0"/>
              <a:t>作业</a:t>
            </a:r>
            <a:r>
              <a:rPr lang="zh-CN" altLang="en-US" dirty="0" smtClean="0"/>
              <a:t>和讨论</a:t>
            </a:r>
            <a:r>
              <a:rPr lang="zh-CN" altLang="zh-CN" dirty="0" smtClean="0"/>
              <a:t>、出勤、实验</a:t>
            </a:r>
            <a:r>
              <a:rPr lang="zh-CN" altLang="en-US" dirty="0" smtClean="0"/>
              <a:t>情况</a:t>
            </a:r>
            <a:r>
              <a:rPr lang="zh-CN" altLang="zh-CN" dirty="0" smtClean="0"/>
              <a:t>、课堂</a:t>
            </a:r>
            <a:r>
              <a:rPr lang="zh-CN" altLang="en-US" dirty="0" smtClean="0"/>
              <a:t>表现</a:t>
            </a:r>
            <a:r>
              <a:rPr lang="zh-CN" altLang="zh-CN" dirty="0" smtClean="0"/>
              <a:t>等多个方面。</a:t>
            </a:r>
          </a:p>
          <a:p>
            <a:pPr eaLnBrk="1" hangingPunct="1"/>
            <a:r>
              <a:rPr lang="zh-CN" altLang="zh-CN" dirty="0" smtClean="0"/>
              <a:t>实验报告：</a:t>
            </a:r>
            <a:r>
              <a:rPr lang="zh-CN" altLang="en-US" dirty="0" smtClean="0"/>
              <a:t>在线完成</a:t>
            </a:r>
            <a:r>
              <a:rPr lang="zh-CN" altLang="zh-CN" dirty="0" smtClean="0"/>
              <a:t>，每次实验一份报告</a:t>
            </a:r>
            <a:r>
              <a:rPr lang="zh-CN" altLang="en-US" dirty="0" smtClean="0"/>
              <a:t>，并完成互评环节</a:t>
            </a:r>
            <a:endParaRPr lang="zh-CN" altLang="zh-CN" dirty="0" smtClean="0"/>
          </a:p>
          <a:p>
            <a:pPr eaLnBrk="1" hangingPunct="1"/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025" y="112713"/>
            <a:ext cx="8229600" cy="815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作业平台及网络资源</a:t>
            </a:r>
            <a:endParaRPr lang="en-US" altLang="zh-CN" smtClean="0"/>
          </a:p>
        </p:txBody>
      </p:sp>
      <p:sp>
        <p:nvSpPr>
          <p:cNvPr id="21507" name="内容占位符 1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348663" cy="4740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本课程网络教学平台：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中国大学</a:t>
            </a:r>
            <a:r>
              <a:rPr lang="en-US" altLang="zh-CN" dirty="0" smtClean="0"/>
              <a:t>MOOC</a:t>
            </a:r>
          </a:p>
          <a:p>
            <a:pPr marL="457200" lvl="1" indent="0" eaLnBrk="1" hangingPunct="1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800" dirty="0" smtClean="0">
                <a:solidFill>
                  <a:srgbClr val="FF0000"/>
                </a:solidFill>
              </a:rPr>
              <a:t>使用</a:t>
            </a:r>
            <a:r>
              <a:rPr lang="en-US" altLang="zh-CN" sz="2800" dirty="0" smtClean="0">
                <a:solidFill>
                  <a:srgbClr val="FF0000"/>
                </a:solidFill>
              </a:rPr>
              <a:t>”NJUPT</a:t>
            </a:r>
            <a:r>
              <a:rPr lang="zh-CN" altLang="en-US" sz="2800" dirty="0" smtClean="0">
                <a:solidFill>
                  <a:srgbClr val="FF0000"/>
                </a:solidFill>
              </a:rPr>
              <a:t>学号姓名</a:t>
            </a:r>
            <a:r>
              <a:rPr lang="en-US" altLang="zh-CN" sz="2800" dirty="0" smtClean="0">
                <a:solidFill>
                  <a:srgbClr val="FF0000"/>
                </a:solidFill>
              </a:rPr>
              <a:t>”</a:t>
            </a:r>
            <a:r>
              <a:rPr lang="zh-CN" altLang="en-US" sz="2800" dirty="0" smtClean="0">
                <a:solidFill>
                  <a:srgbClr val="FF0000"/>
                </a:solidFill>
              </a:rPr>
              <a:t>作为昵称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eaLnBrk="1" hangingPunct="1"/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ea typeface="黑体" pitchFamily="2" charset="-122"/>
              </a:rPr>
              <a:t>QQ</a:t>
            </a:r>
            <a:r>
              <a:rPr lang="zh-CN" altLang="en-US" sz="2800" dirty="0">
                <a:ea typeface="黑体" pitchFamily="2" charset="-122"/>
              </a:rPr>
              <a:t>群</a:t>
            </a:r>
            <a:r>
              <a:rPr lang="zh-CN" altLang="en-US" sz="2800" dirty="0" smtClean="0">
                <a:ea typeface="黑体" pitchFamily="2" charset="-122"/>
              </a:rPr>
              <a:t>：</a:t>
            </a:r>
            <a:r>
              <a:rPr lang="en-US" altLang="zh-CN" sz="2800" smtClean="0">
                <a:ea typeface="黑体" pitchFamily="2" charset="-122"/>
              </a:rPr>
              <a:t>230689474</a:t>
            </a:r>
            <a:endParaRPr lang="en-US" altLang="zh-CN" sz="2800" dirty="0"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025" y="112713"/>
            <a:ext cx="8229600" cy="815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参考书（先用好教材）</a:t>
            </a:r>
            <a:endParaRPr lang="en-US" altLang="zh-CN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96875" y="4446588"/>
            <a:ext cx="4049713" cy="2084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 smtClean="0">
                <a:solidFill>
                  <a:srgbClr val="006600"/>
                </a:solidFill>
              </a:rPr>
              <a:t>Python</a:t>
            </a:r>
            <a:r>
              <a:rPr lang="zh-CN" altLang="en-US" sz="2600" dirty="0" smtClean="0">
                <a:solidFill>
                  <a:srgbClr val="006600"/>
                </a:solidFill>
              </a:rPr>
              <a:t>程序设计教程</a:t>
            </a:r>
            <a:endParaRPr lang="en-US" altLang="zh-CN" sz="2600" dirty="0" smtClean="0">
              <a:solidFill>
                <a:srgbClr val="0066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600" dirty="0" smtClean="0">
                <a:solidFill>
                  <a:srgbClr val="006600"/>
                </a:solidFill>
              </a:rPr>
              <a:t>杨长兴</a:t>
            </a:r>
            <a:endParaRPr lang="en-US" altLang="zh-CN" sz="2600" dirty="0" smtClean="0">
              <a:solidFill>
                <a:srgbClr val="0066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600" dirty="0" smtClean="0">
                <a:solidFill>
                  <a:srgbClr val="006600"/>
                </a:solidFill>
              </a:rPr>
              <a:t>中国铁道出版社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4330700" y="4392613"/>
            <a:ext cx="5062538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zh-CN" sz="2600" b="1" dirty="0" smtClean="0">
                <a:solidFill>
                  <a:srgbClr val="FF5050"/>
                </a:solidFill>
                <a:latin typeface="Tahoma" pitchFamily="34" charset="0"/>
                <a:ea typeface="黑体" pitchFamily="49" charset="-122"/>
              </a:rPr>
              <a:t>Python</a:t>
            </a:r>
            <a:r>
              <a:rPr lang="zh-CN" altLang="en-US" sz="2600" b="1" dirty="0">
                <a:solidFill>
                  <a:srgbClr val="FF5050"/>
                </a:solidFill>
                <a:latin typeface="Tahoma" pitchFamily="34" charset="0"/>
                <a:ea typeface="黑体" pitchFamily="49" charset="-122"/>
              </a:rPr>
              <a:t>语言程序设计</a:t>
            </a:r>
            <a:r>
              <a:rPr lang="zh-CN" altLang="en-US" sz="2600" b="1" dirty="0" smtClean="0">
                <a:solidFill>
                  <a:srgbClr val="FF5050"/>
                </a:solidFill>
                <a:latin typeface="Tahoma" pitchFamily="34" charset="0"/>
                <a:ea typeface="黑体" pitchFamily="49" charset="-122"/>
              </a:rPr>
              <a:t>基础</a:t>
            </a:r>
            <a:endParaRPr lang="en-US" altLang="zh-CN" sz="2600" b="1" dirty="0">
              <a:solidFill>
                <a:srgbClr val="FF5050"/>
              </a:solidFill>
              <a:latin typeface="Tahoma" pitchFamily="34" charset="0"/>
              <a:ea typeface="黑体" pitchFamily="49" charset="-122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zh-CN" altLang="en-US" sz="2600" b="1" dirty="0" smtClean="0">
                <a:solidFill>
                  <a:srgbClr val="FF5050"/>
                </a:solidFill>
                <a:latin typeface="Tahoma" pitchFamily="34" charset="0"/>
                <a:ea typeface="黑体" pitchFamily="49" charset="-122"/>
              </a:rPr>
              <a:t>（</a:t>
            </a:r>
            <a:r>
              <a:rPr lang="zh-CN" altLang="en-US" sz="2600" b="1" dirty="0">
                <a:solidFill>
                  <a:srgbClr val="FF5050"/>
                </a:solidFill>
                <a:latin typeface="Tahoma" pitchFamily="34" charset="0"/>
                <a:ea typeface="黑体" pitchFamily="49" charset="-122"/>
              </a:rPr>
              <a:t>第</a:t>
            </a:r>
            <a:r>
              <a:rPr lang="en-US" altLang="zh-CN" sz="2600" b="1" dirty="0">
                <a:solidFill>
                  <a:srgbClr val="FF5050"/>
                </a:solidFill>
                <a:latin typeface="Tahoma" pitchFamily="34" charset="0"/>
                <a:ea typeface="黑体" pitchFamily="49" charset="-122"/>
              </a:rPr>
              <a:t>2</a:t>
            </a:r>
            <a:r>
              <a:rPr lang="zh-CN" altLang="en-US" sz="2600" b="1" dirty="0">
                <a:solidFill>
                  <a:srgbClr val="FF5050"/>
                </a:solidFill>
                <a:latin typeface="Tahoma" pitchFamily="34" charset="0"/>
                <a:ea typeface="黑体" pitchFamily="49" charset="-122"/>
              </a:rPr>
              <a:t>版</a:t>
            </a:r>
            <a:r>
              <a:rPr lang="zh-CN" altLang="en-US" sz="2600" b="1" dirty="0" smtClean="0">
                <a:solidFill>
                  <a:srgbClr val="FF5050"/>
                </a:solidFill>
                <a:latin typeface="Tahoma" pitchFamily="34" charset="0"/>
                <a:ea typeface="黑体" pitchFamily="49" charset="-122"/>
              </a:rPr>
              <a:t>）</a:t>
            </a:r>
            <a:endParaRPr lang="en-US" altLang="zh-CN" sz="2600" b="1" dirty="0" smtClean="0">
              <a:solidFill>
                <a:srgbClr val="FF5050"/>
              </a:solidFill>
              <a:latin typeface="Tahoma" pitchFamily="34" charset="0"/>
              <a:ea typeface="黑体" pitchFamily="49" charset="-122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zh-CN" altLang="en-US" sz="2600" b="1" dirty="0" smtClean="0">
                <a:solidFill>
                  <a:srgbClr val="FF5050"/>
                </a:solidFill>
                <a:latin typeface="Tahoma" pitchFamily="34" charset="0"/>
                <a:ea typeface="黑体" pitchFamily="49" charset="-122"/>
              </a:rPr>
              <a:t>嵩天</a:t>
            </a:r>
            <a:endParaRPr lang="en-US" altLang="zh-CN" sz="2600" b="1" dirty="0" smtClean="0">
              <a:solidFill>
                <a:srgbClr val="FF5050"/>
              </a:solidFill>
              <a:latin typeface="Tahoma" pitchFamily="34" charset="0"/>
              <a:ea typeface="黑体" pitchFamily="49" charset="-122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zh-CN" altLang="en-US" sz="2600" b="1" dirty="0" smtClean="0">
                <a:solidFill>
                  <a:srgbClr val="FF5050"/>
                </a:solidFill>
                <a:latin typeface="Tahoma" pitchFamily="34" charset="0"/>
                <a:ea typeface="黑体" pitchFamily="49" charset="-122"/>
              </a:rPr>
              <a:t>高等教育出版社</a:t>
            </a:r>
            <a:endParaRPr lang="zh-CN" altLang="en-US" sz="2600" b="1" dirty="0">
              <a:solidFill>
                <a:srgbClr val="FF5050"/>
              </a:solidFill>
              <a:latin typeface="Tahoma" pitchFamily="34" charset="0"/>
              <a:ea typeface="黑体" pitchFamily="49" charset="-122"/>
            </a:endParaRPr>
          </a:p>
        </p:txBody>
      </p:sp>
      <p:pic>
        <p:nvPicPr>
          <p:cNvPr id="20486" name="Picture 10" descr="https://images-cn.ssl-images-amazon.com/images/I/511yJlBGZsL._AA16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49363"/>
            <a:ext cx="2238632" cy="2914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s://img11.360buyimg.com/n1/jfs/t3214/62/8567511192/471458/ab3d9fb/58c647e6N8efc4cd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88" y="1249363"/>
            <a:ext cx="3008312" cy="30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 autoUpdateAnimBg="0" advAuto="0"/>
      <p:bldP spid="10445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 txBox="1">
            <a:spLocks noGrp="1"/>
          </p:cNvSpPr>
          <p:nvPr/>
        </p:nvSpPr>
        <p:spPr bwMode="auto">
          <a:xfrm>
            <a:off x="8174038" y="15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9pPr>
          </a:lstStyle>
          <a:p>
            <a:pPr algn="r" eaLnBrk="1" hangingPunct="1"/>
            <a:fld id="{A4BEA5F9-DBEB-4738-BE04-49D700A0E943}" type="slidenum">
              <a:rPr kumimoji="0" lang="en-US" altLang="zh-CN" sz="1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</a:rPr>
              <a:pPr algn="r" eaLnBrk="1" hangingPunct="1"/>
              <a:t>14</a:t>
            </a:fld>
            <a:endParaRPr kumimoji="0" lang="en-US" altLang="zh-CN" sz="1800">
              <a:solidFill>
                <a:srgbClr val="FFFFFF"/>
              </a:solidFill>
              <a:latin typeface="Times New Roman" pitchFamily="18" charset="0"/>
              <a:ea typeface="隶书" pitchFamily="49" charset="-122"/>
            </a:endParaRPr>
          </a:p>
        </p:txBody>
      </p:sp>
      <p:pic>
        <p:nvPicPr>
          <p:cNvPr id="6" name="Picture 24" descr="C:\Documents and Settings\Administrator\桌面\新建文件夹\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4" t="57532" r="24638" b="10677"/>
          <a:stretch>
            <a:fillRect/>
          </a:stretch>
        </p:blipFill>
        <p:spPr bwMode="auto">
          <a:xfrm>
            <a:off x="3165475" y="1609725"/>
            <a:ext cx="8778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5" descr="C:\Documents and Settings\Administrator\桌面\新建文件夹\1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0" t="60558" r="40581" b="18246"/>
          <a:stretch>
            <a:fillRect/>
          </a:stretch>
        </p:blipFill>
        <p:spPr bwMode="auto">
          <a:xfrm rot="5241647">
            <a:off x="3981450" y="2209800"/>
            <a:ext cx="1008063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6" descr="C:\Documents and Settings\Administrator\桌面\新建文件夹\2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6" t="36336" r="44928" b="25816"/>
          <a:stretch>
            <a:fillRect/>
          </a:stretch>
        </p:blipFill>
        <p:spPr bwMode="auto">
          <a:xfrm rot="10211323">
            <a:off x="3094038" y="3514725"/>
            <a:ext cx="13668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 descr="C:\Documents and Settings\Administrator\桌面\新建文件夹\2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32" r="49274" b="13704"/>
          <a:stretch>
            <a:fillRect/>
          </a:stretch>
        </p:blipFill>
        <p:spPr bwMode="auto">
          <a:xfrm>
            <a:off x="5254625" y="2835275"/>
            <a:ext cx="18002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0" descr="C:\Documents and Settings\Administrator\桌面\新建文件夹\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3" t="33307" r="-1450" b="3107"/>
          <a:stretch>
            <a:fillRect/>
          </a:stretch>
        </p:blipFill>
        <p:spPr bwMode="auto">
          <a:xfrm rot="-826922">
            <a:off x="3044825" y="2478088"/>
            <a:ext cx="741363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1" descr="C:\Documents and Settings\Administrator\桌面\新建文件夹\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32" t="15140" r="52174" b="69720"/>
          <a:stretch>
            <a:fillRect/>
          </a:stretch>
        </p:blipFill>
        <p:spPr bwMode="auto">
          <a:xfrm>
            <a:off x="4533900" y="1538288"/>
            <a:ext cx="5762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2" descr="C:\Documents and Settings\Administrator\桌面\新建文件夹\3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29" t="21194" r="34782" b="57610"/>
          <a:stretch>
            <a:fillRect/>
          </a:stretch>
        </p:blipFill>
        <p:spPr bwMode="auto">
          <a:xfrm>
            <a:off x="4389438" y="2906713"/>
            <a:ext cx="115252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7" descr="C:\Documents and Settings\Administrator\桌面\新建文件夹\2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32" r="49274" b="13704"/>
          <a:stretch>
            <a:fillRect/>
          </a:stretch>
        </p:blipFill>
        <p:spPr bwMode="auto">
          <a:xfrm rot="2270662">
            <a:off x="1547813" y="1700213"/>
            <a:ext cx="1800225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7" descr="C:\Documents and Settings\Administrator\桌面\新建文件夹\2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32" r="49274" b="13704"/>
          <a:stretch>
            <a:fillRect/>
          </a:stretch>
        </p:blipFill>
        <p:spPr bwMode="auto">
          <a:xfrm rot="2270662">
            <a:off x="5724525" y="1484313"/>
            <a:ext cx="1800225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2274888" y="2259013"/>
            <a:ext cx="2952750" cy="3887787"/>
            <a:chOff x="4788024" y="548680"/>
            <a:chExt cx="2592288" cy="3744416"/>
          </a:xfrm>
        </p:grpSpPr>
        <p:sp>
          <p:nvSpPr>
            <p:cNvPr id="16" name="TextBox 15"/>
            <p:cNvSpPr txBox="1"/>
            <p:nvPr/>
          </p:nvSpPr>
          <p:spPr>
            <a:xfrm>
              <a:off x="4788024" y="548680"/>
              <a:ext cx="2592288" cy="503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kumimoji="0" lang="zh-CN" altLang="en-US" sz="2800" b="1" dirty="0">
                  <a:gradFill flip="none" rotWithShape="1">
                    <a:gsLst>
                      <a:gs pos="0">
                        <a:srgbClr val="FF0000">
                          <a:shade val="30000"/>
                          <a:satMod val="115000"/>
                        </a:srgbClr>
                      </a:gs>
                      <a:gs pos="50000">
                        <a:srgbClr val="FF0000">
                          <a:shade val="67500"/>
                          <a:satMod val="115000"/>
                        </a:srgbClr>
                      </a:gs>
                      <a:gs pos="100000">
                        <a:srgbClr val="FF000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latin typeface="方正黄草简体" pitchFamily="65" charset="-122"/>
                  <a:ea typeface="方正黄草简体" pitchFamily="65" charset="-122"/>
                </a:rPr>
                <a:t>输入理想的程序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436096" y="2637236"/>
              <a:ext cx="1944216" cy="16558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kumimoji="0" lang="zh-CN" altLang="en-US" sz="1800" dirty="0">
                <a:ea typeface="华文细黑" pitchFamily="2" charset="-122"/>
              </a:endParaRPr>
            </a:p>
          </p:txBody>
        </p:sp>
      </p:grpSp>
      <p:grpSp>
        <p:nvGrpSpPr>
          <p:cNvPr id="3" name="组合 18"/>
          <p:cNvGrpSpPr>
            <a:grpSpLocks/>
          </p:cNvGrpSpPr>
          <p:nvPr/>
        </p:nvGrpSpPr>
        <p:grpSpPr bwMode="auto">
          <a:xfrm>
            <a:off x="3092450" y="3032125"/>
            <a:ext cx="4506913" cy="1804988"/>
            <a:chOff x="4168980" y="1192876"/>
            <a:chExt cx="4507476" cy="1804076"/>
          </a:xfrm>
        </p:grpSpPr>
        <p:sp>
          <p:nvSpPr>
            <p:cNvPr id="19" name="TextBox 18"/>
            <p:cNvSpPr txBox="1"/>
            <p:nvPr/>
          </p:nvSpPr>
          <p:spPr>
            <a:xfrm>
              <a:off x="4168980" y="1192876"/>
              <a:ext cx="3024336" cy="4511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0" hangingPunct="0">
                <a:lnSpc>
                  <a:spcPts val="2800"/>
                </a:lnSpc>
                <a:defRPr/>
              </a:pPr>
              <a:r>
                <a:rPr kumimoji="0" lang="zh-CN" altLang="en-US" sz="2800" b="1" dirty="0">
                  <a:gradFill flip="none" rotWithShape="1">
                    <a:gsLst>
                      <a:gs pos="0">
                        <a:srgbClr val="FF0000">
                          <a:shade val="30000"/>
                          <a:satMod val="115000"/>
                        </a:srgbClr>
                      </a:gs>
                      <a:gs pos="50000">
                        <a:srgbClr val="FF0000">
                          <a:shade val="67500"/>
                          <a:satMod val="115000"/>
                        </a:srgbClr>
                      </a:gs>
                      <a:gs pos="100000">
                        <a:srgbClr val="FF000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latin typeface="方正黄草简体" pitchFamily="65" charset="-122"/>
                  <a:ea typeface="方正黄草简体" pitchFamily="65" charset="-122"/>
                </a:rPr>
                <a:t>输出快乐的人生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8100121" y="2636771"/>
              <a:ext cx="576335" cy="3601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kumimoji="0" lang="zh-CN" altLang="en-US" sz="1800" dirty="0">
                <a:ea typeface="华文细黑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C 0.01788 -0.08866 0.08646 -0.14167 0.15312 -0.11806 C 0.21961 -0.09422 0.25937 -0.00278 0.24166 0.08611 C 0.22378 0.17476 0.15521 0.22777 0.08854 0.20416 C 0.02205 0.18032 -0.01771 0.08888 3.33333E-6 4.44444E-6 Z " pathEditMode="relative" rAng="-4502271" ptsTypes="fffff">
                                      <p:cBhvr>
                                        <p:cTn id="6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0000" y="43000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5.78035E-7 C 0.0533 -0.05896 0.1323 -0.04902 0.17639 0.02173 C 0.22032 0.09248 0.2132 0.19699 0.16007 0.25618 C 0.10747 0.31491 0.0283 0.3052 -0.01545 0.23468 C -0.05989 0.16393 -0.05295 0.05873 -3.33333E-6 5.78035E-7 Z " pathEditMode="relative" rAng="-2382144" ptsTypes="fffff">
                                      <p:cBhvr>
                                        <p:cTn id="6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0000" y="128000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5.78035E-8 C -0.05052 -0.06358 -0.05225 -0.16855 -0.0052 -0.23538 C 0.04202 -0.30197 0.12153 -0.3052 0.17136 -0.24231 C 0.22171 -0.17919 0.22362 -0.07399 0.17639 -0.00717 C 0.129 0.05942 0.05018 0.06289 -4.16667E-6 -5.78035E-8 Z " pathEditMode="relative" rAng="13404034" ptsTypes="fffff">
                                      <p:cBhvr>
                                        <p:cTn id="68" dur="1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000" y="-121000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07 0.00485 C 0.06406 0.05318 0.08194 0.1563 0.04548 0.23399 C 0.00885 0.31168 -0.06841 0.33549 -0.12674 0.28694 C -0.18525 0.23769 -0.20295 0.1348 -0.1665 0.05734 C -0.12986 -0.02058 -0.05226 -0.04416 0.00607 0.00485 Z " pathEditMode="relative" rAng="1925530" ptsTypes="fffff">
                                      <p:cBhvr>
                                        <p:cTn id="72" dur="1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00" y="141000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-0.00555 C -0.00243 0.08555 -0.0632 0.15329 -0.13212 0.14474 C -0.2007 0.13618 -0.25122 0.05502 -0.2448 -0.03677 C -0.23837 -0.12833 -0.17761 -0.19584 -0.10868 -0.18729 C -0.04028 -0.17873 0.01059 -0.09734 0.00399 -0.00555 Z " pathEditMode="relative" rAng="5720755" ptsTypes="fffff">
                                      <p:cBhvr>
                                        <p:cTn id="76" dur="1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0000" y="-16000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C 0.03211 0.08125 0.00868 0.18217 -0.05243 0.225 C -0.11337 0.26782 -0.18907 0.23657 -0.22118 0.15509 C -0.2533 0.07384 -0.22986 -0.02708 -0.16875 -0.06991 C -0.10782 -0.11273 -0.03212 -0.08148 3.33333E-6 1.48148E-6 Z " pathEditMode="relative" rAng="3735600" ptsTypes="fffff">
                                      <p:cBhvr>
                                        <p:cTn id="78" dur="1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0000" y="78000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69 0  0.125 0.07458  0.125 0.16647  C 0.125 0.25837  0.069 0.33295  0 0.33295  C -0.069 0.33295  -0.125 0.25837  -0.125 0.16647  C -0.125 0.07458  -0.069 0  0 0  Z" pathEditMode="relative" ptsTypes="">
                                      <p:cBhvr>
                                        <p:cTn id="82" dur="1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C 0.05607 0.05324 0.06944 0.15741 0.02951 0.23241 C -0.01042 0.30718 -0.08855 0.325 -0.1448 0.27176 C -0.20087 0.21852 -0.21424 0.11435 -0.17431 0.03935 C -0.13438 -0.03541 -0.05625 -0.05324 4.16667E-6 -2.59259E-6 Z " pathEditMode="relative" rAng="2123381" ptsTypes="fffff">
                                      <p:cBhvr>
                                        <p:cTn id="84" dur="15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000" y="136000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33333E-6 C 0.03281 0.08079 0.01024 0.18218 -0.05017 0.22616 C -0.11076 0.26991 -0.18681 0.23982 -0.21979 0.15926 C -0.2526 0.07848 -0.23003 -0.02291 -0.16962 -0.06689 C -0.10903 -0.11064 -0.03299 -0.08055 -5.55556E-7 -3.33333E-6 Z " pathEditMode="relative" rAng="3692899" ptsTypes="fffff">
                                      <p:cBhvr>
                                        <p:cTn id="86" dur="1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0000" y="80000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0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8" presetClass="emph" presetSubtype="0" ac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21600000">
                                      <p:cBhvr>
                                        <p:cTn id="13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8" presetClass="emph" presetSubtype="0" ac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ea typeface="黑体" pitchFamily="2" charset="-122"/>
              </a:rPr>
              <a:t>大学阶段最重要的任务</a:t>
            </a:r>
            <a:endParaRPr lang="en-US" altLang="zh-CN" smtClean="0">
              <a:ea typeface="黑体" pitchFamily="2" charset="-122"/>
            </a:endParaRPr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黑体" pitchFamily="2" charset="-122"/>
              </a:rPr>
              <a:t>Find yourself</a:t>
            </a:r>
          </a:p>
          <a:p>
            <a:pPr lvl="1"/>
            <a:r>
              <a:rPr lang="en-US" altLang="zh-CN" smtClean="0">
                <a:ea typeface="黑体" pitchFamily="2" charset="-122"/>
              </a:rPr>
              <a:t>Who am I</a:t>
            </a:r>
            <a:r>
              <a:rPr lang="zh-CN" altLang="en-US" smtClean="0">
                <a:ea typeface="黑体" pitchFamily="2" charset="-122"/>
              </a:rPr>
              <a:t>？</a:t>
            </a:r>
          </a:p>
          <a:p>
            <a:pPr lvl="1"/>
            <a:r>
              <a:rPr lang="en-US" altLang="zh-CN" smtClean="0">
                <a:ea typeface="黑体" pitchFamily="2" charset="-122"/>
              </a:rPr>
              <a:t>What’s my favourite</a:t>
            </a:r>
            <a:r>
              <a:rPr lang="zh-CN" altLang="en-US" smtClean="0">
                <a:ea typeface="黑体" pitchFamily="2" charset="-122"/>
              </a:rPr>
              <a:t>？</a:t>
            </a:r>
          </a:p>
          <a:p>
            <a:pPr lvl="1"/>
            <a:r>
              <a:rPr lang="en-US" altLang="zh-CN" smtClean="0">
                <a:ea typeface="黑体" pitchFamily="2" charset="-122"/>
              </a:rPr>
              <a:t>Whom will I be</a:t>
            </a:r>
            <a:r>
              <a:rPr lang="zh-CN" altLang="en-US" smtClean="0">
                <a:ea typeface="黑体" pitchFamily="2" charset="-122"/>
              </a:rPr>
              <a:t>？</a:t>
            </a:r>
          </a:p>
          <a:p>
            <a:r>
              <a:rPr lang="en-US" altLang="zh-CN" smtClean="0">
                <a:ea typeface="黑体" pitchFamily="2" charset="-122"/>
              </a:rPr>
              <a:t>Make decisions by yourself</a:t>
            </a:r>
            <a:endParaRPr lang="zh-CN" altLang="en-US" smtClean="0">
              <a:ea typeface="黑体" pitchFamily="2" charset="-122"/>
            </a:endParaRPr>
          </a:p>
          <a:p>
            <a:r>
              <a:rPr lang="en-US" altLang="zh-CN" smtClean="0">
                <a:ea typeface="黑体" pitchFamily="2" charset="-122"/>
              </a:rPr>
              <a:t>Try it yourself again and again</a:t>
            </a:r>
          </a:p>
        </p:txBody>
      </p:sp>
    </p:spTree>
    <p:extLst>
      <p:ext uri="{BB962C8B-B14F-4D97-AF65-F5344CB8AC3E}">
        <p14:creationId xmlns:p14="http://schemas.microsoft.com/office/powerpoint/2010/main" val="21275247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025" y="112713"/>
            <a:ext cx="8229600" cy="815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为什么要学习编程</a:t>
            </a:r>
            <a:endParaRPr lang="en-US" altLang="zh-CN" dirty="0" smtClean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5400" dirty="0" smtClean="0">
                <a:hlinkClick r:id="rId3" action="ppaction://hlinkfile"/>
              </a:rPr>
              <a:t>Why programming?</a:t>
            </a:r>
            <a:endParaRPr lang="en-US" altLang="zh-CN" sz="5400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025" y="112713"/>
            <a:ext cx="8229600" cy="815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编程的乐趣</a:t>
            </a:r>
            <a:endParaRPr lang="en-US" altLang="zh-CN" smtClean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5" y="1466850"/>
            <a:ext cx="8421688" cy="5038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一种创造事物的纯粹快乐。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 smtClean="0"/>
              <a:t>“这种快乐是上帝创造世界的折射，一种呈现在每片独特、崭新的树叶与雪花上的喜悦。”</a:t>
            </a:r>
          </a:p>
          <a:p>
            <a:pPr eaLnBrk="1" hangingPunct="1"/>
            <a:r>
              <a:rPr lang="zh-CN" altLang="en-US" dirty="0" smtClean="0"/>
              <a:t>快乐来自于</a:t>
            </a:r>
            <a:r>
              <a:rPr lang="zh-CN" altLang="en-US" dirty="0"/>
              <a:t>做出</a:t>
            </a:r>
            <a:r>
              <a:rPr lang="zh-CN" altLang="en-US" dirty="0" smtClean="0"/>
              <a:t>对其他人有用的东西。</a:t>
            </a:r>
          </a:p>
          <a:p>
            <a:pPr eaLnBrk="1" hangingPunct="1"/>
            <a:r>
              <a:rPr lang="zh-CN" altLang="en-US" dirty="0" smtClean="0"/>
              <a:t>整个过程体现出魔术般的力量。</a:t>
            </a:r>
          </a:p>
          <a:p>
            <a:pPr eaLnBrk="1" hangingPunct="1"/>
            <a:r>
              <a:rPr lang="zh-CN" altLang="en-US" dirty="0" smtClean="0"/>
              <a:t>创新性的完美体现。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无限的成就感。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73025" y="112713"/>
            <a:ext cx="8229600" cy="815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0" dirty="0"/>
              <a:t>TOP 10</a:t>
            </a:r>
            <a:r>
              <a:rPr lang="zh-CN" altLang="en-US" b="0" dirty="0"/>
              <a:t>编程语言指数走势</a:t>
            </a:r>
            <a:br>
              <a:rPr lang="zh-CN" altLang="en-US" b="0" dirty="0"/>
            </a:br>
            <a:endParaRPr lang="zh-CN" altLang="en-US" dirty="0" smtClean="0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9pPr>
          </a:lstStyle>
          <a:p>
            <a:pPr eaLnBrk="1" hangingPunct="1"/>
            <a:fld id="{909EDD46-5283-470B-9D45-1A9CDE411A0F}" type="slidenum">
              <a:rPr kumimoji="0" lang="en-US" altLang="ko-KR" sz="1400" smtClean="0">
                <a:solidFill>
                  <a:schemeClr val="bg1"/>
                </a:solidFill>
                <a:ea typeface="Gulim" pitchFamily="34" charset="-127"/>
              </a:rPr>
              <a:pPr eaLnBrk="1" hangingPunct="1"/>
              <a:t>5</a:t>
            </a:fld>
            <a:endParaRPr kumimoji="0" lang="en-US" altLang="ko-KR" sz="1400" smtClean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7441" y="5270019"/>
            <a:ext cx="8229600" cy="878302"/>
          </a:xfrm>
        </p:spPr>
        <p:txBody>
          <a:bodyPr/>
          <a:lstStyle/>
          <a:p>
            <a:r>
              <a:rPr lang="en-US" altLang="zh-CN" sz="1800" b="0" dirty="0"/>
              <a:t>TIOBE</a:t>
            </a:r>
            <a:r>
              <a:rPr lang="zh-CN" altLang="en-US" sz="1800" b="0" dirty="0"/>
              <a:t>排行榜是根据互联网上有经验的程序员、课程和第三方厂商的数量，并使用搜索引擎（如</a:t>
            </a:r>
            <a:r>
              <a:rPr lang="en-US" altLang="zh-CN" sz="1800" b="0" dirty="0"/>
              <a:t>Google</a:t>
            </a:r>
            <a:r>
              <a:rPr lang="zh-CN" altLang="en-US" sz="1800" b="0" dirty="0"/>
              <a:t>、</a:t>
            </a:r>
            <a:r>
              <a:rPr lang="en-US" altLang="zh-CN" sz="1800" b="0" dirty="0"/>
              <a:t>Bing</a:t>
            </a:r>
            <a:r>
              <a:rPr lang="zh-CN" altLang="en-US" sz="1800" b="0" dirty="0"/>
              <a:t>、</a:t>
            </a:r>
            <a:r>
              <a:rPr lang="en-US" altLang="zh-CN" sz="1800" b="0" dirty="0"/>
              <a:t>Yahoo!</a:t>
            </a:r>
            <a:r>
              <a:rPr lang="zh-CN" altLang="en-US" sz="1800" b="0" dirty="0"/>
              <a:t>）以及</a:t>
            </a:r>
            <a:r>
              <a:rPr lang="en-US" altLang="zh-CN" sz="1800" b="0" dirty="0"/>
              <a:t>Wikipedia</a:t>
            </a:r>
            <a:r>
              <a:rPr lang="zh-CN" altLang="en-US" sz="1800" b="0" dirty="0"/>
              <a:t>、</a:t>
            </a:r>
            <a:r>
              <a:rPr lang="en-US" altLang="zh-CN" sz="1800" b="0" dirty="0"/>
              <a:t>Amazon</a:t>
            </a:r>
            <a:r>
              <a:rPr lang="zh-CN" altLang="en-US" sz="1800" b="0" dirty="0"/>
              <a:t>、</a:t>
            </a:r>
            <a:r>
              <a:rPr lang="en-US" altLang="zh-CN" sz="1800" b="0" dirty="0"/>
              <a:t>YouTube</a:t>
            </a:r>
            <a:r>
              <a:rPr lang="zh-CN" altLang="en-US" sz="1800" b="0" dirty="0"/>
              <a:t>统计出排名数据，只是反映某个编程语言的热门程度，并不能说明一门编程语言好不好，或者一门语言所编写的代码数量多少。</a:t>
            </a:r>
            <a:endParaRPr lang="zh-CN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04" y="1031394"/>
            <a:ext cx="867727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官方描述：</a:t>
            </a:r>
            <a:endParaRPr lang="en-US" altLang="zh-CN" dirty="0" smtClean="0"/>
          </a:p>
          <a:p>
            <a:pPr lvl="1"/>
            <a:r>
              <a:rPr lang="en-US" altLang="zh-CN" dirty="0"/>
              <a:t>Python </a:t>
            </a:r>
            <a:r>
              <a:rPr lang="zh-CN" altLang="zh-CN" dirty="0"/>
              <a:t>是一款易于学习且功能强大的开放源代码的编程语言。它可以快速帮助人们完成各种编程任务，并且能够把用其他语言制作的各种模块很轻松地联结在一起。使用</a:t>
            </a:r>
            <a:r>
              <a:rPr lang="en-US" altLang="zh-CN" dirty="0"/>
              <a:t>Python</a:t>
            </a:r>
            <a:r>
              <a:rPr lang="zh-CN" altLang="zh-CN" dirty="0"/>
              <a:t>编写的程序可以在绝大多数平台上顺利运行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04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3"/>
          <p:cNvSpPr>
            <a:spLocks noChangeArrowheads="1"/>
          </p:cNvSpPr>
          <p:nvPr/>
        </p:nvSpPr>
        <p:spPr bwMode="gray">
          <a:xfrm rot="17973186">
            <a:off x="4765332" y="2606363"/>
            <a:ext cx="730250" cy="266700"/>
          </a:xfrm>
          <a:prstGeom prst="rightArrow">
            <a:avLst>
              <a:gd name="adj1" fmla="val 35167"/>
              <a:gd name="adj2" fmla="val 110880"/>
            </a:avLst>
          </a:prstGeom>
          <a:gradFill rotWithShape="1">
            <a:gsLst>
              <a:gs pos="0">
                <a:srgbClr val="3C3C3C"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5" name="AutoShape 4"/>
          <p:cNvSpPr>
            <a:spLocks noChangeArrowheads="1"/>
          </p:cNvSpPr>
          <p:nvPr/>
        </p:nvSpPr>
        <p:spPr bwMode="gray">
          <a:xfrm rot="3465783">
            <a:off x="4766125" y="4597882"/>
            <a:ext cx="728663" cy="266700"/>
          </a:xfrm>
          <a:prstGeom prst="rightArrow">
            <a:avLst>
              <a:gd name="adj1" fmla="val 35167"/>
              <a:gd name="adj2" fmla="val 110639"/>
            </a:avLst>
          </a:prstGeom>
          <a:gradFill rotWithShape="1">
            <a:gsLst>
              <a:gs pos="0">
                <a:srgbClr val="3C3C3C"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6" name="AutoShape 5"/>
          <p:cNvSpPr>
            <a:spLocks noChangeArrowheads="1"/>
          </p:cNvSpPr>
          <p:nvPr/>
        </p:nvSpPr>
        <p:spPr bwMode="gray">
          <a:xfrm rot="14369022">
            <a:off x="3644557" y="2677800"/>
            <a:ext cx="728663" cy="265113"/>
          </a:xfrm>
          <a:prstGeom prst="rightArrow">
            <a:avLst>
              <a:gd name="adj1" fmla="val 35167"/>
              <a:gd name="adj2" fmla="val 111302"/>
            </a:avLst>
          </a:prstGeom>
          <a:gradFill rotWithShape="1">
            <a:gsLst>
              <a:gs pos="0">
                <a:srgbClr val="3C3C3C"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7" name="AutoShape 6"/>
          <p:cNvSpPr>
            <a:spLocks noChangeArrowheads="1"/>
          </p:cNvSpPr>
          <p:nvPr/>
        </p:nvSpPr>
        <p:spPr bwMode="gray">
          <a:xfrm rot="7535209">
            <a:off x="3609633" y="4568512"/>
            <a:ext cx="728662" cy="265113"/>
          </a:xfrm>
          <a:prstGeom prst="rightArrow">
            <a:avLst>
              <a:gd name="adj1" fmla="val 35167"/>
              <a:gd name="adj2" fmla="val 111301"/>
            </a:avLst>
          </a:prstGeom>
          <a:gradFill rotWithShape="1">
            <a:gsLst>
              <a:gs pos="0">
                <a:srgbClr val="3C3C3C"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8" name="AutoShape 7"/>
          <p:cNvSpPr>
            <a:spLocks noChangeArrowheads="1"/>
          </p:cNvSpPr>
          <p:nvPr/>
        </p:nvSpPr>
        <p:spPr bwMode="gray">
          <a:xfrm>
            <a:off x="5298732" y="3644588"/>
            <a:ext cx="728663" cy="266700"/>
          </a:xfrm>
          <a:prstGeom prst="rightArrow">
            <a:avLst>
              <a:gd name="adj1" fmla="val 35167"/>
              <a:gd name="adj2" fmla="val 110639"/>
            </a:avLst>
          </a:prstGeom>
          <a:gradFill rotWithShape="1">
            <a:gsLst>
              <a:gs pos="0">
                <a:srgbClr val="3C3C3C"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9" name="AutoShape 8"/>
          <p:cNvSpPr>
            <a:spLocks noChangeArrowheads="1"/>
          </p:cNvSpPr>
          <p:nvPr/>
        </p:nvSpPr>
        <p:spPr bwMode="gray">
          <a:xfrm rot="10800000">
            <a:off x="3080995" y="3639825"/>
            <a:ext cx="795337" cy="265113"/>
          </a:xfrm>
          <a:prstGeom prst="rightArrow">
            <a:avLst>
              <a:gd name="adj1" fmla="val 35167"/>
              <a:gd name="adj2" fmla="val 121486"/>
            </a:avLst>
          </a:prstGeom>
          <a:gradFill rotWithShape="1">
            <a:gsLst>
              <a:gs pos="0">
                <a:srgbClr val="3C3C3C">
                  <a:alpha val="0"/>
                </a:srgbClr>
              </a:gs>
              <a:gs pos="100000">
                <a:srgbClr val="5F5F5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0" name="Oval 9"/>
          <p:cNvSpPr>
            <a:spLocks noChangeArrowheads="1"/>
          </p:cNvSpPr>
          <p:nvPr/>
        </p:nvSpPr>
        <p:spPr bwMode="gray">
          <a:xfrm>
            <a:off x="2847632" y="2017400"/>
            <a:ext cx="3444875" cy="3446463"/>
          </a:xfrm>
          <a:prstGeom prst="ellipse">
            <a:avLst/>
          </a:prstGeom>
          <a:noFill/>
          <a:ln w="38100" algn="ctr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8201" name="Group 10"/>
          <p:cNvGrpSpPr>
            <a:grpSpLocks/>
          </p:cNvGrpSpPr>
          <p:nvPr/>
        </p:nvGrpSpPr>
        <p:grpSpPr bwMode="auto">
          <a:xfrm>
            <a:off x="3533432" y="2776225"/>
            <a:ext cx="1989138" cy="1987550"/>
            <a:chOff x="2238" y="1769"/>
            <a:chExt cx="1361" cy="1361"/>
          </a:xfrm>
        </p:grpSpPr>
        <p:sp>
          <p:nvSpPr>
            <p:cNvPr id="8210" name="Oval 11"/>
            <p:cNvSpPr>
              <a:spLocks noChangeArrowheads="1"/>
            </p:cNvSpPr>
            <p:nvPr/>
          </p:nvSpPr>
          <p:spPr bwMode="gray">
            <a:xfrm>
              <a:off x="2238" y="1769"/>
              <a:ext cx="1361" cy="1361"/>
            </a:xfrm>
            <a:prstGeom prst="ellipse">
              <a:avLst/>
            </a:prstGeom>
            <a:gradFill rotWithShape="1">
              <a:gsLst>
                <a:gs pos="0">
                  <a:srgbClr val="93D4E9"/>
                </a:gs>
                <a:gs pos="50000">
                  <a:srgbClr val="0099CC"/>
                </a:gs>
                <a:gs pos="100000">
                  <a:srgbClr val="93D4E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1" name="Oval 12"/>
            <p:cNvSpPr>
              <a:spLocks noChangeArrowheads="1"/>
            </p:cNvSpPr>
            <p:nvPr/>
          </p:nvSpPr>
          <p:spPr bwMode="gray">
            <a:xfrm>
              <a:off x="2327" y="1858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536E"/>
                </a:gs>
                <a:gs pos="50000">
                  <a:srgbClr val="0099CC"/>
                </a:gs>
                <a:gs pos="100000">
                  <a:srgbClr val="00536E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2" name="Oval 13"/>
            <p:cNvSpPr>
              <a:spLocks noChangeArrowheads="1"/>
            </p:cNvSpPr>
            <p:nvPr/>
          </p:nvSpPr>
          <p:spPr bwMode="gray">
            <a:xfrm>
              <a:off x="2328" y="1860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6182"/>
                </a:gs>
                <a:gs pos="100000">
                  <a:srgbClr val="0099CC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3" name="Oval 14"/>
            <p:cNvSpPr>
              <a:spLocks noChangeArrowheads="1"/>
            </p:cNvSpPr>
            <p:nvPr/>
          </p:nvSpPr>
          <p:spPr bwMode="gray">
            <a:xfrm>
              <a:off x="2391" y="1917"/>
              <a:ext cx="1065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8214" name="Group 15"/>
            <p:cNvGrpSpPr>
              <a:grpSpLocks/>
            </p:cNvGrpSpPr>
            <p:nvPr/>
          </p:nvGrpSpPr>
          <p:grpSpPr bwMode="auto">
            <a:xfrm>
              <a:off x="2410" y="1929"/>
              <a:ext cx="1031" cy="1031"/>
              <a:chOff x="4166" y="1706"/>
              <a:chExt cx="1252" cy="1252"/>
            </a:xfrm>
          </p:grpSpPr>
          <p:sp>
            <p:nvSpPr>
              <p:cNvPr id="8216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Gulim" pitchFamily="34" charset="-127"/>
                    <a:ea typeface="宋体" charset="-122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Gulim" pitchFamily="34" charset="-127"/>
                    <a:ea typeface="宋体" charset="-122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Gulim" pitchFamily="34" charset="-127"/>
                    <a:ea typeface="宋体" charset="-122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Gulim" pitchFamily="34" charset="-127"/>
                    <a:ea typeface="宋体" charset="-122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Gulim" pitchFamily="34" charset="-127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Gulim" pitchFamily="34" charset="-127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Gulim" pitchFamily="34" charset="-127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Gulim" pitchFamily="34" charset="-127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Gulim" pitchFamily="34" charset="-127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17" name="Oval 17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Gulim" pitchFamily="34" charset="-127"/>
                    <a:ea typeface="宋体" charset="-122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Gulim" pitchFamily="34" charset="-127"/>
                    <a:ea typeface="宋体" charset="-122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Gulim" pitchFamily="34" charset="-127"/>
                    <a:ea typeface="宋体" charset="-122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Gulim" pitchFamily="34" charset="-127"/>
                    <a:ea typeface="宋体" charset="-122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Gulim" pitchFamily="34" charset="-127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Gulim" pitchFamily="34" charset="-127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Gulim" pitchFamily="34" charset="-127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Gulim" pitchFamily="34" charset="-127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Gulim" pitchFamily="34" charset="-127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18" name="Oval 18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Gulim" pitchFamily="34" charset="-127"/>
                    <a:ea typeface="宋体" charset="-122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Gulim" pitchFamily="34" charset="-127"/>
                    <a:ea typeface="宋体" charset="-122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Gulim" pitchFamily="34" charset="-127"/>
                    <a:ea typeface="宋体" charset="-122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Gulim" pitchFamily="34" charset="-127"/>
                    <a:ea typeface="宋体" charset="-122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Gulim" pitchFamily="34" charset="-127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Gulim" pitchFamily="34" charset="-127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Gulim" pitchFamily="34" charset="-127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Gulim" pitchFamily="34" charset="-127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Gulim" pitchFamily="34" charset="-127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19" name="Oval 19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Gulim" pitchFamily="34" charset="-127"/>
                    <a:ea typeface="宋体" charset="-122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Gulim" pitchFamily="34" charset="-127"/>
                    <a:ea typeface="宋体" charset="-122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Gulim" pitchFamily="34" charset="-127"/>
                    <a:ea typeface="宋体" charset="-122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Gulim" pitchFamily="34" charset="-127"/>
                    <a:ea typeface="宋体" charset="-122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Gulim" pitchFamily="34" charset="-127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Gulim" pitchFamily="34" charset="-127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Gulim" pitchFamily="34" charset="-127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Gulim" pitchFamily="34" charset="-127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Gulim" pitchFamily="34" charset="-127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8215" name="Text Box 20"/>
            <p:cNvSpPr txBox="1">
              <a:spLocks noChangeArrowheads="1"/>
            </p:cNvSpPr>
            <p:nvPr/>
          </p:nvSpPr>
          <p:spPr bwMode="gray">
            <a:xfrm>
              <a:off x="2535" y="2215"/>
              <a:ext cx="782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Gulim" pitchFamily="34" charset="-127"/>
                  <a:ea typeface="宋体" charset="-122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rgbClr val="080808"/>
                  </a:solidFill>
                </a:rPr>
                <a:t>Python</a:t>
              </a:r>
            </a:p>
            <a:p>
              <a:pPr algn="ctr"/>
              <a:r>
                <a:rPr lang="zh-CN" altLang="en-US" sz="2400" dirty="0">
                  <a:solidFill>
                    <a:srgbClr val="080808"/>
                  </a:solidFill>
                </a:rPr>
                <a:t>特点</a:t>
              </a:r>
              <a:endParaRPr lang="en-US" altLang="zh-CN" sz="2400" dirty="0">
                <a:solidFill>
                  <a:srgbClr val="080808"/>
                </a:solidFill>
              </a:endParaRPr>
            </a:p>
          </p:txBody>
        </p:sp>
      </p:grpSp>
      <p:sp>
        <p:nvSpPr>
          <p:cNvPr id="49173" name="AutoShape 21"/>
          <p:cNvSpPr>
            <a:spLocks noChangeArrowheads="1"/>
          </p:cNvSpPr>
          <p:nvPr/>
        </p:nvSpPr>
        <p:spPr bwMode="gray">
          <a:xfrm>
            <a:off x="583857" y="3454088"/>
            <a:ext cx="2384425" cy="5635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2400" dirty="0">
                <a:solidFill>
                  <a:srgbClr val="FEFEFE"/>
                </a:solidFill>
                <a:latin typeface="华文新魏" pitchFamily="2" charset="-122"/>
                <a:ea typeface="华文新魏" pitchFamily="2" charset="-122"/>
              </a:rPr>
              <a:t>丰富的库</a:t>
            </a:r>
            <a:endParaRPr lang="en-US" altLang="zh-CN" sz="2400" dirty="0">
              <a:solidFill>
                <a:srgbClr val="FEFEF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9174" name="AutoShape 22"/>
          <p:cNvSpPr>
            <a:spLocks noChangeArrowheads="1"/>
          </p:cNvSpPr>
          <p:nvPr/>
        </p:nvSpPr>
        <p:spPr bwMode="gray">
          <a:xfrm>
            <a:off x="1298232" y="1953900"/>
            <a:ext cx="2384425" cy="563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2400" dirty="0">
                <a:solidFill>
                  <a:srgbClr val="FEFEFE"/>
                </a:solidFill>
                <a:latin typeface="华文新魏" pitchFamily="2" charset="-122"/>
                <a:ea typeface="华文新魏" pitchFamily="2" charset="-122"/>
              </a:rPr>
              <a:t>简单、易学</a:t>
            </a:r>
            <a:endParaRPr lang="en-US" altLang="zh-CN" sz="2400" dirty="0">
              <a:solidFill>
                <a:srgbClr val="FEFEF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9175" name="AutoShape 23"/>
          <p:cNvSpPr>
            <a:spLocks noChangeArrowheads="1"/>
          </p:cNvSpPr>
          <p:nvPr/>
        </p:nvSpPr>
        <p:spPr bwMode="gray">
          <a:xfrm>
            <a:off x="1298232" y="4946338"/>
            <a:ext cx="2384425" cy="6429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2400" dirty="0">
                <a:solidFill>
                  <a:srgbClr val="FEFEFE"/>
                </a:solidFill>
                <a:latin typeface="华文新魏" pitchFamily="2" charset="-122"/>
                <a:ea typeface="华文新魏" pitchFamily="2" charset="-122"/>
              </a:rPr>
              <a:t>可扩展、可嵌入</a:t>
            </a:r>
            <a:endParaRPr lang="en-US" altLang="zh-CN" sz="2400" dirty="0">
              <a:solidFill>
                <a:srgbClr val="FEFEF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9176" name="AutoShape 24"/>
          <p:cNvSpPr>
            <a:spLocks noChangeArrowheads="1"/>
          </p:cNvSpPr>
          <p:nvPr/>
        </p:nvSpPr>
        <p:spPr bwMode="gray">
          <a:xfrm>
            <a:off x="6128995" y="3454088"/>
            <a:ext cx="2454275" cy="5635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2400" dirty="0">
                <a:solidFill>
                  <a:srgbClr val="FEFEFE"/>
                </a:solidFill>
                <a:latin typeface="华文新魏" pitchFamily="2" charset="-122"/>
                <a:ea typeface="华文新魏" pitchFamily="2" charset="-122"/>
              </a:rPr>
              <a:t>解释性</a:t>
            </a:r>
            <a:endParaRPr lang="en-US" altLang="zh-CN" sz="2400" dirty="0">
              <a:solidFill>
                <a:srgbClr val="FEFEF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9177" name="AutoShape 25"/>
          <p:cNvSpPr>
            <a:spLocks noChangeArrowheads="1"/>
          </p:cNvSpPr>
          <p:nvPr/>
        </p:nvSpPr>
        <p:spPr bwMode="gray">
          <a:xfrm>
            <a:off x="5416207" y="1953900"/>
            <a:ext cx="2454275" cy="563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2400" dirty="0">
                <a:solidFill>
                  <a:srgbClr val="FEFEFE"/>
                </a:solidFill>
                <a:latin typeface="华文新魏" pitchFamily="2" charset="-122"/>
                <a:ea typeface="华文新魏" pitchFamily="2" charset="-122"/>
              </a:rPr>
              <a:t>面向对象、高层</a:t>
            </a:r>
            <a:endParaRPr lang="en-US" altLang="zh-CN" sz="2400" dirty="0">
              <a:solidFill>
                <a:srgbClr val="FEFEFE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9178" name="AutoShape 26"/>
          <p:cNvSpPr>
            <a:spLocks noChangeArrowheads="1"/>
          </p:cNvSpPr>
          <p:nvPr/>
        </p:nvSpPr>
        <p:spPr bwMode="gray">
          <a:xfrm>
            <a:off x="5416207" y="4946338"/>
            <a:ext cx="2454275" cy="6429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2400" kern="100" dirty="0">
                <a:solidFill>
                  <a:srgbClr val="F8F8F8"/>
                </a:solidFill>
                <a:latin typeface="华文新魏" pitchFamily="2" charset="-122"/>
                <a:ea typeface="华文新魏" pitchFamily="2" charset="-122"/>
                <a:cs typeface="Times New Roman"/>
              </a:rPr>
              <a:t>免费开源、可移植</a:t>
            </a:r>
            <a:endParaRPr lang="en-US" altLang="zh-CN" sz="2400" dirty="0">
              <a:solidFill>
                <a:srgbClr val="F8F8F8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20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6786" y="140043"/>
            <a:ext cx="7772400" cy="7867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</a:rPr>
              <a:t>为什么要学</a:t>
            </a:r>
            <a:r>
              <a:rPr lang="en-US" altLang="zh-CN" dirty="0" smtClean="0">
                <a:latin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</a:rPr>
              <a:t>？</a:t>
            </a:r>
            <a:endParaRPr lang="en-US" altLang="zh-CN" dirty="0" smtClean="0">
              <a:latin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025" y="112713"/>
            <a:ext cx="8229600" cy="815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需要准备的东西</a:t>
            </a:r>
            <a:endParaRPr lang="en-US" altLang="zh-CN" smtClean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latin typeface="宋体" charset="-122"/>
              </a:rPr>
              <a:t>一台</a:t>
            </a:r>
            <a:r>
              <a:rPr lang="zh-CN" altLang="en-US" dirty="0" smtClean="0">
                <a:latin typeface="宋体" charset="-122"/>
              </a:rPr>
              <a:t>电脑</a:t>
            </a:r>
            <a:r>
              <a:rPr lang="en-US" altLang="zh-CN" dirty="0">
                <a:latin typeface="宋体" charset="-122"/>
              </a:rPr>
              <a:t>(</a:t>
            </a:r>
            <a:r>
              <a:rPr lang="zh-CN" altLang="en-US" dirty="0" smtClean="0">
                <a:latin typeface="宋体" charset="-122"/>
              </a:rPr>
              <a:t>机房或自备</a:t>
            </a:r>
            <a:r>
              <a:rPr lang="en-US" altLang="zh-CN" dirty="0" smtClean="0">
                <a:latin typeface="宋体" charset="-122"/>
              </a:rPr>
              <a:t>)(</a:t>
            </a:r>
            <a:r>
              <a:rPr lang="zh-CN" altLang="en-US" dirty="0" smtClean="0">
                <a:latin typeface="宋体" charset="-122"/>
              </a:rPr>
              <a:t>实践大于一切</a:t>
            </a:r>
            <a:r>
              <a:rPr lang="en-US" altLang="zh-CN" dirty="0" smtClean="0">
                <a:latin typeface="宋体" charset="-122"/>
              </a:rPr>
              <a:t>)</a:t>
            </a:r>
            <a:endParaRPr lang="zh-CN" altLang="en-US" dirty="0" smtClean="0">
              <a:latin typeface="宋体" charset="-122"/>
            </a:endParaRPr>
          </a:p>
          <a:p>
            <a:pPr eaLnBrk="1" hangingPunct="1"/>
            <a:r>
              <a:rPr lang="zh-CN" altLang="en-US" dirty="0" smtClean="0">
                <a:latin typeface="宋体" charset="-122"/>
              </a:rPr>
              <a:t>一本</a:t>
            </a:r>
            <a:r>
              <a:rPr lang="zh-CN" altLang="en-US" dirty="0">
                <a:latin typeface="宋体" charset="-122"/>
              </a:rPr>
              <a:t>纸质</a:t>
            </a:r>
            <a:r>
              <a:rPr lang="zh-CN" altLang="en-US" dirty="0" smtClean="0">
                <a:latin typeface="宋体" charset="-122"/>
              </a:rPr>
              <a:t>笔记本</a:t>
            </a:r>
            <a:r>
              <a:rPr lang="en-US" altLang="zh-CN" dirty="0" smtClean="0">
                <a:latin typeface="宋体" charset="-122"/>
              </a:rPr>
              <a:t>(</a:t>
            </a:r>
            <a:r>
              <a:rPr lang="zh-CN" altLang="en-US" dirty="0" smtClean="0">
                <a:latin typeface="宋体" charset="-122"/>
              </a:rPr>
              <a:t>遗忘是学习最大的敌人</a:t>
            </a:r>
            <a:r>
              <a:rPr lang="en-US" altLang="zh-CN" dirty="0" smtClean="0">
                <a:latin typeface="宋体" charset="-122"/>
              </a:rPr>
              <a:t>)</a:t>
            </a:r>
            <a:endParaRPr lang="zh-CN" altLang="en-US" dirty="0" smtClean="0">
              <a:latin typeface="宋体" charset="-122"/>
            </a:endParaRPr>
          </a:p>
          <a:p>
            <a:pPr eaLnBrk="1" hangingPunct="1"/>
            <a:r>
              <a:rPr lang="zh-CN" altLang="en-US" dirty="0" smtClean="0">
                <a:latin typeface="宋体" charset="-122"/>
              </a:rPr>
              <a:t>一支红笔</a:t>
            </a:r>
            <a:r>
              <a:rPr lang="en-US" altLang="zh-CN" dirty="0" smtClean="0">
                <a:latin typeface="宋体" charset="-122"/>
              </a:rPr>
              <a:t>(</a:t>
            </a:r>
            <a:r>
              <a:rPr lang="zh-CN" altLang="en-US" dirty="0" smtClean="0">
                <a:latin typeface="宋体" charset="-122"/>
              </a:rPr>
              <a:t>标识重点疑点</a:t>
            </a:r>
            <a:r>
              <a:rPr lang="en-US" altLang="zh-CN" dirty="0" smtClean="0">
                <a:latin typeface="宋体" charset="-122"/>
              </a:rPr>
              <a:t>)</a:t>
            </a:r>
          </a:p>
          <a:p>
            <a:pPr eaLnBrk="1" hangingPunct="1"/>
            <a:r>
              <a:rPr lang="zh-CN" altLang="en-US" dirty="0" smtClean="0">
                <a:latin typeface="宋体" charset="-122"/>
              </a:rPr>
              <a:t>一个电子邮箱</a:t>
            </a:r>
            <a:r>
              <a:rPr lang="en-US" altLang="zh-CN" dirty="0" smtClean="0">
                <a:latin typeface="宋体" charset="-122"/>
              </a:rPr>
              <a:t>/U</a:t>
            </a:r>
            <a:r>
              <a:rPr lang="zh-CN" altLang="en-US" dirty="0" smtClean="0">
                <a:latin typeface="宋体" charset="-122"/>
              </a:rPr>
              <a:t>盘</a:t>
            </a:r>
            <a:r>
              <a:rPr lang="en-US" altLang="zh-CN" dirty="0" smtClean="0">
                <a:latin typeface="宋体" charset="-122"/>
              </a:rPr>
              <a:t>(</a:t>
            </a:r>
            <a:r>
              <a:rPr lang="zh-CN" altLang="en-US" dirty="0" smtClean="0">
                <a:latin typeface="宋体" charset="-122"/>
              </a:rPr>
              <a:t>存储电子材料</a:t>
            </a:r>
            <a:r>
              <a:rPr lang="en-US" altLang="zh-CN" dirty="0" smtClean="0">
                <a:latin typeface="宋体" charset="-122"/>
              </a:rPr>
              <a:t>)</a:t>
            </a:r>
            <a:endParaRPr lang="zh-CN" altLang="en-US" dirty="0" smtClean="0">
              <a:latin typeface="宋体" charset="-122"/>
            </a:endParaRPr>
          </a:p>
          <a:p>
            <a:pPr eaLnBrk="1" hangingPunct="1"/>
            <a:endParaRPr lang="zh-CN" altLang="en-US" dirty="0" smtClean="0">
              <a:latin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" y="112713"/>
            <a:ext cx="7977188" cy="69691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4000" kern="1200" dirty="0" smtClean="0">
                <a:solidFill>
                  <a:srgbClr val="F8FE06"/>
                </a:solidFill>
                <a:latin typeface="Tahoma" pitchFamily="34" charset="0"/>
                <a:ea typeface="黑体" pitchFamily="2" charset="-122"/>
                <a:cs typeface="+mn-cs"/>
              </a:rPr>
              <a:t>How to learn it?</a:t>
            </a:r>
          </a:p>
        </p:txBody>
      </p:sp>
      <p:graphicFrame>
        <p:nvGraphicFramePr>
          <p:cNvPr id="108672" name="Group 12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117066811"/>
              </p:ext>
            </p:extLst>
          </p:nvPr>
        </p:nvGraphicFramePr>
        <p:xfrm>
          <a:off x="246063" y="1557338"/>
          <a:ext cx="8863012" cy="3602039"/>
        </p:xfrm>
        <a:graphic>
          <a:graphicData uri="http://schemas.openxmlformats.org/drawingml/2006/table">
            <a:tbl>
              <a:tblPr/>
              <a:tblGrid>
                <a:gridCol w="1425575"/>
                <a:gridCol w="1409700"/>
                <a:gridCol w="1485900"/>
                <a:gridCol w="1824037"/>
                <a:gridCol w="1409700"/>
                <a:gridCol w="1308100"/>
              </a:tblGrid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上课听讲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及时复习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经常上机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独立做作业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课外练习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分数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√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√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√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√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√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&gt;90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√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√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√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√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&gt;80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√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√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√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√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&gt;80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√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√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√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&gt;70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√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√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60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左右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√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&lt;60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69555" y="5484509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和老师多沟通、多讨论也是必不可少的！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南邮">
  <a:themeElements>
    <a:clrScheme name="1_기본 디자인 3">
      <a:dk1>
        <a:srgbClr val="000000"/>
      </a:dk1>
      <a:lt1>
        <a:srgbClr val="FFFFFF"/>
      </a:lt1>
      <a:dk2>
        <a:srgbClr val="FFFFFF"/>
      </a:dk2>
      <a:lt2>
        <a:srgbClr val="4D4D4D"/>
      </a:lt2>
      <a:accent1>
        <a:srgbClr val="7067A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BB8D4"/>
      </a:accent5>
      <a:accent6>
        <a:srgbClr val="8AB9E7"/>
      </a:accent6>
      <a:hlink>
        <a:srgbClr val="CCCCFF"/>
      </a:hlink>
      <a:folHlink>
        <a:srgbClr val="C68DFF"/>
      </a:folHlink>
    </a:clrScheme>
    <a:fontScheme name="1_기본 디자인">
      <a:majorFont>
        <a:latin typeface="Gulim"/>
        <a:ea typeface="Gulim"/>
        <a:cs typeface=""/>
      </a:majorFont>
      <a:minorFont>
        <a:latin typeface="Gulim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975</TotalTime>
  <Words>606</Words>
  <Application>Microsoft Office PowerPoint</Application>
  <PresentationFormat>全屏显示(4:3)</PresentationFormat>
  <Paragraphs>107</Paragraphs>
  <Slides>14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南邮</vt:lpstr>
      <vt:lpstr>PowerPoint 演示文稿</vt:lpstr>
      <vt:lpstr>大学阶段最重要的任务</vt:lpstr>
      <vt:lpstr>为什么要学习编程</vt:lpstr>
      <vt:lpstr>编程的乐趣</vt:lpstr>
      <vt:lpstr>TOP 10编程语言指数走势 </vt:lpstr>
      <vt:lpstr>关于Python</vt:lpstr>
      <vt:lpstr>为什么要学Python？</vt:lpstr>
      <vt:lpstr>需要准备的东西</vt:lpstr>
      <vt:lpstr>How to learn it?</vt:lpstr>
      <vt:lpstr>害人不浅的观念</vt:lpstr>
      <vt:lpstr>课时计划成绩评定及考核</vt:lpstr>
      <vt:lpstr>作业平台及网络资源</vt:lpstr>
      <vt:lpstr>参考书（先用好教材）</vt:lpstr>
      <vt:lpstr>PowerPoint 演示文稿</vt:lpstr>
    </vt:vector>
  </TitlesOfParts>
  <Company>artcom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dc:description>본 디자인은 ARTCOM PT연구소에 저작권이 있습니다.</dc:description>
  <cp:lastModifiedBy>njupt</cp:lastModifiedBy>
  <cp:revision>39</cp:revision>
  <dcterms:created xsi:type="dcterms:W3CDTF">2015-09-21T07:23:15Z</dcterms:created>
  <dcterms:modified xsi:type="dcterms:W3CDTF">2019-02-28T11:31:48Z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000800b289000000000001024140</vt:lpwstr>
  </property>
</Properties>
</file>