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8" r:id="rId2"/>
    <p:sldId id="609" r:id="rId3"/>
    <p:sldId id="610" r:id="rId4"/>
    <p:sldId id="607" r:id="rId5"/>
    <p:sldId id="604" r:id="rId6"/>
    <p:sldId id="612" r:id="rId7"/>
    <p:sldId id="613" r:id="rId8"/>
    <p:sldId id="614" r:id="rId9"/>
    <p:sldId id="608" r:id="rId10"/>
    <p:sldId id="611" r:id="rId11"/>
    <p:sldId id="615" r:id="rId12"/>
    <p:sldId id="616" r:id="rId13"/>
    <p:sldId id="617" r:id="rId14"/>
    <p:sldId id="618" r:id="rId15"/>
    <p:sldId id="619" r:id="rId16"/>
    <p:sldId id="620" r:id="rId17"/>
    <p:sldId id="623" r:id="rId18"/>
    <p:sldId id="624" r:id="rId19"/>
    <p:sldId id="621" r:id="rId20"/>
    <p:sldId id="622" r:id="rId21"/>
    <p:sldId id="625" r:id="rId22"/>
    <p:sldId id="626" r:id="rId23"/>
    <p:sldId id="564" r:id="rId24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Gulim" pitchFamily="34" charset="-127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3399"/>
    <a:srgbClr val="006600"/>
    <a:srgbClr val="FF5050"/>
    <a:srgbClr val="F8F8F8"/>
    <a:srgbClr val="FF0000"/>
    <a:srgbClr val="F8FE06"/>
    <a:srgbClr val="FC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4242" autoAdjust="0"/>
  </p:normalViewPr>
  <p:slideViewPr>
    <p:cSldViewPr snapToGrid="0">
      <p:cViewPr varScale="1">
        <p:scale>
          <a:sx n="77" d="100"/>
          <a:sy n="77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3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1E35477E-1C5A-478E-90F9-334C38665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82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216887E0-471E-4DE0-AF29-DA3E571DA5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085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6887E0-471E-4DE0-AF29-DA3E571DA50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1832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447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666750"/>
            <a:ext cx="4645025" cy="3484563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429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23" tIns="45711" rIns="91423" bIns="45711"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7DBC9705-389B-4C5F-8471-201467B8898F}" type="slidenum">
              <a:rPr lang="en-US" altLang="zh-CN" sz="1200">
                <a:latin typeface="Times New Roman" pitchFamily="18" charset="0"/>
                <a:ea typeface="隶书" pitchFamily="49" charset="-122"/>
              </a:rPr>
              <a:pPr algn="r" eaLnBrk="1" hangingPunct="1"/>
              <a:t>23</a:t>
            </a:fld>
            <a:endParaRPr lang="en-US" altLang="zh-CN" sz="12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1" rIns="91423" bIns="45711"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722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 descr="nju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82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E9908-57B2-4459-980B-5946E56C3D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70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1" compatLnSpc="1">
            <a:spAutoFit/>
          </a:bodyPr>
          <a:lstStyle/>
          <a:p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0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1" compatLnSpc="1">
            <a:spAutoFit/>
          </a:bodyPr>
          <a:lstStyle/>
          <a:p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37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52" y="112410"/>
            <a:ext cx="8229600" cy="816743"/>
          </a:xfrm>
          <a:prstGeom prst="rect">
            <a:avLst/>
          </a:prstGeom>
        </p:spPr>
        <p:txBody>
          <a:bodyPr/>
          <a:lstStyle>
            <a:lvl1pPr>
              <a:defRPr sz="4000" baseline="0">
                <a:solidFill>
                  <a:srgbClr val="F8FE06"/>
                </a:solidFill>
                <a:latin typeface="Tahoma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latinLnBrk="0">
              <a:lnSpc>
                <a:spcPct val="105000"/>
              </a:lnSpc>
              <a:defRPr sz="3200" b="1" i="0" baseline="0">
                <a:latin typeface="Tahoma" pitchFamily="34" charset="0"/>
                <a:ea typeface="黑体" pitchFamily="49" charset="-122"/>
              </a:defRPr>
            </a:lvl1pPr>
            <a:lvl2pPr latinLnBrk="0">
              <a:lnSpc>
                <a:spcPct val="105000"/>
              </a:lnSpc>
              <a:defRPr sz="2800" b="1" i="0" baseline="0">
                <a:latin typeface="Tahoma" pitchFamily="34" charset="0"/>
                <a:ea typeface="黑体" pitchFamily="49" charset="-122"/>
              </a:defRPr>
            </a:lvl2pPr>
            <a:lvl3pPr latinLnBrk="0">
              <a:lnSpc>
                <a:spcPct val="105000"/>
              </a:lnSpc>
              <a:defRPr sz="2400" b="1" i="0" baseline="0">
                <a:latin typeface="Tahoma" pitchFamily="34" charset="0"/>
                <a:ea typeface="黑体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93FB-85AB-4B61-AFED-52C0504A61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37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6B54-9BAF-4780-A14F-7F55ADCF1F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9364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E115F-A18D-4981-BA91-63DE54E36B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317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47CC8-4C22-4E94-92BB-030D8DD40F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417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F916-06FB-4C33-8B4C-B7BC557AF9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2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EA571-AA88-4692-84BF-86BB01D66D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84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0973-C939-468A-B29F-375B0F4B0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8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3544-A9B0-4441-A16B-C5F230DA09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87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98925" y="6553200"/>
            <a:ext cx="982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latinLnBrk="1">
              <a:defRPr kumimoji="0" sz="1400" b="1">
                <a:solidFill>
                  <a:schemeClr val="bg1"/>
                </a:solidFill>
                <a:ea typeface="Gulim" pitchFamily="34" charset="-127"/>
              </a:defRPr>
            </a:lvl1pPr>
          </a:lstStyle>
          <a:p>
            <a:pPr>
              <a:defRPr/>
            </a:pPr>
            <a:fld id="{E5C96805-3790-4584-B70C-938A5B84B6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WordArt 31"/>
          <p:cNvSpPr>
            <a:spLocks noChangeArrowheads="1" noChangeShapeType="1" noTextEdit="1"/>
          </p:cNvSpPr>
          <p:nvPr/>
        </p:nvSpPr>
        <p:spPr bwMode="auto">
          <a:xfrm>
            <a:off x="-9525" y="6577013"/>
            <a:ext cx="3151188" cy="266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9600" b="1" kern="1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计算机软件教学中心</a:t>
            </a:r>
          </a:p>
        </p:txBody>
      </p:sp>
      <p:sp>
        <p:nvSpPr>
          <p:cNvPr id="1029" name="WordArt 35"/>
          <p:cNvSpPr>
            <a:spLocks noChangeArrowheads="1" noChangeShapeType="1" noTextEdit="1"/>
          </p:cNvSpPr>
          <p:nvPr/>
        </p:nvSpPr>
        <p:spPr bwMode="auto">
          <a:xfrm>
            <a:off x="5707063" y="6551613"/>
            <a:ext cx="3432175" cy="3063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9407"/>
              </a:avLst>
            </a:prstTxWarp>
          </a:bodyPr>
          <a:lstStyle/>
          <a:p>
            <a:pPr algn="ctr"/>
            <a:r>
              <a:rPr lang="en-US" altLang="zh-CN" sz="9600" b="1" kern="10" dirty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http://</a:t>
            </a:r>
            <a:r>
              <a:rPr lang="en-US" altLang="zh-CN" sz="9600" b="1" kern="10" dirty="0" smtClean="0">
                <a:gradFill rotWithShape="1">
                  <a:gsLst>
                    <a:gs pos="0">
                      <a:srgbClr val="FFFFFF"/>
                    </a:gs>
                    <a:gs pos="100000">
                      <a:schemeClr val="bg1">
                        <a:alpha val="32001"/>
                      </a:schemeClr>
                    </a:gs>
                  </a:gsLst>
                  <a:lin ang="5400000" scaled="1"/>
                </a:gradFill>
                <a:latin typeface="华文新魏"/>
                <a:ea typeface="华文新魏"/>
              </a:rPr>
              <a:t>c.njupt.edu.cn/</a:t>
            </a:r>
            <a:endParaRPr lang="zh-CN" altLang="en-US" sz="9600" b="1" kern="10" dirty="0"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alpha val="32001"/>
                    </a:schemeClr>
                  </a:gs>
                </a:gsLst>
                <a:lin ang="5400000" scaled="1"/>
              </a:gradFill>
              <a:latin typeface="华文新魏"/>
              <a:ea typeface="华文新魏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341" y="0"/>
            <a:ext cx="913131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7" r:id="rId11"/>
    <p:sldLayoutId id="2147483938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4160847" y="5310531"/>
            <a:ext cx="1172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201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8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.</a:t>
            </a:r>
            <a:r>
              <a:rPr lang="en-US" altLang="ko-K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Gulim" pitchFamily="34" charset="-127"/>
              </a:rPr>
              <a:t>2</a:t>
            </a:r>
          </a:p>
        </p:txBody>
      </p:sp>
      <p:sp>
        <p:nvSpPr>
          <p:cNvPr id="4099" name="Rectangle 45"/>
          <p:cNvSpPr>
            <a:spLocks noChangeArrowheads="1"/>
          </p:cNvSpPr>
          <p:nvPr/>
        </p:nvSpPr>
        <p:spPr bwMode="auto">
          <a:xfrm>
            <a:off x="101600" y="1298575"/>
            <a:ext cx="89058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/>
          <a:lstStyle/>
          <a:p>
            <a:pPr algn="ctr" latinLnBrk="1">
              <a:lnSpc>
                <a:spcPct val="90000"/>
              </a:lnSpc>
              <a:defRPr/>
            </a:pPr>
            <a:r>
              <a:rPr lang="en-US" altLang="zh-CN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Python</a:t>
            </a:r>
            <a:r>
              <a:rPr lang="zh-CN" altLang="en-US" sz="5400" b="1" dirty="0" smtClean="0">
                <a:solidFill>
                  <a:srgbClr val="FFFFFF"/>
                </a:solidFill>
                <a:latin typeface="Arial Black" pitchFamily="34" charset="0"/>
                <a:ea typeface="黑体" pitchFamily="2" charset="-122"/>
              </a:rPr>
              <a:t>语言程序设计</a:t>
            </a:r>
            <a:endParaRPr lang="zh-CN" altLang="en-US" sz="5400" b="1" dirty="0">
              <a:solidFill>
                <a:srgbClr val="FFFFFF"/>
              </a:solidFill>
              <a:latin typeface="Arial Black" pitchFamily="34" charset="0"/>
              <a:ea typeface="黑体" pitchFamily="2" charset="-122"/>
            </a:endParaRPr>
          </a:p>
        </p:txBody>
      </p:sp>
      <p:sp>
        <p:nvSpPr>
          <p:cNvPr id="4100" name="Text Box 57"/>
          <p:cNvSpPr txBox="1">
            <a:spLocks noChangeArrowheads="1"/>
          </p:cNvSpPr>
          <p:nvPr/>
        </p:nvSpPr>
        <p:spPr bwMode="auto">
          <a:xfrm>
            <a:off x="1174750" y="2625725"/>
            <a:ext cx="701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Times New Roman" pitchFamily="18" charset="0"/>
                <a:ea typeface="幼圆" pitchFamily="49" charset="-122"/>
              </a:rPr>
              <a:t>南京邮电大学计算机学院</a:t>
            </a:r>
            <a:endParaRPr lang="en-US" altLang="zh-CN" sz="3200" b="1">
              <a:solidFill>
                <a:srgbClr val="FFFF00"/>
              </a:solidFill>
              <a:latin typeface="Times New Roman" pitchFamily="18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r>
              <a:rPr lang="en-US" altLang="zh-CN" dirty="0"/>
              <a:t>2 </a:t>
            </a:r>
            <a:r>
              <a:rPr lang="zh-CN" altLang="en-US" dirty="0"/>
              <a:t>与 </a:t>
            </a:r>
            <a:r>
              <a:rPr lang="en-US" altLang="zh-CN" dirty="0"/>
              <a:t>Python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849" y="1433384"/>
            <a:ext cx="8575589" cy="4692779"/>
          </a:xfrm>
        </p:spPr>
        <p:txBody>
          <a:bodyPr/>
          <a:lstStyle/>
          <a:p>
            <a:pPr algn="just" latinLnBrk="0"/>
            <a:r>
              <a:rPr lang="zh-CN" altLang="en-US" sz="2800" dirty="0"/>
              <a:t>不同版本的</a:t>
            </a:r>
            <a:r>
              <a:rPr lang="en-US" altLang="zh-CN" sz="2800" dirty="0"/>
              <a:t>Python</a:t>
            </a:r>
            <a:r>
              <a:rPr lang="zh-CN" altLang="en-US" sz="2800" dirty="0"/>
              <a:t>程序语法上并不兼容，即遵循</a:t>
            </a:r>
            <a:r>
              <a:rPr lang="en-US" altLang="zh-CN" sz="2800" dirty="0"/>
              <a:t>Python 2</a:t>
            </a:r>
            <a:r>
              <a:rPr lang="zh-CN" altLang="en-US" sz="2800" dirty="0"/>
              <a:t>语法书写的源程序无法顺利地在</a:t>
            </a:r>
            <a:r>
              <a:rPr lang="en-US" altLang="zh-CN" sz="2800" dirty="0"/>
              <a:t>Python 3</a:t>
            </a:r>
            <a:r>
              <a:rPr lang="zh-CN" altLang="en-US" sz="2800" dirty="0"/>
              <a:t>的运行环境中运行，反之亦然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just"/>
            <a:endParaRPr lang="en-US" altLang="zh-CN" sz="2800" dirty="0"/>
          </a:p>
          <a:p>
            <a:pPr algn="just"/>
            <a:r>
              <a:rPr lang="zh-CN" altLang="en-US" sz="2800" dirty="0" smtClean="0"/>
              <a:t>本</a:t>
            </a:r>
            <a:r>
              <a:rPr lang="zh-CN" altLang="en-US" sz="2800" dirty="0"/>
              <a:t>书是以 </a:t>
            </a:r>
            <a:r>
              <a:rPr lang="en-US" altLang="zh-CN" sz="2800" dirty="0"/>
              <a:t>Python 3 </a:t>
            </a:r>
            <a:r>
              <a:rPr lang="zh-CN" altLang="en-US" sz="2800" dirty="0"/>
              <a:t>为默认运行环境撰写的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just"/>
            <a:endParaRPr lang="en-US" altLang="zh-CN" sz="2800" dirty="0"/>
          </a:p>
          <a:p>
            <a:pPr algn="just" latinLnBrk="0"/>
            <a:r>
              <a:rPr lang="zh-CN" altLang="zh-CN" sz="2800" dirty="0"/>
              <a:t>一旦你正确理解并学习了其中一个版本的</a:t>
            </a:r>
            <a:r>
              <a:rPr lang="en-US" altLang="zh-CN" sz="2800" dirty="0"/>
              <a:t> Python</a:t>
            </a:r>
            <a:r>
              <a:rPr lang="zh-CN" altLang="zh-CN" sz="2800" dirty="0"/>
              <a:t>，你便可以很容易地理解与另一版本的区别，并能快速学习如何使用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40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从</a:t>
            </a:r>
            <a:r>
              <a:rPr lang="zh-CN" altLang="en-US" dirty="0" smtClean="0"/>
              <a:t>官方</a:t>
            </a:r>
            <a:r>
              <a:rPr lang="zh-CN" altLang="zh-CN" dirty="0" smtClean="0"/>
              <a:t>网站</a:t>
            </a:r>
            <a:r>
              <a:rPr lang="en-US" altLang="zh-CN" dirty="0" smtClean="0"/>
              <a:t>http</a:t>
            </a:r>
            <a:r>
              <a:rPr lang="en-US" altLang="zh-CN" dirty="0"/>
              <a:t>://www.python.org</a:t>
            </a:r>
            <a:r>
              <a:rPr lang="en-US" altLang="zh-CN" dirty="0" smtClean="0"/>
              <a:t>/</a:t>
            </a:r>
            <a:br>
              <a:rPr lang="en-US" altLang="zh-CN" dirty="0" smtClean="0"/>
            </a:br>
            <a:r>
              <a:rPr lang="zh-CN" altLang="zh-CN" dirty="0" smtClean="0"/>
              <a:t>下载</a:t>
            </a:r>
            <a:r>
              <a:rPr lang="zh-CN" altLang="en-US" dirty="0" smtClean="0"/>
              <a:t>对应操作系统的安装包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1026" name="Picture 2" descr="E:\百度云\同步盘\MOOC\Python教材\配图\图1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3" y="2801433"/>
            <a:ext cx="8020325" cy="354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0" dirty="0"/>
              <a:t>运行安装包，按提示执行安装</a:t>
            </a:r>
            <a:r>
              <a:rPr lang="en-US" altLang="zh-CN" b="0" dirty="0"/>
              <a:t>Python</a:t>
            </a:r>
            <a:r>
              <a:rPr lang="zh-CN" altLang="zh-CN" b="0" dirty="0"/>
              <a:t>语言解释器。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Picture 2" descr="E:\百度云\同步盘\MOOC\Python教材\配图\图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303" y="2660791"/>
            <a:ext cx="6157741" cy="379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3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dirty="0"/>
              <a:t>在开始菜单中</a:t>
            </a:r>
            <a:r>
              <a:rPr lang="zh-CN" altLang="en-US" dirty="0" smtClean="0"/>
              <a:t>找到</a:t>
            </a:r>
            <a:r>
              <a:rPr lang="en-US" altLang="zh-CN" dirty="0">
                <a:latin typeface="Calibri" panose="020F0502020204030204" pitchFamily="34" charset="0"/>
              </a:rPr>
              <a:t>Python </a:t>
            </a:r>
            <a:r>
              <a:rPr lang="en-US" altLang="zh-CN" dirty="0" smtClean="0"/>
              <a:t>3</a:t>
            </a:r>
            <a:r>
              <a:rPr lang="zh-CN" altLang="en-US" dirty="0"/>
              <a:t>程序组，</a:t>
            </a:r>
            <a:r>
              <a:rPr lang="zh-CN" altLang="zh-CN" dirty="0" smtClean="0"/>
              <a:t>运行</a:t>
            </a:r>
            <a:r>
              <a:rPr lang="en-US" altLang="zh-CN" dirty="0">
                <a:latin typeface="Calibri" panose="020F0502020204030204" pitchFamily="34" charset="0"/>
              </a:rPr>
              <a:t>Python</a:t>
            </a:r>
            <a:r>
              <a:rPr lang="zh-CN" altLang="zh-CN" dirty="0" smtClean="0"/>
              <a:t>语言</a:t>
            </a:r>
            <a:r>
              <a:rPr lang="zh-CN" altLang="zh-CN" dirty="0"/>
              <a:t>解释器</a:t>
            </a:r>
            <a:r>
              <a:rPr lang="zh-CN" altLang="zh-CN" dirty="0" smtClean="0"/>
              <a:t>。</a:t>
            </a:r>
            <a:r>
              <a:rPr lang="zh-CN" altLang="zh-CN" dirty="0" smtClean="0">
                <a:latin typeface="Calibri" panose="020F0502020204030204" pitchFamily="34" charset="0"/>
              </a:rPr>
              <a:t>在</a:t>
            </a:r>
            <a:r>
              <a:rPr lang="zh-CN" altLang="zh-CN" dirty="0">
                <a:latin typeface="Calibri" panose="020F0502020204030204" pitchFamily="34" charset="0"/>
              </a:rPr>
              <a:t>命令提示符“</a:t>
            </a:r>
            <a:r>
              <a:rPr lang="en-US" altLang="zh-CN" dirty="0">
                <a:latin typeface="Calibri" panose="020F0502020204030204" pitchFamily="34" charset="0"/>
              </a:rPr>
              <a:t>&gt;&gt;&gt;</a:t>
            </a:r>
            <a:r>
              <a:rPr lang="zh-CN" altLang="zh-CN" dirty="0">
                <a:latin typeface="Calibri" panose="020F0502020204030204" pitchFamily="34" charset="0"/>
              </a:rPr>
              <a:t>”后面输入单条</a:t>
            </a:r>
            <a:r>
              <a:rPr lang="en-US" altLang="zh-CN" dirty="0">
                <a:latin typeface="Calibri" panose="020F0502020204030204" pitchFamily="34" charset="0"/>
              </a:rPr>
              <a:t>Python</a:t>
            </a:r>
            <a:r>
              <a:rPr lang="zh-CN" altLang="zh-CN" dirty="0">
                <a:latin typeface="Calibri" panose="020F0502020204030204" pitchFamily="34" charset="0"/>
              </a:rPr>
              <a:t>语句，就可以看到这条语句的输出结果</a:t>
            </a:r>
            <a:r>
              <a:rPr lang="zh-CN" altLang="zh-CN" dirty="0" smtClean="0">
                <a:latin typeface="Calibri" panose="020F0502020204030204" pitchFamily="34" charset="0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0" y="4050186"/>
            <a:ext cx="8555764" cy="179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0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编写程序的基本步骤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latinLnBrk="1" hangingPunct="1">
              <a:buNone/>
              <a:defRPr/>
            </a:pPr>
            <a:r>
              <a:rPr lang="zh-CN" altLang="zh-CN" dirty="0"/>
              <a:t>编写程序有一个基本的思路，也就是解决问题的基本步骤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一般可遵循以下</a:t>
            </a:r>
            <a:r>
              <a:rPr lang="zh-CN" altLang="zh-CN" dirty="0" smtClean="0"/>
              <a:t>四</a:t>
            </a:r>
            <a:r>
              <a:rPr lang="zh-CN" altLang="zh-CN" dirty="0"/>
              <a:t>个基本步骤。</a:t>
            </a:r>
            <a:endParaRPr lang="en-US" altLang="zh-CN" dirty="0"/>
          </a:p>
          <a:p>
            <a:pPr marL="0" lvl="0" indent="0" eaLnBrk="1" latinLnBrk="1" hangingPunct="1"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）分析问题，确定数学模型或方法。</a:t>
            </a:r>
            <a:endParaRPr lang="en-US" altLang="zh-CN" dirty="0"/>
          </a:p>
          <a:p>
            <a:pPr marL="0" lvl="0" indent="0" eaLnBrk="1" latinLnBrk="1" hangingPunct="1"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）设计算法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写出伪代码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0" lvl="0" indent="0" eaLnBrk="1" latinLnBrk="1" hangingPunct="1"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）选择编程工具，按算法编写程序。</a:t>
            </a:r>
            <a:endParaRPr lang="en-US" altLang="zh-CN" dirty="0"/>
          </a:p>
          <a:p>
            <a:pPr marL="0" lvl="0" indent="0" eaLnBrk="1" latinLnBrk="1" hangingPunct="1">
              <a:buNone/>
              <a:defRPr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）调试程序，分析输出结果。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71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从键盘上输入圆的半径，计算并在屏幕上打印圆的面积。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基本算法：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从键盘上输入圆的半径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计算对应半径的圆面积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 smtClean="0"/>
              <a:t>输出计算结果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5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99303"/>
          </a:xfrm>
        </p:spPr>
        <p:txBody>
          <a:bodyPr/>
          <a:lstStyle/>
          <a:p>
            <a:r>
              <a:rPr lang="zh-CN" altLang="en-US" dirty="0" smtClean="0"/>
              <a:t>程序代码如下：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889687" y="2458995"/>
            <a:ext cx="7710616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-114300"/>
            <a:r>
              <a:rPr lang="en-US" altLang="zh-CN" sz="2800" b="1" dirty="0"/>
              <a:t>#</a:t>
            </a:r>
            <a:r>
              <a:rPr lang="zh-CN" altLang="en-US" sz="2800" b="1" dirty="0"/>
              <a:t>从键盘上输入圆的半径</a:t>
            </a:r>
          </a:p>
          <a:p>
            <a:pPr indent="-114300"/>
            <a:r>
              <a:rPr lang="en-US" altLang="zh-CN" sz="2800" b="1" dirty="0"/>
              <a:t>r =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(input("</a:t>
            </a:r>
            <a:r>
              <a:rPr lang="zh-CN" altLang="en-US" sz="2800" b="1" dirty="0"/>
              <a:t>请输入圆的半径</a:t>
            </a:r>
            <a:r>
              <a:rPr lang="en-US" altLang="zh-CN" sz="2800" b="1" dirty="0"/>
              <a:t>"))</a:t>
            </a:r>
          </a:p>
          <a:p>
            <a:pPr indent="-114300"/>
            <a:endParaRPr lang="en-US" altLang="zh-CN" sz="2800" b="1" dirty="0"/>
          </a:p>
          <a:p>
            <a:pPr indent="-114300"/>
            <a:r>
              <a:rPr lang="en-US" altLang="zh-CN" sz="2800" b="1" dirty="0"/>
              <a:t>#</a:t>
            </a:r>
            <a:r>
              <a:rPr lang="zh-CN" altLang="en-US" sz="2800" b="1" dirty="0"/>
              <a:t>计算对应半径的圆面积</a:t>
            </a:r>
          </a:p>
          <a:p>
            <a:pPr indent="-114300"/>
            <a:r>
              <a:rPr lang="en-US" altLang="zh-CN" sz="2800" b="1" dirty="0"/>
              <a:t>s = 3.14 * r * r</a:t>
            </a:r>
          </a:p>
          <a:p>
            <a:pPr indent="-114300"/>
            <a:endParaRPr lang="en-US" altLang="zh-CN" sz="2800" b="1" dirty="0"/>
          </a:p>
          <a:p>
            <a:pPr indent="-114300"/>
            <a:r>
              <a:rPr lang="en-US" altLang="zh-CN" sz="2800" b="1" dirty="0"/>
              <a:t>#</a:t>
            </a:r>
            <a:r>
              <a:rPr lang="zh-CN" altLang="en-US" sz="2800" b="1" dirty="0"/>
              <a:t>输出计算结果</a:t>
            </a:r>
          </a:p>
          <a:p>
            <a:pPr indent="-114300"/>
            <a:r>
              <a:rPr lang="en-US" altLang="zh-CN" sz="2800" b="1" dirty="0"/>
              <a:t>print("</a:t>
            </a:r>
            <a:r>
              <a:rPr lang="zh-CN" altLang="en-US" sz="2800" b="1" dirty="0"/>
              <a:t>圆的面积</a:t>
            </a:r>
            <a:r>
              <a:rPr lang="en-US" altLang="zh-CN" sz="2800" b="1" dirty="0"/>
              <a:t>",s</a:t>
            </a:r>
            <a:r>
              <a:rPr lang="en-US" altLang="zh-CN" sz="2800" b="1" dirty="0" smtClean="0"/>
              <a:t>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60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zh-CN" altLang="en-US" dirty="0"/>
              <a:t>一款编辑器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官方自带工具</a:t>
            </a:r>
            <a:r>
              <a:rPr lang="en-US" altLang="zh-CN" dirty="0" smtClean="0"/>
              <a:t>IDLE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88" y="2265662"/>
            <a:ext cx="7071926" cy="404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811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选择一款编辑器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PyCharm</a:t>
            </a:r>
            <a:r>
              <a:rPr lang="zh-CN" altLang="en-US" dirty="0" smtClean="0"/>
              <a:t>教育版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2" y="2183446"/>
            <a:ext cx="5914709" cy="40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之禅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1" y="1211733"/>
            <a:ext cx="8113497" cy="511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0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071563" y="2143125"/>
            <a:ext cx="7772400" cy="14700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zh-CN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1</a:t>
            </a:r>
            <a:r>
              <a:rPr lang="zh-CN" altLang="zh-CN" sz="4400" dirty="0">
                <a:solidFill>
                  <a:schemeClr val="tx1"/>
                </a:solidFill>
              </a:rPr>
              <a:t>章 </a:t>
            </a:r>
            <a:r>
              <a:rPr lang="zh-CN" altLang="en-US" sz="4400" dirty="0">
                <a:solidFill>
                  <a:schemeClr val="tx1"/>
                </a:solidFill>
              </a:rPr>
              <a:t>编程前的准备工作</a:t>
            </a:r>
          </a:p>
        </p:txBody>
      </p:sp>
    </p:spTree>
    <p:extLst>
      <p:ext uri="{BB962C8B-B14F-4D97-AF65-F5344CB8AC3E}">
        <p14:creationId xmlns:p14="http://schemas.microsoft.com/office/powerpoint/2010/main" val="74393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281" y="1198605"/>
            <a:ext cx="8896865" cy="5189839"/>
          </a:xfrm>
        </p:spPr>
        <p:txBody>
          <a:bodyPr/>
          <a:lstStyle/>
          <a:p>
            <a:r>
              <a:rPr lang="zh-CN" altLang="zh-CN" sz="1600" dirty="0"/>
              <a:t>优美胜于丑陋。（</a:t>
            </a:r>
            <a:r>
              <a:rPr lang="en-US" altLang="zh-CN" sz="1600" dirty="0"/>
              <a:t>Python</a:t>
            </a:r>
            <a:r>
              <a:rPr lang="zh-CN" altLang="zh-CN" sz="1600" dirty="0"/>
              <a:t>以编写优美的代码为目标）</a:t>
            </a:r>
          </a:p>
          <a:p>
            <a:r>
              <a:rPr lang="zh-CN" altLang="zh-CN" sz="1600" dirty="0"/>
              <a:t>明了胜于晦涩。（优美的代码应当是明了的，见名知意，风格相似） </a:t>
            </a:r>
          </a:p>
          <a:p>
            <a:r>
              <a:rPr lang="zh-CN" altLang="zh-CN" sz="1600" dirty="0"/>
              <a:t>简洁胜于复杂。（优美的代码应当是简洁的，不要有复杂的内部实现） </a:t>
            </a:r>
          </a:p>
          <a:p>
            <a:r>
              <a:rPr lang="zh-CN" altLang="zh-CN" sz="1600" dirty="0"/>
              <a:t>复杂胜于凌乱。（如果复杂不可避免，那代码间也不能有难懂的关系，要保持接口简洁） </a:t>
            </a:r>
          </a:p>
          <a:p>
            <a:r>
              <a:rPr lang="zh-CN" altLang="zh-CN" sz="1600" dirty="0"/>
              <a:t>扁平胜于嵌套。（优美的代码应当是结构流畅的，不能有太多的嵌套） </a:t>
            </a:r>
          </a:p>
          <a:p>
            <a:r>
              <a:rPr lang="zh-CN" altLang="zh-CN" sz="1600" dirty="0"/>
              <a:t>间隔胜于紧凑。（优美的代码有适当的间隔，不要把代码都堆放在一起）</a:t>
            </a:r>
          </a:p>
          <a:p>
            <a:r>
              <a:rPr lang="zh-CN" altLang="zh-CN" sz="1600" dirty="0"/>
              <a:t>可读性很重要。（优美的代码是给更多的人阅读并使用的，给别人方便就是给自己方便） </a:t>
            </a:r>
          </a:p>
          <a:p>
            <a:r>
              <a:rPr lang="zh-CN" altLang="zh-CN" sz="1600" dirty="0"/>
              <a:t>尽管为了实现更多的功能，程序会越来越复杂，但特例也不能凌驾于规则之上。 </a:t>
            </a:r>
          </a:p>
          <a:p>
            <a:r>
              <a:rPr lang="zh-CN" altLang="zh-CN" sz="1600" dirty="0"/>
              <a:t>不要忽略任何错误，除非你确认要这么做。（任何小错误，都会让你的程序崩溃）</a:t>
            </a:r>
          </a:p>
          <a:p>
            <a:r>
              <a:rPr lang="zh-CN" altLang="zh-CN" sz="1600" dirty="0"/>
              <a:t>当存在多种可能，不要尝试去猜测。（程序应该尽最大努力处理可能遇到的各种情况） </a:t>
            </a:r>
          </a:p>
          <a:p>
            <a:r>
              <a:rPr lang="zh-CN" altLang="zh-CN" sz="1600" dirty="0"/>
              <a:t>尽量找一种，最好是唯一一种明显的解决方案。（因为不明显的东西，别人看不明白呀！） </a:t>
            </a:r>
          </a:p>
          <a:p>
            <a:r>
              <a:rPr lang="zh-CN" altLang="zh-CN" sz="1600" dirty="0"/>
              <a:t>虽然一开始这种方法并不是显而易见，因为你不是</a:t>
            </a:r>
            <a:r>
              <a:rPr lang="en-US" altLang="zh-CN" sz="1600" dirty="0"/>
              <a:t> Python </a:t>
            </a:r>
            <a:r>
              <a:rPr lang="zh-CN" altLang="zh-CN" sz="1600" dirty="0"/>
              <a:t>之父。（编程需要多多练习）</a:t>
            </a:r>
          </a:p>
          <a:p>
            <a:r>
              <a:rPr lang="zh-CN" altLang="zh-CN" sz="1600" dirty="0"/>
              <a:t>做好过不做，但没有思考的做还不如不做。（思考才是学习编程的主要方法）</a:t>
            </a:r>
          </a:p>
          <a:p>
            <a:r>
              <a:rPr lang="zh-CN" altLang="zh-CN" sz="1600" dirty="0"/>
              <a:t>如果实现过程很难解释，那它就是个坏想法。（不去写超出自己能力范围的程序）</a:t>
            </a:r>
          </a:p>
          <a:p>
            <a:r>
              <a:rPr lang="zh-CN" altLang="zh-CN" sz="1600" dirty="0"/>
              <a:t>如果实现过程容易解释，那它有可能是个好想法。（易于实现的方法将会提高编程效率）</a:t>
            </a:r>
          </a:p>
          <a:p>
            <a:r>
              <a:rPr lang="zh-CN" altLang="zh-CN" sz="1600" dirty="0"/>
              <a:t>命名空间是个绝妙的想法，请多加利用！（一段程序可以是一个文件，而命名空间就是文件夹）</a:t>
            </a:r>
          </a:p>
          <a:p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55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程序设计是使用现代计算机技术解决现实问题的关键能力，为了帮助大家掌握这项非常重要的能力，本教材选择</a:t>
            </a:r>
            <a:r>
              <a:rPr lang="en-US" altLang="zh-CN" sz="2800" dirty="0"/>
              <a:t>Python</a:t>
            </a:r>
            <a:r>
              <a:rPr lang="zh-CN" altLang="zh-CN" sz="2800" dirty="0"/>
              <a:t>语言作为学习编程的首选</a:t>
            </a:r>
            <a:r>
              <a:rPr lang="zh-CN" altLang="zh-CN" sz="2800" dirty="0" smtClean="0"/>
              <a:t>工具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为了运行</a:t>
            </a:r>
            <a:r>
              <a:rPr lang="en-US" altLang="zh-CN" sz="2800" dirty="0"/>
              <a:t>Python</a:t>
            </a:r>
            <a:r>
              <a:rPr lang="zh-CN" altLang="zh-CN" sz="2800" dirty="0"/>
              <a:t>语言的程序，首先需要去它的官方网站下载运行环境，值得注意的是</a:t>
            </a:r>
            <a:r>
              <a:rPr lang="en-US" altLang="zh-CN" sz="2800" dirty="0"/>
              <a:t>Python</a:t>
            </a:r>
            <a:r>
              <a:rPr lang="zh-CN" altLang="zh-CN" sz="2800" dirty="0"/>
              <a:t>有两个不同的版本，分别是</a:t>
            </a:r>
            <a:r>
              <a:rPr lang="en-US" altLang="zh-CN" sz="2800" dirty="0"/>
              <a:t>Python2</a:t>
            </a:r>
            <a:r>
              <a:rPr lang="zh-CN" altLang="zh-CN" sz="2800" dirty="0"/>
              <a:t>和</a:t>
            </a:r>
            <a:r>
              <a:rPr lang="en-US" altLang="zh-CN" sz="2800" dirty="0"/>
              <a:t>Python3</a:t>
            </a:r>
            <a:r>
              <a:rPr lang="zh-CN" altLang="zh-CN" sz="2800" dirty="0"/>
              <a:t>，不同版本的</a:t>
            </a:r>
            <a:r>
              <a:rPr lang="en-US" altLang="zh-CN" sz="2800" dirty="0"/>
              <a:t>Python</a:t>
            </a:r>
            <a:r>
              <a:rPr lang="zh-CN" altLang="zh-CN" sz="2800" dirty="0"/>
              <a:t>程序并不能相互兼容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69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除了使用</a:t>
            </a:r>
            <a:r>
              <a:rPr lang="en-US" altLang="zh-CN" sz="2800" dirty="0"/>
              <a:t>Python</a:t>
            </a:r>
            <a:r>
              <a:rPr lang="zh-CN" altLang="zh-CN" sz="2800" dirty="0"/>
              <a:t>官方提供的开发工具</a:t>
            </a:r>
            <a:r>
              <a:rPr lang="en-US" altLang="zh-CN" sz="2800" dirty="0"/>
              <a:t>IDLE</a:t>
            </a:r>
            <a:r>
              <a:rPr lang="zh-CN" altLang="zh-CN" sz="2800" dirty="0"/>
              <a:t>以外，你还可以使用</a:t>
            </a:r>
            <a:r>
              <a:rPr lang="en-US" altLang="zh-CN" sz="2800" dirty="0"/>
              <a:t>PyCharm</a:t>
            </a:r>
            <a:r>
              <a:rPr lang="zh-CN" altLang="zh-CN" sz="2800" dirty="0"/>
              <a:t>作为编写</a:t>
            </a:r>
            <a:r>
              <a:rPr lang="en-US" altLang="zh-CN" sz="2800" dirty="0"/>
              <a:t>Python</a:t>
            </a:r>
            <a:r>
              <a:rPr lang="zh-CN" altLang="zh-CN" sz="2800" dirty="0"/>
              <a:t>程序的开发环境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Python</a:t>
            </a:r>
            <a:r>
              <a:rPr lang="zh-CN" altLang="zh-CN" sz="2800" dirty="0"/>
              <a:t>程序的运行方式有两种，分别是交互模式和文件模式，在交互模式下，</a:t>
            </a:r>
            <a:r>
              <a:rPr lang="en-US" altLang="zh-CN" sz="2800" dirty="0"/>
              <a:t>Python</a:t>
            </a:r>
            <a:r>
              <a:rPr lang="zh-CN" altLang="zh-CN" sz="2800" dirty="0"/>
              <a:t>会将你输入的程序立刻运行并返回运行结果，而在文件模式中，你可以将程序代码放在以</a:t>
            </a:r>
            <a:r>
              <a:rPr lang="en-US" altLang="zh-CN" sz="2800" dirty="0"/>
              <a:t>.py</a:t>
            </a:r>
            <a:r>
              <a:rPr lang="zh-CN" altLang="zh-CN" sz="2800" dirty="0"/>
              <a:t>结尾的</a:t>
            </a:r>
            <a:r>
              <a:rPr lang="en-US" altLang="zh-CN" sz="2800" dirty="0"/>
              <a:t>Python</a:t>
            </a:r>
            <a:r>
              <a:rPr lang="zh-CN" altLang="zh-CN" sz="2800" dirty="0"/>
              <a:t>程序文件中，这样就可以反复地修改并运行保存在存储器中的程序。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897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8174038" y="15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Gulim" pitchFamily="34" charset="-127"/>
                <a:ea typeface="宋体" charset="-122"/>
              </a:defRPr>
            </a:lvl9pPr>
          </a:lstStyle>
          <a:p>
            <a:pPr algn="r" eaLnBrk="1" hangingPunct="1"/>
            <a:fld id="{A4BEA5F9-DBEB-4738-BE04-49D700A0E943}" type="slidenum">
              <a:rPr kumimoji="0" lang="en-US" altLang="zh-CN" sz="1800">
                <a:solidFill>
                  <a:srgbClr val="FFFFFF"/>
                </a:solidFill>
                <a:latin typeface="Times New Roman" pitchFamily="18" charset="0"/>
                <a:ea typeface="隶书" pitchFamily="49" charset="-122"/>
              </a:rPr>
              <a:pPr algn="r" eaLnBrk="1" hangingPunct="1"/>
              <a:t>23</a:t>
            </a:fld>
            <a:endParaRPr kumimoji="0" lang="en-US" altLang="zh-CN" sz="1800">
              <a:solidFill>
                <a:srgbClr val="FFFFFF"/>
              </a:solidFill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6" name="Picture 24" descr="C:\Documents and Settings\Administrator\桌面\新建文件夹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4" t="57532" r="24638" b="10677"/>
          <a:stretch>
            <a:fillRect/>
          </a:stretch>
        </p:blipFill>
        <p:spPr bwMode="auto">
          <a:xfrm>
            <a:off x="3165475" y="1609725"/>
            <a:ext cx="8778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C:\Documents and Settings\Administrator\桌面\新建文件夹\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0" t="60558" r="40581" b="18246"/>
          <a:stretch>
            <a:fillRect/>
          </a:stretch>
        </p:blipFill>
        <p:spPr bwMode="auto">
          <a:xfrm rot="5241647">
            <a:off x="3981450" y="2209800"/>
            <a:ext cx="10080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 descr="C:\Documents and Settings\Administrator\桌面\新建文件夹\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6" t="36336" r="44928" b="25816"/>
          <a:stretch>
            <a:fillRect/>
          </a:stretch>
        </p:blipFill>
        <p:spPr bwMode="auto">
          <a:xfrm rot="10211323">
            <a:off x="3094038" y="3514725"/>
            <a:ext cx="13668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>
            <a:off x="5254625" y="2835275"/>
            <a:ext cx="1800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0" descr="C:\Documents and Settings\Administrator\桌面\新建文件夹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3" t="33307" r="-1450" b="3107"/>
          <a:stretch>
            <a:fillRect/>
          </a:stretch>
        </p:blipFill>
        <p:spPr bwMode="auto">
          <a:xfrm rot="-826922">
            <a:off x="3044825" y="2478088"/>
            <a:ext cx="74136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1" descr="C:\Documents and Settings\Administrator\桌面\新建文件夹\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2" t="15140" r="52174" b="69720"/>
          <a:stretch>
            <a:fillRect/>
          </a:stretch>
        </p:blipFill>
        <p:spPr bwMode="auto">
          <a:xfrm>
            <a:off x="4533900" y="1538288"/>
            <a:ext cx="576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2" descr="C:\Documents and Settings\Administrator\桌面\新建文件夹\3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9" t="21194" r="34782" b="57610"/>
          <a:stretch>
            <a:fillRect/>
          </a:stretch>
        </p:blipFill>
        <p:spPr bwMode="auto">
          <a:xfrm>
            <a:off x="4389438" y="2906713"/>
            <a:ext cx="11525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1547813" y="17002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C:\Documents and Settings\Administrator\桌面\新建文件夹\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32" r="49274" b="13704"/>
          <a:stretch>
            <a:fillRect/>
          </a:stretch>
        </p:blipFill>
        <p:spPr bwMode="auto">
          <a:xfrm rot="2270662">
            <a:off x="5724525" y="1484313"/>
            <a:ext cx="1800225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274888" y="2259013"/>
            <a:ext cx="2952750" cy="3887787"/>
            <a:chOff x="4788024" y="548680"/>
            <a:chExt cx="2592288" cy="3744416"/>
          </a:xfrm>
        </p:grpSpPr>
        <p:sp>
          <p:nvSpPr>
            <p:cNvPr id="16" name="TextBox 15"/>
            <p:cNvSpPr txBox="1"/>
            <p:nvPr/>
          </p:nvSpPr>
          <p:spPr>
            <a:xfrm>
              <a:off x="4788024" y="548680"/>
              <a:ext cx="2592288" cy="503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hangingPunct="0"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输入理想的程序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436096" y="2637236"/>
              <a:ext cx="1944216" cy="1655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3092450" y="3032125"/>
            <a:ext cx="4506913" cy="1804988"/>
            <a:chOff x="4168980" y="1192876"/>
            <a:chExt cx="4507476" cy="1804076"/>
          </a:xfrm>
        </p:grpSpPr>
        <p:sp>
          <p:nvSpPr>
            <p:cNvPr id="19" name="TextBox 18"/>
            <p:cNvSpPr txBox="1"/>
            <p:nvPr/>
          </p:nvSpPr>
          <p:spPr>
            <a:xfrm>
              <a:off x="4168980" y="1192876"/>
              <a:ext cx="3024336" cy="45117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0" hangingPunct="0">
                <a:lnSpc>
                  <a:spcPts val="2800"/>
                </a:lnSpc>
                <a:defRPr/>
              </a:pPr>
              <a:r>
                <a:rPr kumimoji="0" lang="zh-CN" altLang="en-US" sz="2800" b="1" dirty="0"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lin ang="16200000" scaled="1"/>
                    <a:tileRect/>
                  </a:gradFill>
                  <a:latin typeface="方正黄草简体" pitchFamily="65" charset="-122"/>
                  <a:ea typeface="方正黄草简体" pitchFamily="65" charset="-122"/>
                </a:rPr>
                <a:t>输出快乐的人生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00121" y="2636771"/>
              <a:ext cx="576335" cy="360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kumimoji="0" lang="zh-CN" altLang="en-US" sz="1800" dirty="0"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C 0.01788 -0.08866 0.08646 -0.14167 0.15312 -0.11806 C 0.21961 -0.09422 0.25937 -0.00278 0.24166 0.08611 C 0.22378 0.17476 0.15521 0.22777 0.08854 0.20416 C 0.02205 0.18032 -0.01771 0.08888 3.33333E-6 4.44444E-6 Z " pathEditMode="relative" rAng="-4502271" ptsTypes="fffff">
                                      <p:cBhvr>
                                        <p:cTn id="6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00" y="4300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78035E-7 C 0.0533 -0.05896 0.1323 -0.04902 0.17639 0.02173 C 0.22032 0.09248 0.2132 0.19699 0.16007 0.25618 C 0.10747 0.31491 0.0283 0.3052 -0.01545 0.23468 C -0.05989 0.16393 -0.05295 0.05873 -3.33333E-6 5.78035E-7 Z " pathEditMode="relative" rAng="-2382144" ptsTypes="fffff">
                                      <p:cBhvr>
                                        <p:cTn id="6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00" y="12800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5.78035E-8 C -0.05052 -0.06358 -0.05225 -0.16855 -0.0052 -0.23538 C 0.04202 -0.30197 0.12153 -0.3052 0.17136 -0.24231 C 0.22171 -0.17919 0.22362 -0.07399 0.17639 -0.00717 C 0.129 0.05942 0.05018 0.06289 -4.16667E-6 -5.78035E-8 Z " pathEditMode="relative" rAng="13404034" ptsTypes="fffff">
                                      <p:cBhvr>
                                        <p:cTn id="68" dur="1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00" y="-1210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7 0.00485 C 0.06406 0.05318 0.08194 0.1563 0.04548 0.23399 C 0.00885 0.31168 -0.06841 0.33549 -0.12674 0.28694 C -0.18525 0.23769 -0.20295 0.1348 -0.1665 0.05734 C -0.12986 -0.02058 -0.05226 -0.04416 0.00607 0.00485 Z " pathEditMode="relative" rAng="1925530" ptsTypes="fffff">
                                      <p:cBhvr>
                                        <p:cTn id="72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000" y="1410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-0.00555 C -0.00243 0.08555 -0.0632 0.15329 -0.13212 0.14474 C -0.2007 0.13618 -0.25122 0.05502 -0.2448 -0.03677 C -0.23837 -0.12833 -0.17761 -0.19584 -0.10868 -0.18729 C -0.04028 -0.17873 0.01059 -0.09734 0.00399 -0.00555 Z " pathEditMode="relative" rAng="5720755" ptsTypes="fffff">
                                      <p:cBhvr>
                                        <p:cTn id="76" dur="1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00" y="-16000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C 0.03211 0.08125 0.00868 0.18217 -0.05243 0.225 C -0.11337 0.26782 -0.18907 0.23657 -0.22118 0.15509 C -0.2533 0.07384 -0.22986 -0.02708 -0.16875 -0.06991 C -0.10782 -0.11273 -0.03212 -0.08148 3.33333E-6 1.48148E-6 Z " pathEditMode="relative" rAng="3735600" ptsTypes="fffff">
                                      <p:cBhvr>
                                        <p:cTn id="78" dur="1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000" y="7800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69 0  0.125 0.07458  0.125 0.16647  C 0.125 0.25837  0.069 0.33295  0 0.33295  C -0.069 0.33295  -0.125 0.25837  -0.125 0.16647  C -0.125 0.07458  -0.069 0  0 0  Z" pathEditMode="relative" ptsTypes="">
                                      <p:cBhvr>
                                        <p:cTn id="82" dur="1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C 0.05607 0.05324 0.06944 0.15741 0.02951 0.23241 C -0.01042 0.30718 -0.08855 0.325 -0.1448 0.27176 C -0.20087 0.21852 -0.21424 0.11435 -0.17431 0.03935 C -0.13438 -0.03541 -0.05625 -0.05324 4.16667E-6 -2.59259E-6 Z " pathEditMode="relative" rAng="2123381" ptsTypes="fffff">
                                      <p:cBhvr>
                                        <p:cTn id="84" dur="1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00" y="13600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C 0.03281 0.08079 0.01024 0.18218 -0.05017 0.22616 C -0.11076 0.26991 -0.18681 0.23982 -0.21979 0.15926 C -0.2526 0.07848 -0.23003 -0.02291 -0.16962 -0.06689 C -0.10903 -0.11064 -0.03299 -0.08055 -5.55556E-7 -3.33333E-6 Z " pathEditMode="relative" rAng="3692899" ptsTypes="fffff">
                                      <p:cBhvr>
                                        <p:cTn id="86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00" y="80000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4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13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ac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38" y="1571625"/>
            <a:ext cx="7772400" cy="4824413"/>
          </a:xfrm>
        </p:spPr>
        <p:txBody>
          <a:bodyPr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defRPr/>
            </a:pPr>
            <a: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</a:t>
            </a:r>
            <a:r>
              <a:rPr kumimoji="1" lang="en-US" altLang="zh-CN" sz="3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Python</a:t>
            </a:r>
            <a:r>
              <a:rPr kumimoji="1" lang="zh-CN" altLang="en-US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语言简介</a:t>
            </a:r>
            <a: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/>
            </a:r>
            <a:b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lang="en-US" altLang="zh-CN" sz="36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 </a:t>
            </a:r>
            <a:r>
              <a:rPr lang="en-US" altLang="zh-CN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Python</a:t>
            </a:r>
            <a:r>
              <a:rPr lang="zh-CN" altLang="en-US" sz="3600" cap="none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语言的特点</a:t>
            </a:r>
            <a: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/>
            </a:r>
            <a:b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 </a:t>
            </a:r>
            <a:r>
              <a:rPr kumimoji="1" lang="zh-CN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程序的编译与解释</a:t>
            </a:r>
            <a: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/>
            </a:r>
            <a:b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 </a:t>
            </a:r>
            <a:r>
              <a:rPr kumimoji="1" lang="zh-CN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配置</a:t>
            </a:r>
            <a:r>
              <a:rPr kumimoji="1" lang="en-US" altLang="zh-CN" sz="3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Python</a:t>
            </a:r>
            <a:r>
              <a:rPr kumimoji="1" lang="zh-CN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语言的开发环境</a:t>
            </a:r>
            <a: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/>
            </a:r>
            <a:b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1" lang="en-US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 </a:t>
            </a:r>
            <a:r>
              <a:rPr kumimoji="1" lang="zh-CN" altLang="zh-CN" sz="3600" b="1" i="0" u="none" strike="noStrike" kern="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编写程序的基本步骤</a:t>
            </a:r>
            <a:endParaRPr kumimoji="1" lang="zh-CN" altLang="en-US" sz="3600" b="1" i="0" u="none" strike="noStrike" kern="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2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官方描述：</a:t>
            </a:r>
            <a:endParaRPr lang="en-US" altLang="zh-CN" dirty="0" smtClean="0"/>
          </a:p>
          <a:p>
            <a:pPr lvl="1"/>
            <a:r>
              <a:rPr lang="en-US" altLang="zh-CN" dirty="0"/>
              <a:t>Python </a:t>
            </a:r>
            <a:r>
              <a:rPr lang="zh-CN" altLang="zh-CN" dirty="0"/>
              <a:t>是一款易于学习且功能强大的开放源代码的编程语言。它可以快速帮助人们完成各种编程任务，并且能够把用其他语言制作的各种模块很轻松地联结在一起。使用</a:t>
            </a:r>
            <a:r>
              <a:rPr lang="en-US" altLang="zh-CN" dirty="0"/>
              <a:t>Python</a:t>
            </a:r>
            <a:r>
              <a:rPr lang="zh-CN" altLang="zh-CN" dirty="0"/>
              <a:t>编写的程序可以在绝大多数平台上顺利运行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D893FB-85AB-4B61-AFED-52C0504A618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04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Why Python ?</a:t>
            </a:r>
            <a:endParaRPr lang="zh-CN" altLang="en-US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4213" y="1250950"/>
            <a:ext cx="8134350" cy="5011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dirty="0" smtClean="0"/>
              <a:t>简单（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dirty="0"/>
              <a:t>易于学习（</a:t>
            </a:r>
            <a:r>
              <a:rPr lang="en-US" altLang="zh-CN" dirty="0"/>
              <a:t>Easy to Learn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dirty="0"/>
              <a:t>自由且开放（</a:t>
            </a:r>
            <a:r>
              <a:rPr lang="en-US" altLang="zh-CN" dirty="0"/>
              <a:t>Free and Open Source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dirty="0"/>
              <a:t>高级语言（</a:t>
            </a:r>
            <a:r>
              <a:rPr lang="en-US" altLang="zh-CN" dirty="0"/>
              <a:t>High-level Language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dirty="0"/>
              <a:t>跨平台性（</a:t>
            </a:r>
            <a:r>
              <a:rPr lang="en-US" altLang="zh-CN" dirty="0"/>
              <a:t>Portable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zh-CN" dirty="0"/>
              <a:t>解释执行（</a:t>
            </a:r>
            <a:r>
              <a:rPr lang="en-US" altLang="zh-CN" dirty="0"/>
              <a:t>Interpreted</a:t>
            </a:r>
            <a:r>
              <a:rPr lang="zh-CN" altLang="zh-CN" dirty="0" smtClean="0"/>
              <a:t>）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73025" y="112713"/>
            <a:ext cx="8229600" cy="81597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kumimoji="1" lang="zh-CN" altLang="zh-CN" dirty="0" smtClean="0">
                <a:solidFill>
                  <a:srgbClr val="F8FE06"/>
                </a:solidFill>
                <a:latin typeface="Tahoma" panose="020B0604030504040204" pitchFamily="34" charset="0"/>
                <a:ea typeface="黑体" panose="02010609060101010101" pitchFamily="49" charset="-122"/>
                <a:cs typeface="+mj-cs"/>
              </a:rPr>
              <a:t>程序</a:t>
            </a:r>
            <a:r>
              <a:rPr kumimoji="1" lang="zh-CN" altLang="zh-CN" dirty="0">
                <a:solidFill>
                  <a:srgbClr val="F8FE06"/>
                </a:solidFill>
                <a:latin typeface="Tahoma" panose="020B0604030504040204" pitchFamily="34" charset="0"/>
                <a:ea typeface="黑体" panose="02010609060101010101" pitchFamily="49" charset="-122"/>
                <a:cs typeface="+mj-cs"/>
              </a:rPr>
              <a:t>的编译与解释</a:t>
            </a:r>
            <a:endParaRPr kumimoji="1" lang="zh-CN" altLang="en-US" dirty="0">
              <a:solidFill>
                <a:srgbClr val="F8FE06"/>
              </a:solidFill>
              <a:latin typeface="Tahoma" panose="020B060403050404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  <a:noFill/>
          <a:ln>
            <a:noFill/>
          </a:ln>
        </p:spPr>
        <p:txBody>
          <a:bodyPr/>
          <a:lstStyle/>
          <a:p>
            <a:pPr eaLnBrk="1" hangingPunct="1">
              <a:buSzPct val="75000"/>
            </a:pPr>
            <a:r>
              <a:rPr kumimoji="1" lang="zh-CN" altLang="zh-CN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程序开发人员编写的高级语言程序</a:t>
            </a:r>
            <a:r>
              <a:rPr kumimoji="1" lang="zh-CN" altLang="en-US" dirty="0"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称源程序。源程序必须通过编译或解释才能在计算机上执行。</a:t>
            </a:r>
          </a:p>
        </p:txBody>
      </p:sp>
      <p:pic>
        <p:nvPicPr>
          <p:cNvPr id="11268" name="Picture 2" descr="图1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3589637"/>
            <a:ext cx="6121400" cy="24050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113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图1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31" y="1427034"/>
            <a:ext cx="6408737" cy="199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矩形 1"/>
          <p:cNvSpPr/>
          <p:nvPr/>
        </p:nvSpPr>
        <p:spPr>
          <a:xfrm>
            <a:off x="285750" y="3643313"/>
            <a:ext cx="8496300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zh-CN" sz="2800" dirty="0">
                <a:latin typeface="Calibri" panose="020F0502020204030204" pitchFamily="34" charset="0"/>
              </a:rPr>
              <a:t>编译与解释的区别</a:t>
            </a:r>
            <a:r>
              <a:rPr lang="zh-CN" altLang="en-US" sz="2800" dirty="0">
                <a:latin typeface="Calibri" panose="020F0502020204030204" pitchFamily="34" charset="0"/>
              </a:rPr>
              <a:t>：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r>
              <a:rPr lang="en-US" altLang="zh-CN" sz="2800" dirty="0">
                <a:latin typeface="Calibri" panose="020F0502020204030204" pitchFamily="34" charset="0"/>
              </a:rPr>
              <a:t>         1</a:t>
            </a:r>
            <a:r>
              <a:rPr lang="zh-CN" altLang="en-US" sz="2800" dirty="0">
                <a:latin typeface="Calibri" panose="020F0502020204030204" pitchFamily="34" charset="0"/>
              </a:rPr>
              <a:t>）</a:t>
            </a:r>
            <a:r>
              <a:rPr lang="zh-CN" altLang="zh-CN" sz="2800" dirty="0">
                <a:latin typeface="Calibri" panose="020F0502020204030204" pitchFamily="34" charset="0"/>
              </a:rPr>
              <a:t>编译是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一次性</a:t>
            </a:r>
            <a:r>
              <a:rPr lang="zh-CN" altLang="zh-CN" sz="2800" dirty="0">
                <a:latin typeface="Calibri" panose="020F0502020204030204" pitchFamily="34" charset="0"/>
              </a:rPr>
              <a:t>的工作，一旦程序被编译，不再需要编译程序和源程序代码了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r>
              <a:rPr lang="en-US" altLang="zh-CN" sz="2800" dirty="0">
                <a:latin typeface="Calibri" panose="020F0502020204030204" pitchFamily="34" charset="0"/>
              </a:rPr>
              <a:t>         2</a:t>
            </a:r>
            <a:r>
              <a:rPr lang="zh-CN" altLang="en-US" sz="2800" dirty="0">
                <a:latin typeface="Calibri" panose="020F0502020204030204" pitchFamily="34" charset="0"/>
              </a:rPr>
              <a:t>）</a:t>
            </a:r>
            <a:r>
              <a:rPr lang="zh-CN" altLang="zh-CN" sz="2800" dirty="0">
                <a:latin typeface="Calibri" panose="020F0502020204030204" pitchFamily="34" charset="0"/>
              </a:rPr>
              <a:t>解释则在程序的每次运行执行过程中都需要解释程序和源程序代码。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3025" y="112713"/>
            <a:ext cx="8229600" cy="815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r>
              <a:rPr lang="zh-CN" altLang="zh-CN" kern="0" smtClean="0">
                <a:solidFill>
                  <a:srgbClr val="F8FE0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程序的编译与解释</a:t>
            </a:r>
            <a:endParaRPr lang="zh-CN" altLang="en-US" kern="0" dirty="0">
              <a:solidFill>
                <a:srgbClr val="F8FE06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5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"/>
          <p:cNvSpPr/>
          <p:nvPr/>
        </p:nvSpPr>
        <p:spPr>
          <a:xfrm>
            <a:off x="285750" y="1095890"/>
            <a:ext cx="8496300" cy="526297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采用</a:t>
            </a:r>
            <a:r>
              <a:rPr lang="zh-CN" altLang="zh-CN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编译</a:t>
            </a:r>
            <a:r>
              <a:rPr lang="zh-CN" altLang="en-US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执行</a:t>
            </a:r>
            <a:r>
              <a:rPr lang="zh-CN" altLang="zh-CN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的</a:t>
            </a:r>
            <a:r>
              <a:rPr lang="zh-CN" altLang="zh-CN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好处：</a:t>
            </a:r>
          </a:p>
          <a:p>
            <a:r>
              <a:rPr lang="zh-CN" altLang="zh-CN" sz="2800" dirty="0">
                <a:latin typeface="Calibri" panose="020F0502020204030204" pitchFamily="34" charset="0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</a:rPr>
              <a:t>1</a:t>
            </a:r>
            <a:r>
              <a:rPr lang="zh-CN" altLang="zh-CN" sz="2800" dirty="0">
                <a:latin typeface="Calibri" panose="020F0502020204030204" pitchFamily="34" charset="0"/>
              </a:rPr>
              <a:t>）相同的源程序代码，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编译所产生的目标程序代码执行速度快</a:t>
            </a:r>
            <a:r>
              <a:rPr lang="zh-CN" altLang="zh-CN" sz="2800" dirty="0">
                <a:latin typeface="Calibri" panose="020F0502020204030204" pitchFamily="34" charset="0"/>
              </a:rPr>
              <a:t>。</a:t>
            </a:r>
          </a:p>
          <a:p>
            <a:r>
              <a:rPr lang="zh-CN" altLang="zh-CN" sz="2800" dirty="0">
                <a:latin typeface="Calibri" panose="020F0502020204030204" pitchFamily="34" charset="0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</a:rPr>
              <a:t>2</a:t>
            </a:r>
            <a:r>
              <a:rPr lang="zh-CN" altLang="zh-CN" sz="2800" dirty="0">
                <a:latin typeface="Calibri" panose="020F0502020204030204" pitchFamily="34" charset="0"/>
              </a:rPr>
              <a:t>）编译所产生的目标程序代码可以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脱离编译器独立运行</a:t>
            </a:r>
            <a:r>
              <a:rPr lang="zh-CN" altLang="zh-CN" sz="2800" dirty="0">
                <a:latin typeface="Calibri" panose="020F0502020204030204" pitchFamily="34" charset="0"/>
              </a:rPr>
              <a:t>。</a:t>
            </a:r>
          </a:p>
          <a:p>
            <a:r>
              <a:rPr lang="zh-CN" altLang="zh-CN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采用</a:t>
            </a:r>
            <a:r>
              <a:rPr lang="zh-CN" altLang="zh-CN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解释</a:t>
            </a:r>
            <a:r>
              <a:rPr lang="zh-CN" altLang="en-US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执行</a:t>
            </a:r>
            <a:r>
              <a:rPr lang="zh-CN" altLang="zh-CN" sz="2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的</a:t>
            </a:r>
            <a:r>
              <a:rPr lang="zh-CN" altLang="zh-CN" sz="2800" b="1" dirty="0">
                <a:solidFill>
                  <a:srgbClr val="0070C0"/>
                </a:solidFill>
                <a:latin typeface="Calibri" panose="020F0502020204030204" pitchFamily="34" charset="0"/>
              </a:rPr>
              <a:t>好处：</a:t>
            </a:r>
          </a:p>
          <a:p>
            <a:r>
              <a:rPr lang="zh-CN" altLang="zh-CN" sz="2800" dirty="0">
                <a:latin typeface="Calibri" panose="020F0502020204030204" pitchFamily="34" charset="0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</a:rPr>
              <a:t>1</a:t>
            </a:r>
            <a:r>
              <a:rPr lang="zh-CN" altLang="zh-CN" sz="2800" dirty="0">
                <a:latin typeface="Calibri" panose="020F0502020204030204" pitchFamily="34" charset="0"/>
              </a:rPr>
              <a:t>）程序调试执行时，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程序纠错、维护方便、灵活</a:t>
            </a:r>
            <a:r>
              <a:rPr lang="zh-CN" altLang="zh-CN" sz="2800" dirty="0">
                <a:latin typeface="Calibri" panose="020F0502020204030204" pitchFamily="34" charset="0"/>
              </a:rPr>
              <a:t>。而编译后程序如果有错，需要修改程序后再次编译、链接。</a:t>
            </a:r>
          </a:p>
          <a:p>
            <a:r>
              <a:rPr lang="zh-CN" altLang="zh-CN" sz="2800" dirty="0">
                <a:latin typeface="Calibri" panose="020F0502020204030204" pitchFamily="34" charset="0"/>
              </a:rPr>
              <a:t>（</a:t>
            </a:r>
            <a:r>
              <a:rPr lang="en-US" altLang="zh-CN" sz="2800" dirty="0">
                <a:latin typeface="Calibri" panose="020F0502020204030204" pitchFamily="34" charset="0"/>
              </a:rPr>
              <a:t>2</a:t>
            </a:r>
            <a:r>
              <a:rPr lang="zh-CN" altLang="zh-CN" sz="2800" dirty="0">
                <a:latin typeface="Calibri" panose="020F0502020204030204" pitchFamily="34" charset="0"/>
              </a:rPr>
              <a:t>）源程序虽然不能脱离解释器独立运行，但</a:t>
            </a:r>
            <a:r>
              <a:rPr lang="zh-CN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源程序代码可以在不同操作系统上运行，可移植性好，这是编译方法没有的特点</a:t>
            </a:r>
            <a:r>
              <a:rPr lang="zh-CN" altLang="zh-CN" sz="2800" dirty="0">
                <a:latin typeface="Calibri" panose="020F0502020204030204" pitchFamily="34" charset="0"/>
              </a:rPr>
              <a:t>。</a:t>
            </a:r>
            <a:endParaRPr lang="zh-CN" alt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3025" y="112713"/>
            <a:ext cx="8229600" cy="815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2pPr>
            <a:lvl3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3pPr>
            <a:lvl4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4pPr>
            <a:lvl5pPr algn="l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5pPr>
            <a:lvl6pPr marL="4572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6pPr>
            <a:lvl7pPr marL="9144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7pPr>
            <a:lvl8pPr marL="13716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8pPr>
            <a:lvl9pPr marL="1828800" algn="l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/>
            <a:r>
              <a:rPr lang="zh-CN" altLang="zh-CN" kern="0" smtClean="0">
                <a:solidFill>
                  <a:srgbClr val="F8FE0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程序的编译与解释</a:t>
            </a:r>
            <a:endParaRPr lang="zh-CN" altLang="en-US" kern="0" dirty="0">
              <a:solidFill>
                <a:srgbClr val="F8FE06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6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025" y="112713"/>
            <a:ext cx="8229600" cy="81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/>
              <a:t>Why Python ?</a:t>
            </a:r>
            <a:endParaRPr lang="zh-CN" altLang="en-US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4213" y="1250950"/>
            <a:ext cx="8134350" cy="5011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eaLnBrk="1" hangingPunct="1">
              <a:buFont typeface="+mj-lt"/>
              <a:buAutoNum type="arabicPeriod" startAt="7"/>
            </a:pPr>
            <a:r>
              <a:rPr lang="zh-CN" altLang="zh-CN" dirty="0" smtClean="0"/>
              <a:t>面向对象（</a:t>
            </a:r>
            <a:r>
              <a:rPr lang="en-US" altLang="zh-CN" dirty="0" smtClean="0"/>
              <a:t>Object Oriented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514350" indent="-514350" eaLnBrk="1" hangingPunct="1">
              <a:buFont typeface="+mj-lt"/>
              <a:buAutoNum type="arabicPeriod" startAt="7"/>
            </a:pPr>
            <a:r>
              <a:rPr lang="zh-CN" altLang="zh-CN" dirty="0" smtClean="0"/>
              <a:t>可扩展性（</a:t>
            </a:r>
            <a:r>
              <a:rPr lang="en-US" altLang="zh-CN" dirty="0" smtClean="0"/>
              <a:t>Extensible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514350" indent="-514350" eaLnBrk="1" hangingPunct="1">
              <a:buFont typeface="+mj-lt"/>
              <a:buAutoNum type="arabicPeriod" startAt="7"/>
            </a:pPr>
            <a:r>
              <a:rPr lang="zh-CN" altLang="zh-CN" dirty="0"/>
              <a:t>可嵌入性（</a:t>
            </a:r>
            <a:r>
              <a:rPr lang="en-US" altLang="zh-CN" dirty="0"/>
              <a:t>Embeddable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514350" indent="-514350" eaLnBrk="1" hangingPunct="1">
              <a:buFont typeface="+mj-lt"/>
              <a:buAutoNum type="arabicPeriod" startAt="7"/>
            </a:pPr>
            <a:r>
              <a:rPr lang="zh-CN" altLang="zh-CN" dirty="0"/>
              <a:t>丰富的库（</a:t>
            </a:r>
            <a:r>
              <a:rPr lang="en-US" altLang="zh-CN" dirty="0"/>
              <a:t>Extensive Libraries</a:t>
            </a:r>
            <a:r>
              <a:rPr lang="zh-CN" altLang="zh-CN" dirty="0"/>
              <a:t>）</a:t>
            </a:r>
            <a:endParaRPr lang="zh-CN" altLang="en-US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21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南邮">
  <a:themeElements>
    <a:clrScheme name="1_기본 디자인 3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CCCCFF"/>
      </a:hlink>
      <a:folHlink>
        <a:srgbClr val="C68DFF"/>
      </a:folHlink>
    </a:clrScheme>
    <a:fontScheme name="1_기본 디자인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1218</Words>
  <Application>Microsoft Office PowerPoint</Application>
  <PresentationFormat>全屏显示(4:3)</PresentationFormat>
  <Paragraphs>111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Gulim</vt:lpstr>
      <vt:lpstr>方正黄草简体</vt:lpstr>
      <vt:lpstr>黑体</vt:lpstr>
      <vt:lpstr>华文细黑</vt:lpstr>
      <vt:lpstr>华文新魏</vt:lpstr>
      <vt:lpstr>隶书</vt:lpstr>
      <vt:lpstr>宋体</vt:lpstr>
      <vt:lpstr>幼圆</vt:lpstr>
      <vt:lpstr>Arial Black</vt:lpstr>
      <vt:lpstr>Calibri</vt:lpstr>
      <vt:lpstr>Tahoma</vt:lpstr>
      <vt:lpstr>Times New Roman</vt:lpstr>
      <vt:lpstr>Wingdings</vt:lpstr>
      <vt:lpstr>南邮</vt:lpstr>
      <vt:lpstr>PowerPoint 演示文稿</vt:lpstr>
      <vt:lpstr>第1章 编程前的准备工作</vt:lpstr>
      <vt:lpstr>1 Python语言简介 2 Python语言的特点 3 程序的编译与解释 4 配置Python语言的开发环境 5 编写程序的基本步骤</vt:lpstr>
      <vt:lpstr>关于Python</vt:lpstr>
      <vt:lpstr>Why Python ?</vt:lpstr>
      <vt:lpstr>程序的编译与解释</vt:lpstr>
      <vt:lpstr>PowerPoint 演示文稿</vt:lpstr>
      <vt:lpstr>PowerPoint 演示文稿</vt:lpstr>
      <vt:lpstr>Why Python ?</vt:lpstr>
      <vt:lpstr>Python 2 与 Python 3</vt:lpstr>
      <vt:lpstr>配置开发环境</vt:lpstr>
      <vt:lpstr>PowerPoint 演示文稿</vt:lpstr>
      <vt:lpstr>PowerPoint 演示文稿</vt:lpstr>
      <vt:lpstr>编写程序的基本步骤</vt:lpstr>
      <vt:lpstr>举例</vt:lpstr>
      <vt:lpstr>PowerPoint 演示文稿</vt:lpstr>
      <vt:lpstr>选择一款编辑器</vt:lpstr>
      <vt:lpstr>选择一款编辑器</vt:lpstr>
      <vt:lpstr>Python之禅</vt:lpstr>
      <vt:lpstr>PowerPoint 演示文稿</vt:lpstr>
      <vt:lpstr>本章小结</vt:lpstr>
      <vt:lpstr>本章小结</vt:lpstr>
      <vt:lpstr>PowerPoint 演示文稿</vt:lpstr>
    </vt:vector>
  </TitlesOfParts>
  <Company>artcom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dc:description>본 디자인은 ARTCOM PT연구소에 저작권이 있습니다.</dc:description>
  <cp:lastModifiedBy>薛 景</cp:lastModifiedBy>
  <cp:revision>46</cp:revision>
  <dcterms:created xsi:type="dcterms:W3CDTF">2015-09-21T07:23:15Z</dcterms:created>
  <dcterms:modified xsi:type="dcterms:W3CDTF">2018-10-11T05:34:14Z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000800b289000000000001024140</vt:lpwstr>
  </property>
</Properties>
</file>