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58"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 id="564" r:id="rId42"/>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99"/>
    <a:srgbClr val="006600"/>
    <a:srgbClr val="FF5050"/>
    <a:srgbClr val="F8F8F8"/>
    <a:srgbClr val="FF0000"/>
    <a:srgbClr val="F8FE06"/>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1" autoAdjust="0"/>
    <p:restoredTop sz="84242" autoAdjust="0"/>
  </p:normalViewPr>
  <p:slideViewPr>
    <p:cSldViewPr snapToGrid="0">
      <p:cViewPr varScale="1">
        <p:scale>
          <a:sx n="93" d="100"/>
          <a:sy n="93" d="100"/>
        </p:scale>
        <p:origin x="131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3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38</a:t>
            </a:fld>
            <a:endParaRPr lang="en-US" altLang="ko-KR"/>
          </a:p>
        </p:txBody>
      </p:sp>
    </p:spTree>
    <p:extLst>
      <p:ext uri="{BB962C8B-B14F-4D97-AF65-F5344CB8AC3E}">
        <p14:creationId xmlns:p14="http://schemas.microsoft.com/office/powerpoint/2010/main" val="224540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41</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p14="http://schemas.microsoft.com/office/powerpoint/2010/main" val="2754160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615603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3200" b="1" i="0" baseline="0">
                <a:latin typeface="Tahoma" pitchFamily="34" charset="0"/>
                <a:ea typeface="黑体" pitchFamily="49" charset="-122"/>
              </a:defRPr>
            </a:lvl1pPr>
            <a:lvl2pPr>
              <a:lnSpc>
                <a:spcPct val="105000"/>
              </a:lnSpc>
              <a:defRPr sz="28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3"/>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3703638"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分段函数</a:t>
            </a:r>
            <a:br>
              <a:rPr lang="zh-CN" altLang="zh-CN" dirty="0"/>
            </a:b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10</a:t>
            </a:fld>
            <a:endParaRPr lang="en-US" altLang="ko-KR"/>
          </a:p>
        </p:txBody>
      </p:sp>
      <p:sp>
        <p:nvSpPr>
          <p:cNvPr id="5" name="矩形 4"/>
          <p:cNvSpPr/>
          <p:nvPr/>
        </p:nvSpPr>
        <p:spPr>
          <a:xfrm>
            <a:off x="921657" y="1848350"/>
            <a:ext cx="4572000" cy="3785652"/>
          </a:xfrm>
          <a:prstGeom prst="rect">
            <a:avLst/>
          </a:prstGeom>
        </p:spPr>
        <p:txBody>
          <a:bodyPr>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10.5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数组元素的分段操作示例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np.random.rand</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ones=</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np.ones</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zeros=</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np.zeros</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np.where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(a&gt;0.5, ones, zeros)</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 ", a)</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 ", b)</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976985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数组元素</a:t>
            </a:r>
            <a:r>
              <a:rPr lang="zh-CN" altLang="zh-CN" dirty="0" smtClean="0"/>
              <a:t>访问</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11</a:t>
            </a:fld>
            <a:endParaRPr lang="en-US" altLang="ko-KR"/>
          </a:p>
        </p:txBody>
      </p:sp>
      <p:sp>
        <p:nvSpPr>
          <p:cNvPr id="5" name="矩形 4"/>
          <p:cNvSpPr/>
          <p:nvPr/>
        </p:nvSpPr>
        <p:spPr>
          <a:xfrm>
            <a:off x="224969" y="1155853"/>
            <a:ext cx="8396515" cy="5170646"/>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10.6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一维数组和二维数组元素的访问操作示例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([1,2,3,4])</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([[1,2,3,4], [11,12,13,14], [21,22,23,24]])</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print("a[0] = ",a[0])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个元素</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print("a[2] = ",a[2])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个元素</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print("a[-1] = ",a[-1])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数组的最后一个元素</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print("b[0, 0] = ",b[0, 0])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列</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print("b[0, 1] = ",b[0, 1])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列</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print("b[1, 2] = ",b[1, 2])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列</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print("b[2, 2] = ",b[2, 2])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列</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029224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数组切片</a:t>
            </a:r>
            <a:r>
              <a:rPr lang="zh-CN" altLang="zh-CN" dirty="0" smtClean="0"/>
              <a:t>操作</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12</a:t>
            </a:fld>
            <a:endParaRPr lang="en-US" altLang="ko-KR"/>
          </a:p>
        </p:txBody>
      </p:sp>
      <p:sp>
        <p:nvSpPr>
          <p:cNvPr id="5" name="矩形 4"/>
          <p:cNvSpPr/>
          <p:nvPr/>
        </p:nvSpPr>
        <p:spPr>
          <a:xfrm>
            <a:off x="0" y="1202020"/>
            <a:ext cx="8896077" cy="5078313"/>
          </a:xfrm>
          <a:prstGeom prst="rect">
            <a:avLst/>
          </a:prstGeom>
        </p:spPr>
        <p:txBody>
          <a:bodyPr wrap="square">
            <a:spAutoFit/>
          </a:bodyPr>
          <a:lstStyle/>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2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10.7 </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数组切片操作示例</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12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2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([1,2,3,4])</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12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([[1,2,3,4], [11,12,13,14], [21,22,23,24</a:t>
            </a: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a:t>
            </a:r>
            <a:endParaRPr lang="zh-CN" altLang="zh-CN" sz="1200" b="1" kern="100" dirty="0" smtClean="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smtClean="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a</a:t>
            </a:r>
            <a:r>
              <a:rPr lang="zh-CN" altLang="zh-CN" sz="1200" b="1" kern="100" dirty="0" smtClean="0">
                <a:latin typeface="Times New Roman" panose="02020603050405020304" pitchFamily="18" charset="0"/>
                <a:ea typeface="宋体" panose="02010600030101010101" pitchFamily="2" charset="-122"/>
                <a:cs typeface="Times New Roman" panose="02020603050405020304" pitchFamily="18" charset="0"/>
              </a:rPr>
              <a:t>进行切片得到一个子列表并输出，子列表的元素为</a:t>
            </a: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a[0]</a:t>
            </a:r>
            <a:r>
              <a:rPr lang="zh-CN" altLang="zh-CN" sz="1200" b="1"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a[1]</a:t>
            </a:r>
            <a:endParaRPr lang="zh-CN" altLang="zh-CN" sz="1200" b="1" kern="100" dirty="0" smtClean="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smtClean="0">
                <a:latin typeface="Times New Roman" panose="02020603050405020304" pitchFamily="18" charset="0"/>
                <a:ea typeface="宋体" panose="02010600030101010101" pitchFamily="2" charset="-122"/>
                <a:cs typeface="等线" panose="02010600030101010101" pitchFamily="2" charset="-122"/>
              </a:rPr>
              <a:t>print</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("a[0:2] = ",a[0:2])</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以步长</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进行切片并输出，子列表的元素为</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a[0]</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a[2]</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print("a[0:4:2] = ",a[0:4:2])</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进行切片并输出，子列表的元素为</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a[0]</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a[1]</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a[2]</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print("a[:-1] = ",a[:-1])</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进行切片并输出，得到数组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行</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print("b[1:3] = ",b[1:3])</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进行切块</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print("b[1:3, 2:4] = ",b[1:3, 2:4])</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进行切片并输出，得到数组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行、第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行</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print("b[1:3, :] = ",b[1:3, :])</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进行切片并输出，得到数组</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列、第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列、第</a:t>
            </a: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200" b="1" kern="100" dirty="0">
                <a:latin typeface="Times New Roman" panose="02020603050405020304" pitchFamily="18" charset="0"/>
                <a:ea typeface="宋体" panose="02010600030101010101" pitchFamily="2" charset="-122"/>
                <a:cs typeface="Times New Roman" panose="02020603050405020304" pitchFamily="18" charset="0"/>
              </a:rPr>
              <a:t>列</a:t>
            </a:r>
            <a:endParaRPr lang="zh-CN" altLang="zh-CN" sz="12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200" b="1" kern="100" dirty="0">
                <a:latin typeface="Times New Roman" panose="02020603050405020304" pitchFamily="18" charset="0"/>
                <a:ea typeface="宋体" panose="02010600030101010101" pitchFamily="2" charset="-122"/>
                <a:cs typeface="等线" panose="02010600030101010101" pitchFamily="2" charset="-122"/>
              </a:rPr>
              <a:t>print("b[:, 0:3] = ",b[:, 0:3])</a:t>
            </a:r>
            <a:endParaRPr lang="zh-CN" altLang="zh-CN" sz="12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197111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改变数组形状</a:t>
            </a:r>
            <a:br>
              <a:rPr lang="zh-CN" altLang="zh-CN" dirty="0"/>
            </a:b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13</a:t>
            </a:fld>
            <a:endParaRPr lang="en-US" altLang="ko-KR"/>
          </a:p>
        </p:txBody>
      </p:sp>
      <p:sp>
        <p:nvSpPr>
          <p:cNvPr id="5" name="矩形 4"/>
          <p:cNvSpPr/>
          <p:nvPr/>
        </p:nvSpPr>
        <p:spPr>
          <a:xfrm>
            <a:off x="0" y="1294353"/>
            <a:ext cx="9070248" cy="4893647"/>
          </a:xfrm>
          <a:prstGeom prst="rect">
            <a:avLst/>
          </a:prstGeom>
        </p:spPr>
        <p:txBody>
          <a:bodyPr wrap="square">
            <a:spAutoFit/>
          </a:bodyPr>
          <a:lstStyle/>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6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10.8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改变数组形状的操作示例</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([1,2,3,4,5,6,7,8,9,10,11,12])</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([[1,2,3],[11,12,13],[21,22,23]])</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a1=</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np.reshape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(a,[3,4])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将一维数组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4</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列的二维数组</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a2=</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np.reshape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(a,[2,-1])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将一维数组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行的二维数组，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表示列数自动确定</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由于总共</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个元素，所以列数自动确定为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6</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a3=</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np.reshape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(a,[2,2,3])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将一维数组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改变为三维数组</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b1=</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np.reshape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(b,[-1])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将二维数组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改变为一维数组，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表示元素个数自动确定，此处为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9</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print("a1= ", a1)</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print("a2= ", a2)</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print("a3= ", a3)</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print("b1= ", b1)</a:t>
            </a:r>
            <a:endParaRPr lang="zh-CN" altLang="zh-CN" sz="16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902575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二维数组</a:t>
            </a:r>
            <a:r>
              <a:rPr lang="zh-CN" altLang="zh-CN" dirty="0" smtClean="0"/>
              <a:t>转置</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14</a:t>
            </a:fld>
            <a:endParaRPr lang="en-US" altLang="ko-KR"/>
          </a:p>
        </p:txBody>
      </p:sp>
      <p:sp>
        <p:nvSpPr>
          <p:cNvPr id="5" name="矩形 4"/>
          <p:cNvSpPr/>
          <p:nvPr/>
        </p:nvSpPr>
        <p:spPr>
          <a:xfrm>
            <a:off x="0" y="1152619"/>
            <a:ext cx="8925105" cy="4708981"/>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10.9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数组转置操作示例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([1,2,3,4])</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([[1,2,3],[4,5,6],[7,8,9]])</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a1=</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一维数组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的转置还是</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b1=</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b.T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二维数组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的转置，使得行变为列，列变为行</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print("a1= ", a1)</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print("b1= ", b1)</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4040508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向量</a:t>
            </a:r>
            <a:r>
              <a:rPr lang="zh-CN" altLang="zh-CN" dirty="0" smtClean="0"/>
              <a:t>内积</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15</a:t>
            </a:fld>
            <a:endParaRPr lang="en-US" altLang="ko-KR"/>
          </a:p>
        </p:txBody>
      </p:sp>
      <p:sp>
        <p:nvSpPr>
          <p:cNvPr id="5" name="矩形 4"/>
          <p:cNvSpPr/>
          <p:nvPr/>
        </p:nvSpPr>
        <p:spPr>
          <a:xfrm>
            <a:off x="0" y="1498511"/>
            <a:ext cx="8867048" cy="4485330"/>
          </a:xfrm>
          <a:prstGeom prst="rect">
            <a:avLst/>
          </a:prstGeom>
        </p:spPr>
        <p:txBody>
          <a:bodyPr wrap="square">
            <a:spAutoFit/>
          </a:bodyPr>
          <a:lstStyle/>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6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10.10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计算数组内积的操作示例</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([1,2,3,4,5,6,7,8])</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([2,2,2,2,2,2,2,2])</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c=</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([2,2,2,2])</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np.reshape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(a,[2,4])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改变</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4</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列数组，保存在</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变量中</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a_dot_b</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=a.dot(b)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对应元素相乘后求和</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a_dot_a</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=a.dot(a)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对应元素相乘后求和</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aT_dot_aT</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=aT.dot(c)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中的每一行与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c</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求内积</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a_dot_b</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a_dot_b</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a_dot_a</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a_dot_a</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aT_dot_aT</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aT_dot_aT</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3308430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数组的函数运算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16</a:t>
            </a:fld>
            <a:endParaRPr lang="en-US" altLang="ko-KR"/>
          </a:p>
        </p:txBody>
      </p:sp>
      <p:sp>
        <p:nvSpPr>
          <p:cNvPr id="5" name="矩形 4"/>
          <p:cNvSpPr/>
          <p:nvPr/>
        </p:nvSpPr>
        <p:spPr>
          <a:xfrm>
            <a:off x="55132" y="551557"/>
            <a:ext cx="9070248" cy="6001643"/>
          </a:xfrm>
          <a:prstGeom prst="rect">
            <a:avLst/>
          </a:prstGeom>
        </p:spPr>
        <p:txBody>
          <a:bodyPr wrap="square">
            <a:spAutoFit/>
          </a:bodyPr>
          <a:lstStyle/>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6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10.11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数组函数操作的代码示例</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np.arange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(0, 100, 10,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dtype</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=np.float32)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创建一个等差数组</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np.random.rand</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创建一个包含</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个随机数的数组</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a_sin</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np.sin</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求正弦值</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a_cos</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np.cos</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求余弦值</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b_round</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np.round</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四舍五入</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b_floor</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np.floor</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对数组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求地板值</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b_ceil</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np.ceil</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求数组</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求天花板值</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 ",a)</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a_sin</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a_sin</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a_cos</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a_cos</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print("b= ",b)</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b_round</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b_round</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b_floor</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b_floor</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b_ceil</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b_ceil</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6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1574090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对数组的不同维度元素进行</a:t>
            </a:r>
            <a:r>
              <a:rPr lang="zh-CN" altLang="zh-CN" dirty="0" smtClean="0"/>
              <a:t>计算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17</a:t>
            </a:fld>
            <a:endParaRPr lang="en-US" altLang="ko-KR"/>
          </a:p>
        </p:txBody>
      </p:sp>
      <p:sp>
        <p:nvSpPr>
          <p:cNvPr id="5" name="矩形 4"/>
          <p:cNvSpPr/>
          <p:nvPr/>
        </p:nvSpPr>
        <p:spPr>
          <a:xfrm>
            <a:off x="0" y="1059388"/>
            <a:ext cx="8968648" cy="5493812"/>
          </a:xfrm>
          <a:prstGeom prst="rect">
            <a:avLst/>
          </a:prstGeom>
        </p:spPr>
        <p:txBody>
          <a:bodyPr wrap="square">
            <a:spAutoFit/>
          </a:bodyPr>
          <a:lstStyle/>
          <a:p>
            <a:pPr indent="304800" algn="just">
              <a:lnSpc>
                <a:spcPct val="150000"/>
              </a:lnSpc>
              <a:spcAft>
                <a:spcPts val="0"/>
              </a:spcAft>
            </a:pP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import </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([[4,0,9,7,6,5],[1,9,7,11,8,12]],</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dtype</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=np.float32)</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a_sum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计算</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中所有元素的和</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a_sum_0=</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=0)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二维数组纵向求和</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a_sum_1=</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二维数组横向求和</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a_mean_1=</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np.mean</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二维数组横向求均值</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weights=[0.7,0.3]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权重</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a_avg_0=</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np.average</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=0,weights=weights)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纵向求加权平均值</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a_max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np.max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求所有元素最大值</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a_min</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np.min</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=0)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纵向求最大值</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a_std</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np.std</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所有元素的标准差</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a_std_1=</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np.std</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横向求标准差</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a_sort_1=</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np.sort</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a,axis</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横向排序</a:t>
            </a:r>
            <a:endParaRPr lang="zh-CN" altLang="zh-CN" sz="18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1718725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广播</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18</a:t>
            </a:fld>
            <a:endParaRPr lang="en-US" altLang="ko-KR"/>
          </a:p>
        </p:txBody>
      </p:sp>
      <p:sp>
        <p:nvSpPr>
          <p:cNvPr id="5" name="矩形 4"/>
          <p:cNvSpPr/>
          <p:nvPr/>
        </p:nvSpPr>
        <p:spPr>
          <a:xfrm>
            <a:off x="254113" y="1617518"/>
            <a:ext cx="8672286" cy="4247317"/>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10.13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中使用广播操作示例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np.arange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(0,50,10).reshape(-1,1)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创建一个数组，并改变形状</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np.arange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(0,5,1)</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 ",a)</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print("b= ",b)</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print("a-b= ",a-b)</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print("a*b= ",a*b)</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3702011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计算唯一值以及出现</a:t>
            </a:r>
            <a:r>
              <a:rPr lang="zh-CN" altLang="zh-CN" dirty="0" smtClean="0"/>
              <a:t>次数</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19</a:t>
            </a:fld>
            <a:endParaRPr lang="en-US" altLang="ko-KR"/>
          </a:p>
        </p:txBody>
      </p:sp>
      <p:sp>
        <p:nvSpPr>
          <p:cNvPr id="5" name="矩形 4"/>
          <p:cNvSpPr/>
          <p:nvPr/>
        </p:nvSpPr>
        <p:spPr>
          <a:xfrm>
            <a:off x="8504" y="1617518"/>
            <a:ext cx="9163504" cy="4247317"/>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10.14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计算唯一值以及出现次数示例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np.random.randint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(0,10,7)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之间产生</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7</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个随机整数</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a_count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np.bincount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计算每个数出现的次数，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表示出现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次，</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表示出现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次，依此类推</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a_unique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np.unique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返回唯一元素值</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 ",a)</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a_count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a_count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a_unique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a_unique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953821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zh-CN" sz="4400" dirty="0">
                <a:solidFill>
                  <a:schemeClr val="tx1"/>
                </a:solidFill>
              </a:rPr>
              <a:t>第</a:t>
            </a:r>
            <a:r>
              <a:rPr lang="en-US" altLang="zh-CN" sz="4400" dirty="0" smtClean="0">
                <a:solidFill>
                  <a:schemeClr val="tx1"/>
                </a:solidFill>
              </a:rPr>
              <a:t>10</a:t>
            </a:r>
            <a:r>
              <a:rPr lang="zh-CN" altLang="zh-CN" sz="4400" dirty="0" smtClean="0">
                <a:solidFill>
                  <a:schemeClr val="tx1"/>
                </a:solidFill>
              </a:rPr>
              <a:t>章 </a:t>
            </a:r>
            <a:r>
              <a:rPr lang="zh-CN" altLang="en-US" sz="4400" dirty="0" smtClean="0">
                <a:solidFill>
                  <a:schemeClr val="tx1"/>
                </a:solidFill>
              </a:rPr>
              <a:t>数据分析与可视化</a:t>
            </a:r>
            <a:endParaRPr lang="zh-CN" altLang="en-US" sz="4400" dirty="0">
              <a:solidFill>
                <a:schemeClr val="tx1"/>
              </a:solidFill>
            </a:endParaRPr>
          </a:p>
        </p:txBody>
      </p:sp>
    </p:spTree>
    <p:extLst>
      <p:ext uri="{BB962C8B-B14F-4D97-AF65-F5344CB8AC3E}">
        <p14:creationId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矩阵</a:t>
            </a:r>
            <a:r>
              <a:rPr lang="zh-CN" altLang="zh-CN" dirty="0" smtClean="0"/>
              <a:t>运算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20</a:t>
            </a:fld>
            <a:endParaRPr lang="en-US" altLang="ko-KR"/>
          </a:p>
        </p:txBody>
      </p:sp>
      <p:sp>
        <p:nvSpPr>
          <p:cNvPr id="5" name="矩形 4"/>
          <p:cNvSpPr/>
          <p:nvPr/>
        </p:nvSpPr>
        <p:spPr>
          <a:xfrm>
            <a:off x="0" y="1409769"/>
            <a:ext cx="8968648" cy="4662815"/>
          </a:xfrm>
          <a:prstGeom prst="rect">
            <a:avLst/>
          </a:prstGeom>
        </p:spPr>
        <p:txBody>
          <a:bodyPr wrap="square">
            <a:spAutoFit/>
          </a:bodyPr>
          <a:lstStyle/>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8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10.15 </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矩阵运算示例</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np.matrix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([[1,3,5,7],[2,4,6,8]]) 				#2</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4</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列矩阵</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np.matrix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([[2],[1],[2],[3]])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4</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列矩阵</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print("a= ",a)</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print("b= ",b)</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a.T</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a.T</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的转置</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print("a*b= ",a*b)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输出矩阵</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与矩阵</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相乘的结果，</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smtClean="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的列数必须与</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b</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的行数相同</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a.sum</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8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a.max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1800" b="1" kern="100" dirty="0" err="1">
                <a:latin typeface="Times New Roman" panose="02020603050405020304" pitchFamily="18" charset="0"/>
                <a:ea typeface="宋体" panose="02010600030101010101" pitchFamily="2" charset="-122"/>
                <a:cs typeface="等线" panose="02010600030101010101" pitchFamily="2" charset="-122"/>
              </a:rPr>
              <a:t>a.max</a:t>
            </a:r>
            <a:r>
              <a:rPr lang="en-US" altLang="zh-CN" sz="18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18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1666483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zh-CN" dirty="0" smtClean="0"/>
              <a:t>科学</a:t>
            </a:r>
            <a:r>
              <a:rPr lang="zh-CN" altLang="zh-CN" dirty="0"/>
              <a:t>计算扩展库</a:t>
            </a:r>
            <a:r>
              <a:rPr lang="en-US" altLang="zh-CN" dirty="0" err="1" smtClean="0"/>
              <a:t>scipy</a:t>
            </a:r>
            <a:endParaRPr lang="zh-CN" altLang="en-US" dirty="0"/>
          </a:p>
        </p:txBody>
      </p:sp>
      <p:sp>
        <p:nvSpPr>
          <p:cNvPr id="3" name="内容占位符 2"/>
          <p:cNvSpPr>
            <a:spLocks noGrp="1"/>
          </p:cNvSpPr>
          <p:nvPr>
            <p:ph idx="1"/>
          </p:nvPr>
        </p:nvSpPr>
        <p:spPr/>
        <p:txBody>
          <a:bodyPr/>
          <a:lstStyle/>
          <a:p>
            <a:r>
              <a:rPr lang="en-US" altLang="zh-CN" sz="2800" dirty="0" err="1"/>
              <a:t>scipy</a:t>
            </a:r>
            <a:r>
              <a:rPr lang="zh-CN" altLang="zh-CN" sz="2800" dirty="0"/>
              <a:t>是专门为科技计算和工程应用设计的</a:t>
            </a:r>
            <a:r>
              <a:rPr lang="en-US" altLang="zh-CN" sz="2800" dirty="0"/>
              <a:t>Python</a:t>
            </a:r>
            <a:r>
              <a:rPr lang="zh-CN" altLang="zh-CN" sz="2800" dirty="0"/>
              <a:t>工具包，建立在</a:t>
            </a:r>
            <a:r>
              <a:rPr lang="en-US" altLang="zh-CN" sz="2800" dirty="0" err="1"/>
              <a:t>numpy</a:t>
            </a:r>
            <a:r>
              <a:rPr lang="zh-CN" altLang="zh-CN" sz="2800" dirty="0"/>
              <a:t>基础上，通过操控</a:t>
            </a:r>
            <a:r>
              <a:rPr lang="en-US" altLang="zh-CN" sz="2800" dirty="0" err="1"/>
              <a:t>numpy</a:t>
            </a:r>
            <a:r>
              <a:rPr lang="zh-CN" altLang="zh-CN" sz="2800" dirty="0"/>
              <a:t>数组来进行科学计算，在</a:t>
            </a:r>
            <a:r>
              <a:rPr lang="en-US" altLang="zh-CN" sz="2800" dirty="0" err="1"/>
              <a:t>numpy</a:t>
            </a:r>
            <a:r>
              <a:rPr lang="zh-CN" altLang="zh-CN" sz="2800" dirty="0"/>
              <a:t>的基础上增加了大量用于科学计算和工程计算的模块，包括统计分析、优化、线性代数、常微分方程求解、图像处理、系数矩阵等。</a:t>
            </a:r>
            <a:r>
              <a:rPr lang="en-US" altLang="zh-CN" sz="2800" dirty="0" err="1"/>
              <a:t>scipy</a:t>
            </a:r>
            <a:r>
              <a:rPr lang="zh-CN" altLang="zh-CN" sz="2800" dirty="0"/>
              <a:t>是一个高级的科学计算库，了。</a:t>
            </a:r>
            <a:r>
              <a:rPr lang="en-US" altLang="zh-CN" sz="2800" dirty="0" err="1"/>
              <a:t>scipy</a:t>
            </a:r>
            <a:r>
              <a:rPr lang="zh-CN" altLang="zh-CN" sz="2800" dirty="0"/>
              <a:t>的官方文档可参考网址</a:t>
            </a:r>
            <a:r>
              <a:rPr lang="zh-CN" altLang="zh-CN" sz="2800" dirty="0" smtClean="0"/>
              <a:t>：</a:t>
            </a:r>
            <a:endParaRPr lang="en-US" altLang="zh-CN" sz="2800" dirty="0" smtClean="0"/>
          </a:p>
          <a:p>
            <a:pPr algn="ctr"/>
            <a:r>
              <a:rPr lang="en-US" altLang="zh-CN" sz="2800" dirty="0" smtClean="0"/>
              <a:t>http</a:t>
            </a:r>
            <a:r>
              <a:rPr lang="en-US" altLang="zh-CN" sz="2800" dirty="0"/>
              <a:t>://docs.scipy.org</a:t>
            </a:r>
            <a:r>
              <a:rPr lang="en-US" altLang="zh-CN" sz="2800" dirty="0" smtClean="0"/>
              <a:t>/</a:t>
            </a:r>
            <a:endParaRPr lang="zh-CN" altLang="zh-CN" sz="2800" dirty="0"/>
          </a:p>
          <a:p>
            <a:endParaRPr lang="zh-CN" altLang="en-US" sz="28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21</a:t>
            </a:fld>
            <a:endParaRPr lang="en-US" altLang="ko-KR"/>
          </a:p>
        </p:txBody>
      </p:sp>
    </p:spTree>
    <p:extLst>
      <p:ext uri="{BB962C8B-B14F-4D97-AF65-F5344CB8AC3E}">
        <p14:creationId xmlns:p14="http://schemas.microsoft.com/office/powerpoint/2010/main" val="2291069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22</a:t>
            </a:fld>
            <a:endParaRPr lang="en-US" altLang="ko-KR"/>
          </a:p>
        </p:txBody>
      </p:sp>
      <p:graphicFrame>
        <p:nvGraphicFramePr>
          <p:cNvPr id="5" name="表格 4"/>
          <p:cNvGraphicFramePr>
            <a:graphicFrameLocks noGrp="1"/>
          </p:cNvGraphicFramePr>
          <p:nvPr>
            <p:extLst>
              <p:ext uri="{D42A27DB-BD31-4B8C-83A1-F6EECF244321}">
                <p14:modId xmlns:p14="http://schemas.microsoft.com/office/powerpoint/2010/main" val="1153315731"/>
              </p:ext>
            </p:extLst>
          </p:nvPr>
        </p:nvGraphicFramePr>
        <p:xfrm>
          <a:off x="73752" y="531591"/>
          <a:ext cx="9070248" cy="5877497"/>
        </p:xfrm>
        <a:graphic>
          <a:graphicData uri="http://schemas.openxmlformats.org/drawingml/2006/table">
            <a:tbl>
              <a:tblPr firstRow="1" firstCol="1" bandRow="1">
                <a:tableStyleId>{5C22544A-7EE6-4342-B048-85BDC9FD1C3A}</a:tableStyleId>
              </a:tblPr>
              <a:tblGrid>
                <a:gridCol w="3113683"/>
                <a:gridCol w="5956565"/>
              </a:tblGrid>
              <a:tr h="0">
                <a:tc>
                  <a:txBody>
                    <a:bodyPr/>
                    <a:lstStyle/>
                    <a:p>
                      <a:pPr algn="ctr">
                        <a:lnSpc>
                          <a:spcPct val="150000"/>
                        </a:lnSpc>
                        <a:spcAft>
                          <a:spcPts val="0"/>
                        </a:spcAft>
                      </a:pPr>
                      <a:r>
                        <a:rPr lang="zh-CN" sz="1800" kern="100">
                          <a:effectLst/>
                        </a:rPr>
                        <a:t>模块名</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功能</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scipy.cluster</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向量量化</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scipy.constants</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数学常量</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scipy.fftpack</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快速傅里叶变换</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scipy.integrate</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积分</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scipy.interpolate</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插值</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scipy.io</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数据输入输出</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scipy.linalg</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线性代数</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scipy.ndimage</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en-US" sz="1800" kern="100">
                          <a:effectLst/>
                        </a:rPr>
                        <a:t>N</a:t>
                      </a:r>
                      <a:r>
                        <a:rPr lang="zh-CN" sz="1800" kern="100">
                          <a:effectLst/>
                        </a:rPr>
                        <a:t>维图像</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scipy.odr</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正交距离回归</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scipy.optimize</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优化算法</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scipy.signal</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信号处理</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scipy.sparse</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稀疏矩阵</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scipy.spatial</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空间数据结构和算法</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scipy.special</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a:effectLst/>
                        </a:rPr>
                        <a:t>特殊数学函数</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r h="0">
                <a:tc>
                  <a:txBody>
                    <a:bodyPr/>
                    <a:lstStyle/>
                    <a:p>
                      <a:pPr algn="just">
                        <a:lnSpc>
                          <a:spcPct val="150000"/>
                        </a:lnSpc>
                        <a:spcAft>
                          <a:spcPts val="0"/>
                        </a:spcAft>
                      </a:pPr>
                      <a:r>
                        <a:rPr lang="en-US" sz="1800" kern="100">
                          <a:effectLst/>
                        </a:rPr>
                        <a:t>scipy.stats</a:t>
                      </a:r>
                      <a:endParaRPr lang="zh-CN" sz="1800" kern="10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c>
                  <a:txBody>
                    <a:bodyPr/>
                    <a:lstStyle/>
                    <a:p>
                      <a:pPr algn="just">
                        <a:lnSpc>
                          <a:spcPct val="150000"/>
                        </a:lnSpc>
                        <a:spcAft>
                          <a:spcPts val="0"/>
                        </a:spcAft>
                      </a:pPr>
                      <a:r>
                        <a:rPr lang="zh-CN" sz="1800" kern="100" dirty="0">
                          <a:effectLst/>
                        </a:rPr>
                        <a:t>统计函数</a:t>
                      </a:r>
                      <a:endParaRPr lang="zh-CN" sz="1800" kern="100" dirty="0">
                        <a:effectLst/>
                        <a:latin typeface="等线" panose="02010600030101010101" pitchFamily="2" charset="-122"/>
                        <a:ea typeface="等线" panose="02010600030101010101" pitchFamily="2" charset="-122"/>
                        <a:cs typeface="等线"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4036844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数学、物理常用常数</a:t>
            </a:r>
            <a:r>
              <a:rPr lang="zh-CN" altLang="zh-CN" dirty="0" smtClean="0"/>
              <a:t>模块</a:t>
            </a:r>
            <a:r>
              <a:rPr lang="zh-CN" altLang="zh-CN" dirty="0"/>
              <a:t/>
            </a:r>
            <a:br>
              <a:rPr lang="zh-CN" altLang="zh-CN" dirty="0"/>
            </a:b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23</a:t>
            </a:fld>
            <a:endParaRPr lang="en-US" altLang="ko-KR"/>
          </a:p>
        </p:txBody>
      </p:sp>
      <p:sp>
        <p:nvSpPr>
          <p:cNvPr id="5" name="矩形 4"/>
          <p:cNvSpPr/>
          <p:nvPr/>
        </p:nvSpPr>
        <p:spPr>
          <a:xfrm>
            <a:off x="73752" y="1155853"/>
            <a:ext cx="8980601" cy="5170646"/>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10.16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scipy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常数模块示例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from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scipy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import constants as C</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圆周率：</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C.pi</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黄金比例：</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C.golden</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光速：</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C.c</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普朗克系数：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C.h</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重力加速度：</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C.G)</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一英里等于多少米：</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C.mile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一英寸等于多少米：</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C.inch</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一度等于多少弧度：</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C.degree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一分钟等于多少秒：</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C.minute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956392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特殊函数模块</a:t>
            </a:r>
            <a:r>
              <a:rPr lang="en-US" altLang="zh-CN" dirty="0" smtClean="0"/>
              <a:t>special</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24</a:t>
            </a:fld>
            <a:endParaRPr lang="en-US" altLang="ko-KR"/>
          </a:p>
        </p:txBody>
      </p:sp>
      <p:sp>
        <p:nvSpPr>
          <p:cNvPr id="5" name="矩形 4"/>
          <p:cNvSpPr/>
          <p:nvPr/>
        </p:nvSpPr>
        <p:spPr>
          <a:xfrm>
            <a:off x="134960" y="1386686"/>
            <a:ext cx="8910591" cy="4708981"/>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10.17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scipy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特殊函数模块示例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from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scipy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import special as S</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求平方根：</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S.cbrt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print("10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次方</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S.exp10(3))</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正弦：</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S.sindg</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(90))</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四舍五入：</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S.round</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(3.14))</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四舍五入：</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S.round</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(5.6))</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个中任选</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S.comb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(5,3))</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排列数：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S.perm</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(5,3))</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print("gamma</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S.gamma</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(4))</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441344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多项式计算与</a:t>
            </a:r>
            <a:r>
              <a:rPr lang="zh-CN" altLang="zh-CN" dirty="0" smtClean="0"/>
              <a:t>符号计算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25</a:t>
            </a:fld>
            <a:endParaRPr lang="en-US" altLang="ko-KR"/>
          </a:p>
        </p:txBody>
      </p:sp>
      <p:sp>
        <p:nvSpPr>
          <p:cNvPr id="5" name="矩形 4"/>
          <p:cNvSpPr/>
          <p:nvPr/>
        </p:nvSpPr>
        <p:spPr>
          <a:xfrm>
            <a:off x="0" y="920889"/>
            <a:ext cx="9070248" cy="5632311"/>
          </a:xfrm>
          <a:prstGeom prst="rect">
            <a:avLst/>
          </a:prstGeom>
        </p:spPr>
        <p:txBody>
          <a:bodyPr wrap="square">
            <a:spAutoFit/>
          </a:bodyPr>
          <a:lstStyle/>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16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10.18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scipy</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多项式计算与符号计算示例</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from </a:t>
            </a:r>
            <a:r>
              <a:rPr lang="en-US" altLang="zh-CN" sz="1600" b="1" kern="100" dirty="0" err="1">
                <a:latin typeface="Times New Roman" panose="02020603050405020304" pitchFamily="18" charset="0"/>
                <a:ea typeface="宋体" panose="02010600030101010101" pitchFamily="2" charset="-122"/>
                <a:cs typeface="等线" panose="02010600030101010101" pitchFamily="2" charset="-122"/>
              </a:rPr>
              <a:t>scipy</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import poly1d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poly1d</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是多项式类</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创建一个名为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p1</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的多项式对象，系数是</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1,2,3,4</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相当于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p1=1*x^3 + 2*x^2 + 3*x^1 + 4</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p1=poly1d([1,2,3,4])</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print("p1(0): ", p1(0))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x=0</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print("p1(2): ", p1(2))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x=2</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创建一个名为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p2</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的多项式，该多项式对应的方程的根是</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1,2,3,4</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，相当于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p2=(x-1)(x-2)(x-3)(x-4)</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p2=poly1d([1,2,3,4],True)</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print("p2[0]: ", p2[0])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x=0</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print("p2[1]: ", p2[1])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x=1</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创建一个名为</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p3</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的多项式，使用</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z</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作为变量，相当于</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 p1=1*y^3 + 2*y^2 + 3*y^1 + 4</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p3=poly1d([1,2,3,4],variable="y")</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print("p3[2]: ", p3[2])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y=0</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print("p3[3]: ", p3[3])			</a:t>
            </a:r>
            <a:r>
              <a:rPr lang="en-US" altLang="zh-CN" sz="16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b="1" kern="100" dirty="0">
                <a:latin typeface="Times New Roman" panose="02020603050405020304" pitchFamily="18" charset="0"/>
                <a:ea typeface="宋体" panose="02010600030101010101" pitchFamily="2" charset="-122"/>
                <a:cs typeface="等线" panose="02010600030101010101" pitchFamily="2" charset="-122"/>
              </a:rPr>
              <a:t>y=1</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代入多项式，计算结果并输出</a:t>
            </a:r>
            <a:endParaRPr lang="zh-CN" altLang="zh-CN" sz="16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141095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10.3 </a:t>
            </a:r>
            <a:r>
              <a:rPr lang="zh-CN" altLang="zh-CN" sz="3600" dirty="0" smtClean="0"/>
              <a:t>数值计算</a:t>
            </a:r>
            <a:r>
              <a:rPr lang="zh-CN" altLang="zh-CN" sz="3600" dirty="0"/>
              <a:t>可视化</a:t>
            </a:r>
            <a:r>
              <a:rPr lang="zh-CN" altLang="zh-CN" sz="3600" dirty="0" smtClean="0"/>
              <a:t>库</a:t>
            </a:r>
            <a:r>
              <a:rPr lang="en-US" altLang="zh-CN" sz="3600" dirty="0" smtClean="0"/>
              <a:t/>
            </a:r>
            <a:br>
              <a:rPr lang="en-US" altLang="zh-CN" sz="3600" dirty="0" smtClean="0"/>
            </a:br>
            <a:r>
              <a:rPr lang="en-US" altLang="zh-CN" sz="3600" dirty="0" err="1" smtClean="0"/>
              <a:t>matplotlib</a:t>
            </a:r>
            <a:r>
              <a:rPr lang="zh-CN" altLang="zh-CN" sz="3600" dirty="0"/>
              <a:t/>
            </a:r>
            <a:br>
              <a:rPr lang="zh-CN" altLang="zh-CN" sz="3600" dirty="0"/>
            </a:br>
            <a:endParaRPr lang="zh-CN" altLang="en-US" sz="3600" dirty="0"/>
          </a:p>
        </p:txBody>
      </p:sp>
      <p:sp>
        <p:nvSpPr>
          <p:cNvPr id="3" name="内容占位符 2"/>
          <p:cNvSpPr>
            <a:spLocks noGrp="1"/>
          </p:cNvSpPr>
          <p:nvPr>
            <p:ph idx="1"/>
          </p:nvPr>
        </p:nvSpPr>
        <p:spPr/>
        <p:txBody>
          <a:bodyPr/>
          <a:lstStyle/>
          <a:p>
            <a:r>
              <a:rPr lang="en-US" altLang="zh-CN" dirty="0" err="1"/>
              <a:t>matplotlib</a:t>
            </a:r>
            <a:r>
              <a:rPr lang="zh-CN" altLang="zh-CN" dirty="0"/>
              <a:t>模块是</a:t>
            </a:r>
            <a:r>
              <a:rPr lang="en-US" altLang="zh-CN" dirty="0"/>
              <a:t>python</a:t>
            </a:r>
            <a:r>
              <a:rPr lang="zh-CN" altLang="zh-CN" dirty="0"/>
              <a:t>的可视化库，依赖于</a:t>
            </a:r>
            <a:r>
              <a:rPr lang="en-US" altLang="zh-CN" dirty="0" err="1"/>
              <a:t>numpy</a:t>
            </a:r>
            <a:r>
              <a:rPr lang="zh-CN" altLang="zh-CN" dirty="0"/>
              <a:t>模块和</a:t>
            </a:r>
            <a:r>
              <a:rPr lang="en-US" altLang="zh-CN" dirty="0" err="1"/>
              <a:t>tkinter</a:t>
            </a:r>
            <a:r>
              <a:rPr lang="zh-CN" altLang="zh-CN" dirty="0"/>
              <a:t>模块，可以绘制多种样式的图形，包括线图、直方图、饼状图、散点图、三维图等，图形质量可满足出版要求，是计算可视化的重要工具。通过在终端中输入如下命令安装</a:t>
            </a:r>
            <a:r>
              <a:rPr lang="en-US" altLang="zh-CN" dirty="0" err="1"/>
              <a:t>matplotlib</a:t>
            </a:r>
            <a:r>
              <a:rPr lang="zh-CN" altLang="zh-CN" dirty="0"/>
              <a:t>模块。</a:t>
            </a:r>
          </a:p>
          <a:p>
            <a:pPr lvl="1"/>
            <a:r>
              <a:rPr lang="en-US" altLang="zh-CN" dirty="0"/>
              <a:t>pip install </a:t>
            </a:r>
            <a:r>
              <a:rPr lang="en-US" altLang="zh-CN" dirty="0" err="1"/>
              <a:t>matplotlib</a:t>
            </a:r>
            <a:endParaRPr lang="zh-CN"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26</a:t>
            </a:fld>
            <a:endParaRPr lang="en-US" altLang="ko-KR"/>
          </a:p>
        </p:txBody>
      </p:sp>
    </p:spTree>
    <p:extLst>
      <p:ext uri="{BB962C8B-B14F-4D97-AF65-F5344CB8AC3E}">
        <p14:creationId xmlns:p14="http://schemas.microsoft.com/office/powerpoint/2010/main" val="261426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绘制正弦曲线</a:t>
            </a:r>
            <a:br>
              <a:rPr lang="zh-CN" altLang="zh-CN" dirty="0"/>
            </a:b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27</a:t>
            </a:fld>
            <a:endParaRPr lang="en-US" altLang="ko-KR"/>
          </a:p>
        </p:txBody>
      </p:sp>
      <p:sp>
        <p:nvSpPr>
          <p:cNvPr id="5" name="矩形 4"/>
          <p:cNvSpPr/>
          <p:nvPr/>
        </p:nvSpPr>
        <p:spPr>
          <a:xfrm>
            <a:off x="0" y="1386686"/>
            <a:ext cx="8954134" cy="4708981"/>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10.19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matplotlib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绘制正弦曲线示例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pylab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p1</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np.arange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 2*</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np.pi</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0.01)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创建等差数组</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np.sin</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计算对应的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sin</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值</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p1.plot(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x,y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绘制</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p1.xlabel("x")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轴标签</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p1.ylabel("y")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轴标签</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p1.title("sin")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标题</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p1.show()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显示图形</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886609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28</a:t>
            </a:fld>
            <a:endParaRPr lang="en-US" altLang="ko-KR"/>
          </a:p>
        </p:txBody>
      </p:sp>
      <p:pic>
        <p:nvPicPr>
          <p:cNvPr id="5" name="图片 4"/>
          <p:cNvPicPr/>
          <p:nvPr/>
        </p:nvPicPr>
        <p:blipFill>
          <a:blip r:embed="rId2"/>
          <a:stretch>
            <a:fillRect/>
          </a:stretch>
        </p:blipFill>
        <p:spPr>
          <a:xfrm>
            <a:off x="1737332" y="1450147"/>
            <a:ext cx="5669336" cy="4826067"/>
          </a:xfrm>
          <a:prstGeom prst="rect">
            <a:avLst/>
          </a:prstGeom>
        </p:spPr>
      </p:pic>
    </p:spTree>
    <p:extLst>
      <p:ext uri="{BB962C8B-B14F-4D97-AF65-F5344CB8AC3E}">
        <p14:creationId xmlns:p14="http://schemas.microsoft.com/office/powerpoint/2010/main" val="3185235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a:t>
            </a:r>
            <a:r>
              <a:rPr lang="zh-CN" altLang="zh-CN" dirty="0" smtClean="0"/>
              <a:t>散点图</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29</a:t>
            </a:fld>
            <a:endParaRPr lang="en-US" altLang="ko-KR"/>
          </a:p>
        </p:txBody>
      </p:sp>
      <p:sp>
        <p:nvSpPr>
          <p:cNvPr id="5" name="矩形 4"/>
          <p:cNvSpPr/>
          <p:nvPr/>
        </p:nvSpPr>
        <p:spPr>
          <a:xfrm>
            <a:off x="73752" y="1386686"/>
            <a:ext cx="8919029" cy="4708981"/>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10.20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matplotlib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绘制散点图示例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pylab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p1</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np.arange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 2*</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np.pi</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0.1)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创建等差数组，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为步长</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np.cos</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计算对应的</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sin</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值</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p1.scatter(</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x,y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绘制散点图</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p1.xlabel("x")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轴标签</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p1.ylabel("y")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轴标签</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p1.title("sin")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标题</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p1.show()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显示图形</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236078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学习</a:t>
            </a:r>
            <a:r>
              <a:rPr lang="zh-CN" altLang="zh-CN" dirty="0" smtClean="0"/>
              <a:t>目标</a:t>
            </a:r>
            <a:endParaRPr lang="zh-CN" altLang="en-US" dirty="0"/>
          </a:p>
        </p:txBody>
      </p:sp>
      <p:sp>
        <p:nvSpPr>
          <p:cNvPr id="6" name="内容占位符 5"/>
          <p:cNvSpPr>
            <a:spLocks noGrp="1"/>
          </p:cNvSpPr>
          <p:nvPr>
            <p:ph idx="1"/>
          </p:nvPr>
        </p:nvSpPr>
        <p:spPr/>
        <p:txBody>
          <a:bodyPr/>
          <a:lstStyle/>
          <a:p>
            <a:pPr lvl="0"/>
            <a:r>
              <a:rPr lang="zh-CN" altLang="zh-CN" dirty="0" smtClean="0"/>
              <a:t>掌握</a:t>
            </a:r>
            <a:r>
              <a:rPr lang="zh-CN" altLang="zh-CN" dirty="0"/>
              <a:t>数值计算</a:t>
            </a:r>
            <a:r>
              <a:rPr lang="en-US" altLang="zh-CN" dirty="0" err="1"/>
              <a:t>numpy</a:t>
            </a:r>
            <a:r>
              <a:rPr lang="zh-CN" altLang="zh-CN" dirty="0"/>
              <a:t>库的使用</a:t>
            </a:r>
          </a:p>
          <a:p>
            <a:pPr lvl="0"/>
            <a:r>
              <a:rPr lang="zh-CN" altLang="zh-CN" dirty="0"/>
              <a:t>掌握科学计算扩展库</a:t>
            </a:r>
            <a:r>
              <a:rPr lang="en-US" altLang="zh-CN" dirty="0" err="1"/>
              <a:t>scipy</a:t>
            </a:r>
            <a:r>
              <a:rPr lang="zh-CN" altLang="zh-CN" dirty="0"/>
              <a:t>的使用</a:t>
            </a:r>
          </a:p>
          <a:p>
            <a:pPr lvl="0"/>
            <a:r>
              <a:rPr lang="zh-CN" altLang="zh-CN" dirty="0"/>
              <a:t>掌握数据可视化库</a:t>
            </a:r>
            <a:r>
              <a:rPr lang="en-US" altLang="zh-CN" dirty="0" err="1"/>
              <a:t>matlibplot</a:t>
            </a:r>
            <a:r>
              <a:rPr lang="zh-CN" altLang="zh-CN" dirty="0"/>
              <a:t>的使用</a:t>
            </a:r>
          </a:p>
          <a:p>
            <a:endParaRPr lang="zh-CN" altLang="en-US" dirty="0"/>
          </a:p>
        </p:txBody>
      </p:sp>
      <p:sp>
        <p:nvSpPr>
          <p:cNvPr id="4" name="灯片编号占位符 3"/>
          <p:cNvSpPr>
            <a:spLocks noGrp="1"/>
          </p:cNvSpPr>
          <p:nvPr>
            <p:ph type="sldNum" sz="quarter" idx="10"/>
          </p:nvPr>
        </p:nvSpPr>
        <p:spPr/>
        <p:txBody>
          <a:bodyPr/>
          <a:lstStyle/>
          <a:p>
            <a:fld id="{9A0DB2DC-4C9A-4742-B13C-FB6460FD3503}" type="slidenum">
              <a:rPr lang="zh-CN" altLang="en-US" smtClean="0"/>
              <a:t>3</a:t>
            </a:fld>
            <a:endParaRPr lang="zh-CN" altLang="en-US" dirty="0"/>
          </a:p>
        </p:txBody>
      </p:sp>
    </p:spTree>
    <p:extLst>
      <p:ext uri="{BB962C8B-B14F-4D97-AF65-F5344CB8AC3E}">
        <p14:creationId xmlns:p14="http://schemas.microsoft.com/office/powerpoint/2010/main" val="2310914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30</a:t>
            </a:fld>
            <a:endParaRPr lang="en-US" altLang="ko-KR"/>
          </a:p>
        </p:txBody>
      </p:sp>
      <p:pic>
        <p:nvPicPr>
          <p:cNvPr id="5" name="图片 4"/>
          <p:cNvPicPr/>
          <p:nvPr/>
        </p:nvPicPr>
        <p:blipFill>
          <a:blip r:embed="rId2"/>
          <a:stretch>
            <a:fillRect/>
          </a:stretch>
        </p:blipFill>
        <p:spPr>
          <a:xfrm>
            <a:off x="1441449" y="1282291"/>
            <a:ext cx="6029541" cy="5133023"/>
          </a:xfrm>
          <a:prstGeom prst="rect">
            <a:avLst/>
          </a:prstGeom>
        </p:spPr>
      </p:pic>
    </p:spTree>
    <p:extLst>
      <p:ext uri="{BB962C8B-B14F-4D97-AF65-F5344CB8AC3E}">
        <p14:creationId xmlns:p14="http://schemas.microsoft.com/office/powerpoint/2010/main" val="920346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31</a:t>
            </a:fld>
            <a:endParaRPr lang="en-US" altLang="ko-KR"/>
          </a:p>
        </p:txBody>
      </p:sp>
      <p:sp>
        <p:nvSpPr>
          <p:cNvPr id="5" name="矩形 4"/>
          <p:cNvSpPr/>
          <p:nvPr/>
        </p:nvSpPr>
        <p:spPr>
          <a:xfrm>
            <a:off x="232342" y="1848350"/>
            <a:ext cx="8715828" cy="3785652"/>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10.21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matplotlib</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绘制随机散点图示例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pylab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p1</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np.random.random</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(50)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产生</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之间的小数，作为</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轴坐标</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np.random.random</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(50)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产生</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50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之间的小数，作为</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轴坐标</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p1.scatter(</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x,y,s</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=x*100,c='</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r',marker</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endPar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设置三点大小，</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c</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设置颜色，</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marker</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设置形状</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p1.show()</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913053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32</a:t>
            </a:fld>
            <a:endParaRPr lang="en-US" altLang="ko-KR"/>
          </a:p>
        </p:txBody>
      </p:sp>
      <p:pic>
        <p:nvPicPr>
          <p:cNvPr id="5" name="图片 4"/>
          <p:cNvPicPr/>
          <p:nvPr/>
        </p:nvPicPr>
        <p:blipFill>
          <a:blip r:embed="rId2"/>
          <a:stretch>
            <a:fillRect/>
          </a:stretch>
        </p:blipFill>
        <p:spPr>
          <a:xfrm>
            <a:off x="1719035" y="1400990"/>
            <a:ext cx="5726793" cy="4875116"/>
          </a:xfrm>
          <a:prstGeom prst="rect">
            <a:avLst/>
          </a:prstGeom>
        </p:spPr>
      </p:pic>
    </p:spTree>
    <p:extLst>
      <p:ext uri="{BB962C8B-B14F-4D97-AF65-F5344CB8AC3E}">
        <p14:creationId xmlns:p14="http://schemas.microsoft.com/office/powerpoint/2010/main" val="925674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绘制饼状</a:t>
            </a:r>
            <a:r>
              <a:rPr lang="zh-CN" altLang="zh-CN" dirty="0" smtClean="0"/>
              <a:t>图</a:t>
            </a: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10.22</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33</a:t>
            </a:fld>
            <a:endParaRPr lang="en-US" altLang="ko-KR"/>
          </a:p>
        </p:txBody>
      </p:sp>
      <p:pic>
        <p:nvPicPr>
          <p:cNvPr id="5" name="图片 4"/>
          <p:cNvPicPr/>
          <p:nvPr/>
        </p:nvPicPr>
        <p:blipFill>
          <a:blip r:embed="rId2"/>
          <a:stretch>
            <a:fillRect/>
          </a:stretch>
        </p:blipFill>
        <p:spPr>
          <a:xfrm>
            <a:off x="2189956" y="2252822"/>
            <a:ext cx="4800600" cy="4086860"/>
          </a:xfrm>
          <a:prstGeom prst="rect">
            <a:avLst/>
          </a:prstGeom>
        </p:spPr>
      </p:pic>
    </p:spTree>
    <p:extLst>
      <p:ext uri="{BB962C8B-B14F-4D97-AF65-F5344CB8AC3E}">
        <p14:creationId xmlns:p14="http://schemas.microsoft.com/office/powerpoint/2010/main" val="166342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a:t>
            </a:r>
            <a:r>
              <a:rPr lang="zh-CN" altLang="zh-CN" dirty="0" smtClean="0"/>
              <a:t>带有标签</a:t>
            </a:r>
            <a:r>
              <a:rPr lang="zh-CN" altLang="zh-CN" dirty="0"/>
              <a:t>和图例的</a:t>
            </a:r>
            <a:r>
              <a:rPr lang="zh-CN" altLang="zh-CN" dirty="0" smtClean="0"/>
              <a:t>图</a:t>
            </a: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10.23</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34</a:t>
            </a:fld>
            <a:endParaRPr lang="en-US" altLang="ko-KR"/>
          </a:p>
        </p:txBody>
      </p:sp>
      <p:pic>
        <p:nvPicPr>
          <p:cNvPr id="5" name="图片 4"/>
          <p:cNvPicPr/>
          <p:nvPr/>
        </p:nvPicPr>
        <p:blipFill>
          <a:blip r:embed="rId2"/>
          <a:stretch>
            <a:fillRect/>
          </a:stretch>
        </p:blipFill>
        <p:spPr>
          <a:xfrm>
            <a:off x="2085181" y="2074386"/>
            <a:ext cx="5010150" cy="4265295"/>
          </a:xfrm>
          <a:prstGeom prst="rect">
            <a:avLst/>
          </a:prstGeom>
        </p:spPr>
      </p:pic>
    </p:spTree>
    <p:extLst>
      <p:ext uri="{BB962C8B-B14F-4D97-AF65-F5344CB8AC3E}">
        <p14:creationId xmlns:p14="http://schemas.microsoft.com/office/powerpoint/2010/main" val="264865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绘制带有公式的</a:t>
            </a:r>
            <a:r>
              <a:rPr lang="zh-CN" altLang="zh-CN" dirty="0" smtClean="0"/>
              <a:t>图</a:t>
            </a: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10.24</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35</a:t>
            </a:fld>
            <a:endParaRPr lang="en-US" altLang="ko-KR"/>
          </a:p>
        </p:txBody>
      </p:sp>
      <p:pic>
        <p:nvPicPr>
          <p:cNvPr id="5" name="图片 4"/>
          <p:cNvPicPr/>
          <p:nvPr/>
        </p:nvPicPr>
        <p:blipFill>
          <a:blip r:embed="rId2"/>
          <a:stretch>
            <a:fillRect/>
          </a:stretch>
        </p:blipFill>
        <p:spPr>
          <a:xfrm>
            <a:off x="2193018" y="2236968"/>
            <a:ext cx="4802868" cy="4088680"/>
          </a:xfrm>
          <a:prstGeom prst="rect">
            <a:avLst/>
          </a:prstGeom>
        </p:spPr>
      </p:pic>
    </p:spTree>
    <p:extLst>
      <p:ext uri="{BB962C8B-B14F-4D97-AF65-F5344CB8AC3E}">
        <p14:creationId xmlns:p14="http://schemas.microsoft.com/office/powerpoint/2010/main" val="3182462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绘制三维参数</a:t>
            </a:r>
            <a:r>
              <a:rPr lang="zh-CN" altLang="zh-CN" dirty="0" smtClean="0"/>
              <a:t>曲线</a:t>
            </a: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10.25</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36</a:t>
            </a:fld>
            <a:endParaRPr lang="en-US" altLang="ko-KR"/>
          </a:p>
        </p:txBody>
      </p:sp>
      <p:pic>
        <p:nvPicPr>
          <p:cNvPr id="5" name="图片 4"/>
          <p:cNvPicPr/>
          <p:nvPr/>
        </p:nvPicPr>
        <p:blipFill>
          <a:blip r:embed="rId2"/>
          <a:stretch>
            <a:fillRect/>
          </a:stretch>
        </p:blipFill>
        <p:spPr>
          <a:xfrm>
            <a:off x="2109244" y="2146174"/>
            <a:ext cx="4925512" cy="4193507"/>
          </a:xfrm>
          <a:prstGeom prst="rect">
            <a:avLst/>
          </a:prstGeom>
        </p:spPr>
      </p:pic>
    </p:spTree>
    <p:extLst>
      <p:ext uri="{BB962C8B-B14F-4D97-AF65-F5344CB8AC3E}">
        <p14:creationId xmlns:p14="http://schemas.microsoft.com/office/powerpoint/2010/main" val="282545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绘制三维图形</a:t>
            </a:r>
            <a:br>
              <a:rPr lang="zh-CN" altLang="zh-CN" dirty="0"/>
            </a:b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10.26</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37</a:t>
            </a:fld>
            <a:endParaRPr lang="en-US" altLang="ko-KR"/>
          </a:p>
        </p:txBody>
      </p:sp>
      <p:pic>
        <p:nvPicPr>
          <p:cNvPr id="5" name="图片 4"/>
          <p:cNvPicPr/>
          <p:nvPr/>
        </p:nvPicPr>
        <p:blipFill>
          <a:blip r:embed="rId2"/>
          <a:stretch>
            <a:fillRect/>
          </a:stretch>
        </p:blipFill>
        <p:spPr>
          <a:xfrm>
            <a:off x="2416175" y="2348593"/>
            <a:ext cx="4311650" cy="3670300"/>
          </a:xfrm>
          <a:prstGeom prst="rect">
            <a:avLst/>
          </a:prstGeom>
        </p:spPr>
      </p:pic>
    </p:spTree>
    <p:extLst>
      <p:ext uri="{BB962C8B-B14F-4D97-AF65-F5344CB8AC3E}">
        <p14:creationId xmlns:p14="http://schemas.microsoft.com/office/powerpoint/2010/main" val="139426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绘制复杂三维图形</a:t>
            </a:r>
            <a:endParaRPr lang="zh-CN" altLang="en-US" dirty="0"/>
          </a:p>
        </p:txBody>
      </p:sp>
      <p:sp>
        <p:nvSpPr>
          <p:cNvPr id="3" name="内容占位符 2"/>
          <p:cNvSpPr>
            <a:spLocks noGrp="1"/>
          </p:cNvSpPr>
          <p:nvPr>
            <p:ph idx="1"/>
          </p:nvPr>
        </p:nvSpPr>
        <p:spPr/>
        <p:txBody>
          <a:bodyPr/>
          <a:lstStyle/>
          <a:p>
            <a:r>
              <a:rPr lang="zh-CN" altLang="en-US" dirty="0" smtClean="0"/>
              <a:t>代码见例</a:t>
            </a:r>
            <a:r>
              <a:rPr lang="en-US" altLang="zh-CN" dirty="0" smtClean="0"/>
              <a:t>10.27</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38</a:t>
            </a:fld>
            <a:endParaRPr lang="en-US" altLang="ko-KR"/>
          </a:p>
        </p:txBody>
      </p:sp>
      <p:pic>
        <p:nvPicPr>
          <p:cNvPr id="5" name="图片 4"/>
          <p:cNvPicPr/>
          <p:nvPr/>
        </p:nvPicPr>
        <p:blipFill>
          <a:blip r:embed="rId3"/>
          <a:stretch>
            <a:fillRect/>
          </a:stretch>
        </p:blipFill>
        <p:spPr>
          <a:xfrm>
            <a:off x="2219325" y="2334102"/>
            <a:ext cx="4705350" cy="4005580"/>
          </a:xfrm>
          <a:prstGeom prst="rect">
            <a:avLst/>
          </a:prstGeom>
        </p:spPr>
      </p:pic>
    </p:spTree>
    <p:extLst>
      <p:ext uri="{BB962C8B-B14F-4D97-AF65-F5344CB8AC3E}">
        <p14:creationId xmlns:p14="http://schemas.microsoft.com/office/powerpoint/2010/main" val="3845504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a:t>
            </a:r>
            <a:r>
              <a:rPr lang="zh-CN" altLang="zh-CN" dirty="0" smtClean="0"/>
              <a:t>小结</a:t>
            </a:r>
            <a:endParaRPr lang="zh-CN" altLang="en-US" dirty="0"/>
          </a:p>
        </p:txBody>
      </p:sp>
      <p:sp>
        <p:nvSpPr>
          <p:cNvPr id="3" name="内容占位符 2"/>
          <p:cNvSpPr>
            <a:spLocks noGrp="1"/>
          </p:cNvSpPr>
          <p:nvPr>
            <p:ph idx="1"/>
          </p:nvPr>
        </p:nvSpPr>
        <p:spPr/>
        <p:txBody>
          <a:bodyPr/>
          <a:lstStyle/>
          <a:p>
            <a:r>
              <a:rPr lang="zh-CN" altLang="zh-CN" sz="2000" dirty="0"/>
              <a:t>通过本章的学习，我们掌握了安装并使用第三方库的方法，常见的第三方库包括：数值计算库</a:t>
            </a:r>
            <a:r>
              <a:rPr lang="en-US" altLang="zh-CN" sz="2000" dirty="0" err="1"/>
              <a:t>NumPy</a:t>
            </a:r>
            <a:r>
              <a:rPr lang="zh-CN" altLang="zh-CN" sz="2000" dirty="0"/>
              <a:t>，科学计算库</a:t>
            </a:r>
            <a:r>
              <a:rPr lang="en-US" altLang="zh-CN" sz="2000" dirty="0" err="1"/>
              <a:t>SciPy</a:t>
            </a:r>
            <a:r>
              <a:rPr lang="zh-CN" altLang="zh-CN" sz="2000" dirty="0"/>
              <a:t>和可视化库</a:t>
            </a:r>
            <a:r>
              <a:rPr lang="en-US" altLang="zh-CN" sz="2000" dirty="0" err="1"/>
              <a:t>Matplotlib</a:t>
            </a:r>
            <a:r>
              <a:rPr lang="zh-CN" altLang="zh-CN" sz="2000" dirty="0"/>
              <a:t>等等</a:t>
            </a:r>
            <a:r>
              <a:rPr lang="zh-CN" altLang="zh-CN" sz="2000" dirty="0" smtClean="0"/>
              <a:t>。</a:t>
            </a:r>
            <a:endParaRPr lang="en-US" altLang="zh-CN" sz="2000" dirty="0" smtClean="0"/>
          </a:p>
          <a:p>
            <a:r>
              <a:rPr lang="zh-CN" altLang="zh-CN" sz="2000" dirty="0"/>
              <a:t>数值计算库</a:t>
            </a:r>
            <a:r>
              <a:rPr lang="en-US" altLang="zh-CN" sz="2000" dirty="0" err="1"/>
              <a:t>NumPy</a:t>
            </a:r>
            <a:r>
              <a:rPr lang="zh-CN" altLang="zh-CN" sz="2000" dirty="0"/>
              <a:t>是</a:t>
            </a:r>
            <a:r>
              <a:rPr lang="en-US" altLang="zh-CN" sz="2000" dirty="0"/>
              <a:t>Python</a:t>
            </a:r>
            <a:r>
              <a:rPr lang="zh-CN" altLang="zh-CN" sz="2000" dirty="0"/>
              <a:t>做数据处理的底层库，是高性能科学计算和数据分析的基础，比如著名的</a:t>
            </a:r>
            <a:r>
              <a:rPr lang="en-US" altLang="zh-CN" sz="2000" dirty="0"/>
              <a:t>Python</a:t>
            </a:r>
            <a:r>
              <a:rPr lang="zh-CN" altLang="zh-CN" sz="2000" dirty="0"/>
              <a:t>机器学习库</a:t>
            </a:r>
            <a:r>
              <a:rPr lang="en-US" altLang="zh-CN" sz="2000" dirty="0" err="1"/>
              <a:t>SKlearn</a:t>
            </a:r>
            <a:r>
              <a:rPr lang="zh-CN" altLang="zh-CN" sz="2000" dirty="0"/>
              <a:t>就需要</a:t>
            </a:r>
            <a:r>
              <a:rPr lang="en-US" altLang="zh-CN" sz="2000" dirty="0" err="1"/>
              <a:t>NumPy</a:t>
            </a:r>
            <a:r>
              <a:rPr lang="zh-CN" altLang="zh-CN" sz="2000" dirty="0"/>
              <a:t>的支持。掌握</a:t>
            </a:r>
            <a:r>
              <a:rPr lang="en-US" altLang="zh-CN" sz="2000" dirty="0" err="1"/>
              <a:t>NumPy</a:t>
            </a:r>
            <a:r>
              <a:rPr lang="zh-CN" altLang="zh-CN" sz="2000" dirty="0"/>
              <a:t>的基础数据处理能力是利用</a:t>
            </a:r>
            <a:r>
              <a:rPr lang="en-US" altLang="zh-CN" sz="2000" dirty="0"/>
              <a:t>Python</a:t>
            </a:r>
            <a:r>
              <a:rPr lang="zh-CN" altLang="zh-CN" sz="2000" dirty="0"/>
              <a:t>做数据运算及机器学习的基础。它的主要功能特性包括：具有数组（</a:t>
            </a:r>
            <a:r>
              <a:rPr lang="en-US" altLang="zh-CN" sz="2000" dirty="0" err="1"/>
              <a:t>ndarray</a:t>
            </a:r>
            <a:r>
              <a:rPr lang="zh-CN" altLang="zh-CN" sz="2000" dirty="0"/>
              <a:t>）能力，这是一个具有矢量算术运算和复杂广播的快速且节省空间的多维数组；用于对整租数据进行快速运算的标准数学函数（代替循环实现）；可用于读写数据以及操作内存映射文件；具有线性代数、随机数生成以及傅里叶交换功能；可集成</a:t>
            </a:r>
            <a:r>
              <a:rPr lang="en-US" altLang="zh-CN" sz="2000" dirty="0"/>
              <a:t>C</a:t>
            </a:r>
            <a:r>
              <a:rPr lang="zh-CN" altLang="zh-CN" sz="2000" dirty="0"/>
              <a:t>、</a:t>
            </a:r>
            <a:r>
              <a:rPr lang="en-US" altLang="zh-CN" sz="2000" dirty="0"/>
              <a:t>C++</a:t>
            </a:r>
            <a:r>
              <a:rPr lang="zh-CN" altLang="zh-CN" sz="2000" dirty="0"/>
              <a:t>、</a:t>
            </a:r>
            <a:r>
              <a:rPr lang="en-US" altLang="zh-CN" sz="2000" dirty="0"/>
              <a:t>Fortran</a:t>
            </a:r>
            <a:r>
              <a:rPr lang="zh-CN" altLang="zh-CN" sz="2000" dirty="0"/>
              <a:t>等语言，提供了简单易用的</a:t>
            </a:r>
            <a:r>
              <a:rPr lang="en-US" altLang="zh-CN" sz="2000" dirty="0"/>
              <a:t>C API</a:t>
            </a:r>
            <a:r>
              <a:rPr lang="zh-CN" altLang="zh-CN" sz="2000" dirty="0"/>
              <a:t>，很容易将数据传递给低级语言编写的外部库，也能以</a:t>
            </a:r>
            <a:r>
              <a:rPr lang="en-US" altLang="zh-CN" sz="2000" dirty="0" err="1"/>
              <a:t>NumPy</a:t>
            </a:r>
            <a:r>
              <a:rPr lang="zh-CN" altLang="zh-CN" sz="2000" dirty="0"/>
              <a:t>数组的形式将数据返回给</a:t>
            </a:r>
            <a:r>
              <a:rPr lang="en-US" altLang="zh-CN" sz="2000" dirty="0"/>
              <a:t>Python</a:t>
            </a:r>
            <a:r>
              <a:rPr lang="zh-CN" altLang="zh-CN" sz="2000" dirty="0"/>
              <a:t>。</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39</a:t>
            </a:fld>
            <a:endParaRPr lang="en-US" altLang="ko-KR"/>
          </a:p>
        </p:txBody>
      </p:sp>
    </p:spTree>
    <p:extLst>
      <p:ext uri="{BB962C8B-B14F-4D97-AF65-F5344CB8AC3E}">
        <p14:creationId xmlns:p14="http://schemas.microsoft.com/office/powerpoint/2010/main" val="145836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zh-CN" dirty="0" smtClean="0"/>
              <a:t>数字</a:t>
            </a:r>
            <a:r>
              <a:rPr lang="zh-CN" altLang="zh-CN" dirty="0"/>
              <a:t>计算库</a:t>
            </a:r>
            <a:r>
              <a:rPr lang="en-US" altLang="zh-CN" dirty="0" err="1" smtClean="0"/>
              <a:t>numpy</a:t>
            </a:r>
            <a:endParaRPr lang="zh-CN" altLang="en-US" dirty="0"/>
          </a:p>
        </p:txBody>
      </p:sp>
      <p:sp>
        <p:nvSpPr>
          <p:cNvPr id="3" name="内容占位符 2"/>
          <p:cNvSpPr>
            <a:spLocks noGrp="1"/>
          </p:cNvSpPr>
          <p:nvPr>
            <p:ph idx="1"/>
          </p:nvPr>
        </p:nvSpPr>
        <p:spPr/>
        <p:txBody>
          <a:bodyPr/>
          <a:lstStyle/>
          <a:p>
            <a:r>
              <a:rPr lang="en-US" altLang="zh-CN" sz="2800" dirty="0" err="1"/>
              <a:t>numpy</a:t>
            </a:r>
            <a:r>
              <a:rPr lang="zh-CN" altLang="zh-CN" sz="2800" dirty="0"/>
              <a:t>是数值计算库，提供了</a:t>
            </a:r>
            <a:r>
              <a:rPr lang="en-US" altLang="zh-CN" sz="2800" dirty="0"/>
              <a:t>Python</a:t>
            </a:r>
            <a:r>
              <a:rPr lang="zh-CN" altLang="zh-CN" sz="2800" dirty="0"/>
              <a:t>所没有的数组对象，支持多维数组运算、矩阵运算、矢量运算、线性代数运算等。</a:t>
            </a:r>
          </a:p>
          <a:p>
            <a:r>
              <a:rPr lang="en-US" altLang="zh-CN" sz="2800" dirty="0" err="1"/>
              <a:t>numpy</a:t>
            </a:r>
            <a:r>
              <a:rPr lang="zh-CN" altLang="zh-CN" sz="2800" dirty="0"/>
              <a:t>的主要对象是多维数组，它是由相同元素（通常是数字）组成的，通过正整数元组（</a:t>
            </a:r>
            <a:r>
              <a:rPr lang="en-US" altLang="zh-CN" sz="2800" dirty="0"/>
              <a:t>tuple</a:t>
            </a:r>
            <a:r>
              <a:rPr lang="zh-CN" altLang="zh-CN" sz="2800" dirty="0"/>
              <a:t>）作为索引的表格。</a:t>
            </a:r>
            <a:r>
              <a:rPr lang="en-US" altLang="zh-CN" sz="2800" dirty="0"/>
              <a:t> </a:t>
            </a:r>
            <a:r>
              <a:rPr lang="zh-CN" altLang="zh-CN" sz="2800" dirty="0"/>
              <a:t>在</a:t>
            </a:r>
            <a:r>
              <a:rPr lang="en-US" altLang="zh-CN" sz="2800" dirty="0" err="1"/>
              <a:t>numpy</a:t>
            </a:r>
            <a:r>
              <a:rPr lang="zh-CN" altLang="zh-CN" sz="2800" dirty="0"/>
              <a:t>中，纬度（</a:t>
            </a:r>
            <a:r>
              <a:rPr lang="en-US" altLang="zh-CN" sz="2800" dirty="0"/>
              <a:t>dimensional</a:t>
            </a:r>
            <a:r>
              <a:rPr lang="zh-CN" altLang="zh-CN" sz="2800" dirty="0"/>
              <a:t>）又被称为轴（</a:t>
            </a:r>
            <a:r>
              <a:rPr lang="en-US" altLang="zh-CN" sz="2800" dirty="0"/>
              <a:t>axis</a:t>
            </a:r>
            <a:r>
              <a:rPr lang="zh-CN" altLang="zh-CN" sz="2800" dirty="0"/>
              <a:t>），轴的数量被称为级（</a:t>
            </a:r>
            <a:r>
              <a:rPr lang="en-US" altLang="zh-CN" sz="2800" dirty="0"/>
              <a:t>rank</a:t>
            </a:r>
            <a:r>
              <a:rPr lang="zh-CN" altLang="zh-CN" sz="2800" dirty="0"/>
              <a:t>），如下面这个数组：</a:t>
            </a:r>
          </a:p>
          <a:p>
            <a:pPr marL="0" indent="0" algn="ctr">
              <a:buNone/>
            </a:pPr>
            <a:r>
              <a:rPr lang="en-US" altLang="zh-CN" sz="2400" dirty="0"/>
              <a:t>[[ 1., 0., 0.],</a:t>
            </a:r>
            <a:endParaRPr lang="zh-CN" altLang="zh-CN" sz="2400" dirty="0"/>
          </a:p>
          <a:p>
            <a:pPr marL="0" indent="0" algn="ctr">
              <a:buNone/>
            </a:pPr>
            <a:r>
              <a:rPr lang="en-US" altLang="zh-CN" sz="2400" dirty="0"/>
              <a:t>[ 0., 1., 2.]]</a:t>
            </a:r>
            <a:endParaRPr lang="zh-CN" altLang="zh-CN" sz="2400" dirty="0"/>
          </a:p>
          <a:p>
            <a:endParaRPr lang="zh-CN" altLang="en-US" sz="28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a:t>
            </a:fld>
            <a:endParaRPr lang="en-US" altLang="ko-KR"/>
          </a:p>
        </p:txBody>
      </p:sp>
    </p:spTree>
    <p:extLst>
      <p:ext uri="{BB962C8B-B14F-4D97-AF65-F5344CB8AC3E}">
        <p14:creationId xmlns:p14="http://schemas.microsoft.com/office/powerpoint/2010/main" val="1495309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000" dirty="0"/>
              <a:t>科学计算库</a:t>
            </a:r>
            <a:r>
              <a:rPr lang="en-US" altLang="zh-CN" sz="2000" dirty="0" err="1"/>
              <a:t>SciPy</a:t>
            </a:r>
            <a:r>
              <a:rPr lang="zh-CN" altLang="zh-CN" sz="2000" dirty="0"/>
              <a:t>在</a:t>
            </a:r>
            <a:r>
              <a:rPr lang="en-US" altLang="zh-CN" sz="2000" dirty="0" err="1"/>
              <a:t>NumPy</a:t>
            </a:r>
            <a:r>
              <a:rPr lang="zh-CN" altLang="zh-CN" sz="2000" dirty="0"/>
              <a:t>库的基础上增加了众多的数学、科学以及工程计算中常用的库函数。例如线性代数、常微分方程数值求解、信号处理、图像处理、稀疏矩阵等等。在实现一个程序之前，值得检查下所需的数据处理方式是否已经在</a:t>
            </a:r>
            <a:r>
              <a:rPr lang="en-US" altLang="zh-CN" sz="2000" dirty="0" err="1"/>
              <a:t>SciPy</a:t>
            </a:r>
            <a:r>
              <a:rPr lang="zh-CN" altLang="zh-CN" sz="2000" dirty="0"/>
              <a:t>中存在了。作为非专业程序员，科学家总是喜欢重新发明造轮子，导致了充满漏洞的，未经优化的，很难分享和维护的代码。相反，</a:t>
            </a:r>
            <a:r>
              <a:rPr lang="en-US" altLang="zh-CN" sz="2000" dirty="0" err="1"/>
              <a:t>SciPy</a:t>
            </a:r>
            <a:r>
              <a:rPr lang="zh-CN" altLang="zh-CN" sz="2000" dirty="0"/>
              <a:t>程序经过优化和测试，因此应该尽可能使用。</a:t>
            </a:r>
          </a:p>
          <a:p>
            <a:r>
              <a:rPr lang="zh-CN" altLang="zh-CN" sz="2000" dirty="0"/>
              <a:t>可视化库</a:t>
            </a:r>
            <a:r>
              <a:rPr lang="en-US" altLang="zh-CN" sz="2000" dirty="0" err="1"/>
              <a:t>Matplotlib</a:t>
            </a:r>
            <a:r>
              <a:rPr lang="zh-CN" altLang="zh-CN" sz="2000" dirty="0"/>
              <a:t>是一个</a:t>
            </a:r>
            <a:r>
              <a:rPr lang="en-US" altLang="zh-CN" sz="2000" dirty="0"/>
              <a:t>Python 2D</a:t>
            </a:r>
            <a:r>
              <a:rPr lang="zh-CN" altLang="zh-CN" sz="2000" dirty="0"/>
              <a:t>绘图库，可以在各种平台上以各种硬拷贝格式和交互式环境生成出版质量数据。</a:t>
            </a:r>
            <a:r>
              <a:rPr lang="en-US" altLang="zh-CN" sz="2000" dirty="0" err="1"/>
              <a:t>Matplotlib</a:t>
            </a:r>
            <a:r>
              <a:rPr lang="zh-CN" altLang="zh-CN" sz="2000" dirty="0"/>
              <a:t>可用于</a:t>
            </a:r>
            <a:r>
              <a:rPr lang="en-US" altLang="zh-CN" sz="2000" dirty="0"/>
              <a:t>Python</a:t>
            </a:r>
            <a:r>
              <a:rPr lang="zh-CN" altLang="zh-CN" sz="2000" dirty="0"/>
              <a:t>脚本，</a:t>
            </a:r>
            <a:r>
              <a:rPr lang="en-US" altLang="zh-CN" sz="2000" dirty="0"/>
              <a:t>Python</a:t>
            </a:r>
            <a:r>
              <a:rPr lang="zh-CN" altLang="zh-CN" sz="2000" dirty="0"/>
              <a:t>和</a:t>
            </a:r>
            <a:r>
              <a:rPr lang="en-US" altLang="zh-CN" sz="2000" dirty="0" err="1"/>
              <a:t>IPythonshell</a:t>
            </a:r>
            <a:r>
              <a:rPr lang="zh-CN" altLang="zh-CN" sz="2000" dirty="0"/>
              <a:t>，</a:t>
            </a:r>
            <a:r>
              <a:rPr lang="en-US" altLang="zh-CN" sz="2000" dirty="0" err="1"/>
              <a:t>jupyter</a:t>
            </a:r>
            <a:r>
              <a:rPr lang="zh-CN" altLang="zh-CN" sz="2000" dirty="0"/>
              <a:t>笔记本，</a:t>
            </a:r>
            <a:r>
              <a:rPr lang="en-US" altLang="zh-CN" sz="2000" dirty="0"/>
              <a:t>Web</a:t>
            </a:r>
            <a:r>
              <a:rPr lang="zh-CN" altLang="zh-CN" sz="2000" dirty="0"/>
              <a:t>应用程序服务器等各种工作环境。可以用几行代码生成绘图，直方图，功率谱，条形图，错误图，散点图等。</a:t>
            </a:r>
          </a:p>
          <a:p>
            <a:endParaRPr lang="zh-CN" altLang="en-US" sz="20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40</a:t>
            </a:fld>
            <a:endParaRPr lang="en-US" altLang="ko-KR"/>
          </a:p>
        </p:txBody>
      </p:sp>
    </p:spTree>
    <p:extLst>
      <p:ext uri="{BB962C8B-B14F-4D97-AF65-F5344CB8AC3E}">
        <p14:creationId xmlns:p14="http://schemas.microsoft.com/office/powerpoint/2010/main" val="4235411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41</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a:extLst>
              <a:ext uri="{28A0092B-C50C-407E-A947-70E740481C1C}">
                <a14:useLocalDpi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a:extLst>
              <a:ext uri="{28A0092B-C50C-407E-A947-70E740481C1C}">
                <a14:useLocalDpi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a:extLst>
              <a:ext uri="{28A0092B-C50C-407E-A947-70E740481C1C}">
                <a14:useLocalDpi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a:extLst>
              <a:ext uri="{28A0092B-C50C-407E-A947-70E740481C1C}">
                <a14:useLocalDpi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a:extLst>
              <a:ext uri="{28A0092B-C50C-407E-A947-70E740481C1C}">
                <a14:useLocalDpi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a:extLst>
              <a:ext uri="{28A0092B-C50C-407E-A947-70E740481C1C}">
                <a14:useLocalDpi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a:t>
            </a:r>
            <a:r>
              <a:rPr lang="en-US" altLang="zh-CN" dirty="0" err="1"/>
              <a:t>numpy</a:t>
            </a:r>
            <a:r>
              <a:rPr lang="zh-CN" altLang="zh-CN" dirty="0"/>
              <a:t>数组</a:t>
            </a:r>
            <a:br>
              <a:rPr lang="zh-CN" altLang="zh-CN" dirty="0"/>
            </a:b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5</a:t>
            </a:fld>
            <a:endParaRPr lang="en-US" altLang="ko-KR"/>
          </a:p>
        </p:txBody>
      </p:sp>
      <p:sp>
        <p:nvSpPr>
          <p:cNvPr id="5" name="矩形 4"/>
          <p:cNvSpPr/>
          <p:nvPr/>
        </p:nvSpPr>
        <p:spPr>
          <a:xfrm>
            <a:off x="73752" y="967055"/>
            <a:ext cx="9070248" cy="5586145"/>
          </a:xfrm>
          <a:prstGeom prst="rect">
            <a:avLst/>
          </a:prstGeom>
        </p:spPr>
        <p:txBody>
          <a:bodyPr wrap="square">
            <a:spAutoFit/>
          </a:bodyPr>
          <a:lstStyle/>
          <a:p>
            <a:pPr indent="304800" algn="just">
              <a:lnSpc>
                <a:spcPct val="150000"/>
              </a:lnSpc>
              <a:spcAft>
                <a:spcPts val="0"/>
              </a:spcAft>
            </a:pP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import </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 as np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导入</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numpy</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模块，并起别名</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np</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a0=</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([1,2,3,4,5])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把</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Python</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列表转换成数组</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print("a0 =", a0)</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a1=</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([1,2,3,4,5],</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dtype</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np.float</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把</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Python</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列表转换成一维浮点型数组</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print("a1 =", a1)</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a2=</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(range(5))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创建五个元素的一维整型数组</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print("a2 =", a2)</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a3=</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np.linspace</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(0, 10, 11)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创建等差数组，在</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0-10</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之间分成</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份</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print("a3 =", a3)</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a4=</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np.linspace</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(0,1,11)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创建等差数组，在</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0-1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之间分成</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份</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print("a4 =", a4)</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a5=</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np.zeros</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([3,3])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列的全零二维数组</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print("a5 =", a5)</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a6=</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np.ones</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([3,3])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行</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类的全</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二维数组</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print("a6 =", a6)</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a7=</a:t>
            </a:r>
            <a:r>
              <a:rPr lang="en-US" altLang="zh-CN" sz="1400" kern="100" dirty="0" err="1">
                <a:latin typeface="Times New Roman" panose="02020603050405020304" pitchFamily="18" charset="0"/>
                <a:ea typeface="宋体" panose="02010600030101010101" pitchFamily="2" charset="-122"/>
                <a:cs typeface="等线" panose="02010600030101010101" pitchFamily="2" charset="-122"/>
              </a:rPr>
              <a:t>np.identity</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(3) 				</a:t>
            </a:r>
            <a:r>
              <a:rPr lang="en-US" altLang="zh-CN" sz="1400"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创建单位矩阵，对角线为</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，其它元素为</a:t>
            </a: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0</a:t>
            </a:r>
            <a:endParaRPr lang="zh-CN" altLang="zh-CN" sz="1400"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cs typeface="等线" panose="02010600030101010101" pitchFamily="2" charset="-122"/>
              </a:rPr>
              <a:t>print("a7 =", a7)</a:t>
            </a:r>
            <a:endParaRPr lang="zh-CN" altLang="zh-CN" sz="1400"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415972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以上代码的说明如下：</a:t>
            </a:r>
          </a:p>
          <a:p>
            <a:pPr lvl="1"/>
            <a:r>
              <a:rPr lang="zh-CN" altLang="zh-CN" sz="2000" dirty="0"/>
              <a:t>代码</a:t>
            </a:r>
            <a:r>
              <a:rPr lang="en-US" altLang="zh-CN" sz="2000" dirty="0"/>
              <a:t>import </a:t>
            </a:r>
            <a:r>
              <a:rPr lang="en-US" altLang="zh-CN" sz="2000" dirty="0" err="1"/>
              <a:t>numpy</a:t>
            </a:r>
            <a:r>
              <a:rPr lang="en-US" altLang="zh-CN" sz="2000" dirty="0"/>
              <a:t> as np</a:t>
            </a:r>
            <a:r>
              <a:rPr lang="zh-CN" altLang="zh-CN" sz="2000" dirty="0"/>
              <a:t>用于导入</a:t>
            </a:r>
            <a:r>
              <a:rPr lang="en-US" altLang="zh-CN" sz="2000" dirty="0" err="1"/>
              <a:t>numpy</a:t>
            </a:r>
            <a:r>
              <a:rPr lang="zh-CN" altLang="zh-CN" sz="2000" dirty="0"/>
              <a:t>模块，按照</a:t>
            </a:r>
            <a:r>
              <a:rPr lang="en-US" altLang="zh-CN" sz="2000" dirty="0"/>
              <a:t>Python</a:t>
            </a:r>
            <a:r>
              <a:rPr lang="zh-CN" altLang="zh-CN" sz="2000" dirty="0"/>
              <a:t>社区的习惯，导入后使用</a:t>
            </a:r>
            <a:r>
              <a:rPr lang="en-US" altLang="zh-CN" sz="2000" dirty="0"/>
              <a:t>np</a:t>
            </a:r>
            <a:r>
              <a:rPr lang="zh-CN" altLang="zh-CN" sz="2000" dirty="0"/>
              <a:t>作为别名。</a:t>
            </a:r>
          </a:p>
          <a:p>
            <a:pPr lvl="1"/>
            <a:r>
              <a:rPr lang="zh-CN" altLang="zh-CN" sz="2000" dirty="0"/>
              <a:t>代码</a:t>
            </a:r>
            <a:r>
              <a:rPr lang="en-US" altLang="zh-CN" sz="2000" dirty="0"/>
              <a:t>a0=</a:t>
            </a:r>
            <a:r>
              <a:rPr lang="en-US" altLang="zh-CN" sz="2000" dirty="0" err="1"/>
              <a:t>np.array</a:t>
            </a:r>
            <a:r>
              <a:rPr lang="en-US" altLang="zh-CN" sz="2000" dirty="0"/>
              <a:t>([1,2,3,4,5])</a:t>
            </a:r>
            <a:r>
              <a:rPr lang="zh-CN" altLang="zh-CN" sz="2000" dirty="0"/>
              <a:t>用于将</a:t>
            </a:r>
            <a:r>
              <a:rPr lang="en-US" altLang="zh-CN" sz="2000" dirty="0"/>
              <a:t>Python</a:t>
            </a:r>
            <a:r>
              <a:rPr lang="zh-CN" altLang="zh-CN" sz="2000" dirty="0"/>
              <a:t>列表转换成数组，数组类型由列表的类型决定，也可以使用</a:t>
            </a:r>
            <a:r>
              <a:rPr lang="en-US" altLang="zh-CN" sz="2000" dirty="0" err="1"/>
              <a:t>dtype</a:t>
            </a:r>
            <a:r>
              <a:rPr lang="zh-CN" altLang="zh-CN" sz="2000" dirty="0"/>
              <a:t>属性决定，该属性的值可以为</a:t>
            </a:r>
            <a:r>
              <a:rPr lang="en-US" altLang="zh-CN" sz="2000" dirty="0"/>
              <a:t>np.int, np.int8, np.int32, </a:t>
            </a:r>
            <a:r>
              <a:rPr lang="en-US" altLang="zh-CN" sz="2000" dirty="0" err="1"/>
              <a:t>np.float</a:t>
            </a:r>
            <a:r>
              <a:rPr lang="en-US" altLang="zh-CN" sz="2000" dirty="0"/>
              <a:t>, np.float32</a:t>
            </a:r>
            <a:r>
              <a:rPr lang="zh-CN" altLang="zh-CN" sz="2000" dirty="0"/>
              <a:t>等，如</a:t>
            </a:r>
            <a:r>
              <a:rPr lang="en-US" altLang="zh-CN" sz="2000" dirty="0"/>
              <a:t>a1=</a:t>
            </a:r>
            <a:r>
              <a:rPr lang="en-US" altLang="zh-CN" sz="2000" dirty="0" err="1"/>
              <a:t>np.array</a:t>
            </a:r>
            <a:r>
              <a:rPr lang="en-US" altLang="zh-CN" sz="2000" dirty="0"/>
              <a:t>([1,2,3,4,5],</a:t>
            </a:r>
            <a:r>
              <a:rPr lang="en-US" altLang="zh-CN" sz="2000" dirty="0" err="1"/>
              <a:t>dtype</a:t>
            </a:r>
            <a:r>
              <a:rPr lang="en-US" altLang="zh-CN" sz="2000" dirty="0"/>
              <a:t>=</a:t>
            </a:r>
            <a:r>
              <a:rPr lang="en-US" altLang="zh-CN" sz="2000" dirty="0" err="1"/>
              <a:t>np.float</a:t>
            </a:r>
            <a:r>
              <a:rPr lang="en-US" altLang="zh-CN" sz="2000" dirty="0"/>
              <a:t>)</a:t>
            </a:r>
            <a:r>
              <a:rPr lang="zh-CN" altLang="zh-CN" sz="2000" dirty="0"/>
              <a:t>，装换成浮点数组。</a:t>
            </a:r>
          </a:p>
          <a:p>
            <a:pPr lvl="1"/>
            <a:r>
              <a:rPr lang="en-US" altLang="zh-CN" sz="2000" dirty="0" err="1"/>
              <a:t>np.linspace</a:t>
            </a:r>
            <a:r>
              <a:rPr lang="en-US" altLang="zh-CN" sz="2000" dirty="0"/>
              <a:t> ()</a:t>
            </a:r>
            <a:r>
              <a:rPr lang="zh-CN" altLang="zh-CN" sz="2000" dirty="0"/>
              <a:t>用于创建一个等差数组，默认类型是浮点型。</a:t>
            </a:r>
          </a:p>
          <a:p>
            <a:pPr lvl="1"/>
            <a:r>
              <a:rPr lang="en-US" altLang="zh-CN" sz="2000" dirty="0" err="1"/>
              <a:t>np.zeros</a:t>
            </a:r>
            <a:r>
              <a:rPr lang="en-US" altLang="zh-CN" sz="2000" dirty="0"/>
              <a:t>()</a:t>
            </a:r>
            <a:r>
              <a:rPr lang="zh-CN" altLang="zh-CN" sz="2000" dirty="0"/>
              <a:t>、</a:t>
            </a:r>
            <a:r>
              <a:rPr lang="en-US" altLang="zh-CN" sz="2000" dirty="0"/>
              <a:t>np. ones ()</a:t>
            </a:r>
            <a:r>
              <a:rPr lang="zh-CN" altLang="zh-CN" sz="2000" dirty="0"/>
              <a:t>、</a:t>
            </a:r>
            <a:r>
              <a:rPr lang="en-US" altLang="zh-CN" sz="2000" dirty="0"/>
              <a:t>np. identity ()</a:t>
            </a:r>
            <a:r>
              <a:rPr lang="zh-CN" altLang="zh-CN" sz="2000" dirty="0"/>
              <a:t>分别用于创建全</a:t>
            </a:r>
            <a:r>
              <a:rPr lang="en-US" altLang="zh-CN" sz="2000" dirty="0"/>
              <a:t>0</a:t>
            </a:r>
            <a:r>
              <a:rPr lang="zh-CN" altLang="zh-CN" sz="2000" dirty="0"/>
              <a:t>数组、全</a:t>
            </a:r>
            <a:r>
              <a:rPr lang="en-US" altLang="zh-CN" sz="2000" dirty="0"/>
              <a:t>1</a:t>
            </a:r>
            <a:r>
              <a:rPr lang="zh-CN" altLang="zh-CN" sz="2000" dirty="0"/>
              <a:t>数组、单位矩阵，默认数组类型是浮点型。</a:t>
            </a:r>
          </a:p>
          <a:p>
            <a:endParaRPr lang="zh-CN" altLang="en-US" sz="24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6</a:t>
            </a:fld>
            <a:endParaRPr lang="en-US" altLang="ko-KR"/>
          </a:p>
        </p:txBody>
      </p:sp>
    </p:spTree>
    <p:extLst>
      <p:ext uri="{BB962C8B-B14F-4D97-AF65-F5344CB8AC3E}">
        <p14:creationId xmlns:p14="http://schemas.microsoft.com/office/powerpoint/2010/main" val="3112549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数组与数值的</a:t>
            </a:r>
            <a:r>
              <a:rPr lang="zh-CN" altLang="zh-CN" dirty="0" smtClean="0"/>
              <a:t>算术运算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7</a:t>
            </a:fld>
            <a:endParaRPr lang="en-US" altLang="ko-KR"/>
          </a:p>
        </p:txBody>
      </p:sp>
      <p:sp>
        <p:nvSpPr>
          <p:cNvPr id="5" name="矩形 4"/>
          <p:cNvSpPr/>
          <p:nvPr/>
        </p:nvSpPr>
        <p:spPr>
          <a:xfrm>
            <a:off x="0" y="1858067"/>
            <a:ext cx="8750934" cy="3785652"/>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10.2</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数组与数值的加、减、乘、除、求余等算术</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导入</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模块，并起别名</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([1,3,5,7,9],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dtype</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=np.int32)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print(a/2)</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print(np.mod(a,2))</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3499900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数组与数组的</a:t>
            </a:r>
            <a:r>
              <a:rPr lang="zh-CN" altLang="zh-CN" dirty="0" smtClean="0"/>
              <a:t>算术运算</a:t>
            </a:r>
            <a:endParaRPr lang="zh-CN" altLang="en-US" dirty="0"/>
          </a:p>
        </p:txBody>
      </p:sp>
      <p:sp>
        <p:nvSpPr>
          <p:cNvPr id="3" name="内容占位符 2"/>
          <p:cNvSpPr>
            <a:spLocks noGrp="1"/>
          </p:cNvSpPr>
          <p:nvPr>
            <p:ph idx="1"/>
          </p:nvPr>
        </p:nvSpPr>
        <p:spPr/>
        <p:txBody>
          <a:bodyPr/>
          <a:lstStyle/>
          <a:p>
            <a:r>
              <a:rPr lang="zh-CN" altLang="zh-CN" smtClean="0"/>
              <a:t>以下代码将一个一维数组和一个二维数组进行算术运算：</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8</a:t>
            </a:fld>
            <a:endParaRPr lang="en-US" altLang="ko-KR"/>
          </a:p>
        </p:txBody>
      </p:sp>
      <p:sp>
        <p:nvSpPr>
          <p:cNvPr id="5" name="矩形 4"/>
          <p:cNvSpPr/>
          <p:nvPr/>
        </p:nvSpPr>
        <p:spPr>
          <a:xfrm>
            <a:off x="966788" y="2767548"/>
            <a:ext cx="8177212" cy="3785652"/>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10.3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一维数组和二维数组之间的算术运算示例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([1,2,3])</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b=</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np.array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([[1,1,1],[2,2,2],[3,3,3]])</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a+b</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print("a-b= ", a-b)</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print("a*b= ", a*b)</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print("a/b= ", a/b)</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361371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数组的关系</a:t>
            </a:r>
            <a:r>
              <a:rPr lang="zh-CN" altLang="zh-CN" dirty="0" smtClean="0"/>
              <a:t>运算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9</a:t>
            </a:fld>
            <a:endParaRPr lang="en-US" altLang="ko-KR"/>
          </a:p>
        </p:txBody>
      </p:sp>
      <p:sp>
        <p:nvSpPr>
          <p:cNvPr id="6" name="矩形 5"/>
          <p:cNvSpPr/>
          <p:nvPr/>
        </p:nvSpPr>
        <p:spPr>
          <a:xfrm>
            <a:off x="498021" y="1838024"/>
            <a:ext cx="8184469" cy="4247317"/>
          </a:xfrm>
          <a:prstGeom prst="rect">
            <a:avLst/>
          </a:prstGeom>
        </p:spPr>
        <p:txBody>
          <a:bodyPr wrap="square">
            <a:spAutoFit/>
          </a:bodyPr>
          <a:lstStyle/>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例</a:t>
            </a:r>
            <a:r>
              <a:rPr lang="zh-CN" altLang="zh-CN" sz="2000" b="1" kern="100" dirty="0">
                <a:latin typeface="等线" panose="02010600030101010101" pitchFamily="2" charset="-122"/>
                <a:ea typeface="Times New Roman" panose="02020603050405020304" pitchFamily="18" charset="0"/>
                <a:cs typeface="等线" panose="02010600030101010101" pitchFamily="2" charset="-122"/>
              </a:rPr>
              <a:t> </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10.4 </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数组的逻辑运算示例</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import </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numpy</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 as np</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a=</a:t>
            </a:r>
            <a:r>
              <a:rPr lang="en-US" altLang="zh-CN" sz="2000" b="1" kern="100" dirty="0" err="1">
                <a:latin typeface="Times New Roman" panose="02020603050405020304" pitchFamily="18" charset="0"/>
                <a:ea typeface="宋体" panose="02010600030101010101" pitchFamily="2" charset="-122"/>
                <a:cs typeface="等线" panose="02010600030101010101" pitchFamily="2" charset="-122"/>
              </a:rPr>
              <a:t>np.random.rand</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 	</a:t>
            </a:r>
            <a:r>
              <a:rPr lang="en-US" altLang="zh-CN" sz="2000" b="1" kern="100" dirty="0" smtClean="0">
                <a:latin typeface="Times New Roman" panose="02020603050405020304" pitchFamily="18" charset="0"/>
                <a:ea typeface="宋体" panose="02010600030101010101" pitchFamily="2" charset="-122"/>
                <a:cs typeface="等线"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创建包含</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10</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0-1</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之间随机数的数组</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 ", a)</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print("a&gt;0.5 ", a&gt;0.5)</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print("a&lt;0.5 ", a&lt;0.5)</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print("a==0.5 ", a==0.5)</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print("a&gt;=0.5 ", a&gt;=0.5)</a:t>
            </a:r>
            <a:endParaRPr lang="zh-CN" altLang="zh-CN" sz="2000" b="1" kern="100" dirty="0">
              <a:latin typeface="等线" panose="02010600030101010101" pitchFamily="2" charset="-122"/>
              <a:ea typeface="等线" panose="02010600030101010101" pitchFamily="2" charset="-122"/>
              <a:cs typeface="等线" panose="02010600030101010101" pitchFamily="2" charset="-122"/>
            </a:endParaRPr>
          </a:p>
          <a:p>
            <a:pPr indent="304800" algn="just">
              <a:lnSpc>
                <a:spcPct val="150000"/>
              </a:lnSpc>
              <a:spcAft>
                <a:spcPts val="0"/>
              </a:spcAft>
            </a:pPr>
            <a:r>
              <a:rPr lang="en-US" altLang="zh-CN" sz="2000" b="1" kern="100" dirty="0">
                <a:latin typeface="Times New Roman" panose="02020603050405020304" pitchFamily="18" charset="0"/>
                <a:ea typeface="宋体" panose="02010600030101010101" pitchFamily="2" charset="-122"/>
                <a:cs typeface="等线" panose="02010600030101010101" pitchFamily="2" charset="-122"/>
              </a:rPr>
              <a:t>print("a&lt;=0.5 ", a&lt;=0.5)</a:t>
            </a:r>
            <a:endParaRPr lang="zh-CN" altLang="zh-CN" sz="2000" b="1" kern="100" dirty="0">
              <a:effectLst/>
              <a:latin typeface="等线" panose="02010600030101010101" pitchFamily="2" charset="-122"/>
              <a:ea typeface="等线" panose="02010600030101010101" pitchFamily="2" charset="-122"/>
              <a:cs typeface="等线" panose="02010600030101010101" pitchFamily="2" charset="-122"/>
            </a:endParaRPr>
          </a:p>
        </p:txBody>
      </p:sp>
    </p:spTree>
    <p:extLst>
      <p:ext uri="{BB962C8B-B14F-4D97-AF65-F5344CB8AC3E}">
        <p14:creationId xmlns:p14="http://schemas.microsoft.com/office/powerpoint/2010/main" val="187930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954</TotalTime>
  <Words>1985</Words>
  <Application>Microsoft Office PowerPoint</Application>
  <PresentationFormat>全屏显示(4:3)</PresentationFormat>
  <Paragraphs>372</Paragraphs>
  <Slides>41</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Gulim</vt:lpstr>
      <vt:lpstr>等线</vt:lpstr>
      <vt:lpstr>方正黄草简体</vt:lpstr>
      <vt:lpstr>黑体</vt:lpstr>
      <vt:lpstr>华文细黑</vt:lpstr>
      <vt:lpstr>华文新魏</vt:lpstr>
      <vt:lpstr>隶书</vt:lpstr>
      <vt:lpstr>宋体</vt:lpstr>
      <vt:lpstr>幼圆</vt:lpstr>
      <vt:lpstr>Arial Black</vt:lpstr>
      <vt:lpstr>Calibri</vt:lpstr>
      <vt:lpstr>Tahoma</vt:lpstr>
      <vt:lpstr>Times New Roman</vt:lpstr>
      <vt:lpstr>Wingdings</vt:lpstr>
      <vt:lpstr>南邮</vt:lpstr>
      <vt:lpstr>PowerPoint 演示文稿</vt:lpstr>
      <vt:lpstr>第10章 数据分析与可视化</vt:lpstr>
      <vt:lpstr>学习目标</vt:lpstr>
      <vt:lpstr>10.1 数字计算库numpy</vt:lpstr>
      <vt:lpstr>创建numpy数组 </vt:lpstr>
      <vt:lpstr>PowerPoint 演示文稿</vt:lpstr>
      <vt:lpstr>数组与数值的算术运算</vt:lpstr>
      <vt:lpstr>数组与数组的算术运算</vt:lpstr>
      <vt:lpstr>数组的关系运算</vt:lpstr>
      <vt:lpstr>分段函数 </vt:lpstr>
      <vt:lpstr>数组元素访问</vt:lpstr>
      <vt:lpstr>数组切片操作</vt:lpstr>
      <vt:lpstr>改变数组形状 </vt:lpstr>
      <vt:lpstr>二维数组转置</vt:lpstr>
      <vt:lpstr>向量内积</vt:lpstr>
      <vt:lpstr>数组的函数运算</vt:lpstr>
      <vt:lpstr>对数组的不同维度元素进行计算</vt:lpstr>
      <vt:lpstr>广播</vt:lpstr>
      <vt:lpstr>计算唯一值以及出现次数</vt:lpstr>
      <vt:lpstr>矩阵运算</vt:lpstr>
      <vt:lpstr>10.2 科学计算扩展库scipy</vt:lpstr>
      <vt:lpstr>PowerPoint 演示文稿</vt:lpstr>
      <vt:lpstr>数学、物理常用常数模块 </vt:lpstr>
      <vt:lpstr>特殊函数模块special</vt:lpstr>
      <vt:lpstr>多项式计算与符号计算</vt:lpstr>
      <vt:lpstr>10.3 数值计算可视化库 matplotlib </vt:lpstr>
      <vt:lpstr>绘制正弦曲线 </vt:lpstr>
      <vt:lpstr>PowerPoint 演示文稿</vt:lpstr>
      <vt:lpstr>绘制散点图</vt:lpstr>
      <vt:lpstr>PowerPoint 演示文稿</vt:lpstr>
      <vt:lpstr>PowerPoint 演示文稿</vt:lpstr>
      <vt:lpstr>PowerPoint 演示文稿</vt:lpstr>
      <vt:lpstr>绘制饼状图</vt:lpstr>
      <vt:lpstr>绘制带有标签和图例的图</vt:lpstr>
      <vt:lpstr>绘制带有公式的图</vt:lpstr>
      <vt:lpstr>绘制三维参数曲线</vt:lpstr>
      <vt:lpstr>绘制三维图形 </vt:lpstr>
      <vt:lpstr>绘制复杂三维图形</vt:lpstr>
      <vt:lpstr>本章小结</vt:lpstr>
      <vt:lpstr>PowerPoint 演示文稿</vt:lpstr>
      <vt:lpstr>PowerPoint 演示文稿</vt:lpstr>
    </vt:vector>
  </TitlesOfParts>
  <Company>artcom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薛 景</cp:lastModifiedBy>
  <cp:revision>69</cp:revision>
  <dcterms:created xsi:type="dcterms:W3CDTF">2015-09-21T07:23:15Z</dcterms:created>
  <dcterms:modified xsi:type="dcterms:W3CDTF">2018-10-11T05:39:54Z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