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1"/>
  </p:notesMasterIdLst>
  <p:handoutMasterIdLst>
    <p:handoutMasterId r:id="rId22"/>
  </p:handoutMasterIdLst>
  <p:sldIdLst>
    <p:sldId id="258" r:id="rId2"/>
    <p:sldId id="609" r:id="rId3"/>
    <p:sldId id="610" r:id="rId4"/>
    <p:sldId id="611" r:id="rId5"/>
    <p:sldId id="612" r:id="rId6"/>
    <p:sldId id="613" r:id="rId7"/>
    <p:sldId id="614" r:id="rId8"/>
    <p:sldId id="615" r:id="rId9"/>
    <p:sldId id="616" r:id="rId10"/>
    <p:sldId id="617" r:id="rId11"/>
    <p:sldId id="618" r:id="rId12"/>
    <p:sldId id="619" r:id="rId13"/>
    <p:sldId id="620" r:id="rId14"/>
    <p:sldId id="621" r:id="rId15"/>
    <p:sldId id="622" r:id="rId16"/>
    <p:sldId id="623" r:id="rId17"/>
    <p:sldId id="624" r:id="rId18"/>
    <p:sldId id="625" r:id="rId19"/>
    <p:sldId id="564" r:id="rId20"/>
  </p:sldIdLst>
  <p:sldSz cx="9144000" cy="6858000" type="screen4x3"/>
  <p:notesSz cx="6858000" cy="9144000"/>
  <p:defaultTextStyle>
    <a:defPPr>
      <a:defRPr lang="ko-KR"/>
    </a:defPPr>
    <a:lvl1pPr algn="l" rtl="0" fontAlgn="base">
      <a:spcBef>
        <a:spcPct val="0"/>
      </a:spcBef>
      <a:spcAft>
        <a:spcPct val="0"/>
      </a:spcAft>
      <a:defRPr kumimoji="1" sz="3600" kern="1200">
        <a:solidFill>
          <a:schemeClr val="tx1"/>
        </a:solidFill>
        <a:latin typeface="Gulim" pitchFamily="34" charset="-127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3600" kern="1200">
        <a:solidFill>
          <a:schemeClr val="tx1"/>
        </a:solidFill>
        <a:latin typeface="Gulim" pitchFamily="34" charset="-127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3600" kern="1200">
        <a:solidFill>
          <a:schemeClr val="tx1"/>
        </a:solidFill>
        <a:latin typeface="Gulim" pitchFamily="34" charset="-127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3600" kern="1200">
        <a:solidFill>
          <a:schemeClr val="tx1"/>
        </a:solidFill>
        <a:latin typeface="Gulim" pitchFamily="34" charset="-127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3600" kern="1200">
        <a:solidFill>
          <a:schemeClr val="tx1"/>
        </a:solidFill>
        <a:latin typeface="Gulim" pitchFamily="34" charset="-127"/>
        <a:ea typeface="宋体" charset="-122"/>
        <a:cs typeface="+mn-cs"/>
      </a:defRPr>
    </a:lvl5pPr>
    <a:lvl6pPr marL="2286000" algn="l" defTabSz="914400" rtl="0" eaLnBrk="1" latinLnBrk="0" hangingPunct="1">
      <a:defRPr kumimoji="1" sz="3600" kern="1200">
        <a:solidFill>
          <a:schemeClr val="tx1"/>
        </a:solidFill>
        <a:latin typeface="Gulim" pitchFamily="34" charset="-127"/>
        <a:ea typeface="宋体" charset="-122"/>
        <a:cs typeface="+mn-cs"/>
      </a:defRPr>
    </a:lvl6pPr>
    <a:lvl7pPr marL="2743200" algn="l" defTabSz="914400" rtl="0" eaLnBrk="1" latinLnBrk="0" hangingPunct="1">
      <a:defRPr kumimoji="1" sz="3600" kern="1200">
        <a:solidFill>
          <a:schemeClr val="tx1"/>
        </a:solidFill>
        <a:latin typeface="Gulim" pitchFamily="34" charset="-127"/>
        <a:ea typeface="宋体" charset="-122"/>
        <a:cs typeface="+mn-cs"/>
      </a:defRPr>
    </a:lvl7pPr>
    <a:lvl8pPr marL="3200400" algn="l" defTabSz="914400" rtl="0" eaLnBrk="1" latinLnBrk="0" hangingPunct="1">
      <a:defRPr kumimoji="1" sz="3600" kern="1200">
        <a:solidFill>
          <a:schemeClr val="tx1"/>
        </a:solidFill>
        <a:latin typeface="Gulim" pitchFamily="34" charset="-127"/>
        <a:ea typeface="宋体" charset="-122"/>
        <a:cs typeface="+mn-cs"/>
      </a:defRPr>
    </a:lvl8pPr>
    <a:lvl9pPr marL="3657600" algn="l" defTabSz="914400" rtl="0" eaLnBrk="1" latinLnBrk="0" hangingPunct="1">
      <a:defRPr kumimoji="1" sz="3600" kern="1200">
        <a:solidFill>
          <a:schemeClr val="tx1"/>
        </a:solidFill>
        <a:latin typeface="Gulim" pitchFamily="34" charset="-127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  <a:srgbClr val="003399"/>
    <a:srgbClr val="006600"/>
    <a:srgbClr val="FF5050"/>
    <a:srgbClr val="F8F8F8"/>
    <a:srgbClr val="FF0000"/>
    <a:srgbClr val="F8FE06"/>
    <a:srgbClr val="FCF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84242" autoAdjust="0"/>
  </p:normalViewPr>
  <p:slideViewPr>
    <p:cSldViewPr snapToGrid="0">
      <p:cViewPr varScale="1">
        <p:scale>
          <a:sx n="77" d="100"/>
          <a:sy n="77" d="100"/>
        </p:scale>
        <p:origin x="1794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49" d="100"/>
          <a:sy n="49" d="100"/>
        </p:scale>
        <p:origin x="-1398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latinLnBrk="1">
              <a:defRPr sz="1200">
                <a:ea typeface="Gulim" pitchFamily="34" charset="-127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latinLnBrk="1">
              <a:defRPr sz="1200">
                <a:ea typeface="Gulim" pitchFamily="34" charset="-127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75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latinLnBrk="1">
              <a:defRPr sz="1200">
                <a:ea typeface="Gulim" pitchFamily="34" charset="-127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75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latinLnBrk="1">
              <a:defRPr sz="1200">
                <a:ea typeface="Gulim" pitchFamily="34" charset="-127"/>
              </a:defRPr>
            </a:lvl1pPr>
          </a:lstStyle>
          <a:p>
            <a:pPr>
              <a:defRPr/>
            </a:pPr>
            <a:fld id="{1E35477E-1C5A-478E-90F9-334C38665CA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508280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latinLnBrk="1">
              <a:defRPr sz="1200">
                <a:ea typeface="Gulim" pitchFamily="34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latinLnBrk="1">
              <a:defRPr sz="1200">
                <a:ea typeface="Gulim" pitchFamily="34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45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dirty="0" smtClean="0"/>
              <a:t>마스터 텍스트 스타일을 편집합니다</a:t>
            </a:r>
          </a:p>
          <a:p>
            <a:pPr lvl="1"/>
            <a:r>
              <a:rPr lang="ko-KR" altLang="en-US" noProof="0" dirty="0" smtClean="0"/>
              <a:t>둘째 수준</a:t>
            </a:r>
          </a:p>
          <a:p>
            <a:pPr lvl="2"/>
            <a:r>
              <a:rPr lang="ko-KR" altLang="en-US" noProof="0" dirty="0" smtClean="0"/>
              <a:t>셋째 수준</a:t>
            </a:r>
          </a:p>
          <a:p>
            <a:pPr lvl="3"/>
            <a:r>
              <a:rPr lang="ko-KR" altLang="en-US" noProof="0" dirty="0" smtClean="0"/>
              <a:t>넷째 수준</a:t>
            </a:r>
          </a:p>
          <a:p>
            <a:pPr lvl="4"/>
            <a:r>
              <a:rPr lang="ko-KR" altLang="en-US" noProof="0" dirty="0" smtClean="0"/>
              <a:t>다섯째 수준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latinLnBrk="1">
              <a:defRPr sz="1200">
                <a:ea typeface="Gulim" pitchFamily="34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latinLnBrk="1">
              <a:defRPr sz="1200">
                <a:ea typeface="Gulim" pitchFamily="34" charset="-127"/>
              </a:defRPr>
            </a:lvl1pPr>
          </a:lstStyle>
          <a:p>
            <a:pPr>
              <a:defRPr/>
            </a:pPr>
            <a:fld id="{216887E0-471E-4DE0-AF29-DA3E571DA50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1908532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Gulim" pitchFamily="34" charset="-127"/>
        <a:ea typeface="Gulim" pitchFamily="34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Gulim" pitchFamily="34" charset="-127"/>
        <a:ea typeface="Gulim" pitchFamily="34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Gulim" pitchFamily="34" charset="-127"/>
        <a:ea typeface="Gulim" pitchFamily="34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Gulim" pitchFamily="34" charset="-127"/>
        <a:ea typeface="Gulim" pitchFamily="34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Gulim" pitchFamily="34" charset="-127"/>
        <a:ea typeface="Gulim" pitchFamily="34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16887E0-471E-4DE0-AF29-DA3E571DA503}" type="slidenum">
              <a:rPr lang="en-US" altLang="ko-KR" smtClean="0"/>
              <a:pPr>
                <a:defRPr/>
              </a:pPr>
              <a:t>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218324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1423" tIns="45711" rIns="91423" bIns="45711" anchor="b"/>
          <a:lstStyle>
            <a:lvl1pPr eaLnBrk="0" hangingPunct="0">
              <a:defRPr kumimoji="1" sz="3600">
                <a:solidFill>
                  <a:schemeClr val="tx1"/>
                </a:solidFill>
                <a:latin typeface="Gulim" pitchFamily="34" charset="-127"/>
                <a:ea typeface="宋体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Gulim" pitchFamily="34" charset="-127"/>
                <a:ea typeface="宋体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Gulim" pitchFamily="34" charset="-127"/>
                <a:ea typeface="宋体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Gulim" pitchFamily="34" charset="-127"/>
                <a:ea typeface="宋体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Gulim" pitchFamily="34" charset="-127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Gulim" pitchFamily="34" charset="-127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Gulim" pitchFamily="34" charset="-127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Gulim" pitchFamily="34" charset="-127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Gulim" pitchFamily="34" charset="-127"/>
                <a:ea typeface="宋体" charset="-122"/>
              </a:defRPr>
            </a:lvl9pPr>
          </a:lstStyle>
          <a:p>
            <a:pPr algn="r" eaLnBrk="1" hangingPunct="1"/>
            <a:fld id="{7DBC9705-389B-4C5F-8471-201467B8898F}" type="slidenum">
              <a:rPr lang="en-US" altLang="zh-CN" sz="1200">
                <a:latin typeface="Times New Roman" pitchFamily="18" charset="0"/>
                <a:ea typeface="隶书" pitchFamily="49" charset="-122"/>
              </a:rPr>
              <a:pPr algn="r" eaLnBrk="1" hangingPunct="1"/>
              <a:t>19</a:t>
            </a:fld>
            <a:endParaRPr lang="en-US" altLang="zh-CN" sz="1200"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3" tIns="45711" rIns="91423" bIns="45711"/>
          <a:lstStyle/>
          <a:p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7541609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9" descr="njupt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4800" y="-228600"/>
            <a:ext cx="9753600" cy="731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308245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AE9908-57B2-4459-980B-5946E56C3D5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247026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4"/>
          </p:nvPr>
        </p:nvSpPr>
        <p:spPr bwMode="auto">
          <a:xfrm>
            <a:off x="4098925" y="6553200"/>
            <a:ext cx="982663" cy="3048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1" compatLnSpc="1">
            <a:spAutoFit/>
          </a:bodyPr>
          <a:lstStyle/>
          <a:p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156037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752" y="112410"/>
            <a:ext cx="8229600" cy="816743"/>
          </a:xfrm>
          <a:prstGeom prst="rect">
            <a:avLst/>
          </a:prstGeom>
        </p:spPr>
        <p:txBody>
          <a:bodyPr/>
          <a:lstStyle>
            <a:lvl1pPr>
              <a:defRPr sz="4000" baseline="0">
                <a:solidFill>
                  <a:srgbClr val="F8FE06"/>
                </a:solidFill>
                <a:latin typeface="Tahoma" pitchFamily="34" charset="0"/>
                <a:ea typeface="黑体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>
              <a:lnSpc>
                <a:spcPct val="105000"/>
              </a:lnSpc>
              <a:defRPr sz="3200" b="1" i="0" baseline="0">
                <a:latin typeface="Tahoma" pitchFamily="34" charset="0"/>
                <a:ea typeface="黑体" pitchFamily="49" charset="-122"/>
              </a:defRPr>
            </a:lvl1pPr>
            <a:lvl2pPr>
              <a:lnSpc>
                <a:spcPct val="105000"/>
              </a:lnSpc>
              <a:defRPr sz="2800" b="1" i="0" baseline="0">
                <a:latin typeface="Tahoma" pitchFamily="34" charset="0"/>
                <a:ea typeface="黑体" pitchFamily="49" charset="-122"/>
              </a:defRPr>
            </a:lvl2pPr>
            <a:lvl3pPr>
              <a:lnSpc>
                <a:spcPct val="105000"/>
              </a:lnSpc>
              <a:defRPr sz="2400" b="1" i="0" baseline="0">
                <a:latin typeface="Tahoma" pitchFamily="34" charset="0"/>
                <a:ea typeface="黑体" pitchFamily="49" charset="-122"/>
              </a:defRPr>
            </a:lvl3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D893FB-85AB-4B61-AFED-52C0504A618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923795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FA6B54-9BAF-4780-A14F-7F55ADCF1FE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793648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1E115F-A18D-4981-BA91-63DE54E36BE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031742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标题，文本与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图表占位符 3"/>
          <p:cNvSpPr>
            <a:spLocks noGrp="1"/>
          </p:cNvSpPr>
          <p:nvPr>
            <p:ph type="chart"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0" smtClean="0"/>
              <a:t>单击图标添加图表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547CC8-4C22-4E94-92BB-030D8DD40F4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934176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36F916-06FB-4C33-8B4C-B7BC557AF9D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17211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3EA571-AA88-4692-84BF-86BB01D66D8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748466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160973-C939-468A-B29F-375B0F4B0B7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94803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C73544-A9B0-4441-A16B-C5F230DA09F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578779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098925" y="6553200"/>
            <a:ext cx="9826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  <a:spAutoFit/>
          </a:bodyPr>
          <a:lstStyle>
            <a:lvl1pPr latinLnBrk="1">
              <a:defRPr kumimoji="0" sz="1400" b="1">
                <a:solidFill>
                  <a:schemeClr val="bg1"/>
                </a:solidFill>
                <a:ea typeface="Gulim" pitchFamily="34" charset="-127"/>
              </a:defRPr>
            </a:lvl1pPr>
          </a:lstStyle>
          <a:p>
            <a:pPr>
              <a:defRPr/>
            </a:pPr>
            <a:fld id="{E5C96805-3790-4584-B70C-938A5B84B61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028" name="WordArt 31"/>
          <p:cNvSpPr>
            <a:spLocks noChangeArrowheads="1" noChangeShapeType="1" noTextEdit="1"/>
          </p:cNvSpPr>
          <p:nvPr/>
        </p:nvSpPr>
        <p:spPr bwMode="auto">
          <a:xfrm>
            <a:off x="-9525" y="6577013"/>
            <a:ext cx="3151188" cy="2667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9600" b="1" kern="10">
                <a:gradFill rotWithShape="1">
                  <a:gsLst>
                    <a:gs pos="0">
                      <a:srgbClr val="FFFFFF"/>
                    </a:gs>
                    <a:gs pos="100000">
                      <a:schemeClr val="bg1">
                        <a:alpha val="32001"/>
                      </a:schemeClr>
                    </a:gs>
                  </a:gsLst>
                  <a:lin ang="5400000" scaled="1"/>
                </a:gradFill>
                <a:latin typeface="华文新魏"/>
                <a:ea typeface="华文新魏"/>
              </a:rPr>
              <a:t>计算机软件教学中心</a:t>
            </a:r>
          </a:p>
        </p:txBody>
      </p:sp>
      <p:sp>
        <p:nvSpPr>
          <p:cNvPr id="1029" name="WordArt 35"/>
          <p:cNvSpPr>
            <a:spLocks noChangeArrowheads="1" noChangeShapeType="1" noTextEdit="1"/>
          </p:cNvSpPr>
          <p:nvPr/>
        </p:nvSpPr>
        <p:spPr bwMode="auto">
          <a:xfrm>
            <a:off x="5707063" y="6551613"/>
            <a:ext cx="3432175" cy="306387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49407"/>
              </a:avLst>
            </a:prstTxWarp>
          </a:bodyPr>
          <a:lstStyle/>
          <a:p>
            <a:pPr algn="ctr"/>
            <a:r>
              <a:rPr lang="en-US" altLang="zh-CN" sz="9600" b="1" kern="10" dirty="0">
                <a:gradFill rotWithShape="1">
                  <a:gsLst>
                    <a:gs pos="0">
                      <a:srgbClr val="FFFFFF"/>
                    </a:gs>
                    <a:gs pos="100000">
                      <a:schemeClr val="bg1">
                        <a:alpha val="32001"/>
                      </a:schemeClr>
                    </a:gs>
                  </a:gsLst>
                  <a:lin ang="5400000" scaled="1"/>
                </a:gradFill>
                <a:latin typeface="华文新魏"/>
                <a:ea typeface="华文新魏"/>
              </a:rPr>
              <a:t>http://</a:t>
            </a:r>
            <a:r>
              <a:rPr lang="en-US" altLang="zh-CN" sz="9600" b="1" kern="10" dirty="0" smtClean="0">
                <a:gradFill rotWithShape="1">
                  <a:gsLst>
                    <a:gs pos="0">
                      <a:srgbClr val="FFFFFF"/>
                    </a:gs>
                    <a:gs pos="100000">
                      <a:schemeClr val="bg1">
                        <a:alpha val="32001"/>
                      </a:schemeClr>
                    </a:gs>
                  </a:gsLst>
                  <a:lin ang="5400000" scaled="1"/>
                </a:gradFill>
                <a:latin typeface="华文新魏"/>
                <a:ea typeface="华文新魏"/>
              </a:rPr>
              <a:t>c.njupt.edu.cn/</a:t>
            </a:r>
            <a:endParaRPr lang="zh-CN" altLang="en-US" sz="9600" b="1" kern="10" dirty="0">
              <a:gradFill rotWithShape="1">
                <a:gsLst>
                  <a:gs pos="0">
                    <a:srgbClr val="FFFFFF"/>
                  </a:gs>
                  <a:gs pos="100000">
                    <a:schemeClr val="bg1">
                      <a:alpha val="32001"/>
                    </a:schemeClr>
                  </a:gs>
                </a:gsLst>
                <a:lin ang="5400000" scaled="1"/>
              </a:gradFill>
              <a:latin typeface="华文新魏"/>
              <a:ea typeface="华文新魏"/>
            </a:endParaRPr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6341" y="0"/>
            <a:ext cx="9131318" cy="685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36" r:id="rId1"/>
    <p:sldLayoutId id="2147483927" r:id="rId2"/>
    <p:sldLayoutId id="2147483928" r:id="rId3"/>
    <p:sldLayoutId id="2147483929" r:id="rId4"/>
    <p:sldLayoutId id="2147483930" r:id="rId5"/>
    <p:sldLayoutId id="2147483931" r:id="rId6"/>
    <p:sldLayoutId id="2147483932" r:id="rId7"/>
    <p:sldLayoutId id="2147483933" r:id="rId8"/>
    <p:sldLayoutId id="2147483934" r:id="rId9"/>
    <p:sldLayoutId id="2147483935" r:id="rId10"/>
    <p:sldLayoutId id="2147483937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Gulim" pitchFamily="34" charset="-127"/>
          <a:ea typeface="Gulim" pitchFamily="34" charset="-127"/>
        </a:defRPr>
      </a:lvl2pPr>
      <a:lvl3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Gulim" pitchFamily="34" charset="-127"/>
          <a:ea typeface="Gulim" pitchFamily="34" charset="-127"/>
        </a:defRPr>
      </a:lvl3pPr>
      <a:lvl4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Gulim" pitchFamily="34" charset="-127"/>
          <a:ea typeface="Gulim" pitchFamily="34" charset="-127"/>
        </a:defRPr>
      </a:lvl4pPr>
      <a:lvl5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Gulim" pitchFamily="34" charset="-127"/>
          <a:ea typeface="Gulim" pitchFamily="34" charset="-127"/>
        </a:defRPr>
      </a:lvl5pPr>
      <a:lvl6pPr marL="457200" algn="l" rtl="0" eaLnBrk="1" fontAlgn="base" latinLnBrk="1" hangingPunct="1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Gulim" pitchFamily="34" charset="-127"/>
          <a:ea typeface="Gulim" pitchFamily="34" charset="-127"/>
        </a:defRPr>
      </a:lvl6pPr>
      <a:lvl7pPr marL="914400" algn="l" rtl="0" eaLnBrk="1" fontAlgn="base" latinLnBrk="1" hangingPunct="1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Gulim" pitchFamily="34" charset="-127"/>
          <a:ea typeface="Gulim" pitchFamily="34" charset="-127"/>
        </a:defRPr>
      </a:lvl7pPr>
      <a:lvl8pPr marL="1371600" algn="l" rtl="0" eaLnBrk="1" fontAlgn="base" latinLnBrk="1" hangingPunct="1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Gulim" pitchFamily="34" charset="-127"/>
          <a:ea typeface="Gulim" pitchFamily="34" charset="-127"/>
        </a:defRPr>
      </a:lvl8pPr>
      <a:lvl9pPr marL="1828800" algn="l" rtl="0" eaLnBrk="1" fontAlgn="base" latinLnBrk="1" hangingPunct="1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Gulim" pitchFamily="34" charset="-127"/>
          <a:ea typeface="Gulim" pitchFamily="34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l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£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itchFamily="2" charset="2"/>
        <a:buChar char="£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9" name="Text Box 43"/>
          <p:cNvSpPr txBox="1">
            <a:spLocks noChangeArrowheads="1"/>
          </p:cNvSpPr>
          <p:nvPr/>
        </p:nvSpPr>
        <p:spPr bwMode="auto">
          <a:xfrm>
            <a:off x="3703638" y="5322888"/>
            <a:ext cx="117211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latinLnBrk="1">
              <a:defRPr/>
            </a:pPr>
            <a:r>
              <a:rPr lang="en-US" altLang="ko-KR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Gulim" pitchFamily="34" charset="-127"/>
              </a:rPr>
              <a:t>201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Gulim" pitchFamily="34" charset="-127"/>
              </a:rPr>
              <a:t>8</a:t>
            </a:r>
            <a:r>
              <a:rPr lang="en-US" altLang="ko-KR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Gulim" pitchFamily="34" charset="-127"/>
              </a:rPr>
              <a:t>.</a:t>
            </a:r>
            <a:r>
              <a:rPr lang="en-US" altLang="ko-KR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Gulim" pitchFamily="34" charset="-127"/>
              </a:rPr>
              <a:t>2</a:t>
            </a:r>
          </a:p>
        </p:txBody>
      </p:sp>
      <p:sp>
        <p:nvSpPr>
          <p:cNvPr id="4099" name="Rectangle 45"/>
          <p:cNvSpPr>
            <a:spLocks noChangeArrowheads="1"/>
          </p:cNvSpPr>
          <p:nvPr/>
        </p:nvSpPr>
        <p:spPr bwMode="auto">
          <a:xfrm>
            <a:off x="101600" y="1298575"/>
            <a:ext cx="8905875" cy="85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28398" dir="3806097" algn="ctr" rotWithShape="0">
              <a:schemeClr val="tx1"/>
            </a:outerShdw>
          </a:effectLst>
        </p:spPr>
        <p:txBody>
          <a:bodyPr/>
          <a:lstStyle/>
          <a:p>
            <a:pPr algn="ctr" latinLnBrk="1">
              <a:lnSpc>
                <a:spcPct val="90000"/>
              </a:lnSpc>
              <a:defRPr/>
            </a:pPr>
            <a:r>
              <a:rPr lang="en-US" altLang="zh-CN" sz="5400" b="1" dirty="0" smtClean="0">
                <a:solidFill>
                  <a:srgbClr val="FFFFFF"/>
                </a:solidFill>
                <a:latin typeface="Arial Black" pitchFamily="34" charset="0"/>
                <a:ea typeface="黑体" pitchFamily="2" charset="-122"/>
              </a:rPr>
              <a:t>Python</a:t>
            </a:r>
            <a:r>
              <a:rPr lang="zh-CN" altLang="en-US" sz="5400" b="1" dirty="0" smtClean="0">
                <a:solidFill>
                  <a:srgbClr val="FFFFFF"/>
                </a:solidFill>
                <a:latin typeface="Arial Black" pitchFamily="34" charset="0"/>
                <a:ea typeface="黑体" pitchFamily="2" charset="-122"/>
              </a:rPr>
              <a:t>语言程序设计</a:t>
            </a:r>
            <a:endParaRPr lang="zh-CN" altLang="en-US" sz="5400" b="1" dirty="0">
              <a:solidFill>
                <a:srgbClr val="FFFFFF"/>
              </a:solidFill>
              <a:latin typeface="Arial Black" pitchFamily="34" charset="0"/>
              <a:ea typeface="黑体" pitchFamily="2" charset="-122"/>
            </a:endParaRPr>
          </a:p>
        </p:txBody>
      </p:sp>
      <p:sp>
        <p:nvSpPr>
          <p:cNvPr id="4100" name="Text Box 57"/>
          <p:cNvSpPr txBox="1">
            <a:spLocks noChangeArrowheads="1"/>
          </p:cNvSpPr>
          <p:nvPr/>
        </p:nvSpPr>
        <p:spPr bwMode="auto">
          <a:xfrm>
            <a:off x="1174750" y="2625725"/>
            <a:ext cx="701516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Gulim" pitchFamily="34" charset="-127"/>
                <a:ea typeface="宋体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Gulim" pitchFamily="34" charset="-127"/>
                <a:ea typeface="宋体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Gulim" pitchFamily="34" charset="-127"/>
                <a:ea typeface="宋体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Gulim" pitchFamily="34" charset="-127"/>
                <a:ea typeface="宋体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Gulim" pitchFamily="34" charset="-127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Gulim" pitchFamily="34" charset="-127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Gulim" pitchFamily="34" charset="-127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Gulim" pitchFamily="34" charset="-127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Gulim" pitchFamily="34" charset="-127"/>
                <a:ea typeface="宋体" charset="-122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zh-CN" altLang="en-US" sz="3200" b="1">
                <a:solidFill>
                  <a:srgbClr val="FFFF00"/>
                </a:solidFill>
                <a:latin typeface="Times New Roman" pitchFamily="18" charset="0"/>
                <a:ea typeface="幼圆" pitchFamily="49" charset="-122"/>
              </a:rPr>
              <a:t>南京邮电大学计算机学院</a:t>
            </a:r>
            <a:endParaRPr lang="en-US" altLang="zh-CN" sz="3200" b="1">
              <a:solidFill>
                <a:srgbClr val="FFFF00"/>
              </a:solidFill>
              <a:latin typeface="Times New Roman" pitchFamily="18" charset="0"/>
              <a:ea typeface="幼圆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5456" y="1222829"/>
            <a:ext cx="8229600" cy="4525963"/>
          </a:xfrm>
        </p:spPr>
        <p:txBody>
          <a:bodyPr/>
          <a:lstStyle/>
          <a:p>
            <a:r>
              <a:rPr lang="zh-CN" altLang="zh-CN" sz="2800" dirty="0" smtClean="0"/>
              <a:t>需要</a:t>
            </a:r>
            <a:r>
              <a:rPr lang="zh-CN" altLang="zh-CN" sz="2800" dirty="0"/>
              <a:t>对其中的部分函数再作一些说明：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CN" sz="2400" dirty="0" err="1" smtClean="0"/>
              <a:t>readStu</a:t>
            </a:r>
            <a:r>
              <a:rPr lang="en-US" altLang="zh-CN" sz="2400" dirty="0"/>
              <a:t>( )</a:t>
            </a:r>
            <a:r>
              <a:rPr lang="zh-CN" altLang="zh-CN" sz="2400" dirty="0"/>
              <a:t>和 printStu</a:t>
            </a:r>
            <a:r>
              <a:rPr lang="en-US" altLang="zh-CN" sz="2400" dirty="0"/>
              <a:t>( )</a:t>
            </a:r>
            <a:r>
              <a:rPr lang="zh-CN" altLang="zh-CN" sz="2400" dirty="0"/>
              <a:t>函数都是实现读入或输出n个元素的，当实参n为1时，该函数的功能就是读入或输出一个记录，依然是可以正确执行的，在后续的程序中有时需要对单个记录进行输入/输出处理，有时是批量的输入/输出，这两个函数适用于这两种需求。</a:t>
            </a:r>
          </a:p>
          <a:p>
            <a:pPr marL="914400" lvl="1" indent="-457200">
              <a:buFont typeface="+mj-lt"/>
              <a:buAutoNum type="arabicPeriod"/>
            </a:pPr>
            <a:r>
              <a:rPr lang="zh-CN" altLang="zh-CN" sz="2400" dirty="0" smtClean="0"/>
              <a:t>equal </a:t>
            </a:r>
            <a:r>
              <a:rPr lang="zh-CN" altLang="zh-CN" sz="2400" dirty="0"/>
              <a:t>函数中的形式参数 condition，是为了使函数更通用。因为程序中需要用到多种判断相等的方式：按学号、按分数、按名次、按姓名，没有必要分别写出4个判相等的函数，所以用同一个函数实现，通过 condition 参数来区别到底需要按什么条件进行判断，简化了程序的接口。</a:t>
            </a:r>
          </a:p>
          <a:p>
            <a:pPr marL="914400" lvl="1" indent="-457200">
              <a:buFont typeface="+mj-lt"/>
              <a:buAutoNum type="arabicPeriod"/>
            </a:pPr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D893FB-85AB-4B61-AFED-52C0504A6183}" type="slidenum">
              <a:rPr lang="en-US" altLang="ko-KR" smtClean="0"/>
              <a:pPr>
                <a:defRPr/>
              </a:pPr>
              <a:t>10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88761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5456" y="1353457"/>
            <a:ext cx="8229600" cy="4525963"/>
          </a:xfrm>
        </p:spPr>
        <p:txBody>
          <a:bodyPr/>
          <a:lstStyle/>
          <a:p>
            <a:pPr marL="914400" lvl="1" indent="-457200">
              <a:buFont typeface="+mj-lt"/>
              <a:buAutoNum type="arabicPeriod" startAt="3"/>
            </a:pPr>
            <a:r>
              <a:rPr lang="en-US" altLang="zh-CN" sz="2400" dirty="0" smtClean="0"/>
              <a:t>larger </a:t>
            </a:r>
            <a:r>
              <a:rPr lang="zh-CN" altLang="zh-CN" sz="2400" dirty="0"/>
              <a:t>函数中形式参数</a:t>
            </a:r>
            <a:r>
              <a:rPr lang="en-US" altLang="zh-CN" sz="2400" dirty="0"/>
              <a:t> condition </a:t>
            </a:r>
            <a:r>
              <a:rPr lang="zh-CN" altLang="zh-CN" sz="2400" dirty="0"/>
              <a:t>的用法和意义与</a:t>
            </a:r>
            <a:r>
              <a:rPr lang="en-US" altLang="zh-CN" sz="2400" dirty="0"/>
              <a:t>equal</a:t>
            </a:r>
            <a:r>
              <a:rPr lang="zh-CN" altLang="zh-CN" sz="2400" dirty="0"/>
              <a:t>函数中相同，在程序中进行排序时主要是根据学号或分数进行，因此本函数中</a:t>
            </a:r>
            <a:r>
              <a:rPr lang="en-US" altLang="zh-CN" sz="2400" dirty="0"/>
              <a:t> condition </a:t>
            </a:r>
            <a:r>
              <a:rPr lang="zh-CN" altLang="zh-CN" sz="2400" dirty="0"/>
              <a:t>的取值只定义了两种，读者在实现程序时，如果还有其他需要判断大小的情况，则增加</a:t>
            </a:r>
            <a:r>
              <a:rPr lang="en-US" altLang="zh-CN" sz="2400" dirty="0"/>
              <a:t> condition </a:t>
            </a:r>
            <a:r>
              <a:rPr lang="zh-CN" altLang="zh-CN" sz="2400" dirty="0"/>
              <a:t>变量的选值就可以了</a:t>
            </a:r>
          </a:p>
          <a:p>
            <a:pPr marL="914400" lvl="1" indent="-457200">
              <a:buFont typeface="+mj-lt"/>
              <a:buAutoNum type="arabicPeriod" startAt="3"/>
            </a:pPr>
            <a:r>
              <a:rPr lang="zh-CN" altLang="zh-CN" sz="2400" dirty="0" smtClean="0"/>
              <a:t>calcuRank </a:t>
            </a:r>
            <a:r>
              <a:rPr lang="zh-CN" altLang="zh-CN" sz="2400" dirty="0"/>
              <a:t>函数用来计算所有同学的名次，本函数中，要充分考虑相同总分的同学名次相同，并且在有并列名次的情况下，后面同学的名次应该跳过空的名次号。例如，有两个同学并列第5，则下一个分数的同学应该是第7名而不应该是第6名，这在赋值的时候用双分支 if 来控制。</a:t>
            </a:r>
          </a:p>
          <a:p>
            <a:pPr marL="914400" lvl="1" indent="-457200">
              <a:buFont typeface="+mj-lt"/>
              <a:buAutoNum type="arabicPeriod" startAt="3"/>
            </a:pPr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D893FB-85AB-4B61-AFED-52C0504A6183}" type="slidenum">
              <a:rPr lang="en-US" altLang="ko-KR" smtClean="0"/>
              <a:pPr>
                <a:defRPr/>
              </a:pPr>
              <a:t>11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85310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5132" y="1202423"/>
            <a:ext cx="9070248" cy="4525963"/>
          </a:xfrm>
        </p:spPr>
        <p:txBody>
          <a:bodyPr/>
          <a:lstStyle/>
          <a:p>
            <a:pPr marL="914400" lvl="1" indent="-514350">
              <a:buFont typeface="+mj-lt"/>
              <a:buAutoNum type="arabicPeriod" startAt="5"/>
            </a:pPr>
            <a:r>
              <a:rPr lang="zh-CN" altLang="zh-CN" sz="2400" dirty="0" smtClean="0"/>
              <a:t>searchStu </a:t>
            </a:r>
            <a:r>
              <a:rPr lang="zh-CN" altLang="zh-CN" sz="2400" dirty="0"/>
              <a:t>函数用来实现按一定条件的查询，该函数将被查询模块调用，查询的依据有学号、姓名、名次，本系统中，只有按学号查询得到的结果是唯一的，因为在进行插入、删除等基本信息的管理时已经保证了学号的唯一性。按姓名及名次查询都有可能得到多条记录结果，因此，该函数中用 f 数组来存储符合条件的记录的下标，通过此参数将所有查询下标返回给主调用函数，从而才得出查询后所有符合条件的结果。函数的返回值是符合查询条件的元素个数，这样便于主调用函数控制数组输出时的循环次数。</a:t>
            </a:r>
          </a:p>
          <a:p>
            <a:pPr marL="914400" lvl="1" indent="-514350">
              <a:buFont typeface="+mj-lt"/>
              <a:buAutoNum type="arabicPeriod" startAt="5"/>
            </a:pPr>
            <a:r>
              <a:rPr lang="zh-CN" altLang="zh-CN" sz="2400" dirty="0" smtClean="0"/>
              <a:t>函数 </a:t>
            </a:r>
            <a:r>
              <a:rPr lang="zh-CN" altLang="zh-CN" sz="2400" dirty="0"/>
              <a:t>calcu</a:t>
            </a:r>
            <a:r>
              <a:rPr lang="en-US" altLang="zh-CN" sz="2400" dirty="0"/>
              <a:t>M</a:t>
            </a:r>
            <a:r>
              <a:rPr lang="zh-CN" altLang="zh-CN" sz="2400" dirty="0"/>
              <a:t>ark 用来求三门课程的最高分、最低分、平均分，共有9个信息，因此形式参数表中用一个二位数组来返回这9个求解的结果，第一下标代表哪门课，第二下标的0、1、2分别对应于最高分、最低分、平均分。</a:t>
            </a:r>
          </a:p>
          <a:p>
            <a:pPr marL="914400" lvl="1" indent="-514350">
              <a:buFont typeface="+mj-lt"/>
              <a:buAutoNum type="arabicPeriod" startAt="5"/>
            </a:pPr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D893FB-85AB-4B61-AFED-52C0504A6183}" type="slidenum">
              <a:rPr lang="en-US" altLang="ko-KR" smtClean="0"/>
              <a:pPr>
                <a:defRPr/>
              </a:pPr>
              <a:t>12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25212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 smtClean="0"/>
              <a:t>数据</a:t>
            </a:r>
            <a:r>
              <a:rPr lang="zh-CN" altLang="zh-CN" dirty="0"/>
              <a:t>的永久</a:t>
            </a:r>
            <a:r>
              <a:rPr lang="zh-CN" altLang="zh-CN" dirty="0" smtClean="0"/>
              <a:t>保存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def</a:t>
            </a:r>
            <a:r>
              <a:rPr lang="en-US" altLang="zh-CN" dirty="0"/>
              <a:t> </a:t>
            </a:r>
            <a:r>
              <a:rPr lang="en-US" altLang="zh-CN" dirty="0" err="1"/>
              <a:t>createFile</a:t>
            </a:r>
            <a:r>
              <a:rPr lang="en-US" altLang="zh-CN" dirty="0"/>
              <a:t>(</a:t>
            </a:r>
            <a:r>
              <a:rPr lang="en-US" altLang="zh-CN" dirty="0" err="1"/>
              <a:t>stu</a:t>
            </a:r>
            <a:r>
              <a:rPr lang="en-US" altLang="zh-CN" dirty="0" smtClean="0"/>
              <a:t>):</a:t>
            </a:r>
          </a:p>
          <a:p>
            <a:r>
              <a:rPr lang="en-US" altLang="zh-CN" dirty="0" err="1"/>
              <a:t>def</a:t>
            </a:r>
            <a:r>
              <a:rPr lang="en-US" altLang="zh-CN" dirty="0"/>
              <a:t> </a:t>
            </a:r>
            <a:r>
              <a:rPr lang="en-US" altLang="zh-CN" dirty="0" err="1"/>
              <a:t>readFile</a:t>
            </a:r>
            <a:r>
              <a:rPr lang="en-US" altLang="zh-CN" dirty="0"/>
              <a:t>(</a:t>
            </a:r>
            <a:r>
              <a:rPr lang="en-US" altLang="zh-CN" dirty="0" err="1"/>
              <a:t>stu</a:t>
            </a:r>
            <a:r>
              <a:rPr lang="en-US" altLang="zh-CN" dirty="0" smtClean="0"/>
              <a:t>):</a:t>
            </a:r>
          </a:p>
          <a:p>
            <a:r>
              <a:rPr lang="en-US" altLang="zh-CN" dirty="0" err="1"/>
              <a:t>def</a:t>
            </a:r>
            <a:r>
              <a:rPr lang="en-US" altLang="zh-CN" dirty="0"/>
              <a:t> </a:t>
            </a:r>
            <a:r>
              <a:rPr lang="en-US" altLang="zh-CN" dirty="0" err="1"/>
              <a:t>saveFile</a:t>
            </a:r>
            <a:r>
              <a:rPr lang="en-US" altLang="zh-CN" dirty="0"/>
              <a:t>(</a:t>
            </a:r>
            <a:r>
              <a:rPr lang="en-US" altLang="zh-CN" dirty="0" err="1"/>
              <a:t>stu</a:t>
            </a:r>
            <a:r>
              <a:rPr lang="en-US" altLang="zh-CN" dirty="0"/>
              <a:t>):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D893FB-85AB-4B61-AFED-52C0504A6183}" type="slidenum">
              <a:rPr lang="en-US" altLang="ko-KR" smtClean="0"/>
              <a:pPr>
                <a:defRPr/>
              </a:pPr>
              <a:t>13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80061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用两级菜单四层函数实现系统</a:t>
            </a:r>
            <a:br>
              <a:rPr lang="zh-CN" altLang="zh-CN" dirty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D893FB-85AB-4B61-AFED-52C0504A6183}" type="slidenum">
              <a:rPr lang="en-US" altLang="ko-KR" smtClean="0"/>
              <a:pPr>
                <a:defRPr/>
              </a:pPr>
              <a:t>14</a:t>
            </a:fld>
            <a:endParaRPr lang="en-US" altLang="ko-KR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4854078"/>
              </p:ext>
            </p:extLst>
          </p:nvPr>
        </p:nvGraphicFramePr>
        <p:xfrm>
          <a:off x="73752" y="1781407"/>
          <a:ext cx="8910590" cy="346233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23137"/>
                <a:gridCol w="1297382"/>
                <a:gridCol w="1537967"/>
                <a:gridCol w="1655588"/>
                <a:gridCol w="1657370"/>
                <a:gridCol w="1839146"/>
              </a:tblGrid>
              <a:tr h="10731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菜单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2000" kern="100" dirty="0" smtClean="0">
                          <a:effectLst/>
                        </a:rPr>
                        <a:t>主</a:t>
                      </a:r>
                      <a:r>
                        <a:rPr lang="zh-CN" sz="2000" kern="100" dirty="0" smtClean="0">
                          <a:effectLst/>
                        </a:rPr>
                        <a:t>菜单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2000" kern="100" dirty="0" smtClean="0">
                          <a:effectLst/>
                        </a:rPr>
                        <a:t>基本信息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2000" kern="100" dirty="0" smtClean="0">
                          <a:effectLst/>
                        </a:rPr>
                        <a:t>成绩管理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2000" kern="100" dirty="0" smtClean="0">
                          <a:effectLst/>
                        </a:rPr>
                        <a:t>成绩统计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2000" kern="100" dirty="0" smtClean="0">
                          <a:effectLst/>
                        </a:rPr>
                        <a:t>条件查询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</a:tr>
              <a:tr h="23812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函数名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def menu()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def menuBase()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def menuScore()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def menuCount()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def menuSearch()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</a:tr>
              <a:tr h="27876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对应功能模块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学生成绩管理系统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基本信息管理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学生成绩管理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学生成绩统计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根据条件查询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</a:tr>
              <a:tr h="37782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被哪个函数调用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main</a:t>
                      </a:r>
                      <a:r>
                        <a:rPr lang="zh-CN" sz="2000" kern="100" dirty="0">
                          <a:effectLst/>
                        </a:rPr>
                        <a:t>函数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baseManage</a:t>
                      </a:r>
                      <a:r>
                        <a:rPr lang="zh-CN" sz="2000" kern="100">
                          <a:effectLst/>
                        </a:rPr>
                        <a:t>函数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scoreManage</a:t>
                      </a:r>
                      <a:r>
                        <a:rPr lang="zh-CN" sz="2000" kern="100">
                          <a:effectLst/>
                        </a:rPr>
                        <a:t>函数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countManage</a:t>
                      </a:r>
                      <a:r>
                        <a:rPr lang="zh-CN" sz="2000" kern="100">
                          <a:effectLst/>
                        </a:rPr>
                        <a:t>函数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 err="1">
                          <a:effectLst/>
                        </a:rPr>
                        <a:t>searchManage</a:t>
                      </a:r>
                      <a:r>
                        <a:rPr lang="zh-CN" sz="2000" kern="100" dirty="0">
                          <a:effectLst/>
                        </a:rPr>
                        <a:t>函数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3961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5456" y="1237343"/>
            <a:ext cx="8229600" cy="4525963"/>
          </a:xfrm>
        </p:spPr>
        <p:txBody>
          <a:bodyPr/>
          <a:lstStyle/>
          <a:p>
            <a:r>
              <a:rPr lang="zh-CN" altLang="zh-CN" sz="2800" dirty="0"/>
              <a:t>在编制上述程序时，请注意以下几点：</a:t>
            </a:r>
          </a:p>
          <a:p>
            <a:pPr marL="971550" lvl="1" indent="-514350">
              <a:buFont typeface="+mj-lt"/>
              <a:buAutoNum type="arabicPeriod"/>
            </a:pPr>
            <a:r>
              <a:rPr lang="zh-CN" altLang="zh-CN" sz="2400" dirty="0"/>
              <a:t>如果第一次运行，数据文件是空的，则会自动调用建立文件这个函数，用户需要从键盘上先输入一系列元素，程序执行保存操作。</a:t>
            </a:r>
          </a:p>
          <a:p>
            <a:pPr marL="971550" lvl="1" indent="-514350">
              <a:buFont typeface="+mj-lt"/>
              <a:buAutoNum type="arabicPeriod"/>
            </a:pPr>
            <a:r>
              <a:rPr lang="zh-CN" altLang="zh-CN" sz="2400" dirty="0"/>
              <a:t>在运行插入、删除、修改之后，一定要注意，必须选择第三个一级菜单功能，即“3.学生成绩管理“功能，并且重新选择其下的两个子菜单分别计算总分和排名，才是目前对基本信息进行修改之后最新的成绩与排名情况。在查询时，根据姓名和名字查询都有可能显示多条记录，上述演示中就有查名次显示出来并列名次的两条记录信息。</a:t>
            </a:r>
          </a:p>
          <a:p>
            <a:endParaRPr lang="zh-CN" altLang="en-US" sz="2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D893FB-85AB-4B61-AFED-52C0504A6183}" type="slidenum">
              <a:rPr lang="en-US" altLang="ko-KR" smtClean="0"/>
              <a:pPr>
                <a:defRPr/>
              </a:pPr>
              <a:t>15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71115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5456" y="1585686"/>
            <a:ext cx="8229600" cy="4525963"/>
          </a:xfrm>
        </p:spPr>
        <p:txBody>
          <a:bodyPr/>
          <a:lstStyle/>
          <a:p>
            <a:pPr marL="914400" lvl="1" indent="-514350">
              <a:buFont typeface="+mj-lt"/>
              <a:buAutoNum type="arabicPeriod" startAt="3"/>
            </a:pPr>
            <a:r>
              <a:rPr lang="zh-CN" altLang="zh-CN" sz="2400" dirty="0"/>
              <a:t>每一级菜单函数都放在循环体中调用，目的是使得每一次操作结束后，重新显示菜单。该系统的功能划分还可以有其他的方法，请读者自行设计其他的方案，并仿照此程序的实现方法，自己设计一个类似的信息管理系统。</a:t>
            </a:r>
          </a:p>
          <a:p>
            <a:pPr marL="914400" lvl="1" indent="-514350">
              <a:buFont typeface="+mj-lt"/>
              <a:buAutoNum type="arabicPeriod" startAt="3"/>
            </a:pPr>
            <a:r>
              <a:rPr lang="zh-CN" altLang="zh-CN" sz="2400" dirty="0"/>
              <a:t>在开发一个系统的时候，一定要考虑数据的存储问题，因为每次运行原始数据都从键盘读入是不科学也是不可行的，因此文件的操作非常重要，对应于对象列表或字典类型的数据用文本文件更为直观，用户也可根据需要选择使用二进制形式进行文件保存。</a:t>
            </a:r>
          </a:p>
          <a:p>
            <a:pPr marL="914400" lvl="1" indent="-514350">
              <a:buFont typeface="+mj-lt"/>
              <a:buAutoNum type="arabicPeriod" startAt="3"/>
            </a:pPr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D893FB-85AB-4B61-AFED-52C0504A6183}" type="slidenum">
              <a:rPr lang="en-US" altLang="ko-KR" smtClean="0"/>
              <a:pPr>
                <a:defRPr/>
              </a:pPr>
              <a:t>16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02481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71550" lvl="1" indent="-514350">
              <a:buFont typeface="+mj-lt"/>
              <a:buAutoNum type="arabicPeriod" startAt="5"/>
            </a:pPr>
            <a:r>
              <a:rPr lang="zh-CN" altLang="zh-CN" dirty="0"/>
              <a:t>对系统要实现的功能按自顶向下、逐步细化、模块化的思想进行结构化设计是非常重要的。每一个功能用一个或多个函数对应实现，在设计时充分考虑对功能的抽象，如何定义函数，使函数的功能更加通用，能为多个功能提供服务。函数与函数之间怎样传递数据，即参数和返回值类型如何正确设定。每一个函数的功能必须清晰、代码简洁明了，这是系统设计中非常重要的问题。</a:t>
            </a:r>
          </a:p>
          <a:p>
            <a:pPr marL="971550" lvl="1" indent="-514350">
              <a:buFont typeface="+mj-lt"/>
              <a:buAutoNum type="arabicPeriod" startAt="5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D893FB-85AB-4B61-AFED-52C0504A6183}" type="slidenum">
              <a:rPr lang="en-US" altLang="ko-KR" smtClean="0"/>
              <a:pPr>
                <a:defRPr/>
              </a:pPr>
              <a:t>17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39919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71550" lvl="1" indent="-514350">
              <a:buFont typeface="+mj-lt"/>
              <a:buAutoNum type="arabicPeriod" startAt="6"/>
            </a:pPr>
            <a:r>
              <a:rPr lang="zh-CN" altLang="zh-CN" dirty="0"/>
              <a:t>另外，友好的人机交互界面，将大大方便使用者，这也是系统设计时需要考虑的问题。因为开发者一定要将使用者理解为完全不懂程序，只是在一个易操作的界面指导下使用程序完成特定功能。因为，菜单设计要清晰合理，程序中的意外错误也要有充分的考虑，提示信息要丰富完整。</a:t>
            </a:r>
          </a:p>
          <a:p>
            <a:pPr marL="971550" lvl="1" indent="-514350">
              <a:buFont typeface="+mj-lt"/>
              <a:buAutoNum type="arabicPeriod" startAt="6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D893FB-85AB-4B61-AFED-52C0504A6183}" type="slidenum">
              <a:rPr lang="en-US" altLang="ko-KR" smtClean="0"/>
              <a:pPr>
                <a:defRPr/>
              </a:pPr>
              <a:t>18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4933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灯片编号占位符 5"/>
          <p:cNvSpPr txBox="1">
            <a:spLocks noGrp="1"/>
          </p:cNvSpPr>
          <p:nvPr/>
        </p:nvSpPr>
        <p:spPr bwMode="auto">
          <a:xfrm>
            <a:off x="8174038" y="1588"/>
            <a:ext cx="762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kumimoji="1" sz="3600">
                <a:solidFill>
                  <a:schemeClr val="tx1"/>
                </a:solidFill>
                <a:latin typeface="Gulim" pitchFamily="34" charset="-127"/>
                <a:ea typeface="宋体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Gulim" pitchFamily="34" charset="-127"/>
                <a:ea typeface="宋体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Gulim" pitchFamily="34" charset="-127"/>
                <a:ea typeface="宋体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Gulim" pitchFamily="34" charset="-127"/>
                <a:ea typeface="宋体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Gulim" pitchFamily="34" charset="-127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Gulim" pitchFamily="34" charset="-127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Gulim" pitchFamily="34" charset="-127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Gulim" pitchFamily="34" charset="-127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Gulim" pitchFamily="34" charset="-127"/>
                <a:ea typeface="宋体" charset="-122"/>
              </a:defRPr>
            </a:lvl9pPr>
          </a:lstStyle>
          <a:p>
            <a:pPr algn="r" eaLnBrk="1" hangingPunct="1"/>
            <a:fld id="{A4BEA5F9-DBEB-4738-BE04-49D700A0E943}" type="slidenum">
              <a:rPr kumimoji="0" lang="en-US" altLang="zh-CN" sz="1800">
                <a:solidFill>
                  <a:srgbClr val="FFFFFF"/>
                </a:solidFill>
                <a:latin typeface="Times New Roman" pitchFamily="18" charset="0"/>
                <a:ea typeface="隶书" pitchFamily="49" charset="-122"/>
              </a:rPr>
              <a:pPr algn="r" eaLnBrk="1" hangingPunct="1"/>
              <a:t>19</a:t>
            </a:fld>
            <a:endParaRPr kumimoji="0" lang="en-US" altLang="zh-CN" sz="1800">
              <a:solidFill>
                <a:srgbClr val="FFFFFF"/>
              </a:solidFill>
              <a:latin typeface="Times New Roman" pitchFamily="18" charset="0"/>
              <a:ea typeface="隶书" pitchFamily="49" charset="-122"/>
            </a:endParaRPr>
          </a:p>
        </p:txBody>
      </p:sp>
      <p:pic>
        <p:nvPicPr>
          <p:cNvPr id="6" name="Picture 24" descr="C:\Documents and Settings\Administrator\桌面\新建文件夹\1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174" t="57532" r="24638" b="10677"/>
          <a:stretch>
            <a:fillRect/>
          </a:stretch>
        </p:blipFill>
        <p:spPr bwMode="auto">
          <a:xfrm>
            <a:off x="3165475" y="1609725"/>
            <a:ext cx="877888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5" descr="C:\Documents and Settings\Administrator\桌面\新建文件夹\19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130" t="60558" r="40581" b="18246"/>
          <a:stretch>
            <a:fillRect/>
          </a:stretch>
        </p:blipFill>
        <p:spPr bwMode="auto">
          <a:xfrm rot="5241647">
            <a:off x="3981450" y="2209800"/>
            <a:ext cx="1008063" cy="100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6" descr="C:\Documents and Settings\Administrator\桌面\新建文件夹\20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36" t="36336" r="44928" b="25816"/>
          <a:stretch>
            <a:fillRect/>
          </a:stretch>
        </p:blipFill>
        <p:spPr bwMode="auto">
          <a:xfrm rot="10211323">
            <a:off x="3094038" y="3514725"/>
            <a:ext cx="1366837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7" descr="C:\Documents and Settings\Administrator\桌面\新建文件夹\21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532" r="49274" b="13704"/>
          <a:stretch>
            <a:fillRect/>
          </a:stretch>
        </p:blipFill>
        <p:spPr bwMode="auto">
          <a:xfrm>
            <a:off x="5254625" y="2835275"/>
            <a:ext cx="1800225" cy="97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0" descr="C:\Documents and Settings\Administrator\桌面\新建文件夹\1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3" t="33307" r="-1450" b="3107"/>
          <a:stretch>
            <a:fillRect/>
          </a:stretch>
        </p:blipFill>
        <p:spPr bwMode="auto">
          <a:xfrm rot="-826922">
            <a:off x="3044825" y="2478088"/>
            <a:ext cx="741363" cy="88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31" descr="C:\Documents and Settings\Administrator\桌面\新建文件夹\2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32" t="15140" r="52174" b="69720"/>
          <a:stretch>
            <a:fillRect/>
          </a:stretch>
        </p:blipFill>
        <p:spPr bwMode="auto">
          <a:xfrm>
            <a:off x="4533900" y="1538288"/>
            <a:ext cx="5762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32" descr="C:\Documents and Settings\Administrator\桌面\新建文件夹\3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029" t="21194" r="34782" b="57610"/>
          <a:stretch>
            <a:fillRect/>
          </a:stretch>
        </p:blipFill>
        <p:spPr bwMode="auto">
          <a:xfrm>
            <a:off x="4389438" y="2906713"/>
            <a:ext cx="1152525" cy="100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27" descr="C:\Documents and Settings\Administrator\桌面\新建文件夹\21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532" r="49274" b="13704"/>
          <a:stretch>
            <a:fillRect/>
          </a:stretch>
        </p:blipFill>
        <p:spPr bwMode="auto">
          <a:xfrm rot="2270662">
            <a:off x="1547813" y="1700213"/>
            <a:ext cx="1800225" cy="976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27" descr="C:\Documents and Settings\Administrator\桌面\新建文件夹\21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532" r="49274" b="13704"/>
          <a:stretch>
            <a:fillRect/>
          </a:stretch>
        </p:blipFill>
        <p:spPr bwMode="auto">
          <a:xfrm rot="2270662">
            <a:off x="5724525" y="1484313"/>
            <a:ext cx="1800225" cy="976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组合 16"/>
          <p:cNvGrpSpPr>
            <a:grpSpLocks/>
          </p:cNvGrpSpPr>
          <p:nvPr/>
        </p:nvGrpSpPr>
        <p:grpSpPr bwMode="auto">
          <a:xfrm>
            <a:off x="2274888" y="2259013"/>
            <a:ext cx="2952750" cy="3887787"/>
            <a:chOff x="4788024" y="548680"/>
            <a:chExt cx="2592288" cy="3744416"/>
          </a:xfrm>
        </p:grpSpPr>
        <p:sp>
          <p:nvSpPr>
            <p:cNvPr id="16" name="TextBox 15"/>
            <p:cNvSpPr txBox="1"/>
            <p:nvPr/>
          </p:nvSpPr>
          <p:spPr>
            <a:xfrm>
              <a:off x="4788024" y="548680"/>
              <a:ext cx="2592288" cy="50392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0" hangingPunct="0">
                <a:defRPr/>
              </a:pPr>
              <a:r>
                <a:rPr kumimoji="0" lang="zh-CN" altLang="en-US" sz="2800" b="1" dirty="0">
                  <a:gradFill flip="none" rotWithShape="1">
                    <a:gsLst>
                      <a:gs pos="0">
                        <a:srgbClr val="FF0000">
                          <a:shade val="30000"/>
                          <a:satMod val="115000"/>
                        </a:srgbClr>
                      </a:gs>
                      <a:gs pos="50000">
                        <a:srgbClr val="FF0000">
                          <a:shade val="67500"/>
                          <a:satMod val="115000"/>
                        </a:srgbClr>
                      </a:gs>
                      <a:gs pos="100000">
                        <a:srgbClr val="FF0000">
                          <a:shade val="100000"/>
                          <a:satMod val="115000"/>
                        </a:srgbClr>
                      </a:gs>
                    </a:gsLst>
                    <a:lin ang="16200000" scaled="1"/>
                    <a:tileRect/>
                  </a:gradFill>
                  <a:latin typeface="方正黄草简体" pitchFamily="65" charset="-122"/>
                  <a:ea typeface="方正黄草简体" pitchFamily="65" charset="-122"/>
                </a:rPr>
                <a:t>输入理想的程序</a:t>
              </a:r>
            </a:p>
          </p:txBody>
        </p:sp>
        <p:sp>
          <p:nvSpPr>
            <p:cNvPr id="17" name="矩形 16"/>
            <p:cNvSpPr/>
            <p:nvPr/>
          </p:nvSpPr>
          <p:spPr>
            <a:xfrm>
              <a:off x="5436096" y="2637236"/>
              <a:ext cx="1944216" cy="165586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kumimoji="0" lang="zh-CN" altLang="en-US" sz="1800" dirty="0">
                <a:ea typeface="华文细黑" pitchFamily="2" charset="-122"/>
              </a:endParaRPr>
            </a:p>
          </p:txBody>
        </p:sp>
      </p:grpSp>
      <p:grpSp>
        <p:nvGrpSpPr>
          <p:cNvPr id="3" name="组合 18"/>
          <p:cNvGrpSpPr>
            <a:grpSpLocks/>
          </p:cNvGrpSpPr>
          <p:nvPr/>
        </p:nvGrpSpPr>
        <p:grpSpPr bwMode="auto">
          <a:xfrm>
            <a:off x="3092450" y="3032125"/>
            <a:ext cx="4506913" cy="1804988"/>
            <a:chOff x="4168980" y="1192876"/>
            <a:chExt cx="4507476" cy="1804076"/>
          </a:xfrm>
        </p:grpSpPr>
        <p:sp>
          <p:nvSpPr>
            <p:cNvPr id="19" name="TextBox 18"/>
            <p:cNvSpPr txBox="1"/>
            <p:nvPr/>
          </p:nvSpPr>
          <p:spPr>
            <a:xfrm>
              <a:off x="4168980" y="1192876"/>
              <a:ext cx="3024336" cy="45117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r" eaLnBrk="0" hangingPunct="0">
                <a:lnSpc>
                  <a:spcPts val="2800"/>
                </a:lnSpc>
                <a:defRPr/>
              </a:pPr>
              <a:r>
                <a:rPr kumimoji="0" lang="zh-CN" altLang="en-US" sz="2800" b="1" dirty="0">
                  <a:gradFill flip="none" rotWithShape="1">
                    <a:gsLst>
                      <a:gs pos="0">
                        <a:srgbClr val="FF0000">
                          <a:shade val="30000"/>
                          <a:satMod val="115000"/>
                        </a:srgbClr>
                      </a:gs>
                      <a:gs pos="50000">
                        <a:srgbClr val="FF0000">
                          <a:shade val="67500"/>
                          <a:satMod val="115000"/>
                        </a:srgbClr>
                      </a:gs>
                      <a:gs pos="100000">
                        <a:srgbClr val="FF0000">
                          <a:shade val="100000"/>
                          <a:satMod val="115000"/>
                        </a:srgbClr>
                      </a:gs>
                    </a:gsLst>
                    <a:lin ang="16200000" scaled="1"/>
                    <a:tileRect/>
                  </a:gradFill>
                  <a:latin typeface="方正黄草简体" pitchFamily="65" charset="-122"/>
                  <a:ea typeface="方正黄草简体" pitchFamily="65" charset="-122"/>
                </a:rPr>
                <a:t>输出快乐的人生</a:t>
              </a:r>
            </a:p>
          </p:txBody>
        </p:sp>
        <p:sp>
          <p:nvSpPr>
            <p:cNvPr id="20" name="矩形 19"/>
            <p:cNvSpPr/>
            <p:nvPr/>
          </p:nvSpPr>
          <p:spPr>
            <a:xfrm>
              <a:off x="8100121" y="2636771"/>
              <a:ext cx="576335" cy="36018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kumimoji="0" lang="zh-CN" altLang="en-US" sz="1800" dirty="0">
                <a:ea typeface="华文细黑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3" presetClass="entr" presetSubtype="52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52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3" presetClass="entr" presetSubtype="52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52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3" presetClass="entr" presetSubtype="52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3" presetClass="entr" presetSubtype="52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3" presetClass="entr" presetSubtype="52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3" presetClass="entr" presetSubtype="52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4.44444E-6 C 0.01788 -0.08866 0.08646 -0.14167 0.15312 -0.11806 C 0.21961 -0.09422 0.25937 -0.00278 0.24166 0.08611 C 0.22378 0.17476 0.15521 0.22777 0.08854 0.20416 C 0.02205 0.18032 -0.01771 0.08888 3.33333E-6 4.44444E-6 Z " pathEditMode="relative" rAng="-4502271" ptsTypes="fffff">
                                      <p:cBhvr>
                                        <p:cTn id="60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10000" y="430000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8" presetClass="emp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2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3" presetID="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5.78035E-7 C 0.0533 -0.05896 0.1323 -0.04902 0.17639 0.02173 C 0.22032 0.09248 0.2132 0.19699 0.16007 0.25618 C 0.10747 0.31491 0.0283 0.3052 -0.01545 0.23468 C -0.05989 0.16393 -0.05295 0.05873 -3.33333E-6 5.78035E-7 Z " pathEditMode="relative" rAng="-2382144" ptsTypes="fffff">
                                      <p:cBhvr>
                                        <p:cTn id="64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00000" y="1280000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8" presetClass="emp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6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7" presetID="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5.78035E-8 C -0.05052 -0.06358 -0.05225 -0.16855 -0.0052 -0.23538 C 0.04202 -0.30197 0.12153 -0.3052 0.17136 -0.24231 C 0.22171 -0.17919 0.22362 -0.07399 0.17639 -0.00717 C 0.129 0.05942 0.05018 0.06289 -4.16667E-6 -5.78035E-8 Z " pathEditMode="relative" rAng="13404034" ptsTypes="fffff">
                                      <p:cBhvr>
                                        <p:cTn id="68" dur="1500" spd="-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60000" y="-1210000"/>
                                    </p:animMotion>
                                  </p:childTnLst>
                                </p:cTn>
                              </p:par>
                              <p:par>
                                <p:cTn id="69" presetID="8" presetClass="emp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70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1" presetID="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607 0.00485 C 0.06406 0.05318 0.08194 0.1563 0.04548 0.23399 C 0.00885 0.31168 -0.06841 0.33549 -0.12674 0.28694 C -0.18525 0.23769 -0.20295 0.1348 -0.1665 0.05734 C -0.12986 -0.02058 -0.05226 -0.04416 0.00607 0.00485 Z " pathEditMode="relative" rAng="1925530" ptsTypes="fffff">
                                      <p:cBhvr>
                                        <p:cTn id="72" dur="1500" spd="-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60000" y="1410000"/>
                                    </p:animMotion>
                                  </p:childTnLst>
                                </p:cTn>
                              </p:par>
                              <p:par>
                                <p:cTn id="73" presetID="8" presetClass="emp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74" dur="1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5" presetID="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99 -0.00555 C -0.00243 0.08555 -0.0632 0.15329 -0.13212 0.14474 C -0.2007 0.13618 -0.25122 0.05502 -0.2448 -0.03677 C -0.23837 -0.12833 -0.17761 -0.19584 -0.10868 -0.18729 C -0.04028 -0.17873 0.01059 -0.09734 0.00399 -0.00555 Z " pathEditMode="relative" rAng="5720755" ptsTypes="fffff">
                                      <p:cBhvr>
                                        <p:cTn id="76" dur="1500" spd="-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40000" y="-160000"/>
                                    </p:animMotion>
                                  </p:childTnLst>
                                </p:cTn>
                              </p:par>
                              <p:par>
                                <p:cTn id="77" presetID="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48148E-6 C 0.03211 0.08125 0.00868 0.18217 -0.05243 0.225 C -0.11337 0.26782 -0.18907 0.23657 -0.22118 0.15509 C -0.2533 0.07384 -0.22986 -0.02708 -0.16875 -0.06991 C -0.10782 -0.11273 -0.03212 -0.08148 3.33333E-6 1.48148E-6 Z " pathEditMode="relative" rAng="3735600" ptsTypes="fffff">
                                      <p:cBhvr>
                                        <p:cTn id="78" dur="1500" spd="-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10000" y="780000"/>
                                    </p:animMotion>
                                  </p:childTnLst>
                                </p:cTn>
                              </p:par>
                              <p:par>
                                <p:cTn id="79" presetID="8" presetClass="emp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80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1" presetID="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C 0.069 0  0.125 0.07458  0.125 0.16647  C 0.125 0.25837  0.069 0.33295  0 0.33295  C -0.069 0.33295  -0.125 0.25837  -0.125 0.16647  C -0.125 0.07458  -0.069 0  0 0  Z" pathEditMode="relative" ptsTypes="">
                                      <p:cBhvr>
                                        <p:cTn id="82" dur="1500" spd="-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3" presetID="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2.59259E-6 C 0.05607 0.05324 0.06944 0.15741 0.02951 0.23241 C -0.01042 0.30718 -0.08855 0.325 -0.1448 0.27176 C -0.20087 0.21852 -0.21424 0.11435 -0.17431 0.03935 C -0.13438 -0.03541 -0.05625 -0.05324 4.16667E-6 -2.59259E-6 Z " pathEditMode="relative" rAng="2123381" ptsTypes="fffff">
                                      <p:cBhvr>
                                        <p:cTn id="84" dur="1500" spd="-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20000" y="1360000"/>
                                    </p:animMotion>
                                  </p:childTnLst>
                                </p:cTn>
                              </p:par>
                              <p:par>
                                <p:cTn id="85" presetID="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3.33333E-6 C 0.03281 0.08079 0.01024 0.18218 -0.05017 0.22616 C -0.11076 0.26991 -0.18681 0.23982 -0.21979 0.15926 C -0.2526 0.07848 -0.23003 -0.02291 -0.16962 -0.06689 C -0.10903 -0.11064 -0.03299 -0.08055 -5.55556E-7 -3.33333E-6 Z " pathEditMode="relative" rAng="3692899" ptsTypes="fffff">
                                      <p:cBhvr>
                                        <p:cTn id="86" dur="1500" spd="-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00000" y="800000"/>
                                    </p:animMotion>
                                  </p:childTnLst>
                                </p:cTn>
                              </p:par>
                              <p:par>
                                <p:cTn id="87" presetID="8" presetClass="emp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88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9" presetID="8" presetClass="emp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90" dur="1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1" presetID="8" presetClass="emp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92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3" presetID="8" presetClass="emp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94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5" presetID="23" presetClass="exit" presetSubtype="3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96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23" presetClass="exit" presetSubtype="3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0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23" presetClass="exit" presetSubtype="3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4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23" presetClass="exit" presetSubtype="3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8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23" presetClass="exit" presetSubtype="3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2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23" presetClass="exit" presetSubtype="3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6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23" presetClass="exit" presetSubtype="3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0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23" presetClass="exit" presetSubtype="3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4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23" presetClass="exit" presetSubtype="3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8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8" presetClass="emph" presetSubtype="0" ac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Rot by="-21600000">
                                      <p:cBhvr>
                                        <p:cTn id="138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9" presetID="8" presetClass="emph" presetSubtype="0" ac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Rot by="21600000">
                                      <p:cBhvr>
                                        <p:cTn id="140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ctrTitle"/>
          </p:nvPr>
        </p:nvSpPr>
        <p:spPr>
          <a:xfrm>
            <a:off x="1071563" y="2143125"/>
            <a:ext cx="7772400" cy="1470025"/>
          </a:xfrm>
          <a:noFill/>
          <a:ln>
            <a:noFill/>
          </a:ln>
        </p:spPr>
        <p:txBody>
          <a:bodyPr/>
          <a:lstStyle/>
          <a:p>
            <a:pPr algn="ctr" eaLnBrk="1" hangingPunct="1"/>
            <a:r>
              <a:rPr lang="zh-CN" altLang="zh-CN" sz="4400" dirty="0">
                <a:solidFill>
                  <a:schemeClr val="tx1"/>
                </a:solidFill>
              </a:rPr>
              <a:t>第</a:t>
            </a:r>
            <a:r>
              <a:rPr lang="en-US" altLang="zh-CN" sz="4400" dirty="0" smtClean="0">
                <a:solidFill>
                  <a:schemeClr val="tx1"/>
                </a:solidFill>
              </a:rPr>
              <a:t>11</a:t>
            </a:r>
            <a:r>
              <a:rPr lang="zh-CN" altLang="zh-CN" sz="4400" dirty="0" smtClean="0">
                <a:solidFill>
                  <a:schemeClr val="tx1"/>
                </a:solidFill>
              </a:rPr>
              <a:t>章 </a:t>
            </a:r>
            <a:r>
              <a:rPr lang="zh-CN" altLang="en-US" sz="4400" dirty="0" smtClean="0">
                <a:solidFill>
                  <a:schemeClr val="tx1"/>
                </a:solidFill>
              </a:rPr>
              <a:t>学生成绩管理系统的设计与实现</a:t>
            </a:r>
            <a:endParaRPr lang="zh-CN" altLang="en-US" sz="4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3937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学习</a:t>
            </a:r>
            <a:r>
              <a:rPr lang="zh-CN" altLang="zh-CN" dirty="0" smtClean="0"/>
              <a:t>目标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学会</a:t>
            </a:r>
            <a:r>
              <a:rPr lang="zh-CN" altLang="en-US" dirty="0"/>
              <a:t>使用</a:t>
            </a:r>
            <a:r>
              <a:rPr lang="en-US" altLang="zh-CN" dirty="0"/>
              <a:t>Python</a:t>
            </a:r>
            <a:r>
              <a:rPr lang="zh-CN" altLang="en-US" dirty="0"/>
              <a:t>设计并开发一个完整系统</a:t>
            </a:r>
          </a:p>
          <a:p>
            <a:pPr lvl="0"/>
            <a:r>
              <a:rPr lang="zh-CN" altLang="en-US" dirty="0" smtClean="0"/>
              <a:t>能够</a:t>
            </a:r>
            <a:r>
              <a:rPr lang="zh-CN" altLang="en-US" dirty="0"/>
              <a:t>根据问题的求解需要定义合理的数据结构，设计相应算法</a:t>
            </a:r>
          </a:p>
          <a:p>
            <a:pPr lvl="0"/>
            <a:r>
              <a:rPr lang="zh-CN" altLang="en-US" dirty="0" smtClean="0"/>
              <a:t>掌握</a:t>
            </a:r>
            <a:r>
              <a:rPr lang="zh-CN" altLang="en-US" dirty="0"/>
              <a:t>包、模块、函数在系统中的实现方法，会合理划分程序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DB2DC-4C9A-4742-B13C-FB6460FD3503}" type="slidenum">
              <a:rPr lang="zh-CN" altLang="en-US" smtClean="0"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10914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11.1 </a:t>
            </a:r>
            <a:r>
              <a:rPr lang="zh-CN" altLang="zh-CN" dirty="0" smtClean="0"/>
              <a:t>系统概述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个综合的学生成绩管理系统，要求能够管理若干个学生几门课程成绩，需要实现以下功能：读取以数据文件形式存储的学生信息；可以按学号增加、修改、删除学生的信息；按照学号、姓名、名次等方式查询学生信息；可以按照学号顺序浏览学生信息；可以统计每门课的最高分、最低分和平均分；计算每个学生的总分并进行排名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D893FB-85AB-4B61-AFED-52C0504A6183}" type="slidenum">
              <a:rPr lang="en-US" altLang="ko-KR" smtClean="0"/>
              <a:pPr>
                <a:defRPr/>
              </a:pPr>
              <a:t>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07917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D893FB-85AB-4B61-AFED-52C0504A6183}" type="slidenum">
              <a:rPr lang="en-US" altLang="ko-KR" smtClean="0"/>
              <a:pPr>
                <a:defRPr/>
              </a:pPr>
              <a:t>5</a:t>
            </a:fld>
            <a:endParaRPr lang="en-US" altLang="ko-KR"/>
          </a:p>
        </p:txBody>
      </p:sp>
      <p:grpSp>
        <p:nvGrpSpPr>
          <p:cNvPr id="5" name="组合 4"/>
          <p:cNvGrpSpPr/>
          <p:nvPr/>
        </p:nvGrpSpPr>
        <p:grpSpPr>
          <a:xfrm>
            <a:off x="269965" y="1508703"/>
            <a:ext cx="8493207" cy="4500211"/>
            <a:chOff x="0" y="-12"/>
            <a:chExt cx="5933715" cy="3144484"/>
          </a:xfrm>
        </p:grpSpPr>
        <p:grpSp>
          <p:nvGrpSpPr>
            <p:cNvPr id="6" name="Group 3"/>
            <p:cNvGrpSpPr/>
            <p:nvPr/>
          </p:nvGrpSpPr>
          <p:grpSpPr>
            <a:xfrm>
              <a:off x="0" y="500332"/>
              <a:ext cx="332740" cy="2639060"/>
              <a:chOff x="2338" y="9008"/>
              <a:chExt cx="593" cy="4156"/>
            </a:xfrm>
          </p:grpSpPr>
          <p:sp>
            <p:nvSpPr>
              <p:cNvPr id="63" name="Text Box 4"/>
              <p:cNvSpPr txBox="1">
                <a:spLocks noChangeArrowheads="1"/>
              </p:cNvSpPr>
              <p:nvPr/>
            </p:nvSpPr>
            <p:spPr bwMode="auto">
              <a:xfrm>
                <a:off x="2338" y="10148"/>
                <a:ext cx="593" cy="301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algn="just">
                  <a:spcAft>
                    <a:spcPts val="0"/>
                  </a:spcAft>
                </a:pPr>
                <a:r>
                  <a:rPr lang="zh-CN" sz="2000" kern="10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等线" panose="02010600030101010101" pitchFamily="2" charset="-122"/>
                  </a:rPr>
                  <a:t>显示基本信息</a:t>
                </a:r>
              </a:p>
              <a:p>
                <a:pPr algn="just">
                  <a:spcAft>
                    <a:spcPts val="0"/>
                  </a:spcAft>
                </a:pPr>
                <a:r>
                  <a:rPr lang="en-US" sz="2000" kern="10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等线" panose="02010600030101010101" pitchFamily="2" charset="-122"/>
                  </a:rPr>
                  <a:t> </a:t>
                </a:r>
                <a:endParaRPr lang="zh-CN" sz="20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等线" panose="02010600030101010101" pitchFamily="2" charset="-122"/>
                </a:endParaRPr>
              </a:p>
            </p:txBody>
          </p:sp>
          <p:cxnSp>
            <p:nvCxnSpPr>
              <p:cNvPr id="64" name="AutoShape 5"/>
              <p:cNvCxnSpPr>
                <a:cxnSpLocks noChangeShapeType="1"/>
              </p:cNvCxnSpPr>
              <p:nvPr/>
            </p:nvCxnSpPr>
            <p:spPr bwMode="auto">
              <a:xfrm flipV="1">
                <a:off x="2634" y="9008"/>
                <a:ext cx="0" cy="114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</p:spPr>
          </p:cxnSp>
        </p:grpSp>
        <p:grpSp>
          <p:nvGrpSpPr>
            <p:cNvPr id="7" name="Group 6"/>
            <p:cNvGrpSpPr/>
            <p:nvPr/>
          </p:nvGrpSpPr>
          <p:grpSpPr>
            <a:xfrm>
              <a:off x="465826" y="500332"/>
              <a:ext cx="1266825" cy="2639060"/>
              <a:chOff x="3170" y="9008"/>
              <a:chExt cx="2257" cy="4156"/>
            </a:xfrm>
          </p:grpSpPr>
          <p:grpSp>
            <p:nvGrpSpPr>
              <p:cNvPr id="51" name="Group 7"/>
              <p:cNvGrpSpPr/>
              <p:nvPr/>
            </p:nvGrpSpPr>
            <p:grpSpPr>
              <a:xfrm>
                <a:off x="3170" y="9731"/>
                <a:ext cx="593" cy="3433"/>
                <a:chOff x="3170" y="9731"/>
                <a:chExt cx="593" cy="3433"/>
              </a:xfrm>
            </p:grpSpPr>
            <p:sp>
              <p:nvSpPr>
                <p:cNvPr id="61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3170" y="10148"/>
                  <a:ext cx="593" cy="3016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</a:ln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pPr algn="just">
                    <a:spcAft>
                      <a:spcPts val="0"/>
                    </a:spcAft>
                  </a:pPr>
                  <a:r>
                    <a:rPr lang="zh-CN" sz="2000" kern="100">
                      <a:effectLst/>
                      <a:latin typeface="等线" panose="02010600030101010101" pitchFamily="2" charset="-122"/>
                      <a:ea typeface="等线" panose="02010600030101010101" pitchFamily="2" charset="-122"/>
                      <a:cs typeface="等线" panose="02010600030101010101" pitchFamily="2" charset="-122"/>
                    </a:rPr>
                    <a:t>添加学生信息</a:t>
                  </a:r>
                </a:p>
              </p:txBody>
            </p:sp>
            <p:cxnSp>
              <p:nvCxnSpPr>
                <p:cNvPr id="62" name="AutoShape 9"/>
                <p:cNvCxnSpPr>
                  <a:cxnSpLocks noChangeShapeType="1"/>
                </p:cNvCxnSpPr>
                <p:nvPr/>
              </p:nvCxnSpPr>
              <p:spPr bwMode="auto">
                <a:xfrm flipV="1">
                  <a:off x="3466" y="9731"/>
                  <a:ext cx="1" cy="417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</p:spPr>
            </p:cxnSp>
          </p:grpSp>
          <p:grpSp>
            <p:nvGrpSpPr>
              <p:cNvPr id="52" name="Group 10"/>
              <p:cNvGrpSpPr/>
              <p:nvPr/>
            </p:nvGrpSpPr>
            <p:grpSpPr>
              <a:xfrm>
                <a:off x="4002" y="9731"/>
                <a:ext cx="593" cy="3433"/>
                <a:chOff x="4002" y="9731"/>
                <a:chExt cx="593" cy="3433"/>
              </a:xfrm>
            </p:grpSpPr>
            <p:sp>
              <p:nvSpPr>
                <p:cNvPr id="59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4002" y="10148"/>
                  <a:ext cx="593" cy="3016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</a:ln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pPr algn="just">
                    <a:spcAft>
                      <a:spcPts val="0"/>
                    </a:spcAft>
                  </a:pPr>
                  <a:r>
                    <a:rPr lang="zh-CN" sz="2000" kern="100">
                      <a:effectLst/>
                      <a:latin typeface="等线" panose="02010600030101010101" pitchFamily="2" charset="-122"/>
                      <a:ea typeface="等线" panose="02010600030101010101" pitchFamily="2" charset="-122"/>
                      <a:cs typeface="等线" panose="02010600030101010101" pitchFamily="2" charset="-122"/>
                    </a:rPr>
                    <a:t>修改学生信息</a:t>
                  </a:r>
                </a:p>
              </p:txBody>
            </p:sp>
            <p:cxnSp>
              <p:nvCxnSpPr>
                <p:cNvPr id="60" name="AutoShape 12"/>
                <p:cNvCxnSpPr>
                  <a:cxnSpLocks noChangeShapeType="1"/>
                </p:cNvCxnSpPr>
                <p:nvPr/>
              </p:nvCxnSpPr>
              <p:spPr bwMode="auto">
                <a:xfrm flipV="1">
                  <a:off x="4298" y="9731"/>
                  <a:ext cx="1" cy="417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</p:spPr>
            </p:cxnSp>
          </p:grpSp>
          <p:grpSp>
            <p:nvGrpSpPr>
              <p:cNvPr id="53" name="Group 13"/>
              <p:cNvGrpSpPr/>
              <p:nvPr/>
            </p:nvGrpSpPr>
            <p:grpSpPr>
              <a:xfrm>
                <a:off x="4834" y="9739"/>
                <a:ext cx="593" cy="3425"/>
                <a:chOff x="4834" y="9739"/>
                <a:chExt cx="593" cy="3425"/>
              </a:xfrm>
            </p:grpSpPr>
            <p:sp>
              <p:nvSpPr>
                <p:cNvPr id="57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4834" y="10148"/>
                  <a:ext cx="593" cy="3016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</a:ln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pPr algn="just">
                    <a:spcAft>
                      <a:spcPts val="0"/>
                    </a:spcAft>
                  </a:pPr>
                  <a:r>
                    <a:rPr lang="zh-CN" sz="2000" kern="100">
                      <a:effectLst/>
                      <a:latin typeface="等线" panose="02010600030101010101" pitchFamily="2" charset="-122"/>
                      <a:ea typeface="等线" panose="02010600030101010101" pitchFamily="2" charset="-122"/>
                      <a:cs typeface="等线" panose="02010600030101010101" pitchFamily="2" charset="-122"/>
                    </a:rPr>
                    <a:t>删除学生信息</a:t>
                  </a:r>
                </a:p>
              </p:txBody>
            </p:sp>
            <p:cxnSp>
              <p:nvCxnSpPr>
                <p:cNvPr id="58" name="AutoShape 15"/>
                <p:cNvCxnSpPr>
                  <a:cxnSpLocks noChangeShapeType="1"/>
                </p:cNvCxnSpPr>
                <p:nvPr/>
              </p:nvCxnSpPr>
              <p:spPr bwMode="auto">
                <a:xfrm flipV="1">
                  <a:off x="5130" y="9739"/>
                  <a:ext cx="1" cy="417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</p:spPr>
            </p:cxnSp>
          </p:grpSp>
          <p:grpSp>
            <p:nvGrpSpPr>
              <p:cNvPr id="54" name="Group 16"/>
              <p:cNvGrpSpPr/>
              <p:nvPr/>
            </p:nvGrpSpPr>
            <p:grpSpPr>
              <a:xfrm>
                <a:off x="3170" y="9008"/>
                <a:ext cx="2257" cy="723"/>
                <a:chOff x="3170" y="9008"/>
                <a:chExt cx="2257" cy="723"/>
              </a:xfrm>
            </p:grpSpPr>
            <p:sp>
              <p:nvSpPr>
                <p:cNvPr id="55" name="Rectangle 17"/>
                <p:cNvSpPr>
                  <a:spLocks noChangeArrowheads="1"/>
                </p:cNvSpPr>
                <p:nvPr/>
              </p:nvSpPr>
              <p:spPr bwMode="auto">
                <a:xfrm>
                  <a:off x="3170" y="9240"/>
                  <a:ext cx="2257" cy="491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</a:ln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zh-CN" sz="2000" kern="100">
                      <a:effectLst/>
                      <a:latin typeface="等线" panose="02010600030101010101" pitchFamily="2" charset="-122"/>
                      <a:ea typeface="等线" panose="02010600030101010101" pitchFamily="2" charset="-122"/>
                      <a:cs typeface="等线" panose="02010600030101010101" pitchFamily="2" charset="-122"/>
                    </a:rPr>
                    <a:t>基本信息管理</a:t>
                  </a:r>
                </a:p>
              </p:txBody>
            </p:sp>
            <p:cxnSp>
              <p:nvCxnSpPr>
                <p:cNvPr id="56" name="AutoShape 18"/>
                <p:cNvCxnSpPr>
                  <a:cxnSpLocks noChangeShapeType="1"/>
                </p:cNvCxnSpPr>
                <p:nvPr/>
              </p:nvCxnSpPr>
              <p:spPr bwMode="auto">
                <a:xfrm>
                  <a:off x="4298" y="9008"/>
                  <a:ext cx="1" cy="232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</p:spPr>
            </p:cxnSp>
          </p:grpSp>
        </p:grpSp>
        <p:grpSp>
          <p:nvGrpSpPr>
            <p:cNvPr id="8" name="Group 19"/>
            <p:cNvGrpSpPr/>
            <p:nvPr/>
          </p:nvGrpSpPr>
          <p:grpSpPr>
            <a:xfrm>
              <a:off x="1846055" y="500332"/>
              <a:ext cx="1279526" cy="2644140"/>
              <a:chOff x="5643" y="9008"/>
              <a:chExt cx="2280" cy="4164"/>
            </a:xfrm>
          </p:grpSpPr>
          <p:grpSp>
            <p:nvGrpSpPr>
              <p:cNvPr id="39" name="Group 20"/>
              <p:cNvGrpSpPr/>
              <p:nvPr/>
            </p:nvGrpSpPr>
            <p:grpSpPr>
              <a:xfrm>
                <a:off x="5643" y="9731"/>
                <a:ext cx="593" cy="3441"/>
                <a:chOff x="5643" y="9731"/>
                <a:chExt cx="593" cy="3441"/>
              </a:xfrm>
            </p:grpSpPr>
            <p:sp>
              <p:nvSpPr>
                <p:cNvPr id="49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5643" y="10156"/>
                  <a:ext cx="593" cy="3016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</a:ln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pPr algn="just">
                    <a:spcAft>
                      <a:spcPts val="0"/>
                    </a:spcAft>
                  </a:pPr>
                  <a:r>
                    <a:rPr lang="zh-CN" sz="2000" kern="100">
                      <a:effectLst/>
                      <a:latin typeface="等线" panose="02010600030101010101" pitchFamily="2" charset="-122"/>
                      <a:ea typeface="等线" panose="02010600030101010101" pitchFamily="2" charset="-122"/>
                      <a:cs typeface="等线" panose="02010600030101010101" pitchFamily="2" charset="-122"/>
                    </a:rPr>
                    <a:t>维护成绩信息</a:t>
                  </a:r>
                </a:p>
              </p:txBody>
            </p:sp>
            <p:cxnSp>
              <p:nvCxnSpPr>
                <p:cNvPr id="50" name="AutoShape 22"/>
                <p:cNvCxnSpPr>
                  <a:cxnSpLocks noChangeShapeType="1"/>
                </p:cNvCxnSpPr>
                <p:nvPr/>
              </p:nvCxnSpPr>
              <p:spPr bwMode="auto">
                <a:xfrm flipV="1">
                  <a:off x="5939" y="9731"/>
                  <a:ext cx="1" cy="417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</p:spPr>
            </p:cxnSp>
          </p:grpSp>
          <p:grpSp>
            <p:nvGrpSpPr>
              <p:cNvPr id="40" name="Group 23"/>
              <p:cNvGrpSpPr/>
              <p:nvPr/>
            </p:nvGrpSpPr>
            <p:grpSpPr>
              <a:xfrm>
                <a:off x="6498" y="9731"/>
                <a:ext cx="593" cy="3433"/>
                <a:chOff x="6498" y="9731"/>
                <a:chExt cx="593" cy="3433"/>
              </a:xfrm>
            </p:grpSpPr>
            <p:sp>
              <p:nvSpPr>
                <p:cNvPr id="47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6498" y="10148"/>
                  <a:ext cx="593" cy="3016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</a:ln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pPr algn="just">
                    <a:spcAft>
                      <a:spcPts val="0"/>
                    </a:spcAft>
                  </a:pPr>
                  <a:r>
                    <a:rPr lang="zh-CN" sz="2000" kern="100">
                      <a:effectLst/>
                      <a:latin typeface="等线" panose="02010600030101010101" pitchFamily="2" charset="-122"/>
                      <a:ea typeface="等线" panose="02010600030101010101" pitchFamily="2" charset="-122"/>
                      <a:cs typeface="等线" panose="02010600030101010101" pitchFamily="2" charset="-122"/>
                    </a:rPr>
                    <a:t>计算学生总分</a:t>
                  </a:r>
                </a:p>
              </p:txBody>
            </p:sp>
            <p:cxnSp>
              <p:nvCxnSpPr>
                <p:cNvPr id="48" name="AutoShape 25"/>
                <p:cNvCxnSpPr>
                  <a:cxnSpLocks noChangeShapeType="1"/>
                </p:cNvCxnSpPr>
                <p:nvPr/>
              </p:nvCxnSpPr>
              <p:spPr bwMode="auto">
                <a:xfrm flipV="1">
                  <a:off x="6794" y="9731"/>
                  <a:ext cx="1" cy="417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</p:spPr>
            </p:cxnSp>
          </p:grpSp>
          <p:grpSp>
            <p:nvGrpSpPr>
              <p:cNvPr id="41" name="Group 26"/>
              <p:cNvGrpSpPr/>
              <p:nvPr/>
            </p:nvGrpSpPr>
            <p:grpSpPr>
              <a:xfrm>
                <a:off x="7330" y="9739"/>
                <a:ext cx="593" cy="3425"/>
                <a:chOff x="7330" y="9739"/>
                <a:chExt cx="593" cy="3425"/>
              </a:xfrm>
            </p:grpSpPr>
            <p:sp>
              <p:nvSpPr>
                <p:cNvPr id="45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7330" y="10148"/>
                  <a:ext cx="593" cy="3016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</a:ln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pPr algn="just">
                    <a:spcAft>
                      <a:spcPts val="0"/>
                    </a:spcAft>
                  </a:pPr>
                  <a:r>
                    <a:rPr lang="zh-CN" sz="2000" kern="100">
                      <a:effectLst/>
                      <a:latin typeface="等线" panose="02010600030101010101" pitchFamily="2" charset="-122"/>
                      <a:ea typeface="等线" panose="02010600030101010101" pitchFamily="2" charset="-122"/>
                      <a:cs typeface="等线" panose="02010600030101010101" pitchFamily="2" charset="-122"/>
                    </a:rPr>
                    <a:t>根据总分排名</a:t>
                  </a:r>
                </a:p>
              </p:txBody>
            </p:sp>
            <p:cxnSp>
              <p:nvCxnSpPr>
                <p:cNvPr id="46" name="AutoShape 28"/>
                <p:cNvCxnSpPr>
                  <a:cxnSpLocks noChangeShapeType="1"/>
                </p:cNvCxnSpPr>
                <p:nvPr/>
              </p:nvCxnSpPr>
              <p:spPr bwMode="auto">
                <a:xfrm flipV="1">
                  <a:off x="7626" y="9739"/>
                  <a:ext cx="1" cy="417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</p:spPr>
            </p:cxnSp>
          </p:grpSp>
          <p:grpSp>
            <p:nvGrpSpPr>
              <p:cNvPr id="42" name="Group 29"/>
              <p:cNvGrpSpPr/>
              <p:nvPr/>
            </p:nvGrpSpPr>
            <p:grpSpPr>
              <a:xfrm>
                <a:off x="5643" y="9008"/>
                <a:ext cx="2280" cy="723"/>
                <a:chOff x="5643" y="9008"/>
                <a:chExt cx="2280" cy="723"/>
              </a:xfrm>
            </p:grpSpPr>
            <p:sp>
              <p:nvSpPr>
                <p:cNvPr id="43" name="Rectangle 30"/>
                <p:cNvSpPr>
                  <a:spLocks noChangeArrowheads="1"/>
                </p:cNvSpPr>
                <p:nvPr/>
              </p:nvSpPr>
              <p:spPr bwMode="auto">
                <a:xfrm>
                  <a:off x="5643" y="9240"/>
                  <a:ext cx="2280" cy="491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</a:ln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zh-CN" sz="2000" kern="100">
                      <a:effectLst/>
                      <a:latin typeface="等线" panose="02010600030101010101" pitchFamily="2" charset="-122"/>
                      <a:ea typeface="等线" panose="02010600030101010101" pitchFamily="2" charset="-122"/>
                      <a:cs typeface="等线" panose="02010600030101010101" pitchFamily="2" charset="-122"/>
                    </a:rPr>
                    <a:t>学生成绩管理</a:t>
                  </a:r>
                </a:p>
              </p:txBody>
            </p:sp>
            <p:cxnSp>
              <p:nvCxnSpPr>
                <p:cNvPr id="44" name="AutoShape 31"/>
                <p:cNvCxnSpPr>
                  <a:cxnSpLocks noChangeShapeType="1"/>
                </p:cNvCxnSpPr>
                <p:nvPr/>
              </p:nvCxnSpPr>
              <p:spPr bwMode="auto">
                <a:xfrm>
                  <a:off x="6783" y="9008"/>
                  <a:ext cx="1" cy="232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</p:spPr>
            </p:cxnSp>
          </p:grpSp>
        </p:grpSp>
        <p:grpSp>
          <p:nvGrpSpPr>
            <p:cNvPr id="9" name="Group 32"/>
            <p:cNvGrpSpPr/>
            <p:nvPr/>
          </p:nvGrpSpPr>
          <p:grpSpPr>
            <a:xfrm>
              <a:off x="3260785" y="500332"/>
              <a:ext cx="1266825" cy="2639060"/>
              <a:chOff x="8162" y="9008"/>
              <a:chExt cx="2257" cy="4156"/>
            </a:xfrm>
          </p:grpSpPr>
          <p:grpSp>
            <p:nvGrpSpPr>
              <p:cNvPr id="27" name="Group 33"/>
              <p:cNvGrpSpPr/>
              <p:nvPr/>
            </p:nvGrpSpPr>
            <p:grpSpPr>
              <a:xfrm>
                <a:off x="8162" y="9731"/>
                <a:ext cx="593" cy="3433"/>
                <a:chOff x="8162" y="9731"/>
                <a:chExt cx="593" cy="3433"/>
              </a:xfrm>
            </p:grpSpPr>
            <p:sp>
              <p:nvSpPr>
                <p:cNvPr id="37" name="Text Box 34"/>
                <p:cNvSpPr txBox="1">
                  <a:spLocks noChangeArrowheads="1"/>
                </p:cNvSpPr>
                <p:nvPr/>
              </p:nvSpPr>
              <p:spPr bwMode="auto">
                <a:xfrm>
                  <a:off x="8162" y="10148"/>
                  <a:ext cx="593" cy="3016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</a:ln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pPr algn="just">
                    <a:spcAft>
                      <a:spcPts val="0"/>
                    </a:spcAft>
                  </a:pPr>
                  <a:r>
                    <a:rPr lang="zh-CN" sz="2000" kern="100">
                      <a:effectLst/>
                      <a:latin typeface="等线" panose="02010600030101010101" pitchFamily="2" charset="-122"/>
                      <a:ea typeface="等线" panose="02010600030101010101" pitchFamily="2" charset="-122"/>
                      <a:cs typeface="等线" panose="02010600030101010101" pitchFamily="2" charset="-122"/>
                    </a:rPr>
                    <a:t>求课程最高分</a:t>
                  </a:r>
                </a:p>
              </p:txBody>
            </p:sp>
            <p:cxnSp>
              <p:nvCxnSpPr>
                <p:cNvPr id="38" name="AutoShape 35"/>
                <p:cNvCxnSpPr>
                  <a:cxnSpLocks noChangeShapeType="1"/>
                </p:cNvCxnSpPr>
                <p:nvPr/>
              </p:nvCxnSpPr>
              <p:spPr bwMode="auto">
                <a:xfrm flipV="1">
                  <a:off x="8460" y="9731"/>
                  <a:ext cx="1" cy="417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</p:spPr>
            </p:cxnSp>
          </p:grpSp>
          <p:grpSp>
            <p:nvGrpSpPr>
              <p:cNvPr id="28" name="Group 36"/>
              <p:cNvGrpSpPr/>
              <p:nvPr/>
            </p:nvGrpSpPr>
            <p:grpSpPr>
              <a:xfrm>
                <a:off x="8994" y="9731"/>
                <a:ext cx="593" cy="3433"/>
                <a:chOff x="8994" y="9731"/>
                <a:chExt cx="593" cy="3433"/>
              </a:xfrm>
            </p:grpSpPr>
            <p:sp>
              <p:nvSpPr>
                <p:cNvPr id="35" name="Text Box 37"/>
                <p:cNvSpPr txBox="1">
                  <a:spLocks noChangeArrowheads="1"/>
                </p:cNvSpPr>
                <p:nvPr/>
              </p:nvSpPr>
              <p:spPr bwMode="auto">
                <a:xfrm>
                  <a:off x="8994" y="10148"/>
                  <a:ext cx="593" cy="3016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</a:ln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pPr algn="just">
                    <a:spcAft>
                      <a:spcPts val="0"/>
                    </a:spcAft>
                  </a:pPr>
                  <a:r>
                    <a:rPr lang="zh-CN" sz="2000" kern="100">
                      <a:effectLst/>
                      <a:latin typeface="等线" panose="02010600030101010101" pitchFamily="2" charset="-122"/>
                      <a:ea typeface="等线" panose="02010600030101010101" pitchFamily="2" charset="-122"/>
                      <a:cs typeface="等线" panose="02010600030101010101" pitchFamily="2" charset="-122"/>
                    </a:rPr>
                    <a:t>求课程最低分</a:t>
                  </a:r>
                </a:p>
              </p:txBody>
            </p:sp>
            <p:cxnSp>
              <p:nvCxnSpPr>
                <p:cNvPr id="36" name="AutoShape 38"/>
                <p:cNvCxnSpPr>
                  <a:cxnSpLocks noChangeShapeType="1"/>
                </p:cNvCxnSpPr>
                <p:nvPr/>
              </p:nvCxnSpPr>
              <p:spPr bwMode="auto">
                <a:xfrm flipV="1">
                  <a:off x="9290" y="9731"/>
                  <a:ext cx="1" cy="417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</p:spPr>
            </p:cxnSp>
          </p:grpSp>
          <p:grpSp>
            <p:nvGrpSpPr>
              <p:cNvPr id="29" name="Group 39"/>
              <p:cNvGrpSpPr/>
              <p:nvPr/>
            </p:nvGrpSpPr>
            <p:grpSpPr>
              <a:xfrm>
                <a:off x="9826" y="9731"/>
                <a:ext cx="593" cy="3433"/>
                <a:chOff x="9826" y="9731"/>
                <a:chExt cx="593" cy="3433"/>
              </a:xfrm>
            </p:grpSpPr>
            <p:sp>
              <p:nvSpPr>
                <p:cNvPr id="33" name="Text Box 40"/>
                <p:cNvSpPr txBox="1">
                  <a:spLocks noChangeArrowheads="1"/>
                </p:cNvSpPr>
                <p:nvPr/>
              </p:nvSpPr>
              <p:spPr bwMode="auto">
                <a:xfrm>
                  <a:off x="9826" y="10148"/>
                  <a:ext cx="593" cy="3016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</a:ln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pPr algn="just">
                    <a:spcAft>
                      <a:spcPts val="0"/>
                    </a:spcAft>
                  </a:pPr>
                  <a:r>
                    <a:rPr lang="zh-CN" sz="2000" kern="100">
                      <a:effectLst/>
                      <a:latin typeface="等线" panose="02010600030101010101" pitchFamily="2" charset="-122"/>
                      <a:ea typeface="等线" panose="02010600030101010101" pitchFamily="2" charset="-122"/>
                      <a:cs typeface="等线" panose="02010600030101010101" pitchFamily="2" charset="-122"/>
                    </a:rPr>
                    <a:t>求课程平均分</a:t>
                  </a:r>
                </a:p>
              </p:txBody>
            </p:sp>
            <p:cxnSp>
              <p:nvCxnSpPr>
                <p:cNvPr id="34" name="AutoShape 41"/>
                <p:cNvCxnSpPr>
                  <a:cxnSpLocks noChangeShapeType="1"/>
                </p:cNvCxnSpPr>
                <p:nvPr/>
              </p:nvCxnSpPr>
              <p:spPr bwMode="auto">
                <a:xfrm flipV="1">
                  <a:off x="10122" y="9731"/>
                  <a:ext cx="1" cy="417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</p:spPr>
            </p:cxnSp>
          </p:grpSp>
          <p:grpSp>
            <p:nvGrpSpPr>
              <p:cNvPr id="30" name="Group 42"/>
              <p:cNvGrpSpPr/>
              <p:nvPr/>
            </p:nvGrpSpPr>
            <p:grpSpPr>
              <a:xfrm>
                <a:off x="8162" y="9008"/>
                <a:ext cx="2257" cy="723"/>
                <a:chOff x="8162" y="9008"/>
                <a:chExt cx="2257" cy="723"/>
              </a:xfrm>
            </p:grpSpPr>
            <p:sp>
              <p:nvSpPr>
                <p:cNvPr id="31" name="Rectangle 43"/>
                <p:cNvSpPr>
                  <a:spLocks noChangeArrowheads="1"/>
                </p:cNvSpPr>
                <p:nvPr/>
              </p:nvSpPr>
              <p:spPr bwMode="auto">
                <a:xfrm>
                  <a:off x="8162" y="9240"/>
                  <a:ext cx="2257" cy="491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</a:ln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zh-CN" sz="2000" kern="100">
                      <a:effectLst/>
                      <a:latin typeface="等线" panose="02010600030101010101" pitchFamily="2" charset="-122"/>
                      <a:ea typeface="等线" panose="02010600030101010101" pitchFamily="2" charset="-122"/>
                      <a:cs typeface="等线" panose="02010600030101010101" pitchFamily="2" charset="-122"/>
                    </a:rPr>
                    <a:t>考试成绩统计</a:t>
                  </a:r>
                </a:p>
              </p:txBody>
            </p:sp>
            <p:cxnSp>
              <p:nvCxnSpPr>
                <p:cNvPr id="32" name="AutoShape 44"/>
                <p:cNvCxnSpPr>
                  <a:cxnSpLocks noChangeShapeType="1"/>
                </p:cNvCxnSpPr>
                <p:nvPr/>
              </p:nvCxnSpPr>
              <p:spPr bwMode="auto">
                <a:xfrm>
                  <a:off x="9290" y="9008"/>
                  <a:ext cx="1" cy="232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</p:spPr>
            </p:cxnSp>
          </p:grpSp>
        </p:grpSp>
        <p:grpSp>
          <p:nvGrpSpPr>
            <p:cNvPr id="10" name="Group 45"/>
            <p:cNvGrpSpPr/>
            <p:nvPr/>
          </p:nvGrpSpPr>
          <p:grpSpPr>
            <a:xfrm>
              <a:off x="163902" y="-12"/>
              <a:ext cx="5144135" cy="491489"/>
              <a:chOff x="1802" y="8304"/>
              <a:chExt cx="7488" cy="704"/>
            </a:xfrm>
          </p:grpSpPr>
          <p:sp>
            <p:nvSpPr>
              <p:cNvPr id="24" name="Rectangle 46"/>
              <p:cNvSpPr>
                <a:spLocks noChangeArrowheads="1"/>
              </p:cNvSpPr>
              <p:nvPr/>
            </p:nvSpPr>
            <p:spPr bwMode="auto">
              <a:xfrm>
                <a:off x="3653" y="8304"/>
                <a:ext cx="4574" cy="491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zh-CN" sz="2000" kern="10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等线" panose="02010600030101010101" pitchFamily="2" charset="-122"/>
                  </a:rPr>
                  <a:t>学生成绩管理系统</a:t>
                </a:r>
              </a:p>
            </p:txBody>
          </p:sp>
          <p:cxnSp>
            <p:nvCxnSpPr>
              <p:cNvPr id="25" name="AutoShape 47"/>
              <p:cNvCxnSpPr>
                <a:cxnSpLocks noChangeShapeType="1"/>
              </p:cNvCxnSpPr>
              <p:nvPr/>
            </p:nvCxnSpPr>
            <p:spPr bwMode="auto">
              <a:xfrm>
                <a:off x="1802" y="9008"/>
                <a:ext cx="7488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</p:spPr>
          </p:cxnSp>
          <p:cxnSp>
            <p:nvCxnSpPr>
              <p:cNvPr id="26" name="AutoShape 48"/>
              <p:cNvCxnSpPr>
                <a:cxnSpLocks noChangeShapeType="1"/>
              </p:cNvCxnSpPr>
              <p:nvPr/>
            </p:nvCxnSpPr>
            <p:spPr bwMode="auto">
              <a:xfrm flipV="1">
                <a:off x="5939" y="8795"/>
                <a:ext cx="1" cy="213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</p:spPr>
          </p:cxnSp>
        </p:grpSp>
        <p:grpSp>
          <p:nvGrpSpPr>
            <p:cNvPr id="11" name="Group 32"/>
            <p:cNvGrpSpPr/>
            <p:nvPr/>
          </p:nvGrpSpPr>
          <p:grpSpPr>
            <a:xfrm>
              <a:off x="4666890" y="500332"/>
              <a:ext cx="1266825" cy="2639060"/>
              <a:chOff x="8162" y="9008"/>
              <a:chExt cx="2257" cy="4156"/>
            </a:xfrm>
          </p:grpSpPr>
          <p:grpSp>
            <p:nvGrpSpPr>
              <p:cNvPr id="12" name="Group 33"/>
              <p:cNvGrpSpPr/>
              <p:nvPr/>
            </p:nvGrpSpPr>
            <p:grpSpPr>
              <a:xfrm>
                <a:off x="8162" y="9731"/>
                <a:ext cx="593" cy="3433"/>
                <a:chOff x="8162" y="9731"/>
                <a:chExt cx="593" cy="3433"/>
              </a:xfrm>
            </p:grpSpPr>
            <p:sp>
              <p:nvSpPr>
                <p:cNvPr id="22" name="Text Box 34"/>
                <p:cNvSpPr txBox="1">
                  <a:spLocks noChangeArrowheads="1"/>
                </p:cNvSpPr>
                <p:nvPr/>
              </p:nvSpPr>
              <p:spPr bwMode="auto">
                <a:xfrm>
                  <a:off x="8162" y="10148"/>
                  <a:ext cx="593" cy="3016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</a:ln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pPr algn="just">
                    <a:spcAft>
                      <a:spcPts val="0"/>
                    </a:spcAft>
                  </a:pPr>
                  <a:r>
                    <a:rPr lang="zh-CN" sz="2000" kern="100">
                      <a:effectLst/>
                      <a:latin typeface="等线" panose="02010600030101010101" pitchFamily="2" charset="-122"/>
                      <a:ea typeface="等线" panose="02010600030101010101" pitchFamily="2" charset="-122"/>
                      <a:cs typeface="等线" panose="02010600030101010101" pitchFamily="2" charset="-122"/>
                    </a:rPr>
                    <a:t>按学号查询</a:t>
                  </a:r>
                </a:p>
              </p:txBody>
            </p:sp>
            <p:cxnSp>
              <p:nvCxnSpPr>
                <p:cNvPr id="23" name="AutoShape 35"/>
                <p:cNvCxnSpPr>
                  <a:cxnSpLocks noChangeShapeType="1"/>
                </p:cNvCxnSpPr>
                <p:nvPr/>
              </p:nvCxnSpPr>
              <p:spPr bwMode="auto">
                <a:xfrm flipV="1">
                  <a:off x="8460" y="9731"/>
                  <a:ext cx="1" cy="417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</p:spPr>
            </p:cxnSp>
          </p:grpSp>
          <p:grpSp>
            <p:nvGrpSpPr>
              <p:cNvPr id="13" name="Group 36"/>
              <p:cNvGrpSpPr/>
              <p:nvPr/>
            </p:nvGrpSpPr>
            <p:grpSpPr>
              <a:xfrm>
                <a:off x="8994" y="9731"/>
                <a:ext cx="593" cy="3433"/>
                <a:chOff x="8994" y="9731"/>
                <a:chExt cx="593" cy="3433"/>
              </a:xfrm>
            </p:grpSpPr>
            <p:sp>
              <p:nvSpPr>
                <p:cNvPr id="20" name="Text Box 37"/>
                <p:cNvSpPr txBox="1">
                  <a:spLocks noChangeArrowheads="1"/>
                </p:cNvSpPr>
                <p:nvPr/>
              </p:nvSpPr>
              <p:spPr bwMode="auto">
                <a:xfrm>
                  <a:off x="8994" y="10148"/>
                  <a:ext cx="593" cy="3016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</a:ln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pPr algn="just">
                    <a:spcAft>
                      <a:spcPts val="0"/>
                    </a:spcAft>
                  </a:pPr>
                  <a:r>
                    <a:rPr lang="zh-CN" sz="2000" kern="100">
                      <a:effectLst/>
                      <a:latin typeface="等线" panose="02010600030101010101" pitchFamily="2" charset="-122"/>
                      <a:ea typeface="等线" panose="02010600030101010101" pitchFamily="2" charset="-122"/>
                      <a:cs typeface="等线" panose="02010600030101010101" pitchFamily="2" charset="-122"/>
                    </a:rPr>
                    <a:t>按姓名查询</a:t>
                  </a:r>
                </a:p>
              </p:txBody>
            </p:sp>
            <p:cxnSp>
              <p:nvCxnSpPr>
                <p:cNvPr id="21" name="AutoShape 38"/>
                <p:cNvCxnSpPr>
                  <a:cxnSpLocks noChangeShapeType="1"/>
                </p:cNvCxnSpPr>
                <p:nvPr/>
              </p:nvCxnSpPr>
              <p:spPr bwMode="auto">
                <a:xfrm flipV="1">
                  <a:off x="9290" y="9731"/>
                  <a:ext cx="1" cy="417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</p:spPr>
            </p:cxnSp>
          </p:grpSp>
          <p:grpSp>
            <p:nvGrpSpPr>
              <p:cNvPr id="14" name="Group 39"/>
              <p:cNvGrpSpPr/>
              <p:nvPr/>
            </p:nvGrpSpPr>
            <p:grpSpPr>
              <a:xfrm>
                <a:off x="9826" y="9731"/>
                <a:ext cx="593" cy="3433"/>
                <a:chOff x="9826" y="9731"/>
                <a:chExt cx="593" cy="3433"/>
              </a:xfrm>
            </p:grpSpPr>
            <p:sp>
              <p:nvSpPr>
                <p:cNvPr id="18" name="Text Box 40"/>
                <p:cNvSpPr txBox="1">
                  <a:spLocks noChangeArrowheads="1"/>
                </p:cNvSpPr>
                <p:nvPr/>
              </p:nvSpPr>
              <p:spPr bwMode="auto">
                <a:xfrm>
                  <a:off x="9826" y="10148"/>
                  <a:ext cx="593" cy="3016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</a:ln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pPr algn="just">
                    <a:spcAft>
                      <a:spcPts val="0"/>
                    </a:spcAft>
                  </a:pPr>
                  <a:r>
                    <a:rPr lang="zh-CN" sz="2000" kern="100">
                      <a:effectLst/>
                      <a:latin typeface="等线" panose="02010600030101010101" pitchFamily="2" charset="-122"/>
                      <a:ea typeface="等线" panose="02010600030101010101" pitchFamily="2" charset="-122"/>
                      <a:cs typeface="等线" panose="02010600030101010101" pitchFamily="2" charset="-122"/>
                    </a:rPr>
                    <a:t>按名次查询</a:t>
                  </a:r>
                </a:p>
              </p:txBody>
            </p:sp>
            <p:cxnSp>
              <p:nvCxnSpPr>
                <p:cNvPr id="19" name="AutoShape 41"/>
                <p:cNvCxnSpPr>
                  <a:cxnSpLocks noChangeShapeType="1"/>
                </p:cNvCxnSpPr>
                <p:nvPr/>
              </p:nvCxnSpPr>
              <p:spPr bwMode="auto">
                <a:xfrm flipV="1">
                  <a:off x="10122" y="9731"/>
                  <a:ext cx="1" cy="417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</p:spPr>
            </p:cxnSp>
          </p:grpSp>
          <p:grpSp>
            <p:nvGrpSpPr>
              <p:cNvPr id="15" name="Group 42"/>
              <p:cNvGrpSpPr/>
              <p:nvPr/>
            </p:nvGrpSpPr>
            <p:grpSpPr>
              <a:xfrm>
                <a:off x="8162" y="9008"/>
                <a:ext cx="2257" cy="723"/>
                <a:chOff x="8162" y="9008"/>
                <a:chExt cx="2257" cy="723"/>
              </a:xfrm>
            </p:grpSpPr>
            <p:sp>
              <p:nvSpPr>
                <p:cNvPr id="16" name="Rectangle 43"/>
                <p:cNvSpPr>
                  <a:spLocks noChangeArrowheads="1"/>
                </p:cNvSpPr>
                <p:nvPr/>
              </p:nvSpPr>
              <p:spPr bwMode="auto">
                <a:xfrm>
                  <a:off x="8162" y="9240"/>
                  <a:ext cx="2257" cy="491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</a:ln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zh-CN" sz="2000" kern="100">
                      <a:effectLst/>
                      <a:latin typeface="等线" panose="02010600030101010101" pitchFamily="2" charset="-122"/>
                      <a:ea typeface="等线" panose="02010600030101010101" pitchFamily="2" charset="-122"/>
                      <a:cs typeface="等线" panose="02010600030101010101" pitchFamily="2" charset="-122"/>
                    </a:rPr>
                    <a:t>根据条件查询</a:t>
                  </a:r>
                </a:p>
              </p:txBody>
            </p:sp>
            <p:cxnSp>
              <p:nvCxnSpPr>
                <p:cNvPr id="17" name="AutoShape 44"/>
                <p:cNvCxnSpPr>
                  <a:cxnSpLocks noChangeShapeType="1"/>
                </p:cNvCxnSpPr>
                <p:nvPr/>
              </p:nvCxnSpPr>
              <p:spPr bwMode="auto">
                <a:xfrm>
                  <a:off x="9290" y="9008"/>
                  <a:ext cx="1" cy="232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</p:spPr>
            </p:cxnSp>
          </p:grpSp>
        </p:grpSp>
      </p:grpSp>
    </p:spTree>
    <p:extLst>
      <p:ext uri="{BB962C8B-B14F-4D97-AF65-F5344CB8AC3E}">
        <p14:creationId xmlns:p14="http://schemas.microsoft.com/office/powerpoint/2010/main" val="4111856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5456" y="1266371"/>
            <a:ext cx="8229600" cy="4525963"/>
          </a:xfrm>
        </p:spPr>
        <p:txBody>
          <a:bodyPr/>
          <a:lstStyle/>
          <a:p>
            <a:r>
              <a:rPr lang="zh-CN" altLang="zh-CN" sz="2800" dirty="0"/>
              <a:t>为实现该系统，需要解决以下问题：</a:t>
            </a:r>
          </a:p>
          <a:p>
            <a:pPr marL="971550" lvl="1" indent="-514350">
              <a:buFont typeface="+mj-lt"/>
              <a:buAutoNum type="arabicPeriod"/>
            </a:pPr>
            <a:r>
              <a:rPr lang="zh-CN" altLang="zh-CN" sz="2400" dirty="0"/>
              <a:t>数据的表示，用什么样的数据类型能够正确、合理、全面地表示学生的信息，每个学生必须要有那些信息。</a:t>
            </a:r>
          </a:p>
          <a:p>
            <a:pPr marL="971550" lvl="1" indent="-514350">
              <a:buFont typeface="+mj-lt"/>
              <a:buAutoNum type="arabicPeriod"/>
            </a:pPr>
            <a:r>
              <a:rPr lang="zh-CN" altLang="zh-CN" sz="2400" dirty="0"/>
              <a:t>数据的存储，用什么样的结构存储学生的信息，有利于可扩充性并方便操作。</a:t>
            </a:r>
          </a:p>
          <a:p>
            <a:pPr marL="971550" lvl="1" indent="-514350">
              <a:buFont typeface="+mj-lt"/>
              <a:buAutoNum type="arabicPeriod"/>
            </a:pPr>
            <a:r>
              <a:rPr lang="zh-CN" altLang="zh-CN" sz="2400" dirty="0"/>
              <a:t>数据的永久存储，数据以怎样的形式保存在磁盘上，避免数据的重复录入。</a:t>
            </a:r>
          </a:p>
          <a:p>
            <a:pPr marL="971550" lvl="1" indent="-514350">
              <a:buFont typeface="+mj-lt"/>
              <a:buAutoNum type="arabicPeriod"/>
            </a:pPr>
            <a:r>
              <a:rPr lang="zh-CN" altLang="zh-CN" sz="2400" dirty="0"/>
              <a:t>如何能做到便于操作，即人机接口的界面友好，方便使用者的操作。</a:t>
            </a:r>
          </a:p>
          <a:p>
            <a:pPr marL="971550" lvl="1" indent="-514350">
              <a:buFont typeface="+mj-lt"/>
              <a:buAutoNum type="arabicPeriod"/>
            </a:pPr>
            <a:r>
              <a:rPr lang="zh-CN" altLang="zh-CN" sz="2400" dirty="0"/>
              <a:t>如何抽象各个功能，做到代码复用程度高，函数的接口尽可能简单明了。</a:t>
            </a:r>
          </a:p>
          <a:p>
            <a:endParaRPr lang="zh-CN" altLang="en-US" sz="2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D893FB-85AB-4B61-AFED-52C0504A6183}" type="slidenum">
              <a:rPr lang="en-US" altLang="ko-KR" smtClean="0"/>
              <a:pPr>
                <a:defRPr/>
              </a:pPr>
              <a:t>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46416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D893FB-85AB-4B61-AFED-52C0504A6183}" type="slidenum">
              <a:rPr lang="en-US" altLang="ko-KR" smtClean="0"/>
              <a:pPr>
                <a:defRPr/>
              </a:pPr>
              <a:t>7</a:t>
            </a:fld>
            <a:endParaRPr lang="en-US" altLang="ko-KR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9872299"/>
              </p:ext>
            </p:extLst>
          </p:nvPr>
        </p:nvGraphicFramePr>
        <p:xfrm>
          <a:off x="253456" y="1459113"/>
          <a:ext cx="8600260" cy="4753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50065"/>
                <a:gridCol w="2150065"/>
                <a:gridCol w="1353728"/>
                <a:gridCol w="2946402"/>
              </a:tblGrid>
              <a:tr h="6790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需要表示的信息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75742" marR="7574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成员名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75742" marR="7574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类型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75742" marR="7574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成员值的获得方式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75742" marR="75742" marT="0" marB="0" anchor="ctr"/>
                </a:tc>
              </a:tr>
              <a:tr h="67900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学号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75742" marR="7574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num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75742" marR="7574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整数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75742" marR="7574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用户输入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75742" marR="75742" marT="0" marB="0"/>
                </a:tc>
              </a:tr>
              <a:tr h="67900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姓名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75742" marR="7574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name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75742" marR="7574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字符串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75742" marR="7574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用户输入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75742" marR="75742" marT="0" marB="0"/>
                </a:tc>
              </a:tr>
              <a:tr h="67900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性别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75742" marR="7574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gender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75742" marR="7574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字符串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75742" marR="7574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用户输入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75742" marR="75742" marT="0" marB="0"/>
                </a:tc>
              </a:tr>
              <a:tr h="67900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3</a:t>
                      </a:r>
                      <a:r>
                        <a:rPr lang="zh-CN" sz="2000" kern="100">
                          <a:effectLst/>
                        </a:rPr>
                        <a:t>门课程的成绩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75742" marR="7574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score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75742" marR="7574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列表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75742" marR="7574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用户输入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75742" marR="75742" marT="0" marB="0"/>
                </a:tc>
              </a:tr>
              <a:tr h="67900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总分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75742" marR="7574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total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75742" marR="7574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整数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75742" marR="7574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根据</a:t>
                      </a:r>
                      <a:r>
                        <a:rPr lang="en-US" sz="2000" kern="100">
                          <a:effectLst/>
                        </a:rPr>
                        <a:t>3</a:t>
                      </a:r>
                      <a:r>
                        <a:rPr lang="zh-CN" sz="2000" kern="100">
                          <a:effectLst/>
                        </a:rPr>
                        <a:t>门课成绩计算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75742" marR="75742" marT="0" marB="0"/>
                </a:tc>
              </a:tr>
              <a:tr h="67900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名次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75742" marR="7574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rank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75742" marR="7574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整数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75742" marR="7574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根据总分计算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75742" marR="75742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5149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D893FB-85AB-4B61-AFED-52C0504A6183}" type="slidenum">
              <a:rPr lang="en-US" altLang="ko-KR" smtClean="0"/>
              <a:pPr>
                <a:defRPr/>
              </a:pPr>
              <a:t>8</a:t>
            </a:fld>
            <a:endParaRPr lang="en-US" altLang="ko-KR"/>
          </a:p>
        </p:txBody>
      </p:sp>
      <p:sp>
        <p:nvSpPr>
          <p:cNvPr id="5" name="矩形 4"/>
          <p:cNvSpPr/>
          <p:nvPr/>
        </p:nvSpPr>
        <p:spPr>
          <a:xfrm>
            <a:off x="315799" y="1848350"/>
            <a:ext cx="854891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048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000" b="1" kern="100" dirty="0">
                <a:latin typeface="Times New Roman" panose="02020603050405020304" pitchFamily="18" charset="0"/>
                <a:ea typeface="宋体" panose="02010600030101010101" pitchFamily="2" charset="-122"/>
                <a:cs typeface="等线" panose="02010600030101010101" pitchFamily="2" charset="-122"/>
              </a:rPr>
              <a:t>class Student(object):			</a:t>
            </a:r>
            <a:r>
              <a:rPr lang="en-US" altLang="zh-CN" sz="2000" b="1" kern="100" dirty="0" smtClean="0">
                <a:latin typeface="Times New Roman" panose="02020603050405020304" pitchFamily="18" charset="0"/>
                <a:ea typeface="宋体" panose="02010600030101010101" pitchFamily="2" charset="-122"/>
                <a:cs typeface="等线" panose="02010600030101010101" pitchFamily="2" charset="-122"/>
              </a:rPr>
              <a:t>#</a:t>
            </a:r>
            <a:r>
              <a:rPr lang="zh-CN" altLang="zh-CN" sz="2000" b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学生记录数据域</a:t>
            </a:r>
            <a:endParaRPr lang="zh-CN" altLang="zh-CN" sz="2000" b="1" kern="1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indent="3048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000" b="1" kern="100" dirty="0">
                <a:latin typeface="Times New Roman" panose="02020603050405020304" pitchFamily="18" charset="0"/>
                <a:ea typeface="宋体" panose="02010600030101010101" pitchFamily="2" charset="-122"/>
                <a:cs typeface="等线" panose="02010600030101010101" pitchFamily="2" charset="-122"/>
              </a:rPr>
              <a:t>	</a:t>
            </a:r>
            <a:r>
              <a:rPr lang="en-US" altLang="zh-CN" sz="2000" b="1" kern="100" dirty="0" err="1">
                <a:latin typeface="Times New Roman" panose="02020603050405020304" pitchFamily="18" charset="0"/>
                <a:ea typeface="宋体" panose="02010600030101010101" pitchFamily="2" charset="-122"/>
                <a:cs typeface="等线" panose="02010600030101010101" pitchFamily="2" charset="-122"/>
              </a:rPr>
              <a:t>def</a:t>
            </a:r>
            <a:r>
              <a:rPr lang="en-US" altLang="zh-CN" sz="2000" b="1" kern="100" dirty="0">
                <a:latin typeface="Times New Roman" panose="02020603050405020304" pitchFamily="18" charset="0"/>
                <a:ea typeface="宋体" panose="02010600030101010101" pitchFamily="2" charset="-122"/>
                <a:cs typeface="等线" panose="02010600030101010101" pitchFamily="2" charset="-122"/>
              </a:rPr>
              <a:t> __</a:t>
            </a:r>
            <a:r>
              <a:rPr lang="en-US" altLang="zh-CN" sz="2000" b="1" kern="100" dirty="0" err="1">
                <a:latin typeface="Times New Roman" panose="02020603050405020304" pitchFamily="18" charset="0"/>
                <a:ea typeface="宋体" panose="02010600030101010101" pitchFamily="2" charset="-122"/>
                <a:cs typeface="等线" panose="02010600030101010101" pitchFamily="2" charset="-122"/>
              </a:rPr>
              <a:t>init</a:t>
            </a:r>
            <a:r>
              <a:rPr lang="en-US" altLang="zh-CN" sz="2000" b="1" kern="100" dirty="0">
                <a:latin typeface="Times New Roman" panose="02020603050405020304" pitchFamily="18" charset="0"/>
                <a:ea typeface="宋体" panose="02010600030101010101" pitchFamily="2" charset="-122"/>
                <a:cs typeface="等线" panose="02010600030101010101" pitchFamily="2" charset="-122"/>
              </a:rPr>
              <a:t>__(</a:t>
            </a:r>
            <a:r>
              <a:rPr lang="en-US" altLang="zh-CN" sz="2000" b="1" kern="100" dirty="0" err="1">
                <a:latin typeface="Times New Roman" panose="02020603050405020304" pitchFamily="18" charset="0"/>
                <a:ea typeface="宋体" panose="02010600030101010101" pitchFamily="2" charset="-122"/>
                <a:cs typeface="等线" panose="02010600030101010101" pitchFamily="2" charset="-122"/>
              </a:rPr>
              <a:t>self,num</a:t>
            </a:r>
            <a:r>
              <a:rPr lang="en-US" altLang="zh-CN" sz="2000" b="1" kern="100" dirty="0">
                <a:latin typeface="Times New Roman" panose="02020603050405020304" pitchFamily="18" charset="0"/>
                <a:ea typeface="宋体" panose="02010600030101010101" pitchFamily="2" charset="-122"/>
                <a:cs typeface="等线" panose="02010600030101010101" pitchFamily="2" charset="-122"/>
              </a:rPr>
              <a:t>=0,name='',sex='',score=[0,0,0],total=0,rank=0):</a:t>
            </a:r>
            <a:endParaRPr lang="zh-CN" altLang="zh-CN" sz="2000" b="1" kern="1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indent="3048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000" b="1" kern="100" dirty="0">
                <a:latin typeface="Times New Roman" panose="02020603050405020304" pitchFamily="18" charset="0"/>
                <a:ea typeface="宋体" panose="02010600030101010101" pitchFamily="2" charset="-122"/>
                <a:cs typeface="等线" panose="02010600030101010101" pitchFamily="2" charset="-122"/>
              </a:rPr>
              <a:t>		</a:t>
            </a:r>
            <a:r>
              <a:rPr lang="en-US" altLang="zh-CN" sz="2000" b="1" kern="100" dirty="0" err="1">
                <a:latin typeface="Times New Roman" panose="02020603050405020304" pitchFamily="18" charset="0"/>
                <a:ea typeface="宋体" panose="02010600030101010101" pitchFamily="2" charset="-122"/>
                <a:cs typeface="等线" panose="02010600030101010101" pitchFamily="2" charset="-122"/>
              </a:rPr>
              <a:t>self.num</a:t>
            </a:r>
            <a:r>
              <a:rPr lang="en-US" altLang="zh-CN" sz="2000" b="1" kern="100" dirty="0">
                <a:latin typeface="Times New Roman" panose="02020603050405020304" pitchFamily="18" charset="0"/>
                <a:ea typeface="宋体" panose="02010600030101010101" pitchFamily="2" charset="-122"/>
                <a:cs typeface="等线" panose="02010600030101010101" pitchFamily="2" charset="-122"/>
              </a:rPr>
              <a:t> = </a:t>
            </a:r>
            <a:r>
              <a:rPr lang="en-US" altLang="zh-CN" sz="2000" b="1" kern="100" dirty="0" err="1">
                <a:latin typeface="Times New Roman" panose="02020603050405020304" pitchFamily="18" charset="0"/>
                <a:ea typeface="宋体" panose="02010600030101010101" pitchFamily="2" charset="-122"/>
                <a:cs typeface="等线" panose="02010600030101010101" pitchFamily="2" charset="-122"/>
              </a:rPr>
              <a:t>num</a:t>
            </a:r>
            <a:r>
              <a:rPr lang="en-US" altLang="zh-CN" sz="2000" b="1" kern="100" dirty="0">
                <a:latin typeface="Times New Roman" panose="02020603050405020304" pitchFamily="18" charset="0"/>
                <a:ea typeface="宋体" panose="02010600030101010101" pitchFamily="2" charset="-122"/>
                <a:cs typeface="等线" panose="02010600030101010101" pitchFamily="2" charset="-122"/>
              </a:rPr>
              <a:t>		</a:t>
            </a:r>
            <a:r>
              <a:rPr lang="en-US" altLang="zh-CN" sz="2000" b="1" kern="100" dirty="0" smtClean="0">
                <a:latin typeface="Times New Roman" panose="02020603050405020304" pitchFamily="18" charset="0"/>
                <a:ea typeface="宋体" panose="02010600030101010101" pitchFamily="2" charset="-122"/>
                <a:cs typeface="等线" panose="02010600030101010101" pitchFamily="2" charset="-122"/>
              </a:rPr>
              <a:t>#</a:t>
            </a:r>
            <a:r>
              <a:rPr lang="zh-CN" altLang="zh-CN" sz="2000" b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学号</a:t>
            </a:r>
            <a:endParaRPr lang="zh-CN" altLang="zh-CN" sz="2000" b="1" kern="1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indent="3048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000" b="1" kern="100" dirty="0">
                <a:latin typeface="Times New Roman" panose="02020603050405020304" pitchFamily="18" charset="0"/>
                <a:ea typeface="宋体" panose="02010600030101010101" pitchFamily="2" charset="-122"/>
                <a:cs typeface="等线" panose="02010600030101010101" pitchFamily="2" charset="-122"/>
              </a:rPr>
              <a:t>		self.name = name		</a:t>
            </a:r>
            <a:r>
              <a:rPr lang="en-US" altLang="zh-CN" sz="2000" b="1" kern="100" dirty="0" smtClean="0">
                <a:latin typeface="Times New Roman" panose="02020603050405020304" pitchFamily="18" charset="0"/>
                <a:ea typeface="宋体" panose="02010600030101010101" pitchFamily="2" charset="-122"/>
                <a:cs typeface="等线" panose="02010600030101010101" pitchFamily="2" charset="-122"/>
              </a:rPr>
              <a:t>#</a:t>
            </a:r>
            <a:r>
              <a:rPr lang="zh-CN" altLang="zh-CN" sz="2000" b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姓名</a:t>
            </a:r>
            <a:endParaRPr lang="zh-CN" altLang="zh-CN" sz="2000" b="1" kern="1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indent="3048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000" b="1" kern="100" dirty="0">
                <a:latin typeface="Times New Roman" panose="02020603050405020304" pitchFamily="18" charset="0"/>
                <a:ea typeface="宋体" panose="02010600030101010101" pitchFamily="2" charset="-122"/>
                <a:cs typeface="等线" panose="02010600030101010101" pitchFamily="2" charset="-122"/>
              </a:rPr>
              <a:t>		</a:t>
            </a:r>
            <a:r>
              <a:rPr lang="en-US" altLang="zh-CN" sz="2000" b="1" kern="100" dirty="0" err="1">
                <a:latin typeface="Times New Roman" panose="02020603050405020304" pitchFamily="18" charset="0"/>
                <a:ea typeface="宋体" panose="02010600030101010101" pitchFamily="2" charset="-122"/>
                <a:cs typeface="等线" panose="02010600030101010101" pitchFamily="2" charset="-122"/>
              </a:rPr>
              <a:t>self.sex</a:t>
            </a:r>
            <a:r>
              <a:rPr lang="en-US" altLang="zh-CN" sz="2000" b="1" kern="100" dirty="0">
                <a:latin typeface="Times New Roman" panose="02020603050405020304" pitchFamily="18" charset="0"/>
                <a:ea typeface="宋体" panose="02010600030101010101" pitchFamily="2" charset="-122"/>
                <a:cs typeface="等线" panose="02010600030101010101" pitchFamily="2" charset="-122"/>
              </a:rPr>
              <a:t> = sex		</a:t>
            </a:r>
            <a:r>
              <a:rPr lang="en-US" altLang="zh-CN" sz="2000" b="1" kern="100" dirty="0" smtClean="0">
                <a:latin typeface="Times New Roman" panose="02020603050405020304" pitchFamily="18" charset="0"/>
                <a:ea typeface="宋体" panose="02010600030101010101" pitchFamily="2" charset="-122"/>
                <a:cs typeface="等线" panose="02010600030101010101" pitchFamily="2" charset="-122"/>
              </a:rPr>
              <a:t>	#</a:t>
            </a:r>
            <a:r>
              <a:rPr lang="zh-CN" altLang="zh-CN" sz="2000" b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性别</a:t>
            </a:r>
            <a:endParaRPr lang="zh-CN" altLang="zh-CN" sz="2000" b="1" kern="1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indent="3048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000" b="1" kern="100" dirty="0">
                <a:latin typeface="Times New Roman" panose="02020603050405020304" pitchFamily="18" charset="0"/>
                <a:ea typeface="宋体" panose="02010600030101010101" pitchFamily="2" charset="-122"/>
                <a:cs typeface="等线" panose="02010600030101010101" pitchFamily="2" charset="-122"/>
              </a:rPr>
              <a:t>		</a:t>
            </a:r>
            <a:r>
              <a:rPr lang="en-US" altLang="zh-CN" sz="2000" b="1" kern="100" dirty="0" err="1">
                <a:latin typeface="Times New Roman" panose="02020603050405020304" pitchFamily="18" charset="0"/>
                <a:ea typeface="宋体" panose="02010600030101010101" pitchFamily="2" charset="-122"/>
                <a:cs typeface="等线" panose="02010600030101010101" pitchFamily="2" charset="-122"/>
              </a:rPr>
              <a:t>self.score</a:t>
            </a:r>
            <a:r>
              <a:rPr lang="en-US" altLang="zh-CN" sz="2000" b="1" kern="100" dirty="0">
                <a:latin typeface="Times New Roman" panose="02020603050405020304" pitchFamily="18" charset="0"/>
                <a:ea typeface="宋体" panose="02010600030101010101" pitchFamily="2" charset="-122"/>
                <a:cs typeface="等线" panose="02010600030101010101" pitchFamily="2" charset="-122"/>
              </a:rPr>
              <a:t> = score		</a:t>
            </a:r>
            <a:r>
              <a:rPr lang="en-US" altLang="zh-CN" sz="2000" b="1" kern="100" dirty="0" smtClean="0">
                <a:latin typeface="Times New Roman" panose="02020603050405020304" pitchFamily="18" charset="0"/>
                <a:ea typeface="宋体" panose="02010600030101010101" pitchFamily="2" charset="-122"/>
                <a:cs typeface="等线" panose="02010600030101010101" pitchFamily="2" charset="-122"/>
              </a:rPr>
              <a:t>#</a:t>
            </a:r>
            <a:r>
              <a:rPr lang="en-US" altLang="zh-CN" sz="2000" b="1" kern="100" dirty="0">
                <a:latin typeface="Times New Roman" panose="02020603050405020304" pitchFamily="18" charset="0"/>
                <a:ea typeface="宋体" panose="02010600030101010101" pitchFamily="2" charset="-122"/>
                <a:cs typeface="等线" panose="02010600030101010101" pitchFamily="2" charset="-122"/>
              </a:rPr>
              <a:t>3</a:t>
            </a:r>
            <a:r>
              <a:rPr lang="zh-CN" altLang="zh-CN" sz="2000" b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门课成绩</a:t>
            </a:r>
            <a:endParaRPr lang="zh-CN" altLang="zh-CN" sz="2000" b="1" kern="1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indent="3048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000" b="1" kern="100" dirty="0">
                <a:latin typeface="Times New Roman" panose="02020603050405020304" pitchFamily="18" charset="0"/>
                <a:ea typeface="宋体" panose="02010600030101010101" pitchFamily="2" charset="-122"/>
                <a:cs typeface="等线" panose="02010600030101010101" pitchFamily="2" charset="-122"/>
              </a:rPr>
              <a:t>		</a:t>
            </a:r>
            <a:r>
              <a:rPr lang="en-US" altLang="zh-CN" sz="2000" b="1" kern="100" dirty="0" err="1">
                <a:latin typeface="Times New Roman" panose="02020603050405020304" pitchFamily="18" charset="0"/>
                <a:ea typeface="宋体" panose="02010600030101010101" pitchFamily="2" charset="-122"/>
                <a:cs typeface="等线" panose="02010600030101010101" pitchFamily="2" charset="-122"/>
              </a:rPr>
              <a:t>self.total</a:t>
            </a:r>
            <a:r>
              <a:rPr lang="en-US" altLang="zh-CN" sz="2000" b="1" kern="100" dirty="0">
                <a:latin typeface="Times New Roman" panose="02020603050405020304" pitchFamily="18" charset="0"/>
                <a:ea typeface="宋体" panose="02010600030101010101" pitchFamily="2" charset="-122"/>
                <a:cs typeface="等线" panose="02010600030101010101" pitchFamily="2" charset="-122"/>
              </a:rPr>
              <a:t> = total		</a:t>
            </a:r>
            <a:r>
              <a:rPr lang="en-US" altLang="zh-CN" sz="2000" b="1" kern="100" dirty="0" smtClean="0">
                <a:latin typeface="Times New Roman" panose="02020603050405020304" pitchFamily="18" charset="0"/>
                <a:ea typeface="宋体" panose="02010600030101010101" pitchFamily="2" charset="-122"/>
                <a:cs typeface="等线" panose="02010600030101010101" pitchFamily="2" charset="-122"/>
              </a:rPr>
              <a:t>#</a:t>
            </a:r>
            <a:r>
              <a:rPr lang="zh-CN" altLang="zh-CN" sz="2000" b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总分</a:t>
            </a:r>
            <a:endParaRPr lang="zh-CN" altLang="zh-CN" sz="2000" b="1" kern="1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indent="3048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000" b="1" kern="100" dirty="0">
                <a:latin typeface="Times New Roman" panose="02020603050405020304" pitchFamily="18" charset="0"/>
                <a:ea typeface="宋体" panose="02010600030101010101" pitchFamily="2" charset="-122"/>
                <a:cs typeface="等线" panose="02010600030101010101" pitchFamily="2" charset="-122"/>
              </a:rPr>
              <a:t>		</a:t>
            </a:r>
            <a:r>
              <a:rPr lang="en-US" altLang="zh-CN" sz="2000" b="1" kern="100" dirty="0" err="1">
                <a:latin typeface="Times New Roman" panose="02020603050405020304" pitchFamily="18" charset="0"/>
                <a:ea typeface="宋体" panose="02010600030101010101" pitchFamily="2" charset="-122"/>
                <a:cs typeface="等线" panose="02010600030101010101" pitchFamily="2" charset="-122"/>
              </a:rPr>
              <a:t>self.rank</a:t>
            </a:r>
            <a:r>
              <a:rPr lang="en-US" altLang="zh-CN" sz="2000" b="1" kern="100" dirty="0">
                <a:latin typeface="Times New Roman" panose="02020603050405020304" pitchFamily="18" charset="0"/>
                <a:ea typeface="宋体" panose="02010600030101010101" pitchFamily="2" charset="-122"/>
                <a:cs typeface="等线" panose="02010600030101010101" pitchFamily="2" charset="-122"/>
              </a:rPr>
              <a:t> = rank		</a:t>
            </a:r>
            <a:r>
              <a:rPr lang="en-US" altLang="zh-CN" sz="2000" b="1" kern="100" dirty="0" smtClean="0">
                <a:latin typeface="Times New Roman" panose="02020603050405020304" pitchFamily="18" charset="0"/>
                <a:ea typeface="宋体" panose="02010600030101010101" pitchFamily="2" charset="-122"/>
                <a:cs typeface="等线" panose="02010600030101010101" pitchFamily="2" charset="-122"/>
              </a:rPr>
              <a:t>#</a:t>
            </a:r>
            <a:r>
              <a:rPr lang="zh-CN" altLang="zh-CN" sz="2000" b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名次</a:t>
            </a:r>
            <a:endParaRPr lang="zh-CN" altLang="zh-CN" sz="20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76574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为学生类型定制的基本</a:t>
            </a:r>
            <a:r>
              <a:rPr lang="zh-CN" altLang="zh-CN" dirty="0" smtClean="0"/>
              <a:t>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5456" y="1237343"/>
            <a:ext cx="8229600" cy="5315857"/>
          </a:xfrm>
        </p:spPr>
        <p:txBody>
          <a:bodyPr/>
          <a:lstStyle/>
          <a:p>
            <a:r>
              <a:rPr lang="en-US" altLang="zh-CN" sz="2400" dirty="0" err="1"/>
              <a:t>def</a:t>
            </a:r>
            <a:r>
              <a:rPr lang="en-US" altLang="zh-CN" sz="2400" dirty="0"/>
              <a:t> </a:t>
            </a:r>
            <a:r>
              <a:rPr lang="en-US" altLang="zh-CN" sz="2400" dirty="0" err="1"/>
              <a:t>readStu</a:t>
            </a:r>
            <a:r>
              <a:rPr lang="en-US" altLang="zh-CN" sz="2400" dirty="0"/>
              <a:t>(</a:t>
            </a:r>
            <a:r>
              <a:rPr lang="en-US" altLang="zh-CN" sz="2400" dirty="0" err="1"/>
              <a:t>stu,n</a:t>
            </a:r>
            <a:r>
              <a:rPr lang="en-US" altLang="zh-CN" sz="2400" dirty="0"/>
              <a:t>=100):</a:t>
            </a:r>
            <a:endParaRPr lang="zh-CN" altLang="zh-CN" sz="2400" dirty="0"/>
          </a:p>
          <a:p>
            <a:r>
              <a:rPr lang="en-US" altLang="zh-CN" sz="2400" dirty="0" err="1"/>
              <a:t>def</a:t>
            </a:r>
            <a:r>
              <a:rPr lang="en-US" altLang="zh-CN" sz="2400" dirty="0"/>
              <a:t> </a:t>
            </a:r>
            <a:r>
              <a:rPr lang="en-US" altLang="zh-CN" sz="2400" dirty="0" err="1"/>
              <a:t>printStu</a:t>
            </a:r>
            <a:r>
              <a:rPr lang="en-US" altLang="zh-CN" sz="2400" dirty="0"/>
              <a:t>(</a:t>
            </a:r>
            <a:r>
              <a:rPr lang="en-US" altLang="zh-CN" sz="2400" dirty="0" err="1"/>
              <a:t>stu,n</a:t>
            </a:r>
            <a:r>
              <a:rPr lang="en-US" altLang="zh-CN" sz="2400" dirty="0"/>
              <a:t>=100):</a:t>
            </a:r>
            <a:endParaRPr lang="zh-CN" altLang="zh-CN" sz="2400" dirty="0"/>
          </a:p>
          <a:p>
            <a:r>
              <a:rPr lang="en-US" altLang="zh-CN" sz="2400" dirty="0" err="1"/>
              <a:t>def</a:t>
            </a:r>
            <a:r>
              <a:rPr lang="en-US" altLang="zh-CN" sz="2400" dirty="0"/>
              <a:t> equal(s1,s2,condition):</a:t>
            </a:r>
            <a:endParaRPr lang="zh-CN" altLang="zh-CN" sz="2400" dirty="0"/>
          </a:p>
          <a:p>
            <a:r>
              <a:rPr lang="en-US" altLang="zh-CN" sz="2400" dirty="0" err="1"/>
              <a:t>def</a:t>
            </a:r>
            <a:r>
              <a:rPr lang="en-US" altLang="zh-CN" sz="2400" dirty="0"/>
              <a:t> larger(s1,s2,condition):</a:t>
            </a:r>
            <a:endParaRPr lang="zh-CN" altLang="zh-CN" sz="2400" dirty="0"/>
          </a:p>
          <a:p>
            <a:r>
              <a:rPr lang="en-US" altLang="zh-CN" sz="2400" dirty="0" err="1"/>
              <a:t>def</a:t>
            </a:r>
            <a:r>
              <a:rPr lang="en-US" altLang="zh-CN" sz="2400" dirty="0"/>
              <a:t> reverse(</a:t>
            </a:r>
            <a:r>
              <a:rPr lang="en-US" altLang="zh-CN" sz="2400" dirty="0" err="1"/>
              <a:t>stu</a:t>
            </a:r>
            <a:r>
              <a:rPr lang="en-US" altLang="zh-CN" sz="2400" dirty="0"/>
              <a:t>):</a:t>
            </a:r>
            <a:endParaRPr lang="zh-CN" altLang="zh-CN" sz="2400" dirty="0"/>
          </a:p>
          <a:p>
            <a:r>
              <a:rPr lang="en-US" altLang="zh-CN" sz="2400" dirty="0" err="1"/>
              <a:t>def</a:t>
            </a:r>
            <a:r>
              <a:rPr lang="en-US" altLang="zh-CN" sz="2400" dirty="0"/>
              <a:t> </a:t>
            </a:r>
            <a:r>
              <a:rPr lang="en-US" altLang="zh-CN" sz="2400" dirty="0" err="1"/>
              <a:t>calcuTotal</a:t>
            </a:r>
            <a:r>
              <a:rPr lang="en-US" altLang="zh-CN" sz="2400" dirty="0"/>
              <a:t>(</a:t>
            </a:r>
            <a:r>
              <a:rPr lang="en-US" altLang="zh-CN" sz="2400" dirty="0" err="1"/>
              <a:t>stu</a:t>
            </a:r>
            <a:r>
              <a:rPr lang="en-US" altLang="zh-CN" sz="2400" dirty="0"/>
              <a:t>):</a:t>
            </a:r>
            <a:endParaRPr lang="zh-CN" altLang="zh-CN" sz="2400" dirty="0"/>
          </a:p>
          <a:p>
            <a:r>
              <a:rPr lang="en-US" altLang="zh-CN" sz="2400" dirty="0" err="1"/>
              <a:t>def</a:t>
            </a:r>
            <a:r>
              <a:rPr lang="en-US" altLang="zh-CN" sz="2400" dirty="0"/>
              <a:t> </a:t>
            </a:r>
            <a:r>
              <a:rPr lang="en-US" altLang="zh-CN" sz="2400" dirty="0" err="1"/>
              <a:t>calcuRank</a:t>
            </a:r>
            <a:r>
              <a:rPr lang="en-US" altLang="zh-CN" sz="2400" dirty="0"/>
              <a:t>(</a:t>
            </a:r>
            <a:r>
              <a:rPr lang="en-US" altLang="zh-CN" sz="2400" dirty="0" err="1"/>
              <a:t>stu</a:t>
            </a:r>
            <a:r>
              <a:rPr lang="en-US" altLang="zh-CN" sz="2400" dirty="0"/>
              <a:t>):</a:t>
            </a:r>
            <a:endParaRPr lang="zh-CN" altLang="zh-CN" sz="2400" dirty="0"/>
          </a:p>
          <a:p>
            <a:r>
              <a:rPr lang="en-US" altLang="zh-CN" sz="2400" dirty="0" err="1"/>
              <a:t>def</a:t>
            </a:r>
            <a:r>
              <a:rPr lang="en-US" altLang="zh-CN" sz="2400" dirty="0"/>
              <a:t> </a:t>
            </a:r>
            <a:r>
              <a:rPr lang="en-US" altLang="zh-CN" sz="2400" dirty="0" err="1"/>
              <a:t>calcuMark</a:t>
            </a:r>
            <a:r>
              <a:rPr lang="en-US" altLang="zh-CN" sz="2400" dirty="0"/>
              <a:t>(</a:t>
            </a:r>
            <a:r>
              <a:rPr lang="en-US" altLang="zh-CN" sz="2400" dirty="0" err="1"/>
              <a:t>m,stu,n</a:t>
            </a:r>
            <a:r>
              <a:rPr lang="en-US" altLang="zh-CN" sz="2400" dirty="0"/>
              <a:t>):</a:t>
            </a:r>
            <a:endParaRPr lang="zh-CN" altLang="zh-CN" sz="2400" dirty="0"/>
          </a:p>
          <a:p>
            <a:r>
              <a:rPr lang="en-US" altLang="zh-CN" sz="2400" dirty="0" err="1"/>
              <a:t>def</a:t>
            </a:r>
            <a:r>
              <a:rPr lang="en-US" altLang="zh-CN" sz="2400" dirty="0"/>
              <a:t> </a:t>
            </a:r>
            <a:r>
              <a:rPr lang="en-US" altLang="zh-CN" sz="2400" dirty="0" err="1" smtClean="0"/>
              <a:t>sortStu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stu,condition</a:t>
            </a:r>
            <a:r>
              <a:rPr lang="en-US" altLang="zh-CN" sz="2400" dirty="0" smtClean="0"/>
              <a:t>):</a:t>
            </a:r>
          </a:p>
          <a:p>
            <a:r>
              <a:rPr lang="en-US" altLang="zh-CN" sz="2400" dirty="0" err="1"/>
              <a:t>def</a:t>
            </a:r>
            <a:r>
              <a:rPr lang="en-US" altLang="zh-CN" sz="2400" dirty="0"/>
              <a:t> </a:t>
            </a:r>
            <a:r>
              <a:rPr lang="en-US" altLang="zh-CN" sz="2400" dirty="0" err="1"/>
              <a:t>searchStu</a:t>
            </a:r>
            <a:r>
              <a:rPr lang="en-US" altLang="zh-CN" sz="2400" dirty="0"/>
              <a:t>(</a:t>
            </a:r>
            <a:r>
              <a:rPr lang="en-US" altLang="zh-CN" sz="2400" dirty="0" err="1"/>
              <a:t>stu,s,condition,f</a:t>
            </a:r>
            <a:r>
              <a:rPr lang="en-US" altLang="zh-CN" sz="2400" dirty="0"/>
              <a:t>):	</a:t>
            </a:r>
            <a:endParaRPr lang="en-US" altLang="zh-CN" sz="2400" dirty="0" smtClean="0"/>
          </a:p>
          <a:p>
            <a:r>
              <a:rPr lang="en-US" altLang="zh-CN" sz="2400" dirty="0" err="1"/>
              <a:t>def</a:t>
            </a:r>
            <a:r>
              <a:rPr lang="en-US" altLang="zh-CN" sz="2400" dirty="0"/>
              <a:t> </a:t>
            </a:r>
            <a:r>
              <a:rPr lang="en-US" altLang="zh-CN" sz="2400" dirty="0" err="1"/>
              <a:t>deleteStu</a:t>
            </a:r>
            <a:r>
              <a:rPr lang="en-US" altLang="zh-CN" sz="2400" dirty="0"/>
              <a:t>(</a:t>
            </a:r>
            <a:r>
              <a:rPr lang="en-US" altLang="zh-CN" sz="2400" dirty="0" err="1"/>
              <a:t>stu,s</a:t>
            </a:r>
            <a:r>
              <a:rPr lang="en-US" altLang="zh-CN" sz="2400" dirty="0"/>
              <a:t>):		</a:t>
            </a:r>
            <a:endParaRPr lang="en-US" altLang="zh-CN" sz="2400" dirty="0" smtClean="0"/>
          </a:p>
          <a:p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D893FB-85AB-4B61-AFED-52C0504A6183}" type="slidenum">
              <a:rPr lang="en-US" altLang="ko-KR" smtClean="0"/>
              <a:pPr>
                <a:defRPr/>
              </a:pPr>
              <a:t>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4596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南邮">
  <a:themeElements>
    <a:clrScheme name="1_기본 디자인 3">
      <a:dk1>
        <a:srgbClr val="000000"/>
      </a:dk1>
      <a:lt1>
        <a:srgbClr val="FFFFFF"/>
      </a:lt1>
      <a:dk2>
        <a:srgbClr val="FFFFFF"/>
      </a:dk2>
      <a:lt2>
        <a:srgbClr val="4D4D4D"/>
      </a:lt2>
      <a:accent1>
        <a:srgbClr val="7067AF"/>
      </a:accent1>
      <a:accent2>
        <a:srgbClr val="99CCFF"/>
      </a:accent2>
      <a:accent3>
        <a:srgbClr val="FFFFFF"/>
      </a:accent3>
      <a:accent4>
        <a:srgbClr val="000000"/>
      </a:accent4>
      <a:accent5>
        <a:srgbClr val="BBB8D4"/>
      </a:accent5>
      <a:accent6>
        <a:srgbClr val="8AB9E7"/>
      </a:accent6>
      <a:hlink>
        <a:srgbClr val="CCCCFF"/>
      </a:hlink>
      <a:folHlink>
        <a:srgbClr val="C68DFF"/>
      </a:folHlink>
    </a:clrScheme>
    <a:fontScheme name="1_기본 디자인">
      <a:majorFont>
        <a:latin typeface="Gulim"/>
        <a:ea typeface="Gulim"/>
        <a:cs typeface=""/>
      </a:majorFont>
      <a:minorFont>
        <a:latin typeface="Gulim"/>
        <a:ea typeface="Guli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ulim" pitchFamily="34" charset="-127"/>
            <a:ea typeface="Gulim" pitchFamily="34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ulim" pitchFamily="34" charset="-127"/>
            <a:ea typeface="Gulim" pitchFamily="34" charset="-127"/>
          </a:defRPr>
        </a:defPPr>
      </a:lstStyle>
    </a:lnDef>
  </a:objectDefaults>
  <a:extraClrSchemeLst>
    <a:extraClrScheme>
      <a:clrScheme name="1_기본 디자인 1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737373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2">
        <a:dk1>
          <a:srgbClr val="000000"/>
        </a:dk1>
        <a:lt1>
          <a:srgbClr val="FFFFFF"/>
        </a:lt1>
        <a:dk2>
          <a:srgbClr val="FFFFCC"/>
        </a:dk2>
        <a:lt2>
          <a:srgbClr val="5F5F5F"/>
        </a:lt2>
        <a:accent1>
          <a:srgbClr val="5A9E65"/>
        </a:accent1>
        <a:accent2>
          <a:srgbClr val="CCCC00"/>
        </a:accent2>
        <a:accent3>
          <a:srgbClr val="FFFFFF"/>
        </a:accent3>
        <a:accent4>
          <a:srgbClr val="000000"/>
        </a:accent4>
        <a:accent5>
          <a:srgbClr val="B5CCB8"/>
        </a:accent5>
        <a:accent6>
          <a:srgbClr val="B9B900"/>
        </a:accent6>
        <a:hlink>
          <a:srgbClr val="DB8647"/>
        </a:hlink>
        <a:folHlink>
          <a:srgbClr val="90B7C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3">
        <a:dk1>
          <a:srgbClr val="000000"/>
        </a:dk1>
        <a:lt1>
          <a:srgbClr val="FFFFFF"/>
        </a:lt1>
        <a:dk2>
          <a:srgbClr val="FFFFFF"/>
        </a:dk2>
        <a:lt2>
          <a:srgbClr val="4D4D4D"/>
        </a:lt2>
        <a:accent1>
          <a:srgbClr val="7067A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BBB8D4"/>
        </a:accent5>
        <a:accent6>
          <a:srgbClr val="8AB9E7"/>
        </a:accent6>
        <a:hlink>
          <a:srgbClr val="CCCCFF"/>
        </a:hlink>
        <a:folHlink>
          <a:srgbClr val="C68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4">
        <a:dk1>
          <a:srgbClr val="000000"/>
        </a:dk1>
        <a:lt1>
          <a:srgbClr val="FFFFFF"/>
        </a:lt1>
        <a:dk2>
          <a:srgbClr val="FEE9DE"/>
        </a:dk2>
        <a:lt2>
          <a:srgbClr val="777777"/>
        </a:lt2>
        <a:accent1>
          <a:srgbClr val="6D5484"/>
        </a:accent1>
        <a:accent2>
          <a:srgbClr val="D88EC6"/>
        </a:accent2>
        <a:accent3>
          <a:srgbClr val="FFFFFF"/>
        </a:accent3>
        <a:accent4>
          <a:srgbClr val="000000"/>
        </a:accent4>
        <a:accent5>
          <a:srgbClr val="BAB3C2"/>
        </a:accent5>
        <a:accent6>
          <a:srgbClr val="C480B3"/>
        </a:accent6>
        <a:hlink>
          <a:srgbClr val="EA8484"/>
        </a:hlink>
        <a:folHlink>
          <a:srgbClr val="8BCFB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967</TotalTime>
  <Words>1502</Words>
  <Application>Microsoft Office PowerPoint</Application>
  <PresentationFormat>全屏显示(4:3)</PresentationFormat>
  <Paragraphs>147</Paragraphs>
  <Slides>19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4" baseType="lpstr">
      <vt:lpstr>Gulim</vt:lpstr>
      <vt:lpstr>等线</vt:lpstr>
      <vt:lpstr>方正黄草简体</vt:lpstr>
      <vt:lpstr>黑体</vt:lpstr>
      <vt:lpstr>华文细黑</vt:lpstr>
      <vt:lpstr>华文新魏</vt:lpstr>
      <vt:lpstr>隶书</vt:lpstr>
      <vt:lpstr>宋体</vt:lpstr>
      <vt:lpstr>幼圆</vt:lpstr>
      <vt:lpstr>Arial Black</vt:lpstr>
      <vt:lpstr>Calibri</vt:lpstr>
      <vt:lpstr>Tahoma</vt:lpstr>
      <vt:lpstr>Times New Roman</vt:lpstr>
      <vt:lpstr>Wingdings</vt:lpstr>
      <vt:lpstr>南邮</vt:lpstr>
      <vt:lpstr>PowerPoint 演示文稿</vt:lpstr>
      <vt:lpstr>第11章 学生成绩管理系统的设计与实现</vt:lpstr>
      <vt:lpstr>学习目标</vt:lpstr>
      <vt:lpstr>11.1 系统概述</vt:lpstr>
      <vt:lpstr>PowerPoint 演示文稿</vt:lpstr>
      <vt:lpstr>PowerPoint 演示文稿</vt:lpstr>
      <vt:lpstr>PowerPoint 演示文稿</vt:lpstr>
      <vt:lpstr>PowerPoint 演示文稿</vt:lpstr>
      <vt:lpstr>为学生类型定制的基本操作</vt:lpstr>
      <vt:lpstr>PowerPoint 演示文稿</vt:lpstr>
      <vt:lpstr>PowerPoint 演示文稿</vt:lpstr>
      <vt:lpstr>PowerPoint 演示文稿</vt:lpstr>
      <vt:lpstr>数据的永久保存</vt:lpstr>
      <vt:lpstr>用两级菜单四层函数实现系统 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artcom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dc:description>본 디자인은 ARTCOM PT연구소에 저작권이 있습니다.</dc:description>
  <cp:lastModifiedBy>薛 景</cp:lastModifiedBy>
  <cp:revision>82</cp:revision>
  <dcterms:created xsi:type="dcterms:W3CDTF">2015-09-21T07:23:15Z</dcterms:created>
  <dcterms:modified xsi:type="dcterms:W3CDTF">2018-10-11T05:40:19Z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TAG2">
    <vt:lpwstr>000800b289000000000001024140</vt:lpwstr>
  </property>
</Properties>
</file>