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258" r:id="rId2"/>
    <p:sldId id="609" r:id="rId3"/>
    <p:sldId id="610" r:id="rId4"/>
    <p:sldId id="655" r:id="rId5"/>
    <p:sldId id="656" r:id="rId6"/>
    <p:sldId id="611" r:id="rId7"/>
    <p:sldId id="612" r:id="rId8"/>
    <p:sldId id="614" r:id="rId9"/>
    <p:sldId id="615" r:id="rId10"/>
    <p:sldId id="613" r:id="rId11"/>
    <p:sldId id="616" r:id="rId12"/>
    <p:sldId id="617" r:id="rId13"/>
    <p:sldId id="618" r:id="rId14"/>
    <p:sldId id="621" r:id="rId15"/>
    <p:sldId id="622" r:id="rId16"/>
    <p:sldId id="619" r:id="rId17"/>
    <p:sldId id="620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61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8" r:id="rId38"/>
    <p:sldId id="647" r:id="rId39"/>
    <p:sldId id="641" r:id="rId40"/>
    <p:sldId id="642" r:id="rId41"/>
    <p:sldId id="646" r:id="rId42"/>
    <p:sldId id="643" r:id="rId43"/>
    <p:sldId id="644" r:id="rId44"/>
    <p:sldId id="649" r:id="rId45"/>
    <p:sldId id="650" r:id="rId46"/>
    <p:sldId id="651" r:id="rId47"/>
    <p:sldId id="652" r:id="rId48"/>
    <p:sldId id="653" r:id="rId49"/>
    <p:sldId id="654" r:id="rId50"/>
    <p:sldId id="657" r:id="rId51"/>
    <p:sldId id="658" r:id="rId52"/>
    <p:sldId id="659" r:id="rId53"/>
    <p:sldId id="660" r:id="rId54"/>
    <p:sldId id="564" r:id="rId55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003399"/>
    <a:srgbClr val="CC0000"/>
    <a:srgbClr val="FF5050"/>
    <a:srgbClr val="F8F8F8"/>
    <a:srgbClr val="F8FE06"/>
    <a:srgbClr val="FCF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242" autoAdjust="0"/>
  </p:normalViewPr>
  <p:slideViewPr>
    <p:cSldViewPr snapToGrid="0">
      <p:cViewPr varScale="1">
        <p:scale>
          <a:sx n="53" d="100"/>
          <a:sy n="53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3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1E35477E-1C5A-478E-90F9-334C38665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5082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216887E0-471E-4DE0-AF29-DA3E571DA5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19085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887E0-471E-4DE0-AF29-DA3E571DA50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183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887E0-471E-4DE0-AF29-DA3E571DA50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5112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3" tIns="45711" rIns="91423" bIns="45711"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7DBC9705-389B-4C5F-8471-201467B8898F}" type="slidenum">
              <a:rPr lang="en-US" altLang="zh-CN" sz="1200">
                <a:latin typeface="Times New Roman" pitchFamily="18" charset="0"/>
                <a:ea typeface="隶书" pitchFamily="49" charset="-122"/>
              </a:rPr>
              <a:pPr algn="r" eaLnBrk="1" hangingPunct="1"/>
              <a:t>54</a:t>
            </a:fld>
            <a:endParaRPr lang="en-US" altLang="zh-CN" sz="12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1" rIns="91423" bIns="45711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85549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nju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308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E9908-57B2-4459-980B-5946E56C3D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2470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1" compatLnSpc="1">
            <a:spAutoFit/>
          </a:bodyPr>
          <a:lstStyle/>
          <a:p>
            <a:fld id="{9A0DB2DC-4C9A-4742-B13C-FB6460FD3503}" type="slidenum">
              <a:rPr lang="zh-CN" altLang="en-US" dirty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560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1" compatLnSpc="1">
            <a:spAutoFit/>
          </a:bodyPr>
          <a:lstStyle/>
          <a:p>
            <a:fld id="{9A0DB2DC-4C9A-4742-B13C-FB6460FD3503}" type="slidenum">
              <a:rPr lang="zh-CN" altLang="en-US" dirty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011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52" y="112410"/>
            <a:ext cx="8229600" cy="816743"/>
          </a:xfrm>
          <a:prstGeom prst="rect">
            <a:avLst/>
          </a:prstGeom>
        </p:spPr>
        <p:txBody>
          <a:bodyPr/>
          <a:lstStyle>
            <a:lvl1pPr>
              <a:defRPr sz="4000" baseline="0">
                <a:solidFill>
                  <a:srgbClr val="F8FE06"/>
                </a:solidFill>
                <a:latin typeface="Tahoma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5000"/>
              </a:lnSpc>
              <a:defRPr sz="3200" b="1" i="0" baseline="0">
                <a:latin typeface="Tahoma" pitchFamily="34" charset="0"/>
                <a:ea typeface="黑体" pitchFamily="49" charset="-122"/>
              </a:defRPr>
            </a:lvl1pPr>
            <a:lvl2pPr>
              <a:lnSpc>
                <a:spcPct val="105000"/>
              </a:lnSpc>
              <a:defRPr sz="2800" b="1" i="0" baseline="0">
                <a:latin typeface="Tahoma" pitchFamily="34" charset="0"/>
                <a:ea typeface="黑体" pitchFamily="49" charset="-122"/>
              </a:defRPr>
            </a:lvl2pPr>
            <a:lvl3pPr>
              <a:lnSpc>
                <a:spcPct val="105000"/>
              </a:lnSpc>
              <a:defRPr sz="2400" b="1" i="0" baseline="0">
                <a:latin typeface="Tahoma" pitchFamily="34" charset="0"/>
                <a:ea typeface="黑体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93FB-85AB-4B61-AFED-52C0504A61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237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6B54-9BAF-4780-A14F-7F55ADCF1F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936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115F-A18D-4981-BA91-63DE54E36B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03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47CC8-4C22-4E94-92BB-030D8DD40F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9341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F916-06FB-4C33-8B4C-B7BC557AF9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172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EA571-AA88-4692-84BF-86BB01D66D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7484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0973-C939-468A-B29F-375B0F4B0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94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3544-A9B0-4441-A16B-C5F230DA09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87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latinLnBrk="1">
              <a:defRPr kumimoji="0" sz="1400" b="1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fld id="{E5C96805-3790-4584-B70C-938A5B84B6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WordArt 31"/>
          <p:cNvSpPr>
            <a:spLocks noChangeArrowheads="1" noChangeShapeType="1" noTextEdit="1"/>
          </p:cNvSpPr>
          <p:nvPr/>
        </p:nvSpPr>
        <p:spPr bwMode="auto">
          <a:xfrm>
            <a:off x="-9525" y="6577013"/>
            <a:ext cx="3151188" cy="266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计算机软件教学中心</a:t>
            </a:r>
          </a:p>
        </p:txBody>
      </p:sp>
      <p:sp>
        <p:nvSpPr>
          <p:cNvPr id="1029" name="WordArt 35"/>
          <p:cNvSpPr>
            <a:spLocks noChangeArrowheads="1" noChangeShapeType="1" noTextEdit="1"/>
          </p:cNvSpPr>
          <p:nvPr/>
        </p:nvSpPr>
        <p:spPr bwMode="auto">
          <a:xfrm>
            <a:off x="5707063" y="6551613"/>
            <a:ext cx="3432175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9407"/>
              </a:avLst>
            </a:prstTxWarp>
          </a:bodyPr>
          <a:lstStyle/>
          <a:p>
            <a:pPr algn="ctr"/>
            <a:r>
              <a:rPr lang="en-US" altLang="zh-CN" sz="9600" b="1" kern="10" dirty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http://</a:t>
            </a:r>
            <a:r>
              <a:rPr lang="en-US" altLang="zh-CN" sz="9600" b="1" kern="10" dirty="0" smtClean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c.njupt.edu.cn/</a:t>
            </a:r>
            <a:endParaRPr lang="zh-CN" altLang="en-US" sz="9600" b="1" kern="10" dirty="0"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alpha val="32001"/>
                    </a:schemeClr>
                  </a:gs>
                </a:gsLst>
                <a:lin ang="5400000" scaled="1"/>
              </a:gradFill>
              <a:latin typeface="华文新魏"/>
              <a:ea typeface="华文新魏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7" r:id="rId11"/>
    <p:sldLayoutId id="21474839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4111419" y="5322888"/>
            <a:ext cx="1172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201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8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.</a:t>
            </a:r>
            <a:r>
              <a:rPr lang="en-US" altLang="ko-K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</a:t>
            </a:r>
          </a:p>
        </p:txBody>
      </p:sp>
      <p:sp>
        <p:nvSpPr>
          <p:cNvPr id="4099" name="Rectangle 45"/>
          <p:cNvSpPr>
            <a:spLocks noChangeArrowheads="1"/>
          </p:cNvSpPr>
          <p:nvPr/>
        </p:nvSpPr>
        <p:spPr bwMode="auto">
          <a:xfrm>
            <a:off x="101600" y="1298575"/>
            <a:ext cx="89058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zh-CN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Python</a:t>
            </a:r>
            <a:r>
              <a:rPr lang="zh-CN" altLang="en-US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语言程序设计</a:t>
            </a:r>
            <a:endParaRPr lang="zh-CN" altLang="en-US" sz="5400" b="1" dirty="0">
              <a:solidFill>
                <a:srgbClr val="FFFFFF"/>
              </a:solidFill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4100" name="Text Box 57"/>
          <p:cNvSpPr txBox="1">
            <a:spLocks noChangeArrowheads="1"/>
          </p:cNvSpPr>
          <p:nvPr/>
        </p:nvSpPr>
        <p:spPr bwMode="auto">
          <a:xfrm>
            <a:off x="1174750" y="2625725"/>
            <a:ext cx="701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南京邮电大学计算机学院</a:t>
            </a:r>
            <a:endParaRPr lang="en-US" altLang="zh-CN" sz="3200" b="1">
              <a:solidFill>
                <a:srgbClr val="FFFF00"/>
              </a:solidFill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除了整数和浮点数，</a:t>
            </a:r>
            <a:r>
              <a:rPr lang="en-US" altLang="zh-CN" dirty="0"/>
              <a:t>Python</a:t>
            </a:r>
            <a:r>
              <a:rPr lang="zh-CN" altLang="en-US" dirty="0"/>
              <a:t>还考虑到了 复数 的表示方式，复数是由实部和虚部组合在一起构成的数，例如</a:t>
            </a:r>
            <a:r>
              <a:rPr lang="en-US" altLang="zh-CN" dirty="0"/>
              <a:t>3+4j</a:t>
            </a:r>
            <a:r>
              <a:rPr lang="zh-CN" altLang="en-US" dirty="0"/>
              <a:t>、</a:t>
            </a:r>
            <a:r>
              <a:rPr lang="en-US" altLang="zh-CN" dirty="0"/>
              <a:t>3.1+4.1j</a:t>
            </a:r>
            <a:r>
              <a:rPr lang="zh-CN" altLang="en-US" dirty="0"/>
              <a:t>，其中加号左边的数为实部，加号右边的为虚部，用后缀</a:t>
            </a:r>
            <a:r>
              <a:rPr lang="en-US" altLang="zh-CN" dirty="0"/>
              <a:t>j</a:t>
            </a:r>
            <a:r>
              <a:rPr lang="zh-CN" altLang="en-US" dirty="0"/>
              <a:t>表示。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20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数据类型之逻辑型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和现实生活一样，计算机中也有表示对和错、真和假这样的逻辑常量，它们就</a:t>
            </a:r>
            <a:r>
              <a:rPr lang="en-US" altLang="zh-CN" dirty="0"/>
              <a:t>True</a:t>
            </a:r>
            <a:r>
              <a:rPr lang="zh-CN" altLang="zh-CN" dirty="0"/>
              <a:t>和</a:t>
            </a:r>
            <a:r>
              <a:rPr lang="en-US" altLang="zh-CN" dirty="0"/>
              <a:t>False</a:t>
            </a:r>
            <a:r>
              <a:rPr lang="zh-CN" altLang="zh-CN" dirty="0"/>
              <a:t>，正如字面上的意思，</a:t>
            </a:r>
            <a:r>
              <a:rPr lang="en-US" altLang="zh-CN" dirty="0"/>
              <a:t>True</a:t>
            </a:r>
            <a:r>
              <a:rPr lang="zh-CN" altLang="zh-CN" dirty="0"/>
              <a:t>表示真，用来表示某个命题是正确的，</a:t>
            </a:r>
            <a:r>
              <a:rPr lang="en-US" altLang="zh-CN" dirty="0"/>
              <a:t>False</a:t>
            </a:r>
            <a:r>
              <a:rPr lang="zh-CN" altLang="zh-CN" dirty="0"/>
              <a:t>表示假，用来表示某个命题是错误的。请记住，计算机中是没有半对半错的概念的，非假即真，一定是这样的！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617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数据类型之字符串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字符串是程序语言中常用的数据类型，它是序列类型（包括字符串、列表、元组、字节串等）之一，也是最常用的、最简单的序列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72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zh-CN" sz="3600" dirty="0" smtClean="0"/>
              <a:t>字符串</a:t>
            </a:r>
            <a:r>
              <a:rPr lang="zh-CN" altLang="zh-CN" sz="3600" dirty="0"/>
              <a:t>的定义</a:t>
            </a:r>
          </a:p>
          <a:p>
            <a:pPr eaLnBrk="1">
              <a:lnSpc>
                <a:spcPts val="4000"/>
              </a:lnSpc>
            </a:pPr>
            <a:r>
              <a:rPr lang="zh-CN" altLang="zh-CN" dirty="0"/>
              <a:t>用</a:t>
            </a:r>
            <a:r>
              <a:rPr lang="zh-CN" altLang="zh-CN" dirty="0">
                <a:solidFill>
                  <a:srgbClr val="FF0000"/>
                </a:solidFill>
              </a:rPr>
              <a:t>单引号、双引号或三引号引起来</a:t>
            </a:r>
            <a:r>
              <a:rPr lang="zh-CN" altLang="zh-CN" dirty="0"/>
              <a:t>的字符序列</a:t>
            </a:r>
            <a:endParaRPr lang="en-US" altLang="zh-CN" dirty="0"/>
          </a:p>
          <a:p>
            <a:pPr eaLnBrk="1">
              <a:lnSpc>
                <a:spcPts val="4000"/>
              </a:lnSpc>
            </a:pPr>
            <a:r>
              <a:rPr lang="zh-CN" altLang="en-US" dirty="0"/>
              <a:t>如：</a:t>
            </a:r>
            <a:r>
              <a:rPr lang="en-US" altLang="zh-CN" dirty="0"/>
              <a:t>'</a:t>
            </a:r>
            <a:r>
              <a:rPr lang="zh-CN" altLang="zh-CN" dirty="0"/>
              <a:t>中国湖南长沙</a:t>
            </a:r>
            <a:r>
              <a:rPr lang="en-US" altLang="zh-CN" dirty="0"/>
              <a:t>'</a:t>
            </a:r>
            <a:r>
              <a:rPr lang="zh-CN" altLang="zh-CN" dirty="0"/>
              <a:t>、</a:t>
            </a:r>
            <a:r>
              <a:rPr lang="en-US" altLang="zh-CN" dirty="0"/>
              <a:t>'Python</a:t>
            </a:r>
            <a:r>
              <a:rPr lang="zh-CN" altLang="zh-CN" dirty="0"/>
              <a:t>语言程序设计</a:t>
            </a:r>
            <a:r>
              <a:rPr lang="en-US" altLang="zh-CN" dirty="0"/>
              <a:t>'</a:t>
            </a:r>
            <a:r>
              <a:rPr lang="zh-CN" altLang="zh-CN" dirty="0"/>
              <a:t>、</a:t>
            </a:r>
            <a:r>
              <a:rPr lang="en-US" altLang="zh-CN" dirty="0"/>
              <a:t>"Python"</a:t>
            </a:r>
            <a:r>
              <a:rPr lang="zh-CN" altLang="zh-CN" dirty="0"/>
              <a:t>、</a:t>
            </a:r>
            <a:r>
              <a:rPr lang="en-US" altLang="zh-CN" dirty="0"/>
              <a:t>"1234567"</a:t>
            </a:r>
            <a:r>
              <a:rPr lang="zh-CN" altLang="zh-CN" dirty="0"/>
              <a:t>、</a:t>
            </a:r>
            <a:r>
              <a:rPr lang="en-US" altLang="zh-CN" dirty="0"/>
              <a:t>"ABCD"</a:t>
            </a:r>
            <a:r>
              <a:rPr lang="zh-CN" altLang="zh-CN" dirty="0"/>
              <a:t>、</a:t>
            </a:r>
            <a:r>
              <a:rPr lang="en-US" altLang="zh-CN" dirty="0"/>
              <a:t>"Hello"</a:t>
            </a:r>
            <a:r>
              <a:rPr lang="zh-CN" altLang="zh-CN" dirty="0" smtClean="0"/>
              <a:t>、</a:t>
            </a:r>
            <a:r>
              <a:rPr lang="en-US" altLang="zh-CN" dirty="0" smtClean="0"/>
              <a:t>"'</a:t>
            </a:r>
            <a:r>
              <a:rPr lang="zh-CN" altLang="zh-CN" dirty="0"/>
              <a:t>中国</a:t>
            </a:r>
            <a:r>
              <a:rPr lang="en-US" altLang="zh-CN" dirty="0"/>
              <a:t>"'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>
              <a:lnSpc>
                <a:spcPts val="4000"/>
              </a:lnSpc>
            </a:pPr>
            <a:r>
              <a:rPr lang="zh-CN" altLang="zh-CN" dirty="0" smtClean="0"/>
              <a:t>字符串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FF0000"/>
                </a:solidFill>
              </a:rPr>
              <a:t>不可变对象</a:t>
            </a:r>
            <a:r>
              <a:rPr lang="zh-CN" altLang="zh-CN" dirty="0"/>
              <a:t>。</a:t>
            </a:r>
          </a:p>
          <a:p>
            <a:pPr eaLnBrk="1" hangingPunct="1">
              <a:lnSpc>
                <a:spcPts val="4000"/>
              </a:lnSpc>
            </a:pPr>
            <a:r>
              <a:rPr lang="zh-CN" altLang="zh-CN" dirty="0"/>
              <a:t>空串表示为</a:t>
            </a:r>
            <a:r>
              <a:rPr lang="zh-CN" altLang="zh-CN" dirty="0" smtClean="0"/>
              <a:t>：</a:t>
            </a:r>
            <a:r>
              <a:rPr lang="en-US" altLang="zh-CN" dirty="0" smtClean="0"/>
              <a:t>''（</a:t>
            </a:r>
            <a:r>
              <a:rPr lang="zh-CN" altLang="en-US" dirty="0" smtClean="0"/>
              <a:t>一对单引号）</a:t>
            </a:r>
            <a:r>
              <a:rPr lang="zh-CN" altLang="zh-CN" dirty="0" smtClean="0"/>
              <a:t>或</a:t>
            </a:r>
            <a:r>
              <a:rPr lang="en-US" altLang="zh-CN" dirty="0"/>
              <a:t>""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363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三引号的用法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三引号引起的字符串可以是超长的，中间任何地方可以换行。例如：</a:t>
            </a:r>
          </a:p>
          <a:p>
            <a:pPr marL="400050" lvl="1" indent="0">
              <a:buNone/>
            </a:pPr>
            <a:r>
              <a:rPr lang="en-US" altLang="zh-CN" dirty="0"/>
              <a:t>&gt;&gt;&gt; s = """</a:t>
            </a:r>
            <a:r>
              <a:rPr lang="en-US" altLang="zh-CN" dirty="0" err="1"/>
              <a:t>abc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... 1234567890</a:t>
            </a:r>
          </a:p>
          <a:p>
            <a:pPr marL="400050" lvl="1" indent="0">
              <a:buNone/>
            </a:pPr>
            <a:r>
              <a:rPr lang="en-US" altLang="zh-CN" dirty="0"/>
              <a:t>... xyz"""</a:t>
            </a:r>
          </a:p>
          <a:p>
            <a:pPr marL="400050" lvl="1" indent="0">
              <a:buNone/>
            </a:pPr>
            <a:r>
              <a:rPr lang="en-US" altLang="zh-CN" dirty="0"/>
              <a:t>&gt;&gt;&gt; s     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‘</a:t>
            </a:r>
            <a:r>
              <a:rPr lang="en-US" altLang="zh-CN" dirty="0" err="1"/>
              <a:t>abc</a:t>
            </a:r>
            <a:r>
              <a:rPr lang="en-US" altLang="zh-CN" dirty="0"/>
              <a:t>\n1234567890\</a:t>
            </a:r>
            <a:r>
              <a:rPr lang="en-US" altLang="zh-CN" dirty="0" err="1"/>
              <a:t>nxyz</a:t>
            </a:r>
            <a:r>
              <a:rPr lang="en-US" altLang="zh-CN" dirty="0" smtClean="0"/>
              <a:t>’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57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如果</a:t>
            </a:r>
            <a:r>
              <a:rPr lang="zh-CN" altLang="en-US" sz="2800" dirty="0"/>
              <a:t>你希望生成一串包含单引号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‘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的字符串，你应该如何指定这串字符串</a:t>
            </a:r>
            <a:r>
              <a:rPr lang="zh-CN" altLang="en-US" sz="2800" dirty="0" smtClean="0"/>
              <a:t>？例如：你不能指定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FF0000"/>
                </a:solidFill>
              </a:rPr>
              <a:t>'What's </a:t>
            </a:r>
            <a:r>
              <a:rPr lang="en-US" altLang="zh-CN" sz="2800" dirty="0">
                <a:solidFill>
                  <a:srgbClr val="FF0000"/>
                </a:solidFill>
              </a:rPr>
              <a:t>your </a:t>
            </a:r>
            <a:r>
              <a:rPr lang="en-US" altLang="zh-CN" sz="2800" dirty="0" smtClean="0">
                <a:solidFill>
                  <a:srgbClr val="FF0000"/>
                </a:solidFill>
              </a:rPr>
              <a:t>name?'</a:t>
            </a:r>
            <a:r>
              <a:rPr lang="en-US" altLang="zh-CN" sz="2800" dirty="0" smtClean="0">
                <a:solidFill>
                  <a:srgbClr val="006600"/>
                </a:solidFill>
              </a:rPr>
              <a:t/>
            </a:r>
            <a:br>
              <a:rPr lang="en-US" altLang="zh-CN" sz="2800" dirty="0" smtClean="0">
                <a:solidFill>
                  <a:srgbClr val="006600"/>
                </a:solidFill>
              </a:rPr>
            </a:br>
            <a:r>
              <a:rPr lang="zh-CN" altLang="en-US" sz="2800" dirty="0" smtClean="0"/>
              <a:t>因为</a:t>
            </a:r>
            <a:r>
              <a:rPr lang="zh-CN" altLang="en-US" sz="2800" dirty="0"/>
              <a:t>这会使 </a:t>
            </a:r>
            <a:r>
              <a:rPr lang="en-US" altLang="zh-CN" sz="2800" dirty="0"/>
              <a:t>Python </a:t>
            </a:r>
            <a:r>
              <a:rPr lang="zh-CN" altLang="en-US" sz="2800" dirty="0"/>
              <a:t>对于何处是字符串的开始、何处又是结束而感到困惑。所以，你必须指定这个单引号不代表这串字符串的结尾。这可以通过 转义字符（</a:t>
            </a:r>
            <a:r>
              <a:rPr lang="en-US" altLang="zh-CN" sz="2800" dirty="0"/>
              <a:t>Escape Sequence</a:t>
            </a:r>
            <a:r>
              <a:rPr lang="zh-CN" altLang="en-US" sz="2800" dirty="0"/>
              <a:t>） 来实现。</a:t>
            </a:r>
            <a:r>
              <a:rPr lang="en-US" altLang="zh-CN" sz="2800" dirty="0"/>
              <a:t>Python</a:t>
            </a:r>
            <a:r>
              <a:rPr lang="zh-CN" altLang="en-US" sz="2800" dirty="0"/>
              <a:t>中通过 </a:t>
            </a:r>
            <a:r>
              <a:rPr lang="en-US" altLang="zh-CN" sz="2800" dirty="0"/>
              <a:t>\ </a:t>
            </a:r>
            <a:r>
              <a:rPr lang="zh-CN" altLang="en-US" sz="2800" dirty="0"/>
              <a:t>来表示一个转义字符</a:t>
            </a:r>
            <a:r>
              <a:rPr lang="zh-CN" altLang="en-US" sz="2800" dirty="0" smtClean="0"/>
              <a:t>。你</a:t>
            </a:r>
            <a:r>
              <a:rPr lang="zh-CN" altLang="en-US" sz="2800" dirty="0"/>
              <a:t>可以将字符串指定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006600"/>
                </a:solidFill>
              </a:rPr>
              <a:t>'What</a:t>
            </a:r>
            <a:r>
              <a:rPr lang="en-US" altLang="zh-CN" sz="2800" dirty="0">
                <a:solidFill>
                  <a:srgbClr val="006600"/>
                </a:solidFill>
              </a:rPr>
              <a:t>\'s your name</a:t>
            </a:r>
            <a:r>
              <a:rPr lang="en-US" altLang="zh-CN" sz="2800" dirty="0" smtClean="0">
                <a:solidFill>
                  <a:srgbClr val="006600"/>
                </a:solidFill>
              </a:rPr>
              <a:t>?'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054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lnSpc>
                <a:spcPts val="4000"/>
              </a:lnSpc>
            </a:pPr>
            <a:r>
              <a:rPr lang="zh-CN" altLang="en-US" dirty="0" smtClean="0"/>
              <a:t>也常用</a:t>
            </a:r>
            <a:r>
              <a:rPr lang="zh-CN" altLang="en-US" dirty="0"/>
              <a:t>于</a:t>
            </a:r>
            <a:r>
              <a:rPr lang="zh-CN" altLang="zh-CN" dirty="0"/>
              <a:t>计算机中</a:t>
            </a:r>
            <a:r>
              <a:rPr lang="zh-CN" altLang="en-US" dirty="0"/>
              <a:t>的</a:t>
            </a:r>
            <a:r>
              <a:rPr lang="zh-CN" altLang="zh-CN" dirty="0"/>
              <a:t>不可见字符</a:t>
            </a:r>
            <a:r>
              <a:rPr lang="zh-CN" altLang="en-US" dirty="0"/>
              <a:t>。</a:t>
            </a:r>
            <a:r>
              <a:rPr lang="zh-CN" altLang="zh-CN" dirty="0"/>
              <a:t>不可见字符是指不能显示图形仅仅是表示某一控制功能的代码，如</a:t>
            </a:r>
            <a:r>
              <a:rPr lang="en-US" altLang="zh-CN" dirty="0"/>
              <a:t>ASCII</a:t>
            </a:r>
            <a:r>
              <a:rPr lang="zh-CN" altLang="zh-CN" dirty="0"/>
              <a:t>码中的换行、制表符、铃声等。</a:t>
            </a:r>
            <a:endParaRPr lang="en-US" altLang="zh-CN" dirty="0"/>
          </a:p>
          <a:p>
            <a:pPr eaLnBrk="1">
              <a:lnSpc>
                <a:spcPts val="4000"/>
              </a:lnSpc>
            </a:pPr>
            <a:endParaRPr lang="en-US" altLang="zh-CN" dirty="0"/>
          </a:p>
          <a:p>
            <a:pPr eaLnBrk="1">
              <a:lnSpc>
                <a:spcPts val="4000"/>
              </a:lnSpc>
            </a:pPr>
            <a:r>
              <a:rPr lang="zh-CN" altLang="zh-CN" dirty="0" smtClean="0"/>
              <a:t>转义字符</a:t>
            </a:r>
            <a:r>
              <a:rPr lang="zh-CN" altLang="zh-CN" dirty="0"/>
              <a:t>以</a:t>
            </a: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\</a:t>
            </a: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zh-CN" dirty="0"/>
              <a:t>开头，后跟字符或数字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820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常见的转义字符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2491133"/>
              </p:ext>
            </p:extLst>
          </p:nvPr>
        </p:nvGraphicFramePr>
        <p:xfrm>
          <a:off x="480670" y="1334701"/>
          <a:ext cx="7885112" cy="4922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1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3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5295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</a:rPr>
                        <a:t>转 义 字 符</a:t>
                      </a:r>
                      <a:endParaRPr lang="zh-CN" sz="1800" kern="100" spc="30" dirty="0">
                        <a:effectLst/>
                        <a:latin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</a:rPr>
                        <a:t>意</a:t>
                      </a:r>
                      <a:r>
                        <a:rPr lang="en-US" sz="1800" kern="100" spc="30" dirty="0">
                          <a:effectLst/>
                        </a:rPr>
                        <a:t>    </a:t>
                      </a:r>
                      <a:r>
                        <a:rPr lang="zh-CN" sz="1800" kern="100" spc="30" dirty="0">
                          <a:effectLst/>
                        </a:rPr>
                        <a:t>义</a:t>
                      </a:r>
                      <a:endParaRPr lang="zh-CN" sz="1800" kern="100" spc="30" dirty="0">
                        <a:effectLst/>
                        <a:latin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 smtClean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\’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单引号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\"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双引号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\\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字符“</a:t>
                      </a: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</a:t>
                      </a: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”本身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\a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铃声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\b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退格符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\n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换行符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\t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横向制表符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\v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纵向制表符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\r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回车符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\f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换页符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\y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八进制数</a:t>
                      </a: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y</a:t>
                      </a: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表示的字符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12700" algn="ctr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\</a:t>
                      </a:r>
                      <a:r>
                        <a:rPr lang="en-US" sz="1800" kern="100" spc="30" dirty="0" err="1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xy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11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十六进制数</a:t>
                      </a:r>
                      <a:r>
                        <a:rPr lang="en-US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y</a:t>
                      </a:r>
                      <a:r>
                        <a:rPr lang="zh-CN" sz="1800" kern="100" spc="30" dirty="0">
                          <a:effectLst/>
                          <a:latin typeface="华文宋体" pitchFamily="2" charset="-122"/>
                          <a:ea typeface="华文宋体" pitchFamily="2" charset="-122"/>
                        </a:rPr>
                        <a:t>表示的字符</a:t>
                      </a:r>
                      <a:endParaRPr lang="zh-CN" sz="1800" kern="100" spc="30" dirty="0">
                        <a:effectLst/>
                        <a:latin typeface="华文宋体" pitchFamily="2" charset="-122"/>
                        <a:ea typeface="华文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567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我们</a:t>
            </a:r>
            <a:r>
              <a:rPr lang="zh-CN" altLang="en-US" sz="2800" dirty="0"/>
              <a:t>在程序中引入</a:t>
            </a:r>
            <a:r>
              <a:rPr lang="en-US" altLang="zh-CN" sz="2800" dirty="0"/>
              <a:t>type()</a:t>
            </a:r>
            <a:r>
              <a:rPr lang="zh-CN" altLang="en-US" sz="2800" dirty="0"/>
              <a:t>函数，该函数可以输出参数的数据类型，例如在交互模式中输入以下命令可以得到各个常量的数据类型：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 type(100)</a:t>
            </a:r>
          </a:p>
          <a:p>
            <a:pPr marL="400050" lvl="1" indent="0">
              <a:buNone/>
            </a:pPr>
            <a:r>
              <a:rPr lang="en-US" altLang="zh-CN" sz="2400" dirty="0"/>
              <a:t>&lt;class 'int'&gt;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 type(3.14)</a:t>
            </a:r>
          </a:p>
          <a:p>
            <a:pPr marL="400050" lvl="1" indent="0">
              <a:buNone/>
            </a:pPr>
            <a:r>
              <a:rPr lang="en-US" altLang="zh-CN" sz="2400" dirty="0"/>
              <a:t>&lt;class 'float'&gt;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 type("Hello")</a:t>
            </a:r>
          </a:p>
          <a:p>
            <a:pPr marL="400050" lvl="1" indent="0">
              <a:buNone/>
            </a:pPr>
            <a:r>
              <a:rPr lang="en-US" altLang="zh-CN" sz="2400" dirty="0"/>
              <a:t>&lt;class '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'&gt;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058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在大部分关于数字的运算中，</a:t>
            </a:r>
            <a:r>
              <a:rPr lang="en-US" altLang="zh-CN" sz="2400" dirty="0"/>
              <a:t>Python</a:t>
            </a:r>
            <a:r>
              <a:rPr lang="zh-CN" altLang="zh-CN" sz="2400" dirty="0"/>
              <a:t>会自动完成把整数类型的数据转换成实数类型的工作，这是因为将整数变成实数并不会损失原来数字中的数据，比如把</a:t>
            </a:r>
            <a:r>
              <a:rPr lang="en-US" altLang="zh-CN" sz="2400" dirty="0"/>
              <a:t>1</a:t>
            </a:r>
            <a:r>
              <a:rPr lang="zh-CN" altLang="zh-CN" sz="2400" dirty="0"/>
              <a:t>变成</a:t>
            </a:r>
            <a:r>
              <a:rPr lang="en-US" altLang="zh-CN" sz="2400" dirty="0"/>
              <a:t>1.0</a:t>
            </a:r>
            <a:r>
              <a:rPr lang="zh-CN" altLang="zh-CN" sz="2400" dirty="0"/>
              <a:t>。但是将一个实数转换成整数类型，则原数据中的小数部分会被舍弃（不使用四舍五入），例如：</a:t>
            </a:r>
          </a:p>
          <a:p>
            <a:pPr marL="400050" lvl="1" indent="0">
              <a:buNone/>
            </a:pPr>
            <a:r>
              <a:rPr lang="en-US" altLang="zh-CN" sz="2000" dirty="0"/>
              <a:t>&gt;&gt;&gt; int(10.5)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10</a:t>
            </a:r>
            <a:endParaRPr lang="zh-CN" altLang="zh-CN" sz="2000" dirty="0"/>
          </a:p>
          <a:p>
            <a:r>
              <a:rPr lang="zh-CN" altLang="zh-CN" sz="2400" dirty="0"/>
              <a:t>甚至，在一些字符串中也会包含数字，为了获取字符串中的数字，也需要使用类型转换的函数，例如：</a:t>
            </a:r>
          </a:p>
          <a:p>
            <a:pPr marL="400050" lvl="1" indent="0">
              <a:buNone/>
            </a:pPr>
            <a:r>
              <a:rPr lang="en-US" altLang="zh-CN" sz="2000" dirty="0"/>
              <a:t>&gt;&gt;&gt; int("50")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50</a:t>
            </a:r>
            <a:endParaRPr lang="zh-CN" altLang="zh-CN" sz="20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96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071563" y="2143125"/>
            <a:ext cx="7772400" cy="14700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2</a:t>
            </a:r>
            <a:r>
              <a:rPr lang="zh-CN" altLang="en-US" sz="4400" dirty="0">
                <a:solidFill>
                  <a:schemeClr val="tx1"/>
                </a:solidFill>
              </a:rPr>
              <a:t>章 </a:t>
            </a:r>
            <a:r>
              <a:rPr lang="en-US" altLang="zh-CN" sz="4400" dirty="0">
                <a:solidFill>
                  <a:schemeClr val="tx1"/>
                </a:solidFill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xmlns="" val="7439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zh-CN" altLang="en-US" dirty="0"/>
              <a:t>与赋值语句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如果只使用常量很快就会让人感到无聊，并且不能直观地看到程序的意图，我们需要一些能够存储任何信息并且也能操纵它们的方式，这种方式能够让程序更加容易被理解。这种存储命名数据的方式便是 变量</a:t>
            </a:r>
            <a:r>
              <a:rPr lang="zh-CN" altLang="zh-CN" dirty="0" smtClean="0"/>
              <a:t>（</a:t>
            </a:r>
            <a:r>
              <a:rPr lang="en-US" altLang="zh-CN" dirty="0" smtClean="0"/>
              <a:t>Variables</a:t>
            </a:r>
            <a:r>
              <a:rPr lang="zh-CN" altLang="zh-CN" dirty="0" smtClean="0"/>
              <a:t>）</a:t>
            </a:r>
            <a:r>
              <a:rPr lang="zh-CN" altLang="zh-CN" dirty="0"/>
              <a:t>。正如其名字所述那般，变量的值是可以变化的，也就是说，你可以用变量来存储任何东西。变量只是你的计算机内存中用以存储信息的一部分。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789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zh-CN" altLang="en-US" dirty="0"/>
              <a:t>命名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变量的名称是标识符的一个例子。标识符（</a:t>
            </a:r>
            <a:r>
              <a:rPr lang="en-US" altLang="zh-CN" sz="2400" dirty="0"/>
              <a:t>Identifiers</a:t>
            </a:r>
            <a:r>
              <a:rPr lang="zh-CN" altLang="zh-CN" sz="2400" dirty="0"/>
              <a:t>） 是为程序中的某些内容提供一个指定的名称</a:t>
            </a:r>
            <a:r>
              <a:rPr lang="zh-CN" altLang="zh-CN" sz="2400" dirty="0" smtClean="0"/>
              <a:t>。你</a:t>
            </a:r>
            <a:r>
              <a:rPr lang="zh-CN" altLang="zh-CN" sz="2400" dirty="0"/>
              <a:t>需要遵守以下规则：</a:t>
            </a:r>
          </a:p>
          <a:p>
            <a:pPr lvl="1"/>
            <a:r>
              <a:rPr lang="zh-CN" altLang="zh-CN" sz="2400" dirty="0"/>
              <a:t>第一个字符必须是字母表中的</a:t>
            </a:r>
            <a:r>
              <a:rPr lang="zh-CN" altLang="zh-CN" sz="2400" dirty="0" smtClean="0"/>
              <a:t>字母或下划线。</a:t>
            </a:r>
            <a:endParaRPr lang="zh-CN" altLang="zh-CN" sz="2400" dirty="0"/>
          </a:p>
          <a:p>
            <a:pPr lvl="1"/>
            <a:r>
              <a:rPr lang="zh-CN" altLang="zh-CN" sz="2400" dirty="0"/>
              <a:t>标识符的其它部分可以由</a:t>
            </a:r>
            <a:r>
              <a:rPr lang="zh-CN" altLang="zh-CN" sz="2400" dirty="0" smtClean="0"/>
              <a:t>字符、</a:t>
            </a:r>
            <a:r>
              <a:rPr lang="zh-CN" altLang="zh-CN" sz="2400" dirty="0"/>
              <a:t>下划线（</a:t>
            </a:r>
            <a:r>
              <a:rPr lang="en-US" altLang="zh-CN" sz="2400" dirty="0"/>
              <a:t>_</a:t>
            </a:r>
            <a:r>
              <a:rPr lang="zh-CN" altLang="zh-CN" sz="2400" dirty="0"/>
              <a:t>）、数字（</a:t>
            </a:r>
            <a:r>
              <a:rPr lang="en-US" altLang="zh-CN" sz="2400" dirty="0"/>
              <a:t>0~9</a:t>
            </a:r>
            <a:r>
              <a:rPr lang="zh-CN" altLang="zh-CN" sz="2400" dirty="0"/>
              <a:t>）组成。</a:t>
            </a:r>
          </a:p>
          <a:p>
            <a:pPr lvl="1"/>
            <a:r>
              <a:rPr lang="zh-CN" altLang="zh-CN" sz="2400" dirty="0"/>
              <a:t>标识符名称区分大小写</a:t>
            </a:r>
            <a:r>
              <a:rPr lang="zh-CN" altLang="zh-CN" sz="2400" dirty="0" smtClean="0"/>
              <a:t>。</a:t>
            </a:r>
          </a:p>
          <a:p>
            <a:r>
              <a:rPr lang="zh-CN" altLang="zh-CN" sz="2400" dirty="0" smtClean="0"/>
              <a:t>有效 的标识符名称可以是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或</a:t>
            </a:r>
            <a:r>
              <a:rPr lang="en-US" altLang="zh-CN" sz="2400" dirty="0" smtClean="0"/>
              <a:t> name_2_3 </a:t>
            </a:r>
            <a:r>
              <a:rPr lang="zh-CN" altLang="zh-CN" sz="2400" dirty="0" smtClean="0"/>
              <a:t>，无效 的标识符名称可能是</a:t>
            </a:r>
            <a:r>
              <a:rPr lang="en-US" altLang="zh-CN" sz="2400" dirty="0" smtClean="0"/>
              <a:t> 2things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this is spaced out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my-name 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 &gt;a1b2_c3</a:t>
            </a:r>
            <a:r>
              <a:rPr lang="zh-CN" altLang="zh-CN" sz="2400" dirty="0" smtClean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503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为了将数据存放到变量中，需要使用赋值语句，赋值语句的作用是将一系列的算式的值，存放到相应的一系列变量中。在赋值语句中，最重要的便是赋值号 </a:t>
            </a:r>
            <a:r>
              <a:rPr lang="en-US" altLang="zh-CN" sz="2800" dirty="0"/>
              <a:t>= </a:t>
            </a:r>
            <a:r>
              <a:rPr lang="zh-CN" altLang="en-US" sz="2800" dirty="0"/>
              <a:t>。以下程序是赋值号的几个例子，分别将不同类型的数据存放到不同的变量中。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</a:t>
            </a:r>
            <a:r>
              <a:rPr lang="en-US" altLang="zh-CN" sz="2400" dirty="0" smtClean="0"/>
              <a:t>num1 </a:t>
            </a:r>
            <a:r>
              <a:rPr lang="en-US" altLang="zh-CN" sz="2400" dirty="0"/>
              <a:t>= 100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</a:t>
            </a:r>
            <a:r>
              <a:rPr lang="en-US" altLang="zh-CN" sz="2400" dirty="0" smtClean="0"/>
              <a:t>num2 </a:t>
            </a:r>
            <a:r>
              <a:rPr lang="en-US" altLang="zh-CN" sz="2400" dirty="0"/>
              <a:t>= 2.50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</a:t>
            </a:r>
            <a:r>
              <a:rPr lang="en-US" altLang="zh-CN" sz="2400" dirty="0" smtClean="0"/>
              <a:t>str1 </a:t>
            </a:r>
            <a:r>
              <a:rPr lang="en-US" altLang="zh-CN" sz="2400" dirty="0"/>
              <a:t>= 'I love Python.'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03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有的时候，为了让赋值语句简单一些，会使用增量赋值的语法形式，例如当你希望在变量</a:t>
            </a:r>
            <a:r>
              <a:rPr lang="en-US" altLang="zh-CN" dirty="0"/>
              <a:t>num1</a:t>
            </a:r>
            <a:r>
              <a:rPr lang="zh-CN" altLang="en-US" dirty="0"/>
              <a:t>的原始数据上再加上</a:t>
            </a:r>
            <a:r>
              <a:rPr lang="en-US" altLang="zh-CN" dirty="0"/>
              <a:t>100</a:t>
            </a:r>
            <a:r>
              <a:rPr lang="zh-CN" altLang="en-US" dirty="0"/>
              <a:t>，然后再保存到变量</a:t>
            </a:r>
            <a:r>
              <a:rPr lang="en-US" altLang="zh-CN" dirty="0"/>
              <a:t>num1</a:t>
            </a:r>
            <a:r>
              <a:rPr lang="zh-CN" altLang="en-US" dirty="0"/>
              <a:t>中，可以这样书写程序：</a:t>
            </a:r>
          </a:p>
          <a:p>
            <a:pPr marL="0" indent="0">
              <a:buNone/>
            </a:pPr>
            <a:r>
              <a:rPr lang="en-US" altLang="zh-CN" dirty="0" smtClean="0"/>
              <a:t>	&gt;&gt;&gt;</a:t>
            </a:r>
            <a:r>
              <a:rPr lang="en-US" altLang="zh-CN" dirty="0"/>
              <a:t>num1 += 100</a:t>
            </a:r>
          </a:p>
          <a:p>
            <a:r>
              <a:rPr lang="zh-CN" altLang="en-US" dirty="0"/>
              <a:t>它表达的意思与下面的程序完全一致：</a:t>
            </a:r>
          </a:p>
          <a:p>
            <a:pPr marL="0" indent="0">
              <a:buNone/>
            </a:pPr>
            <a:r>
              <a:rPr lang="en-US" altLang="zh-CN" dirty="0" smtClean="0"/>
              <a:t>	&gt;&gt;&gt;</a:t>
            </a:r>
            <a:r>
              <a:rPr lang="en-US" altLang="zh-CN" dirty="0"/>
              <a:t>num1 = num1 + 100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668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400050" lvl="1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= 5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s = '''This is a multi-line string.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This is the second line.'''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print(s)</a:t>
            </a:r>
            <a:endParaRPr lang="zh-CN" altLang="zh-CN" dirty="0"/>
          </a:p>
          <a:p>
            <a:pPr marL="40005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356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179388" y="1375598"/>
            <a:ext cx="87137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 dirty="0" smtClean="0"/>
              <a:t>应用</a:t>
            </a:r>
            <a:r>
              <a:rPr lang="zh-CN" altLang="zh-CN" sz="3200" b="1" dirty="0"/>
              <a:t>赋值语句的一个最经典的例子是交换二个变量的值。</a:t>
            </a:r>
            <a:r>
              <a:rPr lang="zh-CN" altLang="en-US" sz="3200" b="1" dirty="0"/>
              <a:t>三种写法：</a:t>
            </a:r>
            <a:endParaRPr lang="en-US" altLang="zh-CN" sz="3200" b="1" dirty="0"/>
          </a:p>
          <a:p>
            <a:pPr eaLnBrk="1" hangingPunct="1"/>
            <a:endParaRPr lang="en-US" altLang="zh-CN" sz="3200" b="1" dirty="0"/>
          </a:p>
          <a:p>
            <a:pPr eaLnBrk="1" hangingPunct="1"/>
            <a:r>
              <a:rPr lang="en-US" altLang="zh-CN" sz="3200" b="1" dirty="0">
                <a:solidFill>
                  <a:srgbClr val="0070C0"/>
                </a:solidFill>
              </a:rPr>
              <a:t>t = x</a:t>
            </a:r>
            <a:endParaRPr lang="zh-CN" altLang="zh-CN" sz="3200" b="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zh-CN" sz="3200" b="1" dirty="0">
                <a:solidFill>
                  <a:srgbClr val="0070C0"/>
                </a:solidFill>
              </a:rPr>
              <a:t>x = y</a:t>
            </a:r>
            <a:endParaRPr lang="zh-CN" altLang="zh-CN" sz="3200" b="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zh-CN" sz="3200" b="1" dirty="0">
                <a:solidFill>
                  <a:srgbClr val="0070C0"/>
                </a:solidFill>
              </a:rPr>
              <a:t>y = t</a:t>
            </a:r>
            <a:endParaRPr lang="zh-CN" altLang="zh-CN" sz="3200" b="1" dirty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另外：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3200" b="1" dirty="0"/>
              <a:t>程序语句“</a:t>
            </a:r>
            <a:r>
              <a:rPr lang="en-US" altLang="zh-CN" sz="3200" b="1" dirty="0"/>
              <a:t>x = x+1</a:t>
            </a:r>
            <a:r>
              <a:rPr lang="zh-CN" altLang="en-US" sz="3200" b="1" dirty="0"/>
              <a:t>”的意义与数学上的等式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“</a:t>
            </a:r>
            <a:r>
              <a:rPr lang="en-US" altLang="zh-CN" sz="3200" b="1" dirty="0">
                <a:solidFill>
                  <a:srgbClr val="FF0000"/>
                </a:solidFill>
              </a:rPr>
              <a:t>x = x+1</a:t>
            </a:r>
            <a:r>
              <a:rPr lang="zh-CN" altLang="en-US" sz="3200" b="1" dirty="0">
                <a:solidFill>
                  <a:srgbClr val="FF0000"/>
                </a:solidFill>
              </a:rPr>
              <a:t>”</a:t>
            </a:r>
            <a:r>
              <a:rPr lang="zh-CN" altLang="en-US" sz="3200" b="1" dirty="0"/>
              <a:t>的不同。以加深对</a:t>
            </a:r>
            <a:r>
              <a:rPr lang="zh-CN" altLang="zh-CN" sz="3200" b="1" dirty="0"/>
              <a:t>赋值语句</a:t>
            </a:r>
            <a:r>
              <a:rPr lang="zh-CN" altLang="en-US" sz="3200" b="1" dirty="0"/>
              <a:t>的理解。</a:t>
            </a:r>
          </a:p>
        </p:txBody>
      </p:sp>
      <p:sp>
        <p:nvSpPr>
          <p:cNvPr id="11267" name="矩形 2"/>
          <p:cNvSpPr>
            <a:spLocks noChangeArrowheads="1"/>
          </p:cNvSpPr>
          <p:nvPr/>
        </p:nvSpPr>
        <p:spPr bwMode="auto">
          <a:xfrm>
            <a:off x="2700338" y="2852738"/>
            <a:ext cx="24288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x = x + y</a:t>
            </a:r>
            <a:endParaRPr lang="zh-CN" altLang="zh-CN" sz="32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y = x - y</a:t>
            </a:r>
            <a:endParaRPr lang="zh-CN" altLang="zh-CN" sz="32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x = x - y</a:t>
            </a:r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11268" name="矩形 3"/>
          <p:cNvSpPr>
            <a:spLocks noChangeArrowheads="1"/>
          </p:cNvSpPr>
          <p:nvPr/>
        </p:nvSpPr>
        <p:spPr bwMode="auto">
          <a:xfrm>
            <a:off x="5651500" y="3268663"/>
            <a:ext cx="2424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7030A0"/>
                </a:solidFill>
              </a:rPr>
              <a:t>&gt;&gt;&gt; x, y = y, x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1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zh-CN" altLang="zh-CN" dirty="0"/>
              <a:t>需要记住的是，</a:t>
            </a:r>
            <a:r>
              <a:rPr lang="en-US" altLang="zh-CN" dirty="0"/>
              <a:t>Python </a:t>
            </a:r>
            <a:r>
              <a:rPr lang="zh-CN" altLang="zh-CN" dirty="0"/>
              <a:t>将程序中的任何内容统称为 对象（</a:t>
            </a:r>
            <a:r>
              <a:rPr lang="en-US" altLang="zh-CN" dirty="0"/>
              <a:t>Object</a:t>
            </a:r>
            <a:r>
              <a:rPr lang="zh-CN" altLang="zh-CN" dirty="0"/>
              <a:t>）。这是一般意义上的说法。我们会说程序中的内容为</a:t>
            </a:r>
            <a:r>
              <a:rPr lang="en-US" altLang="zh-CN" dirty="0"/>
              <a:t>“</a:t>
            </a:r>
            <a:r>
              <a:rPr lang="zh-CN" altLang="zh-CN" dirty="0"/>
              <a:t>某某对象（</a:t>
            </a:r>
            <a:r>
              <a:rPr lang="en-US" altLang="zh-CN" dirty="0"/>
              <a:t>object</a:t>
            </a:r>
            <a:r>
              <a:rPr lang="zh-CN" altLang="zh-CN" dirty="0"/>
              <a:t>）</a:t>
            </a:r>
            <a:r>
              <a:rPr lang="en-US" altLang="zh-CN" dirty="0"/>
              <a:t>”</a:t>
            </a:r>
            <a:r>
              <a:rPr lang="zh-CN" altLang="zh-CN" dirty="0"/>
              <a:t>，而不是</a:t>
            </a:r>
            <a:r>
              <a:rPr lang="en-US" altLang="zh-CN" dirty="0"/>
              <a:t>“</a:t>
            </a:r>
            <a:r>
              <a:rPr lang="zh-CN" altLang="zh-CN" dirty="0"/>
              <a:t>某某东西（</a:t>
            </a:r>
            <a:r>
              <a:rPr lang="en-US" altLang="zh-CN" dirty="0"/>
              <a:t>something</a:t>
            </a:r>
            <a:r>
              <a:rPr lang="zh-CN" altLang="zh-CN" dirty="0"/>
              <a:t>）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316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你所编写的大多数语句都包含了表达式（</a:t>
            </a:r>
            <a:r>
              <a:rPr lang="en-US" altLang="zh-CN" sz="2800" dirty="0"/>
              <a:t>Expressions</a:t>
            </a:r>
            <a:r>
              <a:rPr lang="zh-CN" altLang="zh-CN" sz="2800" dirty="0"/>
              <a:t>）。一个表达式的简单例子便是</a:t>
            </a:r>
            <a:r>
              <a:rPr lang="en-US" altLang="zh-CN" sz="2800" dirty="0"/>
              <a:t> 2+3</a:t>
            </a:r>
            <a:r>
              <a:rPr lang="zh-CN" altLang="zh-CN" sz="2800" dirty="0"/>
              <a:t>。表达式可以拆分成运算符（</a:t>
            </a:r>
            <a:r>
              <a:rPr lang="en-US" altLang="zh-CN" sz="2800" dirty="0"/>
              <a:t>Operators</a:t>
            </a:r>
            <a:r>
              <a:rPr lang="zh-CN" altLang="zh-CN" sz="2800" dirty="0"/>
              <a:t>）与操作数（</a:t>
            </a:r>
            <a:r>
              <a:rPr lang="en-US" altLang="zh-CN" sz="2800" dirty="0"/>
              <a:t>Operands</a:t>
            </a:r>
            <a:r>
              <a:rPr lang="zh-CN" altLang="zh-CN" sz="2800" dirty="0"/>
              <a:t>）。</a:t>
            </a:r>
          </a:p>
          <a:p>
            <a:r>
              <a:rPr lang="zh-CN" altLang="zh-CN" sz="2800" dirty="0"/>
              <a:t>运算符（</a:t>
            </a:r>
            <a:r>
              <a:rPr lang="en-US" altLang="zh-CN" sz="2800" dirty="0"/>
              <a:t>Operators</a:t>
            </a:r>
            <a:r>
              <a:rPr lang="zh-CN" altLang="zh-CN" sz="2800" dirty="0"/>
              <a:t>）是进行某些操作，并且可以用诸如</a:t>
            </a:r>
            <a:r>
              <a:rPr lang="en-US" altLang="zh-CN" sz="2800" dirty="0"/>
              <a:t> + </a:t>
            </a:r>
            <a:r>
              <a:rPr lang="zh-CN" altLang="zh-CN" sz="2800" dirty="0"/>
              <a:t>等符号或特殊关键词加以表达的功能。运算符需要一些数据来进行操作，这些数据就被称作 操作数（</a:t>
            </a:r>
            <a:r>
              <a:rPr lang="en-US" altLang="zh-CN" sz="2800" dirty="0"/>
              <a:t>Operands</a:t>
            </a:r>
            <a:r>
              <a:rPr lang="zh-CN" altLang="zh-CN" sz="2800" dirty="0"/>
              <a:t>）。在上面的例子中</a:t>
            </a:r>
            <a:r>
              <a:rPr lang="en-US" altLang="zh-CN" sz="2800" dirty="0"/>
              <a:t> 2 </a:t>
            </a:r>
            <a:r>
              <a:rPr lang="zh-CN" altLang="zh-CN" sz="2800" dirty="0"/>
              <a:t>和</a:t>
            </a:r>
            <a:r>
              <a:rPr lang="en-US" altLang="zh-CN" sz="2800" dirty="0"/>
              <a:t> 3 </a:t>
            </a:r>
            <a:r>
              <a:rPr lang="zh-CN" altLang="zh-CN" sz="2800" dirty="0"/>
              <a:t>就是操作数。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97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962"/>
            <a:ext cx="8229600" cy="4915201"/>
          </a:xfrm>
        </p:spPr>
        <p:txBody>
          <a:bodyPr/>
          <a:lstStyle/>
          <a:p>
            <a:pPr lvl="0"/>
            <a:r>
              <a:rPr lang="en-US" altLang="zh-CN" sz="2400" dirty="0"/>
              <a:t>+</a:t>
            </a:r>
            <a:r>
              <a:rPr lang="zh-CN" altLang="zh-CN" sz="2400" dirty="0"/>
              <a:t>（加号）</a:t>
            </a:r>
          </a:p>
          <a:p>
            <a:pPr lvl="1"/>
            <a:r>
              <a:rPr lang="zh-CN" altLang="zh-CN" sz="2400" dirty="0" smtClean="0"/>
              <a:t>两</a:t>
            </a:r>
            <a:r>
              <a:rPr lang="zh-CN" altLang="zh-CN" sz="2400" dirty="0"/>
              <a:t>个对象相加。</a:t>
            </a:r>
          </a:p>
          <a:p>
            <a:pPr lvl="1"/>
            <a:r>
              <a:rPr lang="en-US" altLang="zh-CN" sz="2400" dirty="0" smtClean="0"/>
              <a:t>3+5 </a:t>
            </a:r>
            <a:r>
              <a:rPr lang="zh-CN" altLang="zh-CN" sz="2400" dirty="0"/>
              <a:t>则输出</a:t>
            </a:r>
            <a:r>
              <a:rPr lang="en-US" altLang="zh-CN" sz="2400" dirty="0"/>
              <a:t> 8</a:t>
            </a:r>
            <a:r>
              <a:rPr lang="zh-CN" altLang="zh-CN" sz="2400" dirty="0"/>
              <a:t>。</a:t>
            </a:r>
            <a:r>
              <a:rPr lang="en-US" altLang="zh-CN" sz="2400" dirty="0"/>
              <a:t>'a' + 'b' </a:t>
            </a:r>
            <a:r>
              <a:rPr lang="zh-CN" altLang="zh-CN" sz="2400" dirty="0"/>
              <a:t>则输出</a:t>
            </a:r>
            <a:r>
              <a:rPr lang="en-US" altLang="zh-CN" sz="2400" dirty="0"/>
              <a:t> 'ab'</a:t>
            </a:r>
            <a:r>
              <a:rPr lang="zh-CN" altLang="zh-CN" sz="2400" dirty="0"/>
              <a:t>。</a:t>
            </a:r>
          </a:p>
          <a:p>
            <a:pPr lvl="0"/>
            <a:r>
              <a:rPr lang="en-US" altLang="zh-CN" sz="2400" dirty="0"/>
              <a:t>-</a:t>
            </a:r>
            <a:r>
              <a:rPr lang="zh-CN" altLang="zh-CN" sz="2400" dirty="0"/>
              <a:t>（减号）</a:t>
            </a:r>
          </a:p>
          <a:p>
            <a:pPr lvl="1"/>
            <a:r>
              <a:rPr lang="zh-CN" altLang="zh-CN" sz="2400" dirty="0" smtClean="0"/>
              <a:t>从</a:t>
            </a:r>
            <a:r>
              <a:rPr lang="zh-CN" altLang="zh-CN" sz="2400" dirty="0"/>
              <a:t>一个数中减去另一个数，如果第一个操作数不存在，则假定为零。</a:t>
            </a:r>
          </a:p>
          <a:p>
            <a:pPr lvl="1"/>
            <a:r>
              <a:rPr lang="en-US" altLang="zh-CN" sz="2400" dirty="0" smtClean="0"/>
              <a:t>-</a:t>
            </a:r>
            <a:r>
              <a:rPr lang="en-US" altLang="zh-CN" sz="2400" dirty="0"/>
              <a:t>5.2 </a:t>
            </a:r>
            <a:r>
              <a:rPr lang="zh-CN" altLang="zh-CN" sz="2400" dirty="0"/>
              <a:t>将输出一个负数，</a:t>
            </a:r>
            <a:r>
              <a:rPr lang="en-US" altLang="zh-CN" sz="2400" dirty="0"/>
              <a:t>50 - 24 </a:t>
            </a:r>
            <a:r>
              <a:rPr lang="zh-CN" altLang="zh-CN" sz="2400" dirty="0"/>
              <a:t>输出</a:t>
            </a:r>
            <a:r>
              <a:rPr lang="en-US" altLang="zh-CN" sz="2400" dirty="0"/>
              <a:t> 26</a:t>
            </a:r>
            <a:r>
              <a:rPr lang="zh-CN" altLang="zh-CN" sz="2400" dirty="0"/>
              <a:t>。</a:t>
            </a:r>
          </a:p>
          <a:p>
            <a:pPr lvl="0"/>
            <a:r>
              <a:rPr lang="en-US" altLang="zh-CN" sz="2400" dirty="0"/>
              <a:t>*</a:t>
            </a:r>
            <a:r>
              <a:rPr lang="zh-CN" altLang="zh-CN" sz="2400" dirty="0"/>
              <a:t>（乘号）</a:t>
            </a:r>
          </a:p>
          <a:p>
            <a:pPr lvl="1"/>
            <a:r>
              <a:rPr lang="zh-CN" altLang="zh-CN" sz="2400" dirty="0" smtClean="0"/>
              <a:t>给</a:t>
            </a:r>
            <a:r>
              <a:rPr lang="zh-CN" altLang="zh-CN" sz="2400" dirty="0"/>
              <a:t>出两个数的乘积，或返回字符串重复指定次数后的结果。</a:t>
            </a:r>
          </a:p>
          <a:p>
            <a:pPr lvl="1"/>
            <a:r>
              <a:rPr lang="en-US" altLang="zh-CN" sz="2400" dirty="0" smtClean="0"/>
              <a:t>2 </a:t>
            </a:r>
            <a:r>
              <a:rPr lang="en-US" altLang="zh-CN" sz="2400" dirty="0"/>
              <a:t>* 3 </a:t>
            </a:r>
            <a:r>
              <a:rPr lang="zh-CN" altLang="zh-CN" sz="2400" dirty="0"/>
              <a:t>输出</a:t>
            </a:r>
            <a:r>
              <a:rPr lang="en-US" altLang="zh-CN" sz="2400" dirty="0"/>
              <a:t> 6</a:t>
            </a:r>
            <a:r>
              <a:rPr lang="zh-CN" altLang="zh-CN" sz="2400" dirty="0"/>
              <a:t>。</a:t>
            </a:r>
            <a:r>
              <a:rPr lang="en-US" altLang="zh-CN" sz="2400" dirty="0"/>
              <a:t>'la' * 3 </a:t>
            </a:r>
            <a:r>
              <a:rPr lang="zh-CN" altLang="zh-CN" sz="2400" dirty="0"/>
              <a:t>输出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lalala</a:t>
            </a:r>
            <a:r>
              <a:rPr lang="en-US" altLang="zh-CN" sz="2400" dirty="0"/>
              <a:t>'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599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1028"/>
            <a:ext cx="8229600" cy="4705136"/>
          </a:xfrm>
        </p:spPr>
        <p:txBody>
          <a:bodyPr/>
          <a:lstStyle/>
          <a:p>
            <a:pPr lvl="0"/>
            <a:r>
              <a:rPr lang="en-US" altLang="zh-CN" sz="2400" dirty="0"/>
              <a:t>** </a:t>
            </a:r>
            <a:r>
              <a:rPr lang="zh-CN" altLang="zh-CN" sz="2400" dirty="0"/>
              <a:t>（乘方，幂运算）</a:t>
            </a:r>
          </a:p>
          <a:p>
            <a:pPr lvl="1"/>
            <a:r>
              <a:rPr lang="zh-CN" altLang="zh-CN" sz="2400" dirty="0" smtClean="0"/>
              <a:t>返回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x </a:t>
            </a:r>
            <a:r>
              <a:rPr lang="zh-CN" altLang="zh-CN" sz="2400" dirty="0"/>
              <a:t>的</a:t>
            </a:r>
            <a:r>
              <a:rPr lang="en-US" altLang="zh-CN" sz="2400" dirty="0"/>
              <a:t> y </a:t>
            </a:r>
            <a:r>
              <a:rPr lang="zh-CN" altLang="zh-CN" sz="2400" dirty="0"/>
              <a:t>次方。</a:t>
            </a:r>
          </a:p>
          <a:p>
            <a:pPr lvl="1"/>
            <a:r>
              <a:rPr lang="en-US" altLang="zh-CN" sz="2400" dirty="0" smtClean="0"/>
              <a:t>3 </a:t>
            </a:r>
            <a:r>
              <a:rPr lang="en-US" altLang="zh-CN" sz="2400" dirty="0"/>
              <a:t>** 4 </a:t>
            </a:r>
            <a:r>
              <a:rPr lang="zh-CN" altLang="zh-CN" sz="2400" dirty="0"/>
              <a:t>输出</a:t>
            </a:r>
            <a:r>
              <a:rPr lang="en-US" altLang="zh-CN" sz="2400" dirty="0"/>
              <a:t> 81 </a:t>
            </a:r>
            <a:r>
              <a:rPr lang="zh-CN" altLang="zh-CN" sz="2400" dirty="0"/>
              <a:t>（即</a:t>
            </a:r>
            <a:r>
              <a:rPr lang="en-US" altLang="zh-CN" sz="2400" dirty="0"/>
              <a:t> 3 * 3 * 3 * 3</a:t>
            </a:r>
            <a:r>
              <a:rPr lang="zh-CN" altLang="zh-CN" sz="2400" dirty="0"/>
              <a:t>）。</a:t>
            </a:r>
          </a:p>
          <a:p>
            <a:pPr lvl="0"/>
            <a:r>
              <a:rPr lang="en-US" altLang="zh-CN" sz="2400" dirty="0"/>
              <a:t>/ </a:t>
            </a:r>
            <a:r>
              <a:rPr lang="zh-CN" altLang="zh-CN" sz="2400" dirty="0"/>
              <a:t>（除号，结果为实数）</a:t>
            </a:r>
          </a:p>
          <a:p>
            <a:pPr lvl="1"/>
            <a:r>
              <a:rPr lang="en-US" altLang="zh-CN" sz="2400" dirty="0" smtClean="0"/>
              <a:t>x </a:t>
            </a:r>
            <a:r>
              <a:rPr lang="zh-CN" altLang="zh-CN" sz="2400" dirty="0"/>
              <a:t>除以</a:t>
            </a:r>
            <a:r>
              <a:rPr lang="en-US" altLang="zh-CN" sz="2400" dirty="0"/>
              <a:t> y</a:t>
            </a:r>
            <a:endParaRPr lang="zh-CN" altLang="zh-CN" sz="2400" dirty="0"/>
          </a:p>
          <a:p>
            <a:pPr lvl="1"/>
            <a:r>
              <a:rPr lang="en-US" altLang="zh-CN" sz="2400" dirty="0" smtClean="0"/>
              <a:t>13 </a:t>
            </a:r>
            <a:r>
              <a:rPr lang="en-US" altLang="zh-CN" sz="2400" dirty="0"/>
              <a:t>/ 3 </a:t>
            </a:r>
            <a:r>
              <a:rPr lang="zh-CN" altLang="zh-CN" sz="2400" dirty="0"/>
              <a:t>输出</a:t>
            </a:r>
            <a:r>
              <a:rPr lang="en-US" altLang="zh-CN" sz="2400" dirty="0"/>
              <a:t> 4.333333333333333</a:t>
            </a:r>
            <a:r>
              <a:rPr lang="zh-CN" altLang="zh-CN" sz="2400" dirty="0"/>
              <a:t>。</a:t>
            </a:r>
          </a:p>
          <a:p>
            <a:pPr lvl="0"/>
            <a:r>
              <a:rPr lang="en-US" altLang="zh-CN" sz="2400" dirty="0"/>
              <a:t>// </a:t>
            </a:r>
            <a:r>
              <a:rPr lang="zh-CN" altLang="zh-CN" sz="2400" dirty="0"/>
              <a:t>（整除，结果为整数）</a:t>
            </a:r>
          </a:p>
          <a:p>
            <a:pPr lvl="1"/>
            <a:r>
              <a:rPr lang="en-US" altLang="zh-CN" sz="2400" dirty="0" smtClean="0"/>
              <a:t>x </a:t>
            </a:r>
            <a:r>
              <a:rPr lang="zh-CN" altLang="zh-CN" sz="2400" dirty="0"/>
              <a:t>除以</a:t>
            </a:r>
            <a:r>
              <a:rPr lang="en-US" altLang="zh-CN" sz="2400" dirty="0"/>
              <a:t> y </a:t>
            </a:r>
            <a:r>
              <a:rPr lang="zh-CN" altLang="zh-CN" sz="2400" dirty="0"/>
              <a:t>并对结果向下取整至最接近的整数。</a:t>
            </a:r>
          </a:p>
          <a:p>
            <a:pPr lvl="1"/>
            <a:r>
              <a:rPr lang="en-US" altLang="zh-CN" sz="2400" dirty="0" smtClean="0"/>
              <a:t>13 </a:t>
            </a:r>
            <a:r>
              <a:rPr lang="en-US" altLang="zh-CN" sz="2400" dirty="0"/>
              <a:t>// 3 </a:t>
            </a:r>
            <a:r>
              <a:rPr lang="zh-CN" altLang="zh-CN" sz="2400" dirty="0"/>
              <a:t>输出</a:t>
            </a:r>
            <a:r>
              <a:rPr lang="en-US" altLang="zh-CN" sz="2400" dirty="0"/>
              <a:t> 4</a:t>
            </a:r>
            <a:r>
              <a:rPr lang="zh-CN" altLang="zh-CN" sz="2400" dirty="0"/>
              <a:t>。</a:t>
            </a:r>
          </a:p>
          <a:p>
            <a:pPr lvl="1"/>
            <a:r>
              <a:rPr lang="en-US" altLang="zh-CN" sz="2400" dirty="0" smtClean="0"/>
              <a:t>-</a:t>
            </a:r>
            <a:r>
              <a:rPr lang="en-US" altLang="zh-CN" sz="2400" dirty="0"/>
              <a:t>13 // 3 </a:t>
            </a:r>
            <a:r>
              <a:rPr lang="zh-CN" altLang="zh-CN" sz="2400" dirty="0"/>
              <a:t>输出</a:t>
            </a:r>
            <a:r>
              <a:rPr lang="en-US" altLang="zh-CN" sz="2400" dirty="0"/>
              <a:t> -5</a:t>
            </a:r>
            <a:r>
              <a:rPr lang="zh-CN" altLang="zh-CN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77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1571625"/>
            <a:ext cx="7772400" cy="4824413"/>
          </a:xfrm>
        </p:spPr>
        <p:txBody>
          <a:bodyPr rtlCol="0" anchor="t">
            <a:normAutofit fontScale="90000"/>
          </a:bodyPr>
          <a:lstStyle/>
          <a:p>
            <a:pPr lv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defRPr/>
            </a:pPr>
            <a: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</a:t>
            </a:r>
            <a:r>
              <a:rPr lang="zh-CN" altLang="en-US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掌握</a:t>
            </a:r>
            <a: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数字类型数据的使用方法</a:t>
            </a:r>
            <a:b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 </a:t>
            </a:r>
            <a:r>
              <a:rPr lang="zh-CN" altLang="en-US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掌握</a:t>
            </a:r>
            <a: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字符串类型数据的使用方法</a:t>
            </a:r>
            <a:b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 </a:t>
            </a:r>
            <a:r>
              <a:rPr lang="zh-CN" altLang="en-US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理解</a:t>
            </a:r>
            <a: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常量的概念，掌握常量的使用方法</a:t>
            </a:r>
            <a:b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 </a:t>
            </a:r>
            <a:r>
              <a:rPr lang="zh-CN" altLang="en-US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理解</a:t>
            </a:r>
            <a: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变量的概念，掌握变量的使用方法</a:t>
            </a:r>
            <a:b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 </a:t>
            </a:r>
            <a:r>
              <a:rPr lang="zh-CN" altLang="en-US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掌握</a:t>
            </a:r>
            <a: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运算符、表达式的概念</a:t>
            </a:r>
            <a:b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 </a:t>
            </a:r>
            <a:r>
              <a:rPr lang="zh-CN" altLang="en-US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掌握</a:t>
            </a:r>
            <a:r>
              <a:rPr lang="zh-CN" altLang="en-US" sz="3600" cap="none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常用运算符的运算规则、优先级等特点</a:t>
            </a:r>
          </a:p>
        </p:txBody>
      </p:sp>
    </p:spTree>
    <p:extLst>
      <p:ext uri="{BB962C8B-B14F-4D97-AF65-F5344CB8AC3E}">
        <p14:creationId xmlns:p14="http://schemas.microsoft.com/office/powerpoint/2010/main" xmlns="" val="13233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8606"/>
            <a:ext cx="8229600" cy="4927558"/>
          </a:xfrm>
        </p:spPr>
        <p:txBody>
          <a:bodyPr/>
          <a:lstStyle/>
          <a:p>
            <a:pPr lvl="0"/>
            <a:r>
              <a:rPr lang="en-US" altLang="zh-CN" sz="2000" dirty="0"/>
              <a:t>% </a:t>
            </a:r>
            <a:r>
              <a:rPr lang="zh-CN" altLang="zh-CN" sz="2000" dirty="0"/>
              <a:t>（取模，求余数的运算）</a:t>
            </a:r>
          </a:p>
          <a:p>
            <a:pPr lvl="1"/>
            <a:r>
              <a:rPr lang="zh-CN" altLang="zh-CN" sz="2000" dirty="0" smtClean="0"/>
              <a:t>返回</a:t>
            </a:r>
            <a:r>
              <a:rPr lang="zh-CN" altLang="zh-CN" sz="2000" dirty="0"/>
              <a:t>除法运算后的余数。</a:t>
            </a:r>
          </a:p>
          <a:p>
            <a:pPr lvl="1"/>
            <a:r>
              <a:rPr lang="en-US" altLang="zh-CN" sz="2000" dirty="0" smtClean="0"/>
              <a:t>13 </a:t>
            </a:r>
            <a:r>
              <a:rPr lang="en-US" altLang="zh-CN" sz="2000" dirty="0"/>
              <a:t>% 3 </a:t>
            </a:r>
            <a:r>
              <a:rPr lang="zh-CN" altLang="zh-CN" sz="2000" dirty="0"/>
              <a:t>输出</a:t>
            </a:r>
            <a:r>
              <a:rPr lang="en-US" altLang="zh-CN" sz="2000" dirty="0"/>
              <a:t> 1</a:t>
            </a:r>
            <a:r>
              <a:rPr lang="zh-CN" altLang="zh-CN" sz="2000" dirty="0"/>
              <a:t>。</a:t>
            </a:r>
            <a:r>
              <a:rPr lang="en-US" altLang="zh-CN" sz="2000" dirty="0"/>
              <a:t>-25.5 % 2.25 </a:t>
            </a:r>
            <a:r>
              <a:rPr lang="zh-CN" altLang="zh-CN" sz="2000" dirty="0"/>
              <a:t>输出</a:t>
            </a:r>
            <a:r>
              <a:rPr lang="en-US" altLang="zh-CN" sz="2000" dirty="0"/>
              <a:t> 1.5</a:t>
            </a:r>
            <a:r>
              <a:rPr lang="zh-CN" altLang="zh-CN" sz="2000" dirty="0"/>
              <a:t>。</a:t>
            </a:r>
          </a:p>
          <a:p>
            <a:pPr lvl="0"/>
            <a:r>
              <a:rPr lang="en-US" altLang="zh-CN" sz="2000" dirty="0"/>
              <a:t>&lt;&lt; </a:t>
            </a:r>
            <a:r>
              <a:rPr lang="zh-CN" altLang="zh-CN" sz="2000" dirty="0"/>
              <a:t>（按位左移）</a:t>
            </a:r>
          </a:p>
          <a:p>
            <a:pPr lvl="1"/>
            <a:r>
              <a:rPr lang="zh-CN" altLang="zh-CN" sz="2000" dirty="0" smtClean="0"/>
              <a:t>将</a:t>
            </a:r>
            <a:r>
              <a:rPr lang="zh-CN" altLang="zh-CN" sz="2000" dirty="0"/>
              <a:t>数字的位向左移动指定的位数。（每个数字在内存中以二进制数表示，即</a:t>
            </a:r>
            <a:r>
              <a:rPr lang="en-US" altLang="zh-CN" sz="2000" dirty="0"/>
              <a:t> 0 </a:t>
            </a:r>
            <a:r>
              <a:rPr lang="zh-CN" altLang="zh-CN" sz="2000" dirty="0"/>
              <a:t>和</a:t>
            </a: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</a:p>
          <a:p>
            <a:pPr lvl="1"/>
            <a:r>
              <a:rPr lang="en-US" altLang="zh-CN" sz="2000" dirty="0" smtClean="0"/>
              <a:t>2 </a:t>
            </a:r>
            <a:r>
              <a:rPr lang="en-US" altLang="zh-CN" sz="2000" dirty="0"/>
              <a:t>&lt;&lt; 2 </a:t>
            </a:r>
            <a:r>
              <a:rPr lang="zh-CN" altLang="zh-CN" sz="2000" dirty="0"/>
              <a:t>输出</a:t>
            </a:r>
            <a:r>
              <a:rPr lang="en-US" altLang="zh-CN" sz="2000" dirty="0"/>
              <a:t> 8</a:t>
            </a:r>
            <a:r>
              <a:rPr lang="zh-CN" altLang="zh-CN" sz="2000" dirty="0"/>
              <a:t>。</a:t>
            </a:r>
            <a:r>
              <a:rPr lang="en-US" altLang="zh-CN" sz="2000" dirty="0"/>
              <a:t> 2 </a:t>
            </a:r>
            <a:r>
              <a:rPr lang="zh-CN" altLang="zh-CN" sz="2000" dirty="0"/>
              <a:t>用二进制数表示为</a:t>
            </a:r>
            <a:r>
              <a:rPr lang="en-US" altLang="zh-CN" sz="2000" dirty="0"/>
              <a:t> 10</a:t>
            </a:r>
            <a:r>
              <a:rPr lang="zh-CN" altLang="zh-CN" sz="2000" dirty="0"/>
              <a:t>。</a:t>
            </a:r>
          </a:p>
          <a:p>
            <a:pPr lvl="1"/>
            <a:r>
              <a:rPr lang="zh-CN" altLang="zh-CN" sz="2000" dirty="0" smtClean="0"/>
              <a:t>向</a:t>
            </a:r>
            <a:r>
              <a:rPr lang="zh-CN" altLang="zh-CN" sz="2000" dirty="0"/>
              <a:t>左移</a:t>
            </a:r>
            <a:r>
              <a:rPr lang="en-US" altLang="zh-CN" sz="2000" dirty="0"/>
              <a:t> 2 </a:t>
            </a:r>
            <a:r>
              <a:rPr lang="zh-CN" altLang="zh-CN" sz="2000" dirty="0"/>
              <a:t>位会得到</a:t>
            </a:r>
            <a:r>
              <a:rPr lang="en-US" altLang="zh-CN" sz="2000" dirty="0"/>
              <a:t> 1000 </a:t>
            </a:r>
            <a:r>
              <a:rPr lang="zh-CN" altLang="zh-CN" sz="2000" dirty="0"/>
              <a:t>这一结果，表示十进制中的</a:t>
            </a:r>
            <a:r>
              <a:rPr lang="en-US" altLang="zh-CN" sz="2000" dirty="0"/>
              <a:t> 8</a:t>
            </a:r>
            <a:r>
              <a:rPr lang="zh-CN" altLang="zh-CN" sz="2000" dirty="0"/>
              <a:t>。</a:t>
            </a:r>
          </a:p>
          <a:p>
            <a:pPr lvl="0"/>
            <a:r>
              <a:rPr lang="en-US" altLang="zh-CN" sz="2000" dirty="0"/>
              <a:t>&gt;&gt; </a:t>
            </a:r>
            <a:r>
              <a:rPr lang="zh-CN" altLang="zh-CN" sz="2000" dirty="0"/>
              <a:t>（按位右移）</a:t>
            </a:r>
          </a:p>
          <a:p>
            <a:pPr lvl="1"/>
            <a:r>
              <a:rPr lang="zh-CN" altLang="zh-CN" sz="2000" dirty="0" smtClean="0"/>
              <a:t>将</a:t>
            </a:r>
            <a:r>
              <a:rPr lang="zh-CN" altLang="zh-CN" sz="2000" dirty="0"/>
              <a:t>数字的位向右移动指定的位数。</a:t>
            </a:r>
          </a:p>
          <a:p>
            <a:pPr lvl="1"/>
            <a:r>
              <a:rPr lang="en-US" altLang="zh-CN" sz="2000" dirty="0" smtClean="0"/>
              <a:t>11 </a:t>
            </a:r>
            <a:r>
              <a:rPr lang="en-US" altLang="zh-CN" sz="2000" dirty="0"/>
              <a:t>&gt;&gt; 1 </a:t>
            </a:r>
            <a:r>
              <a:rPr lang="zh-CN" altLang="zh-CN" sz="2000" dirty="0"/>
              <a:t>输出</a:t>
            </a:r>
            <a:r>
              <a:rPr lang="en-US" altLang="zh-CN" sz="2000" dirty="0"/>
              <a:t> 5</a:t>
            </a:r>
            <a:r>
              <a:rPr lang="zh-CN" altLang="zh-CN" sz="2000" dirty="0"/>
              <a:t>。</a:t>
            </a:r>
          </a:p>
          <a:p>
            <a:pPr lvl="1"/>
            <a:r>
              <a:rPr lang="en-US" altLang="zh-CN" sz="2000" dirty="0" smtClean="0"/>
              <a:t>11 </a:t>
            </a:r>
            <a:r>
              <a:rPr lang="zh-CN" altLang="zh-CN" sz="2000" dirty="0"/>
              <a:t>在二进制中表示为</a:t>
            </a:r>
            <a:r>
              <a:rPr lang="en-US" altLang="zh-CN" sz="2000" dirty="0"/>
              <a:t> 1011</a:t>
            </a:r>
            <a:r>
              <a:rPr lang="zh-CN" altLang="zh-CN" sz="2000" dirty="0"/>
              <a:t>，右移一位后输出</a:t>
            </a:r>
            <a:r>
              <a:rPr lang="en-US" altLang="zh-CN" sz="2000" dirty="0"/>
              <a:t> 101 </a:t>
            </a:r>
            <a:r>
              <a:rPr lang="zh-CN" altLang="zh-CN" sz="2000" dirty="0"/>
              <a:t>这一结果，表示十进制中的</a:t>
            </a:r>
            <a:r>
              <a:rPr lang="en-US" altLang="zh-CN" sz="2000" dirty="0"/>
              <a:t> 5</a:t>
            </a:r>
            <a:r>
              <a:rPr lang="zh-CN" altLang="zh-CN" sz="2000" dirty="0"/>
              <a:t>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88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3892"/>
            <a:ext cx="8229600" cy="4952271"/>
          </a:xfrm>
        </p:spPr>
        <p:txBody>
          <a:bodyPr/>
          <a:lstStyle/>
          <a:p>
            <a:pPr lvl="0"/>
            <a:r>
              <a:rPr lang="en-US" altLang="zh-CN" sz="2800" dirty="0"/>
              <a:t>&amp; </a:t>
            </a:r>
            <a:r>
              <a:rPr lang="zh-CN" altLang="zh-CN" sz="2800" dirty="0"/>
              <a:t>（按位与）</a:t>
            </a:r>
          </a:p>
          <a:p>
            <a:pPr lvl="1"/>
            <a:r>
              <a:rPr lang="en-US" altLang="zh-CN" sz="2000" dirty="0"/>
              <a:t>        </a:t>
            </a:r>
            <a:r>
              <a:rPr lang="zh-CN" altLang="zh-CN" sz="2000" dirty="0"/>
              <a:t>对数字进行按位与操作。</a:t>
            </a:r>
          </a:p>
          <a:p>
            <a:pPr lvl="1"/>
            <a:r>
              <a:rPr lang="en-US" altLang="zh-CN" sz="2000" dirty="0" smtClean="0"/>
              <a:t>        5 &amp; 3 </a:t>
            </a:r>
            <a:r>
              <a:rPr lang="zh-CN" altLang="zh-CN" sz="2000" dirty="0" smtClean="0"/>
              <a:t>输出</a:t>
            </a:r>
            <a:r>
              <a:rPr lang="en-US" altLang="zh-CN" sz="2000" dirty="0" smtClean="0"/>
              <a:t> 1</a:t>
            </a:r>
            <a:r>
              <a:rPr lang="zh-CN" altLang="zh-CN" sz="2000" dirty="0" smtClean="0"/>
              <a:t>。</a:t>
            </a:r>
          </a:p>
          <a:p>
            <a:pPr lvl="0"/>
            <a:r>
              <a:rPr lang="en-US" altLang="zh-CN" sz="2800" dirty="0" smtClean="0"/>
              <a:t>| </a:t>
            </a:r>
            <a:r>
              <a:rPr lang="zh-CN" altLang="zh-CN" sz="2800" dirty="0" smtClean="0"/>
              <a:t>（按位或）</a:t>
            </a:r>
          </a:p>
          <a:p>
            <a:pPr lvl="1"/>
            <a:r>
              <a:rPr lang="en-US" altLang="zh-CN" sz="2000" dirty="0" smtClean="0"/>
              <a:t>        </a:t>
            </a:r>
            <a:r>
              <a:rPr lang="zh-CN" altLang="zh-CN" sz="2000" dirty="0"/>
              <a:t>对数字进行按位或操作。</a:t>
            </a:r>
          </a:p>
          <a:p>
            <a:pPr lvl="1"/>
            <a:r>
              <a:rPr lang="en-US" altLang="zh-CN" sz="2000" dirty="0"/>
              <a:t>        5 | 3 </a:t>
            </a:r>
            <a:r>
              <a:rPr lang="zh-CN" altLang="zh-CN" sz="2000" dirty="0"/>
              <a:t>输出</a:t>
            </a:r>
            <a:r>
              <a:rPr lang="en-US" altLang="zh-CN" sz="2000" dirty="0"/>
              <a:t> 7</a:t>
            </a:r>
            <a:r>
              <a:rPr lang="zh-CN" altLang="zh-CN" sz="2000" dirty="0" smtClean="0"/>
              <a:t>。 </a:t>
            </a:r>
            <a:endParaRPr lang="zh-CN" altLang="zh-CN" sz="2000" dirty="0"/>
          </a:p>
          <a:p>
            <a:pPr lvl="0"/>
            <a:r>
              <a:rPr lang="en-US" altLang="zh-CN" sz="2800" dirty="0"/>
              <a:t>^</a:t>
            </a:r>
            <a:r>
              <a:rPr lang="zh-CN" altLang="zh-CN" sz="2800" dirty="0"/>
              <a:t>（按位异或）</a:t>
            </a:r>
          </a:p>
          <a:p>
            <a:pPr lvl="1"/>
            <a:r>
              <a:rPr lang="en-US" altLang="zh-CN" sz="2000" dirty="0"/>
              <a:t>        </a:t>
            </a:r>
            <a:r>
              <a:rPr lang="zh-CN" altLang="zh-CN" sz="2000" dirty="0"/>
              <a:t>对数字进行按位异或操作。</a:t>
            </a:r>
          </a:p>
          <a:p>
            <a:pPr lvl="1"/>
            <a:r>
              <a:rPr lang="en-US" altLang="zh-CN" sz="2000" dirty="0"/>
              <a:t>        5 ^ 3 </a:t>
            </a:r>
            <a:r>
              <a:rPr lang="zh-CN" altLang="zh-CN" sz="2000" dirty="0"/>
              <a:t>输出</a:t>
            </a:r>
            <a:r>
              <a:rPr lang="en-US" altLang="zh-CN" sz="2000" dirty="0"/>
              <a:t> 6</a:t>
            </a:r>
            <a:r>
              <a:rPr lang="zh-CN" altLang="zh-CN" sz="2000" dirty="0" smtClean="0"/>
              <a:t>。 </a:t>
            </a:r>
            <a:endParaRPr lang="zh-CN" altLang="zh-CN" sz="2000" dirty="0"/>
          </a:p>
          <a:p>
            <a:pPr lvl="0"/>
            <a:r>
              <a:rPr lang="en-US" altLang="zh-CN" sz="2800" dirty="0"/>
              <a:t>~ </a:t>
            </a:r>
            <a:r>
              <a:rPr lang="zh-CN" altLang="zh-CN" sz="2800" dirty="0"/>
              <a:t>（按位取反）</a:t>
            </a:r>
          </a:p>
          <a:p>
            <a:pPr lvl="1"/>
            <a:r>
              <a:rPr lang="en-US" altLang="zh-CN" sz="2000" dirty="0"/>
              <a:t>        x </a:t>
            </a:r>
            <a:r>
              <a:rPr lang="zh-CN" altLang="zh-CN" sz="2000" dirty="0"/>
              <a:t>的按位取反结果为</a:t>
            </a:r>
            <a:r>
              <a:rPr lang="en-US" altLang="zh-CN" sz="2000" dirty="0"/>
              <a:t> -(x+1)</a:t>
            </a:r>
            <a:r>
              <a:rPr lang="zh-CN" altLang="zh-CN" sz="2000" dirty="0"/>
              <a:t>。</a:t>
            </a:r>
          </a:p>
          <a:p>
            <a:pPr lvl="1"/>
            <a:r>
              <a:rPr lang="en-US" altLang="zh-CN" sz="2000" dirty="0"/>
              <a:t>        ~5 </a:t>
            </a:r>
            <a:r>
              <a:rPr lang="zh-CN" altLang="zh-CN" sz="2000" dirty="0"/>
              <a:t>输出</a:t>
            </a:r>
            <a:r>
              <a:rPr lang="en-US" altLang="zh-CN" sz="2000" dirty="0"/>
              <a:t> -6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779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0390"/>
            <a:ext cx="8229600" cy="4865774"/>
          </a:xfrm>
        </p:spPr>
        <p:txBody>
          <a:bodyPr/>
          <a:lstStyle/>
          <a:p>
            <a:pPr lvl="0"/>
            <a:r>
              <a:rPr lang="en-US" altLang="zh-CN" sz="2400" dirty="0"/>
              <a:t>&lt; </a:t>
            </a:r>
            <a:r>
              <a:rPr lang="zh-CN" altLang="zh-CN" sz="2400" dirty="0"/>
              <a:t>（小于）</a:t>
            </a:r>
          </a:p>
          <a:p>
            <a:pPr lvl="1"/>
            <a:r>
              <a:rPr lang="zh-CN" altLang="zh-CN" sz="2000" dirty="0" smtClean="0"/>
              <a:t>返回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 </a:t>
            </a:r>
            <a:r>
              <a:rPr lang="zh-CN" altLang="zh-CN" sz="2000" dirty="0"/>
              <a:t>是否小于</a:t>
            </a:r>
            <a:r>
              <a:rPr lang="en-US" altLang="zh-CN" sz="2000" dirty="0"/>
              <a:t> y</a:t>
            </a:r>
            <a:r>
              <a:rPr lang="zh-CN" altLang="zh-CN" sz="2000" dirty="0"/>
              <a:t>。所有的比较运算符返回的结果均为</a:t>
            </a:r>
            <a:r>
              <a:rPr lang="en-US" altLang="zh-CN" sz="2000" dirty="0"/>
              <a:t> True </a:t>
            </a:r>
            <a:r>
              <a:rPr lang="zh-CN" altLang="zh-CN" sz="2000" dirty="0"/>
              <a:t>或</a:t>
            </a:r>
            <a:r>
              <a:rPr lang="en-US" altLang="zh-CN" sz="2000" dirty="0"/>
              <a:t> False</a:t>
            </a:r>
            <a:r>
              <a:rPr lang="zh-CN" altLang="zh-CN" sz="2000" dirty="0"/>
              <a:t>。请注意这些名称之中的大写字母。</a:t>
            </a:r>
          </a:p>
          <a:p>
            <a:pPr lvl="1"/>
            <a:r>
              <a:rPr lang="en-US" altLang="zh-CN" sz="2000" dirty="0" smtClean="0"/>
              <a:t>5 </a:t>
            </a:r>
            <a:r>
              <a:rPr lang="en-US" altLang="zh-CN" sz="2000" dirty="0"/>
              <a:t>&lt; 3 </a:t>
            </a:r>
            <a:r>
              <a:rPr lang="zh-CN" altLang="zh-CN" sz="2000" dirty="0"/>
              <a:t>输出</a:t>
            </a:r>
            <a:r>
              <a:rPr lang="en-US" altLang="zh-CN" sz="2000" dirty="0"/>
              <a:t> False</a:t>
            </a:r>
            <a:r>
              <a:rPr lang="zh-CN" altLang="zh-CN" sz="2000" dirty="0"/>
              <a:t>，</a:t>
            </a:r>
            <a:r>
              <a:rPr lang="en-US" altLang="zh-CN" sz="2000" dirty="0"/>
              <a:t>3 &lt; 6 </a:t>
            </a:r>
            <a:r>
              <a:rPr lang="zh-CN" altLang="zh-CN" sz="2000" dirty="0"/>
              <a:t>输出</a:t>
            </a:r>
            <a:r>
              <a:rPr lang="en-US" altLang="zh-CN" sz="2000" dirty="0"/>
              <a:t> True</a:t>
            </a:r>
            <a:r>
              <a:rPr lang="zh-CN" altLang="zh-CN" sz="2000" dirty="0"/>
              <a:t>。</a:t>
            </a:r>
          </a:p>
          <a:p>
            <a:pPr lvl="1"/>
            <a:r>
              <a:rPr lang="zh-CN" altLang="zh-CN" sz="2000" dirty="0" smtClean="0"/>
              <a:t>比较</a:t>
            </a:r>
            <a:r>
              <a:rPr lang="zh-CN" altLang="zh-CN" sz="2000" dirty="0"/>
              <a:t>可以任意组成组成链接：</a:t>
            </a:r>
            <a:r>
              <a:rPr lang="en-US" altLang="zh-CN" sz="2000" dirty="0"/>
              <a:t>3 &lt; 5 &lt; 7 </a:t>
            </a:r>
            <a:r>
              <a:rPr lang="zh-CN" altLang="zh-CN" sz="2000" dirty="0"/>
              <a:t>返回</a:t>
            </a:r>
            <a:r>
              <a:rPr lang="en-US" altLang="zh-CN" sz="2000" dirty="0"/>
              <a:t> True</a:t>
            </a:r>
            <a:r>
              <a:rPr lang="zh-CN" altLang="zh-CN" sz="2000" dirty="0"/>
              <a:t>。</a:t>
            </a:r>
          </a:p>
          <a:p>
            <a:pPr lvl="0"/>
            <a:r>
              <a:rPr lang="en-US" altLang="zh-CN" sz="2400" dirty="0"/>
              <a:t>&gt; </a:t>
            </a:r>
            <a:r>
              <a:rPr lang="zh-CN" altLang="zh-CN" sz="2400" dirty="0"/>
              <a:t>（大于）</a:t>
            </a:r>
          </a:p>
          <a:p>
            <a:pPr lvl="1"/>
            <a:r>
              <a:rPr lang="zh-CN" altLang="zh-CN" sz="2000" dirty="0" smtClean="0"/>
              <a:t>返回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 </a:t>
            </a:r>
            <a:r>
              <a:rPr lang="zh-CN" altLang="zh-CN" sz="2000" dirty="0"/>
              <a:t>是否大于</a:t>
            </a:r>
            <a:r>
              <a:rPr lang="en-US" altLang="zh-CN" sz="2000" dirty="0"/>
              <a:t> y</a:t>
            </a:r>
            <a:r>
              <a:rPr lang="zh-CN" altLang="zh-CN" sz="2000" dirty="0"/>
              <a:t>。</a:t>
            </a:r>
          </a:p>
          <a:p>
            <a:pPr lvl="1"/>
            <a:r>
              <a:rPr lang="en-US" altLang="zh-CN" sz="2000" dirty="0" smtClean="0"/>
              <a:t>5 </a:t>
            </a:r>
            <a:r>
              <a:rPr lang="en-US" altLang="zh-CN" sz="2000" dirty="0"/>
              <a:t>&gt; 3 </a:t>
            </a:r>
            <a:r>
              <a:rPr lang="zh-CN" altLang="zh-CN" sz="2000" dirty="0"/>
              <a:t>返回</a:t>
            </a:r>
            <a:r>
              <a:rPr lang="en-US" altLang="zh-CN" sz="2000" dirty="0"/>
              <a:t> True</a:t>
            </a:r>
            <a:r>
              <a:rPr lang="zh-CN" altLang="zh-CN" sz="2000" dirty="0"/>
              <a:t>。如果两个操作数均为数字，它们首先将会被转换至一种共同的类型。否则，它将总是返回</a:t>
            </a:r>
            <a:r>
              <a:rPr lang="en-US" altLang="zh-CN" sz="2000" dirty="0"/>
              <a:t> False</a:t>
            </a:r>
            <a:r>
              <a:rPr lang="zh-CN" altLang="zh-CN" sz="2000" dirty="0"/>
              <a:t>。</a:t>
            </a:r>
          </a:p>
          <a:p>
            <a:pPr lvl="0"/>
            <a:r>
              <a:rPr lang="en-US" altLang="zh-CN" sz="2400" dirty="0"/>
              <a:t>&lt;= </a:t>
            </a:r>
            <a:r>
              <a:rPr lang="zh-CN" altLang="zh-CN" sz="2400" dirty="0"/>
              <a:t>（小于等于）</a:t>
            </a:r>
          </a:p>
          <a:p>
            <a:pPr lvl="1"/>
            <a:r>
              <a:rPr lang="zh-CN" altLang="zh-CN" sz="2000" dirty="0" smtClean="0"/>
              <a:t>返回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 </a:t>
            </a:r>
            <a:r>
              <a:rPr lang="zh-CN" altLang="zh-CN" sz="2000" dirty="0"/>
              <a:t>是否小于或等于</a:t>
            </a:r>
            <a:r>
              <a:rPr lang="en-US" altLang="zh-CN" sz="2000" dirty="0"/>
              <a:t> y</a:t>
            </a:r>
            <a:r>
              <a:rPr lang="zh-CN" altLang="zh-CN" sz="2000" dirty="0"/>
              <a:t>。</a:t>
            </a:r>
          </a:p>
          <a:p>
            <a:pPr lvl="1"/>
            <a:r>
              <a:rPr lang="en-US" altLang="zh-CN" sz="2000" dirty="0" smtClean="0"/>
              <a:t>x </a:t>
            </a:r>
            <a:r>
              <a:rPr lang="en-US" altLang="zh-CN" sz="2000" dirty="0"/>
              <a:t>= 3; y = 6; x&lt;=y </a:t>
            </a:r>
            <a:r>
              <a:rPr lang="zh-CN" altLang="zh-CN" sz="2000" dirty="0"/>
              <a:t>返回</a:t>
            </a:r>
            <a:r>
              <a:rPr lang="en-US" altLang="zh-CN" sz="2000" dirty="0"/>
              <a:t> True</a:t>
            </a:r>
            <a:r>
              <a:rPr lang="zh-CN" altLang="zh-CN" sz="20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263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104"/>
            <a:ext cx="8229600" cy="4841060"/>
          </a:xfrm>
        </p:spPr>
        <p:txBody>
          <a:bodyPr/>
          <a:lstStyle/>
          <a:p>
            <a:pPr lvl="0"/>
            <a:r>
              <a:rPr lang="en-US" altLang="zh-CN" sz="2400" dirty="0"/>
              <a:t>&gt;= </a:t>
            </a:r>
            <a:r>
              <a:rPr lang="zh-CN" altLang="zh-CN" sz="2400" dirty="0"/>
              <a:t>（大于等于）</a:t>
            </a:r>
          </a:p>
          <a:p>
            <a:pPr lvl="1"/>
            <a:r>
              <a:rPr lang="zh-CN" altLang="zh-CN" sz="2400" dirty="0" smtClean="0"/>
              <a:t>返回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x </a:t>
            </a:r>
            <a:r>
              <a:rPr lang="zh-CN" altLang="zh-CN" sz="2400" dirty="0"/>
              <a:t>是否大于或等于</a:t>
            </a:r>
            <a:r>
              <a:rPr lang="en-US" altLang="zh-CN" sz="2400" dirty="0"/>
              <a:t> y</a:t>
            </a:r>
            <a:r>
              <a:rPr lang="zh-CN" altLang="zh-CN" sz="2400" dirty="0"/>
              <a:t>。</a:t>
            </a:r>
          </a:p>
          <a:p>
            <a:pPr lvl="1"/>
            <a:r>
              <a:rPr lang="en-US" altLang="zh-CN" sz="2400" dirty="0" smtClean="0"/>
              <a:t>x </a:t>
            </a:r>
            <a:r>
              <a:rPr lang="en-US" altLang="zh-CN" sz="2400" dirty="0"/>
              <a:t>= 4; y = 3; x&gt;=3 </a:t>
            </a:r>
            <a:r>
              <a:rPr lang="zh-CN" altLang="zh-CN" sz="2400" dirty="0"/>
              <a:t>返回</a:t>
            </a:r>
            <a:r>
              <a:rPr lang="en-US" altLang="zh-CN" sz="2400" dirty="0"/>
              <a:t> True</a:t>
            </a:r>
            <a:r>
              <a:rPr lang="zh-CN" altLang="zh-CN" sz="2400" dirty="0"/>
              <a:t>。</a:t>
            </a:r>
          </a:p>
          <a:p>
            <a:pPr lvl="0"/>
            <a:r>
              <a:rPr lang="en-US" altLang="zh-CN" sz="2400" dirty="0"/>
              <a:t>== </a:t>
            </a:r>
            <a:r>
              <a:rPr lang="zh-CN" altLang="zh-CN" sz="2400" dirty="0"/>
              <a:t>（等于）</a:t>
            </a:r>
          </a:p>
          <a:p>
            <a:pPr lvl="1"/>
            <a:r>
              <a:rPr lang="zh-CN" altLang="zh-CN" sz="2400" dirty="0" smtClean="0"/>
              <a:t>比较</a:t>
            </a:r>
            <a:r>
              <a:rPr lang="zh-CN" altLang="zh-CN" sz="2400" dirty="0"/>
              <a:t>两个对象是否相等。</a:t>
            </a:r>
          </a:p>
          <a:p>
            <a:pPr lvl="1"/>
            <a:r>
              <a:rPr lang="en-US" altLang="zh-CN" sz="2400" dirty="0" smtClean="0"/>
              <a:t>x </a:t>
            </a:r>
            <a:r>
              <a:rPr lang="en-US" altLang="zh-CN" sz="2400" dirty="0"/>
              <a:t>= 2; y = 2; x == y </a:t>
            </a:r>
            <a:r>
              <a:rPr lang="zh-CN" altLang="zh-CN" sz="2400" dirty="0"/>
              <a:t>返回</a:t>
            </a:r>
            <a:r>
              <a:rPr lang="en-US" altLang="zh-CN" sz="2400" dirty="0"/>
              <a:t> True</a:t>
            </a:r>
            <a:r>
              <a:rPr lang="zh-CN" altLang="zh-CN" sz="2400" dirty="0"/>
              <a:t>。</a:t>
            </a:r>
          </a:p>
          <a:p>
            <a:pPr lvl="1"/>
            <a:r>
              <a:rPr lang="en-US" altLang="zh-CN" sz="2400" dirty="0" smtClean="0"/>
              <a:t>x </a:t>
            </a:r>
            <a:r>
              <a:rPr lang="en-US" altLang="zh-CN" sz="2400" dirty="0"/>
              <a:t>= '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'; y = '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'; x == y </a:t>
            </a:r>
            <a:r>
              <a:rPr lang="zh-CN" altLang="zh-CN" sz="2400" dirty="0"/>
              <a:t>返回</a:t>
            </a:r>
            <a:r>
              <a:rPr lang="en-US" altLang="zh-CN" sz="2400" dirty="0"/>
              <a:t> False</a:t>
            </a:r>
            <a:r>
              <a:rPr lang="zh-CN" altLang="zh-CN" sz="2400" dirty="0"/>
              <a:t>。</a:t>
            </a:r>
          </a:p>
          <a:p>
            <a:pPr lvl="1"/>
            <a:r>
              <a:rPr lang="en-US" altLang="zh-CN" sz="2400" dirty="0" smtClean="0"/>
              <a:t>x </a:t>
            </a:r>
            <a:r>
              <a:rPr lang="en-US" altLang="zh-CN" sz="2400" dirty="0"/>
              <a:t>= '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'; y = '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'; x == y </a:t>
            </a:r>
            <a:r>
              <a:rPr lang="zh-CN" altLang="zh-CN" sz="2400" dirty="0"/>
              <a:t>返回</a:t>
            </a:r>
            <a:r>
              <a:rPr lang="en-US" altLang="zh-CN" sz="2400" dirty="0"/>
              <a:t> True</a:t>
            </a:r>
            <a:r>
              <a:rPr lang="zh-CN" altLang="zh-CN" sz="2400" dirty="0"/>
              <a:t>。</a:t>
            </a:r>
          </a:p>
          <a:p>
            <a:pPr lvl="0"/>
            <a:r>
              <a:rPr lang="en-US" altLang="zh-CN" sz="2400" dirty="0"/>
              <a:t>!= </a:t>
            </a:r>
            <a:r>
              <a:rPr lang="zh-CN" altLang="zh-CN" sz="2400" dirty="0"/>
              <a:t>（不等于）</a:t>
            </a:r>
          </a:p>
          <a:p>
            <a:pPr lvl="1"/>
            <a:r>
              <a:rPr lang="zh-CN" altLang="zh-CN" sz="2400" dirty="0" smtClean="0"/>
              <a:t>比较</a:t>
            </a:r>
            <a:r>
              <a:rPr lang="zh-CN" altLang="zh-CN" sz="2400" dirty="0"/>
              <a:t>两个对象是否不相等。</a:t>
            </a:r>
          </a:p>
          <a:p>
            <a:pPr lvl="1"/>
            <a:r>
              <a:rPr lang="en-US" altLang="zh-CN" sz="2400" dirty="0" smtClean="0"/>
              <a:t>x </a:t>
            </a:r>
            <a:r>
              <a:rPr lang="en-US" altLang="zh-CN" sz="2400" dirty="0"/>
              <a:t>= 2; y = 3; x != y </a:t>
            </a:r>
            <a:r>
              <a:rPr lang="zh-CN" altLang="zh-CN" sz="2400" dirty="0"/>
              <a:t>返回</a:t>
            </a:r>
            <a:r>
              <a:rPr lang="en-US" altLang="zh-CN" sz="2400" dirty="0"/>
              <a:t> True</a:t>
            </a:r>
            <a:r>
              <a:rPr lang="zh-CN" altLang="zh-CN" sz="24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846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400" dirty="0"/>
              <a:t>not </a:t>
            </a:r>
            <a:r>
              <a:rPr lang="zh-CN" altLang="zh-CN" sz="2400" dirty="0"/>
              <a:t>（逻辑</a:t>
            </a:r>
            <a:r>
              <a:rPr lang="en-US" altLang="zh-CN" sz="2400" dirty="0"/>
              <a:t>“</a:t>
            </a:r>
            <a:r>
              <a:rPr lang="zh-CN" altLang="zh-CN" sz="2400" dirty="0"/>
              <a:t>非</a:t>
            </a:r>
            <a:r>
              <a:rPr lang="en-US" altLang="zh-CN" sz="2400" dirty="0"/>
              <a:t>”</a:t>
            </a:r>
            <a:r>
              <a:rPr lang="zh-CN" altLang="zh-CN" sz="2400" dirty="0"/>
              <a:t>）</a:t>
            </a:r>
          </a:p>
          <a:p>
            <a:pPr lvl="1"/>
            <a:r>
              <a:rPr lang="zh-CN" altLang="zh-CN" sz="2400" dirty="0" smtClean="0"/>
              <a:t>如果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x </a:t>
            </a:r>
            <a:r>
              <a:rPr lang="zh-CN" altLang="zh-CN" sz="2400" dirty="0"/>
              <a:t>是</a:t>
            </a:r>
            <a:r>
              <a:rPr lang="en-US" altLang="zh-CN" sz="2400" dirty="0"/>
              <a:t> Ture</a:t>
            </a:r>
            <a:r>
              <a:rPr lang="zh-CN" altLang="zh-CN" sz="2400" dirty="0"/>
              <a:t>，则返回</a:t>
            </a:r>
            <a:r>
              <a:rPr lang="en-US" altLang="zh-CN" sz="2400" dirty="0"/>
              <a:t> False</a:t>
            </a:r>
            <a:r>
              <a:rPr lang="zh-CN" altLang="zh-CN" sz="2400" dirty="0"/>
              <a:t>。如果</a:t>
            </a:r>
            <a:r>
              <a:rPr lang="en-US" altLang="zh-CN" sz="2400" dirty="0"/>
              <a:t> x </a:t>
            </a:r>
            <a:r>
              <a:rPr lang="zh-CN" altLang="zh-CN" sz="2400" dirty="0"/>
              <a:t>是</a:t>
            </a:r>
            <a:r>
              <a:rPr lang="en-US" altLang="zh-CN" sz="2400" dirty="0"/>
              <a:t> False</a:t>
            </a:r>
            <a:r>
              <a:rPr lang="zh-CN" altLang="zh-CN" sz="2400" dirty="0"/>
              <a:t>，则返回</a:t>
            </a:r>
            <a:r>
              <a:rPr lang="en-US" altLang="zh-CN" sz="2400" dirty="0"/>
              <a:t> True</a:t>
            </a:r>
            <a:r>
              <a:rPr lang="zh-CN" altLang="zh-CN" sz="2400" dirty="0"/>
              <a:t>。</a:t>
            </a:r>
          </a:p>
          <a:p>
            <a:pPr lvl="1"/>
            <a:r>
              <a:rPr lang="en-US" altLang="zh-CN" sz="2400" dirty="0" smtClean="0"/>
              <a:t>x </a:t>
            </a:r>
            <a:r>
              <a:rPr lang="en-US" altLang="zh-CN" sz="2400" dirty="0"/>
              <a:t>= Ture; not x </a:t>
            </a:r>
            <a:r>
              <a:rPr lang="zh-CN" altLang="zh-CN" sz="2400" dirty="0"/>
              <a:t>返回</a:t>
            </a:r>
            <a:r>
              <a:rPr lang="en-US" altLang="zh-CN" sz="2400" dirty="0"/>
              <a:t> False</a:t>
            </a:r>
            <a:r>
              <a:rPr lang="zh-CN" altLang="zh-CN" sz="2400" dirty="0"/>
              <a:t>。</a:t>
            </a:r>
          </a:p>
          <a:p>
            <a:pPr lvl="0"/>
            <a:r>
              <a:rPr lang="en-US" altLang="zh-CN" sz="2400" dirty="0"/>
              <a:t>and </a:t>
            </a:r>
            <a:r>
              <a:rPr lang="zh-CN" altLang="zh-CN" sz="2400" dirty="0"/>
              <a:t>（逻辑</a:t>
            </a:r>
            <a:r>
              <a:rPr lang="en-US" altLang="zh-CN" sz="2400" dirty="0"/>
              <a:t>“</a:t>
            </a:r>
            <a:r>
              <a:rPr lang="zh-CN" altLang="zh-CN" sz="2400" dirty="0"/>
              <a:t>与</a:t>
            </a:r>
            <a:r>
              <a:rPr lang="en-US" altLang="zh-CN" sz="2400" dirty="0"/>
              <a:t>”</a:t>
            </a:r>
            <a:r>
              <a:rPr lang="zh-CN" altLang="zh-CN" sz="2400" dirty="0"/>
              <a:t>）</a:t>
            </a:r>
          </a:p>
          <a:p>
            <a:pPr lvl="1"/>
            <a:r>
              <a:rPr lang="zh-CN" altLang="zh-CN" sz="2400" dirty="0" smtClean="0"/>
              <a:t>如果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x </a:t>
            </a:r>
            <a:r>
              <a:rPr lang="zh-CN" altLang="zh-CN" sz="2400" dirty="0"/>
              <a:t>是</a:t>
            </a:r>
            <a:r>
              <a:rPr lang="en-US" altLang="zh-CN" sz="2400" dirty="0"/>
              <a:t> False</a:t>
            </a:r>
            <a:r>
              <a:rPr lang="zh-CN" altLang="zh-CN" sz="2400" dirty="0"/>
              <a:t>，则</a:t>
            </a:r>
            <a:r>
              <a:rPr lang="en-US" altLang="zh-CN" sz="2400" dirty="0"/>
              <a:t> x and y </a:t>
            </a:r>
            <a:r>
              <a:rPr lang="zh-CN" altLang="zh-CN" sz="2400" dirty="0"/>
              <a:t>返回</a:t>
            </a:r>
            <a:r>
              <a:rPr lang="en-US" altLang="zh-CN" sz="2400" dirty="0"/>
              <a:t> False</a:t>
            </a:r>
            <a:r>
              <a:rPr lang="zh-CN" altLang="zh-CN" sz="2400" dirty="0"/>
              <a:t>，否则返回</a:t>
            </a:r>
            <a:r>
              <a:rPr lang="en-US" altLang="zh-CN" sz="2400" dirty="0"/>
              <a:t> y </a:t>
            </a:r>
            <a:r>
              <a:rPr lang="zh-CN" altLang="zh-CN" sz="2400" dirty="0"/>
              <a:t>的计算值。</a:t>
            </a:r>
          </a:p>
          <a:p>
            <a:pPr lvl="0"/>
            <a:r>
              <a:rPr lang="en-US" altLang="zh-CN" sz="2400" dirty="0" smtClean="0"/>
              <a:t>or</a:t>
            </a:r>
            <a:r>
              <a:rPr lang="zh-CN" altLang="zh-CN" sz="2400" dirty="0"/>
              <a:t>（逻辑</a:t>
            </a:r>
            <a:r>
              <a:rPr lang="en-US" altLang="zh-CN" sz="2400" dirty="0"/>
              <a:t>“</a:t>
            </a:r>
            <a:r>
              <a:rPr lang="zh-CN" altLang="zh-CN" sz="2400" dirty="0"/>
              <a:t>或</a:t>
            </a:r>
            <a:r>
              <a:rPr lang="en-US" altLang="zh-CN" sz="2400" dirty="0"/>
              <a:t>”</a:t>
            </a:r>
            <a:r>
              <a:rPr lang="zh-CN" altLang="zh-CN" sz="2400" dirty="0"/>
              <a:t>）</a:t>
            </a:r>
          </a:p>
          <a:p>
            <a:pPr lvl="1"/>
            <a:r>
              <a:rPr lang="zh-CN" altLang="zh-CN" sz="2400" dirty="0" smtClean="0"/>
              <a:t>如果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x </a:t>
            </a:r>
            <a:r>
              <a:rPr lang="zh-CN" altLang="zh-CN" sz="2400" dirty="0"/>
              <a:t>是</a:t>
            </a:r>
            <a:r>
              <a:rPr lang="en-US" altLang="zh-CN" sz="2400" dirty="0"/>
              <a:t> True</a:t>
            </a:r>
            <a:r>
              <a:rPr lang="zh-CN" altLang="zh-CN" sz="2400" dirty="0"/>
              <a:t>，则返回</a:t>
            </a:r>
            <a:r>
              <a:rPr lang="en-US" altLang="zh-CN" sz="2400" dirty="0"/>
              <a:t> True</a:t>
            </a:r>
            <a:r>
              <a:rPr lang="zh-CN" altLang="zh-CN" sz="2400" dirty="0"/>
              <a:t>，否则它将返回</a:t>
            </a:r>
            <a:r>
              <a:rPr lang="en-US" altLang="zh-CN" sz="2400" dirty="0"/>
              <a:t> y </a:t>
            </a:r>
            <a:r>
              <a:rPr lang="zh-CN" altLang="zh-CN" sz="2400" dirty="0"/>
              <a:t>的计算值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162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短路运算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zh-CN" dirty="0"/>
              <a:t>当</a:t>
            </a:r>
            <a:r>
              <a:rPr lang="en-US" altLang="zh-CN" dirty="0"/>
              <a:t> x </a:t>
            </a:r>
            <a:r>
              <a:rPr lang="zh-CN" altLang="zh-CN" dirty="0"/>
              <a:t>是</a:t>
            </a:r>
            <a:r>
              <a:rPr lang="en-US" altLang="zh-CN" dirty="0"/>
              <a:t> False </a:t>
            </a:r>
            <a:r>
              <a:rPr lang="zh-CN" altLang="zh-CN" dirty="0"/>
              <a:t>时，</a:t>
            </a:r>
            <a:r>
              <a:rPr lang="en-US" altLang="zh-CN" dirty="0"/>
              <a:t>x = False; y = True; x and y </a:t>
            </a:r>
            <a:r>
              <a:rPr lang="zh-CN" altLang="zh-CN" dirty="0"/>
              <a:t>将返回</a:t>
            </a:r>
            <a:r>
              <a:rPr lang="en-US" altLang="zh-CN" dirty="0"/>
              <a:t> False</a:t>
            </a:r>
            <a:r>
              <a:rPr lang="zh-CN" altLang="zh-CN" dirty="0"/>
              <a:t>。在这一情境中，</a:t>
            </a:r>
            <a:r>
              <a:rPr lang="en-US" altLang="zh-CN" dirty="0"/>
              <a:t>Python </a:t>
            </a:r>
            <a:r>
              <a:rPr lang="zh-CN" altLang="zh-CN" dirty="0"/>
              <a:t>将不会计算</a:t>
            </a:r>
            <a:r>
              <a:rPr lang="en-US" altLang="zh-CN" dirty="0"/>
              <a:t> y</a:t>
            </a:r>
            <a:r>
              <a:rPr lang="zh-CN" altLang="zh-CN" dirty="0"/>
              <a:t>，因为它已经了解</a:t>
            </a:r>
            <a:r>
              <a:rPr lang="en-US" altLang="zh-CN" dirty="0"/>
              <a:t> and </a:t>
            </a:r>
            <a:r>
              <a:rPr lang="zh-CN" altLang="zh-CN" dirty="0"/>
              <a:t>表达式的左侧是</a:t>
            </a:r>
            <a:r>
              <a:rPr lang="en-US" altLang="zh-CN" dirty="0"/>
              <a:t> False</a:t>
            </a:r>
            <a:r>
              <a:rPr lang="zh-CN" altLang="zh-CN" dirty="0"/>
              <a:t>，这意味着整个表达式都将是</a:t>
            </a:r>
            <a:r>
              <a:rPr lang="en-US" altLang="zh-CN" dirty="0"/>
              <a:t> False </a:t>
            </a:r>
            <a:r>
              <a:rPr lang="zh-CN" altLang="zh-CN" dirty="0"/>
              <a:t>而不会是别的值。这种情况被称作 短路计算（</a:t>
            </a:r>
            <a:r>
              <a:rPr lang="en-US" altLang="zh-CN" dirty="0"/>
              <a:t>Short-circuit Evaluation</a:t>
            </a:r>
            <a:r>
              <a:rPr lang="zh-CN" altLang="zh-CN" dirty="0"/>
              <a:t>）。</a:t>
            </a:r>
          </a:p>
          <a:p>
            <a:pPr marL="342900" lvl="1" indent="-342900"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zh-CN" dirty="0"/>
              <a:t>x = Ture; y = False; x or y </a:t>
            </a:r>
            <a:r>
              <a:rPr lang="zh-CN" altLang="zh-CN" dirty="0"/>
              <a:t>将返回</a:t>
            </a:r>
            <a:r>
              <a:rPr lang="en-US" altLang="zh-CN" dirty="0"/>
              <a:t> Ture</a:t>
            </a:r>
            <a:r>
              <a:rPr lang="zh-CN" altLang="zh-CN" dirty="0"/>
              <a:t>。在这里短路计算同样适用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51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运算符的优先级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如果你有一个诸如</a:t>
            </a:r>
            <a:r>
              <a:rPr lang="en-US" altLang="zh-CN" sz="2400" dirty="0"/>
              <a:t> 2 + 3 * 4 </a:t>
            </a:r>
            <a:r>
              <a:rPr lang="zh-CN" altLang="zh-CN" sz="2400" dirty="0"/>
              <a:t>的表达式，是优先完成加法还是优先完成乘法呢？基础数学知识会告诉我们应该先完成乘法。这意味着乘法运算符的优先级要高于加法</a:t>
            </a:r>
            <a:r>
              <a:rPr lang="zh-CN" altLang="zh-CN" sz="2400" dirty="0" smtClean="0"/>
              <a:t>运算符</a:t>
            </a:r>
            <a:endParaRPr lang="zh-CN" altLang="zh-CN" sz="2400" dirty="0"/>
          </a:p>
          <a:p>
            <a:r>
              <a:rPr lang="zh-CN" altLang="en-US" sz="2400" dirty="0"/>
              <a:t>教材</a:t>
            </a:r>
            <a:r>
              <a:rPr lang="zh-CN" altLang="en-US" sz="2400" dirty="0" smtClean="0"/>
              <a:t>中表</a:t>
            </a:r>
            <a:r>
              <a:rPr lang="en-US" altLang="zh-CN" sz="2400" dirty="0" smtClean="0"/>
              <a:t>2-2</a:t>
            </a:r>
            <a:r>
              <a:rPr lang="zh-CN" altLang="zh-CN" sz="2400" dirty="0" smtClean="0"/>
              <a:t>给</a:t>
            </a:r>
            <a:r>
              <a:rPr lang="zh-CN" altLang="zh-CN" sz="2400" dirty="0"/>
              <a:t>出</a:t>
            </a:r>
            <a:r>
              <a:rPr lang="en-US" altLang="zh-CN" sz="2400" dirty="0"/>
              <a:t> Python </a:t>
            </a:r>
            <a:r>
              <a:rPr lang="zh-CN" altLang="zh-CN" sz="2400" dirty="0"/>
              <a:t>中从最低优先级到最高优先级的优先级列表。这意味着，在给定的表达式中，</a:t>
            </a:r>
            <a:r>
              <a:rPr lang="en-US" altLang="zh-CN" sz="2400" dirty="0"/>
              <a:t>Python </a:t>
            </a:r>
            <a:r>
              <a:rPr lang="zh-CN" altLang="zh-CN" sz="2400" dirty="0"/>
              <a:t>将优先计算列表中位置靠后的那些优先级较高的运算符与表达式。</a:t>
            </a:r>
          </a:p>
          <a:p>
            <a:r>
              <a:rPr lang="zh-CN" altLang="zh-CN" sz="2400" dirty="0" smtClean="0"/>
              <a:t>在</a:t>
            </a:r>
            <a:r>
              <a:rPr lang="zh-CN" altLang="zh-CN" sz="2400" dirty="0"/>
              <a:t>日常工作中，强烈建议你最好使用圆括号操作符来对运算符与操作数进行分组，以更加明确地指定优先级。这也能使得程序更加可读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189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0825" y="836613"/>
          <a:ext cx="8642350" cy="5688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3587"/>
                <a:gridCol w="3424957"/>
                <a:gridCol w="3423806"/>
              </a:tblGrid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优先级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运算符及操作数形式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意义描述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[...], (...), {...}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创建列表、元组和字典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s[</a:t>
                      </a:r>
                      <a:r>
                        <a:rPr lang="en-US" sz="1600" kern="100" dirty="0" err="1">
                          <a:effectLst/>
                        </a:rPr>
                        <a:t>i</a:t>
                      </a:r>
                      <a:r>
                        <a:rPr lang="en-US" sz="1600" kern="100" dirty="0">
                          <a:effectLst/>
                        </a:rPr>
                        <a:t>], s[</a:t>
                      </a:r>
                      <a:r>
                        <a:rPr lang="en-US" sz="1600" kern="100" dirty="0" err="1">
                          <a:effectLst/>
                        </a:rPr>
                        <a:t>i:j</a:t>
                      </a:r>
                      <a:r>
                        <a:rPr lang="en-US" sz="1600" kern="100" dirty="0">
                          <a:effectLst/>
                        </a:rPr>
                        <a:t>]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索引、切片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s.attr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f(...)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函数调用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+a, -a, ~a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一元运算符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a**b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乘方（从右至左运算）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a*b, a/b, a//b, a%b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乘法、除法、截取除法、取余数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a+b</a:t>
                      </a:r>
                      <a:r>
                        <a:rPr lang="en-US" sz="1600" kern="100" dirty="0">
                          <a:effectLst/>
                        </a:rPr>
                        <a:t>, a-b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加法、减法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a&lt;&lt;b, a&gt;&gt;b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左移、右移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a&amp;b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按位与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a^b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按位异或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a|b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按位或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767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a&lt;b, a&lt;=b, a&gt;b, a&gt;=b, a==b, a!=b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小于、小于等于、大于、大于等于、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等于、不等于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is b, a is not b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身份检查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in s, a not in s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序列成员检查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 a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逻辑非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and b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逻辑与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or b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逻辑或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  <a:tr h="25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if b else c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条件表达式运算符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1" marR="68591" marT="0" marB="0"/>
                </a:tc>
              </a:tr>
            </a:tbl>
          </a:graphicData>
        </a:graphic>
      </p:graphicFrame>
      <p:sp>
        <p:nvSpPr>
          <p:cNvPr id="19544" name="Rectangle 1"/>
          <p:cNvSpPr/>
          <p:nvPr/>
        </p:nvSpPr>
        <p:spPr>
          <a:xfrm>
            <a:off x="0" y="182949"/>
            <a:ext cx="7200900" cy="4619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语言中运算符的</a:t>
            </a:r>
            <a:r>
              <a:rPr lang="zh-CN" alt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优先级（从高到低）</a:t>
            </a:r>
            <a:endParaRPr lang="zh-CN" altLang="en-US" sz="2400" dirty="0">
              <a:solidFill>
                <a:srgbClr val="FFC000"/>
              </a:solidFill>
              <a:latin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运算符的结合性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当优先级相同时</a:t>
            </a:r>
            <a:r>
              <a:rPr lang="en-US" altLang="zh-CN" dirty="0"/>
              <a:t>,</a:t>
            </a:r>
            <a:r>
              <a:rPr lang="zh-CN" altLang="en-US" dirty="0"/>
              <a:t>按运算符的结合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结合性是指运算的计算是从左开始还是从右开始，</a:t>
            </a:r>
            <a:r>
              <a:rPr lang="en-US" altLang="zh-CN" dirty="0"/>
              <a:t>Python</a:t>
            </a:r>
            <a:r>
              <a:rPr lang="zh-CN" altLang="en-US" dirty="0"/>
              <a:t>的运算符绝大多数是从左开始，只两个特例，乘方（**）和条件表达式运算从右开始。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394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使用括号改变运算顺序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为了使表达式更加易读，可以使用括号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举</a:t>
            </a:r>
            <a:r>
              <a:rPr lang="zh-CN" altLang="zh-CN" sz="2400" dirty="0"/>
              <a:t>个例子，</a:t>
            </a:r>
            <a:r>
              <a:rPr lang="en-US" altLang="zh-CN" sz="2400" dirty="0"/>
              <a:t>2 + (3 * 4) </a:t>
            </a:r>
            <a:r>
              <a:rPr lang="zh-CN" altLang="zh-CN" sz="2400" dirty="0"/>
              <a:t>自是要比</a:t>
            </a:r>
            <a:r>
              <a:rPr lang="en-US" altLang="zh-CN" sz="2400" dirty="0"/>
              <a:t> 2 + 3 * 4 </a:t>
            </a:r>
            <a:r>
              <a:rPr lang="zh-CN" altLang="zh-CN" sz="2400" dirty="0"/>
              <a:t>要更加容易理解，因为后者还要求你要了解运算符的优先级。和其它的一切一样，使用括号同样也要适度（而不要过度），同时亦应不要像</a:t>
            </a:r>
            <a:r>
              <a:rPr lang="en-US" altLang="zh-CN" sz="2400" dirty="0"/>
              <a:t> (2 + (3 * 4)) </a:t>
            </a:r>
            <a:r>
              <a:rPr lang="zh-CN" altLang="zh-CN" sz="2400" dirty="0"/>
              <a:t>这般冗余。</a:t>
            </a:r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使用</a:t>
            </a:r>
            <a:r>
              <a:rPr lang="zh-CN" altLang="zh-CN" sz="2400" dirty="0"/>
              <a:t>括号还有一个额外的优点</a:t>
            </a:r>
            <a:r>
              <a:rPr lang="en-US" altLang="zh-CN" sz="2400" dirty="0"/>
              <a:t>——</a:t>
            </a:r>
            <a:r>
              <a:rPr lang="zh-CN" altLang="zh-CN" sz="2400" dirty="0"/>
              <a:t>它能帮助我们改变运算的顺序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同样</a:t>
            </a:r>
            <a:r>
              <a:rPr lang="zh-CN" altLang="zh-CN" sz="2400" dirty="0"/>
              <a:t>举个例子，如果你希望在表达式中计算乘法之前应先计算加法，那么你可以将表达式写作</a:t>
            </a:r>
            <a:r>
              <a:rPr lang="en-US" altLang="zh-CN" sz="2400" dirty="0"/>
              <a:t> (2 + 3) * 4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65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语言中， 注释 是任何存在于 </a:t>
            </a:r>
            <a:r>
              <a:rPr lang="en-US" altLang="zh-CN" sz="2400" dirty="0"/>
              <a:t># </a:t>
            </a:r>
            <a:r>
              <a:rPr lang="zh-CN" altLang="en-US" sz="2400" dirty="0"/>
              <a:t>号右侧的文字，其主要用作留给程序阅读者说明有关程序的一切有用的信息。</a:t>
            </a:r>
          </a:p>
          <a:p>
            <a:r>
              <a:rPr lang="zh-CN" altLang="en-US" sz="2400" dirty="0"/>
              <a:t>举个例子：</a:t>
            </a:r>
          </a:p>
          <a:p>
            <a:pPr marL="0" indent="0">
              <a:buNone/>
            </a:pPr>
            <a:r>
              <a:rPr lang="en-US" altLang="zh-CN" sz="2400" dirty="0" smtClean="0"/>
              <a:t>	print</a:t>
            </a:r>
            <a:r>
              <a:rPr lang="en-US" altLang="zh-CN" sz="2400" dirty="0"/>
              <a:t>('hello world') </a:t>
            </a:r>
            <a:r>
              <a:rPr lang="en-US" altLang="zh-CN" sz="2400" dirty="0" smtClean="0"/>
              <a:t>#</a:t>
            </a:r>
            <a:r>
              <a:rPr lang="zh-CN" altLang="en-US" sz="2400" dirty="0"/>
              <a:t>注意到 </a:t>
            </a:r>
            <a:r>
              <a:rPr lang="en-US" altLang="zh-CN" sz="2400" dirty="0"/>
              <a:t>print </a:t>
            </a:r>
            <a:r>
              <a:rPr lang="zh-CN" altLang="en-US" sz="2400" dirty="0"/>
              <a:t>是一个函数</a:t>
            </a:r>
          </a:p>
          <a:p>
            <a:r>
              <a:rPr lang="zh-CN" altLang="en-US" sz="2400" dirty="0"/>
              <a:t>或者：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>
                <a:cs typeface="+mn-cs"/>
              </a:rPr>
              <a:t># </a:t>
            </a:r>
            <a:r>
              <a:rPr lang="zh-CN" altLang="en-US" sz="2400" dirty="0">
                <a:cs typeface="+mn-cs"/>
              </a:rPr>
              <a:t>注意到 </a:t>
            </a:r>
            <a:r>
              <a:rPr lang="en-US" altLang="zh-CN" sz="2400" dirty="0">
                <a:cs typeface="+mn-cs"/>
              </a:rPr>
              <a:t>print </a:t>
            </a:r>
            <a:r>
              <a:rPr lang="zh-CN" altLang="en-US" sz="2400" dirty="0">
                <a:cs typeface="+mn-cs"/>
              </a:rPr>
              <a:t>是一个函数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>
                <a:cs typeface="+mn-cs"/>
              </a:rPr>
              <a:t>print</a:t>
            </a:r>
            <a:r>
              <a:rPr lang="en-US" altLang="zh-CN" sz="2400" dirty="0">
                <a:cs typeface="+mn-cs"/>
              </a:rPr>
              <a:t>('hello world')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5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62184"/>
            <a:ext cx="8229600" cy="2863979"/>
          </a:xfrm>
        </p:spPr>
        <p:txBody>
          <a:bodyPr/>
          <a:lstStyle/>
          <a:p>
            <a:pPr marL="800100" lvl="2" indent="0">
              <a:buNone/>
            </a:pPr>
            <a:r>
              <a:rPr lang="en-US" altLang="zh-CN" dirty="0"/>
              <a:t>length = 5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/>
              <a:t>breadth = 2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/>
              <a:t>area = length * breadth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/>
              <a:t>print('Area is', area)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/>
              <a:t>print('Perimeter is', 2 * (length + breadth))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18984" y="1260389"/>
            <a:ext cx="8204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表达式（</a:t>
            </a:r>
            <a:r>
              <a:rPr lang="en-US" altLang="zh-CN" sz="2800" b="1" dirty="0"/>
              <a:t>Expressions</a:t>
            </a:r>
            <a:r>
              <a:rPr lang="zh-CN" altLang="zh-CN" sz="2800" b="1" dirty="0"/>
              <a:t>），简单来说就是一个算式，它将常量、运算符、括号、变量等以能求得结果的有意义内容组合一起，可以用以下程序来理解表达式的作用：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9336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条件表达式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1E115F-A18D-4981-BA91-63DE54E36BEB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09548" y="1226145"/>
            <a:ext cx="8569325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条件表达式的形式如下：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	&lt;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1&gt; if &lt;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2&gt; else &lt;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3&gt;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计算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顺序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：先计算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&lt;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2&gt;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的值，如果这个值为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True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，计算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&lt;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1&gt;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，否则计算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&lt;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3&gt;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。如果条件表达式写在赋值语句里，如：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	y = &lt;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1&gt; if &lt;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2&gt; else &lt;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3&gt;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&gt;&gt;&gt;5 if 5&gt;6 else 6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&gt;&gt;&gt;1 if 1&gt;2 else 2 if 5&gt;6 else 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条件表达式的结合性是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从右至左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430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如果你将一个表达式放在了一串字符中，比如：</a:t>
            </a:r>
          </a:p>
          <a:p>
            <a:pPr marL="0" indent="0">
              <a:buNone/>
            </a:pPr>
            <a:r>
              <a:rPr lang="en-US" altLang="zh-CN" sz="2800" dirty="0" smtClean="0"/>
              <a:t>	&gt;&gt;&gt;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="100/2*3"</a:t>
            </a:r>
          </a:p>
          <a:p>
            <a:r>
              <a:rPr lang="zh-CN" altLang="en-US" sz="2800" dirty="0"/>
              <a:t>那么如何才能让</a:t>
            </a:r>
            <a:r>
              <a:rPr lang="en-US" altLang="zh-CN" sz="2800" dirty="0"/>
              <a:t>Python</a:t>
            </a:r>
            <a:r>
              <a:rPr lang="zh-CN" altLang="en-US" sz="2800" dirty="0"/>
              <a:t>求出这个字符串中的表达式的值呢？这时，我们将会推荐给你一个非常神奇的函数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eval</a:t>
            </a:r>
            <a:r>
              <a:rPr lang="en-US" altLang="zh-CN" sz="2800" dirty="0"/>
              <a:t>()</a:t>
            </a:r>
            <a:r>
              <a:rPr lang="zh-CN" altLang="en-US" sz="2800" dirty="0"/>
              <a:t>函数，它的功能就是去计算一串字符串中的合法</a:t>
            </a:r>
            <a:r>
              <a:rPr lang="en-US" altLang="zh-CN" sz="2800" dirty="0"/>
              <a:t>Python</a:t>
            </a:r>
            <a:r>
              <a:rPr lang="zh-CN" altLang="en-US" sz="2800" dirty="0"/>
              <a:t>表达式的值，比如在上述语句之后，继续输入：</a:t>
            </a:r>
          </a:p>
          <a:p>
            <a:pPr marL="0" indent="0">
              <a:buNone/>
            </a:pPr>
            <a:r>
              <a:rPr lang="en-US" altLang="zh-CN" sz="2800" dirty="0" smtClean="0"/>
              <a:t>	&gt;&gt;&gt;</a:t>
            </a:r>
            <a:r>
              <a:rPr lang="en-US" altLang="zh-CN" sz="2800" dirty="0" err="1"/>
              <a:t>eval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smtClean="0"/>
              <a:t>	150.0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634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程序的输入和输出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有些时候你的程序会与用户产生交互。举个例子，你会希望获取用户的输入内容，并向用户打印出一些返回的结果。可以分别通过</a:t>
            </a:r>
            <a:r>
              <a:rPr lang="en-US" altLang="zh-CN" dirty="0"/>
              <a:t> input() </a:t>
            </a:r>
            <a:r>
              <a:rPr lang="zh-CN" altLang="zh-CN" dirty="0"/>
              <a:t>函数与</a:t>
            </a:r>
            <a:r>
              <a:rPr lang="en-US" altLang="zh-CN" dirty="0"/>
              <a:t> print </a:t>
            </a:r>
            <a:r>
              <a:rPr lang="zh-CN" altLang="zh-CN" dirty="0"/>
              <a:t>函数来实现这一需求。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869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7141"/>
            <a:ext cx="8229600" cy="5270156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  <a:latin typeface="Gulim" pitchFamily="34" charset="-127"/>
              </a:rPr>
              <a:t>input()</a:t>
            </a:r>
            <a:r>
              <a:rPr lang="zh-CN" altLang="zh-CN" sz="2800" dirty="0">
                <a:solidFill>
                  <a:srgbClr val="0070C0"/>
                </a:solidFill>
                <a:latin typeface="Gulim" pitchFamily="34" charset="-127"/>
              </a:rPr>
              <a:t>函数的一般格式：</a:t>
            </a:r>
            <a:endParaRPr lang="en-US" altLang="zh-CN" sz="2800" dirty="0">
              <a:solidFill>
                <a:srgbClr val="0070C0"/>
              </a:solidFill>
              <a:latin typeface="Gulim" pitchFamily="34" charset="-127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x = input(‘</a:t>
            </a:r>
            <a:r>
              <a:rPr lang="zh-CN" altLang="zh-CN" sz="2000" dirty="0">
                <a:solidFill>
                  <a:srgbClr val="0070C0"/>
                </a:solidFill>
                <a:latin typeface="Gulim" pitchFamily="34" charset="-127"/>
              </a:rPr>
              <a:t>提示串</a:t>
            </a: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’)</a:t>
            </a:r>
            <a:endParaRPr lang="zh-CN" altLang="zh-CN" sz="2000" dirty="0">
              <a:solidFill>
                <a:srgbClr val="0070C0"/>
              </a:solidFill>
              <a:latin typeface="Gulim" pitchFamily="34" charset="-127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Gulim" pitchFamily="34" charset="-127"/>
              </a:rPr>
              <a:t>x</a:t>
            </a:r>
            <a:r>
              <a:rPr lang="zh-CN" altLang="zh-CN" sz="2800" dirty="0">
                <a:solidFill>
                  <a:srgbClr val="FF0000"/>
                </a:solidFill>
                <a:latin typeface="Gulim" pitchFamily="34" charset="-127"/>
              </a:rPr>
              <a:t>得到的是一个字符串</a:t>
            </a:r>
            <a:r>
              <a:rPr lang="zh-CN" altLang="zh-CN" sz="2800" dirty="0">
                <a:solidFill>
                  <a:srgbClr val="0070C0"/>
                </a:solidFill>
                <a:latin typeface="Gulim" pitchFamily="34" charset="-127"/>
              </a:rPr>
              <a:t>。</a:t>
            </a:r>
            <a:endParaRPr lang="en-US" altLang="zh-CN" sz="2800" dirty="0">
              <a:solidFill>
                <a:srgbClr val="0070C0"/>
              </a:solidFill>
              <a:latin typeface="Gulim" pitchFamily="34" charset="-127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&gt;&gt;&gt; x = input('x=')	</a:t>
            </a:r>
            <a:r>
              <a:rPr lang="en-US" altLang="zh-CN" sz="2000" dirty="0" smtClean="0">
                <a:solidFill>
                  <a:srgbClr val="0070C0"/>
                </a:solidFill>
                <a:latin typeface="Gulim" pitchFamily="34" charset="-127"/>
              </a:rPr>
              <a:t># </a:t>
            </a:r>
            <a:r>
              <a:rPr lang="zh-CN" altLang="zh-CN" sz="2000" dirty="0">
                <a:solidFill>
                  <a:srgbClr val="0070C0"/>
                </a:solidFill>
                <a:latin typeface="Gulim" pitchFamily="34" charset="-127"/>
              </a:rPr>
              <a:t>直接输入</a:t>
            </a: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12.5</a:t>
            </a:r>
            <a:r>
              <a:rPr lang="zh-CN" altLang="zh-CN" sz="2000" dirty="0">
                <a:solidFill>
                  <a:srgbClr val="0070C0"/>
                </a:solidFill>
                <a:latin typeface="Gulim" pitchFamily="34" charset="-127"/>
              </a:rPr>
              <a:t>，</a:t>
            </a: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x</a:t>
            </a:r>
            <a:r>
              <a:rPr lang="zh-CN" altLang="zh-CN" sz="2000" dirty="0">
                <a:solidFill>
                  <a:srgbClr val="0070C0"/>
                </a:solidFill>
                <a:latin typeface="Gulim" pitchFamily="34" charset="-127"/>
              </a:rPr>
              <a:t>是一个数字的字符串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&gt;&gt;&gt; x</a:t>
            </a:r>
            <a:endParaRPr lang="zh-CN" altLang="zh-CN" sz="2000" dirty="0">
              <a:solidFill>
                <a:srgbClr val="0070C0"/>
              </a:solidFill>
              <a:latin typeface="Gulim" pitchFamily="34" charset="-127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'12.5'</a:t>
            </a:r>
            <a:endParaRPr lang="zh-CN" altLang="zh-CN" sz="2000" dirty="0">
              <a:solidFill>
                <a:srgbClr val="0070C0"/>
              </a:solidFill>
              <a:latin typeface="Gulim" pitchFamily="34" charset="-127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&gt;&gt;&gt; x = input('x=')	</a:t>
            </a:r>
            <a:r>
              <a:rPr lang="en-US" altLang="zh-CN" sz="2000" dirty="0" smtClean="0">
                <a:solidFill>
                  <a:srgbClr val="0070C0"/>
                </a:solidFill>
                <a:latin typeface="Gulim" pitchFamily="34" charset="-127"/>
              </a:rPr>
              <a:t># </a:t>
            </a:r>
            <a:r>
              <a:rPr lang="zh-CN" altLang="zh-CN" sz="2000" dirty="0">
                <a:solidFill>
                  <a:srgbClr val="0070C0"/>
                </a:solidFill>
                <a:latin typeface="Gulim" pitchFamily="34" charset="-127"/>
              </a:rPr>
              <a:t>直接输入</a:t>
            </a:r>
            <a:r>
              <a:rPr lang="en-US" altLang="zh-CN" sz="2000" dirty="0" err="1">
                <a:solidFill>
                  <a:srgbClr val="0070C0"/>
                </a:solidFill>
                <a:latin typeface="Gulim" pitchFamily="34" charset="-127"/>
              </a:rPr>
              <a:t>abcd</a:t>
            </a:r>
            <a:r>
              <a:rPr lang="zh-CN" altLang="zh-CN" sz="2000" dirty="0">
                <a:solidFill>
                  <a:srgbClr val="0070C0"/>
                </a:solidFill>
                <a:latin typeface="Gulim" pitchFamily="34" charset="-127"/>
              </a:rPr>
              <a:t>，</a:t>
            </a: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x</a:t>
            </a:r>
            <a:r>
              <a:rPr lang="zh-CN" altLang="zh-CN" sz="2000" dirty="0">
                <a:solidFill>
                  <a:srgbClr val="0070C0"/>
                </a:solidFill>
                <a:latin typeface="Gulim" pitchFamily="34" charset="-127"/>
              </a:rPr>
              <a:t>是字符串</a:t>
            </a: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'</a:t>
            </a:r>
            <a:r>
              <a:rPr lang="en-US" altLang="zh-CN" sz="2000" dirty="0" err="1">
                <a:solidFill>
                  <a:srgbClr val="0070C0"/>
                </a:solidFill>
                <a:latin typeface="Gulim" pitchFamily="34" charset="-127"/>
              </a:rPr>
              <a:t>abcd</a:t>
            </a: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'</a:t>
            </a:r>
            <a:endParaRPr lang="zh-CN" altLang="zh-CN" sz="2000" dirty="0">
              <a:solidFill>
                <a:srgbClr val="0070C0"/>
              </a:solidFill>
              <a:latin typeface="Gulim" pitchFamily="34" charset="-127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&gt;&gt;&gt; x</a:t>
            </a:r>
            <a:endParaRPr lang="zh-CN" altLang="zh-CN" sz="2000" dirty="0">
              <a:solidFill>
                <a:srgbClr val="0070C0"/>
              </a:solidFill>
              <a:latin typeface="Gulim" pitchFamily="34" charset="-127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'</a:t>
            </a:r>
            <a:r>
              <a:rPr lang="en-US" altLang="zh-CN" sz="2000" dirty="0" err="1">
                <a:solidFill>
                  <a:srgbClr val="0070C0"/>
                </a:solidFill>
                <a:latin typeface="Gulim" pitchFamily="34" charset="-127"/>
              </a:rPr>
              <a:t>abcd</a:t>
            </a: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'</a:t>
            </a:r>
            <a:endParaRPr lang="zh-CN" altLang="zh-CN" sz="2000" dirty="0">
              <a:solidFill>
                <a:srgbClr val="0070C0"/>
              </a:solidFill>
              <a:latin typeface="Gulim" pitchFamily="34" charset="-127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&gt;&gt;&gt; </a:t>
            </a:r>
            <a:r>
              <a:rPr lang="en-US" altLang="zh-CN" sz="2000" dirty="0">
                <a:solidFill>
                  <a:srgbClr val="FF0000"/>
                </a:solidFill>
                <a:latin typeface="Gulim" pitchFamily="34" charset="-127"/>
              </a:rPr>
              <a:t>x = float(input('x='))</a:t>
            </a:r>
            <a:endParaRPr lang="zh-CN" altLang="zh-CN" sz="2000" dirty="0">
              <a:solidFill>
                <a:srgbClr val="FF0000"/>
              </a:solidFill>
              <a:latin typeface="Gulim" pitchFamily="34" charset="-127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&gt;&gt;&gt; x</a:t>
            </a:r>
            <a:endParaRPr lang="zh-CN" altLang="zh-CN" sz="2000" dirty="0">
              <a:solidFill>
                <a:srgbClr val="0070C0"/>
              </a:solidFill>
              <a:latin typeface="Gulim" pitchFamily="34" charset="-127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Gulim" pitchFamily="34" charset="-127"/>
              </a:rPr>
              <a:t>123.77</a:t>
            </a:r>
            <a:endParaRPr lang="zh-CN" altLang="zh-CN" sz="2000" dirty="0">
              <a:solidFill>
                <a:srgbClr val="0070C0"/>
              </a:solidFill>
              <a:latin typeface="Gulim" pitchFamily="34" charset="-127"/>
            </a:endParaRP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00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</a:rPr>
              <a:t>print()</a:t>
            </a:r>
            <a:r>
              <a:rPr lang="zh-CN" altLang="zh-CN" sz="2800" dirty="0">
                <a:latin typeface="宋体" panose="02010600030101010101" pitchFamily="2" charset="-122"/>
              </a:rPr>
              <a:t>函数的一般格式：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print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对象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1,</a:t>
            </a:r>
            <a:r>
              <a:rPr lang="zh-CN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对象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 2,...[,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</a:rPr>
              <a:t>sep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=’ ’][,end=’\n’][,file=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</a:rPr>
              <a:t>sys.stdout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])</a:t>
            </a:r>
            <a:endParaRPr lang="zh-CN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</a:rPr>
              <a:t>可以指定输出对象间的分隔符、结束标志符，输出文件。如果缺省这些，分隔符是空格，结束标志符是换行，输出目标是显示器。例如</a:t>
            </a:r>
            <a:r>
              <a:rPr lang="zh-CN" altLang="zh-CN" sz="2800" dirty="0" smtClean="0">
                <a:latin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print(1,2,3,sep="***",end='\n')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1***2***3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&gt;&gt;&gt; print(1,2,3)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1 2 3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957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在处理各种数据的过程中，经常会把一系列的数据组合到一个包含各种信息的字符串中，此时，需要使用</a:t>
            </a:r>
            <a:r>
              <a:rPr lang="en-US" altLang="zh-CN" dirty="0"/>
              <a:t>Python</a:t>
            </a:r>
            <a:r>
              <a:rPr lang="zh-CN" altLang="en-US" dirty="0"/>
              <a:t>为我们提供的</a:t>
            </a:r>
            <a:r>
              <a:rPr lang="en-US" altLang="zh-CN" dirty="0"/>
              <a:t>format</a:t>
            </a:r>
            <a:r>
              <a:rPr lang="zh-CN" altLang="en-US" dirty="0"/>
              <a:t>函数功能，</a:t>
            </a:r>
            <a:r>
              <a:rPr lang="en-US" altLang="zh-CN" dirty="0"/>
              <a:t>format</a:t>
            </a:r>
            <a:r>
              <a:rPr lang="zh-CN" altLang="en-US" dirty="0"/>
              <a:t>不仅可以用于组合各类型数据到字符串中，同时还包含对数据进行格式化的功能。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61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</a:t>
            </a:r>
            <a:r>
              <a:rPr lang="zh-CN" altLang="en-US" dirty="0" smtClean="0"/>
              <a:t>函数举例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568" y="1600200"/>
            <a:ext cx="8921578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 </a:t>
            </a:r>
            <a:r>
              <a:rPr lang="zh-CN" altLang="en-US" sz="1800" dirty="0"/>
              <a:t>例 </a:t>
            </a:r>
            <a:r>
              <a:rPr lang="en-US" altLang="zh-CN" sz="1800" dirty="0"/>
              <a:t>2.4</a:t>
            </a:r>
            <a:r>
              <a:rPr lang="zh-CN" altLang="en-US" sz="1800" dirty="0"/>
              <a:t>利用</a:t>
            </a:r>
            <a:r>
              <a:rPr lang="en-US" altLang="zh-CN" sz="1800" dirty="0"/>
              <a:t>format</a:t>
            </a:r>
            <a:r>
              <a:rPr lang="zh-CN" altLang="en-US" sz="1800" dirty="0"/>
              <a:t>函数进行字符串的格式化操作</a:t>
            </a:r>
          </a:p>
          <a:p>
            <a:pPr marL="0" indent="0">
              <a:buNone/>
            </a:pPr>
            <a:r>
              <a:rPr lang="en-US" altLang="zh-CN" sz="1800" dirty="0"/>
              <a:t>age = 20</a:t>
            </a:r>
          </a:p>
          <a:p>
            <a:pPr marL="0" indent="0">
              <a:buNone/>
            </a:pPr>
            <a:r>
              <a:rPr lang="en-US" altLang="zh-CN" sz="1800" dirty="0"/>
              <a:t>name = '</a:t>
            </a:r>
            <a:r>
              <a:rPr lang="en-US" altLang="zh-CN" sz="1800" dirty="0" err="1"/>
              <a:t>Swaroop</a:t>
            </a:r>
            <a:r>
              <a:rPr lang="en-US" altLang="zh-CN" sz="1800" dirty="0"/>
              <a:t>'</a:t>
            </a:r>
          </a:p>
          <a:p>
            <a:pPr marL="0" indent="0">
              <a:buNone/>
            </a:pPr>
            <a:r>
              <a:rPr lang="en-US" altLang="zh-CN" sz="1800" dirty="0"/>
              <a:t>print('{0} was {1} years old when he wrote this </a:t>
            </a:r>
            <a:r>
              <a:rPr lang="en-US" altLang="zh-CN" sz="1800" dirty="0" err="1"/>
              <a:t>book'.format</a:t>
            </a:r>
            <a:r>
              <a:rPr lang="en-US" altLang="zh-CN" sz="1800" dirty="0"/>
              <a:t>(name, age))</a:t>
            </a:r>
          </a:p>
          <a:p>
            <a:pPr marL="0" indent="0">
              <a:buNone/>
            </a:pPr>
            <a:r>
              <a:rPr lang="en-US" altLang="zh-CN" sz="1800" dirty="0"/>
              <a:t>print('Why is {0} playing with that </a:t>
            </a:r>
            <a:r>
              <a:rPr lang="en-US" altLang="zh-CN" sz="1800" dirty="0" err="1"/>
              <a:t>python?'.format</a:t>
            </a:r>
            <a:r>
              <a:rPr lang="en-US" altLang="zh-CN" sz="1800" dirty="0"/>
              <a:t>(name</a:t>
            </a:r>
            <a:r>
              <a:rPr lang="en-US" altLang="zh-CN" sz="1800" dirty="0" smtClean="0"/>
              <a:t>))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输出：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Swaroop</a:t>
            </a:r>
            <a:r>
              <a:rPr lang="en-US" altLang="zh-CN" sz="1800" dirty="0"/>
              <a:t> was 20 years old when he wrote this book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Why is </a:t>
            </a:r>
            <a:r>
              <a:rPr lang="en-US" altLang="zh-CN" sz="1800" dirty="0" err="1"/>
              <a:t>Swaroop</a:t>
            </a:r>
            <a:r>
              <a:rPr lang="en-US" altLang="zh-CN" sz="1800" dirty="0"/>
              <a:t> playing with that python?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26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708" y="1600200"/>
            <a:ext cx="8723870" cy="383677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200" dirty="0"/>
              <a:t># </a:t>
            </a:r>
            <a:r>
              <a:rPr lang="zh-CN" altLang="zh-CN" sz="2200" dirty="0"/>
              <a:t>例 </a:t>
            </a:r>
            <a:r>
              <a:rPr lang="en-US" altLang="zh-CN" sz="2200" dirty="0"/>
              <a:t>2.6</a:t>
            </a:r>
            <a:r>
              <a:rPr lang="zh-CN" altLang="zh-CN" sz="2200" dirty="0"/>
              <a:t>常见的格式化字符串用法举例</a:t>
            </a:r>
          </a:p>
          <a:p>
            <a:pPr marL="0" indent="0">
              <a:buNone/>
            </a:pPr>
            <a:r>
              <a:rPr lang="en-US" altLang="zh-CN" sz="2200" dirty="0"/>
              <a:t># </a:t>
            </a:r>
            <a:r>
              <a:rPr lang="zh-CN" altLang="zh-CN" sz="2200" dirty="0"/>
              <a:t>对于浮点数</a:t>
            </a:r>
            <a:r>
              <a:rPr lang="en-US" altLang="zh-CN" sz="2200" dirty="0"/>
              <a:t> '0.333' </a:t>
            </a:r>
            <a:r>
              <a:rPr lang="zh-CN" altLang="zh-CN" sz="2200" dirty="0"/>
              <a:t>保留小数点</a:t>
            </a:r>
            <a:r>
              <a:rPr lang="en-US" altLang="zh-CN" sz="2200" dirty="0"/>
              <a:t>(.)</a:t>
            </a:r>
            <a:r>
              <a:rPr lang="zh-CN" altLang="zh-CN" sz="2200" dirty="0"/>
              <a:t>后三位</a:t>
            </a:r>
          </a:p>
          <a:p>
            <a:pPr marL="0" indent="0">
              <a:buNone/>
            </a:pPr>
            <a:r>
              <a:rPr lang="en-US" altLang="zh-CN" sz="2200" dirty="0"/>
              <a:t>print('{0:.3f}'.format(1.0/3))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# </a:t>
            </a:r>
            <a:r>
              <a:rPr lang="zh-CN" altLang="zh-CN" sz="2200" dirty="0"/>
              <a:t>使用下划线填充文本，并保持文字处于中间位置</a:t>
            </a:r>
          </a:p>
          <a:p>
            <a:pPr marL="0" indent="0">
              <a:buNone/>
            </a:pPr>
            <a:r>
              <a:rPr lang="en-US" altLang="zh-CN" sz="2200" dirty="0"/>
              <a:t># </a:t>
            </a:r>
            <a:r>
              <a:rPr lang="zh-CN" altLang="zh-CN" sz="2200" dirty="0"/>
              <a:t>使用</a:t>
            </a:r>
            <a:r>
              <a:rPr lang="en-US" altLang="zh-CN" sz="2200" dirty="0"/>
              <a:t> (^) </a:t>
            </a:r>
            <a:r>
              <a:rPr lang="zh-CN" altLang="zh-CN" sz="2200" dirty="0"/>
              <a:t>定义</a:t>
            </a:r>
            <a:r>
              <a:rPr lang="en-US" altLang="zh-CN" sz="2200" dirty="0"/>
              <a:t> '___hello___'</a:t>
            </a:r>
            <a:r>
              <a:rPr lang="zh-CN" altLang="zh-CN" sz="2200" dirty="0"/>
              <a:t>字符串长度为</a:t>
            </a:r>
            <a:r>
              <a:rPr lang="en-US" altLang="zh-CN" sz="2200" dirty="0"/>
              <a:t> 11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print('{0:_^11}'.format('hello'))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# </a:t>
            </a:r>
            <a:r>
              <a:rPr lang="zh-CN" altLang="zh-CN" sz="2200" dirty="0"/>
              <a:t>基于关键词输出</a:t>
            </a:r>
            <a:r>
              <a:rPr lang="en-US" altLang="zh-CN" sz="2200" dirty="0"/>
              <a:t> '</a:t>
            </a:r>
            <a:r>
              <a:rPr lang="en-US" altLang="zh-CN" sz="2200" dirty="0" err="1"/>
              <a:t>Swaroop</a:t>
            </a:r>
            <a:r>
              <a:rPr lang="en-US" altLang="zh-CN" sz="2200" dirty="0"/>
              <a:t> wrote A Byte of Python'  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print('{name} wrote {book</a:t>
            </a:r>
            <a:r>
              <a:rPr lang="en-US" altLang="zh-CN" sz="2200" dirty="0" smtClean="0"/>
              <a:t>}'.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format(name</a:t>
            </a:r>
            <a:r>
              <a:rPr lang="en-US" altLang="zh-CN" sz="2200" dirty="0"/>
              <a:t>='</a:t>
            </a:r>
            <a:r>
              <a:rPr lang="en-US" altLang="zh-CN" sz="2200" dirty="0" err="1"/>
              <a:t>Swaroop</a:t>
            </a:r>
            <a:r>
              <a:rPr lang="en-US" altLang="zh-CN" sz="2200" dirty="0"/>
              <a:t>', book='A Byte of Python'))</a:t>
            </a:r>
            <a:endParaRPr lang="zh-CN" altLang="zh-CN" sz="2200" dirty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221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续行符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当你编写的程序越来越复杂的时候，有时可能会在一行中输入一条很长的语句，为了保证程序的美观和易读，可以使用 续行符 </a:t>
            </a:r>
            <a:r>
              <a:rPr lang="en-US" altLang="zh-CN" sz="2800" dirty="0"/>
              <a:t>\ </a:t>
            </a:r>
            <a:r>
              <a:rPr lang="zh-CN" altLang="en-US" sz="2800" dirty="0"/>
              <a:t>将这条很长的语句分别摆放在连续的多行中，例如：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&gt;&gt;&gt;</a:t>
            </a:r>
            <a:r>
              <a:rPr lang="en-US" altLang="zh-CN" sz="2400" dirty="0"/>
              <a:t>print("</a:t>
            </a:r>
            <a:r>
              <a:rPr lang="zh-CN" altLang="en-US" sz="2400" dirty="0"/>
              <a:t>我是一个程序员，</a:t>
            </a:r>
            <a:r>
              <a:rPr lang="en-US" altLang="zh-CN" sz="2400" dirty="0"/>
              <a:t>\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我</a:t>
            </a:r>
            <a:r>
              <a:rPr lang="zh-CN" altLang="en-US" sz="2400" dirty="0"/>
              <a:t>刚开始学习</a:t>
            </a:r>
            <a:r>
              <a:rPr lang="en-US" altLang="zh-CN" sz="2400" dirty="0"/>
              <a:t>Python")</a:t>
            </a:r>
          </a:p>
          <a:p>
            <a:r>
              <a:rPr lang="en-US" altLang="zh-CN" sz="2800" dirty="0"/>
              <a:t>Python</a:t>
            </a:r>
            <a:r>
              <a:rPr lang="zh-CN" altLang="en-US" sz="2800" dirty="0"/>
              <a:t>在运行这两条语句的时候，会把他们连接在一起当作一条完整的语句来执行，效果如下：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我</a:t>
            </a:r>
            <a:r>
              <a:rPr lang="zh-CN" altLang="en-US" sz="2800" dirty="0"/>
              <a:t>是一个程序员，我刚开始学习</a:t>
            </a:r>
            <a:r>
              <a:rPr lang="en-US" altLang="zh-CN" sz="2800" dirty="0"/>
              <a:t>Python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06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87" y="1303638"/>
            <a:ext cx="8229600" cy="4525963"/>
          </a:xfrm>
        </p:spPr>
        <p:txBody>
          <a:bodyPr/>
          <a:lstStyle/>
          <a:p>
            <a:r>
              <a:rPr lang="zh-CN" altLang="zh-CN" dirty="0"/>
              <a:t>你应该在你的程序中尽可能多地使用有用的</a:t>
            </a:r>
            <a:r>
              <a:rPr lang="zh-CN" altLang="zh-CN" dirty="0" smtClean="0"/>
              <a:t>注释</a:t>
            </a:r>
            <a:r>
              <a:rPr lang="zh-CN" altLang="en-US" dirty="0" smtClean="0"/>
              <a:t>，它们的作用包括：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解释</a:t>
            </a:r>
            <a:r>
              <a:rPr lang="zh-CN" altLang="zh-CN" dirty="0"/>
              <a:t>假设</a:t>
            </a:r>
          </a:p>
          <a:p>
            <a:pPr lvl="1"/>
            <a:r>
              <a:rPr lang="zh-CN" altLang="zh-CN" dirty="0"/>
              <a:t>说明重要的决定</a:t>
            </a:r>
          </a:p>
          <a:p>
            <a:pPr lvl="1"/>
            <a:r>
              <a:rPr lang="zh-CN" altLang="zh-CN" dirty="0"/>
              <a:t>解释重要的细节</a:t>
            </a:r>
          </a:p>
          <a:p>
            <a:pPr lvl="1"/>
            <a:r>
              <a:rPr lang="zh-CN" altLang="zh-CN" dirty="0"/>
              <a:t>说明你想要解决的问题</a:t>
            </a:r>
          </a:p>
          <a:p>
            <a:pPr lvl="1"/>
            <a:r>
              <a:rPr lang="zh-CN" altLang="zh-CN" dirty="0"/>
              <a:t>说明你想要在程序中克服的问题，等等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有一句非常有用的话叫做：</a:t>
            </a:r>
            <a:r>
              <a:rPr lang="zh-CN" altLang="zh-CN" dirty="0">
                <a:solidFill>
                  <a:srgbClr val="FF0000"/>
                </a:solidFill>
              </a:rPr>
              <a:t>代码会告诉你怎么做，注释会告诉你为何如此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309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557" y="1093573"/>
            <a:ext cx="8229600" cy="4525963"/>
          </a:xfrm>
        </p:spPr>
        <p:txBody>
          <a:bodyPr/>
          <a:lstStyle/>
          <a:p>
            <a:r>
              <a:rPr lang="zh-CN" altLang="zh-CN" sz="2800" dirty="0"/>
              <a:t>计算机解决的问题都来自于现实世界，为了将现实问题中形形色色的数据保存在计算机中，必须将这些数据分类，并使用不同的方式进行存储和加工，在</a:t>
            </a:r>
            <a:r>
              <a:rPr lang="en-US" altLang="zh-CN" sz="2800" dirty="0"/>
              <a:t>Python</a:t>
            </a:r>
            <a:r>
              <a:rPr lang="zh-CN" altLang="zh-CN" sz="2800" dirty="0"/>
              <a:t>语言中，最常见的数据类型就是整数、实数</a:t>
            </a:r>
            <a:r>
              <a:rPr lang="zh-CN" altLang="zh-CN" sz="2800" dirty="0" smtClean="0"/>
              <a:t>、</a:t>
            </a:r>
            <a:r>
              <a:rPr lang="zh-CN" altLang="en-US" sz="2800" dirty="0" smtClean="0"/>
              <a:t>复数、</a:t>
            </a:r>
            <a:r>
              <a:rPr lang="zh-CN" altLang="zh-CN" sz="2800" dirty="0" smtClean="0"/>
              <a:t>逻辑值</a:t>
            </a:r>
            <a:r>
              <a:rPr lang="zh-CN" altLang="zh-CN" sz="2800" dirty="0"/>
              <a:t>和字符串，它们有着各不相同的处理方法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在操作数据的过程中，会有常量和变量之分，所谓常量就是其内容保持恒久不变的数据，所谓变量，就是其内容会随着程序的执行产生变化的数据，因为变量的内容会不断地发生改变，所以通常会使用标识符来表示一个变量的名字，并且尽量让标识符表示变量中数据的意义。</a:t>
            </a:r>
          </a:p>
          <a:p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6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对程序中的数据进行运算，可以使用运算符将这些数据连接起来构成各种各样的表达式，表达式就是一个算式，它将常量、运算符、括号、变量等以能求得结果的有意义内容组合一起，通过表达式完成的运算，便可以求解各类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9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为了更好地与使用程序的用户交流，程序必须具备输入和输出的能力，所谓输入就是让用户通过输入设备（比如键盘和鼠标）在程序执行中给定一些用于计算的数据，这些输入数据可以在程序中通过</a:t>
            </a:r>
            <a:r>
              <a:rPr lang="en-US" altLang="zh-CN" sz="2800" dirty="0"/>
              <a:t>input</a:t>
            </a:r>
            <a:r>
              <a:rPr lang="zh-CN" altLang="zh-CN" sz="2800" dirty="0"/>
              <a:t>函数进行接收。所谓输出就是将计算机后得到的结果显示在输出设备（比如显示器）上，一般通过</a:t>
            </a:r>
            <a:r>
              <a:rPr lang="en-US" altLang="zh-CN" sz="2800" dirty="0"/>
              <a:t>print</a:t>
            </a:r>
            <a:r>
              <a:rPr lang="zh-CN" altLang="zh-CN" sz="2800" dirty="0"/>
              <a:t>函数完成此功能，为了</a:t>
            </a:r>
            <a:r>
              <a:rPr lang="zh-CN" altLang="zh-CN" sz="2800"/>
              <a:t>将</a:t>
            </a:r>
            <a:r>
              <a:rPr lang="zh-CN" altLang="zh-CN" sz="2800" smtClean="0"/>
              <a:t>输</a:t>
            </a:r>
            <a:r>
              <a:rPr lang="zh-CN" altLang="en-US" sz="2800" smtClean="0"/>
              <a:t>出</a:t>
            </a:r>
            <a:r>
              <a:rPr lang="zh-CN" altLang="zh-CN" sz="2800" smtClean="0"/>
              <a:t>的</a:t>
            </a:r>
            <a:r>
              <a:rPr lang="zh-CN" altLang="zh-CN" sz="2800" dirty="0"/>
              <a:t>内容更好地展示给用户，程序还会将输出结果通过</a:t>
            </a:r>
            <a:r>
              <a:rPr lang="en-US" altLang="zh-CN" sz="2800" dirty="0"/>
              <a:t>format</a:t>
            </a:r>
            <a:r>
              <a:rPr lang="zh-CN" altLang="zh-CN" sz="2800" dirty="0"/>
              <a:t>函数进行格式化操作，让输出的内容更符合人们的阅读习惯。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315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另外，注释也是组成计算机程序的重要组成部分，注释的主要作用是在程序中添加一些不参与执行的文字内容，这些文字内容将会对程序中的代码进行解释或说明，让计算机程序具有更好的可读性，从而方便程序员日后对程序的进一步维护和完善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132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A4BEA5F9-DBEB-4738-BE04-49D700A0E943}" type="slidenum">
              <a:rPr kumimoji="0" lang="en-US" altLang="zh-CN" sz="1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pPr algn="r" eaLnBrk="1" hangingPunct="1"/>
              <a:t>54</a:t>
            </a:fld>
            <a:endParaRPr kumimoji="0" lang="en-US" altLang="zh-CN" sz="1800">
              <a:solidFill>
                <a:srgbClr val="FFFFFF"/>
              </a:solidFill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6" name="Picture 24" descr="C:\Documents and Settings\Administrator\桌面\新建文件夹\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174" t="57532" r="24638" b="10677"/>
          <a:stretch>
            <a:fillRect/>
          </a:stretch>
        </p:blipFill>
        <p:spPr bwMode="auto">
          <a:xfrm>
            <a:off x="3165475" y="1609725"/>
            <a:ext cx="8778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C:\Documents and Settings\Administrator\桌面\新建文件夹\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130" t="60558" r="40581" b="18246"/>
          <a:stretch>
            <a:fillRect/>
          </a:stretch>
        </p:blipFill>
        <p:spPr bwMode="auto">
          <a:xfrm rot="5241647">
            <a:off x="3981450" y="2209800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C:\Documents and Settings\Administrator\桌面\新建文件夹\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536" t="36336" r="44928" b="25816"/>
          <a:stretch>
            <a:fillRect/>
          </a:stretch>
        </p:blipFill>
        <p:spPr bwMode="auto">
          <a:xfrm rot="10211323">
            <a:off x="3094038" y="3514725"/>
            <a:ext cx="13668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532" r="49274" b="13704"/>
          <a:stretch>
            <a:fillRect/>
          </a:stretch>
        </p:blipFill>
        <p:spPr bwMode="auto">
          <a:xfrm>
            <a:off x="5254625" y="2835275"/>
            <a:ext cx="1800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0" descr="C:\Documents and Settings\Administrator\桌面\新建文件夹\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723" t="33307" r="-1450" b="3107"/>
          <a:stretch>
            <a:fillRect/>
          </a:stretch>
        </p:blipFill>
        <p:spPr bwMode="auto">
          <a:xfrm rot="-826922">
            <a:off x="3044825" y="2478088"/>
            <a:ext cx="7413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1" descr="C:\Documents and Settings\Administrator\桌面\新建文件夹\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232" t="15140" r="52174" b="69720"/>
          <a:stretch>
            <a:fillRect/>
          </a:stretch>
        </p:blipFill>
        <p:spPr bwMode="auto">
          <a:xfrm>
            <a:off x="4533900" y="1538288"/>
            <a:ext cx="576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2" descr="C:\Documents and Settings\Administrator\桌面\新建文件夹\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029" t="21194" r="34782" b="57610"/>
          <a:stretch>
            <a:fillRect/>
          </a:stretch>
        </p:blipFill>
        <p:spPr bwMode="auto">
          <a:xfrm>
            <a:off x="4389438" y="2906713"/>
            <a:ext cx="11525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1547813" y="17002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5724525" y="14843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274888" y="2259013"/>
            <a:ext cx="2952750" cy="3887787"/>
            <a:chOff x="4788024" y="548680"/>
            <a:chExt cx="2592288" cy="3744416"/>
          </a:xfrm>
        </p:grpSpPr>
        <p:sp>
          <p:nvSpPr>
            <p:cNvPr id="16" name="TextBox 15"/>
            <p:cNvSpPr txBox="1"/>
            <p:nvPr/>
          </p:nvSpPr>
          <p:spPr>
            <a:xfrm>
              <a:off x="4788024" y="548680"/>
              <a:ext cx="2592288" cy="50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输入理想的程序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436096" y="2637236"/>
              <a:ext cx="1944216" cy="1655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3092450" y="3032125"/>
            <a:ext cx="4506913" cy="1804988"/>
            <a:chOff x="4168980" y="1192876"/>
            <a:chExt cx="4507476" cy="1804076"/>
          </a:xfrm>
        </p:grpSpPr>
        <p:sp>
          <p:nvSpPr>
            <p:cNvPr id="19" name="TextBox 18"/>
            <p:cNvSpPr txBox="1"/>
            <p:nvPr/>
          </p:nvSpPr>
          <p:spPr>
            <a:xfrm>
              <a:off x="4168980" y="1192876"/>
              <a:ext cx="3024336" cy="451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0" hangingPunct="0">
                <a:lnSpc>
                  <a:spcPts val="2800"/>
                </a:lnSpc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输出快乐的人生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00121" y="2636771"/>
              <a:ext cx="576335" cy="360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788 -0.08866 0.08646 -0.14167 0.15312 -0.11806 C 0.21961 -0.09422 0.25937 -0.00278 0.24166 0.08611 C 0.22378 0.17476 0.15521 0.22777 0.08854 0.20416 C 0.02205 0.18032 -0.01771 0.08888 3.33333E-6 4.44444E-6 Z " pathEditMode="relative" rAng="-4502271" ptsTypes="fffff">
                                      <p:cBhvr>
                                        <p:cTn id="6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00" y="430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78035E-7 C 0.0533 -0.05896 0.1323 -0.04902 0.17639 0.02173 C 0.22032 0.09248 0.2132 0.19699 0.16007 0.25618 C 0.10747 0.31491 0.0283 0.3052 -0.01545 0.23468 C -0.05989 0.16393 -0.05295 0.05873 -3.33333E-6 5.78035E-7 Z " pathEditMode="relative" rAng="-2382144" ptsTypes="fffff">
                                      <p:cBhvr>
                                        <p:cTn id="6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00" y="1280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5.78035E-8 C -0.05052 -0.06358 -0.05225 -0.16855 -0.0052 -0.23538 C 0.04202 -0.30197 0.12153 -0.3052 0.17136 -0.24231 C 0.22171 -0.17919 0.22362 -0.07399 0.17639 -0.00717 C 0.129 0.05942 0.05018 0.06289 -4.16667E-6 -5.78035E-8 Z " pathEditMode="relative" rAng="13404034" ptsTypes="fffff">
                                      <p:cBhvr>
                                        <p:cTn id="68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00" y="-1210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7 0.00485 C 0.06406 0.05318 0.08194 0.1563 0.04548 0.23399 C 0.00885 0.31168 -0.06841 0.33549 -0.12674 0.28694 C -0.18525 0.23769 -0.20295 0.1348 -0.1665 0.05734 C -0.12986 -0.02058 -0.05226 -0.04416 0.00607 0.00485 Z " pathEditMode="relative" rAng="1925530" ptsTypes="fffff">
                                      <p:cBhvr>
                                        <p:cTn id="72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00" y="1410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0555 C -0.00243 0.08555 -0.0632 0.15329 -0.13212 0.14474 C -0.2007 0.13618 -0.25122 0.05502 -0.2448 -0.03677 C -0.23837 -0.12833 -0.17761 -0.19584 -0.10868 -0.18729 C -0.04028 -0.17873 0.01059 -0.09734 0.00399 -0.00555 Z " pathEditMode="relative" rAng="5720755" ptsTypes="fffff">
                                      <p:cBhvr>
                                        <p:cTn id="76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00" y="-1600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C 0.03211 0.08125 0.00868 0.18217 -0.05243 0.225 C -0.11337 0.26782 -0.18907 0.23657 -0.22118 0.15509 C -0.2533 0.07384 -0.22986 -0.02708 -0.16875 -0.06991 C -0.10782 -0.11273 -0.03212 -0.08148 3.33333E-6 1.48148E-6 Z " pathEditMode="relative" rAng="3735600" ptsTypes="fffff">
                                      <p:cBhvr>
                                        <p:cTn id="78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000" y="780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82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C 0.05607 0.05324 0.06944 0.15741 0.02951 0.23241 C -0.01042 0.30718 -0.08855 0.325 -0.1448 0.27176 C -0.20087 0.21852 -0.21424 0.11435 -0.17431 0.03935 C -0.13438 -0.03541 -0.05625 -0.05324 4.16667E-6 -2.59259E-6 Z " pathEditMode="relative" rAng="2123381" ptsTypes="fffff">
                                      <p:cBhvr>
                                        <p:cTn id="84" dur="1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00" y="13600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0.03281 0.08079 0.01024 0.18218 -0.05017 0.22616 C -0.11076 0.26991 -0.18681 0.23982 -0.21979 0.15926 C -0.2526 0.07848 -0.23003 -0.02291 -0.16962 -0.06689 C -0.10903 -0.11064 -0.03299 -0.08055 -5.55556E-7 -3.33333E-6 Z " pathEditMode="relative" rAng="3692899" ptsTypes="fffff">
                                      <p:cBhvr>
                                        <p:cTn id="86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00" y="8000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13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什么是常量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我们可以先来看一看 </a:t>
            </a:r>
            <a:r>
              <a:rPr lang="zh-CN" altLang="en-US" sz="2800" dirty="0" smtClean="0"/>
              <a:t>常量 </a:t>
            </a:r>
            <a:r>
              <a:rPr lang="zh-CN" altLang="en-US" sz="2800" dirty="0"/>
              <a:t>的例子，</a:t>
            </a:r>
            <a:r>
              <a:rPr lang="zh-CN" altLang="en-US" sz="2800" dirty="0" smtClean="0"/>
              <a:t>比如</a:t>
            </a:r>
            <a:r>
              <a:rPr lang="en-US" altLang="zh-CN" sz="2800" dirty="0" smtClean="0"/>
              <a:t>5</a:t>
            </a:r>
            <a:r>
              <a:rPr lang="zh-CN" altLang="en-US" sz="2800" dirty="0"/>
              <a:t>和</a:t>
            </a:r>
            <a:r>
              <a:rPr lang="en-US" altLang="zh-CN" sz="2800" dirty="0"/>
              <a:t>1.23 </a:t>
            </a:r>
            <a:r>
              <a:rPr lang="zh-CN" altLang="en-US" sz="2800" dirty="0"/>
              <a:t>这样的数字常量，或者是如“这是一串文本” 或 “</a:t>
            </a:r>
            <a:r>
              <a:rPr lang="en-US" altLang="zh-CN" sz="2800" dirty="0"/>
              <a:t>This is a string” </a:t>
            </a:r>
            <a:r>
              <a:rPr lang="zh-CN" altLang="en-US" sz="2800" dirty="0"/>
              <a:t>这样的字符串常量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之所以称这些数据为常量，是因为我们使用的就是它 字面意义上（</a:t>
            </a:r>
            <a:r>
              <a:rPr lang="en-US" altLang="zh-CN" sz="2800" dirty="0"/>
              <a:t>Literal</a:t>
            </a:r>
            <a:r>
              <a:rPr lang="zh-CN" altLang="en-US" sz="2800" dirty="0"/>
              <a:t>） 的值或是内容。不管在哪种应用场景中，数字 </a:t>
            </a:r>
            <a:r>
              <a:rPr lang="en-US" altLang="zh-CN" sz="2800" dirty="0"/>
              <a:t>2 </a:t>
            </a:r>
            <a:r>
              <a:rPr lang="zh-CN" altLang="en-US" sz="2800" dirty="0"/>
              <a:t>总是表示它本身的意义而不可能有其他的含义，所以它就是一个常量，因为它的值不能被改变。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37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数据类型之数字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常见的数字主要有为两种</a:t>
            </a:r>
            <a:r>
              <a:rPr lang="zh-CN" altLang="en-US" sz="2800" dirty="0" smtClean="0"/>
              <a:t>类型：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整数（</a:t>
            </a:r>
            <a:r>
              <a:rPr lang="en-US" altLang="zh-CN" sz="2800" dirty="0"/>
              <a:t>Integers</a:t>
            </a:r>
            <a:r>
              <a:rPr lang="zh-CN" altLang="en-US" sz="2800" dirty="0" smtClean="0"/>
              <a:t>）：有关</a:t>
            </a:r>
            <a:r>
              <a:rPr lang="zh-CN" altLang="en-US" sz="2800" dirty="0"/>
              <a:t>整数的例子即 </a:t>
            </a:r>
            <a:r>
              <a:rPr lang="en-US" altLang="zh-CN" sz="2800" dirty="0"/>
              <a:t>2</a:t>
            </a:r>
            <a:r>
              <a:rPr lang="zh-CN" altLang="en-US" sz="2800" dirty="0"/>
              <a:t>或者</a:t>
            </a:r>
            <a:r>
              <a:rPr lang="en-US" altLang="zh-CN" sz="2800" dirty="0"/>
              <a:t>100</a:t>
            </a:r>
            <a:r>
              <a:rPr lang="zh-CN" altLang="en-US" sz="2800" dirty="0"/>
              <a:t>，它们都是一个整数，即没有小数点，也没有分数的表示形式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浮点数（</a:t>
            </a:r>
            <a:r>
              <a:rPr lang="en-US" altLang="zh-CN" sz="2800" dirty="0"/>
              <a:t>Floats</a:t>
            </a:r>
            <a:r>
              <a:rPr lang="zh-CN" altLang="en-US" sz="2800" dirty="0"/>
              <a:t>，也称为实数</a:t>
            </a:r>
            <a:r>
              <a:rPr lang="zh-CN" altLang="en-US" sz="2800" dirty="0" smtClean="0"/>
              <a:t>）：有关浮点数的</a:t>
            </a:r>
            <a:r>
              <a:rPr lang="zh-CN" altLang="en-US" sz="2800" dirty="0"/>
              <a:t>例子是 </a:t>
            </a:r>
            <a:r>
              <a:rPr lang="en-US" altLang="zh-CN" sz="2800" dirty="0"/>
              <a:t>3.23 </a:t>
            </a:r>
            <a:r>
              <a:rPr lang="zh-CN" altLang="en-US" sz="2800" dirty="0"/>
              <a:t>或 </a:t>
            </a:r>
            <a:r>
              <a:rPr lang="en-US" altLang="zh-CN" sz="2800" dirty="0"/>
              <a:t>52.3E-4</a:t>
            </a:r>
            <a:r>
              <a:rPr lang="zh-CN" altLang="en-US" sz="2800" dirty="0"/>
              <a:t>。其中，</a:t>
            </a:r>
            <a:r>
              <a:rPr lang="en-US" altLang="zh-CN" sz="2800" dirty="0"/>
              <a:t>E </a:t>
            </a:r>
            <a:r>
              <a:rPr lang="zh-CN" altLang="en-US" sz="2800" dirty="0"/>
              <a:t>表示 </a:t>
            </a:r>
            <a:r>
              <a:rPr lang="en-US" altLang="zh-CN" sz="2800" dirty="0"/>
              <a:t>10 </a:t>
            </a:r>
            <a:r>
              <a:rPr lang="zh-CN" altLang="en-US" sz="2800" dirty="0"/>
              <a:t>的幂。在这里，</a:t>
            </a:r>
            <a:r>
              <a:rPr lang="en-US" altLang="zh-CN" sz="2800" dirty="0"/>
              <a:t>52.3E-4 </a:t>
            </a:r>
            <a:r>
              <a:rPr lang="zh-CN" altLang="en-US" sz="2800" dirty="0"/>
              <a:t>表示 </a:t>
            </a:r>
            <a:r>
              <a:rPr lang="en-US" altLang="zh-CN" sz="2800" dirty="0"/>
              <a:t>52.3 * 10</a:t>
            </a:r>
            <a:r>
              <a:rPr lang="en-US" altLang="zh-CN" sz="2800" baseline="30000" dirty="0"/>
              <a:t>-4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402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244475" y="1298318"/>
            <a:ext cx="864076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 smtClean="0"/>
              <a:t>整数</a:t>
            </a:r>
            <a:r>
              <a:rPr lang="zh-CN" altLang="zh-CN" sz="2800" b="1" dirty="0"/>
              <a:t>有下列表示方法：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zh-CN" sz="2800" b="1" dirty="0"/>
              <a:t>十进制整数：如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100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12345</a:t>
            </a:r>
            <a:r>
              <a:rPr lang="zh-CN" altLang="zh-CN" sz="2800" b="1" dirty="0"/>
              <a:t>等。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zh-CN" sz="2800" b="1" dirty="0"/>
              <a:t>十六进制整数：以</a:t>
            </a:r>
            <a:r>
              <a:rPr lang="en-US" altLang="zh-CN" sz="2800" b="1" dirty="0"/>
              <a:t>0X</a:t>
            </a:r>
            <a:r>
              <a:rPr lang="zh-CN" altLang="zh-CN" sz="2800" b="1" dirty="0"/>
              <a:t>开头，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可以是大写或小写。如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0X</a:t>
            </a:r>
            <a:r>
              <a:rPr lang="en-US" altLang="zh-CN" sz="2800" b="1" dirty="0"/>
              <a:t>10</a:t>
            </a:r>
            <a:r>
              <a:rPr lang="zh-CN" altLang="zh-CN" sz="2800" b="1" dirty="0"/>
              <a:t>、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0x</a:t>
            </a:r>
            <a:r>
              <a:rPr lang="en-US" altLang="zh-CN" sz="2800" b="1" dirty="0"/>
              <a:t>5F</a:t>
            </a:r>
            <a:r>
              <a:rPr lang="zh-CN" altLang="zh-CN" sz="2800" b="1" dirty="0"/>
              <a:t>、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0x</a:t>
            </a:r>
            <a:r>
              <a:rPr lang="en-US" altLang="zh-CN" sz="2800" b="1" dirty="0"/>
              <a:t>ABCD</a:t>
            </a:r>
            <a:r>
              <a:rPr lang="zh-CN" altLang="zh-CN" sz="2800" b="1" dirty="0"/>
              <a:t>等。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zh-CN" sz="2800" b="1" dirty="0"/>
              <a:t>八进制整数：以</a:t>
            </a:r>
            <a:r>
              <a:rPr lang="en-US" altLang="zh-CN" sz="2800" b="1" dirty="0"/>
              <a:t>0O</a:t>
            </a:r>
            <a:r>
              <a:rPr lang="zh-CN" altLang="zh-CN" sz="2800" b="1" dirty="0"/>
              <a:t>开头，</a:t>
            </a:r>
            <a:r>
              <a:rPr lang="en-US" altLang="zh-CN" sz="2800" b="1" dirty="0"/>
              <a:t>O</a:t>
            </a:r>
            <a:r>
              <a:rPr lang="zh-CN" altLang="zh-CN" sz="2800" b="1" dirty="0"/>
              <a:t>可以是大写或小写。如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0o</a:t>
            </a:r>
            <a:r>
              <a:rPr lang="en-US" altLang="zh-CN" sz="2800" b="1" dirty="0"/>
              <a:t>12</a:t>
            </a:r>
            <a:r>
              <a:rPr lang="zh-CN" altLang="zh-CN" sz="2800" b="1" dirty="0"/>
              <a:t>、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0o</a:t>
            </a:r>
            <a:r>
              <a:rPr lang="en-US" altLang="zh-CN" sz="2800" b="1" dirty="0"/>
              <a:t>55</a:t>
            </a:r>
            <a:r>
              <a:rPr lang="zh-CN" altLang="zh-CN" sz="2800" b="1" dirty="0"/>
              <a:t>、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0O</a:t>
            </a:r>
            <a:r>
              <a:rPr lang="en-US" altLang="zh-CN" sz="2800" b="1" dirty="0"/>
              <a:t>77</a:t>
            </a:r>
            <a:r>
              <a:rPr lang="zh-CN" altLang="zh-CN" sz="2800" b="1" dirty="0"/>
              <a:t>等。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zh-CN" sz="2800" b="1" dirty="0"/>
              <a:t>二进制整数：以</a:t>
            </a:r>
            <a:r>
              <a:rPr lang="en-US" altLang="zh-CN" sz="2800" b="1" dirty="0"/>
              <a:t>0B</a:t>
            </a:r>
            <a:r>
              <a:rPr lang="zh-CN" altLang="zh-CN" sz="2800" b="1" dirty="0"/>
              <a:t>开头，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可以是大写或小写。如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0B</a:t>
            </a:r>
            <a:r>
              <a:rPr lang="en-US" altLang="zh-CN" sz="2800" b="1" dirty="0"/>
              <a:t>111</a:t>
            </a:r>
            <a:r>
              <a:rPr lang="zh-CN" altLang="zh-CN" sz="2800" b="1" dirty="0"/>
              <a:t>、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0b</a:t>
            </a:r>
            <a:r>
              <a:rPr lang="en-US" altLang="zh-CN" sz="2800" b="1" dirty="0"/>
              <a:t>101</a:t>
            </a:r>
            <a:r>
              <a:rPr lang="zh-CN" altLang="zh-CN" sz="2800" b="1" dirty="0"/>
              <a:t>、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0b</a:t>
            </a:r>
            <a:r>
              <a:rPr lang="en-US" altLang="zh-CN" sz="2800" b="1" dirty="0"/>
              <a:t>1111</a:t>
            </a:r>
            <a:r>
              <a:rPr lang="zh-CN" altLang="zh-CN" sz="2800" b="1" dirty="0"/>
              <a:t>等。</a:t>
            </a:r>
            <a:endParaRPr lang="en-US" altLang="zh-CN" sz="2800" b="1" dirty="0"/>
          </a:p>
          <a:p>
            <a:pPr>
              <a:defRPr/>
            </a:pPr>
            <a:r>
              <a:rPr lang="zh-CN" altLang="zh-CN" sz="2800" b="1" dirty="0">
                <a:solidFill>
                  <a:srgbClr val="FF0000"/>
                </a:solidFill>
              </a:rPr>
              <a:t>整数类型的数据对象不受数据位数的限制，只受可用内存大小的限制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5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261938" y="1226236"/>
            <a:ext cx="8640762" cy="430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solidFill>
                  <a:srgbClr val="D02657"/>
                </a:solidFill>
              </a:rPr>
              <a:t>浮点数</a:t>
            </a:r>
            <a:endParaRPr lang="en-US" altLang="zh-CN" sz="2800" b="1" dirty="0"/>
          </a:p>
          <a:p>
            <a:pPr eaLnBrk="1">
              <a:lnSpc>
                <a:spcPct val="150000"/>
              </a:lnSpc>
            </a:pPr>
            <a:r>
              <a:rPr lang="zh-CN" altLang="en-US" sz="2800" b="1" dirty="0"/>
              <a:t>例如：</a:t>
            </a:r>
            <a:r>
              <a:rPr lang="en-US" altLang="zh-CN" sz="2800" b="1" dirty="0"/>
              <a:t>1.0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1.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0.12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.123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12.345</a:t>
            </a:r>
            <a:r>
              <a:rPr lang="zh-CN" altLang="zh-CN" sz="2800" b="1" dirty="0" smtClean="0"/>
              <a:t>、</a:t>
            </a:r>
            <a:r>
              <a:rPr lang="en-US" altLang="zh-CN" sz="2800" b="1" dirty="0"/>
              <a:t> 52.3E-4 </a:t>
            </a:r>
            <a:r>
              <a:rPr lang="zh-CN" altLang="zh-CN" sz="2800" b="1" dirty="0" smtClean="0"/>
              <a:t>、</a:t>
            </a:r>
            <a:r>
              <a:rPr lang="en-US" altLang="zh-CN" sz="2800" b="1" dirty="0"/>
              <a:t>1.8e-5</a:t>
            </a:r>
            <a:r>
              <a:rPr lang="zh-CN" altLang="zh-CN" sz="2800" b="1" dirty="0"/>
              <a:t>等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 eaLnBrk="1">
              <a:lnSpc>
                <a:spcPct val="150000"/>
              </a:lnSpc>
            </a:pPr>
            <a:r>
              <a:rPr lang="zh-CN" altLang="zh-CN" sz="2800" b="1" dirty="0"/>
              <a:t>其中，</a:t>
            </a:r>
            <a:r>
              <a:rPr lang="en-US" altLang="zh-CN" sz="2800" b="1" dirty="0"/>
              <a:t>E </a:t>
            </a:r>
            <a:r>
              <a:rPr lang="zh-CN" altLang="zh-CN" sz="2800" b="1" dirty="0"/>
              <a:t>表示</a:t>
            </a:r>
            <a:r>
              <a:rPr lang="en-US" altLang="zh-CN" sz="2800" b="1" dirty="0"/>
              <a:t> 10 </a:t>
            </a:r>
            <a:r>
              <a:rPr lang="zh-CN" altLang="zh-CN" sz="2800" b="1" dirty="0"/>
              <a:t>的幂。在这里，</a:t>
            </a:r>
            <a:r>
              <a:rPr lang="en-US" altLang="zh-CN" sz="2800" b="1" dirty="0"/>
              <a:t>52.3E-4 </a:t>
            </a:r>
            <a:r>
              <a:rPr lang="zh-CN" altLang="zh-CN" sz="2800" b="1" dirty="0"/>
              <a:t>表示</a:t>
            </a:r>
            <a:r>
              <a:rPr lang="en-US" altLang="zh-CN" sz="2800" b="1" dirty="0"/>
              <a:t> 52.3 * 10</a:t>
            </a:r>
            <a:r>
              <a:rPr lang="en-US" altLang="zh-CN" sz="2800" b="1" baseline="30000" dirty="0"/>
              <a:t>-4</a:t>
            </a:r>
            <a:r>
              <a:rPr lang="zh-CN" altLang="zh-CN" sz="2800" b="1" dirty="0"/>
              <a:t>。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</a:pPr>
            <a:r>
              <a:rPr lang="zh-CN" altLang="zh-CN" sz="2800" b="1" dirty="0"/>
              <a:t>浮点数用</a:t>
            </a:r>
            <a:r>
              <a:rPr lang="en-US" altLang="zh-CN" sz="2800" b="1" dirty="0"/>
              <a:t>64</a:t>
            </a:r>
            <a:r>
              <a:rPr lang="zh-CN" altLang="zh-CN" sz="2800" b="1" dirty="0"/>
              <a:t>位存储，表达数据的范围为</a:t>
            </a:r>
            <a:r>
              <a:rPr lang="en-US" altLang="zh-CN" sz="2800" b="1" dirty="0"/>
              <a:t>: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-1.7E+308</a:t>
            </a:r>
            <a:r>
              <a:rPr lang="zh-CN" altLang="zh-CN" sz="2800" b="1" dirty="0"/>
              <a:t>～</a:t>
            </a:r>
            <a:r>
              <a:rPr lang="en-US" altLang="zh-CN" sz="2800" b="1" dirty="0"/>
              <a:t>1.7E+308</a:t>
            </a:r>
            <a:r>
              <a:rPr lang="zh-CN" altLang="zh-CN" sz="2800" b="1" dirty="0"/>
              <a:t>，提供大约</a:t>
            </a:r>
            <a:r>
              <a:rPr lang="en-US" altLang="zh-CN" sz="2800" b="1" dirty="0">
                <a:solidFill>
                  <a:srgbClr val="0070C0"/>
                </a:solidFill>
              </a:rPr>
              <a:t>15</a:t>
            </a:r>
            <a:r>
              <a:rPr lang="zh-CN" altLang="zh-CN" sz="2800" b="1" dirty="0">
                <a:solidFill>
                  <a:srgbClr val="0070C0"/>
                </a:solidFill>
              </a:rPr>
              <a:t>位的数据精度。</a:t>
            </a:r>
          </a:p>
        </p:txBody>
      </p:sp>
    </p:spTree>
    <p:extLst>
      <p:ext uri="{BB962C8B-B14F-4D97-AF65-F5344CB8AC3E}">
        <p14:creationId xmlns:p14="http://schemas.microsoft.com/office/powerpoint/2010/main" xmlns="" val="32198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邮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3983</Words>
  <Application>Microsoft Office PowerPoint</Application>
  <PresentationFormat>全屏显示(4:3)</PresentationFormat>
  <Paragraphs>430</Paragraphs>
  <Slides>54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南邮</vt:lpstr>
      <vt:lpstr>幻灯片 1</vt:lpstr>
      <vt:lpstr>第2章 Python语言基础</vt:lpstr>
      <vt:lpstr>1 掌握数字类型数据的使用方法 2 掌握字符串类型数据的使用方法 3 理解常量的概念，掌握常量的使用方法 4 理解变量的概念，掌握变量的使用方法 5 掌握运算符、表达式的概念 6 掌握常用运算符的运算规则、优先级等特点</vt:lpstr>
      <vt:lpstr>注释</vt:lpstr>
      <vt:lpstr>注释的作用</vt:lpstr>
      <vt:lpstr>什么是常量</vt:lpstr>
      <vt:lpstr>数据类型之数字</vt:lpstr>
      <vt:lpstr>幻灯片 8</vt:lpstr>
      <vt:lpstr>幻灯片 9</vt:lpstr>
      <vt:lpstr>复数</vt:lpstr>
      <vt:lpstr>数据类型之逻辑型</vt:lpstr>
      <vt:lpstr>数据类型之字符串</vt:lpstr>
      <vt:lpstr>幻灯片 13</vt:lpstr>
      <vt:lpstr>三引号的用法 </vt:lpstr>
      <vt:lpstr>转义字符</vt:lpstr>
      <vt:lpstr>转义字符</vt:lpstr>
      <vt:lpstr>常见的转义字符</vt:lpstr>
      <vt:lpstr>数据类型转换</vt:lpstr>
      <vt:lpstr>数据类型转换</vt:lpstr>
      <vt:lpstr>变量与赋值语句</vt:lpstr>
      <vt:lpstr>标识符命名</vt:lpstr>
      <vt:lpstr>赋值语句</vt:lpstr>
      <vt:lpstr>复合赋值</vt:lpstr>
      <vt:lpstr>赋值举例</vt:lpstr>
      <vt:lpstr>幻灯片 25</vt:lpstr>
      <vt:lpstr>对象</vt:lpstr>
      <vt:lpstr>运算符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短路运算</vt:lpstr>
      <vt:lpstr>运算符的优先级</vt:lpstr>
      <vt:lpstr>幻灯片 37</vt:lpstr>
      <vt:lpstr>运算符的结合性</vt:lpstr>
      <vt:lpstr>使用括号改变运算顺序</vt:lpstr>
      <vt:lpstr>表达式举例</vt:lpstr>
      <vt:lpstr>条件表达式 </vt:lpstr>
      <vt:lpstr>eval函数</vt:lpstr>
      <vt:lpstr>程序的输入和输出</vt:lpstr>
      <vt:lpstr>input函数</vt:lpstr>
      <vt:lpstr>print函数</vt:lpstr>
      <vt:lpstr>格式化字符串</vt:lpstr>
      <vt:lpstr>format函数举例</vt:lpstr>
      <vt:lpstr>幻灯片 48</vt:lpstr>
      <vt:lpstr>续行符</vt:lpstr>
      <vt:lpstr>本章小结</vt:lpstr>
      <vt:lpstr>幻灯片 51</vt:lpstr>
      <vt:lpstr>幻灯片 52</vt:lpstr>
      <vt:lpstr>幻灯片 53</vt:lpstr>
      <vt:lpstr>幻灯片 54</vt:lpstr>
    </vt:vector>
  </TitlesOfParts>
  <Company>artcom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dc:description>본 디자인은 ARTCOM PT연구소에 저작권이 있습니다.</dc:description>
  <cp:lastModifiedBy>ZM2015</cp:lastModifiedBy>
  <cp:revision>80</cp:revision>
  <dcterms:created xsi:type="dcterms:W3CDTF">2015-09-21T07:23:15Z</dcterms:created>
  <dcterms:modified xsi:type="dcterms:W3CDTF">2019-02-26T01:39:44Z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000800b289000000000001024140</vt:lpwstr>
  </property>
</Properties>
</file>