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258" r:id="rId2"/>
    <p:sldId id="609" r:id="rId3"/>
    <p:sldId id="610" r:id="rId4"/>
    <p:sldId id="611" r:id="rId5"/>
    <p:sldId id="612" r:id="rId6"/>
    <p:sldId id="613" r:id="rId7"/>
    <p:sldId id="614" r:id="rId8"/>
    <p:sldId id="615" r:id="rId9"/>
    <p:sldId id="616" r:id="rId10"/>
    <p:sldId id="617" r:id="rId11"/>
    <p:sldId id="618" r:id="rId12"/>
    <p:sldId id="619" r:id="rId13"/>
    <p:sldId id="620" r:id="rId14"/>
    <p:sldId id="621" r:id="rId15"/>
    <p:sldId id="622" r:id="rId16"/>
    <p:sldId id="623" r:id="rId17"/>
    <p:sldId id="624" r:id="rId18"/>
    <p:sldId id="625" r:id="rId19"/>
    <p:sldId id="626" r:id="rId20"/>
    <p:sldId id="627" r:id="rId21"/>
    <p:sldId id="628" r:id="rId22"/>
    <p:sldId id="629" r:id="rId23"/>
    <p:sldId id="630" r:id="rId24"/>
    <p:sldId id="631" r:id="rId25"/>
    <p:sldId id="632" r:id="rId26"/>
    <p:sldId id="633" r:id="rId27"/>
    <p:sldId id="634" r:id="rId28"/>
    <p:sldId id="635" r:id="rId29"/>
    <p:sldId id="564" r:id="rId30"/>
  </p:sldIdLst>
  <p:sldSz cx="9144000" cy="6858000" type="screen4x3"/>
  <p:notesSz cx="6858000" cy="9144000"/>
  <p:defaultTextStyle>
    <a:defPPr>
      <a:defRPr lang="ko-KR"/>
    </a:defPPr>
    <a:lvl1pPr algn="l" rtl="0" fontAlgn="base">
      <a:spcBef>
        <a:spcPct val="0"/>
      </a:spcBef>
      <a:spcAft>
        <a:spcPct val="0"/>
      </a:spcAft>
      <a:defRPr kumimoji="1" sz="3600" kern="1200">
        <a:solidFill>
          <a:schemeClr val="tx1"/>
        </a:solidFill>
        <a:latin typeface="Gulim" pitchFamily="34" charset="-127"/>
        <a:ea typeface="宋体" charset="-122"/>
        <a:cs typeface="+mn-cs"/>
      </a:defRPr>
    </a:lvl1pPr>
    <a:lvl2pPr marL="457200" algn="l" rtl="0" fontAlgn="base">
      <a:spcBef>
        <a:spcPct val="0"/>
      </a:spcBef>
      <a:spcAft>
        <a:spcPct val="0"/>
      </a:spcAft>
      <a:defRPr kumimoji="1" sz="3600" kern="1200">
        <a:solidFill>
          <a:schemeClr val="tx1"/>
        </a:solidFill>
        <a:latin typeface="Gulim" pitchFamily="34" charset="-127"/>
        <a:ea typeface="宋体" charset="-122"/>
        <a:cs typeface="+mn-cs"/>
      </a:defRPr>
    </a:lvl2pPr>
    <a:lvl3pPr marL="914400" algn="l" rtl="0" fontAlgn="base">
      <a:spcBef>
        <a:spcPct val="0"/>
      </a:spcBef>
      <a:spcAft>
        <a:spcPct val="0"/>
      </a:spcAft>
      <a:defRPr kumimoji="1" sz="3600" kern="1200">
        <a:solidFill>
          <a:schemeClr val="tx1"/>
        </a:solidFill>
        <a:latin typeface="Gulim" pitchFamily="34" charset="-127"/>
        <a:ea typeface="宋体" charset="-122"/>
        <a:cs typeface="+mn-cs"/>
      </a:defRPr>
    </a:lvl3pPr>
    <a:lvl4pPr marL="1371600" algn="l" rtl="0" fontAlgn="base">
      <a:spcBef>
        <a:spcPct val="0"/>
      </a:spcBef>
      <a:spcAft>
        <a:spcPct val="0"/>
      </a:spcAft>
      <a:defRPr kumimoji="1" sz="3600" kern="1200">
        <a:solidFill>
          <a:schemeClr val="tx1"/>
        </a:solidFill>
        <a:latin typeface="Gulim" pitchFamily="34" charset="-127"/>
        <a:ea typeface="宋体" charset="-122"/>
        <a:cs typeface="+mn-cs"/>
      </a:defRPr>
    </a:lvl4pPr>
    <a:lvl5pPr marL="1828800" algn="l" rtl="0" fontAlgn="base">
      <a:spcBef>
        <a:spcPct val="0"/>
      </a:spcBef>
      <a:spcAft>
        <a:spcPct val="0"/>
      </a:spcAft>
      <a:defRPr kumimoji="1" sz="3600" kern="1200">
        <a:solidFill>
          <a:schemeClr val="tx1"/>
        </a:solidFill>
        <a:latin typeface="Gulim" pitchFamily="34" charset="-127"/>
        <a:ea typeface="宋体" charset="-122"/>
        <a:cs typeface="+mn-cs"/>
      </a:defRPr>
    </a:lvl5pPr>
    <a:lvl6pPr marL="2286000" algn="l" defTabSz="914400" rtl="0" eaLnBrk="1" latinLnBrk="0" hangingPunct="1">
      <a:defRPr kumimoji="1" sz="3600" kern="1200">
        <a:solidFill>
          <a:schemeClr val="tx1"/>
        </a:solidFill>
        <a:latin typeface="Gulim" pitchFamily="34" charset="-127"/>
        <a:ea typeface="宋体" charset="-122"/>
        <a:cs typeface="+mn-cs"/>
      </a:defRPr>
    </a:lvl6pPr>
    <a:lvl7pPr marL="2743200" algn="l" defTabSz="914400" rtl="0" eaLnBrk="1" latinLnBrk="0" hangingPunct="1">
      <a:defRPr kumimoji="1" sz="3600" kern="1200">
        <a:solidFill>
          <a:schemeClr val="tx1"/>
        </a:solidFill>
        <a:latin typeface="Gulim" pitchFamily="34" charset="-127"/>
        <a:ea typeface="宋体" charset="-122"/>
        <a:cs typeface="+mn-cs"/>
      </a:defRPr>
    </a:lvl7pPr>
    <a:lvl8pPr marL="3200400" algn="l" defTabSz="914400" rtl="0" eaLnBrk="1" latinLnBrk="0" hangingPunct="1">
      <a:defRPr kumimoji="1" sz="3600" kern="1200">
        <a:solidFill>
          <a:schemeClr val="tx1"/>
        </a:solidFill>
        <a:latin typeface="Gulim" pitchFamily="34" charset="-127"/>
        <a:ea typeface="宋体" charset="-122"/>
        <a:cs typeface="+mn-cs"/>
      </a:defRPr>
    </a:lvl8pPr>
    <a:lvl9pPr marL="3657600" algn="l" defTabSz="914400" rtl="0" eaLnBrk="1" latinLnBrk="0" hangingPunct="1">
      <a:defRPr kumimoji="1" sz="3600" kern="1200">
        <a:solidFill>
          <a:schemeClr val="tx1"/>
        </a:solidFill>
        <a:latin typeface="Gulim" pitchFamily="34" charset="-127"/>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3399"/>
    <a:srgbClr val="006600"/>
    <a:srgbClr val="FF5050"/>
    <a:srgbClr val="F8F8F8"/>
    <a:srgbClr val="FF0000"/>
    <a:srgbClr val="F8FE06"/>
    <a:srgbClr val="FCF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4242" autoAdjust="0"/>
  </p:normalViewPr>
  <p:slideViewPr>
    <p:cSldViewPr snapToGrid="0">
      <p:cViewPr varScale="1">
        <p:scale>
          <a:sx n="77" d="100"/>
          <a:sy n="77" d="100"/>
        </p:scale>
        <p:origin x="17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139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a:ea typeface="Gulim" pitchFamily="34" charset="-127"/>
              </a:defRPr>
            </a:lvl1pPr>
          </a:lstStyle>
          <a:p>
            <a:pPr>
              <a:defRPr/>
            </a:pPr>
            <a:endParaRPr lang="zh-CN" altLang="en-US"/>
          </a:p>
        </p:txBody>
      </p:sp>
      <p:sp>
        <p:nvSpPr>
          <p:cNvPr id="675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a:ea typeface="Gulim" pitchFamily="34" charset="-127"/>
              </a:defRPr>
            </a:lvl1pPr>
          </a:lstStyle>
          <a:p>
            <a:pPr>
              <a:defRPr/>
            </a:pPr>
            <a:endParaRPr lang="en-US" altLang="zh-CN"/>
          </a:p>
        </p:txBody>
      </p:sp>
      <p:sp>
        <p:nvSpPr>
          <p:cNvPr id="675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a:ea typeface="Gulim" pitchFamily="34" charset="-127"/>
              </a:defRPr>
            </a:lvl1pPr>
          </a:lstStyle>
          <a:p>
            <a:pPr>
              <a:defRPr/>
            </a:pPr>
            <a:endParaRPr lang="en-US" altLang="zh-CN"/>
          </a:p>
        </p:txBody>
      </p:sp>
      <p:sp>
        <p:nvSpPr>
          <p:cNvPr id="675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a:ea typeface="Gulim" pitchFamily="34" charset="-127"/>
              </a:defRPr>
            </a:lvl1pPr>
          </a:lstStyle>
          <a:p>
            <a:pPr>
              <a:defRPr/>
            </a:pPr>
            <a:fld id="{1E35477E-1C5A-478E-90F9-334C38665CAC}" type="slidenum">
              <a:rPr lang="zh-CN" altLang="en-US"/>
              <a:pPr>
                <a:defRPr/>
              </a:pPr>
              <a:t>‹#›</a:t>
            </a:fld>
            <a:endParaRPr lang="en-US" altLang="zh-CN"/>
          </a:p>
        </p:txBody>
      </p:sp>
    </p:spTree>
    <p:extLst>
      <p:ext uri="{BB962C8B-B14F-4D97-AF65-F5344CB8AC3E}">
        <p14:creationId xmlns:p14="http://schemas.microsoft.com/office/powerpoint/2010/main" val="1650828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a:ea typeface="Gulim" pitchFamily="34" charset="-127"/>
              </a:defRPr>
            </a:lvl1pPr>
          </a:lstStyle>
          <a:p>
            <a:pPr>
              <a:defRPr/>
            </a:pPr>
            <a:endParaRPr lang="en-US" altLang="ko-KR"/>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a:ea typeface="Gulim" pitchFamily="34" charset="-127"/>
              </a:defRPr>
            </a:lvl1pPr>
          </a:lstStyle>
          <a:p>
            <a:pPr>
              <a:defRPr/>
            </a:pPr>
            <a:endParaRPr lang="en-US" altLang="ko-KR"/>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dirty="0" smtClean="0"/>
              <a:t>마스터 텍스트 스타일을 편집합니다</a:t>
            </a:r>
          </a:p>
          <a:p>
            <a:pPr lvl="1"/>
            <a:r>
              <a:rPr lang="ko-KR" altLang="en-US" noProof="0" dirty="0" smtClean="0"/>
              <a:t>둘째 수준</a:t>
            </a:r>
          </a:p>
          <a:p>
            <a:pPr lvl="2"/>
            <a:r>
              <a:rPr lang="ko-KR" altLang="en-US" noProof="0" dirty="0" smtClean="0"/>
              <a:t>셋째 수준</a:t>
            </a:r>
          </a:p>
          <a:p>
            <a:pPr lvl="3"/>
            <a:r>
              <a:rPr lang="ko-KR" altLang="en-US" noProof="0" dirty="0" smtClean="0"/>
              <a:t>넷째 수준</a:t>
            </a:r>
          </a:p>
          <a:p>
            <a:pPr lvl="4"/>
            <a:r>
              <a:rPr lang="ko-KR" altLang="en-US" noProof="0" dirty="0" smtClean="0"/>
              <a:t>다섯째 수준</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a:ea typeface="Gulim" pitchFamily="34" charset="-127"/>
              </a:defRPr>
            </a:lvl1pPr>
          </a:lstStyle>
          <a:p>
            <a:pPr>
              <a:defRPr/>
            </a:pPr>
            <a:endParaRPr lang="en-US" altLang="ko-K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a:ea typeface="Gulim" pitchFamily="34" charset="-127"/>
              </a:defRPr>
            </a:lvl1pPr>
          </a:lstStyle>
          <a:p>
            <a:pPr>
              <a:defRPr/>
            </a:pPr>
            <a:fld id="{216887E0-471E-4DE0-AF29-DA3E571DA503}" type="slidenum">
              <a:rPr lang="en-US" altLang="ko-KR"/>
              <a:pPr>
                <a:defRPr/>
              </a:pPr>
              <a:t>‹#›</a:t>
            </a:fld>
            <a:endParaRPr lang="en-US" altLang="ko-KR"/>
          </a:p>
        </p:txBody>
      </p:sp>
    </p:spTree>
    <p:extLst>
      <p:ext uri="{BB962C8B-B14F-4D97-AF65-F5344CB8AC3E}">
        <p14:creationId xmlns:p14="http://schemas.microsoft.com/office/powerpoint/2010/main" val="91908532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16887E0-471E-4DE0-AF29-DA3E571DA503}" type="slidenum">
              <a:rPr lang="en-US" altLang="ko-KR" smtClean="0"/>
              <a:pPr>
                <a:defRPr/>
              </a:pPr>
              <a:t>1</a:t>
            </a:fld>
            <a:endParaRPr lang="en-US" altLang="ko-KR"/>
          </a:p>
        </p:txBody>
      </p:sp>
    </p:spTree>
    <p:extLst>
      <p:ext uri="{BB962C8B-B14F-4D97-AF65-F5344CB8AC3E}">
        <p14:creationId xmlns:p14="http://schemas.microsoft.com/office/powerpoint/2010/main" val="252183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23" tIns="45711" rIns="91423" bIns="45711" anchor="b"/>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r" eaLnBrk="1" hangingPunct="1"/>
            <a:fld id="{7DBC9705-389B-4C5F-8471-201467B8898F}" type="slidenum">
              <a:rPr lang="en-US" altLang="zh-CN" sz="1200">
                <a:latin typeface="Times New Roman" pitchFamily="18" charset="0"/>
                <a:ea typeface="隶书" pitchFamily="49" charset="-122"/>
              </a:rPr>
              <a:pPr algn="r" eaLnBrk="1" hangingPunct="1"/>
              <a:t>29</a:t>
            </a:fld>
            <a:endParaRPr lang="en-US" altLang="zh-CN" sz="1200">
              <a:latin typeface="Times New Roman" pitchFamily="18" charset="0"/>
              <a:ea typeface="隶书" pitchFamily="49" charset="-122"/>
            </a:endParaRPr>
          </a:p>
        </p:txBody>
      </p:sp>
      <p:sp>
        <p:nvSpPr>
          <p:cNvPr id="39939" name="Rectangle 2"/>
          <p:cNvSpPr>
            <a:spLocks noGrp="1" noRot="1" noChangeAspect="1" noChangeArrowheads="1" noTextEdit="1"/>
          </p:cNvSpPr>
          <p:nvPr>
            <p:ph type="sldImg"/>
          </p:nvPr>
        </p:nvSpPr>
        <p:spPr>
          <a:ln/>
        </p:spPr>
      </p:sp>
      <p:sp>
        <p:nvSpPr>
          <p:cNvPr id="39940" name="Rectangle 4"/>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3" tIns="45711" rIns="91423" bIns="45711"/>
          <a:lstStyle/>
          <a:p>
            <a:endParaRPr lang="zh-CN" altLang="zh-CN" smtClean="0"/>
          </a:p>
        </p:txBody>
      </p:sp>
    </p:spTree>
    <p:extLst>
      <p:ext uri="{BB962C8B-B14F-4D97-AF65-F5344CB8AC3E}">
        <p14:creationId xmlns:p14="http://schemas.microsoft.com/office/powerpoint/2010/main" val="3763613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Picture 19" descr="nju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228600"/>
            <a:ext cx="97536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08245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25AE9908-57B2-4459-980B-5946E56C3D56}" type="slidenum">
              <a:rPr lang="en-US" altLang="ko-KR"/>
              <a:pPr>
                <a:defRPr/>
              </a:pPr>
              <a:t>‹#›</a:t>
            </a:fld>
            <a:endParaRPr lang="en-US" altLang="ko-KR"/>
          </a:p>
        </p:txBody>
      </p:sp>
    </p:spTree>
    <p:extLst>
      <p:ext uri="{BB962C8B-B14F-4D97-AF65-F5344CB8AC3E}">
        <p14:creationId xmlns:p14="http://schemas.microsoft.com/office/powerpoint/2010/main" val="14247026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灯片编号占位符 5"/>
          <p:cNvSpPr>
            <a:spLocks noGrp="1"/>
          </p:cNvSpPr>
          <p:nvPr>
            <p:ph type="sldNum" sz="quarter" idx="4"/>
          </p:nvPr>
        </p:nvSpPr>
        <p:spPr bwMode="auto">
          <a:xfrm>
            <a:off x="4098925" y="6553200"/>
            <a:ext cx="982663" cy="304800"/>
          </a:xfrm>
          <a:prstGeom prst="rect">
            <a:avLst/>
          </a:prstGeom>
          <a:ln>
            <a:miter lim="800000"/>
          </a:ln>
        </p:spPr>
        <p:txBody>
          <a:bodyPr vert="horz" wrap="square" lIns="91440" tIns="45720" rIns="91440" bIns="45720" numCol="1" anchor="b" anchorCtr="1" compatLnSpc="1">
            <a:spAutoFit/>
          </a:bodyPr>
          <a:lstStyle/>
          <a:p>
            <a:fld id="{9A0DB2DC-4C9A-4742-B13C-FB6460FD3503}" type="slidenum">
              <a:rPr lang="zh-CN" altLang="en-US" dirty="0"/>
              <a:t>‹#›</a:t>
            </a:fld>
            <a:endParaRPr lang="zh-CN" altLang="en-US" dirty="0"/>
          </a:p>
        </p:txBody>
      </p:sp>
    </p:spTree>
    <p:extLst>
      <p:ext uri="{BB962C8B-B14F-4D97-AF65-F5344CB8AC3E}">
        <p14:creationId xmlns:p14="http://schemas.microsoft.com/office/powerpoint/2010/main" val="261560379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6"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灯片编号占位符 5"/>
          <p:cNvSpPr>
            <a:spLocks noGrp="1"/>
          </p:cNvSpPr>
          <p:nvPr>
            <p:ph type="sldNum" sz="quarter" idx="4"/>
          </p:nvPr>
        </p:nvSpPr>
        <p:spPr bwMode="auto">
          <a:xfrm>
            <a:off x="4098925" y="6553200"/>
            <a:ext cx="982663" cy="304800"/>
          </a:xfrm>
          <a:prstGeom prst="rect">
            <a:avLst/>
          </a:prstGeom>
          <a:ln>
            <a:miter lim="800000"/>
          </a:ln>
        </p:spPr>
        <p:txBody>
          <a:bodyPr vert="horz" wrap="square" lIns="91440" tIns="45720" rIns="91440" bIns="45720" numCol="1" anchor="b" anchorCtr="1" compatLnSpc="1">
            <a:spAutoFit/>
          </a:bodyPr>
          <a:lstStyle/>
          <a:p>
            <a:fld id="{9A0DB2DC-4C9A-4742-B13C-FB6460FD3503}" type="slidenum">
              <a:rPr lang="zh-CN" altLang="en-US" dirty="0"/>
              <a:t>‹#›</a:t>
            </a:fld>
            <a:endParaRPr lang="zh-CN" altLang="en-US" dirty="0"/>
          </a:p>
        </p:txBody>
      </p:sp>
    </p:spTree>
    <p:extLst>
      <p:ext uri="{BB962C8B-B14F-4D97-AF65-F5344CB8AC3E}">
        <p14:creationId xmlns:p14="http://schemas.microsoft.com/office/powerpoint/2010/main" val="38801180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3752" y="112410"/>
            <a:ext cx="8229600" cy="816743"/>
          </a:xfrm>
          <a:prstGeom prst="rect">
            <a:avLst/>
          </a:prstGeom>
        </p:spPr>
        <p:txBody>
          <a:bodyPr/>
          <a:lstStyle>
            <a:lvl1pPr>
              <a:defRPr sz="4000" baseline="0">
                <a:solidFill>
                  <a:srgbClr val="F8FE06"/>
                </a:solidFill>
                <a:latin typeface="Tahoma" pitchFamily="34" charset="0"/>
                <a:ea typeface="黑体"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lnSpc>
                <a:spcPct val="105000"/>
              </a:lnSpc>
              <a:defRPr sz="2400" b="1" i="0" baseline="0">
                <a:latin typeface="Tahoma" pitchFamily="34" charset="0"/>
                <a:ea typeface="黑体" pitchFamily="49" charset="-122"/>
              </a:defRPr>
            </a:lvl1pPr>
            <a:lvl2pPr>
              <a:lnSpc>
                <a:spcPct val="105000"/>
              </a:lnSpc>
              <a:defRPr sz="2400" b="1" i="0" baseline="0">
                <a:latin typeface="Tahoma" pitchFamily="34" charset="0"/>
                <a:ea typeface="黑体" pitchFamily="49" charset="-122"/>
              </a:defRPr>
            </a:lvl2pPr>
            <a:lvl3pPr>
              <a:lnSpc>
                <a:spcPct val="105000"/>
              </a:lnSpc>
              <a:defRPr sz="2400" b="1" i="0" baseline="0">
                <a:latin typeface="Tahoma" pitchFamily="34" charset="0"/>
                <a:ea typeface="黑体" pitchFamily="49"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Rectangle 6"/>
          <p:cNvSpPr>
            <a:spLocks noGrp="1" noChangeArrowheads="1"/>
          </p:cNvSpPr>
          <p:nvPr>
            <p:ph type="sldNum" sz="quarter" idx="10"/>
          </p:nvPr>
        </p:nvSpPr>
        <p:spPr>
          <a:ln/>
        </p:spPr>
        <p:txBody>
          <a:bodyPr/>
          <a:lstStyle>
            <a:lvl1pPr>
              <a:defRPr/>
            </a:lvl1pPr>
          </a:lstStyle>
          <a:p>
            <a:pPr>
              <a:defRPr/>
            </a:pPr>
            <a:fld id="{2BD893FB-85AB-4B61-AFED-52C0504A6183}" type="slidenum">
              <a:rPr lang="en-US" altLang="ko-KR"/>
              <a:pPr>
                <a:defRPr/>
              </a:pPr>
              <a:t>‹#›</a:t>
            </a:fld>
            <a:endParaRPr lang="en-US" altLang="ko-KR"/>
          </a:p>
        </p:txBody>
      </p:sp>
    </p:spTree>
    <p:extLst>
      <p:ext uri="{BB962C8B-B14F-4D97-AF65-F5344CB8AC3E}">
        <p14:creationId xmlns:p14="http://schemas.microsoft.com/office/powerpoint/2010/main" val="28923795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21FA6B54-9BAF-4780-A14F-7F55ADCF1FEF}" type="slidenum">
              <a:rPr lang="en-US" altLang="ko-KR"/>
              <a:pPr>
                <a:defRPr/>
              </a:pPr>
              <a:t>‹#›</a:t>
            </a:fld>
            <a:endParaRPr lang="en-US" altLang="ko-KR"/>
          </a:p>
        </p:txBody>
      </p:sp>
    </p:spTree>
    <p:extLst>
      <p:ext uri="{BB962C8B-B14F-4D97-AF65-F5344CB8AC3E}">
        <p14:creationId xmlns:p14="http://schemas.microsoft.com/office/powerpoint/2010/main" val="17793648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A1E115F-A18D-4981-BA91-63DE54E36BEB}" type="slidenum">
              <a:rPr lang="en-US" altLang="ko-KR"/>
              <a:pPr>
                <a:defRPr/>
              </a:pPr>
              <a:t>‹#›</a:t>
            </a:fld>
            <a:endParaRPr lang="en-US" altLang="ko-KR"/>
          </a:p>
        </p:txBody>
      </p:sp>
    </p:spTree>
    <p:extLst>
      <p:ext uri="{BB962C8B-B14F-4D97-AF65-F5344CB8AC3E}">
        <p14:creationId xmlns:p14="http://schemas.microsoft.com/office/powerpoint/2010/main" val="19031742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600200"/>
            <a:ext cx="4038600" cy="4525963"/>
          </a:xfrm>
          <a:prstGeom prst="rect">
            <a:avLst/>
          </a:prstGeom>
        </p:spPr>
        <p:txBody>
          <a:bodyPr/>
          <a:lstStyle/>
          <a:p>
            <a:pPr lvl="0"/>
            <a:r>
              <a:rPr lang="zh-CN" altLang="en-US" noProof="0" smtClean="0"/>
              <a:t>单击图标添加图表</a:t>
            </a:r>
          </a:p>
        </p:txBody>
      </p:sp>
      <p:sp>
        <p:nvSpPr>
          <p:cNvPr id="5" name="Rectangle 6"/>
          <p:cNvSpPr>
            <a:spLocks noGrp="1" noChangeArrowheads="1"/>
          </p:cNvSpPr>
          <p:nvPr>
            <p:ph type="sldNum" sz="quarter" idx="10"/>
          </p:nvPr>
        </p:nvSpPr>
        <p:spPr>
          <a:ln/>
        </p:spPr>
        <p:txBody>
          <a:bodyPr/>
          <a:lstStyle>
            <a:lvl1pPr>
              <a:defRPr/>
            </a:lvl1pPr>
          </a:lstStyle>
          <a:p>
            <a:pPr>
              <a:defRPr/>
            </a:pPr>
            <a:fld id="{7B547CC8-4C22-4E94-92BB-030D8DD40F4B}" type="slidenum">
              <a:rPr lang="en-US" altLang="ko-KR"/>
              <a:pPr>
                <a:defRPr/>
              </a:pPr>
              <a:t>‹#›</a:t>
            </a:fld>
            <a:endParaRPr lang="en-US" altLang="ko-KR"/>
          </a:p>
        </p:txBody>
      </p:sp>
    </p:spTree>
    <p:extLst>
      <p:ext uri="{BB962C8B-B14F-4D97-AF65-F5344CB8AC3E}">
        <p14:creationId xmlns:p14="http://schemas.microsoft.com/office/powerpoint/2010/main" val="11934176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D536F916-06FB-4C33-8B4C-B7BC557AF9D8}" type="slidenum">
              <a:rPr lang="en-US" altLang="ko-KR"/>
              <a:pPr>
                <a:defRPr/>
              </a:pPr>
              <a:t>‹#›</a:t>
            </a:fld>
            <a:endParaRPr lang="en-US" altLang="ko-KR"/>
          </a:p>
        </p:txBody>
      </p:sp>
    </p:spTree>
    <p:extLst>
      <p:ext uri="{BB962C8B-B14F-4D97-AF65-F5344CB8AC3E}">
        <p14:creationId xmlns:p14="http://schemas.microsoft.com/office/powerpoint/2010/main" val="617211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293EA571-AA88-4692-84BF-86BB01D66D86}" type="slidenum">
              <a:rPr lang="en-US" altLang="ko-KR"/>
              <a:pPr>
                <a:defRPr/>
              </a:pPr>
              <a:t>‹#›</a:t>
            </a:fld>
            <a:endParaRPr lang="en-US" altLang="ko-KR"/>
          </a:p>
        </p:txBody>
      </p:sp>
    </p:spTree>
    <p:extLst>
      <p:ext uri="{BB962C8B-B14F-4D97-AF65-F5344CB8AC3E}">
        <p14:creationId xmlns:p14="http://schemas.microsoft.com/office/powerpoint/2010/main" val="27748466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F2160973-C939-468A-B29F-375B0F4B0B78}" type="slidenum">
              <a:rPr lang="en-US" altLang="ko-KR"/>
              <a:pPr>
                <a:defRPr/>
              </a:pPr>
              <a:t>‹#›</a:t>
            </a:fld>
            <a:endParaRPr lang="en-US" altLang="ko-KR"/>
          </a:p>
        </p:txBody>
      </p:sp>
    </p:spTree>
    <p:extLst>
      <p:ext uri="{BB962C8B-B14F-4D97-AF65-F5344CB8AC3E}">
        <p14:creationId xmlns:p14="http://schemas.microsoft.com/office/powerpoint/2010/main" val="4094803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94C73544-A9B0-4441-A16B-C5F230DA09F2}" type="slidenum">
              <a:rPr lang="en-US" altLang="ko-KR"/>
              <a:pPr>
                <a:defRPr/>
              </a:pPr>
              <a:t>‹#›</a:t>
            </a:fld>
            <a:endParaRPr lang="en-US" altLang="ko-KR"/>
          </a:p>
        </p:txBody>
      </p:sp>
    </p:spTree>
    <p:extLst>
      <p:ext uri="{BB962C8B-B14F-4D97-AF65-F5344CB8AC3E}">
        <p14:creationId xmlns:p14="http://schemas.microsoft.com/office/powerpoint/2010/main" val="11578779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0" name="Rectangle 6"/>
          <p:cNvSpPr>
            <a:spLocks noGrp="1" noChangeArrowheads="1"/>
          </p:cNvSpPr>
          <p:nvPr>
            <p:ph type="sldNum" sz="quarter" idx="4"/>
          </p:nvPr>
        </p:nvSpPr>
        <p:spPr bwMode="auto">
          <a:xfrm>
            <a:off x="4098925" y="6553200"/>
            <a:ext cx="982663" cy="3048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latinLnBrk="1">
              <a:defRPr kumimoji="0" sz="1400" b="1">
                <a:solidFill>
                  <a:schemeClr val="bg1"/>
                </a:solidFill>
                <a:ea typeface="Gulim" pitchFamily="34" charset="-127"/>
              </a:defRPr>
            </a:lvl1pPr>
          </a:lstStyle>
          <a:p>
            <a:pPr>
              <a:defRPr/>
            </a:pPr>
            <a:fld id="{E5C96805-3790-4584-B70C-938A5B84B61F}" type="slidenum">
              <a:rPr lang="en-US" altLang="ko-KR"/>
              <a:pPr>
                <a:defRPr/>
              </a:pPr>
              <a:t>‹#›</a:t>
            </a:fld>
            <a:endParaRPr lang="en-US" altLang="ko-KR"/>
          </a:p>
        </p:txBody>
      </p:sp>
      <p:sp>
        <p:nvSpPr>
          <p:cNvPr id="1028" name="WordArt 31"/>
          <p:cNvSpPr>
            <a:spLocks noChangeArrowheads="1" noChangeShapeType="1" noTextEdit="1"/>
          </p:cNvSpPr>
          <p:nvPr/>
        </p:nvSpPr>
        <p:spPr bwMode="auto">
          <a:xfrm>
            <a:off x="-9525" y="6577013"/>
            <a:ext cx="3151188" cy="2667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9600" b="1" kern="10">
                <a:gradFill rotWithShape="1">
                  <a:gsLst>
                    <a:gs pos="0">
                      <a:srgbClr val="FFFFFF"/>
                    </a:gs>
                    <a:gs pos="100000">
                      <a:schemeClr val="bg1">
                        <a:alpha val="32001"/>
                      </a:schemeClr>
                    </a:gs>
                  </a:gsLst>
                  <a:lin ang="5400000" scaled="1"/>
                </a:gradFill>
                <a:latin typeface="华文新魏"/>
                <a:ea typeface="华文新魏"/>
              </a:rPr>
              <a:t>计算机软件教学中心</a:t>
            </a:r>
          </a:p>
        </p:txBody>
      </p:sp>
      <p:sp>
        <p:nvSpPr>
          <p:cNvPr id="1029" name="WordArt 35"/>
          <p:cNvSpPr>
            <a:spLocks noChangeArrowheads="1" noChangeShapeType="1" noTextEdit="1"/>
          </p:cNvSpPr>
          <p:nvPr/>
        </p:nvSpPr>
        <p:spPr bwMode="auto">
          <a:xfrm>
            <a:off x="5707063" y="6551613"/>
            <a:ext cx="3432175" cy="3063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49407"/>
              </a:avLst>
            </a:prstTxWarp>
          </a:bodyPr>
          <a:lstStyle/>
          <a:p>
            <a:pPr algn="ctr"/>
            <a:r>
              <a:rPr lang="en-US" altLang="zh-CN" sz="9600" b="1" kern="10" dirty="0">
                <a:gradFill rotWithShape="1">
                  <a:gsLst>
                    <a:gs pos="0">
                      <a:srgbClr val="FFFFFF"/>
                    </a:gs>
                    <a:gs pos="100000">
                      <a:schemeClr val="bg1">
                        <a:alpha val="32001"/>
                      </a:schemeClr>
                    </a:gs>
                  </a:gsLst>
                  <a:lin ang="5400000" scaled="1"/>
                </a:gradFill>
                <a:latin typeface="华文新魏"/>
                <a:ea typeface="华文新魏"/>
              </a:rPr>
              <a:t>http://</a:t>
            </a:r>
            <a:r>
              <a:rPr lang="en-US" altLang="zh-CN" sz="9600" b="1" kern="10" dirty="0" smtClean="0">
                <a:gradFill rotWithShape="1">
                  <a:gsLst>
                    <a:gs pos="0">
                      <a:srgbClr val="FFFFFF"/>
                    </a:gs>
                    <a:gs pos="100000">
                      <a:schemeClr val="bg1">
                        <a:alpha val="32001"/>
                      </a:schemeClr>
                    </a:gs>
                  </a:gsLst>
                  <a:lin ang="5400000" scaled="1"/>
                </a:gradFill>
                <a:latin typeface="华文新魏"/>
                <a:ea typeface="华文新魏"/>
              </a:rPr>
              <a:t>c.njupt.edu.cn/</a:t>
            </a:r>
            <a:endParaRPr lang="zh-CN" altLang="en-US" sz="9600" b="1" kern="10" dirty="0">
              <a:gradFill rotWithShape="1">
                <a:gsLst>
                  <a:gs pos="0">
                    <a:srgbClr val="FFFFFF"/>
                  </a:gs>
                  <a:gs pos="100000">
                    <a:schemeClr val="bg1">
                      <a:alpha val="32001"/>
                    </a:schemeClr>
                  </a:gs>
                </a:gsLst>
                <a:lin ang="5400000" scaled="1"/>
              </a:gradFill>
              <a:latin typeface="华文新魏"/>
              <a:ea typeface="华文新魏"/>
            </a:endParaRPr>
          </a:p>
        </p:txBody>
      </p:sp>
      <p:pic>
        <p:nvPicPr>
          <p:cNvPr id="2" name="图片 1"/>
          <p:cNvPicPr>
            <a:picLocks noChangeAspect="1"/>
          </p:cNvPicPr>
          <p:nvPr userDrawn="1"/>
        </p:nvPicPr>
        <p:blipFill>
          <a:blip r:embed="rId14"/>
          <a:stretch>
            <a:fillRect/>
          </a:stretch>
        </p:blipFill>
        <p:spPr>
          <a:xfrm>
            <a:off x="6341" y="0"/>
            <a:ext cx="9131318" cy="6858000"/>
          </a:xfrm>
          <a:prstGeom prst="rect">
            <a:avLst/>
          </a:prstGeom>
        </p:spPr>
      </p:pic>
    </p:spTree>
  </p:cSld>
  <p:clrMap bg1="lt1" tx1="dk1" bg2="lt2" tx2="dk2" accent1="accent1" accent2="accent2" accent3="accent3" accent4="accent4" accent5="accent5" accent6="accent6" hlink="hlink" folHlink="folHlink"/>
  <p:sldLayoutIdLst>
    <p:sldLayoutId id="214748393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7" r:id="rId11"/>
    <p:sldLayoutId id="2147483938" r:id="rId12"/>
  </p:sldLayoutIdLst>
  <p:timing>
    <p:tnLst>
      <p:par>
        <p:cTn id="1" dur="indefinite" restart="never" nodeType="tmRoot"/>
      </p:par>
    </p:tnLst>
  </p:timing>
  <p:hf hdr="0" ftr="0" dt="0"/>
  <p:txStyles>
    <p:titleStyle>
      <a:lvl1pPr algn="l" rtl="0" eaLnBrk="0" fontAlgn="base" latinLnBrk="1"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2pPr>
      <a:lvl3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3pPr>
      <a:lvl4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4pPr>
      <a:lvl5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5pPr>
      <a:lvl6pPr marL="4572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6pPr>
      <a:lvl7pPr marL="9144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7pPr>
      <a:lvl8pPr marL="13716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8pPr>
      <a:lvl9pPr marL="18288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lr>
          <a:schemeClr val="accent2"/>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1"/>
        </a:buClr>
        <a:buSzPct val="75000"/>
        <a:buFont typeface="Wingdings" pitchFamily="2" charset="2"/>
        <a:buChar char="£"/>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2"/>
        </a:buClr>
        <a:buSzPct val="75000"/>
        <a:buFont typeface="Wingdings" pitchFamily="2" charset="2"/>
        <a:buChar char="l"/>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accent1"/>
        </a:buClr>
        <a:buSzPct val="80000"/>
        <a:buFont typeface="Wingdings" pitchFamily="2" charset="2"/>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lr>
          <a:schemeClr val="accent2"/>
        </a:buClr>
        <a:buSzPct val="65000"/>
        <a:buFont typeface="Wingdings" pitchFamily="2" charset="2"/>
        <a:buChar char="l"/>
        <a:defRPr kumimoji="1" sz="2000">
          <a:solidFill>
            <a:schemeClr val="tx1"/>
          </a:solidFill>
          <a:latin typeface="+mn-lt"/>
          <a:ea typeface="+mn-ea"/>
        </a:defRPr>
      </a:lvl5pPr>
      <a:lvl6pPr marL="25146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6pPr>
      <a:lvl7pPr marL="29718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7pPr>
      <a:lvl8pPr marL="34290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8pPr>
      <a:lvl9pPr marL="38862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9" name="Text Box 43"/>
          <p:cNvSpPr txBox="1">
            <a:spLocks noChangeArrowheads="1"/>
          </p:cNvSpPr>
          <p:nvPr/>
        </p:nvSpPr>
        <p:spPr bwMode="auto">
          <a:xfrm>
            <a:off x="4099062" y="5322888"/>
            <a:ext cx="1172116" cy="523220"/>
          </a:xfrm>
          <a:prstGeom prst="rect">
            <a:avLst/>
          </a:prstGeom>
          <a:noFill/>
          <a:ln w="9525">
            <a:noFill/>
            <a:miter lim="800000"/>
            <a:headEnd/>
            <a:tailEnd/>
          </a:ln>
          <a:effectLst/>
        </p:spPr>
        <p:txBody>
          <a:bodyPr wrap="none">
            <a:spAutoFit/>
          </a:bodyPr>
          <a:lstStyle/>
          <a:p>
            <a:pPr latinLnBrk="1">
              <a:defRPr/>
            </a:pPr>
            <a:r>
              <a:rPr lang="en-US" altLang="ko-KR" sz="2800" b="1" dirty="0" smtClean="0">
                <a:effectLst>
                  <a:outerShdw blurRad="38100" dist="38100" dir="2700000" algn="tl">
                    <a:srgbClr val="C0C0C0"/>
                  </a:outerShdw>
                </a:effectLst>
                <a:latin typeface="Times New Roman" pitchFamily="18" charset="0"/>
                <a:ea typeface="Gulim" pitchFamily="34" charset="-127"/>
              </a:rPr>
              <a:t>201</a:t>
            </a:r>
            <a:r>
              <a:rPr lang="en-US" altLang="zh-CN" sz="2800" b="1" dirty="0" smtClean="0">
                <a:effectLst>
                  <a:outerShdw blurRad="38100" dist="38100" dir="2700000" algn="tl">
                    <a:srgbClr val="C0C0C0"/>
                  </a:outerShdw>
                </a:effectLst>
                <a:latin typeface="Times New Roman" pitchFamily="18" charset="0"/>
                <a:ea typeface="Gulim" pitchFamily="34" charset="-127"/>
              </a:rPr>
              <a:t>8</a:t>
            </a:r>
            <a:r>
              <a:rPr lang="en-US" altLang="ko-KR" sz="2800" b="1" dirty="0" smtClean="0">
                <a:effectLst>
                  <a:outerShdw blurRad="38100" dist="38100" dir="2700000" algn="tl">
                    <a:srgbClr val="C0C0C0"/>
                  </a:outerShdw>
                </a:effectLst>
                <a:latin typeface="Times New Roman" pitchFamily="18" charset="0"/>
                <a:ea typeface="Gulim" pitchFamily="34" charset="-127"/>
              </a:rPr>
              <a:t>.</a:t>
            </a:r>
            <a:r>
              <a:rPr lang="en-US" altLang="ko-KR" sz="2800" b="1" dirty="0">
                <a:effectLst>
                  <a:outerShdw blurRad="38100" dist="38100" dir="2700000" algn="tl">
                    <a:srgbClr val="C0C0C0"/>
                  </a:outerShdw>
                </a:effectLst>
                <a:latin typeface="Times New Roman" pitchFamily="18" charset="0"/>
                <a:ea typeface="Gulim" pitchFamily="34" charset="-127"/>
              </a:rPr>
              <a:t>2</a:t>
            </a:r>
          </a:p>
        </p:txBody>
      </p:sp>
      <p:sp>
        <p:nvSpPr>
          <p:cNvPr id="4099" name="Rectangle 45"/>
          <p:cNvSpPr>
            <a:spLocks noChangeArrowheads="1"/>
          </p:cNvSpPr>
          <p:nvPr/>
        </p:nvSpPr>
        <p:spPr bwMode="auto">
          <a:xfrm>
            <a:off x="101600" y="1298575"/>
            <a:ext cx="8905875" cy="855663"/>
          </a:xfrm>
          <a:prstGeom prst="rect">
            <a:avLst/>
          </a:prstGeom>
          <a:noFill/>
          <a:ln w="9525">
            <a:noFill/>
            <a:miter lim="800000"/>
            <a:headEnd/>
            <a:tailEnd/>
          </a:ln>
          <a:effectLst>
            <a:outerShdw dist="28398" dir="3806097" algn="ctr" rotWithShape="0">
              <a:schemeClr val="tx1"/>
            </a:outerShdw>
          </a:effectLst>
        </p:spPr>
        <p:txBody>
          <a:bodyPr/>
          <a:lstStyle/>
          <a:p>
            <a:pPr algn="ctr" latinLnBrk="1">
              <a:lnSpc>
                <a:spcPct val="90000"/>
              </a:lnSpc>
              <a:defRPr/>
            </a:pPr>
            <a:r>
              <a:rPr lang="en-US" altLang="zh-CN" sz="5400" b="1" dirty="0" smtClean="0">
                <a:solidFill>
                  <a:srgbClr val="FFFFFF"/>
                </a:solidFill>
                <a:latin typeface="Arial Black" pitchFamily="34" charset="0"/>
                <a:ea typeface="黑体" pitchFamily="2" charset="-122"/>
              </a:rPr>
              <a:t>Python</a:t>
            </a:r>
            <a:r>
              <a:rPr lang="zh-CN" altLang="en-US" sz="5400" b="1" dirty="0" smtClean="0">
                <a:solidFill>
                  <a:srgbClr val="FFFFFF"/>
                </a:solidFill>
                <a:latin typeface="Arial Black" pitchFamily="34" charset="0"/>
                <a:ea typeface="黑体" pitchFamily="2" charset="-122"/>
              </a:rPr>
              <a:t>语言程序设计</a:t>
            </a:r>
            <a:endParaRPr lang="zh-CN" altLang="en-US" sz="5400" b="1" dirty="0">
              <a:solidFill>
                <a:srgbClr val="FFFFFF"/>
              </a:solidFill>
              <a:latin typeface="Arial Black" pitchFamily="34" charset="0"/>
              <a:ea typeface="黑体" pitchFamily="2" charset="-122"/>
            </a:endParaRPr>
          </a:p>
        </p:txBody>
      </p:sp>
      <p:sp>
        <p:nvSpPr>
          <p:cNvPr id="4100" name="Text Box 57"/>
          <p:cNvSpPr txBox="1">
            <a:spLocks noChangeArrowheads="1"/>
          </p:cNvSpPr>
          <p:nvPr/>
        </p:nvSpPr>
        <p:spPr bwMode="auto">
          <a:xfrm>
            <a:off x="1174750" y="2625725"/>
            <a:ext cx="701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ctr" eaLnBrk="1" latinLnBrk="1" hangingPunct="1">
              <a:spcBef>
                <a:spcPct val="50000"/>
              </a:spcBef>
            </a:pPr>
            <a:r>
              <a:rPr lang="zh-CN" altLang="en-US" sz="3200" b="1">
                <a:solidFill>
                  <a:srgbClr val="FFFF00"/>
                </a:solidFill>
                <a:latin typeface="Times New Roman" pitchFamily="18" charset="0"/>
                <a:ea typeface="幼圆" pitchFamily="49" charset="-122"/>
              </a:rPr>
              <a:t>南京邮电大学计算机学院</a:t>
            </a:r>
            <a:endParaRPr lang="en-US" altLang="zh-CN" sz="3200" b="1">
              <a:solidFill>
                <a:srgbClr val="FFFF00"/>
              </a:solidFill>
              <a:latin typeface="Times New Roman" pitchFamily="18" charset="0"/>
              <a:ea typeface="幼圆"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程序分析</a:t>
            </a:r>
            <a:endParaRPr lang="zh-CN" altLang="en-US" dirty="0"/>
          </a:p>
        </p:txBody>
      </p:sp>
      <p:sp>
        <p:nvSpPr>
          <p:cNvPr id="3" name="内容占位符 2"/>
          <p:cNvSpPr>
            <a:spLocks noGrp="1"/>
          </p:cNvSpPr>
          <p:nvPr>
            <p:ph idx="1"/>
          </p:nvPr>
        </p:nvSpPr>
        <p:spPr>
          <a:xfrm>
            <a:off x="457200" y="1254212"/>
            <a:ext cx="8229600" cy="3045940"/>
          </a:xfrm>
        </p:spPr>
        <p:txBody>
          <a:bodyPr/>
          <a:lstStyle/>
          <a:p>
            <a:r>
              <a:rPr lang="zh-CN" altLang="zh-CN" dirty="0" smtClean="0"/>
              <a:t>首先</a:t>
            </a:r>
            <a:r>
              <a:rPr lang="zh-CN" altLang="zh-CN" dirty="0"/>
              <a:t>，循环的次数从</a:t>
            </a:r>
            <a:r>
              <a:rPr lang="en-US" altLang="zh-CN" dirty="0"/>
              <a:t>4</a:t>
            </a:r>
            <a:r>
              <a:rPr lang="zh-CN" altLang="zh-CN" dirty="0"/>
              <a:t>次变成了</a:t>
            </a:r>
            <a:r>
              <a:rPr lang="en-US" altLang="zh-CN" dirty="0"/>
              <a:t>5</a:t>
            </a:r>
            <a:r>
              <a:rPr lang="zh-CN" altLang="zh-CN" dirty="0"/>
              <a:t>次，因为我们需要连续重复执行的内容将会是在屏幕上绘制</a:t>
            </a:r>
            <a:r>
              <a:rPr lang="en-US" altLang="zh-CN" dirty="0"/>
              <a:t>5</a:t>
            </a:r>
            <a:r>
              <a:rPr lang="zh-CN" altLang="zh-CN" dirty="0"/>
              <a:t>个相同的尖角</a:t>
            </a:r>
            <a:r>
              <a:rPr lang="zh-CN" altLang="zh-CN" dirty="0" smtClean="0"/>
              <a:t>；</a:t>
            </a:r>
            <a:endParaRPr lang="en-US" altLang="zh-CN" dirty="0" smtClean="0"/>
          </a:p>
          <a:p>
            <a:r>
              <a:rPr lang="zh-CN" altLang="zh-CN" dirty="0" smtClean="0"/>
              <a:t>其次</a:t>
            </a:r>
            <a:r>
              <a:rPr lang="zh-CN" altLang="zh-CN" dirty="0"/>
              <a:t>，每一次的循环内容都是从海龟的当前位置出发，先绘制一条短边，然后向右转</a:t>
            </a:r>
            <a:r>
              <a:rPr lang="en-US" altLang="zh-CN" dirty="0"/>
              <a:t>144</a:t>
            </a:r>
            <a:r>
              <a:rPr lang="zh-CN" altLang="zh-CN" dirty="0"/>
              <a:t>度，再绘制另外一条短边，这样就构成了五角星的一个尖角</a:t>
            </a:r>
            <a:r>
              <a:rPr lang="zh-CN" altLang="zh-CN" dirty="0" smtClean="0"/>
              <a:t>；</a:t>
            </a:r>
            <a:endParaRPr lang="en-US" altLang="zh-CN" dirty="0" smtClean="0"/>
          </a:p>
          <a:p>
            <a:r>
              <a:rPr lang="zh-CN" altLang="zh-CN" dirty="0" smtClean="0"/>
              <a:t>在</a:t>
            </a:r>
            <a:r>
              <a:rPr lang="zh-CN" altLang="zh-CN" dirty="0"/>
              <a:t>循环体的最后，我们还要继续向左转</a:t>
            </a:r>
            <a:r>
              <a:rPr lang="en-US" altLang="zh-CN" dirty="0"/>
              <a:t>72</a:t>
            </a:r>
            <a:r>
              <a:rPr lang="zh-CN" altLang="zh-CN" dirty="0"/>
              <a:t>度，为绘制下一个尖角做好准备，程序运行效果如图 </a:t>
            </a:r>
            <a:r>
              <a:rPr lang="zh-CN" altLang="zh-CN" dirty="0" smtClean="0"/>
              <a:t>所</a:t>
            </a:r>
            <a:r>
              <a:rPr lang="zh-CN" altLang="zh-CN" dirty="0"/>
              <a:t>示。 </a:t>
            </a:r>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10</a:t>
            </a:fld>
            <a:endParaRPr lang="en-US" altLang="ko-KR"/>
          </a:p>
        </p:txBody>
      </p:sp>
      <p:pic>
        <p:nvPicPr>
          <p:cNvPr id="5" name="图片 4"/>
          <p:cNvPicPr/>
          <p:nvPr/>
        </p:nvPicPr>
        <p:blipFill>
          <a:blip r:embed="rId2"/>
          <a:stretch>
            <a:fillRect/>
          </a:stretch>
        </p:blipFill>
        <p:spPr>
          <a:xfrm>
            <a:off x="2714907" y="4177175"/>
            <a:ext cx="3933028" cy="2217906"/>
          </a:xfrm>
          <a:prstGeom prst="rect">
            <a:avLst/>
          </a:prstGeom>
        </p:spPr>
      </p:pic>
    </p:spTree>
    <p:extLst>
      <p:ext uri="{BB962C8B-B14F-4D97-AF65-F5344CB8AC3E}">
        <p14:creationId xmlns:p14="http://schemas.microsoft.com/office/powerpoint/2010/main" val="69064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为五角星上色</a:t>
            </a:r>
            <a:endParaRPr lang="zh-CN" altLang="en-US" dirty="0"/>
          </a:p>
        </p:txBody>
      </p:sp>
      <p:sp>
        <p:nvSpPr>
          <p:cNvPr id="3" name="内容占位符 2"/>
          <p:cNvSpPr>
            <a:spLocks noGrp="1"/>
          </p:cNvSpPr>
          <p:nvPr>
            <p:ph idx="1"/>
          </p:nvPr>
        </p:nvSpPr>
        <p:spPr>
          <a:xfrm>
            <a:off x="457200" y="1600201"/>
            <a:ext cx="8229600" cy="4219832"/>
          </a:xfrm>
          <a:solidFill>
            <a:schemeClr val="bg1">
              <a:lumMod val="85000"/>
            </a:schemeClr>
          </a:solidFill>
        </p:spPr>
        <p:txBody>
          <a:bodyPr/>
          <a:lstStyle/>
          <a:p>
            <a:pPr marL="0" indent="0">
              <a:buNone/>
            </a:pPr>
            <a:r>
              <a:rPr lang="en-US" altLang="zh-CN" dirty="0"/>
              <a:t># </a:t>
            </a:r>
            <a:r>
              <a:rPr lang="zh-CN" altLang="zh-CN" dirty="0"/>
              <a:t>例 </a:t>
            </a:r>
            <a:r>
              <a:rPr lang="en-US" altLang="zh-CN" dirty="0"/>
              <a:t>3.5</a:t>
            </a:r>
            <a:r>
              <a:rPr lang="zh-CN" altLang="zh-CN" dirty="0"/>
              <a:t>通过</a:t>
            </a:r>
            <a:r>
              <a:rPr lang="en-US" altLang="zh-CN" dirty="0" err="1"/>
              <a:t>pencolor</a:t>
            </a:r>
            <a:r>
              <a:rPr lang="zh-CN" altLang="zh-CN" dirty="0"/>
              <a:t>函数为笔触设置颜色</a:t>
            </a:r>
          </a:p>
          <a:p>
            <a:pPr marL="0" indent="0">
              <a:buNone/>
            </a:pPr>
            <a:r>
              <a:rPr lang="en-US" altLang="zh-CN" dirty="0"/>
              <a:t>import turtle</a:t>
            </a:r>
            <a:endParaRPr lang="zh-CN" altLang="zh-CN" dirty="0"/>
          </a:p>
          <a:p>
            <a:pPr marL="0" indent="0">
              <a:buNone/>
            </a:pPr>
            <a:r>
              <a:rPr lang="en-US" altLang="zh-CN" dirty="0" err="1"/>
              <a:t>turtle.color</a:t>
            </a:r>
            <a:r>
              <a:rPr lang="en-US" altLang="zh-CN" dirty="0"/>
              <a:t>("red")</a:t>
            </a:r>
            <a:endParaRPr lang="zh-CN" altLang="zh-CN" dirty="0"/>
          </a:p>
          <a:p>
            <a:pPr marL="0" indent="0">
              <a:buNone/>
            </a:pPr>
            <a:r>
              <a:rPr lang="en-US" altLang="zh-CN" dirty="0"/>
              <a:t>for </a:t>
            </a:r>
            <a:r>
              <a:rPr lang="en-US" altLang="zh-CN" dirty="0" err="1"/>
              <a:t>i</a:t>
            </a:r>
            <a:r>
              <a:rPr lang="en-US" altLang="zh-CN" dirty="0"/>
              <a:t> in range(5):</a:t>
            </a:r>
            <a:endParaRPr lang="zh-CN" altLang="zh-CN" dirty="0"/>
          </a:p>
          <a:p>
            <a:pPr marL="0" indent="0">
              <a:buNone/>
            </a:pPr>
            <a:r>
              <a:rPr lang="en-US" altLang="zh-CN" dirty="0"/>
              <a:t>    </a:t>
            </a:r>
            <a:r>
              <a:rPr lang="en-US" altLang="zh-CN" dirty="0" err="1"/>
              <a:t>turtle.forward</a:t>
            </a:r>
            <a:r>
              <a:rPr lang="en-US" altLang="zh-CN" dirty="0"/>
              <a:t>(100)</a:t>
            </a:r>
            <a:endParaRPr lang="zh-CN" altLang="zh-CN" dirty="0"/>
          </a:p>
          <a:p>
            <a:pPr marL="0" indent="0">
              <a:buNone/>
            </a:pPr>
            <a:r>
              <a:rPr lang="en-US" altLang="zh-CN" dirty="0"/>
              <a:t>    </a:t>
            </a:r>
            <a:r>
              <a:rPr lang="en-US" altLang="zh-CN" dirty="0" err="1"/>
              <a:t>turtle.right</a:t>
            </a:r>
            <a:r>
              <a:rPr lang="en-US" altLang="zh-CN" dirty="0"/>
              <a:t>(144)</a:t>
            </a:r>
            <a:endParaRPr lang="zh-CN" altLang="zh-CN" dirty="0"/>
          </a:p>
          <a:p>
            <a:pPr marL="0" indent="0">
              <a:buNone/>
            </a:pPr>
            <a:r>
              <a:rPr lang="en-US" altLang="zh-CN" dirty="0"/>
              <a:t>    </a:t>
            </a:r>
            <a:r>
              <a:rPr lang="en-US" altLang="zh-CN" dirty="0" err="1"/>
              <a:t>turtle.forward</a:t>
            </a:r>
            <a:r>
              <a:rPr lang="en-US" altLang="zh-CN" dirty="0"/>
              <a:t>(100)</a:t>
            </a:r>
            <a:endParaRPr lang="zh-CN" altLang="zh-CN" dirty="0"/>
          </a:p>
          <a:p>
            <a:pPr marL="0" indent="0">
              <a:buNone/>
            </a:pPr>
            <a:r>
              <a:rPr lang="en-US" altLang="zh-CN" dirty="0"/>
              <a:t>    </a:t>
            </a:r>
            <a:r>
              <a:rPr lang="en-US" altLang="zh-CN" dirty="0" err="1"/>
              <a:t>turtle.left</a:t>
            </a:r>
            <a:r>
              <a:rPr lang="en-US" altLang="zh-CN" dirty="0"/>
              <a:t>(72)</a:t>
            </a:r>
            <a:endParaRPr lang="zh-CN" altLang="zh-CN" dirty="0"/>
          </a:p>
          <a:p>
            <a:pPr marL="0" indent="0">
              <a:buNone/>
            </a:pPr>
            <a:r>
              <a:rPr lang="en-US" altLang="zh-CN" dirty="0" err="1"/>
              <a:t>turtle.done</a:t>
            </a:r>
            <a:r>
              <a:rPr lang="en-US" altLang="zh-CN" dirty="0" smtClean="0"/>
              <a:t>()</a:t>
            </a:r>
            <a:endParaRPr lang="zh-CN" altLang="zh-CN"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11</a:t>
            </a:fld>
            <a:endParaRPr lang="en-US" altLang="ko-KR"/>
          </a:p>
        </p:txBody>
      </p:sp>
    </p:spTree>
    <p:extLst>
      <p:ext uri="{BB962C8B-B14F-4D97-AF65-F5344CB8AC3E}">
        <p14:creationId xmlns:p14="http://schemas.microsoft.com/office/powerpoint/2010/main" val="962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程序分析</a:t>
            </a:r>
            <a:endParaRPr lang="zh-CN" altLang="en-US" dirty="0"/>
          </a:p>
        </p:txBody>
      </p:sp>
      <p:sp>
        <p:nvSpPr>
          <p:cNvPr id="3" name="内容占位符 2"/>
          <p:cNvSpPr>
            <a:spLocks noGrp="1"/>
          </p:cNvSpPr>
          <p:nvPr>
            <p:ph idx="1"/>
          </p:nvPr>
        </p:nvSpPr>
        <p:spPr/>
        <p:txBody>
          <a:bodyPr/>
          <a:lstStyle/>
          <a:p>
            <a:r>
              <a:rPr lang="en-US" altLang="zh-CN" dirty="0"/>
              <a:t>color</a:t>
            </a:r>
            <a:r>
              <a:rPr lang="zh-CN" altLang="zh-CN" dirty="0"/>
              <a:t>函数中的参数可以是一个代表着不同颜色的英文单词，也可以是三个分别表示红色、绿色、蓝色的数值（该数值必须在十六进制数</a:t>
            </a:r>
            <a:r>
              <a:rPr lang="en-US" altLang="zh-CN" dirty="0"/>
              <a:t>00</a:t>
            </a:r>
            <a:r>
              <a:rPr lang="zh-CN" altLang="zh-CN" dirty="0"/>
              <a:t>～</a:t>
            </a:r>
            <a:r>
              <a:rPr lang="en-US" altLang="zh-CN" dirty="0"/>
              <a:t>FF</a:t>
            </a:r>
            <a:r>
              <a:rPr lang="zh-CN" altLang="zh-CN" dirty="0"/>
              <a:t>之间</a:t>
            </a:r>
            <a:r>
              <a:rPr lang="zh-CN" altLang="zh-CN" dirty="0" smtClean="0"/>
              <a:t>）</a:t>
            </a:r>
            <a:endParaRPr lang="en-US" altLang="zh-CN" dirty="0" smtClean="0"/>
          </a:p>
          <a:p>
            <a:r>
              <a:rPr lang="zh-CN" altLang="zh-CN" dirty="0" smtClean="0"/>
              <a:t>例如</a:t>
            </a:r>
            <a:r>
              <a:rPr lang="en-US" altLang="zh-CN" dirty="0"/>
              <a:t>("#FF0000")</a:t>
            </a:r>
            <a:r>
              <a:rPr lang="zh-CN" altLang="zh-CN" dirty="0"/>
              <a:t>表示海龟会留下红色的痕迹，而</a:t>
            </a:r>
            <a:r>
              <a:rPr lang="en-US" altLang="zh-CN" dirty="0"/>
              <a:t>("#0000FF")</a:t>
            </a:r>
            <a:r>
              <a:rPr lang="zh-CN" altLang="zh-CN" dirty="0"/>
              <a:t>则表示海龟会留下蓝色的痕迹</a:t>
            </a:r>
            <a:r>
              <a:rPr lang="zh-CN" altLang="zh-CN" dirty="0" smtClean="0"/>
              <a:t>。</a:t>
            </a:r>
            <a:endParaRPr lang="zh-CN" altLang="zh-CN"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12</a:t>
            </a:fld>
            <a:endParaRPr lang="en-US" altLang="ko-KR"/>
          </a:p>
        </p:txBody>
      </p:sp>
    </p:spTree>
    <p:extLst>
      <p:ext uri="{BB962C8B-B14F-4D97-AF65-F5344CB8AC3E}">
        <p14:creationId xmlns:p14="http://schemas.microsoft.com/office/powerpoint/2010/main" val="393941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填充颜色</a:t>
            </a:r>
            <a:endParaRPr lang="zh-CN" altLang="en-US" dirty="0"/>
          </a:p>
        </p:txBody>
      </p:sp>
      <p:sp>
        <p:nvSpPr>
          <p:cNvPr id="3" name="内容占位符 2"/>
          <p:cNvSpPr>
            <a:spLocks noGrp="1"/>
          </p:cNvSpPr>
          <p:nvPr>
            <p:ph idx="1"/>
          </p:nvPr>
        </p:nvSpPr>
        <p:spPr>
          <a:xfrm>
            <a:off x="197708" y="1241854"/>
            <a:ext cx="8785654" cy="5097163"/>
          </a:xfrm>
          <a:solidFill>
            <a:schemeClr val="bg1">
              <a:lumMod val="85000"/>
            </a:schemeClr>
          </a:solidFill>
        </p:spPr>
        <p:txBody>
          <a:bodyPr/>
          <a:lstStyle/>
          <a:p>
            <a:pPr marL="0" indent="0">
              <a:buNone/>
            </a:pPr>
            <a:r>
              <a:rPr lang="en-US" altLang="zh-CN" dirty="0"/>
              <a:t># </a:t>
            </a:r>
            <a:r>
              <a:rPr lang="zh-CN" altLang="zh-CN" dirty="0"/>
              <a:t>例 </a:t>
            </a:r>
            <a:r>
              <a:rPr lang="en-US" altLang="zh-CN" dirty="0"/>
              <a:t>3.6</a:t>
            </a:r>
            <a:r>
              <a:rPr lang="zh-CN" altLang="zh-CN" dirty="0"/>
              <a:t>使用</a:t>
            </a:r>
            <a:r>
              <a:rPr lang="en-US" altLang="zh-CN" dirty="0" err="1"/>
              <a:t>begin_fill</a:t>
            </a:r>
            <a:r>
              <a:rPr lang="zh-CN" altLang="zh-CN" dirty="0"/>
              <a:t>和</a:t>
            </a:r>
            <a:r>
              <a:rPr lang="en-US" altLang="zh-CN" dirty="0" err="1"/>
              <a:t>end_fill</a:t>
            </a:r>
            <a:r>
              <a:rPr lang="zh-CN" altLang="zh-CN" dirty="0"/>
              <a:t>函数，为五角星填充颜色</a:t>
            </a:r>
          </a:p>
          <a:p>
            <a:pPr marL="0" indent="0">
              <a:buNone/>
            </a:pPr>
            <a:r>
              <a:rPr lang="en-US" altLang="zh-CN" dirty="0"/>
              <a:t>import turtle</a:t>
            </a:r>
            <a:endParaRPr lang="zh-CN" altLang="zh-CN" dirty="0"/>
          </a:p>
          <a:p>
            <a:pPr marL="0" indent="0">
              <a:buNone/>
            </a:pPr>
            <a:r>
              <a:rPr lang="en-US" altLang="zh-CN" dirty="0" err="1"/>
              <a:t>turtle.color</a:t>
            </a:r>
            <a:r>
              <a:rPr lang="en-US" altLang="zh-CN" dirty="0"/>
              <a:t>("yellow")</a:t>
            </a:r>
            <a:endParaRPr lang="zh-CN" altLang="zh-CN" dirty="0"/>
          </a:p>
          <a:p>
            <a:pPr marL="0" indent="0">
              <a:buNone/>
            </a:pPr>
            <a:r>
              <a:rPr lang="en-US" altLang="zh-CN" dirty="0" err="1"/>
              <a:t>turtle.begin_fill</a:t>
            </a:r>
            <a:r>
              <a:rPr lang="en-US" altLang="zh-CN" dirty="0"/>
              <a:t>()</a:t>
            </a:r>
            <a:endParaRPr lang="zh-CN" altLang="zh-CN" dirty="0"/>
          </a:p>
          <a:p>
            <a:pPr marL="0" indent="0">
              <a:buNone/>
            </a:pPr>
            <a:r>
              <a:rPr lang="en-US" altLang="zh-CN" dirty="0"/>
              <a:t>for </a:t>
            </a:r>
            <a:r>
              <a:rPr lang="en-US" altLang="zh-CN" dirty="0" err="1"/>
              <a:t>i</a:t>
            </a:r>
            <a:r>
              <a:rPr lang="en-US" altLang="zh-CN" dirty="0"/>
              <a:t> in range(5):</a:t>
            </a:r>
            <a:endParaRPr lang="zh-CN" altLang="zh-CN" dirty="0"/>
          </a:p>
          <a:p>
            <a:pPr marL="0" indent="0">
              <a:buNone/>
            </a:pPr>
            <a:r>
              <a:rPr lang="en-US" altLang="zh-CN" dirty="0"/>
              <a:t>    </a:t>
            </a:r>
            <a:r>
              <a:rPr lang="en-US" altLang="zh-CN" dirty="0" err="1"/>
              <a:t>turtle.forward</a:t>
            </a:r>
            <a:r>
              <a:rPr lang="en-US" altLang="zh-CN" dirty="0"/>
              <a:t>(100)</a:t>
            </a:r>
            <a:endParaRPr lang="zh-CN" altLang="zh-CN" dirty="0"/>
          </a:p>
          <a:p>
            <a:pPr marL="0" indent="0">
              <a:buNone/>
            </a:pPr>
            <a:r>
              <a:rPr lang="en-US" altLang="zh-CN" dirty="0"/>
              <a:t>    </a:t>
            </a:r>
            <a:r>
              <a:rPr lang="en-US" altLang="zh-CN" dirty="0" err="1"/>
              <a:t>turtle.right</a:t>
            </a:r>
            <a:r>
              <a:rPr lang="en-US" altLang="zh-CN" dirty="0"/>
              <a:t>(144)</a:t>
            </a:r>
            <a:endParaRPr lang="zh-CN" altLang="zh-CN" dirty="0"/>
          </a:p>
          <a:p>
            <a:pPr marL="0" indent="0">
              <a:buNone/>
            </a:pPr>
            <a:r>
              <a:rPr lang="en-US" altLang="zh-CN" dirty="0"/>
              <a:t>    </a:t>
            </a:r>
            <a:r>
              <a:rPr lang="en-US" altLang="zh-CN" dirty="0" err="1"/>
              <a:t>turtle.forward</a:t>
            </a:r>
            <a:r>
              <a:rPr lang="en-US" altLang="zh-CN" dirty="0"/>
              <a:t>(100)</a:t>
            </a:r>
            <a:endParaRPr lang="zh-CN" altLang="zh-CN" dirty="0"/>
          </a:p>
          <a:p>
            <a:pPr marL="0" indent="0">
              <a:buNone/>
            </a:pPr>
            <a:r>
              <a:rPr lang="en-US" altLang="zh-CN" dirty="0"/>
              <a:t>    </a:t>
            </a:r>
            <a:r>
              <a:rPr lang="en-US" altLang="zh-CN" dirty="0" err="1"/>
              <a:t>turtle.left</a:t>
            </a:r>
            <a:r>
              <a:rPr lang="en-US" altLang="zh-CN" dirty="0"/>
              <a:t>(72)</a:t>
            </a:r>
            <a:endParaRPr lang="zh-CN" altLang="zh-CN" dirty="0"/>
          </a:p>
          <a:p>
            <a:pPr marL="0" indent="0">
              <a:buNone/>
            </a:pPr>
            <a:r>
              <a:rPr lang="en-US" altLang="zh-CN" dirty="0" err="1"/>
              <a:t>turtle.end_fill</a:t>
            </a:r>
            <a:r>
              <a:rPr lang="en-US" altLang="zh-CN" dirty="0"/>
              <a:t>()</a:t>
            </a:r>
            <a:endParaRPr lang="zh-CN" altLang="zh-CN" dirty="0"/>
          </a:p>
          <a:p>
            <a:pPr marL="0" indent="0">
              <a:buNone/>
            </a:pPr>
            <a:r>
              <a:rPr lang="en-US" altLang="zh-CN" dirty="0" err="1"/>
              <a:t>turtle.done</a:t>
            </a:r>
            <a:r>
              <a:rPr lang="en-US" altLang="zh-CN" dirty="0" smtClean="0"/>
              <a:t>()</a:t>
            </a:r>
            <a:endParaRPr lang="zh-CN" altLang="zh-CN"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13</a:t>
            </a:fld>
            <a:endParaRPr lang="en-US" altLang="ko-KR"/>
          </a:p>
        </p:txBody>
      </p:sp>
    </p:spTree>
    <p:extLst>
      <p:ext uri="{BB962C8B-B14F-4D97-AF65-F5344CB8AC3E}">
        <p14:creationId xmlns:p14="http://schemas.microsoft.com/office/powerpoint/2010/main" val="1824024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程序分析</a:t>
            </a:r>
            <a:endParaRPr lang="zh-CN" altLang="en-US" dirty="0"/>
          </a:p>
        </p:txBody>
      </p:sp>
      <p:sp>
        <p:nvSpPr>
          <p:cNvPr id="3" name="内容占位符 2"/>
          <p:cNvSpPr>
            <a:spLocks noGrp="1"/>
          </p:cNvSpPr>
          <p:nvPr>
            <p:ph idx="1"/>
          </p:nvPr>
        </p:nvSpPr>
        <p:spPr>
          <a:xfrm>
            <a:off x="469556" y="1229497"/>
            <a:ext cx="8229600" cy="2391033"/>
          </a:xfrm>
        </p:spPr>
        <p:txBody>
          <a:bodyPr/>
          <a:lstStyle/>
          <a:p>
            <a:r>
              <a:rPr lang="zh-CN" altLang="zh-CN" dirty="0"/>
              <a:t>运行上述程序，我们便可以在屏幕上看到海龟绘制了一颗黄色的</a:t>
            </a:r>
            <a:r>
              <a:rPr lang="zh-CN" altLang="zh-CN" dirty="0" smtClean="0"/>
              <a:t>五角星。这里</a:t>
            </a:r>
            <a:r>
              <a:rPr lang="zh-CN" altLang="zh-CN" dirty="0"/>
              <a:t>需要特别注意的是</a:t>
            </a:r>
            <a:r>
              <a:rPr lang="en-US" altLang="zh-CN" dirty="0" err="1"/>
              <a:t>trutle.end_fill</a:t>
            </a:r>
            <a:r>
              <a:rPr lang="zh-CN" altLang="zh-CN" dirty="0"/>
              <a:t>前面是没有缩进的，因为这条语句并不是循环体的一部分。</a:t>
            </a:r>
            <a:r>
              <a:rPr lang="en-US" altLang="zh-CN" dirty="0" err="1"/>
              <a:t>begin_fill</a:t>
            </a:r>
            <a:r>
              <a:rPr lang="en-US" altLang="zh-CN" dirty="0"/>
              <a:t>()</a:t>
            </a:r>
            <a:r>
              <a:rPr lang="zh-CN" altLang="zh-CN" dirty="0"/>
              <a:t>函数和</a:t>
            </a:r>
            <a:r>
              <a:rPr lang="en-US" altLang="zh-CN" dirty="0" err="1"/>
              <a:t>end_fill</a:t>
            </a:r>
            <a:r>
              <a:rPr lang="en-US" altLang="zh-CN" dirty="0"/>
              <a:t>()</a:t>
            </a:r>
            <a:r>
              <a:rPr lang="zh-CN" altLang="zh-CN" dirty="0"/>
              <a:t>函数，其实是记录下海龟的位置，从而构成一个封闭的区域，并将该区域使用指定的颜色进行填充。</a:t>
            </a:r>
          </a:p>
          <a:p>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14</a:t>
            </a:fld>
            <a:endParaRPr lang="en-US" altLang="ko-KR"/>
          </a:p>
        </p:txBody>
      </p:sp>
      <p:pic>
        <p:nvPicPr>
          <p:cNvPr id="5" name="图片 4"/>
          <p:cNvPicPr/>
          <p:nvPr/>
        </p:nvPicPr>
        <p:blipFill>
          <a:blip r:embed="rId2"/>
          <a:stretch>
            <a:fillRect/>
          </a:stretch>
        </p:blipFill>
        <p:spPr>
          <a:xfrm>
            <a:off x="2964274" y="3493916"/>
            <a:ext cx="3720731" cy="2861134"/>
          </a:xfrm>
          <a:prstGeom prst="rect">
            <a:avLst/>
          </a:prstGeom>
        </p:spPr>
      </p:pic>
    </p:spTree>
    <p:extLst>
      <p:ext uri="{BB962C8B-B14F-4D97-AF65-F5344CB8AC3E}">
        <p14:creationId xmlns:p14="http://schemas.microsoft.com/office/powerpoint/2010/main" val="1926861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什么是函数</a:t>
            </a:r>
            <a:endParaRPr lang="zh-CN" altLang="en-US" dirty="0"/>
          </a:p>
        </p:txBody>
      </p:sp>
      <p:sp>
        <p:nvSpPr>
          <p:cNvPr id="3" name="内容占位符 2"/>
          <p:cNvSpPr>
            <a:spLocks noGrp="1"/>
          </p:cNvSpPr>
          <p:nvPr>
            <p:ph idx="1"/>
          </p:nvPr>
        </p:nvSpPr>
        <p:spPr/>
        <p:txBody>
          <a:bodyPr/>
          <a:lstStyle/>
          <a:p>
            <a:r>
              <a:rPr lang="zh-CN" altLang="en-US" dirty="0"/>
              <a:t>在设计计算机程序的过程中，我们经常会希望将一段代码预先保存起来，然后在需要的时候再把它拿出来执行，这种预先定义一段代码的机制，我们称之为函数（</a:t>
            </a:r>
            <a:r>
              <a:rPr lang="en-US" altLang="zh-CN" dirty="0"/>
              <a:t>Function</a:t>
            </a:r>
            <a:r>
              <a:rPr lang="zh-CN" altLang="en-US" dirty="0"/>
              <a:t>）。为了能够在需要的时候把指定的程序代码拿出来执行，我们需要给这段代码起一个名字，这个名字就叫做函数名。</a:t>
            </a:r>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15</a:t>
            </a:fld>
            <a:endParaRPr lang="en-US" altLang="ko-KR"/>
          </a:p>
        </p:txBody>
      </p:sp>
    </p:spTree>
    <p:extLst>
      <p:ext uri="{BB962C8B-B14F-4D97-AF65-F5344CB8AC3E}">
        <p14:creationId xmlns:p14="http://schemas.microsoft.com/office/powerpoint/2010/main" val="2116507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函数定义</a:t>
            </a:r>
            <a:endParaRPr lang="zh-CN" altLang="en-US" dirty="0"/>
          </a:p>
        </p:txBody>
      </p:sp>
      <p:sp>
        <p:nvSpPr>
          <p:cNvPr id="3" name="内容占位符 2"/>
          <p:cNvSpPr>
            <a:spLocks noGrp="1"/>
          </p:cNvSpPr>
          <p:nvPr>
            <p:ph idx="1"/>
          </p:nvPr>
        </p:nvSpPr>
        <p:spPr>
          <a:xfrm>
            <a:off x="457200" y="1315994"/>
            <a:ext cx="8229600" cy="5035379"/>
          </a:xfrm>
          <a:solidFill>
            <a:schemeClr val="bg1">
              <a:lumMod val="85000"/>
            </a:schemeClr>
          </a:solidFill>
        </p:spPr>
        <p:txBody>
          <a:bodyPr/>
          <a:lstStyle/>
          <a:p>
            <a:pPr marL="0" indent="0">
              <a:buNone/>
            </a:pPr>
            <a:r>
              <a:rPr lang="en-US" altLang="zh-CN" dirty="0"/>
              <a:t># </a:t>
            </a:r>
            <a:r>
              <a:rPr lang="zh-CN" altLang="zh-CN" dirty="0"/>
              <a:t>例 </a:t>
            </a:r>
            <a:r>
              <a:rPr lang="en-US" altLang="zh-CN" dirty="0"/>
              <a:t>3.7</a:t>
            </a:r>
            <a:r>
              <a:rPr lang="zh-CN" altLang="zh-CN" dirty="0"/>
              <a:t>通过函数机制，为可能重复使用的代码命名</a:t>
            </a:r>
          </a:p>
          <a:p>
            <a:pPr marL="0" indent="0">
              <a:buNone/>
            </a:pPr>
            <a:r>
              <a:rPr lang="en-US" altLang="zh-CN" dirty="0"/>
              <a:t>import turtle</a:t>
            </a:r>
            <a:endParaRPr lang="zh-CN" altLang="zh-CN" dirty="0"/>
          </a:p>
          <a:p>
            <a:pPr marL="0" indent="0">
              <a:buNone/>
            </a:pPr>
            <a:r>
              <a:rPr lang="en-US" altLang="zh-CN" dirty="0"/>
              <a:t>#</a:t>
            </a:r>
            <a:r>
              <a:rPr lang="zh-CN" altLang="zh-CN" dirty="0"/>
              <a:t>以下就是定义绘制星星的函数的程序实现</a:t>
            </a:r>
          </a:p>
          <a:p>
            <a:pPr marL="0" indent="0">
              <a:buNone/>
            </a:pPr>
            <a:r>
              <a:rPr lang="en-US" altLang="zh-CN" dirty="0" err="1"/>
              <a:t>def</a:t>
            </a:r>
            <a:r>
              <a:rPr lang="en-US" altLang="zh-CN" dirty="0"/>
              <a:t> </a:t>
            </a:r>
            <a:r>
              <a:rPr lang="en-US" altLang="zh-CN" dirty="0" err="1"/>
              <a:t>drawstar</a:t>
            </a:r>
            <a:r>
              <a:rPr lang="en-US" altLang="zh-CN" dirty="0"/>
              <a:t>():</a:t>
            </a:r>
            <a:endParaRPr lang="zh-CN" altLang="zh-CN" dirty="0"/>
          </a:p>
          <a:p>
            <a:pPr marL="0" indent="0">
              <a:buNone/>
            </a:pPr>
            <a:r>
              <a:rPr lang="en-US" altLang="zh-CN" dirty="0"/>
              <a:t>    </a:t>
            </a:r>
            <a:r>
              <a:rPr lang="en-US" altLang="zh-CN" dirty="0" err="1"/>
              <a:t>turtle.begin_fill</a:t>
            </a:r>
            <a:r>
              <a:rPr lang="en-US" altLang="zh-CN" dirty="0"/>
              <a:t>()</a:t>
            </a:r>
            <a:endParaRPr lang="zh-CN" altLang="zh-CN" dirty="0"/>
          </a:p>
          <a:p>
            <a:pPr marL="0" indent="0">
              <a:buNone/>
            </a:pPr>
            <a:r>
              <a:rPr lang="en-US" altLang="zh-CN" dirty="0"/>
              <a:t>    for </a:t>
            </a:r>
            <a:r>
              <a:rPr lang="en-US" altLang="zh-CN" dirty="0" err="1"/>
              <a:t>i</a:t>
            </a:r>
            <a:r>
              <a:rPr lang="en-US" altLang="zh-CN" dirty="0"/>
              <a:t> in range(5):</a:t>
            </a:r>
            <a:endParaRPr lang="zh-CN" altLang="zh-CN" dirty="0"/>
          </a:p>
          <a:p>
            <a:pPr marL="0" indent="0">
              <a:buNone/>
            </a:pPr>
            <a:r>
              <a:rPr lang="en-US" altLang="zh-CN" dirty="0"/>
              <a:t>        </a:t>
            </a:r>
            <a:r>
              <a:rPr lang="en-US" altLang="zh-CN" dirty="0" err="1"/>
              <a:t>turtle.forward</a:t>
            </a:r>
            <a:r>
              <a:rPr lang="en-US" altLang="zh-CN" dirty="0"/>
              <a:t>(100)</a:t>
            </a:r>
            <a:endParaRPr lang="zh-CN" altLang="zh-CN" dirty="0"/>
          </a:p>
          <a:p>
            <a:pPr marL="0" indent="0">
              <a:buNone/>
            </a:pPr>
            <a:r>
              <a:rPr lang="en-US" altLang="zh-CN" dirty="0"/>
              <a:t>        </a:t>
            </a:r>
            <a:r>
              <a:rPr lang="en-US" altLang="zh-CN" dirty="0" err="1"/>
              <a:t>turtle.right</a:t>
            </a:r>
            <a:r>
              <a:rPr lang="en-US" altLang="zh-CN" dirty="0"/>
              <a:t>(144)</a:t>
            </a:r>
            <a:endParaRPr lang="zh-CN" altLang="zh-CN" dirty="0"/>
          </a:p>
          <a:p>
            <a:pPr marL="0" indent="0">
              <a:buNone/>
            </a:pPr>
            <a:r>
              <a:rPr lang="en-US" altLang="zh-CN" dirty="0"/>
              <a:t>        </a:t>
            </a:r>
            <a:r>
              <a:rPr lang="en-US" altLang="zh-CN" dirty="0" err="1"/>
              <a:t>turtle.forward</a:t>
            </a:r>
            <a:r>
              <a:rPr lang="en-US" altLang="zh-CN" dirty="0"/>
              <a:t>(100)</a:t>
            </a:r>
            <a:endParaRPr lang="zh-CN" altLang="zh-CN" dirty="0"/>
          </a:p>
          <a:p>
            <a:pPr marL="0" indent="0">
              <a:buNone/>
            </a:pPr>
            <a:r>
              <a:rPr lang="en-US" altLang="zh-CN" dirty="0"/>
              <a:t>        </a:t>
            </a:r>
            <a:r>
              <a:rPr lang="en-US" altLang="zh-CN" dirty="0" err="1"/>
              <a:t>turtle.left</a:t>
            </a:r>
            <a:r>
              <a:rPr lang="en-US" altLang="zh-CN" dirty="0"/>
              <a:t>(72)</a:t>
            </a:r>
            <a:endParaRPr lang="zh-CN" altLang="zh-CN" dirty="0"/>
          </a:p>
          <a:p>
            <a:pPr marL="0" indent="0">
              <a:buNone/>
            </a:pPr>
            <a:r>
              <a:rPr lang="en-US" altLang="zh-CN" dirty="0"/>
              <a:t>    </a:t>
            </a:r>
            <a:r>
              <a:rPr lang="en-US" altLang="zh-CN" dirty="0" err="1"/>
              <a:t>turtle.end_fill</a:t>
            </a:r>
            <a:r>
              <a:rPr lang="en-US" altLang="zh-CN" dirty="0"/>
              <a:t>()</a:t>
            </a:r>
            <a:endParaRPr lang="zh-CN" altLang="zh-CN"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16</a:t>
            </a:fld>
            <a:endParaRPr lang="en-US" altLang="ko-KR"/>
          </a:p>
        </p:txBody>
      </p:sp>
    </p:spTree>
    <p:extLst>
      <p:ext uri="{BB962C8B-B14F-4D97-AF65-F5344CB8AC3E}">
        <p14:creationId xmlns:p14="http://schemas.microsoft.com/office/powerpoint/2010/main" val="2517328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程序分析</a:t>
            </a:r>
            <a:endParaRPr lang="zh-CN" altLang="en-US" dirty="0"/>
          </a:p>
        </p:txBody>
      </p:sp>
      <p:sp>
        <p:nvSpPr>
          <p:cNvPr id="3" name="内容占位符 2"/>
          <p:cNvSpPr>
            <a:spLocks noGrp="1"/>
          </p:cNvSpPr>
          <p:nvPr>
            <p:ph idx="1"/>
          </p:nvPr>
        </p:nvSpPr>
        <p:spPr/>
        <p:txBody>
          <a:bodyPr/>
          <a:lstStyle/>
          <a:p>
            <a:r>
              <a:rPr lang="zh-CN" altLang="zh-CN" dirty="0"/>
              <a:t>上述代码中使用</a:t>
            </a:r>
            <a:r>
              <a:rPr lang="en-US" altLang="zh-CN" dirty="0" err="1"/>
              <a:t>def</a:t>
            </a:r>
            <a:r>
              <a:rPr lang="zh-CN" altLang="zh-CN" dirty="0"/>
              <a:t>开始的代码即为定义函数的语句，从该行开始缩进的程序内容即为函数的函数体，也就是当该函数被调用时执行的内容。一个函数定义完毕后，并不会自动地被执行，只有被程序员在程序中调用的时候才会被执行，在上面的程序中，我们调用了一次</a:t>
            </a:r>
            <a:r>
              <a:rPr lang="en-US" altLang="zh-CN" dirty="0" err="1"/>
              <a:t>drawstar</a:t>
            </a:r>
            <a:r>
              <a:rPr lang="en-US" altLang="zh-CN" dirty="0"/>
              <a:t>()</a:t>
            </a:r>
            <a:r>
              <a:rPr lang="zh-CN" altLang="zh-CN" dirty="0"/>
              <a:t>函数，所以只会在屏幕上绘制一颗星星，如果我们要在屏幕上绘制更多的星星则需要使用小海龟的</a:t>
            </a:r>
            <a:r>
              <a:rPr lang="en-US" altLang="zh-CN" dirty="0" err="1"/>
              <a:t>goto</a:t>
            </a:r>
            <a:r>
              <a:rPr lang="zh-CN" altLang="zh-CN" dirty="0"/>
              <a:t>语句。</a:t>
            </a:r>
          </a:p>
          <a:p>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17</a:t>
            </a:fld>
            <a:endParaRPr lang="en-US" altLang="ko-KR"/>
          </a:p>
        </p:txBody>
      </p:sp>
    </p:spTree>
    <p:extLst>
      <p:ext uri="{BB962C8B-B14F-4D97-AF65-F5344CB8AC3E}">
        <p14:creationId xmlns:p14="http://schemas.microsoft.com/office/powerpoint/2010/main" val="1096250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在不同位置绘制星星</a:t>
            </a:r>
            <a:endParaRPr lang="zh-CN" altLang="en-US" dirty="0"/>
          </a:p>
        </p:txBody>
      </p:sp>
      <p:sp>
        <p:nvSpPr>
          <p:cNvPr id="3" name="内容占位符 2"/>
          <p:cNvSpPr>
            <a:spLocks noGrp="1"/>
          </p:cNvSpPr>
          <p:nvPr>
            <p:ph idx="1"/>
          </p:nvPr>
        </p:nvSpPr>
        <p:spPr>
          <a:xfrm>
            <a:off x="469557" y="1254211"/>
            <a:ext cx="8229600" cy="5084805"/>
          </a:xfrm>
          <a:solidFill>
            <a:schemeClr val="bg1">
              <a:lumMod val="85000"/>
            </a:schemeClr>
          </a:solidFill>
        </p:spPr>
        <p:txBody>
          <a:bodyPr/>
          <a:lstStyle/>
          <a:p>
            <a:pPr marL="0" indent="0">
              <a:buNone/>
            </a:pPr>
            <a:r>
              <a:rPr lang="en-US" altLang="zh-CN" sz="2200" dirty="0"/>
              <a:t>#</a:t>
            </a:r>
            <a:r>
              <a:rPr lang="zh-CN" altLang="zh-CN" sz="2200" dirty="0"/>
              <a:t>接下来的程序将会调用上面定义的函数进行星星的绘制</a:t>
            </a:r>
          </a:p>
          <a:p>
            <a:pPr marL="0" indent="0">
              <a:buNone/>
            </a:pPr>
            <a:r>
              <a:rPr lang="en-US" altLang="zh-CN" sz="2200" dirty="0" err="1"/>
              <a:t>turtle.bgcolor</a:t>
            </a:r>
            <a:r>
              <a:rPr lang="en-US" altLang="zh-CN" sz="2200" dirty="0"/>
              <a:t>("black")</a:t>
            </a:r>
            <a:endParaRPr lang="zh-CN" altLang="zh-CN" sz="2200" dirty="0"/>
          </a:p>
          <a:p>
            <a:pPr marL="0" indent="0">
              <a:buNone/>
            </a:pPr>
            <a:r>
              <a:rPr lang="en-US" altLang="zh-CN" sz="2200" dirty="0" err="1"/>
              <a:t>turtle.color</a:t>
            </a:r>
            <a:r>
              <a:rPr lang="en-US" altLang="zh-CN" sz="2200" dirty="0"/>
              <a:t>("yellow")</a:t>
            </a:r>
            <a:endParaRPr lang="zh-CN" altLang="zh-CN" sz="2200" dirty="0"/>
          </a:p>
          <a:p>
            <a:pPr marL="0" indent="0">
              <a:buNone/>
            </a:pPr>
            <a:r>
              <a:rPr lang="en-US" altLang="zh-CN" sz="2200" dirty="0" err="1"/>
              <a:t>turtle.up</a:t>
            </a:r>
            <a:r>
              <a:rPr lang="en-US" altLang="zh-CN" sz="2200" dirty="0"/>
              <a:t>()			</a:t>
            </a:r>
            <a:r>
              <a:rPr lang="en-US" altLang="zh-CN" sz="2200" dirty="0" smtClean="0"/>
              <a:t>#</a:t>
            </a:r>
            <a:r>
              <a:rPr lang="zh-CN" altLang="zh-CN" sz="2200" dirty="0"/>
              <a:t>移动之前，先“提笔”</a:t>
            </a:r>
          </a:p>
          <a:p>
            <a:pPr marL="0" indent="0">
              <a:buNone/>
            </a:pPr>
            <a:r>
              <a:rPr lang="en-US" altLang="zh-CN" sz="2200" dirty="0" err="1"/>
              <a:t>turtle.goto</a:t>
            </a:r>
            <a:r>
              <a:rPr lang="en-US" altLang="zh-CN" sz="2200" dirty="0"/>
              <a:t>(-100,100)	#</a:t>
            </a:r>
            <a:r>
              <a:rPr lang="zh-CN" altLang="zh-CN" sz="2200" dirty="0"/>
              <a:t>移动海龟至指定的位置</a:t>
            </a:r>
          </a:p>
          <a:p>
            <a:pPr marL="0" indent="0">
              <a:buNone/>
            </a:pPr>
            <a:r>
              <a:rPr lang="en-US" altLang="zh-CN" sz="2200" dirty="0" err="1"/>
              <a:t>turtle.down</a:t>
            </a:r>
            <a:r>
              <a:rPr lang="en-US" altLang="zh-CN" sz="2200" dirty="0"/>
              <a:t>()		</a:t>
            </a:r>
            <a:r>
              <a:rPr lang="en-US" altLang="zh-CN" sz="2200" dirty="0" smtClean="0"/>
              <a:t>#</a:t>
            </a:r>
            <a:r>
              <a:rPr lang="zh-CN" altLang="zh-CN" sz="2200" dirty="0"/>
              <a:t>移动完毕，再“落笔”</a:t>
            </a:r>
          </a:p>
          <a:p>
            <a:pPr marL="0" indent="0">
              <a:buNone/>
            </a:pPr>
            <a:r>
              <a:rPr lang="en-US" altLang="zh-CN" sz="2200" dirty="0" err="1"/>
              <a:t>drawstar</a:t>
            </a:r>
            <a:r>
              <a:rPr lang="en-US" altLang="zh-CN" sz="2200" dirty="0"/>
              <a:t>()			</a:t>
            </a:r>
            <a:r>
              <a:rPr lang="en-US" altLang="zh-CN" sz="2200" dirty="0" smtClean="0"/>
              <a:t>#</a:t>
            </a:r>
            <a:r>
              <a:rPr lang="zh-CN" altLang="zh-CN" sz="2200" dirty="0"/>
              <a:t>调用函数绘制星星</a:t>
            </a:r>
          </a:p>
          <a:p>
            <a:pPr marL="0" indent="0">
              <a:buNone/>
            </a:pPr>
            <a:r>
              <a:rPr lang="en-US" altLang="zh-CN" sz="2200" dirty="0" err="1"/>
              <a:t>turtle.up</a:t>
            </a:r>
            <a:r>
              <a:rPr lang="en-US" altLang="zh-CN" sz="2200" dirty="0"/>
              <a:t>()</a:t>
            </a:r>
            <a:endParaRPr lang="zh-CN" altLang="zh-CN" sz="2200" dirty="0"/>
          </a:p>
          <a:p>
            <a:pPr marL="0" indent="0">
              <a:buNone/>
            </a:pPr>
            <a:r>
              <a:rPr lang="en-US" altLang="zh-CN" sz="2200" dirty="0" err="1"/>
              <a:t>turtle.goto</a:t>
            </a:r>
            <a:r>
              <a:rPr lang="en-US" altLang="zh-CN" sz="2200" dirty="0"/>
              <a:t>(100,100)</a:t>
            </a:r>
            <a:endParaRPr lang="zh-CN" altLang="zh-CN" sz="2200" dirty="0"/>
          </a:p>
          <a:p>
            <a:pPr marL="0" indent="0">
              <a:buNone/>
            </a:pPr>
            <a:r>
              <a:rPr lang="en-US" altLang="zh-CN" sz="2200" dirty="0" err="1"/>
              <a:t>turtle.down</a:t>
            </a:r>
            <a:r>
              <a:rPr lang="en-US" altLang="zh-CN" sz="2200" dirty="0"/>
              <a:t>()</a:t>
            </a:r>
            <a:endParaRPr lang="zh-CN" altLang="zh-CN" sz="2200" dirty="0"/>
          </a:p>
          <a:p>
            <a:pPr marL="0" indent="0">
              <a:buNone/>
            </a:pPr>
            <a:r>
              <a:rPr lang="en-US" altLang="zh-CN" sz="2200" dirty="0" err="1"/>
              <a:t>drawstar</a:t>
            </a:r>
            <a:r>
              <a:rPr lang="en-US" altLang="zh-CN" sz="2200" dirty="0"/>
              <a:t>()</a:t>
            </a:r>
            <a:endParaRPr lang="zh-CN" altLang="zh-CN" sz="2200" dirty="0"/>
          </a:p>
          <a:p>
            <a:pPr marL="0" indent="0">
              <a:buNone/>
            </a:pPr>
            <a:r>
              <a:rPr lang="en-US" altLang="zh-CN" sz="2200" dirty="0" err="1"/>
              <a:t>turtle.done</a:t>
            </a:r>
            <a:r>
              <a:rPr lang="en-US" altLang="zh-CN" sz="2200" dirty="0"/>
              <a:t>()</a:t>
            </a:r>
            <a:endParaRPr lang="zh-CN" altLang="zh-CN" sz="2200" dirty="0"/>
          </a:p>
          <a:p>
            <a:pPr marL="0" indent="0">
              <a:buNone/>
            </a:pPr>
            <a:endParaRPr lang="zh-CN" altLang="en-US" sz="2200"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18</a:t>
            </a:fld>
            <a:endParaRPr lang="en-US" altLang="ko-KR"/>
          </a:p>
        </p:txBody>
      </p:sp>
    </p:spTree>
    <p:extLst>
      <p:ext uri="{BB962C8B-B14F-4D97-AF65-F5344CB8AC3E}">
        <p14:creationId xmlns:p14="http://schemas.microsoft.com/office/powerpoint/2010/main" val="243379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程序分析</a:t>
            </a:r>
            <a:endParaRPr lang="zh-CN" altLang="en-US" dirty="0"/>
          </a:p>
        </p:txBody>
      </p:sp>
      <p:sp>
        <p:nvSpPr>
          <p:cNvPr id="3" name="内容占位符 2"/>
          <p:cNvSpPr>
            <a:spLocks noGrp="1"/>
          </p:cNvSpPr>
          <p:nvPr>
            <p:ph idx="1"/>
          </p:nvPr>
        </p:nvSpPr>
        <p:spPr>
          <a:xfrm>
            <a:off x="457200" y="1192428"/>
            <a:ext cx="8229600" cy="2156254"/>
          </a:xfrm>
        </p:spPr>
        <p:txBody>
          <a:bodyPr/>
          <a:lstStyle/>
          <a:p>
            <a:r>
              <a:rPr lang="zh-CN" altLang="zh-CN" sz="2000" dirty="0"/>
              <a:t>上述的程序中还包含了另外两条关于小海龟的函数功能：</a:t>
            </a:r>
            <a:r>
              <a:rPr lang="en-US" altLang="zh-CN" sz="2000" dirty="0"/>
              <a:t>down()</a:t>
            </a:r>
            <a:r>
              <a:rPr lang="zh-CN" altLang="zh-CN" sz="2000" dirty="0"/>
              <a:t>和</a:t>
            </a:r>
            <a:r>
              <a:rPr lang="en-US" altLang="zh-CN" sz="2000" dirty="0"/>
              <a:t>up()</a:t>
            </a:r>
            <a:r>
              <a:rPr lang="zh-CN" altLang="zh-CN" sz="2000" dirty="0"/>
              <a:t>，因为在移动到新的位置的过程中我们不希望留下移动的痕迹，这时我们希望小海龟能离开屏幕，即完成一个“提笔”的动作，用</a:t>
            </a:r>
            <a:r>
              <a:rPr lang="en-US" altLang="zh-CN" sz="2000" dirty="0"/>
              <a:t>up()</a:t>
            </a:r>
            <a:r>
              <a:rPr lang="zh-CN" altLang="zh-CN" sz="2000" dirty="0"/>
              <a:t>函数实现，当移动到指定的位置后，我们再完成一个“落笔”的动作，用</a:t>
            </a:r>
            <a:r>
              <a:rPr lang="en-US" altLang="zh-CN" sz="2000" dirty="0"/>
              <a:t>down()</a:t>
            </a:r>
            <a:r>
              <a:rPr lang="zh-CN" altLang="zh-CN" sz="2000" dirty="0"/>
              <a:t>函数实现，此时小海龟便可以继续在屏幕上留下痕迹进行图形的绘制了。程序运行的结果如图 </a:t>
            </a:r>
            <a:r>
              <a:rPr lang="zh-CN" altLang="zh-CN" sz="2000" dirty="0" smtClean="0"/>
              <a:t>所</a:t>
            </a:r>
            <a:r>
              <a:rPr lang="zh-CN" altLang="zh-CN" sz="2000" dirty="0"/>
              <a:t>示。</a:t>
            </a:r>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19</a:t>
            </a:fld>
            <a:endParaRPr lang="en-US" altLang="ko-KR"/>
          </a:p>
        </p:txBody>
      </p:sp>
      <p:pic>
        <p:nvPicPr>
          <p:cNvPr id="5" name="图片 4"/>
          <p:cNvPicPr/>
          <p:nvPr/>
        </p:nvPicPr>
        <p:blipFill rotWithShape="1">
          <a:blip r:embed="rId2"/>
          <a:srcRect b="46898"/>
          <a:stretch/>
        </p:blipFill>
        <p:spPr bwMode="auto">
          <a:xfrm>
            <a:off x="1936750" y="3491127"/>
            <a:ext cx="5270500" cy="2717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558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1071563" y="2143125"/>
            <a:ext cx="7772400" cy="1470025"/>
          </a:xfrm>
          <a:noFill/>
          <a:ln>
            <a:noFill/>
          </a:ln>
        </p:spPr>
        <p:txBody>
          <a:bodyPr/>
          <a:lstStyle/>
          <a:p>
            <a:pPr eaLnBrk="1" hangingPunct="1"/>
            <a:r>
              <a:rPr lang="zh-CN" altLang="en-US" sz="4400" dirty="0">
                <a:solidFill>
                  <a:schemeClr val="tx1"/>
                </a:solidFill>
              </a:rPr>
              <a:t>第</a:t>
            </a:r>
            <a:r>
              <a:rPr lang="en-US" altLang="zh-CN" sz="4400" dirty="0">
                <a:solidFill>
                  <a:schemeClr val="tx1"/>
                </a:solidFill>
              </a:rPr>
              <a:t>3</a:t>
            </a:r>
            <a:r>
              <a:rPr lang="zh-CN" altLang="en-US" sz="4400" dirty="0">
                <a:solidFill>
                  <a:schemeClr val="tx1"/>
                </a:solidFill>
              </a:rPr>
              <a:t>章 神奇的小海龟</a:t>
            </a:r>
          </a:p>
        </p:txBody>
      </p:sp>
    </p:spTree>
    <p:extLst>
      <p:ext uri="{BB962C8B-B14F-4D97-AF65-F5344CB8AC3E}">
        <p14:creationId xmlns:p14="http://schemas.microsoft.com/office/powerpoint/2010/main" val="743937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函数的参数</a:t>
            </a:r>
            <a:endParaRPr lang="zh-CN" altLang="en-US" dirty="0"/>
          </a:p>
        </p:txBody>
      </p:sp>
      <p:sp>
        <p:nvSpPr>
          <p:cNvPr id="3" name="内容占位符 2"/>
          <p:cNvSpPr>
            <a:spLocks noGrp="1"/>
          </p:cNvSpPr>
          <p:nvPr>
            <p:ph idx="1"/>
          </p:nvPr>
        </p:nvSpPr>
        <p:spPr/>
        <p:txBody>
          <a:bodyPr/>
          <a:lstStyle/>
          <a:p>
            <a:r>
              <a:rPr lang="zh-CN" altLang="zh-CN" dirty="0"/>
              <a:t>在定义函数的过程中，我 们可以预先使用一组变量</a:t>
            </a:r>
            <a:r>
              <a:rPr lang="en-US" altLang="zh-CN" dirty="0"/>
              <a:t>(</a:t>
            </a:r>
            <a:r>
              <a:rPr lang="en-US" altLang="zh-CN" dirty="0" err="1"/>
              <a:t>x,y</a:t>
            </a:r>
            <a:r>
              <a:rPr lang="en-US" altLang="zh-CN" dirty="0"/>
              <a:t>)</a:t>
            </a:r>
            <a:r>
              <a:rPr lang="zh-CN" altLang="zh-CN" dirty="0"/>
              <a:t>来代表需要让海龟移动到的坐标信息，然后在函数调用的时候再去传递一个确切的坐标信息</a:t>
            </a:r>
            <a:r>
              <a:rPr lang="zh-CN" altLang="zh-CN" dirty="0" smtClean="0"/>
              <a:t>。</a:t>
            </a:r>
            <a:endParaRPr lang="en-US" altLang="zh-CN" dirty="0" smtClean="0"/>
          </a:p>
          <a:p>
            <a:r>
              <a:rPr lang="zh-CN" altLang="zh-CN" dirty="0" smtClean="0"/>
              <a:t>在</a:t>
            </a:r>
            <a:r>
              <a:rPr lang="zh-CN" altLang="zh-CN" dirty="0"/>
              <a:t>函数定义中代表参数的变量，我们称之为形式参数，在函数定义的过程中，它们并没有确切的值，而函数定义中我们传递给函数的参数则称为实际参数。</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20</a:t>
            </a:fld>
            <a:endParaRPr lang="en-US" altLang="ko-KR"/>
          </a:p>
        </p:txBody>
      </p:sp>
    </p:spTree>
    <p:extLst>
      <p:ext uri="{BB962C8B-B14F-4D97-AF65-F5344CB8AC3E}">
        <p14:creationId xmlns:p14="http://schemas.microsoft.com/office/powerpoint/2010/main" val="2197443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带参数的函数定义</a:t>
            </a:r>
            <a:endParaRPr lang="zh-CN" altLang="en-US" dirty="0"/>
          </a:p>
        </p:txBody>
      </p:sp>
      <p:sp>
        <p:nvSpPr>
          <p:cNvPr id="3" name="内容占位符 2"/>
          <p:cNvSpPr>
            <a:spLocks noGrp="1"/>
          </p:cNvSpPr>
          <p:nvPr>
            <p:ph idx="1"/>
          </p:nvPr>
        </p:nvSpPr>
        <p:spPr>
          <a:xfrm>
            <a:off x="148280" y="1143000"/>
            <a:ext cx="8773297" cy="5307227"/>
          </a:xfrm>
          <a:solidFill>
            <a:schemeClr val="bg1">
              <a:lumMod val="85000"/>
            </a:schemeClr>
          </a:solidFill>
        </p:spPr>
        <p:txBody>
          <a:bodyPr/>
          <a:lstStyle/>
          <a:p>
            <a:pPr marL="0" indent="0">
              <a:buNone/>
            </a:pPr>
            <a:r>
              <a:rPr lang="en-US" altLang="zh-CN" sz="2000" dirty="0" smtClean="0"/>
              <a:t># </a:t>
            </a:r>
            <a:r>
              <a:rPr lang="zh-CN" altLang="zh-CN" sz="2000" dirty="0" smtClean="0"/>
              <a:t>例 </a:t>
            </a:r>
            <a:r>
              <a:rPr lang="en-US" altLang="zh-CN" sz="2000" dirty="0" smtClean="0"/>
              <a:t>3.9</a:t>
            </a:r>
            <a:r>
              <a:rPr lang="zh-CN" altLang="zh-CN" sz="2000" dirty="0" smtClean="0"/>
              <a:t>通过函数的参数，实现不同的函数调用效果</a:t>
            </a:r>
          </a:p>
          <a:p>
            <a:pPr marL="0" indent="0">
              <a:buNone/>
            </a:pPr>
            <a:r>
              <a:rPr lang="en-US" altLang="zh-CN" sz="2000" dirty="0" smtClean="0"/>
              <a:t>import turtle</a:t>
            </a:r>
            <a:endParaRPr lang="zh-CN" altLang="zh-CN" sz="2000" dirty="0" smtClean="0"/>
          </a:p>
          <a:p>
            <a:pPr marL="0" indent="0">
              <a:buNone/>
            </a:pPr>
            <a:r>
              <a:rPr lang="en-US" altLang="zh-CN" sz="2000" dirty="0" smtClean="0"/>
              <a:t>#</a:t>
            </a:r>
            <a:r>
              <a:rPr lang="zh-CN" altLang="zh-CN" sz="2000" dirty="0"/>
              <a:t>以下就是定义绘制星星的函数的程序实现，我们加入了</a:t>
            </a:r>
            <a:r>
              <a:rPr lang="en-US" altLang="zh-CN" sz="2000" dirty="0" err="1"/>
              <a:t>x,y</a:t>
            </a:r>
            <a:r>
              <a:rPr lang="zh-CN" altLang="zh-CN" sz="2000" dirty="0"/>
              <a:t>的形式参数</a:t>
            </a:r>
          </a:p>
          <a:p>
            <a:pPr marL="0" indent="0">
              <a:buNone/>
            </a:pPr>
            <a:r>
              <a:rPr lang="en-US" altLang="zh-CN" sz="2000" dirty="0" err="1"/>
              <a:t>def</a:t>
            </a:r>
            <a:r>
              <a:rPr lang="en-US" altLang="zh-CN" sz="2000" dirty="0"/>
              <a:t> </a:t>
            </a:r>
            <a:r>
              <a:rPr lang="en-US" altLang="zh-CN" sz="2000" dirty="0" err="1"/>
              <a:t>drawstar</a:t>
            </a:r>
            <a:r>
              <a:rPr lang="en-US" altLang="zh-CN" sz="2000" dirty="0"/>
              <a:t>(</a:t>
            </a:r>
            <a:r>
              <a:rPr lang="en-US" altLang="zh-CN" sz="2000" dirty="0" err="1"/>
              <a:t>x,y</a:t>
            </a:r>
            <a:r>
              <a:rPr lang="en-US" altLang="zh-CN" sz="2000" dirty="0"/>
              <a:t>):</a:t>
            </a:r>
            <a:endParaRPr lang="zh-CN" altLang="zh-CN" sz="2000" dirty="0"/>
          </a:p>
          <a:p>
            <a:pPr marL="0" indent="0">
              <a:buNone/>
            </a:pPr>
            <a:r>
              <a:rPr lang="en-US" altLang="zh-CN" sz="2000" dirty="0"/>
              <a:t>    </a:t>
            </a:r>
            <a:r>
              <a:rPr lang="en-US" altLang="zh-CN" sz="2000" dirty="0" err="1"/>
              <a:t>turtle.up</a:t>
            </a:r>
            <a:r>
              <a:rPr lang="en-US" altLang="zh-CN" sz="2000" dirty="0"/>
              <a:t>()</a:t>
            </a:r>
            <a:endParaRPr lang="zh-CN" altLang="zh-CN" sz="2000" dirty="0"/>
          </a:p>
          <a:p>
            <a:pPr marL="0" indent="0">
              <a:buNone/>
            </a:pPr>
            <a:r>
              <a:rPr lang="en-US" altLang="zh-CN" sz="2000" dirty="0"/>
              <a:t>    </a:t>
            </a:r>
            <a:r>
              <a:rPr lang="en-US" altLang="zh-CN" sz="2000" dirty="0" err="1"/>
              <a:t>turtle.goto</a:t>
            </a:r>
            <a:r>
              <a:rPr lang="en-US" altLang="zh-CN" sz="2000" dirty="0"/>
              <a:t>(</a:t>
            </a:r>
            <a:r>
              <a:rPr lang="en-US" altLang="zh-CN" sz="2000" dirty="0" err="1"/>
              <a:t>x,y</a:t>
            </a:r>
            <a:r>
              <a:rPr lang="en-US" altLang="zh-CN" sz="2000" dirty="0" smtClean="0"/>
              <a:t>)	#</a:t>
            </a:r>
            <a:r>
              <a:rPr lang="zh-CN" altLang="zh-CN" sz="2000" dirty="0"/>
              <a:t>此处将参数的值代入，移动海龟到指定的位置</a:t>
            </a:r>
          </a:p>
          <a:p>
            <a:pPr marL="0" indent="0">
              <a:buNone/>
            </a:pPr>
            <a:r>
              <a:rPr lang="en-US" altLang="zh-CN" sz="2000" dirty="0"/>
              <a:t>    </a:t>
            </a:r>
            <a:r>
              <a:rPr lang="en-US" altLang="zh-CN" sz="2000" dirty="0" err="1"/>
              <a:t>turtle.down</a:t>
            </a:r>
            <a:r>
              <a:rPr lang="en-US" altLang="zh-CN" sz="2000" dirty="0"/>
              <a:t>()</a:t>
            </a:r>
            <a:endParaRPr lang="zh-CN" altLang="zh-CN" sz="2000" dirty="0"/>
          </a:p>
          <a:p>
            <a:pPr marL="0" indent="0">
              <a:buNone/>
            </a:pPr>
            <a:r>
              <a:rPr lang="en-US" altLang="zh-CN" sz="2000" dirty="0"/>
              <a:t>    </a:t>
            </a:r>
            <a:r>
              <a:rPr lang="en-US" altLang="zh-CN" sz="2000" dirty="0" err="1"/>
              <a:t>turtle.begin_fill</a:t>
            </a:r>
            <a:r>
              <a:rPr lang="en-US" altLang="zh-CN" sz="2000" dirty="0"/>
              <a:t>()</a:t>
            </a:r>
            <a:endParaRPr lang="zh-CN" altLang="zh-CN" sz="2000" dirty="0"/>
          </a:p>
          <a:p>
            <a:pPr marL="0" indent="0">
              <a:buNone/>
            </a:pPr>
            <a:r>
              <a:rPr lang="en-US" altLang="zh-CN" sz="2000" dirty="0"/>
              <a:t>    for </a:t>
            </a:r>
            <a:r>
              <a:rPr lang="en-US" altLang="zh-CN" sz="2000" dirty="0" err="1"/>
              <a:t>i</a:t>
            </a:r>
            <a:r>
              <a:rPr lang="en-US" altLang="zh-CN" sz="2000" dirty="0"/>
              <a:t> in range(5):</a:t>
            </a:r>
            <a:endParaRPr lang="zh-CN" altLang="zh-CN" sz="2000" dirty="0"/>
          </a:p>
          <a:p>
            <a:pPr marL="0" indent="0">
              <a:buNone/>
            </a:pPr>
            <a:r>
              <a:rPr lang="en-US" altLang="zh-CN" sz="2000" dirty="0"/>
              <a:t>        </a:t>
            </a:r>
            <a:r>
              <a:rPr lang="en-US" altLang="zh-CN" sz="2000" dirty="0" err="1"/>
              <a:t>turtle.forward</a:t>
            </a:r>
            <a:r>
              <a:rPr lang="en-US" altLang="zh-CN" sz="2000" dirty="0"/>
              <a:t>(50)</a:t>
            </a:r>
            <a:endParaRPr lang="zh-CN" altLang="zh-CN" sz="2000" dirty="0"/>
          </a:p>
          <a:p>
            <a:pPr marL="0" indent="0">
              <a:buNone/>
            </a:pPr>
            <a:r>
              <a:rPr lang="en-US" altLang="zh-CN" sz="2000" dirty="0"/>
              <a:t>        </a:t>
            </a:r>
            <a:r>
              <a:rPr lang="en-US" altLang="zh-CN" sz="2000" dirty="0" err="1"/>
              <a:t>turtle.right</a:t>
            </a:r>
            <a:r>
              <a:rPr lang="en-US" altLang="zh-CN" sz="2000" dirty="0"/>
              <a:t>(144)</a:t>
            </a:r>
            <a:endParaRPr lang="zh-CN" altLang="zh-CN" sz="2000" dirty="0"/>
          </a:p>
          <a:p>
            <a:pPr marL="0" indent="0">
              <a:buNone/>
            </a:pPr>
            <a:r>
              <a:rPr lang="en-US" altLang="zh-CN" sz="2000" dirty="0"/>
              <a:t>        </a:t>
            </a:r>
            <a:r>
              <a:rPr lang="en-US" altLang="zh-CN" sz="2000" dirty="0" err="1"/>
              <a:t>turtle.forward</a:t>
            </a:r>
            <a:r>
              <a:rPr lang="en-US" altLang="zh-CN" sz="2000" dirty="0"/>
              <a:t>(50)</a:t>
            </a:r>
            <a:endParaRPr lang="zh-CN" altLang="zh-CN" sz="2000" dirty="0"/>
          </a:p>
          <a:p>
            <a:pPr marL="0" indent="0">
              <a:buNone/>
            </a:pPr>
            <a:r>
              <a:rPr lang="en-US" altLang="zh-CN" sz="2000" dirty="0"/>
              <a:t>        </a:t>
            </a:r>
            <a:r>
              <a:rPr lang="en-US" altLang="zh-CN" sz="2000" dirty="0" err="1"/>
              <a:t>turtle.left</a:t>
            </a:r>
            <a:r>
              <a:rPr lang="en-US" altLang="zh-CN" sz="2000" dirty="0"/>
              <a:t>(72)</a:t>
            </a:r>
            <a:endParaRPr lang="zh-CN" altLang="zh-CN" sz="2000" dirty="0"/>
          </a:p>
          <a:p>
            <a:pPr marL="0" indent="0">
              <a:buNone/>
            </a:pPr>
            <a:r>
              <a:rPr lang="en-US" altLang="zh-CN" sz="2000" dirty="0"/>
              <a:t>    </a:t>
            </a:r>
            <a:r>
              <a:rPr lang="en-US" altLang="zh-CN" sz="2000" dirty="0" err="1"/>
              <a:t>turtle.end_fill</a:t>
            </a:r>
            <a:r>
              <a:rPr lang="en-US" altLang="zh-CN" sz="2000" dirty="0"/>
              <a:t>()</a:t>
            </a:r>
            <a:endParaRPr lang="zh-CN" altLang="zh-CN" sz="2000" dirty="0"/>
          </a:p>
          <a:p>
            <a:pPr marL="0" indent="0">
              <a:buNone/>
            </a:pPr>
            <a:endParaRPr lang="zh-CN" altLang="en-US" sz="2000"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21</a:t>
            </a:fld>
            <a:endParaRPr lang="en-US" altLang="ko-KR"/>
          </a:p>
        </p:txBody>
      </p:sp>
    </p:spTree>
    <p:extLst>
      <p:ext uri="{BB962C8B-B14F-4D97-AF65-F5344CB8AC3E}">
        <p14:creationId xmlns:p14="http://schemas.microsoft.com/office/powerpoint/2010/main" val="1311621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调用函数</a:t>
            </a:r>
            <a:endParaRPr lang="zh-CN" altLang="en-US" dirty="0"/>
          </a:p>
        </p:txBody>
      </p:sp>
      <p:sp>
        <p:nvSpPr>
          <p:cNvPr id="3" name="内容占位符 2"/>
          <p:cNvSpPr>
            <a:spLocks noGrp="1"/>
          </p:cNvSpPr>
          <p:nvPr>
            <p:ph idx="1"/>
          </p:nvPr>
        </p:nvSpPr>
        <p:spPr>
          <a:xfrm>
            <a:off x="457200" y="1600200"/>
            <a:ext cx="8229600" cy="3787345"/>
          </a:xfrm>
          <a:solidFill>
            <a:schemeClr val="bg1">
              <a:lumMod val="85000"/>
            </a:schemeClr>
          </a:solidFill>
        </p:spPr>
        <p:txBody>
          <a:bodyPr/>
          <a:lstStyle/>
          <a:p>
            <a:pPr marL="0" indent="0">
              <a:buNone/>
            </a:pPr>
            <a:r>
              <a:rPr lang="en-US" altLang="zh-CN" dirty="0"/>
              <a:t>#</a:t>
            </a:r>
            <a:r>
              <a:rPr lang="zh-CN" altLang="zh-CN" dirty="0"/>
              <a:t>接下来的程序将会调用上面定义的函数进行星星的绘制</a:t>
            </a:r>
          </a:p>
          <a:p>
            <a:pPr marL="0" indent="0">
              <a:buNone/>
            </a:pPr>
            <a:r>
              <a:rPr lang="en-US" altLang="zh-CN" dirty="0" err="1"/>
              <a:t>turtle.bgcolor</a:t>
            </a:r>
            <a:r>
              <a:rPr lang="en-US" altLang="zh-CN" dirty="0"/>
              <a:t>("black")</a:t>
            </a:r>
            <a:endParaRPr lang="zh-CN" altLang="zh-CN" dirty="0"/>
          </a:p>
          <a:p>
            <a:pPr marL="0" indent="0">
              <a:buNone/>
            </a:pPr>
            <a:r>
              <a:rPr lang="en-US" altLang="zh-CN" dirty="0" err="1"/>
              <a:t>turtle.color</a:t>
            </a:r>
            <a:r>
              <a:rPr lang="en-US" altLang="zh-CN" dirty="0"/>
              <a:t>("yellow")</a:t>
            </a:r>
            <a:endParaRPr lang="zh-CN" altLang="zh-CN" dirty="0"/>
          </a:p>
          <a:p>
            <a:pPr marL="0" indent="0">
              <a:buNone/>
            </a:pPr>
            <a:endParaRPr lang="en-US" altLang="zh-CN" dirty="0" smtClean="0"/>
          </a:p>
          <a:p>
            <a:pPr marL="0" indent="0">
              <a:buNone/>
            </a:pPr>
            <a:r>
              <a:rPr lang="en-US" altLang="zh-CN" dirty="0"/>
              <a:t>#</a:t>
            </a:r>
            <a:r>
              <a:rPr lang="zh-CN" altLang="zh-CN" dirty="0"/>
              <a:t>在调用过程中，将指定的坐标作为实际参数，传递给函数</a:t>
            </a:r>
            <a:endParaRPr lang="en-US" altLang="zh-CN" dirty="0"/>
          </a:p>
          <a:p>
            <a:pPr marL="0" indent="0">
              <a:buNone/>
            </a:pPr>
            <a:r>
              <a:rPr lang="en-US" altLang="zh-CN" dirty="0" err="1" smtClean="0"/>
              <a:t>drawstar</a:t>
            </a:r>
            <a:r>
              <a:rPr lang="en-US" altLang="zh-CN" dirty="0"/>
              <a:t>(-100,100)		</a:t>
            </a:r>
            <a:endParaRPr lang="zh-CN" altLang="zh-CN" dirty="0"/>
          </a:p>
          <a:p>
            <a:pPr marL="0" indent="0">
              <a:buNone/>
            </a:pPr>
            <a:r>
              <a:rPr lang="en-US" altLang="zh-CN" dirty="0" err="1"/>
              <a:t>drawstar</a:t>
            </a:r>
            <a:r>
              <a:rPr lang="en-US" altLang="zh-CN" dirty="0"/>
              <a:t>(100,100)</a:t>
            </a:r>
            <a:endParaRPr lang="zh-CN" altLang="zh-CN" dirty="0"/>
          </a:p>
          <a:p>
            <a:pPr marL="0" indent="0">
              <a:buNone/>
            </a:pPr>
            <a:r>
              <a:rPr lang="en-US" altLang="zh-CN" dirty="0" err="1"/>
              <a:t>turtle.done</a:t>
            </a:r>
            <a:r>
              <a:rPr lang="en-US" altLang="zh-CN" dirty="0" smtClean="0"/>
              <a:t>()</a:t>
            </a:r>
            <a:endParaRPr lang="zh-CN" altLang="zh-CN"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22</a:t>
            </a:fld>
            <a:endParaRPr lang="en-US" altLang="ko-KR"/>
          </a:p>
        </p:txBody>
      </p:sp>
    </p:spTree>
    <p:extLst>
      <p:ext uri="{BB962C8B-B14F-4D97-AF65-F5344CB8AC3E}">
        <p14:creationId xmlns:p14="http://schemas.microsoft.com/office/powerpoint/2010/main" val="1256075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颜色也可以作为参数</a:t>
            </a:r>
            <a:endParaRPr lang="zh-CN" altLang="en-US" dirty="0"/>
          </a:p>
        </p:txBody>
      </p:sp>
      <p:sp>
        <p:nvSpPr>
          <p:cNvPr id="3" name="内容占位符 2"/>
          <p:cNvSpPr>
            <a:spLocks noGrp="1"/>
          </p:cNvSpPr>
          <p:nvPr>
            <p:ph idx="1"/>
          </p:nvPr>
        </p:nvSpPr>
        <p:spPr>
          <a:xfrm>
            <a:off x="197708" y="1328351"/>
            <a:ext cx="8835081" cy="4948881"/>
          </a:xfrm>
          <a:solidFill>
            <a:schemeClr val="bg1">
              <a:lumMod val="85000"/>
            </a:schemeClr>
          </a:solidFill>
        </p:spPr>
        <p:txBody>
          <a:bodyPr/>
          <a:lstStyle/>
          <a:p>
            <a:pPr marL="0" indent="0">
              <a:buNone/>
            </a:pPr>
            <a:r>
              <a:rPr lang="en-US" altLang="zh-CN" sz="2000" dirty="0"/>
              <a:t># </a:t>
            </a:r>
            <a:r>
              <a:rPr lang="zh-CN" altLang="zh-CN" sz="2000" dirty="0"/>
              <a:t>例 </a:t>
            </a:r>
            <a:r>
              <a:rPr lang="en-US" altLang="zh-CN" sz="2000" dirty="0"/>
              <a:t>3.10</a:t>
            </a:r>
            <a:r>
              <a:rPr lang="zh-CN" altLang="zh-CN" sz="2000" dirty="0"/>
              <a:t>函数的参数可以是各种类型的数据</a:t>
            </a:r>
          </a:p>
          <a:p>
            <a:pPr marL="0" indent="0">
              <a:buNone/>
            </a:pPr>
            <a:r>
              <a:rPr lang="en-US" altLang="zh-CN" sz="2000" dirty="0" err="1"/>
              <a:t>def</a:t>
            </a:r>
            <a:r>
              <a:rPr lang="en-US" altLang="zh-CN" sz="2000" dirty="0"/>
              <a:t> </a:t>
            </a:r>
            <a:r>
              <a:rPr lang="en-US" altLang="zh-CN" sz="2000" dirty="0" err="1"/>
              <a:t>drawstar</a:t>
            </a:r>
            <a:r>
              <a:rPr lang="en-US" altLang="zh-CN" sz="2000" dirty="0"/>
              <a:t>(</a:t>
            </a:r>
            <a:r>
              <a:rPr lang="en-US" altLang="zh-CN" sz="2000" dirty="0" err="1"/>
              <a:t>x,y,c</a:t>
            </a:r>
            <a:r>
              <a:rPr lang="en-US" altLang="zh-CN" sz="2000" dirty="0"/>
              <a:t>):</a:t>
            </a:r>
            <a:endParaRPr lang="zh-CN" altLang="zh-CN" sz="2000" dirty="0"/>
          </a:p>
          <a:p>
            <a:pPr marL="0" indent="0">
              <a:buNone/>
            </a:pPr>
            <a:r>
              <a:rPr lang="en-US" altLang="zh-CN" sz="2000" dirty="0"/>
              <a:t>    </a:t>
            </a:r>
            <a:r>
              <a:rPr lang="en-US" altLang="zh-CN" sz="2000" dirty="0" err="1"/>
              <a:t>turtle.color</a:t>
            </a:r>
            <a:r>
              <a:rPr lang="en-US" altLang="zh-CN" sz="2000" dirty="0"/>
              <a:t>(c)	#</a:t>
            </a:r>
            <a:r>
              <a:rPr lang="zh-CN" altLang="zh-CN" sz="2000" dirty="0"/>
              <a:t>将参数</a:t>
            </a:r>
            <a:r>
              <a:rPr lang="en-US" altLang="zh-CN" sz="2000" dirty="0"/>
              <a:t>c</a:t>
            </a:r>
            <a:r>
              <a:rPr lang="zh-CN" altLang="zh-CN" sz="2000" dirty="0"/>
              <a:t>中获得的字符串作为颜色传递给小海龟</a:t>
            </a:r>
          </a:p>
          <a:p>
            <a:pPr marL="0" indent="0">
              <a:buNone/>
            </a:pPr>
            <a:r>
              <a:rPr lang="en-US" altLang="zh-CN" sz="2000" dirty="0"/>
              <a:t>    </a:t>
            </a:r>
            <a:r>
              <a:rPr lang="en-US" altLang="zh-CN" sz="2000" dirty="0" err="1"/>
              <a:t>turtle.up</a:t>
            </a:r>
            <a:r>
              <a:rPr lang="en-US" altLang="zh-CN" sz="2000" dirty="0"/>
              <a:t>()</a:t>
            </a:r>
            <a:endParaRPr lang="zh-CN" altLang="zh-CN" sz="2000" dirty="0"/>
          </a:p>
          <a:p>
            <a:pPr marL="0" indent="0">
              <a:buNone/>
            </a:pPr>
            <a:r>
              <a:rPr lang="en-US" altLang="zh-CN" sz="2000" dirty="0"/>
              <a:t>    </a:t>
            </a:r>
            <a:r>
              <a:rPr lang="en-US" altLang="zh-CN" sz="2000" dirty="0" err="1"/>
              <a:t>turtle.goto</a:t>
            </a:r>
            <a:r>
              <a:rPr lang="en-US" altLang="zh-CN" sz="2000" dirty="0"/>
              <a:t>(</a:t>
            </a:r>
            <a:r>
              <a:rPr lang="en-US" altLang="zh-CN" sz="2000" dirty="0" err="1"/>
              <a:t>x,y</a:t>
            </a:r>
            <a:r>
              <a:rPr lang="en-US" altLang="zh-CN" sz="2000" dirty="0"/>
              <a:t>)</a:t>
            </a:r>
            <a:endParaRPr lang="zh-CN" altLang="zh-CN" sz="2000" dirty="0"/>
          </a:p>
          <a:p>
            <a:pPr marL="0" indent="0">
              <a:buNone/>
            </a:pPr>
            <a:r>
              <a:rPr lang="en-US" altLang="zh-CN" sz="2000" dirty="0"/>
              <a:t>    </a:t>
            </a:r>
            <a:r>
              <a:rPr lang="en-US" altLang="zh-CN" sz="2000" dirty="0" err="1"/>
              <a:t>turtle.down</a:t>
            </a:r>
            <a:r>
              <a:rPr lang="en-US" altLang="zh-CN" sz="2000" dirty="0"/>
              <a:t>()</a:t>
            </a:r>
            <a:endParaRPr lang="zh-CN" altLang="zh-CN" sz="2000" dirty="0"/>
          </a:p>
          <a:p>
            <a:pPr marL="0" indent="0">
              <a:buNone/>
            </a:pPr>
            <a:r>
              <a:rPr lang="en-US" altLang="zh-CN" sz="2000" dirty="0"/>
              <a:t>    </a:t>
            </a:r>
            <a:r>
              <a:rPr lang="en-US" altLang="zh-CN" sz="2000" dirty="0" err="1"/>
              <a:t>turtle.begin_fill</a:t>
            </a:r>
            <a:r>
              <a:rPr lang="en-US" altLang="zh-CN" sz="2000" dirty="0"/>
              <a:t>()</a:t>
            </a:r>
            <a:endParaRPr lang="zh-CN" altLang="zh-CN" sz="2000" dirty="0"/>
          </a:p>
          <a:p>
            <a:pPr marL="0" indent="0">
              <a:buNone/>
            </a:pPr>
            <a:r>
              <a:rPr lang="en-US" altLang="zh-CN" sz="2000" dirty="0"/>
              <a:t>    for </a:t>
            </a:r>
            <a:r>
              <a:rPr lang="en-US" altLang="zh-CN" sz="2000" dirty="0" err="1"/>
              <a:t>i</a:t>
            </a:r>
            <a:r>
              <a:rPr lang="en-US" altLang="zh-CN" sz="2000" dirty="0"/>
              <a:t> in range(5):</a:t>
            </a:r>
            <a:endParaRPr lang="zh-CN" altLang="zh-CN" sz="2000" dirty="0"/>
          </a:p>
          <a:p>
            <a:pPr marL="0" indent="0">
              <a:buNone/>
            </a:pPr>
            <a:r>
              <a:rPr lang="en-US" altLang="zh-CN" sz="2000" dirty="0"/>
              <a:t>        </a:t>
            </a:r>
            <a:r>
              <a:rPr lang="en-US" altLang="zh-CN" sz="2000" dirty="0" err="1"/>
              <a:t>turtle.forward</a:t>
            </a:r>
            <a:r>
              <a:rPr lang="en-US" altLang="zh-CN" sz="2000" dirty="0"/>
              <a:t>(50)</a:t>
            </a:r>
            <a:endParaRPr lang="zh-CN" altLang="zh-CN" sz="2000" dirty="0"/>
          </a:p>
          <a:p>
            <a:pPr marL="0" indent="0">
              <a:buNone/>
            </a:pPr>
            <a:r>
              <a:rPr lang="en-US" altLang="zh-CN" sz="2000" dirty="0"/>
              <a:t>        </a:t>
            </a:r>
            <a:r>
              <a:rPr lang="en-US" altLang="zh-CN" sz="2000" dirty="0" err="1"/>
              <a:t>turtle.right</a:t>
            </a:r>
            <a:r>
              <a:rPr lang="en-US" altLang="zh-CN" sz="2000" dirty="0"/>
              <a:t>(144)</a:t>
            </a:r>
            <a:endParaRPr lang="zh-CN" altLang="zh-CN" sz="2000" dirty="0"/>
          </a:p>
          <a:p>
            <a:pPr marL="0" indent="0">
              <a:buNone/>
            </a:pPr>
            <a:r>
              <a:rPr lang="en-US" altLang="zh-CN" sz="2000" dirty="0"/>
              <a:t>        </a:t>
            </a:r>
            <a:r>
              <a:rPr lang="en-US" altLang="zh-CN" sz="2000" dirty="0" err="1"/>
              <a:t>turtle.forward</a:t>
            </a:r>
            <a:r>
              <a:rPr lang="en-US" altLang="zh-CN" sz="2000" dirty="0"/>
              <a:t>(50)</a:t>
            </a:r>
            <a:endParaRPr lang="zh-CN" altLang="zh-CN" sz="2000" dirty="0"/>
          </a:p>
          <a:p>
            <a:pPr marL="0" indent="0">
              <a:buNone/>
            </a:pPr>
            <a:r>
              <a:rPr lang="en-US" altLang="zh-CN" sz="2000" dirty="0"/>
              <a:t>        </a:t>
            </a:r>
            <a:r>
              <a:rPr lang="en-US" altLang="zh-CN" sz="2000" dirty="0" err="1"/>
              <a:t>turtle.left</a:t>
            </a:r>
            <a:r>
              <a:rPr lang="en-US" altLang="zh-CN" sz="2000" dirty="0"/>
              <a:t>(72)</a:t>
            </a:r>
            <a:endParaRPr lang="zh-CN" altLang="zh-CN" sz="2000" dirty="0"/>
          </a:p>
          <a:p>
            <a:pPr marL="0" indent="0">
              <a:buNone/>
            </a:pPr>
            <a:r>
              <a:rPr lang="en-US" altLang="zh-CN" sz="2000" dirty="0"/>
              <a:t>    </a:t>
            </a:r>
            <a:r>
              <a:rPr lang="en-US" altLang="zh-CN" sz="2000" dirty="0" err="1"/>
              <a:t>turtle.end_fill</a:t>
            </a:r>
            <a:r>
              <a:rPr lang="en-US" altLang="zh-CN" sz="2000" dirty="0"/>
              <a:t>()</a:t>
            </a:r>
            <a:endParaRPr lang="zh-CN" altLang="zh-CN" sz="2000" dirty="0"/>
          </a:p>
          <a:p>
            <a:pPr marL="0" indent="0">
              <a:buNone/>
            </a:pPr>
            <a:endParaRPr lang="zh-CN" altLang="en-US" sz="2000"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23</a:t>
            </a:fld>
            <a:endParaRPr lang="en-US" altLang="ko-KR"/>
          </a:p>
        </p:txBody>
      </p:sp>
    </p:spTree>
    <p:extLst>
      <p:ext uri="{BB962C8B-B14F-4D97-AF65-F5344CB8AC3E}">
        <p14:creationId xmlns:p14="http://schemas.microsoft.com/office/powerpoint/2010/main" val="3947265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更多的海龟函数</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560269924"/>
              </p:ext>
            </p:extLst>
          </p:nvPr>
        </p:nvGraphicFramePr>
        <p:xfrm>
          <a:off x="240870" y="1402457"/>
          <a:ext cx="8779561" cy="4907280"/>
        </p:xfrm>
        <a:graphic>
          <a:graphicData uri="http://schemas.openxmlformats.org/drawingml/2006/table">
            <a:tbl>
              <a:tblPr firstRow="1" firstCol="1" bandRow="1">
                <a:tableStyleId>{5C22544A-7EE6-4342-B048-85BDC9FD1C3A}</a:tableStyleId>
              </a:tblPr>
              <a:tblGrid>
                <a:gridCol w="3901654"/>
                <a:gridCol w="4877907"/>
              </a:tblGrid>
              <a:tr h="0">
                <a:tc>
                  <a:txBody>
                    <a:bodyPr/>
                    <a:lstStyle/>
                    <a:p>
                      <a:pPr algn="ctr">
                        <a:lnSpc>
                          <a:spcPct val="115000"/>
                        </a:lnSpc>
                        <a:spcAft>
                          <a:spcPts val="0"/>
                        </a:spcAft>
                      </a:pPr>
                      <a:r>
                        <a:rPr lang="zh-CN" sz="2000" kern="100" dirty="0">
                          <a:effectLst/>
                        </a:rPr>
                        <a:t>操作符</a:t>
                      </a:r>
                      <a:endParaRPr lang="zh-CN" sz="2000" kern="100" dirty="0">
                        <a:effectLst/>
                        <a:latin typeface="等线"/>
                        <a:ea typeface="等线"/>
                        <a:cs typeface="等线"/>
                      </a:endParaRPr>
                    </a:p>
                  </a:txBody>
                  <a:tcPr marL="68580" marR="68580" marT="0" marB="0"/>
                </a:tc>
                <a:tc>
                  <a:txBody>
                    <a:bodyPr/>
                    <a:lstStyle/>
                    <a:p>
                      <a:pPr algn="ctr">
                        <a:lnSpc>
                          <a:spcPct val="115000"/>
                        </a:lnSpc>
                        <a:spcAft>
                          <a:spcPts val="0"/>
                        </a:spcAft>
                      </a:pPr>
                      <a:r>
                        <a:rPr lang="zh-CN" sz="2000" kern="100" dirty="0">
                          <a:effectLst/>
                        </a:rPr>
                        <a:t>操作符描述</a:t>
                      </a:r>
                      <a:endParaRPr lang="zh-CN" sz="2000" kern="100" dirty="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forward(distance)</a:t>
                      </a:r>
                      <a:r>
                        <a:rPr lang="zh-CN" sz="2000" kern="100">
                          <a:effectLst/>
                        </a:rPr>
                        <a:t>、</a:t>
                      </a:r>
                      <a:r>
                        <a:rPr lang="en-US" sz="2000" kern="100">
                          <a:effectLst/>
                        </a:rPr>
                        <a:t>fd(distance)</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沿着海龟当前的方向前进一段距离</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back(distance)</a:t>
                      </a:r>
                      <a:r>
                        <a:rPr lang="zh-CN" sz="2000" kern="100">
                          <a:effectLst/>
                        </a:rPr>
                        <a:t>、</a:t>
                      </a:r>
                      <a:r>
                        <a:rPr lang="en-US" sz="2000" kern="100">
                          <a:effectLst/>
                        </a:rPr>
                        <a:t>bk(distance)</a:t>
                      </a:r>
                      <a:r>
                        <a:rPr lang="zh-CN" sz="2000" kern="100">
                          <a:effectLst/>
                        </a:rPr>
                        <a:t>、</a:t>
                      </a:r>
                      <a:r>
                        <a:rPr lang="en-US" sz="2000" kern="100">
                          <a:effectLst/>
                        </a:rPr>
                        <a:t>backward(distance)</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沿着海龟当前的方向后退一段距离</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right(angle)</a:t>
                      </a:r>
                      <a:r>
                        <a:rPr lang="zh-CN" sz="2000" kern="100">
                          <a:effectLst/>
                        </a:rPr>
                        <a:t>、</a:t>
                      </a:r>
                      <a:r>
                        <a:rPr lang="en-US" sz="2000" kern="100">
                          <a:effectLst/>
                        </a:rPr>
                        <a:t>rt(angle)</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沿着海龟当前的方向向右转一个角度</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left(angle)</a:t>
                      </a:r>
                      <a:r>
                        <a:rPr lang="zh-CN" sz="2000" kern="100">
                          <a:effectLst/>
                        </a:rPr>
                        <a:t>、</a:t>
                      </a:r>
                      <a:r>
                        <a:rPr lang="en-US" sz="2000" kern="100">
                          <a:effectLst/>
                        </a:rPr>
                        <a:t>lt(angle)</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沿着海龟当前的方向向左转一个角度</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goto(x, y=None)</a:t>
                      </a:r>
                      <a:r>
                        <a:rPr lang="zh-CN" sz="2000" kern="100">
                          <a:effectLst/>
                        </a:rPr>
                        <a:t>、</a:t>
                      </a:r>
                      <a:r>
                        <a:rPr lang="en-US" sz="2000" kern="100">
                          <a:effectLst/>
                        </a:rPr>
                        <a:t>setpos(x, y=None)</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将海龟移动到指定的位置</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setheading(to_angle)</a:t>
                      </a:r>
                      <a:r>
                        <a:rPr lang="zh-CN" sz="2000" kern="100">
                          <a:effectLst/>
                        </a:rPr>
                        <a:t>、</a:t>
                      </a:r>
                      <a:r>
                        <a:rPr lang="en-US" sz="2000" kern="100">
                          <a:effectLst/>
                        </a:rPr>
                        <a:t>seth(to_angle)</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将海龟的朝向调整到某个角度，</a:t>
                      </a:r>
                      <a:r>
                        <a:rPr lang="en-US" sz="2000" kern="100">
                          <a:effectLst/>
                        </a:rPr>
                        <a:t>0</a:t>
                      </a:r>
                      <a:r>
                        <a:rPr lang="zh-CN" sz="2000" kern="100">
                          <a:effectLst/>
                        </a:rPr>
                        <a:t>度向上、</a:t>
                      </a:r>
                      <a:r>
                        <a:rPr lang="en-US" sz="2000" kern="100">
                          <a:effectLst/>
                        </a:rPr>
                        <a:t>180</a:t>
                      </a:r>
                      <a:r>
                        <a:rPr lang="zh-CN" sz="2000" kern="100">
                          <a:effectLst/>
                        </a:rPr>
                        <a:t>度向下</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home()</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将海龟移动到原点，并将朝向设置为右方</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circle(radius, extent=None, steps=None)</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dirty="0">
                          <a:effectLst/>
                        </a:rPr>
                        <a:t>让海龟绘制一个圆形，</a:t>
                      </a:r>
                      <a:r>
                        <a:rPr lang="en-US" sz="2000" kern="100" dirty="0">
                          <a:effectLst/>
                        </a:rPr>
                        <a:t>radius</a:t>
                      </a:r>
                      <a:r>
                        <a:rPr lang="zh-CN" sz="2000" kern="100" dirty="0">
                          <a:effectLst/>
                        </a:rPr>
                        <a:t>是圆的半径，它的正负决定了海龟前进的方向，</a:t>
                      </a:r>
                      <a:r>
                        <a:rPr lang="en-US" sz="2000" kern="100" dirty="0">
                          <a:effectLst/>
                        </a:rPr>
                        <a:t>extent</a:t>
                      </a:r>
                      <a:r>
                        <a:rPr lang="zh-CN" sz="2000" kern="100" dirty="0">
                          <a:effectLst/>
                        </a:rPr>
                        <a:t>是一个角度，用来画弧</a:t>
                      </a:r>
                      <a:endParaRPr lang="zh-CN" sz="2000" kern="100" dirty="0">
                        <a:effectLst/>
                        <a:latin typeface="等线"/>
                        <a:ea typeface="等线"/>
                        <a:cs typeface="等线"/>
                      </a:endParaRPr>
                    </a:p>
                  </a:txBody>
                  <a:tcPr marL="68580" marR="68580" marT="0" marB="0"/>
                </a:tc>
              </a:tr>
            </a:tbl>
          </a:graphicData>
        </a:graphic>
      </p:graphicFrame>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24</a:t>
            </a:fld>
            <a:endParaRPr lang="en-US" altLang="ko-KR"/>
          </a:p>
        </p:txBody>
      </p:sp>
    </p:spTree>
    <p:extLst>
      <p:ext uri="{BB962C8B-B14F-4D97-AF65-F5344CB8AC3E}">
        <p14:creationId xmlns:p14="http://schemas.microsoft.com/office/powerpoint/2010/main" val="2234699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更多的海龟函数</a:t>
            </a:r>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25</a:t>
            </a:fld>
            <a:endParaRPr lang="en-US" altLang="ko-KR"/>
          </a:p>
        </p:txBody>
      </p:sp>
      <p:graphicFrame>
        <p:nvGraphicFramePr>
          <p:cNvPr id="8" name="内容占位符 7"/>
          <p:cNvGraphicFramePr>
            <a:graphicFrameLocks noGrp="1"/>
          </p:cNvGraphicFramePr>
          <p:nvPr>
            <p:ph idx="1"/>
            <p:extLst>
              <p:ext uri="{D42A27DB-BD31-4B8C-83A1-F6EECF244321}">
                <p14:modId xmlns:p14="http://schemas.microsoft.com/office/powerpoint/2010/main" val="630445686"/>
              </p:ext>
            </p:extLst>
          </p:nvPr>
        </p:nvGraphicFramePr>
        <p:xfrm>
          <a:off x="284206" y="1626407"/>
          <a:ext cx="8550876" cy="3855720"/>
        </p:xfrm>
        <a:graphic>
          <a:graphicData uri="http://schemas.openxmlformats.org/drawingml/2006/table">
            <a:tbl>
              <a:tblPr firstRow="1" firstCol="1" bandRow="1">
                <a:tableStyleId>{5C22544A-7EE6-4342-B048-85BDC9FD1C3A}</a:tableStyleId>
              </a:tblPr>
              <a:tblGrid>
                <a:gridCol w="3323967"/>
                <a:gridCol w="5226909"/>
              </a:tblGrid>
              <a:tr h="0">
                <a:tc>
                  <a:txBody>
                    <a:bodyPr/>
                    <a:lstStyle/>
                    <a:p>
                      <a:pPr algn="ctr">
                        <a:lnSpc>
                          <a:spcPct val="115000"/>
                        </a:lnSpc>
                        <a:spcAft>
                          <a:spcPts val="0"/>
                        </a:spcAft>
                      </a:pPr>
                      <a:r>
                        <a:rPr lang="zh-CN" sz="2000" kern="100" dirty="0">
                          <a:effectLst/>
                        </a:rPr>
                        <a:t>操作符</a:t>
                      </a:r>
                      <a:endParaRPr lang="zh-CN" sz="2000" kern="100" dirty="0">
                        <a:effectLst/>
                        <a:latin typeface="等线"/>
                        <a:ea typeface="等线"/>
                        <a:cs typeface="等线"/>
                      </a:endParaRPr>
                    </a:p>
                  </a:txBody>
                  <a:tcPr marL="68580" marR="68580" marT="0" marB="0"/>
                </a:tc>
                <a:tc>
                  <a:txBody>
                    <a:bodyPr/>
                    <a:lstStyle/>
                    <a:p>
                      <a:pPr algn="ctr">
                        <a:lnSpc>
                          <a:spcPct val="115000"/>
                        </a:lnSpc>
                        <a:spcAft>
                          <a:spcPts val="0"/>
                        </a:spcAft>
                      </a:pPr>
                      <a:r>
                        <a:rPr lang="zh-CN" sz="2000" kern="100" dirty="0">
                          <a:effectLst/>
                        </a:rPr>
                        <a:t>操作符描述</a:t>
                      </a:r>
                      <a:endParaRPr lang="zh-CN" sz="2000" kern="100" dirty="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undo()</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撤销海龟的上一步操作</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speed(speed=None)</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设定海龟的移动速度，</a:t>
                      </a:r>
                      <a:r>
                        <a:rPr lang="en-US" sz="2000" kern="100">
                          <a:effectLst/>
                        </a:rPr>
                        <a:t>1</a:t>
                      </a:r>
                      <a:r>
                        <a:rPr lang="zh-CN" sz="2000" kern="100">
                          <a:effectLst/>
                        </a:rPr>
                        <a:t>最慢，</a:t>
                      </a:r>
                      <a:r>
                        <a:rPr lang="en-US" sz="2000" kern="100">
                          <a:effectLst/>
                        </a:rPr>
                        <a:t>10</a:t>
                      </a:r>
                      <a:r>
                        <a:rPr lang="zh-CN" sz="2000" kern="100">
                          <a:effectLst/>
                        </a:rPr>
                        <a:t>最快，</a:t>
                      </a:r>
                      <a:r>
                        <a:rPr lang="en-US" sz="2000" kern="100">
                          <a:effectLst/>
                        </a:rPr>
                        <a:t>0</a:t>
                      </a:r>
                      <a:r>
                        <a:rPr lang="zh-CN" sz="2000" kern="100">
                          <a:effectLst/>
                        </a:rPr>
                        <a:t>表示无动画</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position()</a:t>
                      </a:r>
                      <a:r>
                        <a:rPr lang="zh-CN" sz="2000" kern="100">
                          <a:effectLst/>
                        </a:rPr>
                        <a:t>、</a:t>
                      </a:r>
                      <a:r>
                        <a:rPr lang="en-US" sz="2000" kern="100">
                          <a:effectLst/>
                        </a:rPr>
                        <a:t>pos()</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获得海龟的当前位置</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heading()</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获得海龟的当前朝向</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distance(x, y=None)</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获得海龟当前位置到指定的坐标的距离</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pendown()</a:t>
                      </a:r>
                      <a:r>
                        <a:rPr lang="zh-CN" sz="2000" kern="100">
                          <a:effectLst/>
                        </a:rPr>
                        <a:t>、</a:t>
                      </a:r>
                      <a:r>
                        <a:rPr lang="en-US" sz="2000" kern="100">
                          <a:effectLst/>
                        </a:rPr>
                        <a:t>pd()</a:t>
                      </a:r>
                      <a:r>
                        <a:rPr lang="zh-CN" sz="2000" kern="100">
                          <a:effectLst/>
                        </a:rPr>
                        <a:t>、</a:t>
                      </a:r>
                      <a:r>
                        <a:rPr lang="en-US" sz="2000" kern="100">
                          <a:effectLst/>
                        </a:rPr>
                        <a:t>down()</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让海龟落下，即“落笔”</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penup()</a:t>
                      </a:r>
                      <a:r>
                        <a:rPr lang="zh-CN" sz="2000" kern="100">
                          <a:effectLst/>
                        </a:rPr>
                        <a:t>、</a:t>
                      </a:r>
                      <a:r>
                        <a:rPr lang="en-US" sz="2000" kern="100">
                          <a:effectLst/>
                        </a:rPr>
                        <a:t>pu()</a:t>
                      </a:r>
                      <a:r>
                        <a:rPr lang="zh-CN" sz="2000" kern="100">
                          <a:effectLst/>
                        </a:rPr>
                        <a:t>、</a:t>
                      </a:r>
                      <a:r>
                        <a:rPr lang="en-US" sz="2000" kern="100">
                          <a:effectLst/>
                        </a:rPr>
                        <a:t>up()</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让海龟离开屏幕，即“提笔”</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isdown()</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dirty="0">
                          <a:effectLst/>
                        </a:rPr>
                        <a:t>获得海龟是否在屏幕上，即移动之后是否会留下痕迹</a:t>
                      </a:r>
                      <a:endParaRPr lang="zh-CN" sz="2000" kern="100" dirty="0">
                        <a:effectLst/>
                        <a:latin typeface="等线"/>
                        <a:ea typeface="等线"/>
                        <a:cs typeface="等线"/>
                      </a:endParaRPr>
                    </a:p>
                  </a:txBody>
                  <a:tcPr marL="68580" marR="68580" marT="0" marB="0"/>
                </a:tc>
              </a:tr>
            </a:tbl>
          </a:graphicData>
        </a:graphic>
      </p:graphicFrame>
    </p:spTree>
    <p:extLst>
      <p:ext uri="{BB962C8B-B14F-4D97-AF65-F5344CB8AC3E}">
        <p14:creationId xmlns:p14="http://schemas.microsoft.com/office/powerpoint/2010/main" val="493148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更多的海龟函数</a:t>
            </a:r>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26</a:t>
            </a:fld>
            <a:endParaRPr lang="en-US" altLang="ko-KR"/>
          </a:p>
        </p:txBody>
      </p:sp>
      <p:graphicFrame>
        <p:nvGraphicFramePr>
          <p:cNvPr id="7" name="内容占位符 6"/>
          <p:cNvGraphicFramePr>
            <a:graphicFrameLocks noGrp="1"/>
          </p:cNvGraphicFramePr>
          <p:nvPr>
            <p:ph idx="1"/>
            <p:extLst>
              <p:ext uri="{D42A27DB-BD31-4B8C-83A1-F6EECF244321}">
                <p14:modId xmlns:p14="http://schemas.microsoft.com/office/powerpoint/2010/main" val="2484148422"/>
              </p:ext>
            </p:extLst>
          </p:nvPr>
        </p:nvGraphicFramePr>
        <p:xfrm>
          <a:off x="247135" y="1737619"/>
          <a:ext cx="8550875" cy="3154680"/>
        </p:xfrm>
        <a:graphic>
          <a:graphicData uri="http://schemas.openxmlformats.org/drawingml/2006/table">
            <a:tbl>
              <a:tblPr firstRow="1" firstCol="1" bandRow="1">
                <a:tableStyleId>{5C22544A-7EE6-4342-B048-85BDC9FD1C3A}</a:tableStyleId>
              </a:tblPr>
              <a:tblGrid>
                <a:gridCol w="2866768"/>
                <a:gridCol w="5684107"/>
              </a:tblGrid>
              <a:tr h="0">
                <a:tc>
                  <a:txBody>
                    <a:bodyPr/>
                    <a:lstStyle/>
                    <a:p>
                      <a:pPr algn="ctr">
                        <a:lnSpc>
                          <a:spcPct val="115000"/>
                        </a:lnSpc>
                        <a:spcAft>
                          <a:spcPts val="0"/>
                        </a:spcAft>
                      </a:pPr>
                      <a:r>
                        <a:rPr lang="zh-CN" sz="2000" kern="100" dirty="0">
                          <a:effectLst/>
                        </a:rPr>
                        <a:t>操作符</a:t>
                      </a:r>
                      <a:endParaRPr lang="zh-CN" sz="2000" kern="100" dirty="0">
                        <a:effectLst/>
                        <a:latin typeface="等线"/>
                        <a:ea typeface="等线"/>
                        <a:cs typeface="等线"/>
                      </a:endParaRPr>
                    </a:p>
                  </a:txBody>
                  <a:tcPr marL="68580" marR="68580" marT="0" marB="0"/>
                </a:tc>
                <a:tc>
                  <a:txBody>
                    <a:bodyPr/>
                    <a:lstStyle/>
                    <a:p>
                      <a:pPr algn="ctr">
                        <a:lnSpc>
                          <a:spcPct val="115000"/>
                        </a:lnSpc>
                        <a:spcAft>
                          <a:spcPts val="0"/>
                        </a:spcAft>
                      </a:pPr>
                      <a:r>
                        <a:rPr lang="zh-CN" sz="2000" kern="100" dirty="0">
                          <a:effectLst/>
                        </a:rPr>
                        <a:t>操作符描述</a:t>
                      </a:r>
                      <a:endParaRPr lang="zh-CN" sz="2000" kern="100" dirty="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end_fill()</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从当前海龟的位置结束填充区域，完成填色</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color(*args)</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设置海龟的颜色，当设置</a:t>
                      </a:r>
                      <a:r>
                        <a:rPr lang="en-US" sz="2000" kern="100">
                          <a:effectLst/>
                        </a:rPr>
                        <a:t>2</a:t>
                      </a:r>
                      <a:r>
                        <a:rPr lang="zh-CN" sz="2000" kern="100">
                          <a:effectLst/>
                        </a:rPr>
                        <a:t>个参数的时候，第一个为移动后轨迹的颜色，第二个为填充色</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reset()</a:t>
                      </a:r>
                      <a:r>
                        <a:rPr lang="zh-CN" sz="2000" kern="100">
                          <a:effectLst/>
                        </a:rPr>
                        <a:t>、</a:t>
                      </a:r>
                      <a:r>
                        <a:rPr lang="en-US" sz="2000" kern="100">
                          <a:effectLst/>
                        </a:rPr>
                        <a:t>clear()</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清除屏幕上海龟绘制的所有内容，</a:t>
                      </a:r>
                      <a:r>
                        <a:rPr lang="en-US" sz="2000" kern="100">
                          <a:effectLst/>
                        </a:rPr>
                        <a:t>reset</a:t>
                      </a:r>
                      <a:r>
                        <a:rPr lang="zh-CN" sz="2000" kern="100">
                          <a:effectLst/>
                        </a:rPr>
                        <a:t>函数执行后会将海龟恢复到初始状态</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hideturtle()</a:t>
                      </a:r>
                      <a:r>
                        <a:rPr lang="zh-CN" sz="2000" kern="100">
                          <a:effectLst/>
                        </a:rPr>
                        <a:t>、</a:t>
                      </a:r>
                      <a:r>
                        <a:rPr lang="en-US" sz="2000" kern="100">
                          <a:effectLst/>
                        </a:rPr>
                        <a:t>ht()</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绘制过程中隐藏海龟的图标</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showturtle()</a:t>
                      </a:r>
                      <a:r>
                        <a:rPr lang="zh-CN" sz="2000" kern="100">
                          <a:effectLst/>
                        </a:rPr>
                        <a:t>、</a:t>
                      </a:r>
                      <a:r>
                        <a:rPr lang="en-US" sz="2000" kern="100">
                          <a:effectLst/>
                        </a:rPr>
                        <a:t>st()</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a:effectLst/>
                        </a:rPr>
                        <a:t>绘制过程中显示海龟的图标</a:t>
                      </a:r>
                      <a:endParaRPr lang="zh-CN" sz="2000" kern="100">
                        <a:effectLst/>
                        <a:latin typeface="等线"/>
                        <a:ea typeface="等线"/>
                        <a:cs typeface="等线"/>
                      </a:endParaRPr>
                    </a:p>
                  </a:txBody>
                  <a:tcPr marL="68580" marR="68580" marT="0" marB="0"/>
                </a:tc>
              </a:tr>
              <a:tr h="0">
                <a:tc>
                  <a:txBody>
                    <a:bodyPr/>
                    <a:lstStyle/>
                    <a:p>
                      <a:pPr algn="just">
                        <a:lnSpc>
                          <a:spcPct val="115000"/>
                        </a:lnSpc>
                        <a:spcAft>
                          <a:spcPts val="0"/>
                        </a:spcAft>
                      </a:pPr>
                      <a:r>
                        <a:rPr lang="en-US" sz="2000" kern="100">
                          <a:effectLst/>
                        </a:rPr>
                        <a:t>write(arg)</a:t>
                      </a:r>
                      <a:endParaRPr lang="zh-CN" sz="2000" kern="100">
                        <a:effectLst/>
                        <a:latin typeface="等线"/>
                        <a:ea typeface="等线"/>
                        <a:cs typeface="等线"/>
                      </a:endParaRPr>
                    </a:p>
                  </a:txBody>
                  <a:tcPr marL="68580" marR="68580" marT="0" marB="0"/>
                </a:tc>
                <a:tc>
                  <a:txBody>
                    <a:bodyPr/>
                    <a:lstStyle/>
                    <a:p>
                      <a:pPr algn="just">
                        <a:lnSpc>
                          <a:spcPct val="115000"/>
                        </a:lnSpc>
                        <a:spcAft>
                          <a:spcPts val="0"/>
                        </a:spcAft>
                      </a:pPr>
                      <a:r>
                        <a:rPr lang="zh-CN" sz="2000" kern="100" dirty="0">
                          <a:effectLst/>
                        </a:rPr>
                        <a:t>在海龟当前的位置书写文字内容</a:t>
                      </a:r>
                      <a:endParaRPr lang="zh-CN" sz="2000" kern="100" dirty="0">
                        <a:effectLst/>
                        <a:latin typeface="等线"/>
                        <a:ea typeface="等线"/>
                        <a:cs typeface="等线"/>
                      </a:endParaRPr>
                    </a:p>
                  </a:txBody>
                  <a:tcPr marL="68580" marR="68580" marT="0" marB="0"/>
                </a:tc>
              </a:tr>
            </a:tbl>
          </a:graphicData>
        </a:graphic>
      </p:graphicFrame>
    </p:spTree>
    <p:extLst>
      <p:ext uri="{BB962C8B-B14F-4D97-AF65-F5344CB8AC3E}">
        <p14:creationId xmlns:p14="http://schemas.microsoft.com/office/powerpoint/2010/main" val="1834794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p:txBody>
          <a:bodyPr/>
          <a:lstStyle/>
          <a:p>
            <a:r>
              <a:rPr lang="en-US" altLang="zh-CN" dirty="0"/>
              <a:t>Turtle</a:t>
            </a:r>
            <a:r>
              <a:rPr lang="zh-CN" altLang="zh-CN" dirty="0"/>
              <a:t>函数库是</a:t>
            </a:r>
            <a:r>
              <a:rPr lang="en-US" altLang="zh-CN" dirty="0"/>
              <a:t>Python</a:t>
            </a:r>
            <a:r>
              <a:rPr lang="zh-CN" altLang="zh-CN" dirty="0"/>
              <a:t>内置的一个非常强大的图形绘制功能函数库，我们可以使用一系列的函数来设置小海龟的运行参数，并控制小海龟在屏幕上的各种运动，通过这些复杂而有趣的运动，小海龟会在屏幕上留下五颜六色的各种形状。</a:t>
            </a:r>
          </a:p>
          <a:p>
            <a:r>
              <a:rPr lang="zh-CN" altLang="zh-CN" dirty="0"/>
              <a:t>在编写这些绘制图形的代码中，本章还介绍了程序的执行过程，以及一种新的程序结构——循环结构。循环是一种降低代码重复性的有效方法，只要循环条件满足，循环体中的程序代码就会一直执行下去，这样做的好处就是使得程序中不出现大量的重复代码，提高程序的可读性</a:t>
            </a:r>
            <a:r>
              <a:rPr lang="zh-CN" altLang="zh-CN" dirty="0" smtClean="0"/>
              <a:t>。</a:t>
            </a:r>
            <a:endParaRPr lang="zh-CN" altLang="zh-CN"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27</a:t>
            </a:fld>
            <a:endParaRPr lang="en-US" altLang="ko-KR"/>
          </a:p>
        </p:txBody>
      </p:sp>
    </p:spTree>
    <p:extLst>
      <p:ext uri="{BB962C8B-B14F-4D97-AF65-F5344CB8AC3E}">
        <p14:creationId xmlns:p14="http://schemas.microsoft.com/office/powerpoint/2010/main" val="1092359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p:txBody>
          <a:bodyPr/>
          <a:lstStyle/>
          <a:p>
            <a:r>
              <a:rPr lang="zh-CN" altLang="zh-CN" dirty="0"/>
              <a:t>同时，为了将重复代码在程序中的不同位置进行反复使用，本章还介绍了另一种编程机制——函数，通过函数我们可以对特定功能的代码进行命名，通过调用指定名称的函数来完成对应代码的执行。这种将一个完整的程序分散成一个个函数来编写的编程方式，也被称之为模块化的程序设计，这样做的好处是把复杂问题拆解成一个个更容易实现的简单问题来完成，降低了代码的实现难度，提高了代码的可维护性。</a:t>
            </a:r>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28</a:t>
            </a:fld>
            <a:endParaRPr lang="en-US" altLang="ko-KR"/>
          </a:p>
        </p:txBody>
      </p:sp>
    </p:spTree>
    <p:extLst>
      <p:ext uri="{BB962C8B-B14F-4D97-AF65-F5344CB8AC3E}">
        <p14:creationId xmlns:p14="http://schemas.microsoft.com/office/powerpoint/2010/main" val="4180246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r" eaLnBrk="1" hangingPunct="1"/>
            <a:fld id="{A4BEA5F9-DBEB-4738-BE04-49D700A0E943}" type="slidenum">
              <a:rPr kumimoji="0" lang="en-US" altLang="zh-CN" sz="1800">
                <a:solidFill>
                  <a:srgbClr val="FFFFFF"/>
                </a:solidFill>
                <a:latin typeface="Times New Roman" pitchFamily="18" charset="0"/>
                <a:ea typeface="隶书" pitchFamily="49" charset="-122"/>
              </a:rPr>
              <a:pPr algn="r" eaLnBrk="1" hangingPunct="1"/>
              <a:t>29</a:t>
            </a:fld>
            <a:endParaRPr kumimoji="0" lang="en-US" altLang="zh-CN" sz="1800">
              <a:solidFill>
                <a:srgbClr val="FFFFFF"/>
              </a:solidFill>
              <a:latin typeface="Times New Roman" pitchFamily="18" charset="0"/>
              <a:ea typeface="隶书" pitchFamily="49" charset="-122"/>
            </a:endParaRPr>
          </a:p>
        </p:txBody>
      </p:sp>
      <p:pic>
        <p:nvPicPr>
          <p:cNvPr id="6" name="Picture 24" descr="C:\Documents and Settings\Administrator\桌面\新建文件夹\18.png"/>
          <p:cNvPicPr>
            <a:picLocks noChangeAspect="1" noChangeArrowheads="1"/>
          </p:cNvPicPr>
          <p:nvPr/>
        </p:nvPicPr>
        <p:blipFill>
          <a:blip r:embed="rId3">
            <a:extLst>
              <a:ext uri="{28A0092B-C50C-407E-A947-70E740481C1C}">
                <a14:useLocalDpi xmlns:a14="http://schemas.microsoft.com/office/drawing/2010/main" val="0"/>
              </a:ext>
            </a:extLst>
          </a:blip>
          <a:srcRect l="52174" t="57532" r="24638" b="10677"/>
          <a:stretch>
            <a:fillRect/>
          </a:stretch>
        </p:blipFill>
        <p:spPr bwMode="auto">
          <a:xfrm>
            <a:off x="3165475" y="1609725"/>
            <a:ext cx="8778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5" descr="C:\Documents and Settings\Administrator\桌面\新建文件夹\19.png"/>
          <p:cNvPicPr>
            <a:picLocks noChangeAspect="1" noChangeArrowheads="1"/>
          </p:cNvPicPr>
          <p:nvPr/>
        </p:nvPicPr>
        <p:blipFill>
          <a:blip r:embed="rId4">
            <a:extLst>
              <a:ext uri="{28A0092B-C50C-407E-A947-70E740481C1C}">
                <a14:useLocalDpi xmlns:a14="http://schemas.microsoft.com/office/drawing/2010/main" val="0"/>
              </a:ext>
            </a:extLst>
          </a:blip>
          <a:srcRect l="39130" t="60558" r="40581" b="18246"/>
          <a:stretch>
            <a:fillRect/>
          </a:stretch>
        </p:blipFill>
        <p:spPr bwMode="auto">
          <a:xfrm rot="5241647">
            <a:off x="3981450" y="2209800"/>
            <a:ext cx="10080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6" descr="C:\Documents and Settings\Administrator\桌面\新建文件夹\20.png"/>
          <p:cNvPicPr>
            <a:picLocks noChangeAspect="1" noChangeArrowheads="1"/>
          </p:cNvPicPr>
          <p:nvPr/>
        </p:nvPicPr>
        <p:blipFill>
          <a:blip r:embed="rId5">
            <a:extLst>
              <a:ext uri="{28A0092B-C50C-407E-A947-70E740481C1C}">
                <a14:useLocalDpi xmlns:a14="http://schemas.microsoft.com/office/drawing/2010/main" val="0"/>
              </a:ext>
            </a:extLst>
          </a:blip>
          <a:srcRect l="27536" t="36336" r="44928" b="25816"/>
          <a:stretch>
            <a:fillRect/>
          </a:stretch>
        </p:blipFill>
        <p:spPr bwMode="auto">
          <a:xfrm rot="10211323">
            <a:off x="3094038" y="3514725"/>
            <a:ext cx="13668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7" descr="C:\Documents and Settings\Administrator\桌面\新建文件夹\21.png"/>
          <p:cNvPicPr>
            <a:picLocks noChangeAspect="1" noChangeArrowheads="1"/>
          </p:cNvPicPr>
          <p:nvPr/>
        </p:nvPicPr>
        <p:blipFill>
          <a:blip r:embed="rId6">
            <a:extLst>
              <a:ext uri="{28A0092B-C50C-407E-A947-70E740481C1C}">
                <a14:useLocalDpi xmlns:a14="http://schemas.microsoft.com/office/drawing/2010/main" val="0"/>
              </a:ext>
            </a:extLst>
          </a:blip>
          <a:srcRect t="57532" r="49274" b="13704"/>
          <a:stretch>
            <a:fillRect/>
          </a:stretch>
        </p:blipFill>
        <p:spPr bwMode="auto">
          <a:xfrm>
            <a:off x="5254625" y="2835275"/>
            <a:ext cx="18002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0" descr="C:\Documents and Settings\Administrator\桌面\新建文件夹\1.png"/>
          <p:cNvPicPr>
            <a:picLocks noChangeAspect="1" noChangeArrowheads="1"/>
          </p:cNvPicPr>
          <p:nvPr/>
        </p:nvPicPr>
        <p:blipFill>
          <a:blip r:embed="rId7">
            <a:extLst>
              <a:ext uri="{28A0092B-C50C-407E-A947-70E740481C1C}">
                <a14:useLocalDpi xmlns:a14="http://schemas.microsoft.com/office/drawing/2010/main" val="0"/>
              </a:ext>
            </a:extLst>
          </a:blip>
          <a:srcRect l="50723" t="33307" r="-1450" b="3107"/>
          <a:stretch>
            <a:fillRect/>
          </a:stretch>
        </p:blipFill>
        <p:spPr bwMode="auto">
          <a:xfrm rot="-826922">
            <a:off x="3044825" y="2478088"/>
            <a:ext cx="741363"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1" descr="C:\Documents and Settings\Administrator\桌面\新建文件夹\2.png"/>
          <p:cNvPicPr>
            <a:picLocks noChangeAspect="1" noChangeArrowheads="1"/>
          </p:cNvPicPr>
          <p:nvPr/>
        </p:nvPicPr>
        <p:blipFill>
          <a:blip r:embed="rId8">
            <a:extLst>
              <a:ext uri="{28A0092B-C50C-407E-A947-70E740481C1C}">
                <a14:useLocalDpi xmlns:a14="http://schemas.microsoft.com/office/drawing/2010/main" val="0"/>
              </a:ext>
            </a:extLst>
          </a:blip>
          <a:srcRect l="36232" t="15140" r="52174" b="69720"/>
          <a:stretch>
            <a:fillRect/>
          </a:stretch>
        </p:blipFill>
        <p:spPr bwMode="auto">
          <a:xfrm>
            <a:off x="4533900" y="1538288"/>
            <a:ext cx="5762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2" descr="C:\Documents and Settings\Administrator\桌面\新建文件夹\3.png"/>
          <p:cNvPicPr>
            <a:picLocks noChangeAspect="1" noChangeArrowheads="1"/>
          </p:cNvPicPr>
          <p:nvPr/>
        </p:nvPicPr>
        <p:blipFill>
          <a:blip r:embed="rId9">
            <a:extLst>
              <a:ext uri="{28A0092B-C50C-407E-A947-70E740481C1C}">
                <a14:useLocalDpi xmlns:a14="http://schemas.microsoft.com/office/drawing/2010/main" val="0"/>
              </a:ext>
            </a:extLst>
          </a:blip>
          <a:srcRect l="42029" t="21194" r="34782" b="57610"/>
          <a:stretch>
            <a:fillRect/>
          </a:stretch>
        </p:blipFill>
        <p:spPr bwMode="auto">
          <a:xfrm>
            <a:off x="4389438" y="2906713"/>
            <a:ext cx="11525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7" descr="C:\Documents and Settings\Administrator\桌面\新建文件夹\21.png"/>
          <p:cNvPicPr>
            <a:picLocks noChangeAspect="1" noChangeArrowheads="1"/>
          </p:cNvPicPr>
          <p:nvPr/>
        </p:nvPicPr>
        <p:blipFill>
          <a:blip r:embed="rId6">
            <a:extLst>
              <a:ext uri="{28A0092B-C50C-407E-A947-70E740481C1C}">
                <a14:useLocalDpi xmlns:a14="http://schemas.microsoft.com/office/drawing/2010/main" val="0"/>
              </a:ext>
            </a:extLst>
          </a:blip>
          <a:srcRect t="57532" r="49274" b="13704"/>
          <a:stretch>
            <a:fillRect/>
          </a:stretch>
        </p:blipFill>
        <p:spPr bwMode="auto">
          <a:xfrm rot="2270662">
            <a:off x="1547813" y="1700213"/>
            <a:ext cx="1800225"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7" descr="C:\Documents and Settings\Administrator\桌面\新建文件夹\21.png"/>
          <p:cNvPicPr>
            <a:picLocks noChangeAspect="1" noChangeArrowheads="1"/>
          </p:cNvPicPr>
          <p:nvPr/>
        </p:nvPicPr>
        <p:blipFill>
          <a:blip r:embed="rId6">
            <a:extLst>
              <a:ext uri="{28A0092B-C50C-407E-A947-70E740481C1C}">
                <a14:useLocalDpi xmlns:a14="http://schemas.microsoft.com/office/drawing/2010/main" val="0"/>
              </a:ext>
            </a:extLst>
          </a:blip>
          <a:srcRect t="57532" r="49274" b="13704"/>
          <a:stretch>
            <a:fillRect/>
          </a:stretch>
        </p:blipFill>
        <p:spPr bwMode="auto">
          <a:xfrm rot="2270662">
            <a:off x="5724525" y="1484313"/>
            <a:ext cx="1800225"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6"/>
          <p:cNvGrpSpPr>
            <a:grpSpLocks/>
          </p:cNvGrpSpPr>
          <p:nvPr/>
        </p:nvGrpSpPr>
        <p:grpSpPr bwMode="auto">
          <a:xfrm>
            <a:off x="2274888" y="2259013"/>
            <a:ext cx="2952750" cy="3887787"/>
            <a:chOff x="4788024" y="548680"/>
            <a:chExt cx="2592288" cy="3744416"/>
          </a:xfrm>
        </p:grpSpPr>
        <p:sp>
          <p:nvSpPr>
            <p:cNvPr id="16" name="TextBox 15"/>
            <p:cNvSpPr txBox="1"/>
            <p:nvPr/>
          </p:nvSpPr>
          <p:spPr>
            <a:xfrm>
              <a:off x="4788024" y="548680"/>
              <a:ext cx="2592288" cy="503925"/>
            </a:xfrm>
            <a:prstGeom prst="rect">
              <a:avLst/>
            </a:prstGeom>
            <a:noFill/>
          </p:spPr>
          <p:txBody>
            <a:bodyPr>
              <a:spAutoFit/>
            </a:bodyPr>
            <a:lstStyle/>
            <a:p>
              <a:pPr algn="ctr" eaLnBrk="0" hangingPunct="0">
                <a:defRPr/>
              </a:pPr>
              <a:r>
                <a:rPr kumimoji="0" lang="zh-CN" altLang="en-US" sz="2800" b="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atin typeface="方正黄草简体" pitchFamily="65" charset="-122"/>
                  <a:ea typeface="方正黄草简体" pitchFamily="65" charset="-122"/>
                </a:rPr>
                <a:t>输入理想的程序</a:t>
              </a:r>
            </a:p>
          </p:txBody>
        </p:sp>
        <p:sp>
          <p:nvSpPr>
            <p:cNvPr id="17" name="矩形 16"/>
            <p:cNvSpPr/>
            <p:nvPr/>
          </p:nvSpPr>
          <p:spPr>
            <a:xfrm>
              <a:off x="5436096" y="2637236"/>
              <a:ext cx="1944216" cy="1655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kumimoji="0" lang="zh-CN" altLang="en-US" sz="1800" dirty="0">
                <a:ea typeface="华文细黑" pitchFamily="2" charset="-122"/>
              </a:endParaRPr>
            </a:p>
          </p:txBody>
        </p:sp>
      </p:grpSp>
      <p:grpSp>
        <p:nvGrpSpPr>
          <p:cNvPr id="3" name="组合 18"/>
          <p:cNvGrpSpPr>
            <a:grpSpLocks/>
          </p:cNvGrpSpPr>
          <p:nvPr/>
        </p:nvGrpSpPr>
        <p:grpSpPr bwMode="auto">
          <a:xfrm>
            <a:off x="3092450" y="3032125"/>
            <a:ext cx="4506913" cy="1804988"/>
            <a:chOff x="4168980" y="1192876"/>
            <a:chExt cx="4507476" cy="1804076"/>
          </a:xfrm>
        </p:grpSpPr>
        <p:sp>
          <p:nvSpPr>
            <p:cNvPr id="19" name="TextBox 18"/>
            <p:cNvSpPr txBox="1"/>
            <p:nvPr/>
          </p:nvSpPr>
          <p:spPr>
            <a:xfrm>
              <a:off x="4168980" y="1192876"/>
              <a:ext cx="3024336" cy="451178"/>
            </a:xfrm>
            <a:prstGeom prst="rect">
              <a:avLst/>
            </a:prstGeom>
            <a:noFill/>
          </p:spPr>
          <p:txBody>
            <a:bodyPr>
              <a:spAutoFit/>
            </a:bodyPr>
            <a:lstStyle/>
            <a:p>
              <a:pPr algn="r" eaLnBrk="0" hangingPunct="0">
                <a:lnSpc>
                  <a:spcPts val="2800"/>
                </a:lnSpc>
                <a:defRPr/>
              </a:pPr>
              <a:r>
                <a:rPr kumimoji="0" lang="zh-CN" altLang="en-US" sz="2800" b="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atin typeface="方正黄草简体" pitchFamily="65" charset="-122"/>
                  <a:ea typeface="方正黄草简体" pitchFamily="65" charset="-122"/>
                </a:rPr>
                <a:t>输出快乐的人生</a:t>
              </a:r>
            </a:p>
          </p:txBody>
        </p:sp>
        <p:sp>
          <p:nvSpPr>
            <p:cNvPr id="20" name="矩形 19"/>
            <p:cNvSpPr/>
            <p:nvPr/>
          </p:nvSpPr>
          <p:spPr>
            <a:xfrm>
              <a:off x="8100121" y="2636771"/>
              <a:ext cx="576335" cy="360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kumimoji="0" lang="zh-CN" altLang="en-US" sz="1800" dirty="0">
                <a:ea typeface="华文细黑"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ppt_x</p:attrName>
                                        </p:attrNameLst>
                                      </p:cBhvr>
                                      <p:tavLst>
                                        <p:tav tm="0">
                                          <p:val>
                                            <p:fltVal val="0.5"/>
                                          </p:val>
                                        </p:tav>
                                        <p:tav tm="100000">
                                          <p:val>
                                            <p:strVal val="#ppt_x"/>
                                          </p:val>
                                        </p:tav>
                                      </p:tavLst>
                                    </p:anim>
                                    <p:anim calcmode="lin" valueType="num">
                                      <p:cBhvr>
                                        <p:cTn id="10" dur="500" fill="hold"/>
                                        <p:tgtEl>
                                          <p:spTgt spid="6"/>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ppt_x</p:attrName>
                                        </p:attrNameLst>
                                      </p:cBhvr>
                                      <p:tavLst>
                                        <p:tav tm="0">
                                          <p:val>
                                            <p:fltVal val="0.5"/>
                                          </p:val>
                                        </p:tav>
                                        <p:tav tm="100000">
                                          <p:val>
                                            <p:strVal val="#ppt_x"/>
                                          </p:val>
                                        </p:tav>
                                      </p:tavLst>
                                    </p:anim>
                                    <p:anim calcmode="lin" valueType="num">
                                      <p:cBhvr>
                                        <p:cTn id="16" dur="500" fill="hold"/>
                                        <p:tgtEl>
                                          <p:spTgt spid="7"/>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 calcmode="lin" valueType="num">
                                      <p:cBhvr>
                                        <p:cTn id="21" dur="500" fill="hold"/>
                                        <p:tgtEl>
                                          <p:spTgt spid="8"/>
                                        </p:tgtEl>
                                        <p:attrNameLst>
                                          <p:attrName>ppt_x</p:attrName>
                                        </p:attrNameLst>
                                      </p:cBhvr>
                                      <p:tavLst>
                                        <p:tav tm="0">
                                          <p:val>
                                            <p:fltVal val="0.5"/>
                                          </p:val>
                                        </p:tav>
                                        <p:tav tm="100000">
                                          <p:val>
                                            <p:strVal val="#ppt_x"/>
                                          </p:val>
                                        </p:tav>
                                      </p:tavLst>
                                    </p:anim>
                                    <p:anim calcmode="lin" valueType="num">
                                      <p:cBhvr>
                                        <p:cTn id="22" dur="500" fill="hold"/>
                                        <p:tgtEl>
                                          <p:spTgt spid="8"/>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 calcmode="lin" valueType="num">
                                      <p:cBhvr>
                                        <p:cTn id="27" dur="500" fill="hold"/>
                                        <p:tgtEl>
                                          <p:spTgt spid="9"/>
                                        </p:tgtEl>
                                        <p:attrNameLst>
                                          <p:attrName>ppt_x</p:attrName>
                                        </p:attrNameLst>
                                      </p:cBhvr>
                                      <p:tavLst>
                                        <p:tav tm="0">
                                          <p:val>
                                            <p:fltVal val="0.5"/>
                                          </p:val>
                                        </p:tav>
                                        <p:tav tm="100000">
                                          <p:val>
                                            <p:strVal val="#ppt_x"/>
                                          </p:val>
                                        </p:tav>
                                      </p:tavLst>
                                    </p:anim>
                                    <p:anim calcmode="lin" valueType="num">
                                      <p:cBhvr>
                                        <p:cTn id="28" dur="500" fill="hold"/>
                                        <p:tgtEl>
                                          <p:spTgt spid="9"/>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 calcmode="lin" valueType="num">
                                      <p:cBhvr>
                                        <p:cTn id="33" dur="500" fill="hold"/>
                                        <p:tgtEl>
                                          <p:spTgt spid="10"/>
                                        </p:tgtEl>
                                        <p:attrNameLst>
                                          <p:attrName>ppt_x</p:attrName>
                                        </p:attrNameLst>
                                      </p:cBhvr>
                                      <p:tavLst>
                                        <p:tav tm="0">
                                          <p:val>
                                            <p:fltVal val="0.5"/>
                                          </p:val>
                                        </p:tav>
                                        <p:tav tm="100000">
                                          <p:val>
                                            <p:strVal val="#ppt_x"/>
                                          </p:val>
                                        </p:tav>
                                      </p:tavLst>
                                    </p:anim>
                                    <p:anim calcmode="lin" valueType="num">
                                      <p:cBhvr>
                                        <p:cTn id="34" dur="500" fill="hold"/>
                                        <p:tgtEl>
                                          <p:spTgt spid="10"/>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ppt_x</p:attrName>
                                        </p:attrNameLst>
                                      </p:cBhvr>
                                      <p:tavLst>
                                        <p:tav tm="0">
                                          <p:val>
                                            <p:fltVal val="0.5"/>
                                          </p:val>
                                        </p:tav>
                                        <p:tav tm="100000">
                                          <p:val>
                                            <p:strVal val="#ppt_x"/>
                                          </p:val>
                                        </p:tav>
                                      </p:tavLst>
                                    </p:anim>
                                    <p:anim calcmode="lin" valueType="num">
                                      <p:cBhvr>
                                        <p:cTn id="40" dur="500" fill="hold"/>
                                        <p:tgtEl>
                                          <p:spTgt spid="11"/>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 calcmode="lin" valueType="num">
                                      <p:cBhvr>
                                        <p:cTn id="51" dur="500" fill="hold"/>
                                        <p:tgtEl>
                                          <p:spTgt spid="13"/>
                                        </p:tgtEl>
                                        <p:attrNameLst>
                                          <p:attrName>ppt_x</p:attrName>
                                        </p:attrNameLst>
                                      </p:cBhvr>
                                      <p:tavLst>
                                        <p:tav tm="0">
                                          <p:val>
                                            <p:fltVal val="0.5"/>
                                          </p:val>
                                        </p:tav>
                                        <p:tav tm="100000">
                                          <p:val>
                                            <p:strVal val="#ppt_x"/>
                                          </p:val>
                                        </p:tav>
                                      </p:tavLst>
                                    </p:anim>
                                    <p:anim calcmode="lin" valueType="num">
                                      <p:cBhvr>
                                        <p:cTn id="52" dur="500" fill="hold"/>
                                        <p:tgtEl>
                                          <p:spTgt spid="13"/>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ppt_x</p:attrName>
                                        </p:attrNameLst>
                                      </p:cBhvr>
                                      <p:tavLst>
                                        <p:tav tm="0">
                                          <p:val>
                                            <p:fltVal val="0.5"/>
                                          </p:val>
                                        </p:tav>
                                        <p:tav tm="100000">
                                          <p:val>
                                            <p:strVal val="#ppt_x"/>
                                          </p:val>
                                        </p:tav>
                                      </p:tavLst>
                                    </p:anim>
                                    <p:anim calcmode="lin" valueType="num">
                                      <p:cBhvr>
                                        <p:cTn id="58" dur="500" fill="hold"/>
                                        <p:tgtEl>
                                          <p:spTgt spid="14"/>
                                        </p:tgtEl>
                                        <p:attrNameLst>
                                          <p:attrName>ppt_y</p:attrName>
                                        </p:attrNameLst>
                                      </p:cBhvr>
                                      <p:tavLst>
                                        <p:tav tm="0">
                                          <p:val>
                                            <p:fltVal val="0.5"/>
                                          </p:val>
                                        </p:tav>
                                        <p:tav tm="100000">
                                          <p:val>
                                            <p:strVal val="#ppt_y"/>
                                          </p:val>
                                        </p:tav>
                                      </p:tavLst>
                                    </p:anim>
                                  </p:childTnLst>
                                </p:cTn>
                              </p:par>
                              <p:par>
                                <p:cTn id="59" presetID="1" presetClass="path" presetSubtype="0" accel="50000" decel="50000" fill="hold" nodeType="withEffect">
                                  <p:stCondLst>
                                    <p:cond delay="0"/>
                                  </p:stCondLst>
                                  <p:childTnLst>
                                    <p:animMotion origin="layout" path="M 3.33333E-6 4.44444E-6 C 0.01788 -0.08866 0.08646 -0.14167 0.15312 -0.11806 C 0.21961 -0.09422 0.25937 -0.00278 0.24166 0.08611 C 0.22378 0.17476 0.15521 0.22777 0.08854 0.20416 C 0.02205 0.18032 -0.01771 0.08888 3.33333E-6 4.44444E-6 Z " pathEditMode="relative" rAng="-4502271" ptsTypes="fffff">
                                      <p:cBhvr>
                                        <p:cTn id="60" dur="1500" fill="hold"/>
                                        <p:tgtEl>
                                          <p:spTgt spid="6"/>
                                        </p:tgtEl>
                                        <p:attrNameLst>
                                          <p:attrName>ppt_x</p:attrName>
                                          <p:attrName>ppt_y</p:attrName>
                                        </p:attrNameLst>
                                      </p:cBhvr>
                                      <p:rCtr x="1210000" y="430000"/>
                                    </p:animMotion>
                                  </p:childTnLst>
                                </p:cTn>
                              </p:par>
                              <p:par>
                                <p:cTn id="61" presetID="8" presetClass="emph" presetSubtype="0" accel="50000" decel="50000" fill="hold" nodeType="withEffect">
                                  <p:stCondLst>
                                    <p:cond delay="0"/>
                                  </p:stCondLst>
                                  <p:childTnLst>
                                    <p:animRot by="21600000">
                                      <p:cBhvr>
                                        <p:cTn id="62" dur="1500" fill="hold"/>
                                        <p:tgtEl>
                                          <p:spTgt spid="6"/>
                                        </p:tgtEl>
                                        <p:attrNameLst>
                                          <p:attrName>r</p:attrName>
                                        </p:attrNameLst>
                                      </p:cBhvr>
                                    </p:animRot>
                                  </p:childTnLst>
                                </p:cTn>
                              </p:par>
                              <p:par>
                                <p:cTn id="63" presetID="1" presetClass="path" presetSubtype="0" accel="50000" decel="50000" fill="hold" nodeType="withEffect">
                                  <p:stCondLst>
                                    <p:cond delay="0"/>
                                  </p:stCondLst>
                                  <p:childTnLst>
                                    <p:animMotion origin="layout" path="M -3.33333E-6 5.78035E-7 C 0.0533 -0.05896 0.1323 -0.04902 0.17639 0.02173 C 0.22032 0.09248 0.2132 0.19699 0.16007 0.25618 C 0.10747 0.31491 0.0283 0.3052 -0.01545 0.23468 C -0.05989 0.16393 -0.05295 0.05873 -3.33333E-6 5.78035E-7 Z " pathEditMode="relative" rAng="-2382144" ptsTypes="fffff">
                                      <p:cBhvr>
                                        <p:cTn id="64" dur="1500" fill="hold"/>
                                        <p:tgtEl>
                                          <p:spTgt spid="7"/>
                                        </p:tgtEl>
                                        <p:attrNameLst>
                                          <p:attrName>ppt_x</p:attrName>
                                          <p:attrName>ppt_y</p:attrName>
                                        </p:attrNameLst>
                                      </p:cBhvr>
                                      <p:rCtr x="800000" y="1280000"/>
                                    </p:animMotion>
                                  </p:childTnLst>
                                </p:cTn>
                              </p:par>
                              <p:par>
                                <p:cTn id="65" presetID="8" presetClass="emph" presetSubtype="0" accel="50000" decel="50000" fill="hold" nodeType="withEffect">
                                  <p:stCondLst>
                                    <p:cond delay="0"/>
                                  </p:stCondLst>
                                  <p:childTnLst>
                                    <p:animRot by="21600000">
                                      <p:cBhvr>
                                        <p:cTn id="66" dur="1500" fill="hold"/>
                                        <p:tgtEl>
                                          <p:spTgt spid="7"/>
                                        </p:tgtEl>
                                        <p:attrNameLst>
                                          <p:attrName>r</p:attrName>
                                        </p:attrNameLst>
                                      </p:cBhvr>
                                    </p:animRot>
                                  </p:childTnLst>
                                </p:cTn>
                              </p:par>
                              <p:par>
                                <p:cTn id="67" presetID="1" presetClass="path" presetSubtype="0" accel="50000" decel="50000" fill="hold" nodeType="withEffect">
                                  <p:stCondLst>
                                    <p:cond delay="0"/>
                                  </p:stCondLst>
                                  <p:childTnLst>
                                    <p:animMotion origin="layout" path="M -4.16667E-6 -5.78035E-8 C -0.05052 -0.06358 -0.05225 -0.16855 -0.0052 -0.23538 C 0.04202 -0.30197 0.12153 -0.3052 0.17136 -0.24231 C 0.22171 -0.17919 0.22362 -0.07399 0.17639 -0.00717 C 0.129 0.05942 0.05018 0.06289 -4.16667E-6 -5.78035E-8 Z " pathEditMode="relative" rAng="13404034" ptsTypes="fffff">
                                      <p:cBhvr>
                                        <p:cTn id="68" dur="1500" spd="-100000" fill="hold"/>
                                        <p:tgtEl>
                                          <p:spTgt spid="8"/>
                                        </p:tgtEl>
                                        <p:attrNameLst>
                                          <p:attrName>ppt_x</p:attrName>
                                          <p:attrName>ppt_y</p:attrName>
                                        </p:attrNameLst>
                                      </p:cBhvr>
                                      <p:rCtr x="860000" y="-1210000"/>
                                    </p:animMotion>
                                  </p:childTnLst>
                                </p:cTn>
                              </p:par>
                              <p:par>
                                <p:cTn id="69" presetID="8" presetClass="emph" presetSubtype="0" accel="50000" decel="50000" fill="hold" nodeType="withEffect">
                                  <p:stCondLst>
                                    <p:cond delay="0"/>
                                  </p:stCondLst>
                                  <p:childTnLst>
                                    <p:animRot by="-21600000">
                                      <p:cBhvr>
                                        <p:cTn id="70" dur="1500" fill="hold"/>
                                        <p:tgtEl>
                                          <p:spTgt spid="8"/>
                                        </p:tgtEl>
                                        <p:attrNameLst>
                                          <p:attrName>r</p:attrName>
                                        </p:attrNameLst>
                                      </p:cBhvr>
                                    </p:animRot>
                                  </p:childTnLst>
                                </p:cTn>
                              </p:par>
                              <p:par>
                                <p:cTn id="71" presetID="1" presetClass="path" presetSubtype="0" accel="50000" decel="50000" fill="hold" nodeType="withEffect">
                                  <p:stCondLst>
                                    <p:cond delay="0"/>
                                  </p:stCondLst>
                                  <p:childTnLst>
                                    <p:animMotion origin="layout" path="M 0.00607 0.00485 C 0.06406 0.05318 0.08194 0.1563 0.04548 0.23399 C 0.00885 0.31168 -0.06841 0.33549 -0.12674 0.28694 C -0.18525 0.23769 -0.20295 0.1348 -0.1665 0.05734 C -0.12986 -0.02058 -0.05226 -0.04416 0.00607 0.00485 Z " pathEditMode="relative" rAng="1925530" ptsTypes="fffff">
                                      <p:cBhvr>
                                        <p:cTn id="72" dur="1500" spd="-100000" fill="hold"/>
                                        <p:tgtEl>
                                          <p:spTgt spid="12"/>
                                        </p:tgtEl>
                                        <p:attrNameLst>
                                          <p:attrName>ppt_x</p:attrName>
                                          <p:attrName>ppt_y</p:attrName>
                                        </p:attrNameLst>
                                      </p:cBhvr>
                                      <p:rCtr x="-660000" y="1410000"/>
                                    </p:animMotion>
                                  </p:childTnLst>
                                </p:cTn>
                              </p:par>
                              <p:par>
                                <p:cTn id="73" presetID="8" presetClass="emph" presetSubtype="0" accel="50000" decel="50000" fill="hold" nodeType="withEffect">
                                  <p:stCondLst>
                                    <p:cond delay="0"/>
                                  </p:stCondLst>
                                  <p:childTnLst>
                                    <p:animRot by="-21600000">
                                      <p:cBhvr>
                                        <p:cTn id="74" dur="1500" fill="hold"/>
                                        <p:tgtEl>
                                          <p:spTgt spid="12"/>
                                        </p:tgtEl>
                                        <p:attrNameLst>
                                          <p:attrName>r</p:attrName>
                                        </p:attrNameLst>
                                      </p:cBhvr>
                                    </p:animRot>
                                  </p:childTnLst>
                                </p:cTn>
                              </p:par>
                              <p:par>
                                <p:cTn id="75" presetID="1" presetClass="path" presetSubtype="0" accel="50000" decel="50000" fill="hold" nodeType="withEffect">
                                  <p:stCondLst>
                                    <p:cond delay="0"/>
                                  </p:stCondLst>
                                  <p:childTnLst>
                                    <p:animMotion origin="layout" path="M 0.00399 -0.00555 C -0.00243 0.08555 -0.0632 0.15329 -0.13212 0.14474 C -0.2007 0.13618 -0.25122 0.05502 -0.2448 -0.03677 C -0.23837 -0.12833 -0.17761 -0.19584 -0.10868 -0.18729 C -0.04028 -0.17873 0.01059 -0.09734 0.00399 -0.00555 Z " pathEditMode="relative" rAng="5720755" ptsTypes="fffff">
                                      <p:cBhvr>
                                        <p:cTn id="76" dur="1500" spd="-100000" fill="hold"/>
                                        <p:tgtEl>
                                          <p:spTgt spid="11"/>
                                        </p:tgtEl>
                                        <p:attrNameLst>
                                          <p:attrName>ppt_x</p:attrName>
                                          <p:attrName>ppt_y</p:attrName>
                                        </p:attrNameLst>
                                      </p:cBhvr>
                                      <p:rCtr x="-1240000" y="-160000"/>
                                    </p:animMotion>
                                  </p:childTnLst>
                                </p:cTn>
                              </p:par>
                              <p:par>
                                <p:cTn id="77" presetID="1" presetClass="path" presetSubtype="0" accel="50000" decel="50000" fill="hold" nodeType="withEffect">
                                  <p:stCondLst>
                                    <p:cond delay="0"/>
                                  </p:stCondLst>
                                  <p:childTnLst>
                                    <p:animMotion origin="layout" path="M 3.33333E-6 1.48148E-6 C 0.03211 0.08125 0.00868 0.18217 -0.05243 0.225 C -0.11337 0.26782 -0.18907 0.23657 -0.22118 0.15509 C -0.2533 0.07384 -0.22986 -0.02708 -0.16875 -0.06991 C -0.10782 -0.11273 -0.03212 -0.08148 3.33333E-6 1.48148E-6 Z " pathEditMode="relative" rAng="3735600" ptsTypes="fffff">
                                      <p:cBhvr>
                                        <p:cTn id="78" dur="1500" spd="-100000" fill="hold"/>
                                        <p:tgtEl>
                                          <p:spTgt spid="10"/>
                                        </p:tgtEl>
                                        <p:attrNameLst>
                                          <p:attrName>ppt_x</p:attrName>
                                          <p:attrName>ppt_y</p:attrName>
                                        </p:attrNameLst>
                                      </p:cBhvr>
                                      <p:rCtr x="-1110000" y="780000"/>
                                    </p:animMotion>
                                  </p:childTnLst>
                                </p:cTn>
                              </p:par>
                              <p:par>
                                <p:cTn id="79" presetID="8" presetClass="emph" presetSubtype="0" accel="50000" decel="50000" fill="hold" nodeType="withEffect">
                                  <p:stCondLst>
                                    <p:cond delay="0"/>
                                  </p:stCondLst>
                                  <p:childTnLst>
                                    <p:animRot by="-21600000">
                                      <p:cBhvr>
                                        <p:cTn id="80" dur="1500" fill="hold"/>
                                        <p:tgtEl>
                                          <p:spTgt spid="10"/>
                                        </p:tgtEl>
                                        <p:attrNameLst>
                                          <p:attrName>r</p:attrName>
                                        </p:attrNameLst>
                                      </p:cBhvr>
                                    </p:animRot>
                                  </p:childTnLst>
                                </p:cTn>
                              </p:par>
                              <p:par>
                                <p:cTn id="81" presetID="1" presetClass="path" presetSubtype="0" accel="50000" decel="50000" fill="hold" nodeType="withEffect">
                                  <p:stCondLst>
                                    <p:cond delay="0"/>
                                  </p:stCondLst>
                                  <p:childTnLst>
                                    <p:animMotion origin="layout" path="M 0 0  C 0.069 0  0.125 0.07458  0.125 0.16647  C 0.125 0.25837  0.069 0.33295  0 0.33295  C -0.069 0.33295  -0.125 0.25837  -0.125 0.16647  C -0.125 0.07458  -0.069 0  0 0  Z" pathEditMode="relative" ptsTypes="">
                                      <p:cBhvr>
                                        <p:cTn id="82" dur="1500" spd="-100000" fill="hold"/>
                                        <p:tgtEl>
                                          <p:spTgt spid="9"/>
                                        </p:tgtEl>
                                        <p:attrNameLst>
                                          <p:attrName>ppt_x</p:attrName>
                                          <p:attrName>ppt_y</p:attrName>
                                        </p:attrNameLst>
                                      </p:cBhvr>
                                    </p:animMotion>
                                  </p:childTnLst>
                                </p:cTn>
                              </p:par>
                              <p:par>
                                <p:cTn id="83" presetID="1" presetClass="path" presetSubtype="0" accel="50000" decel="50000" fill="hold" nodeType="withEffect">
                                  <p:stCondLst>
                                    <p:cond delay="0"/>
                                  </p:stCondLst>
                                  <p:childTnLst>
                                    <p:animMotion origin="layout" path="M 4.16667E-6 -2.59259E-6 C 0.05607 0.05324 0.06944 0.15741 0.02951 0.23241 C -0.01042 0.30718 -0.08855 0.325 -0.1448 0.27176 C -0.20087 0.21852 -0.21424 0.11435 -0.17431 0.03935 C -0.13438 -0.03541 -0.05625 -0.05324 4.16667E-6 -2.59259E-6 Z " pathEditMode="relative" rAng="2123381" ptsTypes="fffff">
                                      <p:cBhvr>
                                        <p:cTn id="84" dur="1500" spd="-100000" fill="hold"/>
                                        <p:tgtEl>
                                          <p:spTgt spid="14"/>
                                        </p:tgtEl>
                                        <p:attrNameLst>
                                          <p:attrName>ppt_x</p:attrName>
                                          <p:attrName>ppt_y</p:attrName>
                                        </p:attrNameLst>
                                      </p:cBhvr>
                                      <p:rCtr x="-720000" y="1360000"/>
                                    </p:animMotion>
                                  </p:childTnLst>
                                </p:cTn>
                              </p:par>
                              <p:par>
                                <p:cTn id="85" presetID="1" presetClass="path" presetSubtype="0" accel="50000" decel="50000" fill="hold" nodeType="withEffect">
                                  <p:stCondLst>
                                    <p:cond delay="0"/>
                                  </p:stCondLst>
                                  <p:childTnLst>
                                    <p:animMotion origin="layout" path="M -5.55556E-7 -3.33333E-6 C 0.03281 0.08079 0.01024 0.18218 -0.05017 0.22616 C -0.11076 0.26991 -0.18681 0.23982 -0.21979 0.15926 C -0.2526 0.07848 -0.23003 -0.02291 -0.16962 -0.06689 C -0.10903 -0.11064 -0.03299 -0.08055 -5.55556E-7 -3.33333E-6 Z " pathEditMode="relative" rAng="3692899" ptsTypes="fffff">
                                      <p:cBhvr>
                                        <p:cTn id="86" dur="1500" spd="-100000" fill="hold"/>
                                        <p:tgtEl>
                                          <p:spTgt spid="13"/>
                                        </p:tgtEl>
                                        <p:attrNameLst>
                                          <p:attrName>ppt_x</p:attrName>
                                          <p:attrName>ppt_y</p:attrName>
                                        </p:attrNameLst>
                                      </p:cBhvr>
                                      <p:rCtr x="-1100000" y="800000"/>
                                    </p:animMotion>
                                  </p:childTnLst>
                                </p:cTn>
                              </p:par>
                              <p:par>
                                <p:cTn id="87" presetID="8" presetClass="emph" presetSubtype="0" accel="50000" decel="50000" fill="hold" nodeType="withEffect">
                                  <p:stCondLst>
                                    <p:cond delay="0"/>
                                  </p:stCondLst>
                                  <p:childTnLst>
                                    <p:animRot by="-21600000">
                                      <p:cBhvr>
                                        <p:cTn id="88" dur="1500" fill="hold"/>
                                        <p:tgtEl>
                                          <p:spTgt spid="14"/>
                                        </p:tgtEl>
                                        <p:attrNameLst>
                                          <p:attrName>r</p:attrName>
                                        </p:attrNameLst>
                                      </p:cBhvr>
                                    </p:animRot>
                                  </p:childTnLst>
                                </p:cTn>
                              </p:par>
                              <p:par>
                                <p:cTn id="89" presetID="8" presetClass="emph" presetSubtype="0" accel="50000" decel="50000" fill="hold" nodeType="withEffect">
                                  <p:stCondLst>
                                    <p:cond delay="0"/>
                                  </p:stCondLst>
                                  <p:childTnLst>
                                    <p:animRot by="-21600000">
                                      <p:cBhvr>
                                        <p:cTn id="90" dur="1500" fill="hold"/>
                                        <p:tgtEl>
                                          <p:spTgt spid="13"/>
                                        </p:tgtEl>
                                        <p:attrNameLst>
                                          <p:attrName>r</p:attrName>
                                        </p:attrNameLst>
                                      </p:cBhvr>
                                    </p:animRot>
                                  </p:childTnLst>
                                </p:cTn>
                              </p:par>
                              <p:par>
                                <p:cTn id="91" presetID="8" presetClass="emph" presetSubtype="0" accel="50000" decel="50000" fill="hold" nodeType="withEffect">
                                  <p:stCondLst>
                                    <p:cond delay="0"/>
                                  </p:stCondLst>
                                  <p:childTnLst>
                                    <p:animRot by="-21600000">
                                      <p:cBhvr>
                                        <p:cTn id="92" dur="1500" fill="hold"/>
                                        <p:tgtEl>
                                          <p:spTgt spid="9"/>
                                        </p:tgtEl>
                                        <p:attrNameLst>
                                          <p:attrName>r</p:attrName>
                                        </p:attrNameLst>
                                      </p:cBhvr>
                                    </p:animRot>
                                  </p:childTnLst>
                                </p:cTn>
                              </p:par>
                              <p:par>
                                <p:cTn id="93" presetID="8" presetClass="emph" presetSubtype="0" accel="50000" decel="50000" fill="hold" nodeType="withEffect">
                                  <p:stCondLst>
                                    <p:cond delay="0"/>
                                  </p:stCondLst>
                                  <p:childTnLst>
                                    <p:animRot by="-21600000">
                                      <p:cBhvr>
                                        <p:cTn id="94" dur="1500" fill="hold"/>
                                        <p:tgtEl>
                                          <p:spTgt spid="11"/>
                                        </p:tgtEl>
                                        <p:attrNameLst>
                                          <p:attrName>r</p:attrName>
                                        </p:attrNameLst>
                                      </p:cBhvr>
                                    </p:animRot>
                                  </p:childTnLst>
                                </p:cTn>
                              </p:par>
                              <p:par>
                                <p:cTn id="95" presetID="23" presetClass="exit" presetSubtype="32" fill="hold" nodeType="withEffect">
                                  <p:stCondLst>
                                    <p:cond delay="1000"/>
                                  </p:stCondLst>
                                  <p:childTnLst>
                                    <p:anim calcmode="lin" valueType="num">
                                      <p:cBhvr>
                                        <p:cTn id="96" dur="500"/>
                                        <p:tgtEl>
                                          <p:spTgt spid="6"/>
                                        </p:tgtEl>
                                        <p:attrNameLst>
                                          <p:attrName>ppt_w</p:attrName>
                                        </p:attrNameLst>
                                      </p:cBhvr>
                                      <p:tavLst>
                                        <p:tav tm="0">
                                          <p:val>
                                            <p:strVal val="ppt_w"/>
                                          </p:val>
                                        </p:tav>
                                        <p:tav tm="100000">
                                          <p:val>
                                            <p:fltVal val="0"/>
                                          </p:val>
                                        </p:tav>
                                      </p:tavLst>
                                    </p:anim>
                                    <p:anim calcmode="lin" valueType="num">
                                      <p:cBhvr>
                                        <p:cTn id="97" dur="500"/>
                                        <p:tgtEl>
                                          <p:spTgt spid="6"/>
                                        </p:tgtEl>
                                        <p:attrNameLst>
                                          <p:attrName>ppt_h</p:attrName>
                                        </p:attrNameLst>
                                      </p:cBhvr>
                                      <p:tavLst>
                                        <p:tav tm="0">
                                          <p:val>
                                            <p:strVal val="ppt_h"/>
                                          </p:val>
                                        </p:tav>
                                        <p:tav tm="100000">
                                          <p:val>
                                            <p:fltVal val="0"/>
                                          </p:val>
                                        </p:tav>
                                      </p:tavLst>
                                    </p:anim>
                                    <p:set>
                                      <p:cBhvr>
                                        <p:cTn id="98" dur="1" fill="hold">
                                          <p:stCondLst>
                                            <p:cond delay="499"/>
                                          </p:stCondLst>
                                        </p:cTn>
                                        <p:tgtEl>
                                          <p:spTgt spid="6"/>
                                        </p:tgtEl>
                                        <p:attrNameLst>
                                          <p:attrName>style.visibility</p:attrName>
                                        </p:attrNameLst>
                                      </p:cBhvr>
                                      <p:to>
                                        <p:strVal val="hidden"/>
                                      </p:to>
                                    </p:set>
                                  </p:childTnLst>
                                </p:cTn>
                              </p:par>
                              <p:par>
                                <p:cTn id="99" presetID="23" presetClass="exit" presetSubtype="32" fill="hold" nodeType="withEffect">
                                  <p:stCondLst>
                                    <p:cond delay="1000"/>
                                  </p:stCondLst>
                                  <p:childTnLst>
                                    <p:anim calcmode="lin" valueType="num">
                                      <p:cBhvr>
                                        <p:cTn id="100" dur="500"/>
                                        <p:tgtEl>
                                          <p:spTgt spid="7"/>
                                        </p:tgtEl>
                                        <p:attrNameLst>
                                          <p:attrName>ppt_w</p:attrName>
                                        </p:attrNameLst>
                                      </p:cBhvr>
                                      <p:tavLst>
                                        <p:tav tm="0">
                                          <p:val>
                                            <p:strVal val="ppt_w"/>
                                          </p:val>
                                        </p:tav>
                                        <p:tav tm="100000">
                                          <p:val>
                                            <p:fltVal val="0"/>
                                          </p:val>
                                        </p:tav>
                                      </p:tavLst>
                                    </p:anim>
                                    <p:anim calcmode="lin" valueType="num">
                                      <p:cBhvr>
                                        <p:cTn id="101" dur="500"/>
                                        <p:tgtEl>
                                          <p:spTgt spid="7"/>
                                        </p:tgtEl>
                                        <p:attrNameLst>
                                          <p:attrName>ppt_h</p:attrName>
                                        </p:attrNameLst>
                                      </p:cBhvr>
                                      <p:tavLst>
                                        <p:tav tm="0">
                                          <p:val>
                                            <p:strVal val="ppt_h"/>
                                          </p:val>
                                        </p:tav>
                                        <p:tav tm="100000">
                                          <p:val>
                                            <p:fltVal val="0"/>
                                          </p:val>
                                        </p:tav>
                                      </p:tavLst>
                                    </p:anim>
                                    <p:set>
                                      <p:cBhvr>
                                        <p:cTn id="102" dur="1" fill="hold">
                                          <p:stCondLst>
                                            <p:cond delay="499"/>
                                          </p:stCondLst>
                                        </p:cTn>
                                        <p:tgtEl>
                                          <p:spTgt spid="7"/>
                                        </p:tgtEl>
                                        <p:attrNameLst>
                                          <p:attrName>style.visibility</p:attrName>
                                        </p:attrNameLst>
                                      </p:cBhvr>
                                      <p:to>
                                        <p:strVal val="hidden"/>
                                      </p:to>
                                    </p:set>
                                  </p:childTnLst>
                                </p:cTn>
                              </p:par>
                              <p:par>
                                <p:cTn id="103" presetID="23" presetClass="exit" presetSubtype="32" fill="hold" nodeType="withEffect">
                                  <p:stCondLst>
                                    <p:cond delay="1000"/>
                                  </p:stCondLst>
                                  <p:childTnLst>
                                    <p:anim calcmode="lin" valueType="num">
                                      <p:cBhvr>
                                        <p:cTn id="104" dur="500"/>
                                        <p:tgtEl>
                                          <p:spTgt spid="8"/>
                                        </p:tgtEl>
                                        <p:attrNameLst>
                                          <p:attrName>ppt_w</p:attrName>
                                        </p:attrNameLst>
                                      </p:cBhvr>
                                      <p:tavLst>
                                        <p:tav tm="0">
                                          <p:val>
                                            <p:strVal val="ppt_w"/>
                                          </p:val>
                                        </p:tav>
                                        <p:tav tm="100000">
                                          <p:val>
                                            <p:fltVal val="0"/>
                                          </p:val>
                                        </p:tav>
                                      </p:tavLst>
                                    </p:anim>
                                    <p:anim calcmode="lin" valueType="num">
                                      <p:cBhvr>
                                        <p:cTn id="105" dur="500"/>
                                        <p:tgtEl>
                                          <p:spTgt spid="8"/>
                                        </p:tgtEl>
                                        <p:attrNameLst>
                                          <p:attrName>ppt_h</p:attrName>
                                        </p:attrNameLst>
                                      </p:cBhvr>
                                      <p:tavLst>
                                        <p:tav tm="0">
                                          <p:val>
                                            <p:strVal val="ppt_h"/>
                                          </p:val>
                                        </p:tav>
                                        <p:tav tm="100000">
                                          <p:val>
                                            <p:fltVal val="0"/>
                                          </p:val>
                                        </p:tav>
                                      </p:tavLst>
                                    </p:anim>
                                    <p:set>
                                      <p:cBhvr>
                                        <p:cTn id="106" dur="1" fill="hold">
                                          <p:stCondLst>
                                            <p:cond delay="499"/>
                                          </p:stCondLst>
                                        </p:cTn>
                                        <p:tgtEl>
                                          <p:spTgt spid="8"/>
                                        </p:tgtEl>
                                        <p:attrNameLst>
                                          <p:attrName>style.visibility</p:attrName>
                                        </p:attrNameLst>
                                      </p:cBhvr>
                                      <p:to>
                                        <p:strVal val="hidden"/>
                                      </p:to>
                                    </p:set>
                                  </p:childTnLst>
                                </p:cTn>
                              </p:par>
                              <p:par>
                                <p:cTn id="107" presetID="23" presetClass="exit" presetSubtype="32" fill="hold" nodeType="withEffect">
                                  <p:stCondLst>
                                    <p:cond delay="1000"/>
                                  </p:stCondLst>
                                  <p:childTnLst>
                                    <p:anim calcmode="lin" valueType="num">
                                      <p:cBhvr>
                                        <p:cTn id="108" dur="500"/>
                                        <p:tgtEl>
                                          <p:spTgt spid="9"/>
                                        </p:tgtEl>
                                        <p:attrNameLst>
                                          <p:attrName>ppt_w</p:attrName>
                                        </p:attrNameLst>
                                      </p:cBhvr>
                                      <p:tavLst>
                                        <p:tav tm="0">
                                          <p:val>
                                            <p:strVal val="ppt_w"/>
                                          </p:val>
                                        </p:tav>
                                        <p:tav tm="100000">
                                          <p:val>
                                            <p:fltVal val="0"/>
                                          </p:val>
                                        </p:tav>
                                      </p:tavLst>
                                    </p:anim>
                                    <p:anim calcmode="lin" valueType="num">
                                      <p:cBhvr>
                                        <p:cTn id="109" dur="500"/>
                                        <p:tgtEl>
                                          <p:spTgt spid="9"/>
                                        </p:tgtEl>
                                        <p:attrNameLst>
                                          <p:attrName>ppt_h</p:attrName>
                                        </p:attrNameLst>
                                      </p:cBhvr>
                                      <p:tavLst>
                                        <p:tav tm="0">
                                          <p:val>
                                            <p:strVal val="ppt_h"/>
                                          </p:val>
                                        </p:tav>
                                        <p:tav tm="100000">
                                          <p:val>
                                            <p:fltVal val="0"/>
                                          </p:val>
                                        </p:tav>
                                      </p:tavLst>
                                    </p:anim>
                                    <p:set>
                                      <p:cBhvr>
                                        <p:cTn id="110" dur="1" fill="hold">
                                          <p:stCondLst>
                                            <p:cond delay="499"/>
                                          </p:stCondLst>
                                        </p:cTn>
                                        <p:tgtEl>
                                          <p:spTgt spid="9"/>
                                        </p:tgtEl>
                                        <p:attrNameLst>
                                          <p:attrName>style.visibility</p:attrName>
                                        </p:attrNameLst>
                                      </p:cBhvr>
                                      <p:to>
                                        <p:strVal val="hidden"/>
                                      </p:to>
                                    </p:set>
                                  </p:childTnLst>
                                </p:cTn>
                              </p:par>
                              <p:par>
                                <p:cTn id="111" presetID="23" presetClass="exit" presetSubtype="32" fill="hold" nodeType="withEffect">
                                  <p:stCondLst>
                                    <p:cond delay="1000"/>
                                  </p:stCondLst>
                                  <p:childTnLst>
                                    <p:anim calcmode="lin" valueType="num">
                                      <p:cBhvr>
                                        <p:cTn id="112" dur="500"/>
                                        <p:tgtEl>
                                          <p:spTgt spid="10"/>
                                        </p:tgtEl>
                                        <p:attrNameLst>
                                          <p:attrName>ppt_w</p:attrName>
                                        </p:attrNameLst>
                                      </p:cBhvr>
                                      <p:tavLst>
                                        <p:tav tm="0">
                                          <p:val>
                                            <p:strVal val="ppt_w"/>
                                          </p:val>
                                        </p:tav>
                                        <p:tav tm="100000">
                                          <p:val>
                                            <p:fltVal val="0"/>
                                          </p:val>
                                        </p:tav>
                                      </p:tavLst>
                                    </p:anim>
                                    <p:anim calcmode="lin" valueType="num">
                                      <p:cBhvr>
                                        <p:cTn id="113" dur="500"/>
                                        <p:tgtEl>
                                          <p:spTgt spid="10"/>
                                        </p:tgtEl>
                                        <p:attrNameLst>
                                          <p:attrName>ppt_h</p:attrName>
                                        </p:attrNameLst>
                                      </p:cBhvr>
                                      <p:tavLst>
                                        <p:tav tm="0">
                                          <p:val>
                                            <p:strVal val="ppt_h"/>
                                          </p:val>
                                        </p:tav>
                                        <p:tav tm="100000">
                                          <p:val>
                                            <p:fltVal val="0"/>
                                          </p:val>
                                        </p:tav>
                                      </p:tavLst>
                                    </p:anim>
                                    <p:set>
                                      <p:cBhvr>
                                        <p:cTn id="114" dur="1" fill="hold">
                                          <p:stCondLst>
                                            <p:cond delay="499"/>
                                          </p:stCondLst>
                                        </p:cTn>
                                        <p:tgtEl>
                                          <p:spTgt spid="10"/>
                                        </p:tgtEl>
                                        <p:attrNameLst>
                                          <p:attrName>style.visibility</p:attrName>
                                        </p:attrNameLst>
                                      </p:cBhvr>
                                      <p:to>
                                        <p:strVal val="hidden"/>
                                      </p:to>
                                    </p:set>
                                  </p:childTnLst>
                                </p:cTn>
                              </p:par>
                              <p:par>
                                <p:cTn id="115" presetID="23" presetClass="exit" presetSubtype="32" fill="hold" nodeType="withEffect">
                                  <p:stCondLst>
                                    <p:cond delay="1000"/>
                                  </p:stCondLst>
                                  <p:childTnLst>
                                    <p:anim calcmode="lin" valueType="num">
                                      <p:cBhvr>
                                        <p:cTn id="116" dur="500"/>
                                        <p:tgtEl>
                                          <p:spTgt spid="11"/>
                                        </p:tgtEl>
                                        <p:attrNameLst>
                                          <p:attrName>ppt_w</p:attrName>
                                        </p:attrNameLst>
                                      </p:cBhvr>
                                      <p:tavLst>
                                        <p:tav tm="0">
                                          <p:val>
                                            <p:strVal val="ppt_w"/>
                                          </p:val>
                                        </p:tav>
                                        <p:tav tm="100000">
                                          <p:val>
                                            <p:fltVal val="0"/>
                                          </p:val>
                                        </p:tav>
                                      </p:tavLst>
                                    </p:anim>
                                    <p:anim calcmode="lin" valueType="num">
                                      <p:cBhvr>
                                        <p:cTn id="117" dur="500"/>
                                        <p:tgtEl>
                                          <p:spTgt spid="11"/>
                                        </p:tgtEl>
                                        <p:attrNameLst>
                                          <p:attrName>ppt_h</p:attrName>
                                        </p:attrNameLst>
                                      </p:cBhvr>
                                      <p:tavLst>
                                        <p:tav tm="0">
                                          <p:val>
                                            <p:strVal val="ppt_h"/>
                                          </p:val>
                                        </p:tav>
                                        <p:tav tm="100000">
                                          <p:val>
                                            <p:fltVal val="0"/>
                                          </p:val>
                                        </p:tav>
                                      </p:tavLst>
                                    </p:anim>
                                    <p:set>
                                      <p:cBhvr>
                                        <p:cTn id="118" dur="1" fill="hold">
                                          <p:stCondLst>
                                            <p:cond delay="499"/>
                                          </p:stCondLst>
                                        </p:cTn>
                                        <p:tgtEl>
                                          <p:spTgt spid="11"/>
                                        </p:tgtEl>
                                        <p:attrNameLst>
                                          <p:attrName>style.visibility</p:attrName>
                                        </p:attrNameLst>
                                      </p:cBhvr>
                                      <p:to>
                                        <p:strVal val="hidden"/>
                                      </p:to>
                                    </p:set>
                                  </p:childTnLst>
                                </p:cTn>
                              </p:par>
                              <p:par>
                                <p:cTn id="119" presetID="23" presetClass="exit" presetSubtype="32" fill="hold" nodeType="withEffect">
                                  <p:stCondLst>
                                    <p:cond delay="1000"/>
                                  </p:stCondLst>
                                  <p:childTnLst>
                                    <p:anim calcmode="lin" valueType="num">
                                      <p:cBhvr>
                                        <p:cTn id="120" dur="500"/>
                                        <p:tgtEl>
                                          <p:spTgt spid="12"/>
                                        </p:tgtEl>
                                        <p:attrNameLst>
                                          <p:attrName>ppt_w</p:attrName>
                                        </p:attrNameLst>
                                      </p:cBhvr>
                                      <p:tavLst>
                                        <p:tav tm="0">
                                          <p:val>
                                            <p:strVal val="ppt_w"/>
                                          </p:val>
                                        </p:tav>
                                        <p:tav tm="100000">
                                          <p:val>
                                            <p:fltVal val="0"/>
                                          </p:val>
                                        </p:tav>
                                      </p:tavLst>
                                    </p:anim>
                                    <p:anim calcmode="lin" valueType="num">
                                      <p:cBhvr>
                                        <p:cTn id="121" dur="500"/>
                                        <p:tgtEl>
                                          <p:spTgt spid="12"/>
                                        </p:tgtEl>
                                        <p:attrNameLst>
                                          <p:attrName>ppt_h</p:attrName>
                                        </p:attrNameLst>
                                      </p:cBhvr>
                                      <p:tavLst>
                                        <p:tav tm="0">
                                          <p:val>
                                            <p:strVal val="ppt_h"/>
                                          </p:val>
                                        </p:tav>
                                        <p:tav tm="100000">
                                          <p:val>
                                            <p:fltVal val="0"/>
                                          </p:val>
                                        </p:tav>
                                      </p:tavLst>
                                    </p:anim>
                                    <p:set>
                                      <p:cBhvr>
                                        <p:cTn id="122" dur="1" fill="hold">
                                          <p:stCondLst>
                                            <p:cond delay="499"/>
                                          </p:stCondLst>
                                        </p:cTn>
                                        <p:tgtEl>
                                          <p:spTgt spid="12"/>
                                        </p:tgtEl>
                                        <p:attrNameLst>
                                          <p:attrName>style.visibility</p:attrName>
                                        </p:attrNameLst>
                                      </p:cBhvr>
                                      <p:to>
                                        <p:strVal val="hidden"/>
                                      </p:to>
                                    </p:set>
                                  </p:childTnLst>
                                </p:cTn>
                              </p:par>
                              <p:par>
                                <p:cTn id="123" presetID="23" presetClass="exit" presetSubtype="32" fill="hold" nodeType="withEffect">
                                  <p:stCondLst>
                                    <p:cond delay="1000"/>
                                  </p:stCondLst>
                                  <p:childTnLst>
                                    <p:anim calcmode="lin" valueType="num">
                                      <p:cBhvr>
                                        <p:cTn id="124" dur="500"/>
                                        <p:tgtEl>
                                          <p:spTgt spid="13"/>
                                        </p:tgtEl>
                                        <p:attrNameLst>
                                          <p:attrName>ppt_w</p:attrName>
                                        </p:attrNameLst>
                                      </p:cBhvr>
                                      <p:tavLst>
                                        <p:tav tm="0">
                                          <p:val>
                                            <p:strVal val="ppt_w"/>
                                          </p:val>
                                        </p:tav>
                                        <p:tav tm="100000">
                                          <p:val>
                                            <p:fltVal val="0"/>
                                          </p:val>
                                        </p:tav>
                                      </p:tavLst>
                                    </p:anim>
                                    <p:anim calcmode="lin" valueType="num">
                                      <p:cBhvr>
                                        <p:cTn id="125" dur="500"/>
                                        <p:tgtEl>
                                          <p:spTgt spid="13"/>
                                        </p:tgtEl>
                                        <p:attrNameLst>
                                          <p:attrName>ppt_h</p:attrName>
                                        </p:attrNameLst>
                                      </p:cBhvr>
                                      <p:tavLst>
                                        <p:tav tm="0">
                                          <p:val>
                                            <p:strVal val="ppt_h"/>
                                          </p:val>
                                        </p:tav>
                                        <p:tav tm="100000">
                                          <p:val>
                                            <p:fltVal val="0"/>
                                          </p:val>
                                        </p:tav>
                                      </p:tavLst>
                                    </p:anim>
                                    <p:set>
                                      <p:cBhvr>
                                        <p:cTn id="126" dur="1" fill="hold">
                                          <p:stCondLst>
                                            <p:cond delay="499"/>
                                          </p:stCondLst>
                                        </p:cTn>
                                        <p:tgtEl>
                                          <p:spTgt spid="13"/>
                                        </p:tgtEl>
                                        <p:attrNameLst>
                                          <p:attrName>style.visibility</p:attrName>
                                        </p:attrNameLst>
                                      </p:cBhvr>
                                      <p:to>
                                        <p:strVal val="hidden"/>
                                      </p:to>
                                    </p:set>
                                  </p:childTnLst>
                                </p:cTn>
                              </p:par>
                              <p:par>
                                <p:cTn id="127" presetID="23" presetClass="exit" presetSubtype="32" fill="hold" nodeType="withEffect">
                                  <p:stCondLst>
                                    <p:cond delay="1000"/>
                                  </p:stCondLst>
                                  <p:childTnLst>
                                    <p:anim calcmode="lin" valueType="num">
                                      <p:cBhvr>
                                        <p:cTn id="128" dur="500"/>
                                        <p:tgtEl>
                                          <p:spTgt spid="14"/>
                                        </p:tgtEl>
                                        <p:attrNameLst>
                                          <p:attrName>ppt_w</p:attrName>
                                        </p:attrNameLst>
                                      </p:cBhvr>
                                      <p:tavLst>
                                        <p:tav tm="0">
                                          <p:val>
                                            <p:strVal val="ppt_w"/>
                                          </p:val>
                                        </p:tav>
                                        <p:tav tm="100000">
                                          <p:val>
                                            <p:fltVal val="0"/>
                                          </p:val>
                                        </p:tav>
                                      </p:tavLst>
                                    </p:anim>
                                    <p:anim calcmode="lin" valueType="num">
                                      <p:cBhvr>
                                        <p:cTn id="129" dur="500"/>
                                        <p:tgtEl>
                                          <p:spTgt spid="14"/>
                                        </p:tgtEl>
                                        <p:attrNameLst>
                                          <p:attrName>ppt_h</p:attrName>
                                        </p:attrNameLst>
                                      </p:cBhvr>
                                      <p:tavLst>
                                        <p:tav tm="0">
                                          <p:val>
                                            <p:strVal val="ppt_h"/>
                                          </p:val>
                                        </p:tav>
                                        <p:tav tm="100000">
                                          <p:val>
                                            <p:fltVal val="0"/>
                                          </p:val>
                                        </p:tav>
                                      </p:tavLst>
                                    </p:anim>
                                    <p:set>
                                      <p:cBhvr>
                                        <p:cTn id="130" dur="1" fill="hold">
                                          <p:stCondLst>
                                            <p:cond delay="499"/>
                                          </p:stCondLst>
                                        </p:cTn>
                                        <p:tgtEl>
                                          <p:spTgt spid="14"/>
                                        </p:tgtEl>
                                        <p:attrNameLst>
                                          <p:attrName>style.visibility</p:attrName>
                                        </p:attrNameLst>
                                      </p:cBhvr>
                                      <p:to>
                                        <p:strVal val="hidden"/>
                                      </p:to>
                                    </p:set>
                                  </p:childTnLst>
                                </p:cTn>
                              </p:par>
                              <p:par>
                                <p:cTn id="131" presetID="10" presetClass="entr" presetSubtype="0" fill="hold" nodeType="withEffect">
                                  <p:stCondLst>
                                    <p:cond delay="200"/>
                                  </p:stCondLst>
                                  <p:childTnLst>
                                    <p:set>
                                      <p:cBhvr>
                                        <p:cTn id="132" dur="1" fill="hold">
                                          <p:stCondLst>
                                            <p:cond delay="0"/>
                                          </p:stCondLst>
                                        </p:cTn>
                                        <p:tgtEl>
                                          <p:spTgt spid="2"/>
                                        </p:tgtEl>
                                        <p:attrNameLst>
                                          <p:attrName>style.visibility</p:attrName>
                                        </p:attrNameLst>
                                      </p:cBhvr>
                                      <p:to>
                                        <p:strVal val="visible"/>
                                      </p:to>
                                    </p:set>
                                    <p:animEffect transition="in" filter="fade">
                                      <p:cBhvr>
                                        <p:cTn id="133" dur="1500"/>
                                        <p:tgtEl>
                                          <p:spTgt spid="2"/>
                                        </p:tgtEl>
                                      </p:cBhvr>
                                    </p:animEffect>
                                  </p:childTnLst>
                                </p:cTn>
                              </p:par>
                              <p:par>
                                <p:cTn id="134" presetID="10" presetClass="entr" presetSubtype="0" fill="hold" nodeType="withEffect">
                                  <p:stCondLst>
                                    <p:cond delay="200"/>
                                  </p:stCondLst>
                                  <p:childTnLst>
                                    <p:set>
                                      <p:cBhvr>
                                        <p:cTn id="135" dur="1" fill="hold">
                                          <p:stCondLst>
                                            <p:cond delay="0"/>
                                          </p:stCondLst>
                                        </p:cTn>
                                        <p:tgtEl>
                                          <p:spTgt spid="3"/>
                                        </p:tgtEl>
                                        <p:attrNameLst>
                                          <p:attrName>style.visibility</p:attrName>
                                        </p:attrNameLst>
                                      </p:cBhvr>
                                      <p:to>
                                        <p:strVal val="visible"/>
                                      </p:to>
                                    </p:set>
                                    <p:animEffect transition="in" filter="fade">
                                      <p:cBhvr>
                                        <p:cTn id="136" dur="1500"/>
                                        <p:tgtEl>
                                          <p:spTgt spid="3"/>
                                        </p:tgtEl>
                                      </p:cBhvr>
                                    </p:animEffect>
                                  </p:childTnLst>
                                </p:cTn>
                              </p:par>
                              <p:par>
                                <p:cTn id="137" presetID="8" presetClass="emph" presetSubtype="0" accel="50000" fill="hold" nodeType="withEffect">
                                  <p:stCondLst>
                                    <p:cond delay="200"/>
                                  </p:stCondLst>
                                  <p:childTnLst>
                                    <p:animRot by="-21600000">
                                      <p:cBhvr>
                                        <p:cTn id="138" dur="1500" fill="hold"/>
                                        <p:tgtEl>
                                          <p:spTgt spid="2"/>
                                        </p:tgtEl>
                                        <p:attrNameLst>
                                          <p:attrName>r</p:attrName>
                                        </p:attrNameLst>
                                      </p:cBhvr>
                                    </p:animRot>
                                  </p:childTnLst>
                                </p:cTn>
                              </p:par>
                              <p:par>
                                <p:cTn id="139" presetID="8" presetClass="emph" presetSubtype="0" accel="50000" fill="hold" nodeType="withEffect">
                                  <p:stCondLst>
                                    <p:cond delay="200"/>
                                  </p:stCondLst>
                                  <p:childTnLst>
                                    <p:animRot by="21600000">
                                      <p:cBhvr>
                                        <p:cTn id="140" dur="15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 y="1571625"/>
            <a:ext cx="7772400" cy="4824413"/>
          </a:xfrm>
        </p:spPr>
        <p:txBody>
          <a:bodyPr rtlCol="0" anchor="t">
            <a:normAutofit/>
          </a:bodyPr>
          <a:lstStyle/>
          <a:p>
            <a:pPr lvl="0" eaLnBrk="1" fontAlgn="auto" latinLnBrk="0" hangingPunct="1">
              <a:lnSpc>
                <a:spcPct val="105000"/>
              </a:lnSpc>
              <a:spcBef>
                <a:spcPct val="20000"/>
              </a:spcBef>
              <a:spcAft>
                <a:spcPts val="0"/>
              </a:spcAft>
              <a:buClr>
                <a:schemeClr val="accent2"/>
              </a:buClr>
              <a:buSzPct val="75000"/>
              <a:defRPr/>
            </a:pPr>
            <a:r>
              <a:rPr kumimoji="1" lang="en-US" altLang="zh-CN" sz="3200" b="1" i="0" u="none" strike="noStrike" kern="0" cap="all"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 </a:t>
            </a:r>
            <a:r>
              <a:rPr lang="zh-CN" altLang="en-US" sz="3200" cap="none" dirty="0" smtClean="0">
                <a:solidFill>
                  <a:schemeClr val="tx1"/>
                </a:solidFill>
                <a:latin typeface="黑体" panose="02010609060101010101" pitchFamily="49" charset="-122"/>
                <a:ea typeface="黑体" panose="02010609060101010101" pitchFamily="49" charset="-122"/>
                <a:cs typeface="+mn-cs"/>
              </a:rPr>
              <a:t>掌握</a:t>
            </a:r>
            <a:r>
              <a:rPr lang="en-US" altLang="zh-CN" sz="3200" cap="none" dirty="0" smtClean="0">
                <a:solidFill>
                  <a:schemeClr val="tx1"/>
                </a:solidFill>
                <a:latin typeface="黑体" panose="02010609060101010101" pitchFamily="49" charset="-122"/>
                <a:ea typeface="黑体" panose="02010609060101010101" pitchFamily="49" charset="-122"/>
                <a:cs typeface="+mn-cs"/>
              </a:rPr>
              <a:t>Turtle</a:t>
            </a:r>
            <a:r>
              <a:rPr lang="zh-CN" altLang="en-US" sz="3200" cap="none" dirty="0">
                <a:solidFill>
                  <a:schemeClr val="tx1"/>
                </a:solidFill>
                <a:latin typeface="黑体" panose="02010609060101010101" pitchFamily="49" charset="-122"/>
                <a:ea typeface="黑体" panose="02010609060101010101" pitchFamily="49" charset="-122"/>
                <a:cs typeface="+mn-cs"/>
              </a:rPr>
              <a:t>函数库进行图形绘制的方法</a:t>
            </a:r>
            <a:br>
              <a:rPr lang="zh-CN" altLang="en-US" sz="3200" cap="none" dirty="0">
                <a:solidFill>
                  <a:schemeClr val="tx1"/>
                </a:solidFill>
                <a:latin typeface="黑体" panose="02010609060101010101" pitchFamily="49" charset="-122"/>
                <a:ea typeface="黑体" panose="02010609060101010101" pitchFamily="49" charset="-122"/>
                <a:cs typeface="+mn-cs"/>
              </a:rPr>
            </a:br>
            <a:r>
              <a:rPr lang="en-US" altLang="zh-CN" sz="3200" cap="none" dirty="0" smtClean="0">
                <a:solidFill>
                  <a:schemeClr val="tx1"/>
                </a:solidFill>
                <a:latin typeface="黑体" panose="02010609060101010101" pitchFamily="49" charset="-122"/>
                <a:ea typeface="黑体" panose="02010609060101010101" pitchFamily="49" charset="-122"/>
                <a:cs typeface="+mn-cs"/>
              </a:rPr>
              <a:t>2 </a:t>
            </a:r>
            <a:r>
              <a:rPr lang="zh-CN" altLang="en-US" sz="3200" cap="none" dirty="0" smtClean="0">
                <a:solidFill>
                  <a:schemeClr val="tx1"/>
                </a:solidFill>
                <a:latin typeface="黑体" panose="02010609060101010101" pitchFamily="49" charset="-122"/>
                <a:ea typeface="黑体" panose="02010609060101010101" pitchFamily="49" charset="-122"/>
                <a:cs typeface="+mn-cs"/>
              </a:rPr>
              <a:t>理解</a:t>
            </a:r>
            <a:r>
              <a:rPr lang="zh-CN" altLang="en-US" sz="3200" cap="none" dirty="0">
                <a:solidFill>
                  <a:schemeClr val="tx1"/>
                </a:solidFill>
                <a:latin typeface="黑体" panose="02010609060101010101" pitchFamily="49" charset="-122"/>
                <a:ea typeface="黑体" panose="02010609060101010101" pitchFamily="49" charset="-122"/>
                <a:cs typeface="+mn-cs"/>
              </a:rPr>
              <a:t>程序的执行过程</a:t>
            </a:r>
            <a:br>
              <a:rPr lang="zh-CN" altLang="en-US" sz="3200" cap="none" dirty="0">
                <a:solidFill>
                  <a:schemeClr val="tx1"/>
                </a:solidFill>
                <a:latin typeface="黑体" panose="02010609060101010101" pitchFamily="49" charset="-122"/>
                <a:ea typeface="黑体" panose="02010609060101010101" pitchFamily="49" charset="-122"/>
                <a:cs typeface="+mn-cs"/>
              </a:rPr>
            </a:br>
            <a:r>
              <a:rPr lang="en-US" altLang="zh-CN" sz="3200" cap="none" dirty="0" smtClean="0">
                <a:solidFill>
                  <a:schemeClr val="tx1"/>
                </a:solidFill>
                <a:latin typeface="黑体" panose="02010609060101010101" pitchFamily="49" charset="-122"/>
                <a:ea typeface="黑体" panose="02010609060101010101" pitchFamily="49" charset="-122"/>
                <a:cs typeface="+mn-cs"/>
              </a:rPr>
              <a:t>3 </a:t>
            </a:r>
            <a:r>
              <a:rPr lang="zh-CN" altLang="en-US" sz="3200" cap="none" dirty="0" smtClean="0">
                <a:solidFill>
                  <a:schemeClr val="tx1"/>
                </a:solidFill>
                <a:latin typeface="黑体" panose="02010609060101010101" pitchFamily="49" charset="-122"/>
                <a:ea typeface="黑体" panose="02010609060101010101" pitchFamily="49" charset="-122"/>
                <a:cs typeface="+mn-cs"/>
              </a:rPr>
              <a:t>理解</a:t>
            </a:r>
            <a:r>
              <a:rPr lang="zh-CN" altLang="en-US" sz="3200" cap="none" dirty="0">
                <a:solidFill>
                  <a:schemeClr val="tx1"/>
                </a:solidFill>
                <a:latin typeface="黑体" panose="02010609060101010101" pitchFamily="49" charset="-122"/>
                <a:ea typeface="黑体" panose="02010609060101010101" pitchFamily="49" charset="-122"/>
                <a:cs typeface="+mn-cs"/>
              </a:rPr>
              <a:t>循环结构在程序执行过程中的</a:t>
            </a:r>
            <a:r>
              <a:rPr lang="zh-CN" altLang="en-US" sz="3200" cap="none" dirty="0" smtClean="0">
                <a:solidFill>
                  <a:schemeClr val="tx1"/>
                </a:solidFill>
                <a:latin typeface="黑体" panose="02010609060101010101" pitchFamily="49" charset="-122"/>
                <a:ea typeface="黑体" panose="02010609060101010101" pitchFamily="49" charset="-122"/>
                <a:cs typeface="+mn-cs"/>
              </a:rPr>
              <a:t>作用</a:t>
            </a:r>
            <a:r>
              <a:rPr lang="en-US" altLang="zh-CN" sz="3200" cap="none" dirty="0">
                <a:solidFill>
                  <a:schemeClr val="tx1"/>
                </a:solidFill>
                <a:latin typeface="黑体" panose="02010609060101010101" pitchFamily="49" charset="-122"/>
                <a:ea typeface="黑体" panose="02010609060101010101" pitchFamily="49" charset="-122"/>
                <a:cs typeface="+mn-cs"/>
              </a:rPr>
              <a:t/>
            </a:r>
            <a:br>
              <a:rPr lang="en-US" altLang="zh-CN" sz="3200" cap="none" dirty="0">
                <a:solidFill>
                  <a:schemeClr val="tx1"/>
                </a:solidFill>
                <a:latin typeface="黑体" panose="02010609060101010101" pitchFamily="49" charset="-122"/>
                <a:ea typeface="黑体" panose="02010609060101010101" pitchFamily="49" charset="-122"/>
                <a:cs typeface="+mn-cs"/>
              </a:rPr>
            </a:br>
            <a:r>
              <a:rPr lang="en-US" altLang="zh-CN" sz="3200" cap="none" dirty="0" smtClean="0">
                <a:solidFill>
                  <a:schemeClr val="tx1"/>
                </a:solidFill>
                <a:latin typeface="黑体" panose="02010609060101010101" pitchFamily="49" charset="-122"/>
                <a:ea typeface="黑体" panose="02010609060101010101" pitchFamily="49" charset="-122"/>
                <a:cs typeface="+mn-cs"/>
              </a:rPr>
              <a:t>4 </a:t>
            </a:r>
            <a:r>
              <a:rPr lang="zh-CN" altLang="en-US" sz="3200" cap="none" dirty="0" smtClean="0">
                <a:solidFill>
                  <a:schemeClr val="tx1"/>
                </a:solidFill>
                <a:latin typeface="黑体" panose="02010609060101010101" pitchFamily="49" charset="-122"/>
                <a:ea typeface="黑体" panose="02010609060101010101" pitchFamily="49" charset="-122"/>
                <a:cs typeface="+mn-cs"/>
              </a:rPr>
              <a:t>理解</a:t>
            </a:r>
            <a:r>
              <a:rPr lang="zh-CN" altLang="en-US" sz="3200" cap="none" dirty="0">
                <a:solidFill>
                  <a:schemeClr val="tx1"/>
                </a:solidFill>
                <a:latin typeface="黑体" panose="02010609060101010101" pitchFamily="49" charset="-122"/>
                <a:ea typeface="黑体" panose="02010609060101010101" pitchFamily="49" charset="-122"/>
                <a:cs typeface="+mn-cs"/>
              </a:rPr>
              <a:t>函数在程序设计过程中的作用</a:t>
            </a:r>
          </a:p>
        </p:txBody>
      </p:sp>
    </p:spTree>
    <p:extLst>
      <p:ext uri="{BB962C8B-B14F-4D97-AF65-F5344CB8AC3E}">
        <p14:creationId xmlns:p14="http://schemas.microsoft.com/office/powerpoint/2010/main" val="1323340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第一个海龟程序</a:t>
            </a:r>
            <a:endParaRPr lang="zh-CN" altLang="en-US" dirty="0"/>
          </a:p>
        </p:txBody>
      </p:sp>
      <p:sp>
        <p:nvSpPr>
          <p:cNvPr id="6" name="内容占位符 5"/>
          <p:cNvSpPr>
            <a:spLocks noGrp="1"/>
          </p:cNvSpPr>
          <p:nvPr>
            <p:ph idx="1"/>
          </p:nvPr>
        </p:nvSpPr>
        <p:spPr>
          <a:xfrm>
            <a:off x="457200" y="1600201"/>
            <a:ext cx="8229600" cy="1921476"/>
          </a:xfrm>
          <a:solidFill>
            <a:schemeClr val="bg1">
              <a:lumMod val="85000"/>
            </a:schemeClr>
          </a:solidFill>
        </p:spPr>
        <p:txBody>
          <a:bodyPr/>
          <a:lstStyle/>
          <a:p>
            <a:pPr marL="0" indent="0">
              <a:buNone/>
            </a:pPr>
            <a:r>
              <a:rPr lang="en-US" altLang="zh-CN" dirty="0"/>
              <a:t># </a:t>
            </a:r>
            <a:r>
              <a:rPr lang="zh-CN" altLang="en-US" dirty="0"/>
              <a:t>例 </a:t>
            </a:r>
            <a:r>
              <a:rPr lang="en-US" altLang="zh-CN" dirty="0"/>
              <a:t>3.1</a:t>
            </a:r>
            <a:r>
              <a:rPr lang="zh-CN" altLang="en-US" dirty="0"/>
              <a:t>引入</a:t>
            </a:r>
            <a:r>
              <a:rPr lang="en-US" altLang="zh-CN" dirty="0"/>
              <a:t>Turtle</a:t>
            </a:r>
            <a:r>
              <a:rPr lang="zh-CN" altLang="en-US" dirty="0"/>
              <a:t>库，在屏幕上绘制一条线段</a:t>
            </a:r>
          </a:p>
          <a:p>
            <a:pPr marL="0" indent="0">
              <a:buNone/>
            </a:pPr>
            <a:r>
              <a:rPr lang="en-US" altLang="zh-CN" dirty="0"/>
              <a:t>import turtle</a:t>
            </a:r>
          </a:p>
          <a:p>
            <a:pPr marL="0" indent="0">
              <a:buNone/>
            </a:pPr>
            <a:r>
              <a:rPr lang="en-US" altLang="zh-CN" dirty="0" err="1"/>
              <a:t>turtle.forward</a:t>
            </a:r>
            <a:r>
              <a:rPr lang="en-US" altLang="zh-CN" dirty="0"/>
              <a:t>(200)</a:t>
            </a:r>
          </a:p>
          <a:p>
            <a:pPr marL="0" indent="0">
              <a:buNone/>
            </a:pPr>
            <a:r>
              <a:rPr lang="en-US" altLang="zh-CN" dirty="0" err="1"/>
              <a:t>turtle.done</a:t>
            </a:r>
            <a:r>
              <a:rPr lang="en-US" altLang="zh-CN" dirty="0"/>
              <a:t>()</a:t>
            </a:r>
          </a:p>
          <a:p>
            <a:pPr marL="0" indent="0">
              <a:buNone/>
            </a:pPr>
            <a:endParaRPr lang="zh-CN" altLang="en-US" dirty="0"/>
          </a:p>
        </p:txBody>
      </p:sp>
      <p:sp>
        <p:nvSpPr>
          <p:cNvPr id="4" name="灯片编号占位符 3"/>
          <p:cNvSpPr>
            <a:spLocks noGrp="1"/>
          </p:cNvSpPr>
          <p:nvPr>
            <p:ph type="sldNum" sz="quarter" idx="10"/>
          </p:nvPr>
        </p:nvSpPr>
        <p:spPr/>
        <p:txBody>
          <a:bodyPr/>
          <a:lstStyle/>
          <a:p>
            <a:fld id="{9A0DB2DC-4C9A-4742-B13C-FB6460FD3503}" type="slidenum">
              <a:rPr lang="zh-CN" altLang="en-US" smtClean="0"/>
              <a:t>4</a:t>
            </a:fld>
            <a:endParaRPr lang="zh-CN" altLang="en-US" dirty="0"/>
          </a:p>
        </p:txBody>
      </p:sp>
      <p:sp>
        <p:nvSpPr>
          <p:cNvPr id="7" name="TextBox 6"/>
          <p:cNvSpPr txBox="1"/>
          <p:nvPr/>
        </p:nvSpPr>
        <p:spPr>
          <a:xfrm>
            <a:off x="457200" y="3818237"/>
            <a:ext cx="8192530" cy="2677656"/>
          </a:xfrm>
          <a:prstGeom prst="rect">
            <a:avLst/>
          </a:prstGeom>
          <a:noFill/>
        </p:spPr>
        <p:txBody>
          <a:bodyPr wrap="square" rtlCol="0">
            <a:spAutoFit/>
          </a:bodyPr>
          <a:lstStyle/>
          <a:p>
            <a:r>
              <a:rPr lang="zh-CN" altLang="zh-CN" sz="2800" b="1" dirty="0" smtClean="0"/>
              <a:t>首先</a:t>
            </a:r>
            <a:r>
              <a:rPr lang="zh-CN" altLang="zh-CN" sz="2800" b="1" dirty="0"/>
              <a:t>，为了使用</a:t>
            </a:r>
            <a:r>
              <a:rPr lang="en-US" altLang="zh-CN" sz="2800" b="1" dirty="0"/>
              <a:t>Turtle</a:t>
            </a:r>
            <a:r>
              <a:rPr lang="zh-CN" altLang="zh-CN" sz="2800" b="1" dirty="0"/>
              <a:t>函数库的功能，我们需要使用</a:t>
            </a:r>
            <a:r>
              <a:rPr lang="en-US" altLang="zh-CN" sz="2800" b="1" dirty="0"/>
              <a:t>import</a:t>
            </a:r>
            <a:r>
              <a:rPr lang="zh-CN" altLang="zh-CN" sz="2800" b="1" dirty="0"/>
              <a:t>语句将该函数库导入到目前的程序中</a:t>
            </a:r>
            <a:r>
              <a:rPr lang="zh-CN" altLang="zh-CN" sz="2800" b="1" dirty="0" smtClean="0"/>
              <a:t>；</a:t>
            </a:r>
            <a:endParaRPr lang="en-US" altLang="zh-CN" sz="2800" b="1" dirty="0" smtClean="0"/>
          </a:p>
          <a:p>
            <a:r>
              <a:rPr lang="zh-CN" altLang="zh-CN" sz="2800" b="1" dirty="0" smtClean="0"/>
              <a:t>其次</a:t>
            </a:r>
            <a:r>
              <a:rPr lang="zh-CN" altLang="zh-CN" sz="2800" b="1" dirty="0"/>
              <a:t>，在导入了相应的函数库之后，我们便可以使用该函数库提供的各类函数进行相应的绘图</a:t>
            </a:r>
            <a:r>
              <a:rPr lang="zh-CN" altLang="zh-CN" sz="2800" b="1" dirty="0" smtClean="0"/>
              <a:t>操作；</a:t>
            </a:r>
            <a:r>
              <a:rPr lang="zh-CN" altLang="zh-CN" sz="2800" b="1" dirty="0"/>
              <a:t>最后，我们还要记得结束程序当前的绘制</a:t>
            </a:r>
            <a:r>
              <a:rPr lang="zh-CN" altLang="zh-CN" sz="2800" b="1" dirty="0" smtClean="0"/>
              <a:t>工作。</a:t>
            </a:r>
            <a:endParaRPr lang="zh-CN" altLang="zh-CN" sz="2800" b="1" dirty="0"/>
          </a:p>
          <a:p>
            <a:endParaRPr lang="zh-CN" altLang="en-US" sz="2800" b="1" dirty="0"/>
          </a:p>
        </p:txBody>
      </p:sp>
    </p:spTree>
    <p:extLst>
      <p:ext uri="{BB962C8B-B14F-4D97-AF65-F5344CB8AC3E}">
        <p14:creationId xmlns:p14="http://schemas.microsoft.com/office/powerpoint/2010/main" val="256229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绘制正方形</a:t>
            </a:r>
            <a:endParaRPr lang="zh-CN" altLang="en-US" dirty="0"/>
          </a:p>
        </p:txBody>
      </p:sp>
      <p:sp>
        <p:nvSpPr>
          <p:cNvPr id="3" name="内容占位符 2"/>
          <p:cNvSpPr>
            <a:spLocks noGrp="1"/>
          </p:cNvSpPr>
          <p:nvPr>
            <p:ph idx="1"/>
          </p:nvPr>
        </p:nvSpPr>
        <p:spPr>
          <a:xfrm>
            <a:off x="457200" y="1328351"/>
            <a:ext cx="8229600" cy="5084806"/>
          </a:xfrm>
          <a:solidFill>
            <a:schemeClr val="bg1">
              <a:lumMod val="85000"/>
            </a:schemeClr>
          </a:solidFill>
        </p:spPr>
        <p:txBody>
          <a:bodyPr/>
          <a:lstStyle/>
          <a:p>
            <a:pPr marL="0" indent="0">
              <a:buNone/>
            </a:pPr>
            <a:r>
              <a:rPr lang="en-US" altLang="zh-CN" dirty="0"/>
              <a:t># </a:t>
            </a:r>
            <a:r>
              <a:rPr lang="zh-CN" altLang="zh-CN" dirty="0"/>
              <a:t>例 </a:t>
            </a:r>
            <a:r>
              <a:rPr lang="en-US" altLang="zh-CN" dirty="0"/>
              <a:t>3.2</a:t>
            </a:r>
            <a:r>
              <a:rPr lang="zh-CN" altLang="zh-CN" dirty="0"/>
              <a:t>通过不断地绘制线段和左转</a:t>
            </a:r>
            <a:r>
              <a:rPr lang="en-US" altLang="zh-CN" dirty="0"/>
              <a:t>90</a:t>
            </a:r>
            <a:r>
              <a:rPr lang="zh-CN" altLang="zh-CN" dirty="0"/>
              <a:t>度，绘制一个正方形</a:t>
            </a:r>
          </a:p>
          <a:p>
            <a:pPr marL="0" indent="0">
              <a:buNone/>
            </a:pPr>
            <a:r>
              <a:rPr lang="en-US" altLang="zh-CN" dirty="0"/>
              <a:t>import turtle</a:t>
            </a:r>
            <a:endParaRPr lang="zh-CN" altLang="zh-CN" dirty="0"/>
          </a:p>
          <a:p>
            <a:pPr marL="0" indent="0">
              <a:buNone/>
            </a:pPr>
            <a:r>
              <a:rPr lang="en-US" altLang="zh-CN" dirty="0" err="1"/>
              <a:t>turtle.forward</a:t>
            </a:r>
            <a:r>
              <a:rPr lang="en-US" altLang="zh-CN" dirty="0"/>
              <a:t>(200)</a:t>
            </a:r>
            <a:endParaRPr lang="zh-CN" altLang="zh-CN" dirty="0"/>
          </a:p>
          <a:p>
            <a:pPr marL="0" indent="0">
              <a:buNone/>
            </a:pPr>
            <a:r>
              <a:rPr lang="en-US" altLang="zh-CN" dirty="0" err="1"/>
              <a:t>turtle.left</a:t>
            </a:r>
            <a:r>
              <a:rPr lang="en-US" altLang="zh-CN" dirty="0"/>
              <a:t>(90)</a:t>
            </a:r>
            <a:endParaRPr lang="zh-CN" altLang="zh-CN" dirty="0"/>
          </a:p>
          <a:p>
            <a:pPr marL="0" indent="0">
              <a:buNone/>
            </a:pPr>
            <a:r>
              <a:rPr lang="en-US" altLang="zh-CN" dirty="0" err="1"/>
              <a:t>turtle.forward</a:t>
            </a:r>
            <a:r>
              <a:rPr lang="en-US" altLang="zh-CN" dirty="0"/>
              <a:t>(200)</a:t>
            </a:r>
            <a:endParaRPr lang="zh-CN" altLang="zh-CN" dirty="0"/>
          </a:p>
          <a:p>
            <a:pPr marL="0" indent="0">
              <a:buNone/>
            </a:pPr>
            <a:r>
              <a:rPr lang="en-US" altLang="zh-CN" dirty="0" err="1"/>
              <a:t>turtle.left</a:t>
            </a:r>
            <a:r>
              <a:rPr lang="en-US" altLang="zh-CN" dirty="0"/>
              <a:t>(90)</a:t>
            </a:r>
            <a:endParaRPr lang="zh-CN" altLang="zh-CN" dirty="0"/>
          </a:p>
          <a:p>
            <a:pPr marL="0" indent="0">
              <a:buNone/>
            </a:pPr>
            <a:r>
              <a:rPr lang="en-US" altLang="zh-CN" dirty="0" err="1"/>
              <a:t>turtle.forward</a:t>
            </a:r>
            <a:r>
              <a:rPr lang="en-US" altLang="zh-CN" dirty="0"/>
              <a:t>(200)</a:t>
            </a:r>
            <a:endParaRPr lang="zh-CN" altLang="zh-CN" dirty="0"/>
          </a:p>
          <a:p>
            <a:pPr marL="0" indent="0">
              <a:buNone/>
            </a:pPr>
            <a:r>
              <a:rPr lang="en-US" altLang="zh-CN" dirty="0" err="1"/>
              <a:t>turtle.left</a:t>
            </a:r>
            <a:r>
              <a:rPr lang="en-US" altLang="zh-CN" dirty="0"/>
              <a:t>(90)</a:t>
            </a:r>
            <a:endParaRPr lang="zh-CN" altLang="zh-CN" dirty="0"/>
          </a:p>
          <a:p>
            <a:pPr marL="0" indent="0">
              <a:buNone/>
            </a:pPr>
            <a:r>
              <a:rPr lang="en-US" altLang="zh-CN" dirty="0" err="1"/>
              <a:t>turtle.forward</a:t>
            </a:r>
            <a:r>
              <a:rPr lang="en-US" altLang="zh-CN" dirty="0"/>
              <a:t>(200)</a:t>
            </a:r>
            <a:endParaRPr lang="zh-CN" altLang="zh-CN" dirty="0"/>
          </a:p>
          <a:p>
            <a:pPr marL="0" indent="0">
              <a:buNone/>
            </a:pPr>
            <a:r>
              <a:rPr lang="en-US" altLang="zh-CN" dirty="0" err="1"/>
              <a:t>turtle.left</a:t>
            </a:r>
            <a:r>
              <a:rPr lang="en-US" altLang="zh-CN" dirty="0"/>
              <a:t>(90)</a:t>
            </a:r>
            <a:endParaRPr lang="zh-CN" altLang="zh-CN" dirty="0"/>
          </a:p>
          <a:p>
            <a:pPr marL="0" indent="0">
              <a:buNone/>
            </a:pPr>
            <a:r>
              <a:rPr lang="en-US" altLang="zh-CN" dirty="0" err="1"/>
              <a:t>turtle.done</a:t>
            </a:r>
            <a:r>
              <a:rPr lang="en-US" altLang="zh-CN" dirty="0"/>
              <a:t>()</a:t>
            </a:r>
            <a:endParaRPr lang="zh-CN" altLang="zh-CN"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5</a:t>
            </a:fld>
            <a:endParaRPr lang="en-US" altLang="ko-KR"/>
          </a:p>
        </p:txBody>
      </p:sp>
    </p:spTree>
    <p:extLst>
      <p:ext uri="{BB962C8B-B14F-4D97-AF65-F5344CB8AC3E}">
        <p14:creationId xmlns:p14="http://schemas.microsoft.com/office/powerpoint/2010/main" val="3453101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程序分析</a:t>
            </a:r>
            <a:endParaRPr lang="zh-CN" altLang="en-US" dirty="0"/>
          </a:p>
        </p:txBody>
      </p:sp>
      <p:sp>
        <p:nvSpPr>
          <p:cNvPr id="3" name="内容占位符 2"/>
          <p:cNvSpPr>
            <a:spLocks noGrp="1"/>
          </p:cNvSpPr>
          <p:nvPr>
            <p:ph idx="1"/>
          </p:nvPr>
        </p:nvSpPr>
        <p:spPr/>
        <p:txBody>
          <a:bodyPr/>
          <a:lstStyle/>
          <a:p>
            <a:r>
              <a:rPr lang="zh-CN" altLang="zh-CN" dirty="0"/>
              <a:t>这段程序中，我们看到了一条新的语句</a:t>
            </a:r>
            <a:r>
              <a:rPr lang="en-US" altLang="zh-CN" dirty="0" err="1"/>
              <a:t>turtle.left</a:t>
            </a:r>
            <a:r>
              <a:rPr lang="en-US" altLang="zh-CN" dirty="0"/>
              <a:t>(90)</a:t>
            </a:r>
            <a:r>
              <a:rPr lang="zh-CN" altLang="zh-CN" dirty="0"/>
              <a:t>，这句话的作用是让小海龟沿着当前的方向左转</a:t>
            </a:r>
            <a:r>
              <a:rPr lang="en-US" altLang="zh-CN" dirty="0"/>
              <a:t>90</a:t>
            </a:r>
            <a:r>
              <a:rPr lang="zh-CN" altLang="zh-CN" dirty="0"/>
              <a:t>度，通过将向前和左转重复执行四次，我们便可以在屏幕上绘制一个正四边形，如图 </a:t>
            </a:r>
            <a:r>
              <a:rPr lang="zh-CN" altLang="zh-CN" dirty="0" smtClean="0"/>
              <a:t>所</a:t>
            </a:r>
            <a:r>
              <a:rPr lang="zh-CN" altLang="zh-CN" dirty="0"/>
              <a:t>示。</a:t>
            </a:r>
          </a:p>
          <a:p>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6</a:t>
            </a:fld>
            <a:endParaRPr lang="en-US" altLang="ko-KR"/>
          </a:p>
        </p:txBody>
      </p:sp>
      <p:pic>
        <p:nvPicPr>
          <p:cNvPr id="5" name="图片 4"/>
          <p:cNvPicPr/>
          <p:nvPr/>
        </p:nvPicPr>
        <p:blipFill rotWithShape="1">
          <a:blip r:embed="rId2"/>
          <a:srcRect b="43142"/>
          <a:stretch/>
        </p:blipFill>
        <p:spPr bwMode="auto">
          <a:xfrm>
            <a:off x="1853463" y="3304085"/>
            <a:ext cx="5591510" cy="28742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87526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使用循环化简程序</a:t>
            </a:r>
            <a:endParaRPr lang="zh-CN" altLang="en-US" dirty="0"/>
          </a:p>
        </p:txBody>
      </p:sp>
      <p:sp>
        <p:nvSpPr>
          <p:cNvPr id="3" name="内容占位符 2"/>
          <p:cNvSpPr>
            <a:spLocks noGrp="1"/>
          </p:cNvSpPr>
          <p:nvPr>
            <p:ph idx="1"/>
          </p:nvPr>
        </p:nvSpPr>
        <p:spPr>
          <a:xfrm>
            <a:off x="444843" y="1229497"/>
            <a:ext cx="8229600" cy="2761735"/>
          </a:xfrm>
          <a:solidFill>
            <a:schemeClr val="bg1">
              <a:lumMod val="85000"/>
            </a:schemeClr>
          </a:solidFill>
        </p:spPr>
        <p:txBody>
          <a:bodyPr/>
          <a:lstStyle/>
          <a:p>
            <a:pPr marL="0" indent="0">
              <a:buNone/>
            </a:pPr>
            <a:r>
              <a:rPr lang="en-US" altLang="zh-CN" dirty="0"/>
              <a:t># </a:t>
            </a:r>
            <a:r>
              <a:rPr lang="zh-CN" altLang="zh-CN" dirty="0"/>
              <a:t>例 </a:t>
            </a:r>
            <a:r>
              <a:rPr lang="en-US" altLang="zh-CN" dirty="0"/>
              <a:t>3.3</a:t>
            </a:r>
            <a:r>
              <a:rPr lang="zh-CN" altLang="zh-CN" dirty="0"/>
              <a:t>通过引入循环机制，减少重复代码出现的次数</a:t>
            </a:r>
          </a:p>
          <a:p>
            <a:pPr marL="0" indent="0">
              <a:buNone/>
            </a:pPr>
            <a:r>
              <a:rPr lang="en-US" altLang="zh-CN" dirty="0"/>
              <a:t>import turtle</a:t>
            </a:r>
            <a:endParaRPr lang="zh-CN" altLang="zh-CN" dirty="0"/>
          </a:p>
          <a:p>
            <a:pPr marL="0" indent="0">
              <a:buNone/>
            </a:pPr>
            <a:r>
              <a:rPr lang="en-US" altLang="zh-CN" dirty="0"/>
              <a:t>for </a:t>
            </a:r>
            <a:r>
              <a:rPr lang="en-US" altLang="zh-CN" dirty="0" err="1"/>
              <a:t>i</a:t>
            </a:r>
            <a:r>
              <a:rPr lang="en-US" altLang="zh-CN" dirty="0"/>
              <a:t> in range(4):</a:t>
            </a:r>
            <a:endParaRPr lang="zh-CN" altLang="zh-CN" dirty="0"/>
          </a:p>
          <a:p>
            <a:pPr marL="0" indent="0">
              <a:buNone/>
            </a:pPr>
            <a:r>
              <a:rPr lang="en-US" altLang="zh-CN" dirty="0"/>
              <a:t>    </a:t>
            </a:r>
            <a:r>
              <a:rPr lang="en-US" altLang="zh-CN" dirty="0" err="1"/>
              <a:t>turtle.forward</a:t>
            </a:r>
            <a:r>
              <a:rPr lang="en-US" altLang="zh-CN" dirty="0"/>
              <a:t>(200)</a:t>
            </a:r>
            <a:endParaRPr lang="zh-CN" altLang="zh-CN" dirty="0"/>
          </a:p>
          <a:p>
            <a:pPr marL="0" indent="0">
              <a:buNone/>
            </a:pPr>
            <a:r>
              <a:rPr lang="en-US" altLang="zh-CN" dirty="0"/>
              <a:t>    </a:t>
            </a:r>
            <a:r>
              <a:rPr lang="en-US" altLang="zh-CN" dirty="0" err="1"/>
              <a:t>turtle.left</a:t>
            </a:r>
            <a:r>
              <a:rPr lang="en-US" altLang="zh-CN" dirty="0"/>
              <a:t>(90)</a:t>
            </a:r>
            <a:endParaRPr lang="zh-CN" altLang="zh-CN" dirty="0"/>
          </a:p>
          <a:p>
            <a:pPr marL="0" indent="0">
              <a:buNone/>
            </a:pPr>
            <a:r>
              <a:rPr lang="en-US" altLang="zh-CN" dirty="0" err="1"/>
              <a:t>turtle.done</a:t>
            </a:r>
            <a:r>
              <a:rPr lang="en-US" altLang="zh-CN" dirty="0"/>
              <a:t>()</a:t>
            </a:r>
            <a:endParaRPr lang="zh-CN" altLang="zh-CN"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7</a:t>
            </a:fld>
            <a:endParaRPr lang="en-US" altLang="ko-KR"/>
          </a:p>
        </p:txBody>
      </p:sp>
      <p:sp>
        <p:nvSpPr>
          <p:cNvPr id="5" name="TextBox 4"/>
          <p:cNvSpPr txBox="1"/>
          <p:nvPr/>
        </p:nvSpPr>
        <p:spPr>
          <a:xfrm>
            <a:off x="494270" y="4275438"/>
            <a:ext cx="8130746" cy="1815882"/>
          </a:xfrm>
          <a:prstGeom prst="rect">
            <a:avLst/>
          </a:prstGeom>
          <a:noFill/>
        </p:spPr>
        <p:txBody>
          <a:bodyPr wrap="square" rtlCol="0">
            <a:spAutoFit/>
          </a:bodyPr>
          <a:lstStyle/>
          <a:p>
            <a:r>
              <a:rPr lang="zh-CN" altLang="zh-CN" sz="2800" b="1" dirty="0"/>
              <a:t>这段程序中我们将需要重复的代码向右缩进了</a:t>
            </a:r>
            <a:r>
              <a:rPr lang="en-US" altLang="zh-CN" sz="2800" b="1" dirty="0"/>
              <a:t>4</a:t>
            </a:r>
            <a:r>
              <a:rPr lang="zh-CN" altLang="zh-CN" sz="2800" b="1" dirty="0"/>
              <a:t>个空格，同时在这段代码前面加入了引领循环的</a:t>
            </a:r>
            <a:r>
              <a:rPr lang="en-US" altLang="zh-CN" sz="2800" b="1" dirty="0"/>
              <a:t>for</a:t>
            </a:r>
            <a:r>
              <a:rPr lang="zh-CN" altLang="zh-CN" sz="2800" b="1" dirty="0"/>
              <a:t>语句，整个</a:t>
            </a:r>
            <a:r>
              <a:rPr lang="en-US" altLang="zh-CN" sz="2800" b="1" dirty="0"/>
              <a:t>for</a:t>
            </a:r>
            <a:r>
              <a:rPr lang="zh-CN" altLang="zh-CN" sz="2800" b="1" dirty="0"/>
              <a:t>语句的作用是让循环变量</a:t>
            </a:r>
            <a:r>
              <a:rPr lang="en-US" altLang="zh-CN" sz="2800" b="1" dirty="0" err="1"/>
              <a:t>i</a:t>
            </a:r>
            <a:r>
              <a:rPr lang="zh-CN" altLang="zh-CN" sz="2800" b="1" dirty="0"/>
              <a:t>的值取遍</a:t>
            </a:r>
            <a:r>
              <a:rPr lang="en-US" altLang="zh-CN" sz="2800" b="1" dirty="0"/>
              <a:t>4</a:t>
            </a:r>
            <a:r>
              <a:rPr lang="zh-CN" altLang="zh-CN" sz="2800" b="1" dirty="0"/>
              <a:t>以内的所有非负整数，即</a:t>
            </a:r>
            <a:r>
              <a:rPr lang="en-US" altLang="zh-CN" sz="2800" b="1" dirty="0"/>
              <a:t>0</a:t>
            </a:r>
            <a:r>
              <a:rPr lang="zh-CN" altLang="zh-CN" sz="2800" b="1" dirty="0"/>
              <a:t>、</a:t>
            </a:r>
            <a:r>
              <a:rPr lang="en-US" altLang="zh-CN" sz="2800" b="1" dirty="0"/>
              <a:t>1</a:t>
            </a:r>
            <a:r>
              <a:rPr lang="zh-CN" altLang="zh-CN" sz="2800" b="1" dirty="0"/>
              <a:t>、</a:t>
            </a:r>
            <a:r>
              <a:rPr lang="en-US" altLang="zh-CN" sz="2800" b="1" dirty="0"/>
              <a:t>2</a:t>
            </a:r>
            <a:r>
              <a:rPr lang="zh-CN" altLang="zh-CN" sz="2800" b="1" dirty="0"/>
              <a:t>、</a:t>
            </a:r>
            <a:r>
              <a:rPr lang="en-US" altLang="zh-CN" sz="2800" b="1" dirty="0" smtClean="0"/>
              <a:t>3</a:t>
            </a:r>
            <a:r>
              <a:rPr lang="zh-CN" altLang="zh-CN" sz="2800" b="1" dirty="0" smtClean="0"/>
              <a:t>。</a:t>
            </a:r>
            <a:endParaRPr lang="zh-CN" altLang="zh-CN" sz="2800" b="1" dirty="0"/>
          </a:p>
        </p:txBody>
      </p:sp>
    </p:spTree>
    <p:extLst>
      <p:ext uri="{BB962C8B-B14F-4D97-AF65-F5344CB8AC3E}">
        <p14:creationId xmlns:p14="http://schemas.microsoft.com/office/powerpoint/2010/main" val="222738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缩进</a:t>
            </a:r>
            <a:endParaRPr lang="zh-CN" altLang="en-US" dirty="0"/>
          </a:p>
        </p:txBody>
      </p:sp>
      <p:sp>
        <p:nvSpPr>
          <p:cNvPr id="3" name="内容占位符 2"/>
          <p:cNvSpPr>
            <a:spLocks noGrp="1"/>
          </p:cNvSpPr>
          <p:nvPr>
            <p:ph idx="1"/>
          </p:nvPr>
        </p:nvSpPr>
        <p:spPr/>
        <p:txBody>
          <a:bodyPr/>
          <a:lstStyle/>
          <a:p>
            <a:r>
              <a:rPr lang="zh-CN" altLang="zh-CN" dirty="0"/>
              <a:t>这里我们提出了一个非常重要的概念——缩进（</a:t>
            </a:r>
            <a:r>
              <a:rPr lang="en-US" altLang="zh-CN" dirty="0"/>
              <a:t>Indentation</a:t>
            </a:r>
            <a:r>
              <a:rPr lang="zh-CN" altLang="zh-CN" dirty="0"/>
              <a:t>），这是在</a:t>
            </a:r>
            <a:r>
              <a:rPr lang="en-US" altLang="zh-CN" dirty="0"/>
              <a:t>Python</a:t>
            </a:r>
            <a:r>
              <a:rPr lang="zh-CN" altLang="zh-CN" dirty="0"/>
              <a:t>中非常重要的格式标记，因为缩进代表了程序段落之间的关系，例如上述程序中，因为</a:t>
            </a:r>
            <a:r>
              <a:rPr lang="en-US" altLang="zh-CN" dirty="0"/>
              <a:t>for</a:t>
            </a:r>
            <a:r>
              <a:rPr lang="zh-CN" altLang="zh-CN" dirty="0"/>
              <a:t>语句后的两条语句向右缩进了，所以它们表示这两条语句是循环真正需要执行的代码，即循环体，不管循环执行多少次，每一次所执行的内容都将是这两条语句。而使用</a:t>
            </a:r>
            <a:r>
              <a:rPr lang="en-US" altLang="zh-CN" dirty="0"/>
              <a:t>Python</a:t>
            </a:r>
            <a:r>
              <a:rPr lang="zh-CN" altLang="zh-CN" dirty="0"/>
              <a:t>语言书写的代码也正是因为使用缩进来表达每一条语句之间的所属关系，所以不仅格式上看起来非常优美，同时也具备了良好的可读性。</a:t>
            </a:r>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8</a:t>
            </a:fld>
            <a:endParaRPr lang="en-US" altLang="ko-KR"/>
          </a:p>
        </p:txBody>
      </p:sp>
    </p:spTree>
    <p:extLst>
      <p:ext uri="{BB962C8B-B14F-4D97-AF65-F5344CB8AC3E}">
        <p14:creationId xmlns:p14="http://schemas.microsoft.com/office/powerpoint/2010/main" val="3782959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绘制五角星</a:t>
            </a:r>
            <a:endParaRPr lang="zh-CN" altLang="en-US" dirty="0"/>
          </a:p>
        </p:txBody>
      </p:sp>
      <p:sp>
        <p:nvSpPr>
          <p:cNvPr id="3" name="内容占位符 2"/>
          <p:cNvSpPr>
            <a:spLocks noGrp="1"/>
          </p:cNvSpPr>
          <p:nvPr>
            <p:ph idx="1"/>
          </p:nvPr>
        </p:nvSpPr>
        <p:spPr>
          <a:xfrm>
            <a:off x="457200" y="1600200"/>
            <a:ext cx="8229600" cy="4158049"/>
          </a:xfrm>
          <a:solidFill>
            <a:schemeClr val="bg1">
              <a:lumMod val="85000"/>
            </a:schemeClr>
          </a:solidFill>
        </p:spPr>
        <p:txBody>
          <a:bodyPr/>
          <a:lstStyle/>
          <a:p>
            <a:pPr marL="0" indent="0">
              <a:buNone/>
            </a:pPr>
            <a:r>
              <a:rPr lang="en-US" altLang="zh-CN" dirty="0"/>
              <a:t># </a:t>
            </a:r>
            <a:r>
              <a:rPr lang="zh-CN" altLang="zh-CN" dirty="0"/>
              <a:t>例 </a:t>
            </a:r>
            <a:r>
              <a:rPr lang="en-US" altLang="zh-CN" dirty="0"/>
              <a:t>3.4</a:t>
            </a:r>
            <a:r>
              <a:rPr lang="zh-CN" altLang="zh-CN" dirty="0"/>
              <a:t>通过循环机制，以尽可能少的代码完成绘制五角星的功能</a:t>
            </a:r>
          </a:p>
          <a:p>
            <a:pPr marL="0" indent="0">
              <a:buNone/>
            </a:pPr>
            <a:r>
              <a:rPr lang="en-US" altLang="zh-CN" dirty="0"/>
              <a:t>import turtle</a:t>
            </a:r>
            <a:endParaRPr lang="zh-CN" altLang="zh-CN" dirty="0"/>
          </a:p>
          <a:p>
            <a:pPr marL="0" indent="0">
              <a:buNone/>
            </a:pPr>
            <a:r>
              <a:rPr lang="en-US" altLang="zh-CN" dirty="0"/>
              <a:t>for </a:t>
            </a:r>
            <a:r>
              <a:rPr lang="en-US" altLang="zh-CN" dirty="0" err="1"/>
              <a:t>i</a:t>
            </a:r>
            <a:r>
              <a:rPr lang="en-US" altLang="zh-CN" dirty="0"/>
              <a:t> in range(5):</a:t>
            </a:r>
            <a:endParaRPr lang="zh-CN" altLang="zh-CN" dirty="0"/>
          </a:p>
          <a:p>
            <a:pPr marL="0" indent="0">
              <a:buNone/>
            </a:pPr>
            <a:r>
              <a:rPr lang="en-US" altLang="zh-CN" dirty="0"/>
              <a:t>    </a:t>
            </a:r>
            <a:r>
              <a:rPr lang="en-US" altLang="zh-CN" dirty="0" err="1"/>
              <a:t>turtle.forward</a:t>
            </a:r>
            <a:r>
              <a:rPr lang="en-US" altLang="zh-CN" dirty="0"/>
              <a:t>(100)</a:t>
            </a:r>
            <a:endParaRPr lang="zh-CN" altLang="zh-CN" dirty="0"/>
          </a:p>
          <a:p>
            <a:pPr marL="0" indent="0">
              <a:buNone/>
            </a:pPr>
            <a:r>
              <a:rPr lang="en-US" altLang="zh-CN" dirty="0"/>
              <a:t>    </a:t>
            </a:r>
            <a:r>
              <a:rPr lang="en-US" altLang="zh-CN" dirty="0" err="1"/>
              <a:t>turtle.left</a:t>
            </a:r>
            <a:r>
              <a:rPr lang="en-US" altLang="zh-CN" dirty="0"/>
              <a:t>(72)</a:t>
            </a:r>
            <a:endParaRPr lang="zh-CN" altLang="zh-CN" dirty="0"/>
          </a:p>
          <a:p>
            <a:pPr marL="0" indent="0">
              <a:buNone/>
            </a:pPr>
            <a:r>
              <a:rPr lang="en-US" altLang="zh-CN" dirty="0"/>
              <a:t>    </a:t>
            </a:r>
            <a:r>
              <a:rPr lang="en-US" altLang="zh-CN" dirty="0" err="1"/>
              <a:t>turtle.forward</a:t>
            </a:r>
            <a:r>
              <a:rPr lang="en-US" altLang="zh-CN" dirty="0"/>
              <a:t>(100)</a:t>
            </a:r>
            <a:endParaRPr lang="zh-CN" altLang="zh-CN" dirty="0"/>
          </a:p>
          <a:p>
            <a:pPr marL="0" indent="0">
              <a:buNone/>
            </a:pPr>
            <a:r>
              <a:rPr lang="en-US" altLang="zh-CN" dirty="0"/>
              <a:t>    </a:t>
            </a:r>
            <a:r>
              <a:rPr lang="en-US" altLang="zh-CN" dirty="0" err="1"/>
              <a:t>turtle.right</a:t>
            </a:r>
            <a:r>
              <a:rPr lang="en-US" altLang="zh-CN" dirty="0"/>
              <a:t>(144)</a:t>
            </a:r>
            <a:endParaRPr lang="zh-CN" altLang="zh-CN" dirty="0"/>
          </a:p>
          <a:p>
            <a:pPr marL="0" indent="0">
              <a:buNone/>
            </a:pPr>
            <a:r>
              <a:rPr lang="en-US" altLang="zh-CN" dirty="0" err="1"/>
              <a:t>turtle.done</a:t>
            </a:r>
            <a:r>
              <a:rPr lang="en-US" altLang="zh-CN" dirty="0" smtClean="0"/>
              <a:t>()</a:t>
            </a:r>
            <a:endParaRPr lang="zh-CN" altLang="zh-CN"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9</a:t>
            </a:fld>
            <a:endParaRPr lang="en-US" altLang="ko-KR"/>
          </a:p>
        </p:txBody>
      </p:sp>
    </p:spTree>
    <p:extLst>
      <p:ext uri="{BB962C8B-B14F-4D97-AF65-F5344CB8AC3E}">
        <p14:creationId xmlns:p14="http://schemas.microsoft.com/office/powerpoint/2010/main" val="75003279"/>
      </p:ext>
    </p:extLst>
  </p:cSld>
  <p:clrMapOvr>
    <a:masterClrMapping/>
  </p:clrMapOvr>
</p:sld>
</file>

<file path=ppt/theme/theme1.xml><?xml version="1.0" encoding="utf-8"?>
<a:theme xmlns:a="http://schemas.openxmlformats.org/drawingml/2006/main" name="南邮">
  <a:themeElements>
    <a:clrScheme name="1_기본 디자인 3">
      <a:dk1>
        <a:srgbClr val="000000"/>
      </a:dk1>
      <a:lt1>
        <a:srgbClr val="FFFFFF"/>
      </a:lt1>
      <a:dk2>
        <a:srgbClr val="FFFFFF"/>
      </a:dk2>
      <a:lt2>
        <a:srgbClr val="4D4D4D"/>
      </a:lt2>
      <a:accent1>
        <a:srgbClr val="7067AF"/>
      </a:accent1>
      <a:accent2>
        <a:srgbClr val="99CCFF"/>
      </a:accent2>
      <a:accent3>
        <a:srgbClr val="FFFFFF"/>
      </a:accent3>
      <a:accent4>
        <a:srgbClr val="000000"/>
      </a:accent4>
      <a:accent5>
        <a:srgbClr val="BBB8D4"/>
      </a:accent5>
      <a:accent6>
        <a:srgbClr val="8AB9E7"/>
      </a:accent6>
      <a:hlink>
        <a:srgbClr val="CCCCFF"/>
      </a:hlink>
      <a:folHlink>
        <a:srgbClr val="C68DFF"/>
      </a:folHlink>
    </a:clrScheme>
    <a:fontScheme name="1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6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6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1_기본 디자인 1">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기본 디자인 2">
        <a:dk1>
          <a:srgbClr val="000000"/>
        </a:dk1>
        <a:lt1>
          <a:srgbClr val="FFFFFF"/>
        </a:lt1>
        <a:dk2>
          <a:srgbClr val="FFFFCC"/>
        </a:dk2>
        <a:lt2>
          <a:srgbClr val="5F5F5F"/>
        </a:lt2>
        <a:accent1>
          <a:srgbClr val="5A9E65"/>
        </a:accent1>
        <a:accent2>
          <a:srgbClr val="CCCC00"/>
        </a:accent2>
        <a:accent3>
          <a:srgbClr val="FFFFFF"/>
        </a:accent3>
        <a:accent4>
          <a:srgbClr val="000000"/>
        </a:accent4>
        <a:accent5>
          <a:srgbClr val="B5CCB8"/>
        </a:accent5>
        <a:accent6>
          <a:srgbClr val="B9B900"/>
        </a:accent6>
        <a:hlink>
          <a:srgbClr val="DB8647"/>
        </a:hlink>
        <a:folHlink>
          <a:srgbClr val="90B7CA"/>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FFFFFF"/>
        </a:dk2>
        <a:lt2>
          <a:srgbClr val="4D4D4D"/>
        </a:lt2>
        <a:accent1>
          <a:srgbClr val="7067AF"/>
        </a:accent1>
        <a:accent2>
          <a:srgbClr val="99CCFF"/>
        </a:accent2>
        <a:accent3>
          <a:srgbClr val="FFFFFF"/>
        </a:accent3>
        <a:accent4>
          <a:srgbClr val="000000"/>
        </a:accent4>
        <a:accent5>
          <a:srgbClr val="BBB8D4"/>
        </a:accent5>
        <a:accent6>
          <a:srgbClr val="8AB9E7"/>
        </a:accent6>
        <a:hlink>
          <a:srgbClr val="CCCCFF"/>
        </a:hlink>
        <a:folHlink>
          <a:srgbClr val="C68DFF"/>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FF"/>
        </a:lt1>
        <a:dk2>
          <a:srgbClr val="FEE9DE"/>
        </a:dk2>
        <a:lt2>
          <a:srgbClr val="777777"/>
        </a:lt2>
        <a:accent1>
          <a:srgbClr val="6D5484"/>
        </a:accent1>
        <a:accent2>
          <a:srgbClr val="D88EC6"/>
        </a:accent2>
        <a:accent3>
          <a:srgbClr val="FFFFFF"/>
        </a:accent3>
        <a:accent4>
          <a:srgbClr val="000000"/>
        </a:accent4>
        <a:accent5>
          <a:srgbClr val="BAB3C2"/>
        </a:accent5>
        <a:accent6>
          <a:srgbClr val="C480B3"/>
        </a:accent6>
        <a:hlink>
          <a:srgbClr val="EA8484"/>
        </a:hlink>
        <a:folHlink>
          <a:srgbClr val="8BCFB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892</TotalTime>
  <Words>2086</Words>
  <Application>Microsoft Office PowerPoint</Application>
  <PresentationFormat>全屏显示(4:3)</PresentationFormat>
  <Paragraphs>236</Paragraphs>
  <Slides>29</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29</vt:i4>
      </vt:variant>
    </vt:vector>
  </HeadingPairs>
  <TitlesOfParts>
    <vt:vector size="44" baseType="lpstr">
      <vt:lpstr>Gulim</vt:lpstr>
      <vt:lpstr>等线</vt:lpstr>
      <vt:lpstr>方正黄草简体</vt:lpstr>
      <vt:lpstr>黑体</vt:lpstr>
      <vt:lpstr>华文细黑</vt:lpstr>
      <vt:lpstr>华文新魏</vt:lpstr>
      <vt:lpstr>隶书</vt:lpstr>
      <vt:lpstr>宋体</vt:lpstr>
      <vt:lpstr>幼圆</vt:lpstr>
      <vt:lpstr>Arial Black</vt:lpstr>
      <vt:lpstr>Calibri</vt:lpstr>
      <vt:lpstr>Tahoma</vt:lpstr>
      <vt:lpstr>Times New Roman</vt:lpstr>
      <vt:lpstr>Wingdings</vt:lpstr>
      <vt:lpstr>南邮</vt:lpstr>
      <vt:lpstr>PowerPoint 演示文稿</vt:lpstr>
      <vt:lpstr>第3章 神奇的小海龟</vt:lpstr>
      <vt:lpstr>1 掌握Turtle函数库进行图形绘制的方法 2 理解程序的执行过程 3 理解循环结构在程序执行过程中的作用 4 理解函数在程序设计过程中的作用</vt:lpstr>
      <vt:lpstr>第一个海龟程序</vt:lpstr>
      <vt:lpstr>绘制正方形</vt:lpstr>
      <vt:lpstr>程序分析</vt:lpstr>
      <vt:lpstr>使用循环化简程序</vt:lpstr>
      <vt:lpstr>缩进</vt:lpstr>
      <vt:lpstr>绘制五角星</vt:lpstr>
      <vt:lpstr>程序分析</vt:lpstr>
      <vt:lpstr>为五角星上色</vt:lpstr>
      <vt:lpstr>程序分析</vt:lpstr>
      <vt:lpstr>填充颜色</vt:lpstr>
      <vt:lpstr>程序分析</vt:lpstr>
      <vt:lpstr>什么是函数</vt:lpstr>
      <vt:lpstr>函数定义</vt:lpstr>
      <vt:lpstr>程序分析</vt:lpstr>
      <vt:lpstr>在不同位置绘制星星</vt:lpstr>
      <vt:lpstr>程序分析</vt:lpstr>
      <vt:lpstr>函数的参数</vt:lpstr>
      <vt:lpstr>带参数的函数定义</vt:lpstr>
      <vt:lpstr>调用函数</vt:lpstr>
      <vt:lpstr>颜色也可以作为参数</vt:lpstr>
      <vt:lpstr>更多的海龟函数</vt:lpstr>
      <vt:lpstr>更多的海龟函数</vt:lpstr>
      <vt:lpstr>更多的海龟函数</vt:lpstr>
      <vt:lpstr>本章小结</vt:lpstr>
      <vt:lpstr>本章小结</vt:lpstr>
      <vt:lpstr>PowerPoint 演示文稿</vt:lpstr>
    </vt:vector>
  </TitlesOfParts>
  <Company>artcom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dc:description>본 디자인은 ARTCOM PT연구소에 저작권이 있습니다.</dc:description>
  <cp:lastModifiedBy>薛 景</cp:lastModifiedBy>
  <cp:revision>37</cp:revision>
  <dcterms:created xsi:type="dcterms:W3CDTF">2015-09-21T07:23:15Z</dcterms:created>
  <dcterms:modified xsi:type="dcterms:W3CDTF">2018-10-11T05:34:38Z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000800b289000000000001024140</vt:lpwstr>
  </property>
</Properties>
</file>