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handoutMasterIdLst>
    <p:handoutMasterId r:id="rId56"/>
  </p:handoutMasterIdLst>
  <p:sldIdLst>
    <p:sldId id="258" r:id="rId2"/>
    <p:sldId id="609" r:id="rId3"/>
    <p:sldId id="610"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636" r:id="rId30"/>
    <p:sldId id="637" r:id="rId31"/>
    <p:sldId id="638" r:id="rId32"/>
    <p:sldId id="639" r:id="rId33"/>
    <p:sldId id="640" r:id="rId34"/>
    <p:sldId id="641" r:id="rId35"/>
    <p:sldId id="642" r:id="rId36"/>
    <p:sldId id="643" r:id="rId37"/>
    <p:sldId id="644" r:id="rId38"/>
    <p:sldId id="645" r:id="rId39"/>
    <p:sldId id="646" r:id="rId40"/>
    <p:sldId id="647" r:id="rId41"/>
    <p:sldId id="648" r:id="rId42"/>
    <p:sldId id="649" r:id="rId43"/>
    <p:sldId id="650" r:id="rId44"/>
    <p:sldId id="651" r:id="rId45"/>
    <p:sldId id="652" r:id="rId46"/>
    <p:sldId id="653" r:id="rId47"/>
    <p:sldId id="655" r:id="rId48"/>
    <p:sldId id="656" r:id="rId49"/>
    <p:sldId id="657" r:id="rId50"/>
    <p:sldId id="658" r:id="rId51"/>
    <p:sldId id="659" r:id="rId52"/>
    <p:sldId id="660" r:id="rId53"/>
    <p:sldId id="564" r:id="rId54"/>
  </p:sldIdLst>
  <p:sldSz cx="9144000" cy="6858000" type="screen4x3"/>
  <p:notesSz cx="6858000" cy="9144000"/>
  <p:defaultTextStyle>
    <a:defPPr>
      <a:defRPr lang="ko-KR"/>
    </a:defPPr>
    <a:lvl1pPr algn="l" rtl="0" fontAlgn="base">
      <a:spcBef>
        <a:spcPct val="0"/>
      </a:spcBef>
      <a:spcAft>
        <a:spcPct val="0"/>
      </a:spcAft>
      <a:defRPr kumimoji="1" sz="3600" kern="1200">
        <a:solidFill>
          <a:schemeClr val="tx1"/>
        </a:solidFill>
        <a:latin typeface="Gulim" pitchFamily="34" charset="-127"/>
        <a:ea typeface="宋体" charset="-122"/>
        <a:cs typeface="+mn-cs"/>
      </a:defRPr>
    </a:lvl1pPr>
    <a:lvl2pPr marL="457200" algn="l" rtl="0" fontAlgn="base">
      <a:spcBef>
        <a:spcPct val="0"/>
      </a:spcBef>
      <a:spcAft>
        <a:spcPct val="0"/>
      </a:spcAft>
      <a:defRPr kumimoji="1" sz="3600" kern="1200">
        <a:solidFill>
          <a:schemeClr val="tx1"/>
        </a:solidFill>
        <a:latin typeface="Gulim" pitchFamily="34" charset="-127"/>
        <a:ea typeface="宋体" charset="-122"/>
        <a:cs typeface="+mn-cs"/>
      </a:defRPr>
    </a:lvl2pPr>
    <a:lvl3pPr marL="914400" algn="l" rtl="0" fontAlgn="base">
      <a:spcBef>
        <a:spcPct val="0"/>
      </a:spcBef>
      <a:spcAft>
        <a:spcPct val="0"/>
      </a:spcAft>
      <a:defRPr kumimoji="1" sz="3600" kern="1200">
        <a:solidFill>
          <a:schemeClr val="tx1"/>
        </a:solidFill>
        <a:latin typeface="Gulim" pitchFamily="34" charset="-127"/>
        <a:ea typeface="宋体" charset="-122"/>
        <a:cs typeface="+mn-cs"/>
      </a:defRPr>
    </a:lvl3pPr>
    <a:lvl4pPr marL="1371600" algn="l" rtl="0" fontAlgn="base">
      <a:spcBef>
        <a:spcPct val="0"/>
      </a:spcBef>
      <a:spcAft>
        <a:spcPct val="0"/>
      </a:spcAft>
      <a:defRPr kumimoji="1" sz="3600" kern="1200">
        <a:solidFill>
          <a:schemeClr val="tx1"/>
        </a:solidFill>
        <a:latin typeface="Gulim" pitchFamily="34" charset="-127"/>
        <a:ea typeface="宋体" charset="-122"/>
        <a:cs typeface="+mn-cs"/>
      </a:defRPr>
    </a:lvl4pPr>
    <a:lvl5pPr marL="1828800" algn="l" rtl="0" fontAlgn="base">
      <a:spcBef>
        <a:spcPct val="0"/>
      </a:spcBef>
      <a:spcAft>
        <a:spcPct val="0"/>
      </a:spcAft>
      <a:defRPr kumimoji="1" sz="3600" kern="1200">
        <a:solidFill>
          <a:schemeClr val="tx1"/>
        </a:solidFill>
        <a:latin typeface="Gulim" pitchFamily="34" charset="-127"/>
        <a:ea typeface="宋体" charset="-122"/>
        <a:cs typeface="+mn-cs"/>
      </a:defRPr>
    </a:lvl5pPr>
    <a:lvl6pPr marL="2286000" algn="l" defTabSz="914400" rtl="0" eaLnBrk="1" latinLnBrk="0" hangingPunct="1">
      <a:defRPr kumimoji="1" sz="3600" kern="1200">
        <a:solidFill>
          <a:schemeClr val="tx1"/>
        </a:solidFill>
        <a:latin typeface="Gulim" pitchFamily="34" charset="-127"/>
        <a:ea typeface="宋体" charset="-122"/>
        <a:cs typeface="+mn-cs"/>
      </a:defRPr>
    </a:lvl6pPr>
    <a:lvl7pPr marL="2743200" algn="l" defTabSz="914400" rtl="0" eaLnBrk="1" latinLnBrk="0" hangingPunct="1">
      <a:defRPr kumimoji="1" sz="3600" kern="1200">
        <a:solidFill>
          <a:schemeClr val="tx1"/>
        </a:solidFill>
        <a:latin typeface="Gulim" pitchFamily="34" charset="-127"/>
        <a:ea typeface="宋体" charset="-122"/>
        <a:cs typeface="+mn-cs"/>
      </a:defRPr>
    </a:lvl7pPr>
    <a:lvl8pPr marL="3200400" algn="l" defTabSz="914400" rtl="0" eaLnBrk="1" latinLnBrk="0" hangingPunct="1">
      <a:defRPr kumimoji="1" sz="3600" kern="1200">
        <a:solidFill>
          <a:schemeClr val="tx1"/>
        </a:solidFill>
        <a:latin typeface="Gulim" pitchFamily="34" charset="-127"/>
        <a:ea typeface="宋体" charset="-122"/>
        <a:cs typeface="+mn-cs"/>
      </a:defRPr>
    </a:lvl8pPr>
    <a:lvl9pPr marL="3657600" algn="l" defTabSz="914400" rtl="0" eaLnBrk="1" latinLnBrk="0" hangingPunct="1">
      <a:defRPr kumimoji="1" sz="3600" kern="1200">
        <a:solidFill>
          <a:schemeClr val="tx1"/>
        </a:solidFill>
        <a:latin typeface="Gulim" pitchFamily="34" charset="-127"/>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003399"/>
    <a:srgbClr val="006600"/>
    <a:srgbClr val="FF5050"/>
    <a:srgbClr val="F8F8F8"/>
    <a:srgbClr val="F8FE06"/>
    <a:srgbClr val="FCF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5" autoAdjust="0"/>
    <p:restoredTop sz="84242" autoAdjust="0"/>
  </p:normalViewPr>
  <p:slideViewPr>
    <p:cSldViewPr snapToGrid="0">
      <p:cViewPr varScale="1">
        <p:scale>
          <a:sx n="64" d="100"/>
          <a:sy n="64" d="100"/>
        </p:scale>
        <p:origin x="-14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39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zh-CN" altLang="en-US"/>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1E35477E-1C5A-478E-90F9-334C38665CAC}" type="slidenum">
              <a:rPr lang="zh-CN" altLang="en-US"/>
              <a:pPr>
                <a:defRPr/>
              </a:pPr>
              <a:t>‹#›</a:t>
            </a:fld>
            <a:endParaRPr lang="en-US" altLang="zh-CN"/>
          </a:p>
        </p:txBody>
      </p:sp>
    </p:spTree>
    <p:extLst>
      <p:ext uri="{BB962C8B-B14F-4D97-AF65-F5344CB8AC3E}">
        <p14:creationId xmlns="" xmlns:p14="http://schemas.microsoft.com/office/powerpoint/2010/main" val="165082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216887E0-471E-4DE0-AF29-DA3E571DA503}" type="slidenum">
              <a:rPr lang="en-US" altLang="ko-KR"/>
              <a:pPr>
                <a:defRPr/>
              </a:pPr>
              <a:t>‹#›</a:t>
            </a:fld>
            <a:endParaRPr lang="en-US" altLang="ko-KR"/>
          </a:p>
        </p:txBody>
      </p:sp>
    </p:spTree>
    <p:extLst>
      <p:ext uri="{BB962C8B-B14F-4D97-AF65-F5344CB8AC3E}">
        <p14:creationId xmlns="" xmlns:p14="http://schemas.microsoft.com/office/powerpoint/2010/main" val="91908532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1</a:t>
            </a:fld>
            <a:endParaRPr lang="en-US" altLang="ko-KR"/>
          </a:p>
        </p:txBody>
      </p:sp>
    </p:spTree>
    <p:extLst>
      <p:ext uri="{BB962C8B-B14F-4D97-AF65-F5344CB8AC3E}">
        <p14:creationId xmlns="" xmlns:p14="http://schemas.microsoft.com/office/powerpoint/2010/main" val="252183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6</a:t>
            </a:fld>
            <a:endParaRPr lang="en-US" altLang="ko-KR"/>
          </a:p>
        </p:txBody>
      </p:sp>
    </p:spTree>
    <p:extLst>
      <p:ext uri="{BB962C8B-B14F-4D97-AF65-F5344CB8AC3E}">
        <p14:creationId xmlns="" xmlns:p14="http://schemas.microsoft.com/office/powerpoint/2010/main" val="229286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7</a:t>
            </a:fld>
            <a:endParaRPr lang="en-US" altLang="ko-KR"/>
          </a:p>
        </p:txBody>
      </p:sp>
    </p:spTree>
    <p:extLst>
      <p:ext uri="{BB962C8B-B14F-4D97-AF65-F5344CB8AC3E}">
        <p14:creationId xmlns="" xmlns:p14="http://schemas.microsoft.com/office/powerpoint/2010/main" val="163024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24</a:t>
            </a:fld>
            <a:endParaRPr lang="en-US" altLang="ko-KR"/>
          </a:p>
        </p:txBody>
      </p:sp>
    </p:spTree>
    <p:extLst>
      <p:ext uri="{BB962C8B-B14F-4D97-AF65-F5344CB8AC3E}">
        <p14:creationId xmlns="" xmlns:p14="http://schemas.microsoft.com/office/powerpoint/2010/main" val="4215776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lIns="91423" tIns="45711" rIns="91423" bIns="45711"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7DBC9705-389B-4C5F-8471-201467B8898F}" type="slidenum">
              <a:rPr lang="en-US" altLang="zh-CN" sz="1200">
                <a:latin typeface="Times New Roman" pitchFamily="18" charset="0"/>
                <a:ea typeface="隶书" pitchFamily="49" charset="-122"/>
              </a:rPr>
              <a:pPr algn="r" eaLnBrk="1" hangingPunct="1"/>
              <a:t>53</a:t>
            </a:fld>
            <a:endParaRPr lang="en-US" altLang="zh-CN" sz="1200">
              <a:latin typeface="Times New Roman" pitchFamily="18" charset="0"/>
              <a:ea typeface="隶书" pitchFamily="49" charset="-122"/>
            </a:endParaRPr>
          </a:p>
        </p:txBody>
      </p:sp>
      <p:sp>
        <p:nvSpPr>
          <p:cNvPr id="39939" name="Rectangle 2"/>
          <p:cNvSpPr>
            <a:spLocks noGrp="1" noRot="1" noChangeAspect="1" noChangeArrowheads="1" noTextEdit="1"/>
          </p:cNvSpPr>
          <p:nvPr>
            <p:ph type="sldImg"/>
          </p:nvPr>
        </p:nvSpPr>
        <p:spPr>
          <a:ln/>
        </p:spPr>
      </p:sp>
      <p:sp>
        <p:nvSpPr>
          <p:cNvPr id="39940" name="Rectangle 4"/>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3" tIns="45711" rIns="91423" bIns="45711"/>
          <a:lstStyle/>
          <a:p>
            <a:endParaRPr lang="zh-CN" altLang="zh-CN" smtClean="0"/>
          </a:p>
        </p:txBody>
      </p:sp>
    </p:spTree>
    <p:extLst>
      <p:ext uri="{BB962C8B-B14F-4D97-AF65-F5344CB8AC3E}">
        <p14:creationId xmlns="" xmlns:p14="http://schemas.microsoft.com/office/powerpoint/2010/main" val="2514580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19" descr="njupt"/>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30824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25AE9908-57B2-4459-980B-5946E56C3D56}" type="slidenum">
              <a:rPr lang="en-US" altLang="ko-KR"/>
              <a:pPr>
                <a:defRPr/>
              </a:pPr>
              <a:t>‹#›</a:t>
            </a:fld>
            <a:endParaRPr lang="en-US" altLang="ko-KR"/>
          </a:p>
        </p:txBody>
      </p:sp>
    </p:spTree>
    <p:extLst>
      <p:ext uri="{BB962C8B-B14F-4D97-AF65-F5344CB8AC3E}">
        <p14:creationId xmlns="" xmlns:p14="http://schemas.microsoft.com/office/powerpoint/2010/main" val="142470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pPr/>
              <a:t>‹#›</a:t>
            </a:fld>
            <a:endParaRPr lang="zh-CN" altLang="en-US" dirty="0"/>
          </a:p>
        </p:txBody>
      </p:sp>
    </p:spTree>
    <p:extLst>
      <p:ext uri="{BB962C8B-B14F-4D97-AF65-F5344CB8AC3E}">
        <p14:creationId xmlns="" xmlns:p14="http://schemas.microsoft.com/office/powerpoint/2010/main" val="26156037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pPr/>
              <a:t>‹#›</a:t>
            </a:fld>
            <a:endParaRPr lang="zh-CN" altLang="en-US" dirty="0"/>
          </a:p>
        </p:txBody>
      </p:sp>
    </p:spTree>
    <p:extLst>
      <p:ext uri="{BB962C8B-B14F-4D97-AF65-F5344CB8AC3E}">
        <p14:creationId xmlns="" xmlns:p14="http://schemas.microsoft.com/office/powerpoint/2010/main" val="3880118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752" y="112410"/>
            <a:ext cx="8229600" cy="816743"/>
          </a:xfrm>
          <a:prstGeom prst="rect">
            <a:avLst/>
          </a:prstGeom>
        </p:spPr>
        <p:txBody>
          <a:bodyPr/>
          <a:lstStyle>
            <a:lvl1pPr>
              <a:defRPr sz="4000" baseline="0">
                <a:solidFill>
                  <a:srgbClr val="F8FE06"/>
                </a:solidFill>
                <a:latin typeface="Tahoma" pitchFamily="34" charset="0"/>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lnSpc>
                <a:spcPct val="105000"/>
              </a:lnSpc>
              <a:defRPr sz="2400" b="1" i="0" baseline="0">
                <a:latin typeface="Tahoma" pitchFamily="34" charset="0"/>
                <a:ea typeface="黑体" pitchFamily="49" charset="-122"/>
              </a:defRPr>
            </a:lvl1pPr>
            <a:lvl2pPr>
              <a:lnSpc>
                <a:spcPct val="105000"/>
              </a:lnSpc>
              <a:defRPr sz="2400" b="1" i="0" baseline="0">
                <a:latin typeface="Tahoma" pitchFamily="34" charset="0"/>
                <a:ea typeface="黑体" pitchFamily="49" charset="-122"/>
              </a:defRPr>
            </a:lvl2pPr>
            <a:lvl3pPr>
              <a:lnSpc>
                <a:spcPct val="105000"/>
              </a:lnSpc>
              <a:defRPr sz="2400" b="1" i="0" baseline="0">
                <a:latin typeface="Tahoma" pitchFamily="34" charset="0"/>
                <a:ea typeface="黑体" pitchFamily="49"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Rectangle 6"/>
          <p:cNvSpPr>
            <a:spLocks noGrp="1" noChangeArrowheads="1"/>
          </p:cNvSpPr>
          <p:nvPr>
            <p:ph type="sldNum" sz="quarter" idx="10"/>
          </p:nvPr>
        </p:nvSpPr>
        <p:spPr>
          <a:ln/>
        </p:spPr>
        <p:txBody>
          <a:bodyPr/>
          <a:lstStyle>
            <a:lvl1pPr>
              <a:defRPr/>
            </a:lvl1pPr>
          </a:lstStyle>
          <a:p>
            <a:pPr>
              <a:defRPr/>
            </a:pPr>
            <a:fld id="{2BD893FB-85AB-4B61-AFED-52C0504A6183}" type="slidenum">
              <a:rPr lang="en-US" altLang="ko-KR"/>
              <a:pPr>
                <a:defRPr/>
              </a:pPr>
              <a:t>‹#›</a:t>
            </a:fld>
            <a:endParaRPr lang="en-US" altLang="ko-KR"/>
          </a:p>
        </p:txBody>
      </p:sp>
    </p:spTree>
    <p:extLst>
      <p:ext uri="{BB962C8B-B14F-4D97-AF65-F5344CB8AC3E}">
        <p14:creationId xmlns="" xmlns:p14="http://schemas.microsoft.com/office/powerpoint/2010/main" val="2892379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21FA6B54-9BAF-4780-A14F-7F55ADCF1FEF}" type="slidenum">
              <a:rPr lang="en-US" altLang="ko-KR"/>
              <a:pPr>
                <a:defRPr/>
              </a:pPr>
              <a:t>‹#›</a:t>
            </a:fld>
            <a:endParaRPr lang="en-US" altLang="ko-KR"/>
          </a:p>
        </p:txBody>
      </p:sp>
    </p:spTree>
    <p:extLst>
      <p:ext uri="{BB962C8B-B14F-4D97-AF65-F5344CB8AC3E}">
        <p14:creationId xmlns="" xmlns:p14="http://schemas.microsoft.com/office/powerpoint/2010/main" val="1779364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A1E115F-A18D-4981-BA91-63DE54E36BEB}" type="slidenum">
              <a:rPr lang="en-US" altLang="ko-KR"/>
              <a:pPr>
                <a:defRPr/>
              </a:pPr>
              <a:t>‹#›</a:t>
            </a:fld>
            <a:endParaRPr lang="en-US" altLang="ko-KR"/>
          </a:p>
        </p:txBody>
      </p:sp>
    </p:spTree>
    <p:extLst>
      <p:ext uri="{BB962C8B-B14F-4D97-AF65-F5344CB8AC3E}">
        <p14:creationId xmlns="" xmlns:p14="http://schemas.microsoft.com/office/powerpoint/2010/main" val="1903174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a:prstGeom prst="rect">
            <a:avLst/>
          </a:prstGeom>
        </p:spPr>
        <p:txBody>
          <a:bodyPr/>
          <a:lstStyle/>
          <a:p>
            <a:pPr lvl="0"/>
            <a:r>
              <a:rPr lang="zh-CN" altLang="en-US" noProof="0" smtClean="0"/>
              <a:t>单击图标添加图表</a:t>
            </a:r>
          </a:p>
        </p:txBody>
      </p:sp>
      <p:sp>
        <p:nvSpPr>
          <p:cNvPr id="5" name="Rectangle 6"/>
          <p:cNvSpPr>
            <a:spLocks noGrp="1" noChangeArrowheads="1"/>
          </p:cNvSpPr>
          <p:nvPr>
            <p:ph type="sldNum" sz="quarter" idx="10"/>
          </p:nvPr>
        </p:nvSpPr>
        <p:spPr>
          <a:ln/>
        </p:spPr>
        <p:txBody>
          <a:bodyPr/>
          <a:lstStyle>
            <a:lvl1pPr>
              <a:defRPr/>
            </a:lvl1pPr>
          </a:lstStyle>
          <a:p>
            <a:pPr>
              <a:defRPr/>
            </a:pPr>
            <a:fld id="{7B547CC8-4C22-4E94-92BB-030D8DD40F4B}" type="slidenum">
              <a:rPr lang="en-US" altLang="ko-KR"/>
              <a:pPr>
                <a:defRPr/>
              </a:pPr>
              <a:t>‹#›</a:t>
            </a:fld>
            <a:endParaRPr lang="en-US" altLang="ko-KR"/>
          </a:p>
        </p:txBody>
      </p:sp>
    </p:spTree>
    <p:extLst>
      <p:ext uri="{BB962C8B-B14F-4D97-AF65-F5344CB8AC3E}">
        <p14:creationId xmlns="" xmlns:p14="http://schemas.microsoft.com/office/powerpoint/2010/main" val="1193417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536F916-06FB-4C33-8B4C-B7BC557AF9D8}" type="slidenum">
              <a:rPr lang="en-US" altLang="ko-KR"/>
              <a:pPr>
                <a:defRPr/>
              </a:pPr>
              <a:t>‹#›</a:t>
            </a:fld>
            <a:endParaRPr lang="en-US" altLang="ko-KR"/>
          </a:p>
        </p:txBody>
      </p:sp>
    </p:spTree>
    <p:extLst>
      <p:ext uri="{BB962C8B-B14F-4D97-AF65-F5344CB8AC3E}">
        <p14:creationId xmlns="" xmlns:p14="http://schemas.microsoft.com/office/powerpoint/2010/main" val="617211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293EA571-AA88-4692-84BF-86BB01D66D86}" type="slidenum">
              <a:rPr lang="en-US" altLang="ko-KR"/>
              <a:pPr>
                <a:defRPr/>
              </a:pPr>
              <a:t>‹#›</a:t>
            </a:fld>
            <a:endParaRPr lang="en-US" altLang="ko-KR"/>
          </a:p>
        </p:txBody>
      </p:sp>
    </p:spTree>
    <p:extLst>
      <p:ext uri="{BB962C8B-B14F-4D97-AF65-F5344CB8AC3E}">
        <p14:creationId xmlns="" xmlns:p14="http://schemas.microsoft.com/office/powerpoint/2010/main" val="27748466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F2160973-C939-468A-B29F-375B0F4B0B78}" type="slidenum">
              <a:rPr lang="en-US" altLang="ko-KR"/>
              <a:pPr>
                <a:defRPr/>
              </a:pPr>
              <a:t>‹#›</a:t>
            </a:fld>
            <a:endParaRPr lang="en-US" altLang="ko-KR"/>
          </a:p>
        </p:txBody>
      </p:sp>
    </p:spTree>
    <p:extLst>
      <p:ext uri="{BB962C8B-B14F-4D97-AF65-F5344CB8AC3E}">
        <p14:creationId xmlns="" xmlns:p14="http://schemas.microsoft.com/office/powerpoint/2010/main" val="4094803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4C73544-A9B0-4441-A16B-C5F230DA09F2}" type="slidenum">
              <a:rPr lang="en-US" altLang="ko-KR"/>
              <a:pPr>
                <a:defRPr/>
              </a:pPr>
              <a:t>‹#›</a:t>
            </a:fld>
            <a:endParaRPr lang="en-US" altLang="ko-KR"/>
          </a:p>
        </p:txBody>
      </p:sp>
    </p:spTree>
    <p:extLst>
      <p:ext uri="{BB962C8B-B14F-4D97-AF65-F5344CB8AC3E}">
        <p14:creationId xmlns="" xmlns:p14="http://schemas.microsoft.com/office/powerpoint/2010/main" val="11578779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
          <p:cNvSpPr>
            <a:spLocks noGrp="1" noChangeArrowheads="1"/>
          </p:cNvSpPr>
          <p:nvPr>
            <p:ph type="sldNum" sz="quarter" idx="4"/>
          </p:nvPr>
        </p:nvSpPr>
        <p:spPr bwMode="auto">
          <a:xfrm>
            <a:off x="4098925" y="6553200"/>
            <a:ext cx="982663" cy="3048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latinLnBrk="1">
              <a:defRPr kumimoji="0" sz="1400" b="1">
                <a:solidFill>
                  <a:schemeClr val="bg1"/>
                </a:solidFill>
                <a:ea typeface="Gulim" pitchFamily="34" charset="-127"/>
              </a:defRPr>
            </a:lvl1pPr>
          </a:lstStyle>
          <a:p>
            <a:pPr>
              <a:defRPr/>
            </a:pPr>
            <a:fld id="{E5C96805-3790-4584-B70C-938A5B84B61F}" type="slidenum">
              <a:rPr lang="en-US" altLang="ko-KR"/>
              <a:pPr>
                <a:defRPr/>
              </a:pPr>
              <a:t>‹#›</a:t>
            </a:fld>
            <a:endParaRPr lang="en-US" altLang="ko-KR"/>
          </a:p>
        </p:txBody>
      </p:sp>
      <p:sp>
        <p:nvSpPr>
          <p:cNvPr id="1028" name="WordArt 31"/>
          <p:cNvSpPr>
            <a:spLocks noChangeArrowheads="1" noChangeShapeType="1" noTextEdit="1"/>
          </p:cNvSpPr>
          <p:nvPr/>
        </p:nvSpPr>
        <p:spPr bwMode="auto">
          <a:xfrm>
            <a:off x="-9525" y="6577013"/>
            <a:ext cx="3151188" cy="2667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9600" b="1" kern="10">
                <a:gradFill rotWithShape="1">
                  <a:gsLst>
                    <a:gs pos="0">
                      <a:srgbClr val="FFFFFF"/>
                    </a:gs>
                    <a:gs pos="100000">
                      <a:schemeClr val="bg1">
                        <a:alpha val="32001"/>
                      </a:schemeClr>
                    </a:gs>
                  </a:gsLst>
                  <a:lin ang="5400000" scaled="1"/>
                </a:gradFill>
                <a:latin typeface="华文新魏"/>
                <a:ea typeface="华文新魏"/>
              </a:rPr>
              <a:t>计算机软件教学中心</a:t>
            </a:r>
          </a:p>
        </p:txBody>
      </p:sp>
      <p:sp>
        <p:nvSpPr>
          <p:cNvPr id="1029" name="WordArt 35"/>
          <p:cNvSpPr>
            <a:spLocks noChangeArrowheads="1" noChangeShapeType="1" noTextEdit="1"/>
          </p:cNvSpPr>
          <p:nvPr/>
        </p:nvSpPr>
        <p:spPr bwMode="auto">
          <a:xfrm>
            <a:off x="5707063" y="6551613"/>
            <a:ext cx="3432175" cy="306387"/>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49407"/>
              </a:avLst>
            </a:prstTxWarp>
          </a:bodyPr>
          <a:lstStyle/>
          <a:p>
            <a:pPr algn="ctr"/>
            <a:r>
              <a:rPr lang="en-US" altLang="zh-CN" sz="9600" b="1" kern="10" dirty="0">
                <a:gradFill rotWithShape="1">
                  <a:gsLst>
                    <a:gs pos="0">
                      <a:srgbClr val="FFFFFF"/>
                    </a:gs>
                    <a:gs pos="100000">
                      <a:schemeClr val="bg1">
                        <a:alpha val="32001"/>
                      </a:schemeClr>
                    </a:gs>
                  </a:gsLst>
                  <a:lin ang="5400000" scaled="1"/>
                </a:gradFill>
                <a:latin typeface="华文新魏"/>
                <a:ea typeface="华文新魏"/>
              </a:rPr>
              <a:t>http://</a:t>
            </a:r>
            <a:r>
              <a:rPr lang="en-US" altLang="zh-CN" sz="9600" b="1" kern="10" dirty="0" smtClean="0">
                <a:gradFill rotWithShape="1">
                  <a:gsLst>
                    <a:gs pos="0">
                      <a:srgbClr val="FFFFFF"/>
                    </a:gs>
                    <a:gs pos="100000">
                      <a:schemeClr val="bg1">
                        <a:alpha val="32001"/>
                      </a:schemeClr>
                    </a:gs>
                  </a:gsLst>
                  <a:lin ang="5400000" scaled="1"/>
                </a:gradFill>
                <a:latin typeface="华文新魏"/>
                <a:ea typeface="华文新魏"/>
              </a:rPr>
              <a:t>c.njupt.edu.cn/</a:t>
            </a:r>
            <a:endParaRPr lang="zh-CN" altLang="en-US" sz="9600" b="1" kern="10" dirty="0">
              <a:gradFill rotWithShape="1">
                <a:gsLst>
                  <a:gs pos="0">
                    <a:srgbClr val="FFFFFF"/>
                  </a:gs>
                  <a:gs pos="100000">
                    <a:schemeClr val="bg1">
                      <a:alpha val="32001"/>
                    </a:schemeClr>
                  </a:gs>
                </a:gsLst>
                <a:lin ang="5400000" scaled="1"/>
              </a:gradFill>
              <a:latin typeface="华文新魏"/>
              <a:ea typeface="华文新魏"/>
            </a:endParaRPr>
          </a:p>
        </p:txBody>
      </p:sp>
      <p:pic>
        <p:nvPicPr>
          <p:cNvPr id="2" name="图片 1"/>
          <p:cNvPicPr>
            <a:picLocks noChangeAspect="1"/>
          </p:cNvPicPr>
          <p:nvPr userDrawn="1"/>
        </p:nvPicPr>
        <p:blipFill>
          <a:blip r:embed="rId14" cstate="print"/>
          <a:stretch>
            <a:fillRect/>
          </a:stretch>
        </p:blipFill>
        <p:spPr>
          <a:xfrm>
            <a:off x="6341" y="0"/>
            <a:ext cx="9131318" cy="6858000"/>
          </a:xfrm>
          <a:prstGeom prst="rect">
            <a:avLst/>
          </a:prstGeom>
        </p:spPr>
      </p:pic>
    </p:spTree>
  </p:cSld>
  <p:clrMap bg1="lt1" tx1="dk1" bg2="lt2" tx2="dk2" accent1="accent1" accent2="accent2" accent3="accent3" accent4="accent4" accent5="accent5" accent6="accent6" hlink="hlink" folHlink="folHlink"/>
  <p:sldLayoutIdLst>
    <p:sldLayoutId id="214748393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7" r:id="rId11"/>
    <p:sldLayoutId id="2147483938" r:id="rId12"/>
  </p:sldLayoutIdLst>
  <p:timing>
    <p:tnLst>
      <p:par>
        <p:cTn id="1" dur="indefinite" restart="never" nodeType="tmRoot"/>
      </p:par>
    </p:tnLst>
  </p:timing>
  <p:hf hdr="0" ftr="0" dt="0"/>
  <p:txStyles>
    <p:title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lr>
          <a:schemeClr val="accent2"/>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1"/>
        </a:buClr>
        <a:buSzPct val="75000"/>
        <a:buFont typeface="Wingdings" pitchFamily="2" charset="2"/>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SzPct val="75000"/>
        <a:buFont typeface="Wingdings" pitchFamily="2" charset="2"/>
        <a:buChar char="l"/>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1"/>
        </a:buClr>
        <a:buSzPct val="80000"/>
        <a:buFont typeface="Wingdings" pitchFamily="2" charset="2"/>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SzPct val="65000"/>
        <a:buFont typeface="Wingdings" pitchFamily="2" charset="2"/>
        <a:buChar char="l"/>
        <a:defRPr kumimoji="1" sz="2000">
          <a:solidFill>
            <a:schemeClr val="tx1"/>
          </a:solidFill>
          <a:latin typeface="+mn-lt"/>
          <a:ea typeface="+mn-ea"/>
        </a:defRPr>
      </a:lvl5pPr>
      <a:lvl6pPr marL="25146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Text Box 43"/>
          <p:cNvSpPr txBox="1">
            <a:spLocks noChangeArrowheads="1"/>
          </p:cNvSpPr>
          <p:nvPr/>
        </p:nvSpPr>
        <p:spPr bwMode="auto">
          <a:xfrm>
            <a:off x="4049634" y="5322888"/>
            <a:ext cx="1172116" cy="523220"/>
          </a:xfrm>
          <a:prstGeom prst="rect">
            <a:avLst/>
          </a:prstGeom>
          <a:noFill/>
          <a:ln w="9525">
            <a:noFill/>
            <a:miter lim="800000"/>
            <a:headEnd/>
            <a:tailEnd/>
          </a:ln>
          <a:effectLst/>
        </p:spPr>
        <p:txBody>
          <a:bodyPr wrap="none">
            <a:spAutoFit/>
          </a:bodyPr>
          <a:lstStyle/>
          <a:p>
            <a:pPr latinLnBrk="1">
              <a:defRPr/>
            </a:pPr>
            <a:r>
              <a:rPr lang="en-US" altLang="ko-KR" sz="2800" b="1" dirty="0" smtClean="0">
                <a:effectLst>
                  <a:outerShdw blurRad="38100" dist="38100" dir="2700000" algn="tl">
                    <a:srgbClr val="C0C0C0"/>
                  </a:outerShdw>
                </a:effectLst>
                <a:latin typeface="Times New Roman" pitchFamily="18" charset="0"/>
                <a:ea typeface="Gulim" pitchFamily="34" charset="-127"/>
              </a:rPr>
              <a:t>201</a:t>
            </a:r>
            <a:r>
              <a:rPr lang="en-US" altLang="zh-CN" sz="2800" b="1" dirty="0" smtClean="0">
                <a:effectLst>
                  <a:outerShdw blurRad="38100" dist="38100" dir="2700000" algn="tl">
                    <a:srgbClr val="C0C0C0"/>
                  </a:outerShdw>
                </a:effectLst>
                <a:latin typeface="Times New Roman" pitchFamily="18" charset="0"/>
                <a:ea typeface="Gulim" pitchFamily="34" charset="-127"/>
              </a:rPr>
              <a:t>8</a:t>
            </a:r>
            <a:r>
              <a:rPr lang="en-US" altLang="ko-KR" sz="2800" b="1" dirty="0" smtClean="0">
                <a:effectLst>
                  <a:outerShdw blurRad="38100" dist="38100" dir="2700000" algn="tl">
                    <a:srgbClr val="C0C0C0"/>
                  </a:outerShdw>
                </a:effectLst>
                <a:latin typeface="Times New Roman" pitchFamily="18" charset="0"/>
                <a:ea typeface="Gulim" pitchFamily="34" charset="-127"/>
              </a:rPr>
              <a:t>.</a:t>
            </a:r>
            <a:r>
              <a:rPr lang="en-US" altLang="ko-KR" sz="2800" b="1" dirty="0">
                <a:effectLst>
                  <a:outerShdw blurRad="38100" dist="38100" dir="2700000" algn="tl">
                    <a:srgbClr val="C0C0C0"/>
                  </a:outerShdw>
                </a:effectLst>
                <a:latin typeface="Times New Roman" pitchFamily="18" charset="0"/>
                <a:ea typeface="Gulim" pitchFamily="34" charset="-127"/>
              </a:rPr>
              <a:t>2</a:t>
            </a:r>
          </a:p>
        </p:txBody>
      </p:sp>
      <p:sp>
        <p:nvSpPr>
          <p:cNvPr id="4099" name="Rectangle 45"/>
          <p:cNvSpPr>
            <a:spLocks noChangeArrowheads="1"/>
          </p:cNvSpPr>
          <p:nvPr/>
        </p:nvSpPr>
        <p:spPr bwMode="auto">
          <a:xfrm>
            <a:off x="101600" y="1298575"/>
            <a:ext cx="8905875" cy="855663"/>
          </a:xfrm>
          <a:prstGeom prst="rect">
            <a:avLst/>
          </a:prstGeom>
          <a:noFill/>
          <a:ln w="9525">
            <a:noFill/>
            <a:miter lim="800000"/>
            <a:headEnd/>
            <a:tailEnd/>
          </a:ln>
          <a:effectLst>
            <a:outerShdw dist="28398" dir="3806097" algn="ctr" rotWithShape="0">
              <a:schemeClr val="tx1"/>
            </a:outerShdw>
          </a:effectLst>
        </p:spPr>
        <p:txBody>
          <a:bodyPr/>
          <a:lstStyle/>
          <a:p>
            <a:pPr algn="ctr" latinLnBrk="1">
              <a:lnSpc>
                <a:spcPct val="90000"/>
              </a:lnSpc>
              <a:defRPr/>
            </a:pPr>
            <a:r>
              <a:rPr lang="en-US" altLang="zh-CN" sz="5400" b="1" dirty="0" smtClean="0">
                <a:solidFill>
                  <a:srgbClr val="FFFFFF"/>
                </a:solidFill>
                <a:latin typeface="Arial Black" pitchFamily="34" charset="0"/>
                <a:ea typeface="黑体" pitchFamily="2" charset="-122"/>
              </a:rPr>
              <a:t>Python</a:t>
            </a:r>
            <a:r>
              <a:rPr lang="zh-CN" altLang="en-US" sz="5400" b="1" dirty="0" smtClean="0">
                <a:solidFill>
                  <a:srgbClr val="FFFFFF"/>
                </a:solidFill>
                <a:latin typeface="Arial Black" pitchFamily="34" charset="0"/>
                <a:ea typeface="黑体" pitchFamily="2" charset="-122"/>
              </a:rPr>
              <a:t>语言程序设计</a:t>
            </a:r>
            <a:endParaRPr lang="zh-CN" altLang="en-US" sz="5400" b="1" dirty="0">
              <a:solidFill>
                <a:srgbClr val="FFFFFF"/>
              </a:solidFill>
              <a:latin typeface="Arial Black" pitchFamily="34" charset="0"/>
              <a:ea typeface="黑体" pitchFamily="2" charset="-122"/>
            </a:endParaRPr>
          </a:p>
        </p:txBody>
      </p:sp>
      <p:sp>
        <p:nvSpPr>
          <p:cNvPr id="4100" name="Text Box 57"/>
          <p:cNvSpPr txBox="1">
            <a:spLocks noChangeArrowheads="1"/>
          </p:cNvSpPr>
          <p:nvPr/>
        </p:nvSpPr>
        <p:spPr bwMode="auto">
          <a:xfrm>
            <a:off x="1174750" y="2625725"/>
            <a:ext cx="701516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ctr" eaLnBrk="1" latinLnBrk="1" hangingPunct="1">
              <a:spcBef>
                <a:spcPct val="50000"/>
              </a:spcBef>
            </a:pPr>
            <a:r>
              <a:rPr lang="zh-CN" altLang="en-US" sz="3200" b="1">
                <a:solidFill>
                  <a:srgbClr val="FFFF00"/>
                </a:solidFill>
                <a:latin typeface="Times New Roman" pitchFamily="18" charset="0"/>
                <a:ea typeface="幼圆" pitchFamily="49" charset="-122"/>
              </a:rPr>
              <a:t>南京邮电大学计算机学院</a:t>
            </a:r>
            <a:endParaRPr lang="en-US" altLang="zh-CN" sz="3200" b="1">
              <a:solidFill>
                <a:srgbClr val="FFFF00"/>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1322002" y="1443296"/>
            <a:ext cx="6318250" cy="3046988"/>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3200" b="1" dirty="0" smtClean="0">
                <a:latin typeface="Courier New" pitchFamily="49" charset="0"/>
                <a:cs typeface="Courier New" pitchFamily="49" charset="0"/>
              </a:rPr>
              <a:t># </a:t>
            </a:r>
            <a:r>
              <a:rPr lang="zh-CN" altLang="en-US" sz="3200" b="1" dirty="0" smtClean="0">
                <a:latin typeface="Courier New" pitchFamily="49" charset="0"/>
                <a:cs typeface="Courier New" pitchFamily="49" charset="0"/>
              </a:rPr>
              <a:t>分支结构举例</a:t>
            </a:r>
            <a:endParaRPr lang="en-US" altLang="zh-CN" sz="3200" b="1" dirty="0" smtClean="0">
              <a:latin typeface="Courier New" pitchFamily="49" charset="0"/>
              <a:cs typeface="Courier New" pitchFamily="49" charset="0"/>
            </a:endParaRPr>
          </a:p>
          <a:p>
            <a:pPr eaLnBrk="1" hangingPunct="1"/>
            <a:r>
              <a:rPr lang="en-US" altLang="zh-CN" sz="3200" b="1" dirty="0" smtClean="0">
                <a:latin typeface="Courier New" pitchFamily="49" charset="0"/>
                <a:cs typeface="Courier New" pitchFamily="49" charset="0"/>
              </a:rPr>
              <a:t>a </a:t>
            </a:r>
            <a:r>
              <a:rPr lang="en-US" altLang="zh-CN" sz="3200" b="1" dirty="0">
                <a:latin typeface="Courier New" pitchFamily="49" charset="0"/>
                <a:cs typeface="Courier New" pitchFamily="49" charset="0"/>
              </a:rPr>
              <a:t>= </a:t>
            </a:r>
            <a:r>
              <a:rPr lang="en-US" altLang="zh-CN" sz="3200" b="1" dirty="0" err="1">
                <a:latin typeface="Courier New" pitchFamily="49" charset="0"/>
                <a:cs typeface="Courier New" pitchFamily="49" charset="0"/>
              </a:rPr>
              <a:t>eval</a:t>
            </a:r>
            <a:r>
              <a:rPr lang="en-US" altLang="zh-CN" sz="3200" b="1" dirty="0">
                <a:latin typeface="Courier New" pitchFamily="49" charset="0"/>
                <a:cs typeface="Courier New" pitchFamily="49" charset="0"/>
              </a:rPr>
              <a:t>(input("a="))</a:t>
            </a:r>
            <a:endParaRPr lang="zh-CN" altLang="zh-CN" sz="3200" b="1" dirty="0">
              <a:latin typeface="Courier New" pitchFamily="49" charset="0"/>
              <a:cs typeface="Courier New" pitchFamily="49" charset="0"/>
            </a:endParaRPr>
          </a:p>
          <a:p>
            <a:pPr eaLnBrk="1" hangingPunct="1"/>
            <a:r>
              <a:rPr lang="en-US" altLang="zh-CN" sz="3200" b="1" dirty="0">
                <a:latin typeface="Courier New" pitchFamily="49" charset="0"/>
                <a:cs typeface="Courier New" pitchFamily="49" charset="0"/>
              </a:rPr>
              <a:t>b = </a:t>
            </a:r>
            <a:r>
              <a:rPr lang="en-US" altLang="zh-CN" sz="3200" b="1" dirty="0" err="1">
                <a:latin typeface="Courier New" pitchFamily="49" charset="0"/>
                <a:cs typeface="Courier New" pitchFamily="49" charset="0"/>
              </a:rPr>
              <a:t>eval</a:t>
            </a:r>
            <a:r>
              <a:rPr lang="en-US" altLang="zh-CN" sz="3200" b="1" dirty="0">
                <a:latin typeface="Courier New" pitchFamily="49" charset="0"/>
                <a:cs typeface="Courier New" pitchFamily="49" charset="0"/>
              </a:rPr>
              <a:t>(input("b="))</a:t>
            </a:r>
            <a:endParaRPr lang="zh-CN" altLang="zh-CN" sz="3200" b="1" dirty="0">
              <a:latin typeface="Courier New" pitchFamily="49" charset="0"/>
              <a:cs typeface="Courier New" pitchFamily="49" charset="0"/>
            </a:endParaRPr>
          </a:p>
          <a:p>
            <a:pPr eaLnBrk="1" hangingPunct="1"/>
            <a:r>
              <a:rPr lang="en-US" altLang="zh-CN" sz="3200" b="1" dirty="0">
                <a:latin typeface="Courier New" pitchFamily="49" charset="0"/>
                <a:cs typeface="Courier New" pitchFamily="49" charset="0"/>
              </a:rPr>
              <a:t>if a&gt;b:</a:t>
            </a:r>
            <a:endParaRPr lang="zh-CN" altLang="zh-CN" sz="3200" b="1" dirty="0">
              <a:latin typeface="Courier New" pitchFamily="49" charset="0"/>
              <a:cs typeface="Courier New" pitchFamily="49" charset="0"/>
            </a:endParaRPr>
          </a:p>
          <a:p>
            <a:pPr eaLnBrk="1" hangingPunct="1"/>
            <a:r>
              <a:rPr lang="en-US" altLang="zh-CN" sz="3200" b="1" dirty="0">
                <a:latin typeface="Courier New" pitchFamily="49" charset="0"/>
                <a:cs typeface="Courier New" pitchFamily="49" charset="0"/>
              </a:rPr>
              <a:t>    </a:t>
            </a:r>
            <a:r>
              <a:rPr lang="en-US" altLang="zh-CN" sz="3200" b="1" dirty="0" err="1">
                <a:latin typeface="Courier New" pitchFamily="49" charset="0"/>
                <a:cs typeface="Courier New" pitchFamily="49" charset="0"/>
              </a:rPr>
              <a:t>a,b</a:t>
            </a:r>
            <a:r>
              <a:rPr lang="en-US" altLang="zh-CN" sz="3200" b="1" dirty="0">
                <a:latin typeface="Courier New" pitchFamily="49" charset="0"/>
                <a:cs typeface="Courier New" pitchFamily="49" charset="0"/>
              </a:rPr>
              <a:t>=</a:t>
            </a:r>
            <a:r>
              <a:rPr lang="en-US" altLang="zh-CN" sz="3200" b="1" dirty="0" err="1">
                <a:latin typeface="Courier New" pitchFamily="49" charset="0"/>
                <a:cs typeface="Courier New" pitchFamily="49" charset="0"/>
              </a:rPr>
              <a:t>b,a</a:t>
            </a:r>
            <a:endParaRPr lang="zh-CN" altLang="zh-CN" sz="3200" b="1" dirty="0">
              <a:latin typeface="Courier New" pitchFamily="49" charset="0"/>
              <a:cs typeface="Courier New" pitchFamily="49" charset="0"/>
            </a:endParaRPr>
          </a:p>
          <a:p>
            <a:pPr eaLnBrk="1" hangingPunct="1"/>
            <a:r>
              <a:rPr lang="en-US" altLang="zh-CN" sz="3200" b="1" dirty="0">
                <a:latin typeface="Courier New" pitchFamily="49" charset="0"/>
                <a:cs typeface="Courier New" pitchFamily="49" charset="0"/>
              </a:rPr>
              <a:t>print(</a:t>
            </a:r>
            <a:r>
              <a:rPr lang="en-US" altLang="zh-CN" sz="3200" b="1" dirty="0" err="1">
                <a:latin typeface="Courier New" pitchFamily="49" charset="0"/>
                <a:cs typeface="Courier New" pitchFamily="49" charset="0"/>
              </a:rPr>
              <a:t>a,b</a:t>
            </a:r>
            <a:r>
              <a:rPr lang="en-US" altLang="zh-CN" sz="3200" b="1" dirty="0">
                <a:latin typeface="Courier New" pitchFamily="49" charset="0"/>
                <a:cs typeface="Courier New" pitchFamily="49" charset="0"/>
              </a:rPr>
              <a:t>)</a:t>
            </a:r>
            <a:endParaRPr lang="zh-CN" altLang="en-US" sz="3200" b="1"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10</a:t>
            </a:fld>
            <a:endParaRPr lang="en-US" altLang="ko-KR"/>
          </a:p>
        </p:txBody>
      </p:sp>
    </p:spTree>
    <p:extLst>
      <p:ext uri="{BB962C8B-B14F-4D97-AF65-F5344CB8AC3E}">
        <p14:creationId xmlns="" xmlns:p14="http://schemas.microsoft.com/office/powerpoint/2010/main" val="2694757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179388" y="260350"/>
            <a:ext cx="8653462" cy="5016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4000" b="1" dirty="0" smtClean="0">
                <a:solidFill>
                  <a:srgbClr val="F8FE06"/>
                </a:solidFill>
                <a:latin typeface="Tahoma" pitchFamily="34" charset="0"/>
                <a:ea typeface="黑体" pitchFamily="49" charset="-122"/>
                <a:cs typeface="+mj-cs"/>
              </a:rPr>
              <a:t>if</a:t>
            </a:r>
            <a:r>
              <a:rPr lang="en-US" altLang="zh-CN" sz="4000" b="1" dirty="0">
                <a:solidFill>
                  <a:srgbClr val="F8FE06"/>
                </a:solidFill>
                <a:latin typeface="Tahoma" pitchFamily="34" charset="0"/>
                <a:ea typeface="黑体" pitchFamily="49" charset="-122"/>
                <a:cs typeface="+mj-cs"/>
              </a:rPr>
              <a:t>...else</a:t>
            </a:r>
            <a:r>
              <a:rPr lang="zh-CN" altLang="zh-CN" sz="4000" b="1" dirty="0">
                <a:solidFill>
                  <a:srgbClr val="F8FE06"/>
                </a:solidFill>
                <a:latin typeface="Tahoma" pitchFamily="34" charset="0"/>
                <a:ea typeface="黑体" pitchFamily="49" charset="-122"/>
                <a:cs typeface="+mj-cs"/>
              </a:rPr>
              <a:t>语句（双分支）</a:t>
            </a:r>
            <a:endParaRPr lang="en-US" altLang="zh-CN" sz="4000" b="1" dirty="0">
              <a:solidFill>
                <a:srgbClr val="F8FE06"/>
              </a:solidFill>
              <a:latin typeface="Tahoma" pitchFamily="34" charset="0"/>
              <a:ea typeface="黑体" pitchFamily="49" charset="-122"/>
              <a:cs typeface="+mj-cs"/>
            </a:endParaRPr>
          </a:p>
          <a:p>
            <a:pPr eaLnBrk="1" hangingPunct="1"/>
            <a:endParaRPr lang="en-US" altLang="zh-CN" sz="2800" dirty="0"/>
          </a:p>
          <a:p>
            <a:pPr eaLnBrk="1" hangingPunct="1"/>
            <a:r>
              <a:rPr lang="zh-CN" altLang="zh-CN" sz="2800" dirty="0"/>
              <a:t>语法格式：</a:t>
            </a:r>
          </a:p>
          <a:p>
            <a:pPr eaLnBrk="1" hangingPunct="1"/>
            <a:r>
              <a:rPr lang="en-US" altLang="zh-CN" sz="2800" b="1" dirty="0">
                <a:solidFill>
                  <a:srgbClr val="FF5050"/>
                </a:solidFill>
              </a:rPr>
              <a:t>if &lt;</a:t>
            </a:r>
            <a:r>
              <a:rPr lang="zh-CN" altLang="zh-CN" sz="2800" b="1" dirty="0">
                <a:solidFill>
                  <a:srgbClr val="FF5050"/>
                </a:solidFill>
              </a:rPr>
              <a:t>表达式</a:t>
            </a:r>
            <a:r>
              <a:rPr lang="en-US" altLang="zh-CN" sz="2800" b="1" dirty="0">
                <a:solidFill>
                  <a:srgbClr val="FF5050"/>
                </a:solidFill>
              </a:rPr>
              <a:t>&gt;:</a:t>
            </a:r>
            <a:endParaRPr lang="zh-CN" altLang="zh-CN" sz="2800" b="1" dirty="0">
              <a:solidFill>
                <a:srgbClr val="FF5050"/>
              </a:solidFill>
            </a:endParaRPr>
          </a:p>
          <a:p>
            <a:pPr eaLnBrk="1" hangingPunct="1"/>
            <a:r>
              <a:rPr lang="en-US" altLang="zh-CN" sz="2800" b="1" dirty="0">
                <a:solidFill>
                  <a:srgbClr val="FF5050"/>
                </a:solidFill>
              </a:rPr>
              <a:t>	&lt;</a:t>
            </a:r>
            <a:r>
              <a:rPr lang="zh-CN" altLang="zh-CN" sz="2800" b="1" dirty="0">
                <a:solidFill>
                  <a:srgbClr val="FF5050"/>
                </a:solidFill>
              </a:rPr>
              <a:t>语句序列</a:t>
            </a:r>
            <a:r>
              <a:rPr lang="en-US" altLang="zh-CN" sz="2800" b="1" dirty="0">
                <a:solidFill>
                  <a:srgbClr val="FF5050"/>
                </a:solidFill>
              </a:rPr>
              <a:t>1&gt;</a:t>
            </a:r>
            <a:endParaRPr lang="zh-CN" altLang="zh-CN" sz="2800" b="1" dirty="0">
              <a:solidFill>
                <a:srgbClr val="FF5050"/>
              </a:solidFill>
            </a:endParaRPr>
          </a:p>
          <a:p>
            <a:pPr eaLnBrk="1" hangingPunct="1"/>
            <a:r>
              <a:rPr lang="en-US" altLang="zh-CN" sz="2800" b="1" dirty="0">
                <a:solidFill>
                  <a:srgbClr val="FF5050"/>
                </a:solidFill>
              </a:rPr>
              <a:t>else:</a:t>
            </a:r>
            <a:endParaRPr lang="zh-CN" altLang="zh-CN" sz="2800" b="1" dirty="0">
              <a:solidFill>
                <a:srgbClr val="FF5050"/>
              </a:solidFill>
            </a:endParaRPr>
          </a:p>
          <a:p>
            <a:pPr eaLnBrk="1" hangingPunct="1"/>
            <a:r>
              <a:rPr lang="en-US" altLang="zh-CN" sz="2800" b="1" dirty="0">
                <a:solidFill>
                  <a:srgbClr val="FF5050"/>
                </a:solidFill>
              </a:rPr>
              <a:t>	&lt;</a:t>
            </a:r>
            <a:r>
              <a:rPr lang="zh-CN" altLang="zh-CN" sz="2800" b="1" dirty="0">
                <a:solidFill>
                  <a:srgbClr val="FF5050"/>
                </a:solidFill>
              </a:rPr>
              <a:t>语句序列</a:t>
            </a:r>
            <a:r>
              <a:rPr lang="en-US" altLang="zh-CN" sz="2800" b="1" dirty="0">
                <a:solidFill>
                  <a:srgbClr val="FF5050"/>
                </a:solidFill>
              </a:rPr>
              <a:t>2</a:t>
            </a:r>
            <a:r>
              <a:rPr lang="en-US" altLang="zh-CN" sz="2800" b="1" dirty="0" smtClean="0">
                <a:solidFill>
                  <a:srgbClr val="FF5050"/>
                </a:solidFill>
              </a:rPr>
              <a:t>&gt;</a:t>
            </a:r>
          </a:p>
          <a:p>
            <a:pPr eaLnBrk="1" hangingPunct="1"/>
            <a:endParaRPr lang="zh-CN" altLang="zh-CN" sz="2800" b="1" dirty="0">
              <a:solidFill>
                <a:srgbClr val="FF5050"/>
              </a:solidFill>
            </a:endParaRPr>
          </a:p>
          <a:p>
            <a:pPr eaLnBrk="1" hangingPunct="1"/>
            <a:r>
              <a:rPr lang="zh-CN" altLang="zh-CN" sz="2800" dirty="0"/>
              <a:t>执行顺序是：首先计算表达式的值，若</a:t>
            </a:r>
            <a:r>
              <a:rPr lang="en-US" altLang="zh-CN" sz="2800" dirty="0"/>
              <a:t>&lt;</a:t>
            </a:r>
            <a:r>
              <a:rPr lang="zh-CN" altLang="zh-CN" sz="2800" dirty="0"/>
              <a:t>表达式</a:t>
            </a:r>
            <a:r>
              <a:rPr lang="en-US" altLang="zh-CN" sz="2800" dirty="0"/>
              <a:t>&gt;</a:t>
            </a:r>
            <a:r>
              <a:rPr lang="zh-CN" altLang="zh-CN" sz="2800" dirty="0"/>
              <a:t>的值为</a:t>
            </a:r>
            <a:r>
              <a:rPr lang="en-US" altLang="zh-CN" sz="2800" dirty="0"/>
              <a:t>True</a:t>
            </a:r>
            <a:r>
              <a:rPr lang="zh-CN" altLang="zh-CN" sz="2800" dirty="0"/>
              <a:t>，则执行</a:t>
            </a:r>
            <a:r>
              <a:rPr lang="en-US" altLang="zh-CN" sz="2800" dirty="0"/>
              <a:t>&lt;</a:t>
            </a:r>
            <a:r>
              <a:rPr lang="zh-CN" altLang="zh-CN" sz="2800" dirty="0"/>
              <a:t>语句序列</a:t>
            </a:r>
            <a:r>
              <a:rPr lang="en-US" altLang="zh-CN" sz="2800" dirty="0"/>
              <a:t>1&gt;</a:t>
            </a:r>
            <a:r>
              <a:rPr lang="zh-CN" altLang="zh-CN" sz="2800" dirty="0"/>
              <a:t>，否则执行</a:t>
            </a:r>
            <a:r>
              <a:rPr lang="en-US" altLang="zh-CN" sz="2800" dirty="0"/>
              <a:t>&lt;</a:t>
            </a:r>
            <a:r>
              <a:rPr lang="zh-CN" altLang="zh-CN" sz="2800" dirty="0"/>
              <a:t>语句序列</a:t>
            </a:r>
            <a:r>
              <a:rPr lang="en-US" altLang="zh-CN" sz="2800" dirty="0"/>
              <a:t>2&gt;</a:t>
            </a:r>
            <a:r>
              <a:rPr lang="zh-CN" altLang="zh-CN" sz="2800" dirty="0"/>
              <a:t>。</a:t>
            </a:r>
            <a:r>
              <a:rPr lang="en-US" altLang="zh-CN" sz="2800" dirty="0"/>
              <a:t>if...else</a:t>
            </a:r>
            <a:r>
              <a:rPr lang="zh-CN" altLang="zh-CN" sz="2800" dirty="0"/>
              <a:t>语句的流程图如</a:t>
            </a:r>
            <a:r>
              <a:rPr lang="zh-CN" altLang="en-US" sz="2800" dirty="0"/>
              <a:t>下</a:t>
            </a:r>
            <a:r>
              <a:rPr lang="zh-CN" altLang="zh-CN" sz="2800" dirty="0"/>
              <a:t>。</a:t>
            </a:r>
            <a:endParaRPr lang="zh-CN" altLang="en-US" sz="2800" dirty="0"/>
          </a:p>
        </p:txBody>
      </p:sp>
      <p:pic>
        <p:nvPicPr>
          <p:cNvPr id="19459" name="Picture 2" descr="图4-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80063" y="1186677"/>
            <a:ext cx="3252787" cy="2684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11</a:t>
            </a:fld>
            <a:endParaRPr lang="en-US" altLang="ko-KR"/>
          </a:p>
        </p:txBody>
      </p:sp>
    </p:spTree>
    <p:extLst>
      <p:ext uri="{BB962C8B-B14F-4D97-AF65-F5344CB8AC3E}">
        <p14:creationId xmlns="" xmlns:p14="http://schemas.microsoft.com/office/powerpoint/2010/main" val="47830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0" y="1196675"/>
            <a:ext cx="9145588"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800" b="1" dirty="0" smtClean="0"/>
              <a:t>例</a:t>
            </a:r>
            <a:r>
              <a:rPr lang="en-US" altLang="zh-CN" sz="2800" b="1" dirty="0" smtClean="0"/>
              <a:t>：</a:t>
            </a:r>
            <a:r>
              <a:rPr lang="zh-CN" altLang="zh-CN" sz="2800" b="1" dirty="0" smtClean="0"/>
              <a:t>输入</a:t>
            </a:r>
            <a:r>
              <a:rPr lang="zh-CN" altLang="zh-CN" sz="2800" b="1" dirty="0"/>
              <a:t>一个年份</a:t>
            </a:r>
            <a:r>
              <a:rPr lang="en-US" altLang="zh-CN" sz="2800" b="1" dirty="0"/>
              <a:t>year</a:t>
            </a:r>
            <a:r>
              <a:rPr lang="zh-CN" altLang="zh-CN" sz="2800" b="1" dirty="0"/>
              <a:t>，判断是否为闰年。</a:t>
            </a:r>
          </a:p>
          <a:p>
            <a:pPr eaLnBrk="1" hangingPunct="1"/>
            <a:endParaRPr lang="en-US" altLang="zh-CN" sz="2800" b="1" dirty="0"/>
          </a:p>
          <a:p>
            <a:pPr eaLnBrk="1" hangingPunct="1"/>
            <a:r>
              <a:rPr lang="zh-CN" altLang="zh-CN" sz="2800" b="1" dirty="0"/>
              <a:t>分析：闰年的条件为：（</a:t>
            </a:r>
            <a:r>
              <a:rPr lang="en-US" altLang="zh-CN" sz="2800" b="1" dirty="0"/>
              <a:t>1</a:t>
            </a:r>
            <a:r>
              <a:rPr lang="zh-CN" altLang="zh-CN" sz="2800" b="1" dirty="0"/>
              <a:t>） 能被</a:t>
            </a:r>
            <a:r>
              <a:rPr lang="en-US" altLang="zh-CN" sz="2800" b="1" dirty="0"/>
              <a:t>4</a:t>
            </a:r>
            <a:r>
              <a:rPr lang="zh-CN" altLang="zh-CN" sz="2800" b="1" dirty="0"/>
              <a:t>整除但不能被</a:t>
            </a:r>
            <a:r>
              <a:rPr lang="en-US" altLang="zh-CN" sz="2800" b="1" dirty="0"/>
              <a:t>100</a:t>
            </a:r>
            <a:r>
              <a:rPr lang="zh-CN" altLang="zh-CN" sz="2800" b="1" dirty="0"/>
              <a:t>整除；（</a:t>
            </a:r>
            <a:r>
              <a:rPr lang="en-US" altLang="zh-CN" sz="2800" b="1" dirty="0"/>
              <a:t>2</a:t>
            </a:r>
            <a:r>
              <a:rPr lang="zh-CN" altLang="zh-CN" sz="2800" b="1" dirty="0"/>
              <a:t>）能被</a:t>
            </a:r>
            <a:r>
              <a:rPr lang="en-US" altLang="zh-CN" sz="2800" b="1" dirty="0"/>
              <a:t>400</a:t>
            </a:r>
            <a:r>
              <a:rPr lang="zh-CN" altLang="zh-CN" sz="2800" b="1" dirty="0"/>
              <a:t>整除。</a:t>
            </a:r>
          </a:p>
          <a:p>
            <a:pPr eaLnBrk="1" hangingPunct="1"/>
            <a:r>
              <a:rPr lang="zh-CN" altLang="zh-CN" sz="2800" b="1" dirty="0"/>
              <a:t>用逻辑表达式表示为</a:t>
            </a:r>
          </a:p>
          <a:p>
            <a:pPr eaLnBrk="1" hangingPunct="1"/>
            <a:r>
              <a:rPr lang="en-US" altLang="zh-CN" sz="2800" b="1" dirty="0">
                <a:solidFill>
                  <a:srgbClr val="FF0000"/>
                </a:solidFill>
              </a:rPr>
              <a:t>(year%4==0 and year%100 !=0) or (year%400==0)</a:t>
            </a:r>
            <a:endParaRPr lang="zh-CN" altLang="zh-CN" sz="2800" b="1" dirty="0">
              <a:solidFill>
                <a:srgbClr val="FF0000"/>
              </a:solidFill>
            </a:endParaRPr>
          </a:p>
          <a:p>
            <a:pPr eaLnBrk="1" hangingPunct="1"/>
            <a:endParaRPr lang="en-US" altLang="zh-CN" sz="2400" b="1" dirty="0" smtClean="0">
              <a:latin typeface="Courier New" pitchFamily="49" charset="0"/>
              <a:cs typeface="Courier New" pitchFamily="49" charset="0"/>
            </a:endParaRPr>
          </a:p>
        </p:txBody>
      </p:sp>
      <p:sp>
        <p:nvSpPr>
          <p:cNvPr id="2" name="TextBox 1"/>
          <p:cNvSpPr txBox="1"/>
          <p:nvPr/>
        </p:nvSpPr>
        <p:spPr>
          <a:xfrm>
            <a:off x="185351" y="4114800"/>
            <a:ext cx="8785654" cy="1938992"/>
          </a:xfrm>
          <a:prstGeom prst="rect">
            <a:avLst/>
          </a:prstGeom>
          <a:solidFill>
            <a:schemeClr val="bg1">
              <a:lumMod val="85000"/>
            </a:schemeClr>
          </a:solidFill>
        </p:spPr>
        <p:txBody>
          <a:bodyPr wrap="square" rtlCol="0">
            <a:spAutoFit/>
          </a:bodyPr>
          <a:lstStyle/>
          <a:p>
            <a:pPr eaLnBrk="1" hangingPunct="1"/>
            <a:r>
              <a:rPr lang="en-US" altLang="zh-CN" sz="2000" b="1" dirty="0">
                <a:latin typeface="Courier New" pitchFamily="49" charset="0"/>
                <a:cs typeface="Courier New" pitchFamily="49" charset="0"/>
              </a:rPr>
              <a:t>year = </a:t>
            </a:r>
            <a:r>
              <a:rPr lang="en-US" altLang="zh-CN" sz="2000" b="1" dirty="0" err="1">
                <a:latin typeface="Courier New" pitchFamily="49" charset="0"/>
                <a:cs typeface="Courier New" pitchFamily="49" charset="0"/>
              </a:rPr>
              <a:t>eval</a:t>
            </a:r>
            <a:r>
              <a:rPr lang="en-US" altLang="zh-CN" sz="2000" b="1" dirty="0">
                <a:latin typeface="Courier New" pitchFamily="49" charset="0"/>
                <a:cs typeface="Courier New" pitchFamily="49" charset="0"/>
              </a:rPr>
              <a:t>(input("</a:t>
            </a:r>
            <a:r>
              <a:rPr lang="zh-CN" altLang="zh-CN" sz="2000" b="1" dirty="0">
                <a:latin typeface="Courier New" pitchFamily="49" charset="0"/>
                <a:cs typeface="Courier New" pitchFamily="49" charset="0"/>
              </a:rPr>
              <a:t>输入年份：</a:t>
            </a:r>
            <a:r>
              <a:rPr lang="en-US" altLang="zh-CN" sz="2000" b="1" dirty="0">
                <a:latin typeface="Courier New" pitchFamily="49" charset="0"/>
                <a:cs typeface="Courier New" pitchFamily="49" charset="0"/>
              </a:rPr>
              <a:t>"))   # </a:t>
            </a:r>
            <a:r>
              <a:rPr lang="zh-CN" altLang="zh-CN" sz="2000" b="1" dirty="0">
                <a:latin typeface="Courier New" pitchFamily="49" charset="0"/>
                <a:cs typeface="Courier New" pitchFamily="49" charset="0"/>
              </a:rPr>
              <a:t>可用</a:t>
            </a:r>
            <a:r>
              <a:rPr lang="en-US" altLang="zh-CN" sz="2000" b="1" dirty="0">
                <a:latin typeface="Courier New" pitchFamily="49" charset="0"/>
                <a:cs typeface="Courier New" pitchFamily="49" charset="0"/>
              </a:rPr>
              <a:t>int()</a:t>
            </a:r>
            <a:r>
              <a:rPr lang="zh-CN" altLang="zh-CN" sz="2000" b="1" dirty="0">
                <a:latin typeface="Courier New" pitchFamily="49" charset="0"/>
                <a:cs typeface="Courier New" pitchFamily="49" charset="0"/>
              </a:rPr>
              <a:t>函数</a:t>
            </a:r>
          </a:p>
          <a:p>
            <a:pPr eaLnBrk="1" hangingPunct="1"/>
            <a:r>
              <a:rPr lang="en-US" altLang="zh-CN" sz="2000" b="1" dirty="0">
                <a:latin typeface="Courier New" pitchFamily="49" charset="0"/>
                <a:cs typeface="Courier New" pitchFamily="49" charset="0"/>
              </a:rPr>
              <a:t>if (year%4==0 and year%100 !=0) or (year%400==0):</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print(year,": </a:t>
            </a:r>
            <a:r>
              <a:rPr lang="zh-CN" altLang="zh-CN" sz="2000" b="1" dirty="0">
                <a:latin typeface="Courier New" pitchFamily="49" charset="0"/>
                <a:cs typeface="Courier New" pitchFamily="49" charset="0"/>
              </a:rPr>
              <a:t>闰年</a:t>
            </a:r>
            <a:r>
              <a:rPr lang="en-US" altLang="zh-CN" sz="2000" b="1" dirty="0">
                <a:latin typeface="Courier New" pitchFamily="49" charset="0"/>
                <a:cs typeface="Courier New" pitchFamily="49" charset="0"/>
              </a:rPr>
              <a:t>")</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else:</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print(year,": </a:t>
            </a:r>
            <a:r>
              <a:rPr lang="zh-CN" altLang="zh-CN" sz="2000" b="1" dirty="0">
                <a:latin typeface="Courier New" pitchFamily="49" charset="0"/>
                <a:cs typeface="Courier New" pitchFamily="49" charset="0"/>
              </a:rPr>
              <a:t>非闰年</a:t>
            </a:r>
            <a:r>
              <a:rPr lang="en-US" altLang="zh-CN" sz="2000" b="1" dirty="0">
                <a:latin typeface="Courier New" pitchFamily="49" charset="0"/>
                <a:cs typeface="Courier New" pitchFamily="49" charset="0"/>
              </a:rPr>
              <a:t>")</a:t>
            </a:r>
            <a:endParaRPr lang="zh-CN" altLang="zh-CN" sz="2000" b="1" dirty="0">
              <a:latin typeface="Courier New" pitchFamily="49" charset="0"/>
              <a:cs typeface="Courier New" pitchFamily="49" charset="0"/>
            </a:endParaRPr>
          </a:p>
          <a:p>
            <a:endParaRPr lang="zh-CN" altLang="en-US" sz="2000" dirty="0"/>
          </a:p>
        </p:txBody>
      </p:sp>
      <p:sp>
        <p:nvSpPr>
          <p:cNvPr id="3" name="灯片编号占位符 2"/>
          <p:cNvSpPr>
            <a:spLocks noGrp="1"/>
          </p:cNvSpPr>
          <p:nvPr>
            <p:ph type="sldNum" sz="quarter" idx="10"/>
          </p:nvPr>
        </p:nvSpPr>
        <p:spPr/>
        <p:txBody>
          <a:bodyPr/>
          <a:lstStyle/>
          <a:p>
            <a:pPr>
              <a:defRPr/>
            </a:pPr>
            <a:fld id="{BA1E115F-A18D-4981-BA91-63DE54E36BEB}" type="slidenum">
              <a:rPr lang="en-US" altLang="ko-KR" smtClean="0"/>
              <a:pPr>
                <a:defRPr/>
              </a:pPr>
              <a:t>12</a:t>
            </a:fld>
            <a:endParaRPr lang="en-US" altLang="ko-KR"/>
          </a:p>
        </p:txBody>
      </p:sp>
    </p:spTree>
    <p:extLst>
      <p:ext uri="{BB962C8B-B14F-4D97-AF65-F5344CB8AC3E}">
        <p14:creationId xmlns="" xmlns:p14="http://schemas.microsoft.com/office/powerpoint/2010/main" val="1370321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203200" y="333375"/>
            <a:ext cx="8785225" cy="587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4000" b="1" dirty="0" smtClean="0">
                <a:solidFill>
                  <a:srgbClr val="F8FE06"/>
                </a:solidFill>
                <a:latin typeface="Tahoma" pitchFamily="34" charset="0"/>
                <a:ea typeface="黑体" pitchFamily="49" charset="-122"/>
                <a:cs typeface="+mj-cs"/>
              </a:rPr>
              <a:t>if</a:t>
            </a:r>
            <a:r>
              <a:rPr lang="en-US" altLang="zh-CN" sz="4000" b="1" dirty="0">
                <a:solidFill>
                  <a:srgbClr val="F8FE06"/>
                </a:solidFill>
                <a:latin typeface="Tahoma" pitchFamily="34" charset="0"/>
                <a:ea typeface="黑体" pitchFamily="49" charset="-122"/>
                <a:cs typeface="+mj-cs"/>
              </a:rPr>
              <a:t>...</a:t>
            </a:r>
            <a:r>
              <a:rPr lang="en-US" altLang="zh-CN" sz="4000" b="1" dirty="0" err="1">
                <a:solidFill>
                  <a:srgbClr val="F8FE06"/>
                </a:solidFill>
                <a:latin typeface="Tahoma" pitchFamily="34" charset="0"/>
                <a:ea typeface="黑体" pitchFamily="49" charset="-122"/>
                <a:cs typeface="+mj-cs"/>
              </a:rPr>
              <a:t>elif</a:t>
            </a:r>
            <a:r>
              <a:rPr lang="zh-CN" altLang="zh-CN" sz="4000" b="1" dirty="0">
                <a:solidFill>
                  <a:srgbClr val="F8FE06"/>
                </a:solidFill>
                <a:latin typeface="Tahoma" pitchFamily="34" charset="0"/>
                <a:ea typeface="黑体" pitchFamily="49" charset="-122"/>
                <a:cs typeface="+mj-cs"/>
              </a:rPr>
              <a:t>语句（多分支）</a:t>
            </a:r>
          </a:p>
          <a:p>
            <a:pPr eaLnBrk="1" hangingPunct="1"/>
            <a:endParaRPr lang="en-US" altLang="zh-CN" sz="2400" dirty="0"/>
          </a:p>
          <a:p>
            <a:pPr eaLnBrk="1" hangingPunct="1"/>
            <a:r>
              <a:rPr lang="zh-CN" altLang="zh-CN" sz="2400" dirty="0"/>
              <a:t>双分支结构只能根据条件的</a:t>
            </a:r>
            <a:r>
              <a:rPr lang="en-US" altLang="zh-CN" sz="2400" dirty="0"/>
              <a:t>True</a:t>
            </a:r>
            <a:r>
              <a:rPr lang="zh-CN" altLang="zh-CN" sz="2400" dirty="0"/>
              <a:t>和</a:t>
            </a:r>
            <a:r>
              <a:rPr lang="en-US" altLang="zh-CN" sz="2400" dirty="0"/>
              <a:t>False</a:t>
            </a:r>
            <a:r>
              <a:rPr lang="zh-CN" altLang="zh-CN" sz="2400" dirty="0"/>
              <a:t>决定处理两个分支中的一支。当实际处理的问题有多种条件时，就要用到多分支结构。</a:t>
            </a:r>
            <a:endParaRPr lang="en-US" altLang="zh-CN" sz="2400" dirty="0"/>
          </a:p>
          <a:p>
            <a:pPr eaLnBrk="1" hangingPunct="1"/>
            <a:endParaRPr lang="zh-CN" altLang="zh-CN" sz="2400" dirty="0"/>
          </a:p>
          <a:p>
            <a:pPr eaLnBrk="1" hangingPunct="1"/>
            <a:r>
              <a:rPr lang="en-US" altLang="zh-CN" sz="2400" dirty="0"/>
              <a:t>if...</a:t>
            </a:r>
            <a:r>
              <a:rPr lang="en-US" altLang="zh-CN" sz="2400" dirty="0" err="1"/>
              <a:t>elif</a:t>
            </a:r>
            <a:r>
              <a:rPr lang="zh-CN" altLang="zh-CN" sz="2400" dirty="0"/>
              <a:t>语句的语法格式：</a:t>
            </a:r>
          </a:p>
          <a:p>
            <a:pPr eaLnBrk="1" hangingPunct="1"/>
            <a:r>
              <a:rPr lang="en-US" altLang="zh-CN" sz="2400" b="1" dirty="0">
                <a:solidFill>
                  <a:srgbClr val="FF0000"/>
                </a:solidFill>
              </a:rPr>
              <a:t>if &lt;</a:t>
            </a:r>
            <a:r>
              <a:rPr lang="zh-CN" altLang="zh-CN" sz="2400" b="1" dirty="0">
                <a:solidFill>
                  <a:srgbClr val="FF0000"/>
                </a:solidFill>
              </a:rPr>
              <a:t>表达式</a:t>
            </a:r>
            <a:r>
              <a:rPr lang="en-US" altLang="zh-CN" sz="2400" b="1" dirty="0">
                <a:solidFill>
                  <a:srgbClr val="FF0000"/>
                </a:solidFill>
              </a:rPr>
              <a:t>1&gt;:</a:t>
            </a:r>
            <a:endParaRPr lang="zh-CN" altLang="zh-CN" sz="2400" b="1" dirty="0">
              <a:solidFill>
                <a:srgbClr val="FF0000"/>
              </a:solidFill>
            </a:endParaRPr>
          </a:p>
          <a:p>
            <a:pPr eaLnBrk="1" hangingPunct="1"/>
            <a:r>
              <a:rPr lang="en-US" altLang="zh-CN" sz="2400" b="1" dirty="0">
                <a:solidFill>
                  <a:srgbClr val="FF0000"/>
                </a:solidFill>
              </a:rPr>
              <a:t>	&lt;</a:t>
            </a:r>
            <a:r>
              <a:rPr lang="zh-CN" altLang="zh-CN" sz="2400" b="1" dirty="0">
                <a:solidFill>
                  <a:srgbClr val="FF0000"/>
                </a:solidFill>
              </a:rPr>
              <a:t>语句序列</a:t>
            </a:r>
            <a:r>
              <a:rPr lang="en-US" altLang="zh-CN" sz="2400" b="1" dirty="0">
                <a:solidFill>
                  <a:srgbClr val="FF0000"/>
                </a:solidFill>
              </a:rPr>
              <a:t>1&gt;</a:t>
            </a:r>
            <a:endParaRPr lang="zh-CN" altLang="zh-CN" sz="2400" b="1" dirty="0">
              <a:solidFill>
                <a:srgbClr val="FF0000"/>
              </a:solidFill>
            </a:endParaRPr>
          </a:p>
          <a:p>
            <a:pPr eaLnBrk="1" hangingPunct="1"/>
            <a:r>
              <a:rPr lang="en-US" altLang="zh-CN" sz="2400" b="1" dirty="0" err="1" smtClean="0">
                <a:solidFill>
                  <a:srgbClr val="FF0000"/>
                </a:solidFill>
              </a:rPr>
              <a:t>elif</a:t>
            </a:r>
            <a:r>
              <a:rPr lang="en-US" altLang="zh-CN" sz="2400" b="1" dirty="0" smtClean="0">
                <a:solidFill>
                  <a:srgbClr val="FF0000"/>
                </a:solidFill>
              </a:rPr>
              <a:t> </a:t>
            </a:r>
            <a:r>
              <a:rPr lang="en-US" altLang="zh-CN" sz="2400" b="1" dirty="0">
                <a:solidFill>
                  <a:srgbClr val="FF0000"/>
                </a:solidFill>
              </a:rPr>
              <a:t>&lt;</a:t>
            </a:r>
            <a:r>
              <a:rPr lang="zh-CN" altLang="zh-CN" sz="2400" b="1" dirty="0">
                <a:solidFill>
                  <a:srgbClr val="FF0000"/>
                </a:solidFill>
              </a:rPr>
              <a:t>表达式</a:t>
            </a:r>
            <a:r>
              <a:rPr lang="en-US" altLang="zh-CN" sz="2400" b="1" dirty="0">
                <a:solidFill>
                  <a:srgbClr val="FF0000"/>
                </a:solidFill>
              </a:rPr>
              <a:t>2&gt;:</a:t>
            </a:r>
            <a:endParaRPr lang="zh-CN" altLang="zh-CN" sz="2400" b="1" dirty="0">
              <a:solidFill>
                <a:srgbClr val="FF0000"/>
              </a:solidFill>
            </a:endParaRPr>
          </a:p>
          <a:p>
            <a:pPr eaLnBrk="1" hangingPunct="1"/>
            <a:r>
              <a:rPr lang="en-US" altLang="zh-CN" sz="2400" b="1" dirty="0">
                <a:solidFill>
                  <a:srgbClr val="FF0000"/>
                </a:solidFill>
              </a:rPr>
              <a:t>	&lt;</a:t>
            </a:r>
            <a:r>
              <a:rPr lang="zh-CN" altLang="zh-CN" sz="2400" b="1" dirty="0">
                <a:solidFill>
                  <a:srgbClr val="FF0000"/>
                </a:solidFill>
              </a:rPr>
              <a:t>语句序列</a:t>
            </a:r>
            <a:r>
              <a:rPr lang="en-US" altLang="zh-CN" sz="2400" b="1" dirty="0">
                <a:solidFill>
                  <a:srgbClr val="FF0000"/>
                </a:solidFill>
              </a:rPr>
              <a:t>2&gt;</a:t>
            </a:r>
            <a:endParaRPr lang="zh-CN" altLang="zh-CN" sz="2400" b="1" dirty="0">
              <a:solidFill>
                <a:srgbClr val="FF0000"/>
              </a:solidFill>
            </a:endParaRPr>
          </a:p>
          <a:p>
            <a:pPr eaLnBrk="1" hangingPunct="1"/>
            <a:r>
              <a:rPr lang="en-US" altLang="zh-CN" sz="2400" b="1" dirty="0">
                <a:solidFill>
                  <a:srgbClr val="FF0000"/>
                </a:solidFill>
              </a:rPr>
              <a:t>	...</a:t>
            </a:r>
            <a:endParaRPr lang="zh-CN" altLang="zh-CN" sz="2400" b="1" dirty="0">
              <a:solidFill>
                <a:srgbClr val="FF0000"/>
              </a:solidFill>
            </a:endParaRPr>
          </a:p>
          <a:p>
            <a:pPr eaLnBrk="1" hangingPunct="1"/>
            <a:r>
              <a:rPr lang="en-US" altLang="zh-CN" sz="2400" b="1" dirty="0" err="1" smtClean="0">
                <a:solidFill>
                  <a:srgbClr val="FF0000"/>
                </a:solidFill>
              </a:rPr>
              <a:t>elif</a:t>
            </a:r>
            <a:r>
              <a:rPr lang="en-US" altLang="zh-CN" sz="2400" b="1" dirty="0" smtClean="0">
                <a:solidFill>
                  <a:srgbClr val="FF0000"/>
                </a:solidFill>
              </a:rPr>
              <a:t> </a:t>
            </a:r>
            <a:r>
              <a:rPr lang="en-US" altLang="zh-CN" sz="2400" b="1" dirty="0">
                <a:solidFill>
                  <a:srgbClr val="FF0000"/>
                </a:solidFill>
              </a:rPr>
              <a:t>&lt;</a:t>
            </a:r>
            <a:r>
              <a:rPr lang="zh-CN" altLang="zh-CN" sz="2400" b="1" dirty="0">
                <a:solidFill>
                  <a:srgbClr val="FF0000"/>
                </a:solidFill>
              </a:rPr>
              <a:t>表达式</a:t>
            </a:r>
            <a:r>
              <a:rPr lang="en-US" altLang="zh-CN" sz="2400" b="1" dirty="0">
                <a:solidFill>
                  <a:srgbClr val="FF0000"/>
                </a:solidFill>
              </a:rPr>
              <a:t>n&gt;:</a:t>
            </a:r>
            <a:endParaRPr lang="zh-CN" altLang="zh-CN" sz="2400" b="1" dirty="0">
              <a:solidFill>
                <a:srgbClr val="FF0000"/>
              </a:solidFill>
            </a:endParaRPr>
          </a:p>
          <a:p>
            <a:pPr eaLnBrk="1" hangingPunct="1"/>
            <a:r>
              <a:rPr lang="en-US" altLang="zh-CN" sz="2400" b="1" dirty="0">
                <a:solidFill>
                  <a:srgbClr val="FF0000"/>
                </a:solidFill>
              </a:rPr>
              <a:t>	&lt;</a:t>
            </a:r>
            <a:r>
              <a:rPr lang="zh-CN" altLang="zh-CN" sz="2400" b="1" dirty="0">
                <a:solidFill>
                  <a:srgbClr val="FF0000"/>
                </a:solidFill>
              </a:rPr>
              <a:t>语句序列</a:t>
            </a:r>
            <a:r>
              <a:rPr lang="en-US" altLang="zh-CN" sz="2400" b="1" dirty="0">
                <a:solidFill>
                  <a:srgbClr val="FF0000"/>
                </a:solidFill>
              </a:rPr>
              <a:t>n&gt;</a:t>
            </a:r>
            <a:endParaRPr lang="zh-CN" altLang="zh-CN" sz="2400" b="1" dirty="0">
              <a:solidFill>
                <a:srgbClr val="FF0000"/>
              </a:solidFill>
            </a:endParaRPr>
          </a:p>
          <a:p>
            <a:pPr eaLnBrk="1" hangingPunct="1"/>
            <a:r>
              <a:rPr lang="en-US" altLang="zh-CN" sz="2400" b="1" dirty="0">
                <a:solidFill>
                  <a:srgbClr val="FF0000"/>
                </a:solidFill>
              </a:rPr>
              <a:t>else:</a:t>
            </a:r>
            <a:endParaRPr lang="zh-CN" altLang="zh-CN" sz="2400" b="1" dirty="0">
              <a:solidFill>
                <a:srgbClr val="FF0000"/>
              </a:solidFill>
            </a:endParaRPr>
          </a:p>
          <a:p>
            <a:pPr eaLnBrk="1" hangingPunct="1"/>
            <a:r>
              <a:rPr lang="en-US" altLang="zh-CN" sz="2400" b="1" dirty="0">
                <a:solidFill>
                  <a:srgbClr val="FF0000"/>
                </a:solidFill>
              </a:rPr>
              <a:t>	&lt;</a:t>
            </a:r>
            <a:r>
              <a:rPr lang="zh-CN" altLang="zh-CN" sz="2400" b="1" dirty="0">
                <a:solidFill>
                  <a:srgbClr val="FF0000"/>
                </a:solidFill>
              </a:rPr>
              <a:t>语句序列</a:t>
            </a:r>
            <a:r>
              <a:rPr lang="en-US" altLang="zh-CN" sz="2400" b="1" dirty="0">
                <a:solidFill>
                  <a:srgbClr val="FF0000"/>
                </a:solidFill>
              </a:rPr>
              <a:t>n+1&gt;</a:t>
            </a:r>
            <a:endParaRPr lang="zh-CN" altLang="zh-CN" sz="2400" b="1" dirty="0">
              <a:solidFill>
                <a:srgbClr val="FF0000"/>
              </a:solidFill>
            </a:endParaRPr>
          </a:p>
        </p:txBody>
      </p:sp>
      <p:pic>
        <p:nvPicPr>
          <p:cNvPr id="2150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35375" y="2781300"/>
            <a:ext cx="5170488" cy="336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13</a:t>
            </a:fld>
            <a:endParaRPr lang="en-US" altLang="ko-KR"/>
          </a:p>
        </p:txBody>
      </p:sp>
    </p:spTree>
    <p:extLst>
      <p:ext uri="{BB962C8B-B14F-4D97-AF65-F5344CB8AC3E}">
        <p14:creationId xmlns="" xmlns:p14="http://schemas.microsoft.com/office/powerpoint/2010/main" val="657647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392113" y="1136650"/>
            <a:ext cx="8459787" cy="308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lnSpc>
                <a:spcPts val="3900"/>
              </a:lnSpc>
            </a:pPr>
            <a:r>
              <a:rPr lang="zh-CN" altLang="zh-CN" sz="2800" b="1">
                <a:solidFill>
                  <a:srgbClr val="FF0000"/>
                </a:solidFill>
              </a:rPr>
              <a:t>注意：</a:t>
            </a:r>
          </a:p>
          <a:p>
            <a:pPr eaLnBrk="1" hangingPunct="1">
              <a:lnSpc>
                <a:spcPts val="3900"/>
              </a:lnSpc>
            </a:pPr>
            <a:r>
              <a:rPr lang="zh-CN" altLang="zh-CN" sz="2800"/>
              <a:t>（</a:t>
            </a:r>
            <a:r>
              <a:rPr lang="en-US" altLang="zh-CN" sz="2800"/>
              <a:t>1</a:t>
            </a:r>
            <a:r>
              <a:rPr lang="zh-CN" altLang="zh-CN" sz="2800"/>
              <a:t>）不管有几个分支，程序执行了一个分支以后，其余分支不再执行。</a:t>
            </a:r>
          </a:p>
          <a:p>
            <a:pPr eaLnBrk="1" hangingPunct="1">
              <a:lnSpc>
                <a:spcPts val="3900"/>
              </a:lnSpc>
            </a:pPr>
            <a:r>
              <a:rPr lang="zh-CN" altLang="zh-CN" sz="2800"/>
              <a:t>（</a:t>
            </a:r>
            <a:r>
              <a:rPr lang="en-US" altLang="zh-CN" sz="2800"/>
              <a:t>2</a:t>
            </a:r>
            <a:r>
              <a:rPr lang="zh-CN" altLang="zh-CN" sz="2800"/>
              <a:t>）当多分支中有多个表达式同时满足条件，则只执行第一条与之匹配的语句。</a:t>
            </a:r>
          </a:p>
          <a:p>
            <a:pPr eaLnBrk="1" hangingPunct="1"/>
            <a:endParaRPr lang="zh-CN" altLang="en-US" sz="320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14</a:t>
            </a:fld>
            <a:endParaRPr lang="en-US" altLang="ko-KR"/>
          </a:p>
        </p:txBody>
      </p:sp>
    </p:spTree>
    <p:extLst>
      <p:ext uri="{BB962C8B-B14F-4D97-AF65-F5344CB8AC3E}">
        <p14:creationId xmlns="" xmlns:p14="http://schemas.microsoft.com/office/powerpoint/2010/main" val="817357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对象 1"/>
          <p:cNvGraphicFramePr>
            <a:graphicFrameLocks noChangeAspect="1"/>
          </p:cNvGraphicFramePr>
          <p:nvPr/>
        </p:nvGraphicFramePr>
        <p:xfrm>
          <a:off x="533400" y="1468438"/>
          <a:ext cx="3203575" cy="2032000"/>
        </p:xfrm>
        <a:graphic>
          <a:graphicData uri="http://schemas.openxmlformats.org/presentationml/2006/ole">
            <p:oleObj spid="_x0000_s1045" r:id="rId3" imgW="1384300" imgH="876300" progId="">
              <p:embed/>
            </p:oleObj>
          </a:graphicData>
        </a:graphic>
      </p:graphicFrame>
      <p:grpSp>
        <p:nvGrpSpPr>
          <p:cNvPr id="23555" name="Group 2"/>
          <p:cNvGrpSpPr>
            <a:grpSpLocks/>
          </p:cNvGrpSpPr>
          <p:nvPr/>
        </p:nvGrpSpPr>
        <p:grpSpPr bwMode="auto">
          <a:xfrm>
            <a:off x="4022725" y="1546225"/>
            <a:ext cx="2493963" cy="1987550"/>
            <a:chOff x="5964" y="8581"/>
            <a:chExt cx="1624" cy="1186"/>
          </a:xfrm>
        </p:grpSpPr>
        <p:sp>
          <p:nvSpPr>
            <p:cNvPr id="23559" name="Text Box 6"/>
            <p:cNvSpPr txBox="1">
              <a:spLocks noChangeArrowheads="1"/>
            </p:cNvSpPr>
            <p:nvPr/>
          </p:nvSpPr>
          <p:spPr bwMode="auto">
            <a:xfrm>
              <a:off x="5964" y="8581"/>
              <a:ext cx="1624"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zh-CN" altLang="zh-CN" sz="2400">
                  <a:cs typeface="Times New Roman" pitchFamily="18" charset="0"/>
                </a:rPr>
                <a:t>（</a:t>
              </a:r>
              <a:r>
                <a:rPr lang="en-US" altLang="zh-CN" sz="2400">
                  <a:cs typeface="Times New Roman" pitchFamily="18" charset="0"/>
                </a:rPr>
                <a:t>x</a:t>
              </a:r>
              <a:r>
                <a:rPr lang="zh-CN" altLang="en-US" sz="2400">
                  <a:cs typeface="Times New Roman" pitchFamily="18" charset="0"/>
                </a:rPr>
                <a:t>＜</a:t>
              </a:r>
              <a:r>
                <a:rPr lang="en-US" altLang="zh-CN" sz="2400">
                  <a:cs typeface="Times New Roman" pitchFamily="18" charset="0"/>
                </a:rPr>
                <a:t>0</a:t>
              </a:r>
              <a:r>
                <a:rPr lang="zh-CN" altLang="en-US" sz="2400">
                  <a:cs typeface="Times New Roman" pitchFamily="18" charset="0"/>
                </a:rPr>
                <a:t>）</a:t>
              </a:r>
              <a:endParaRPr lang="zh-CN" altLang="en-US" sz="2400"/>
            </a:p>
          </p:txBody>
        </p:sp>
        <p:sp>
          <p:nvSpPr>
            <p:cNvPr id="23560" name="Text Box 5"/>
            <p:cNvSpPr txBox="1">
              <a:spLocks noChangeArrowheads="1"/>
            </p:cNvSpPr>
            <p:nvPr/>
          </p:nvSpPr>
          <p:spPr bwMode="auto">
            <a:xfrm>
              <a:off x="5964" y="8883"/>
              <a:ext cx="1624"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zh-CN" altLang="zh-CN" sz="2400">
                  <a:latin typeface="Courier New" pitchFamily="49" charset="0"/>
                  <a:cs typeface="Courier New" pitchFamily="49" charset="0"/>
                </a:rPr>
                <a:t>（</a:t>
              </a:r>
              <a:r>
                <a:rPr lang="en-US" altLang="zh-CN" sz="2400">
                  <a:latin typeface="Courier New" pitchFamily="49" charset="0"/>
                  <a:cs typeface="Courier New" pitchFamily="49" charset="0"/>
                </a:rPr>
                <a:t>0≤x</a:t>
              </a:r>
              <a:r>
                <a:rPr lang="zh-CN" altLang="en-US" sz="2400">
                  <a:latin typeface="Courier New" pitchFamily="49" charset="0"/>
                  <a:cs typeface="Courier New" pitchFamily="49" charset="0"/>
                </a:rPr>
                <a:t>＜</a:t>
              </a:r>
              <a:r>
                <a:rPr lang="en-US" altLang="zh-CN" sz="2400">
                  <a:latin typeface="Courier New" pitchFamily="49" charset="0"/>
                  <a:cs typeface="Courier New" pitchFamily="49" charset="0"/>
                </a:rPr>
                <a:t>15</a:t>
              </a:r>
              <a:r>
                <a:rPr lang="zh-CN" altLang="en-US" sz="2400">
                  <a:latin typeface="Courier New" pitchFamily="49" charset="0"/>
                  <a:cs typeface="Courier New" pitchFamily="49" charset="0"/>
                </a:rPr>
                <a:t>）</a:t>
              </a:r>
              <a:endParaRPr lang="zh-CN" altLang="en-US" sz="2400"/>
            </a:p>
          </p:txBody>
        </p:sp>
        <p:sp>
          <p:nvSpPr>
            <p:cNvPr id="23561" name="Text Box 4"/>
            <p:cNvSpPr txBox="1">
              <a:spLocks noChangeArrowheads="1"/>
            </p:cNvSpPr>
            <p:nvPr/>
          </p:nvSpPr>
          <p:spPr bwMode="auto">
            <a:xfrm>
              <a:off x="5964" y="9175"/>
              <a:ext cx="1624"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zh-CN" altLang="zh-CN" sz="2400">
                  <a:cs typeface="Times New Roman" pitchFamily="18" charset="0"/>
                </a:rPr>
                <a:t>（</a:t>
              </a:r>
              <a:r>
                <a:rPr lang="en-US" altLang="zh-CN" sz="2400">
                  <a:cs typeface="Times New Roman" pitchFamily="18" charset="0"/>
                </a:rPr>
                <a:t>15≤x</a:t>
              </a:r>
              <a:r>
                <a:rPr lang="zh-CN" altLang="en-US" sz="2400">
                  <a:cs typeface="Times New Roman" pitchFamily="18" charset="0"/>
                </a:rPr>
                <a:t>＜</a:t>
              </a:r>
              <a:r>
                <a:rPr lang="en-US" altLang="zh-CN" sz="2400">
                  <a:cs typeface="Times New Roman" pitchFamily="18" charset="0"/>
                </a:rPr>
                <a:t>30</a:t>
              </a:r>
              <a:r>
                <a:rPr lang="zh-CN" altLang="en-US" sz="2400">
                  <a:cs typeface="Times New Roman" pitchFamily="18" charset="0"/>
                </a:rPr>
                <a:t>）</a:t>
              </a:r>
              <a:endParaRPr lang="zh-CN" altLang="en-US" sz="2400"/>
            </a:p>
          </p:txBody>
        </p:sp>
        <p:sp>
          <p:nvSpPr>
            <p:cNvPr id="23562" name="Text Box 3"/>
            <p:cNvSpPr txBox="1">
              <a:spLocks noChangeArrowheads="1"/>
            </p:cNvSpPr>
            <p:nvPr/>
          </p:nvSpPr>
          <p:spPr bwMode="auto">
            <a:xfrm>
              <a:off x="5964" y="9463"/>
              <a:ext cx="1624"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zh-CN" altLang="zh-CN" sz="2400">
                  <a:cs typeface="Times New Roman" pitchFamily="18" charset="0"/>
                </a:rPr>
                <a:t>（</a:t>
              </a:r>
              <a:r>
                <a:rPr lang="en-US" altLang="zh-CN" sz="2400">
                  <a:cs typeface="Times New Roman" pitchFamily="18" charset="0"/>
                </a:rPr>
                <a:t>x≥30</a:t>
              </a:r>
              <a:r>
                <a:rPr lang="zh-CN" altLang="en-US" sz="2400">
                  <a:cs typeface="Times New Roman" pitchFamily="18" charset="0"/>
                </a:rPr>
                <a:t>）</a:t>
              </a:r>
              <a:endParaRPr lang="zh-CN" altLang="en-US" sz="2400"/>
            </a:p>
          </p:txBody>
        </p:sp>
      </p:grpSp>
      <p:sp>
        <p:nvSpPr>
          <p:cNvPr id="23556" name="Rectangle 7"/>
          <p:cNvSpPr>
            <a:spLocks noChangeArrowheads="1"/>
          </p:cNvSpPr>
          <p:nvPr/>
        </p:nvSpPr>
        <p:spPr bwMode="auto">
          <a:xfrm>
            <a:off x="158750" y="103257"/>
            <a:ext cx="59912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indent="266700"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zh-CN" altLang="en-US" sz="4000" b="1" dirty="0">
                <a:solidFill>
                  <a:srgbClr val="F8FE06"/>
                </a:solidFill>
                <a:latin typeface="Tahoma" pitchFamily="34" charset="0"/>
                <a:ea typeface="黑体" pitchFamily="49" charset="-122"/>
                <a:cs typeface="+mj-cs"/>
              </a:rPr>
              <a:t>分支结构实现分段函数</a:t>
            </a:r>
          </a:p>
        </p:txBody>
      </p:sp>
      <p:sp>
        <p:nvSpPr>
          <p:cNvPr id="23557" name="Rectangle 12"/>
          <p:cNvSpPr>
            <a:spLocks noChangeArrowheads="1"/>
          </p:cNvSpPr>
          <p:nvPr/>
        </p:nvSpPr>
        <p:spPr bwMode="auto">
          <a:xfrm>
            <a:off x="533400" y="4572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zh-CN" altLang="en-US"/>
          </a:p>
        </p:txBody>
      </p:sp>
      <p:sp>
        <p:nvSpPr>
          <p:cNvPr id="23558" name="矩形 9"/>
          <p:cNvSpPr>
            <a:spLocks noChangeArrowheads="1"/>
          </p:cNvSpPr>
          <p:nvPr/>
        </p:nvSpPr>
        <p:spPr bwMode="auto">
          <a:xfrm>
            <a:off x="685800" y="3754438"/>
            <a:ext cx="7740650"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dirty="0"/>
              <a:t>程序四次运行的结果如下（</a:t>
            </a:r>
            <a:r>
              <a:rPr lang="en-US" altLang="zh-CN" sz="2400" dirty="0"/>
              <a:t>x</a:t>
            </a:r>
            <a:r>
              <a:rPr lang="zh-CN" altLang="zh-CN" sz="2400" dirty="0"/>
              <a:t>的值分别输入</a:t>
            </a:r>
            <a:r>
              <a:rPr lang="en-US" altLang="zh-CN" sz="2400" dirty="0"/>
              <a:t>-5</a:t>
            </a:r>
            <a:r>
              <a:rPr lang="zh-CN" altLang="zh-CN" sz="2400" dirty="0"/>
              <a:t>、</a:t>
            </a:r>
            <a:r>
              <a:rPr lang="en-US" altLang="zh-CN" sz="2400" dirty="0"/>
              <a:t>10</a:t>
            </a:r>
            <a:r>
              <a:rPr lang="zh-CN" altLang="zh-CN" sz="2400" dirty="0"/>
              <a:t>、</a:t>
            </a:r>
            <a:r>
              <a:rPr lang="en-US" altLang="zh-CN" sz="2400" dirty="0"/>
              <a:t>27</a:t>
            </a:r>
            <a:r>
              <a:rPr lang="zh-CN" altLang="zh-CN" sz="2400" dirty="0"/>
              <a:t>、</a:t>
            </a:r>
            <a:r>
              <a:rPr lang="en-US" altLang="zh-CN" sz="2400" dirty="0"/>
              <a:t>38</a:t>
            </a:r>
            <a:r>
              <a:rPr lang="zh-CN" altLang="zh-CN" sz="2400" dirty="0"/>
              <a:t>）：</a:t>
            </a:r>
          </a:p>
          <a:p>
            <a:pPr eaLnBrk="1" hangingPunct="1"/>
            <a:r>
              <a:rPr lang="en-US" altLang="zh-CN" sz="2400" dirty="0"/>
              <a:t>y=  5</a:t>
            </a:r>
            <a:endParaRPr lang="zh-CN" altLang="zh-CN" sz="2400" dirty="0"/>
          </a:p>
          <a:p>
            <a:pPr eaLnBrk="1" hangingPunct="1"/>
            <a:r>
              <a:rPr lang="en-US" altLang="zh-CN" sz="2400" dirty="0"/>
              <a:t>y=  -18481.78033459865</a:t>
            </a:r>
            <a:endParaRPr lang="zh-CN" altLang="zh-CN" sz="2400" dirty="0"/>
          </a:p>
          <a:p>
            <a:pPr eaLnBrk="1" hangingPunct="1"/>
            <a:r>
              <a:rPr lang="en-US" altLang="zh-CN" sz="2400" dirty="0"/>
              <a:t>y=  14348907.0</a:t>
            </a:r>
            <a:endParaRPr lang="zh-CN" altLang="zh-CN" sz="2400" dirty="0"/>
          </a:p>
          <a:p>
            <a:pPr eaLnBrk="1" hangingPunct="1"/>
            <a:r>
              <a:rPr lang="en-US" altLang="zh-CN" sz="2400" dirty="0"/>
              <a:t>y=  </a:t>
            </a:r>
            <a:r>
              <a:rPr lang="en-US" altLang="zh-CN" sz="2400" dirty="0" smtClean="0"/>
              <a:t>1269.5175697445086</a:t>
            </a:r>
            <a:endParaRPr lang="zh-CN" altLang="zh-CN" sz="2400" b="1" dirty="0">
              <a:solidFill>
                <a:srgbClr val="FF0000"/>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15</a:t>
            </a:fld>
            <a:endParaRPr lang="en-US" altLang="ko-KR"/>
          </a:p>
        </p:txBody>
      </p:sp>
    </p:spTree>
    <p:extLst>
      <p:ext uri="{BB962C8B-B14F-4D97-AF65-F5344CB8AC3E}">
        <p14:creationId xmlns="" xmlns:p14="http://schemas.microsoft.com/office/powerpoint/2010/main" val="635631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577850" y="1269275"/>
            <a:ext cx="7632700" cy="4893647"/>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a:latin typeface="Courier New" pitchFamily="49" charset="0"/>
                <a:cs typeface="Courier New" pitchFamily="49" charset="0"/>
              </a:rPr>
              <a:t># -*- coding: gb2312 -*-</a:t>
            </a:r>
            <a:endParaRPr lang="zh-CN" altLang="zh-CN" sz="2400" b="1" dirty="0">
              <a:latin typeface="Courier New" pitchFamily="49" charset="0"/>
              <a:cs typeface="Courier New" pitchFamily="49" charset="0"/>
            </a:endParaRPr>
          </a:p>
          <a:p>
            <a:pPr eaLnBrk="1" hangingPunct="1"/>
            <a:r>
              <a:rPr lang="en-US" altLang="zh-CN" sz="2400" b="1" dirty="0" smtClean="0">
                <a:latin typeface="Courier New" pitchFamily="49" charset="0"/>
                <a:cs typeface="Courier New" pitchFamily="49" charset="0"/>
              </a:rPr>
              <a:t>from </a:t>
            </a:r>
            <a:r>
              <a:rPr lang="en-US" altLang="zh-CN" sz="2400" b="1" dirty="0">
                <a:latin typeface="Courier New" pitchFamily="49" charset="0"/>
                <a:cs typeface="Courier New" pitchFamily="49" charset="0"/>
              </a:rPr>
              <a:t>math import * 	# </a:t>
            </a:r>
            <a:r>
              <a:rPr lang="zh-CN" altLang="zh-CN" sz="2400" b="1" dirty="0">
                <a:latin typeface="Courier New" pitchFamily="49" charset="0"/>
                <a:cs typeface="Courier New" pitchFamily="49" charset="0"/>
              </a:rPr>
              <a:t>导入数学模块</a:t>
            </a:r>
            <a:r>
              <a:rPr lang="en-US" altLang="zh-CN" sz="2400" b="1" dirty="0">
                <a:latin typeface="Courier New" pitchFamily="49" charset="0"/>
                <a:cs typeface="Courier New" pitchFamily="49" charset="0"/>
              </a:rPr>
              <a:t>math</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x = </a:t>
            </a:r>
            <a:r>
              <a:rPr lang="en-US" altLang="zh-CN" sz="2400" b="1" dirty="0" err="1">
                <a:latin typeface="Courier New" pitchFamily="49" charset="0"/>
                <a:cs typeface="Courier New" pitchFamily="49" charset="0"/>
              </a:rPr>
              <a:t>eval</a:t>
            </a:r>
            <a:r>
              <a:rPr lang="en-US" altLang="zh-CN" sz="2400" b="1" dirty="0">
                <a:latin typeface="Courier New" pitchFamily="49" charset="0"/>
                <a:cs typeface="Courier New" pitchFamily="49" charset="0"/>
              </a:rPr>
              <a:t>(input("</a:t>
            </a:r>
            <a:r>
              <a:rPr lang="zh-CN" altLang="zh-CN" sz="2400" b="1" dirty="0">
                <a:latin typeface="Courier New" pitchFamily="49" charset="0"/>
                <a:cs typeface="Courier New" pitchFamily="49" charset="0"/>
              </a:rPr>
              <a:t>请输入</a:t>
            </a:r>
            <a:r>
              <a:rPr lang="en-US" altLang="zh-CN" sz="2400" b="1" dirty="0">
                <a:latin typeface="Courier New" pitchFamily="49" charset="0"/>
                <a:cs typeface="Courier New" pitchFamily="49" charset="0"/>
              </a:rPr>
              <a:t>x: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if x&lt;0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y = abs(x)</a:t>
            </a:r>
            <a:endParaRPr lang="zh-CN" altLang="zh-CN" sz="2400" b="1" dirty="0">
              <a:latin typeface="Courier New" pitchFamily="49" charset="0"/>
              <a:cs typeface="Courier New" pitchFamily="49" charset="0"/>
            </a:endParaRPr>
          </a:p>
          <a:p>
            <a:pPr eaLnBrk="1" hangingPunct="1"/>
            <a:r>
              <a:rPr lang="en-US" altLang="zh-CN" sz="2400" b="1" dirty="0" err="1">
                <a:latin typeface="Courier New" pitchFamily="49" charset="0"/>
                <a:cs typeface="Courier New" pitchFamily="49" charset="0"/>
              </a:rPr>
              <a:t>elif</a:t>
            </a:r>
            <a:r>
              <a:rPr lang="en-US" altLang="zh-CN" sz="2400" b="1" dirty="0">
                <a:latin typeface="Courier New" pitchFamily="49" charset="0"/>
                <a:cs typeface="Courier New" pitchFamily="49" charset="0"/>
              </a:rPr>
              <a:t> </a:t>
            </a:r>
            <a:r>
              <a:rPr lang="en-US" altLang="zh-CN" sz="2400" b="1" dirty="0" smtClean="0">
                <a:latin typeface="Courier New" pitchFamily="49" charset="0"/>
                <a:cs typeface="Courier New" pitchFamily="49" charset="0"/>
              </a:rPr>
              <a:t>0&lt;x&lt;15 </a:t>
            </a:r>
            <a:r>
              <a:rPr lang="en-US" altLang="zh-CN" sz="2400" b="1" dirty="0">
                <a:latin typeface="Courier New" pitchFamily="49" charset="0"/>
                <a:cs typeface="Courier New" pitchFamily="49" charset="0"/>
              </a:rPr>
              <a:t>:</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y = </a:t>
            </a:r>
            <a:r>
              <a:rPr lang="en-US" altLang="zh-CN" sz="2400" b="1" dirty="0" err="1">
                <a:latin typeface="Courier New" pitchFamily="49" charset="0"/>
                <a:cs typeface="Courier New" pitchFamily="49" charset="0"/>
              </a:rPr>
              <a:t>exp</a:t>
            </a:r>
            <a:r>
              <a:rPr lang="en-US" altLang="zh-CN" sz="2400" b="1" dirty="0">
                <a:latin typeface="Courier New" pitchFamily="49" charset="0"/>
                <a:cs typeface="Courier New" pitchFamily="49" charset="0"/>
              </a:rPr>
              <a:t>(x)*cos(x)   	# </a:t>
            </a:r>
            <a:r>
              <a:rPr lang="en-US" altLang="zh-CN" sz="2400" b="1" dirty="0" err="1">
                <a:latin typeface="Courier New" pitchFamily="49" charset="0"/>
                <a:cs typeface="Courier New" pitchFamily="49" charset="0"/>
              </a:rPr>
              <a:t>exp</a:t>
            </a:r>
            <a:r>
              <a:rPr lang="en-US" altLang="zh-CN" sz="2400" b="1" dirty="0">
                <a:latin typeface="Courier New" pitchFamily="49" charset="0"/>
                <a:cs typeface="Courier New" pitchFamily="49" charset="0"/>
              </a:rPr>
              <a:t>(x)</a:t>
            </a:r>
            <a:r>
              <a:rPr lang="zh-CN" altLang="zh-CN" sz="2400" b="1" dirty="0">
                <a:latin typeface="Courier New" pitchFamily="49" charset="0"/>
                <a:cs typeface="Courier New" pitchFamily="49" charset="0"/>
              </a:rPr>
              <a:t>在</a:t>
            </a:r>
            <a:r>
              <a:rPr lang="en-US" altLang="zh-CN" sz="2400" b="1" dirty="0">
                <a:latin typeface="Courier New" pitchFamily="49" charset="0"/>
                <a:cs typeface="Courier New" pitchFamily="49" charset="0"/>
              </a:rPr>
              <a:t>math</a:t>
            </a:r>
            <a:r>
              <a:rPr lang="zh-CN" altLang="zh-CN" sz="2400" b="1" dirty="0">
                <a:latin typeface="Courier New" pitchFamily="49" charset="0"/>
                <a:cs typeface="Courier New" pitchFamily="49" charset="0"/>
              </a:rPr>
              <a:t>中</a:t>
            </a:r>
          </a:p>
          <a:p>
            <a:pPr eaLnBrk="1" hangingPunct="1"/>
            <a:r>
              <a:rPr lang="en-US" altLang="zh-CN" sz="2400" b="1" dirty="0" err="1">
                <a:latin typeface="Courier New" pitchFamily="49" charset="0"/>
                <a:cs typeface="Courier New" pitchFamily="49" charset="0"/>
              </a:rPr>
              <a:t>elif</a:t>
            </a:r>
            <a:r>
              <a:rPr lang="en-US" altLang="zh-CN" sz="2400" b="1" dirty="0">
                <a:latin typeface="Courier New" pitchFamily="49" charset="0"/>
                <a:cs typeface="Courier New" pitchFamily="49" charset="0"/>
              </a:rPr>
              <a:t> </a:t>
            </a:r>
            <a:r>
              <a:rPr lang="en-US" altLang="zh-CN" sz="2400" b="1" dirty="0" smtClean="0">
                <a:latin typeface="Courier New" pitchFamily="49" charset="0"/>
                <a:cs typeface="Courier New" pitchFamily="49" charset="0"/>
              </a:rPr>
              <a:t>15&lt;=x&lt;30 </a:t>
            </a:r>
            <a:r>
              <a:rPr lang="en-US" altLang="zh-CN" sz="2400" b="1" dirty="0">
                <a:latin typeface="Courier New" pitchFamily="49" charset="0"/>
                <a:cs typeface="Courier New" pitchFamily="49" charset="0"/>
              </a:rPr>
              <a:t>:</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y = pow(x,5)		#</a:t>
            </a:r>
            <a:r>
              <a:rPr lang="zh-CN" altLang="en-US" sz="2400" b="1" dirty="0">
                <a:latin typeface="Courier New" pitchFamily="49" charset="0"/>
                <a:cs typeface="Courier New" pitchFamily="49" charset="0"/>
              </a:rPr>
              <a:t> 等价于</a:t>
            </a:r>
            <a:r>
              <a:rPr lang="en-US" altLang="zh-CN" sz="2400" b="1" dirty="0">
                <a:latin typeface="Courier New" pitchFamily="49" charset="0"/>
                <a:cs typeface="Courier New" pitchFamily="49" charset="0"/>
              </a:rPr>
              <a:t>x</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5</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else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y = (7+9*x)*log(x)  	# log(x)</a:t>
            </a:r>
            <a:r>
              <a:rPr lang="zh-CN" altLang="zh-CN" sz="2400" b="1" dirty="0">
                <a:latin typeface="Courier New" pitchFamily="49" charset="0"/>
                <a:cs typeface="Courier New" pitchFamily="49" charset="0"/>
              </a:rPr>
              <a:t>在</a:t>
            </a:r>
            <a:r>
              <a:rPr lang="en-US" altLang="zh-CN" sz="2400" b="1" dirty="0">
                <a:latin typeface="Courier New" pitchFamily="49" charset="0"/>
                <a:cs typeface="Courier New" pitchFamily="49" charset="0"/>
              </a:rPr>
              <a:t>math</a:t>
            </a:r>
            <a:r>
              <a:rPr lang="zh-CN" altLang="zh-CN" sz="2400" b="1" dirty="0">
                <a:latin typeface="Courier New" pitchFamily="49" charset="0"/>
                <a:cs typeface="Courier New" pitchFamily="49" charset="0"/>
              </a:rPr>
              <a:t>中</a:t>
            </a:r>
          </a:p>
          <a:p>
            <a:pPr eaLnBrk="1" hangingPunct="1"/>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print("y= ", y)</a:t>
            </a:r>
            <a:endParaRPr lang="zh-CN" altLang="zh-CN" sz="2400" b="1"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16</a:t>
            </a:fld>
            <a:endParaRPr lang="en-US" altLang="ko-KR"/>
          </a:p>
        </p:txBody>
      </p:sp>
    </p:spTree>
    <p:extLst>
      <p:ext uri="{BB962C8B-B14F-4D97-AF65-F5344CB8AC3E}">
        <p14:creationId xmlns="" xmlns:p14="http://schemas.microsoft.com/office/powerpoint/2010/main" val="1608851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160338" y="146050"/>
            <a:ext cx="8553450" cy="587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4000" b="1" dirty="0" smtClean="0">
                <a:solidFill>
                  <a:srgbClr val="F8FE06"/>
                </a:solidFill>
                <a:latin typeface="Tahoma" pitchFamily="34" charset="0"/>
                <a:ea typeface="黑体" pitchFamily="49" charset="-122"/>
                <a:cs typeface="+mj-cs"/>
              </a:rPr>
              <a:t>分支结构的</a:t>
            </a:r>
            <a:r>
              <a:rPr lang="zh-CN" altLang="zh-CN" sz="4000" b="1" dirty="0" smtClean="0">
                <a:solidFill>
                  <a:srgbClr val="F8FE06"/>
                </a:solidFill>
                <a:latin typeface="Tahoma" pitchFamily="34" charset="0"/>
                <a:ea typeface="黑体" pitchFamily="49" charset="-122"/>
                <a:cs typeface="+mj-cs"/>
              </a:rPr>
              <a:t>嵌套</a:t>
            </a:r>
            <a:r>
              <a:rPr lang="zh-CN" altLang="zh-CN" sz="4000" b="1" dirty="0">
                <a:solidFill>
                  <a:srgbClr val="F8FE06"/>
                </a:solidFill>
                <a:latin typeface="Tahoma" pitchFamily="34" charset="0"/>
                <a:ea typeface="黑体" pitchFamily="49" charset="-122"/>
                <a:cs typeface="+mj-cs"/>
              </a:rPr>
              <a:t>形式</a:t>
            </a:r>
          </a:p>
          <a:p>
            <a:pPr eaLnBrk="1" hangingPunct="1"/>
            <a:endParaRPr lang="en-US" altLang="zh-CN" sz="2400" dirty="0" smtClean="0"/>
          </a:p>
          <a:p>
            <a:pPr eaLnBrk="1" hangingPunct="1"/>
            <a:r>
              <a:rPr lang="zh-CN" altLang="zh-CN" sz="2400" dirty="0" smtClean="0"/>
              <a:t>如果</a:t>
            </a:r>
            <a:r>
              <a:rPr lang="en-US" altLang="zh-CN" sz="2400" dirty="0"/>
              <a:t>if</a:t>
            </a:r>
            <a:r>
              <a:rPr lang="zh-CN" altLang="zh-CN" sz="2400" dirty="0"/>
              <a:t>语句和</a:t>
            </a:r>
            <a:r>
              <a:rPr lang="en-US" altLang="zh-CN" sz="2400" dirty="0"/>
              <a:t>if... else</a:t>
            </a:r>
            <a:r>
              <a:rPr lang="zh-CN" altLang="zh-CN" sz="2400" dirty="0"/>
              <a:t>语句中的内嵌的语句序列又是一个</a:t>
            </a:r>
            <a:r>
              <a:rPr lang="en-US" altLang="zh-CN" sz="2400" dirty="0"/>
              <a:t>if</a:t>
            </a:r>
            <a:r>
              <a:rPr lang="zh-CN" altLang="zh-CN" sz="2400" dirty="0"/>
              <a:t>语句或</a:t>
            </a:r>
            <a:r>
              <a:rPr lang="en-US" altLang="zh-CN" sz="2400" dirty="0"/>
              <a:t>if... else</a:t>
            </a:r>
            <a:r>
              <a:rPr lang="zh-CN" altLang="zh-CN" sz="2400" dirty="0"/>
              <a:t>语句，则称这种形式为</a:t>
            </a:r>
            <a:r>
              <a:rPr lang="en-US" altLang="zh-CN" sz="2400" dirty="0"/>
              <a:t>if</a:t>
            </a:r>
            <a:r>
              <a:rPr lang="zh-CN" altLang="zh-CN" sz="2400" dirty="0"/>
              <a:t>语句（或</a:t>
            </a:r>
            <a:r>
              <a:rPr lang="en-US" altLang="zh-CN" sz="2400" dirty="0"/>
              <a:t>if... else</a:t>
            </a:r>
            <a:r>
              <a:rPr lang="zh-CN" altLang="zh-CN" sz="2400" dirty="0"/>
              <a:t>语句）的嵌套形式。</a:t>
            </a:r>
            <a:endParaRPr lang="en-US" altLang="zh-CN" sz="2400" dirty="0"/>
          </a:p>
          <a:p>
            <a:pPr eaLnBrk="1" hangingPunct="1"/>
            <a:r>
              <a:rPr lang="en-US" altLang="zh-CN" sz="2400" b="1" dirty="0">
                <a:solidFill>
                  <a:srgbClr val="0070C0"/>
                </a:solidFill>
              </a:rPr>
              <a:t>if &lt;</a:t>
            </a:r>
            <a:r>
              <a:rPr lang="zh-CN" altLang="zh-CN" sz="2400" b="1" dirty="0">
                <a:solidFill>
                  <a:srgbClr val="0070C0"/>
                </a:solidFill>
              </a:rPr>
              <a:t>表达式</a:t>
            </a:r>
            <a:r>
              <a:rPr lang="en-US" altLang="zh-CN" sz="2400" b="1" dirty="0">
                <a:solidFill>
                  <a:srgbClr val="0070C0"/>
                </a:solidFill>
              </a:rPr>
              <a:t>1&gt;:</a:t>
            </a:r>
            <a:endParaRPr lang="zh-CN" altLang="zh-CN" sz="2400" b="1" dirty="0">
              <a:solidFill>
                <a:srgbClr val="0070C0"/>
              </a:solidFill>
            </a:endParaRPr>
          </a:p>
          <a:p>
            <a:pPr eaLnBrk="1" hangingPunct="1"/>
            <a:r>
              <a:rPr lang="en-US" altLang="zh-CN" sz="2400" b="1" dirty="0">
                <a:solidFill>
                  <a:srgbClr val="0070C0"/>
                </a:solidFill>
              </a:rPr>
              <a:t>	if &lt;</a:t>
            </a:r>
            <a:r>
              <a:rPr lang="zh-CN" altLang="zh-CN" sz="2400" b="1" dirty="0">
                <a:solidFill>
                  <a:srgbClr val="0070C0"/>
                </a:solidFill>
              </a:rPr>
              <a:t>表达式</a:t>
            </a:r>
            <a:r>
              <a:rPr lang="en-US" altLang="zh-CN" sz="2400" b="1" dirty="0">
                <a:solidFill>
                  <a:srgbClr val="0070C0"/>
                </a:solidFill>
              </a:rPr>
              <a:t>2&gt;:</a:t>
            </a:r>
            <a:endParaRPr lang="zh-CN" altLang="zh-CN" sz="2400" b="1" dirty="0">
              <a:solidFill>
                <a:srgbClr val="0070C0"/>
              </a:solidFill>
            </a:endParaRPr>
          </a:p>
          <a:p>
            <a:pPr eaLnBrk="1" hangingPunct="1"/>
            <a:r>
              <a:rPr lang="en-US" altLang="zh-CN" sz="2400" b="1" dirty="0">
                <a:solidFill>
                  <a:srgbClr val="0070C0"/>
                </a:solidFill>
              </a:rPr>
              <a:t>		&lt;</a:t>
            </a:r>
            <a:r>
              <a:rPr lang="zh-CN" altLang="zh-CN" sz="2400" b="1" dirty="0">
                <a:solidFill>
                  <a:srgbClr val="0070C0"/>
                </a:solidFill>
              </a:rPr>
              <a:t>语句序列</a:t>
            </a:r>
            <a:r>
              <a:rPr lang="en-US" altLang="zh-CN" sz="2400" b="1" dirty="0">
                <a:solidFill>
                  <a:srgbClr val="0070C0"/>
                </a:solidFill>
              </a:rPr>
              <a:t>1&gt;</a:t>
            </a:r>
            <a:endParaRPr lang="zh-CN" altLang="zh-CN" sz="2400" b="1" dirty="0">
              <a:solidFill>
                <a:srgbClr val="0070C0"/>
              </a:solidFill>
            </a:endParaRPr>
          </a:p>
          <a:p>
            <a:pPr eaLnBrk="1" hangingPunct="1"/>
            <a:r>
              <a:rPr lang="en-US" altLang="zh-CN" sz="2400" b="1" dirty="0">
                <a:solidFill>
                  <a:srgbClr val="0070C0"/>
                </a:solidFill>
              </a:rPr>
              <a:t>	else:</a:t>
            </a:r>
            <a:endParaRPr lang="zh-CN" altLang="zh-CN" sz="2400" b="1" dirty="0">
              <a:solidFill>
                <a:srgbClr val="0070C0"/>
              </a:solidFill>
            </a:endParaRPr>
          </a:p>
          <a:p>
            <a:pPr eaLnBrk="1" hangingPunct="1"/>
            <a:r>
              <a:rPr lang="en-US" altLang="zh-CN" sz="2400" b="1" dirty="0">
                <a:solidFill>
                  <a:srgbClr val="0070C0"/>
                </a:solidFill>
              </a:rPr>
              <a:t>		&lt;</a:t>
            </a:r>
            <a:r>
              <a:rPr lang="zh-CN" altLang="zh-CN" sz="2400" b="1" dirty="0">
                <a:solidFill>
                  <a:srgbClr val="0070C0"/>
                </a:solidFill>
              </a:rPr>
              <a:t>语句序列</a:t>
            </a:r>
            <a:r>
              <a:rPr lang="en-US" altLang="zh-CN" sz="2400" b="1" dirty="0">
                <a:solidFill>
                  <a:srgbClr val="0070C0"/>
                </a:solidFill>
              </a:rPr>
              <a:t>2&gt;</a:t>
            </a:r>
            <a:endParaRPr lang="zh-CN" altLang="zh-CN" sz="2400" b="1" dirty="0">
              <a:solidFill>
                <a:srgbClr val="0070C0"/>
              </a:solidFill>
            </a:endParaRPr>
          </a:p>
          <a:p>
            <a:pPr eaLnBrk="1" hangingPunct="1"/>
            <a:r>
              <a:rPr lang="en-US" altLang="zh-CN" sz="2400" b="1" dirty="0">
                <a:solidFill>
                  <a:srgbClr val="0070C0"/>
                </a:solidFill>
              </a:rPr>
              <a:t>[else:</a:t>
            </a:r>
            <a:endParaRPr lang="zh-CN" altLang="zh-CN" sz="2400" b="1" dirty="0">
              <a:solidFill>
                <a:srgbClr val="0070C0"/>
              </a:solidFill>
            </a:endParaRPr>
          </a:p>
          <a:p>
            <a:pPr eaLnBrk="1" hangingPunct="1"/>
            <a:r>
              <a:rPr lang="en-US" altLang="zh-CN" sz="2400" b="1" dirty="0">
                <a:solidFill>
                  <a:srgbClr val="0070C0"/>
                </a:solidFill>
              </a:rPr>
              <a:t>	if &lt;</a:t>
            </a:r>
            <a:r>
              <a:rPr lang="zh-CN" altLang="zh-CN" sz="2400" b="1" dirty="0">
                <a:solidFill>
                  <a:srgbClr val="0070C0"/>
                </a:solidFill>
              </a:rPr>
              <a:t>表达式</a:t>
            </a:r>
            <a:r>
              <a:rPr lang="en-US" altLang="zh-CN" sz="2400" b="1" dirty="0">
                <a:solidFill>
                  <a:srgbClr val="0070C0"/>
                </a:solidFill>
              </a:rPr>
              <a:t>3&gt;:</a:t>
            </a:r>
            <a:endParaRPr lang="zh-CN" altLang="zh-CN" sz="2400" b="1" dirty="0">
              <a:solidFill>
                <a:srgbClr val="0070C0"/>
              </a:solidFill>
            </a:endParaRPr>
          </a:p>
          <a:p>
            <a:pPr eaLnBrk="1" hangingPunct="1"/>
            <a:r>
              <a:rPr lang="en-US" altLang="zh-CN" sz="2400" b="1" dirty="0">
                <a:solidFill>
                  <a:srgbClr val="0070C0"/>
                </a:solidFill>
              </a:rPr>
              <a:t>		&lt;</a:t>
            </a:r>
            <a:r>
              <a:rPr lang="zh-CN" altLang="zh-CN" sz="2400" b="1" dirty="0">
                <a:solidFill>
                  <a:srgbClr val="0070C0"/>
                </a:solidFill>
              </a:rPr>
              <a:t>语句序列</a:t>
            </a:r>
            <a:r>
              <a:rPr lang="en-US" altLang="zh-CN" sz="2400" b="1" dirty="0">
                <a:solidFill>
                  <a:srgbClr val="0070C0"/>
                </a:solidFill>
              </a:rPr>
              <a:t>3&gt;</a:t>
            </a:r>
            <a:endParaRPr lang="zh-CN" altLang="zh-CN" sz="2400" b="1" dirty="0">
              <a:solidFill>
                <a:srgbClr val="0070C0"/>
              </a:solidFill>
            </a:endParaRPr>
          </a:p>
          <a:p>
            <a:pPr eaLnBrk="1" hangingPunct="1"/>
            <a:r>
              <a:rPr lang="en-US" altLang="zh-CN" sz="2400" b="1" dirty="0">
                <a:solidFill>
                  <a:srgbClr val="0070C0"/>
                </a:solidFill>
              </a:rPr>
              <a:t>	else:</a:t>
            </a:r>
            <a:endParaRPr lang="zh-CN" altLang="zh-CN" sz="2400" b="1" dirty="0">
              <a:solidFill>
                <a:srgbClr val="0070C0"/>
              </a:solidFill>
            </a:endParaRPr>
          </a:p>
          <a:p>
            <a:pPr eaLnBrk="1" hangingPunct="1"/>
            <a:r>
              <a:rPr lang="en-US" altLang="zh-CN" sz="2400" b="1" dirty="0">
                <a:solidFill>
                  <a:srgbClr val="0070C0"/>
                </a:solidFill>
              </a:rPr>
              <a:t>		&lt;</a:t>
            </a:r>
            <a:r>
              <a:rPr lang="zh-CN" altLang="zh-CN" sz="2400" b="1" dirty="0">
                <a:solidFill>
                  <a:srgbClr val="0070C0"/>
                </a:solidFill>
              </a:rPr>
              <a:t>语句序列</a:t>
            </a:r>
            <a:r>
              <a:rPr lang="en-US" altLang="zh-CN" sz="2400" b="1" dirty="0">
                <a:solidFill>
                  <a:srgbClr val="0070C0"/>
                </a:solidFill>
              </a:rPr>
              <a:t>4&gt;]</a:t>
            </a:r>
            <a:endParaRPr lang="zh-CN" altLang="zh-CN" sz="2400" b="1" dirty="0">
              <a:solidFill>
                <a:srgbClr val="0070C0"/>
              </a:solidFill>
            </a:endParaRPr>
          </a:p>
        </p:txBody>
      </p:sp>
      <p:sp>
        <p:nvSpPr>
          <p:cNvPr id="3" name="矩形 2"/>
          <p:cNvSpPr/>
          <p:nvPr/>
        </p:nvSpPr>
        <p:spPr>
          <a:xfrm>
            <a:off x="4392613" y="3789363"/>
            <a:ext cx="4572000" cy="2308225"/>
          </a:xfrm>
          <a:prstGeom prst="rect">
            <a:avLst/>
          </a:prstGeom>
        </p:spPr>
        <p:txBody>
          <a:bodyPr>
            <a:spAutoFit/>
          </a:bodyPr>
          <a:lstStyle/>
          <a:p>
            <a:pPr>
              <a:defRPr/>
            </a:pPr>
            <a:r>
              <a:rPr lang="zh-CN" altLang="zh-CN" sz="2400" b="1" dirty="0">
                <a:solidFill>
                  <a:schemeClr val="accent6">
                    <a:lumMod val="75000"/>
                  </a:schemeClr>
                </a:solidFill>
              </a:rPr>
              <a:t>实际上，用</a:t>
            </a:r>
            <a:r>
              <a:rPr lang="en-US" altLang="zh-CN" sz="2400" b="1" dirty="0">
                <a:solidFill>
                  <a:schemeClr val="accent6">
                    <a:lumMod val="75000"/>
                  </a:schemeClr>
                </a:solidFill>
              </a:rPr>
              <a:t>if</a:t>
            </a:r>
            <a:r>
              <a:rPr lang="zh-CN" altLang="zh-CN" sz="2400" b="1" dirty="0">
                <a:solidFill>
                  <a:schemeClr val="accent6">
                    <a:lumMod val="75000"/>
                  </a:schemeClr>
                </a:solidFill>
              </a:rPr>
              <a:t>语句（或</a:t>
            </a:r>
            <a:r>
              <a:rPr lang="en-US" altLang="zh-CN" sz="2400" b="1" dirty="0">
                <a:solidFill>
                  <a:schemeClr val="accent6">
                    <a:lumMod val="75000"/>
                  </a:schemeClr>
                </a:solidFill>
              </a:rPr>
              <a:t>if... else</a:t>
            </a:r>
            <a:r>
              <a:rPr lang="zh-CN" altLang="zh-CN" sz="2400" b="1" dirty="0">
                <a:solidFill>
                  <a:schemeClr val="accent6">
                    <a:lumMod val="75000"/>
                  </a:schemeClr>
                </a:solidFill>
              </a:rPr>
              <a:t>语句）的嵌套形式完全可以代替</a:t>
            </a:r>
            <a:r>
              <a:rPr lang="en-US" altLang="zh-CN" sz="2400" b="1" dirty="0">
                <a:solidFill>
                  <a:schemeClr val="accent6">
                    <a:lumMod val="75000"/>
                  </a:schemeClr>
                </a:solidFill>
              </a:rPr>
              <a:t>if...</a:t>
            </a:r>
            <a:r>
              <a:rPr lang="en-US" altLang="zh-CN" sz="2400" b="1" dirty="0" err="1">
                <a:solidFill>
                  <a:schemeClr val="accent6">
                    <a:lumMod val="75000"/>
                  </a:schemeClr>
                </a:solidFill>
              </a:rPr>
              <a:t>elif</a:t>
            </a:r>
            <a:r>
              <a:rPr lang="zh-CN" altLang="zh-CN" sz="2400" b="1" dirty="0">
                <a:solidFill>
                  <a:schemeClr val="accent6">
                    <a:lumMod val="75000"/>
                  </a:schemeClr>
                </a:solidFill>
              </a:rPr>
              <a:t>语句。但从程序结构上讲，后者更清晰。所以，程序语言中的某些语句只是为了方便程序员写程序，不一定是必要的。</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17</a:t>
            </a:fld>
            <a:endParaRPr lang="en-US" altLang="ko-KR"/>
          </a:p>
        </p:txBody>
      </p:sp>
    </p:spTree>
    <p:extLst>
      <p:ext uri="{BB962C8B-B14F-4D97-AF65-F5344CB8AC3E}">
        <p14:creationId xmlns="" xmlns:p14="http://schemas.microsoft.com/office/powerpoint/2010/main" val="1624861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a:spLocks noChangeArrowheads="1"/>
          </p:cNvSpPr>
          <p:nvPr/>
        </p:nvSpPr>
        <p:spPr bwMode="auto">
          <a:xfrm>
            <a:off x="239799" y="1208174"/>
            <a:ext cx="8713787" cy="4770537"/>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b="1" dirty="0" smtClean="0"/>
              <a:t>对于</a:t>
            </a:r>
            <a:r>
              <a:rPr lang="zh-CN" altLang="en-US" sz="2400" b="1" dirty="0" smtClean="0"/>
              <a:t>上例</a:t>
            </a:r>
            <a:r>
              <a:rPr lang="zh-CN" altLang="zh-CN" sz="2400" b="1" dirty="0" smtClean="0"/>
              <a:t>，</a:t>
            </a:r>
            <a:r>
              <a:rPr lang="zh-CN" altLang="zh-CN" sz="2400" b="1" dirty="0"/>
              <a:t>完全可用嵌套形式表达如下：</a:t>
            </a:r>
          </a:p>
          <a:p>
            <a:pPr eaLnBrk="1" hangingPunct="1"/>
            <a:r>
              <a:rPr lang="en-US" altLang="zh-CN" sz="2000" b="1" dirty="0">
                <a:latin typeface="Courier New" pitchFamily="49" charset="0"/>
                <a:cs typeface="Courier New" pitchFamily="49" charset="0"/>
              </a:rPr>
              <a:t># -*- coding: gb2312 </a:t>
            </a:r>
            <a:r>
              <a:rPr lang="en-US" altLang="zh-CN" sz="2000" b="1" dirty="0" smtClean="0">
                <a:latin typeface="Courier New" pitchFamily="49" charset="0"/>
                <a:cs typeface="Courier New" pitchFamily="49" charset="0"/>
              </a:rPr>
              <a:t>-*-</a:t>
            </a:r>
          </a:p>
          <a:p>
            <a:pPr eaLnBrk="1" hangingPunct="1"/>
            <a:r>
              <a:rPr lang="en-US" altLang="zh-CN" sz="2000" b="1" dirty="0" smtClean="0">
                <a:latin typeface="Courier New" pitchFamily="49" charset="0"/>
                <a:cs typeface="Courier New" pitchFamily="49" charset="0"/>
              </a:rPr>
              <a:t>from </a:t>
            </a:r>
            <a:r>
              <a:rPr lang="en-US" altLang="zh-CN" sz="2000" b="1" dirty="0">
                <a:latin typeface="Courier New" pitchFamily="49" charset="0"/>
                <a:cs typeface="Courier New" pitchFamily="49" charset="0"/>
              </a:rPr>
              <a:t>math import *      	# </a:t>
            </a:r>
            <a:r>
              <a:rPr lang="zh-CN" altLang="zh-CN" sz="2000" b="1" dirty="0">
                <a:latin typeface="Courier New" pitchFamily="49" charset="0"/>
                <a:cs typeface="Courier New" pitchFamily="49" charset="0"/>
              </a:rPr>
              <a:t>导入数学模块</a:t>
            </a:r>
            <a:r>
              <a:rPr lang="en-US" altLang="zh-CN" sz="2000" b="1" dirty="0">
                <a:latin typeface="Courier New" pitchFamily="49" charset="0"/>
                <a:cs typeface="Courier New" pitchFamily="49" charset="0"/>
              </a:rPr>
              <a:t>math</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x = </a:t>
            </a:r>
            <a:r>
              <a:rPr lang="en-US" altLang="zh-CN" sz="2000" b="1" dirty="0" err="1">
                <a:latin typeface="Courier New" pitchFamily="49" charset="0"/>
                <a:cs typeface="Courier New" pitchFamily="49" charset="0"/>
              </a:rPr>
              <a:t>eval</a:t>
            </a:r>
            <a:r>
              <a:rPr lang="en-US" altLang="zh-CN" sz="2000" b="1" dirty="0">
                <a:latin typeface="Courier New" pitchFamily="49" charset="0"/>
                <a:cs typeface="Courier New" pitchFamily="49" charset="0"/>
              </a:rPr>
              <a:t>(input("</a:t>
            </a:r>
            <a:r>
              <a:rPr lang="zh-CN" altLang="zh-CN" sz="2000" b="1" dirty="0">
                <a:latin typeface="Courier New" pitchFamily="49" charset="0"/>
                <a:cs typeface="Courier New" pitchFamily="49" charset="0"/>
              </a:rPr>
              <a:t>请输入</a:t>
            </a:r>
            <a:r>
              <a:rPr lang="en-US" altLang="zh-CN" sz="2000" b="1" dirty="0">
                <a:latin typeface="Courier New" pitchFamily="49" charset="0"/>
                <a:cs typeface="Courier New" pitchFamily="49" charset="0"/>
              </a:rPr>
              <a:t>x: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if x&lt;15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if x&lt;0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y = abs(x)</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else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y = </a:t>
            </a:r>
            <a:r>
              <a:rPr lang="en-US" altLang="zh-CN" sz="2000" b="1" dirty="0" err="1">
                <a:latin typeface="Courier New" pitchFamily="49" charset="0"/>
                <a:cs typeface="Courier New" pitchFamily="49" charset="0"/>
              </a:rPr>
              <a:t>exp</a:t>
            </a:r>
            <a:r>
              <a:rPr lang="en-US" altLang="zh-CN" sz="2000" b="1" dirty="0">
                <a:latin typeface="Courier New" pitchFamily="49" charset="0"/>
                <a:cs typeface="Courier New" pitchFamily="49" charset="0"/>
              </a:rPr>
              <a:t>(x)*cos(x)   	# </a:t>
            </a:r>
            <a:r>
              <a:rPr lang="en-US" altLang="zh-CN" sz="2000" b="1" dirty="0" err="1">
                <a:latin typeface="Courier New" pitchFamily="49" charset="0"/>
                <a:cs typeface="Courier New" pitchFamily="49" charset="0"/>
              </a:rPr>
              <a:t>exp</a:t>
            </a:r>
            <a:r>
              <a:rPr lang="en-US" altLang="zh-CN" sz="2000" b="1" dirty="0">
                <a:latin typeface="Courier New" pitchFamily="49" charset="0"/>
                <a:cs typeface="Courier New" pitchFamily="49" charset="0"/>
              </a:rPr>
              <a:t>(x)</a:t>
            </a:r>
            <a:r>
              <a:rPr lang="zh-CN" altLang="zh-CN" sz="2000" b="1" dirty="0">
                <a:latin typeface="Courier New" pitchFamily="49" charset="0"/>
                <a:cs typeface="Courier New" pitchFamily="49" charset="0"/>
              </a:rPr>
              <a:t>在</a:t>
            </a:r>
            <a:r>
              <a:rPr lang="en-US" altLang="zh-CN" sz="2000" b="1" dirty="0">
                <a:latin typeface="Courier New" pitchFamily="49" charset="0"/>
                <a:cs typeface="Courier New" pitchFamily="49" charset="0"/>
              </a:rPr>
              <a:t>math</a:t>
            </a:r>
            <a:r>
              <a:rPr lang="zh-CN" altLang="zh-CN" sz="2000" b="1" dirty="0">
                <a:latin typeface="Courier New" pitchFamily="49" charset="0"/>
                <a:cs typeface="Courier New" pitchFamily="49" charset="0"/>
              </a:rPr>
              <a:t>中</a:t>
            </a:r>
          </a:p>
          <a:p>
            <a:pPr eaLnBrk="1" hangingPunct="1"/>
            <a:r>
              <a:rPr lang="en-US" altLang="zh-CN" sz="2000" b="1" dirty="0">
                <a:latin typeface="Courier New" pitchFamily="49" charset="0"/>
                <a:cs typeface="Courier New" pitchFamily="49" charset="0"/>
              </a:rPr>
              <a:t>else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if x&lt;30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y = pow(x,5)</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else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y = (7+9*x)*log(x)  	# log(x)</a:t>
            </a:r>
            <a:r>
              <a:rPr lang="zh-CN" altLang="zh-CN" sz="2000" b="1" dirty="0">
                <a:latin typeface="Courier New" pitchFamily="49" charset="0"/>
                <a:cs typeface="Courier New" pitchFamily="49" charset="0"/>
              </a:rPr>
              <a:t>在</a:t>
            </a:r>
            <a:r>
              <a:rPr lang="en-US" altLang="zh-CN" sz="2000" b="1" dirty="0">
                <a:latin typeface="Courier New" pitchFamily="49" charset="0"/>
                <a:cs typeface="Courier New" pitchFamily="49" charset="0"/>
              </a:rPr>
              <a:t>math</a:t>
            </a:r>
            <a:r>
              <a:rPr lang="zh-CN" altLang="zh-CN" sz="2000" b="1" dirty="0">
                <a:latin typeface="Courier New" pitchFamily="49" charset="0"/>
                <a:cs typeface="Courier New" pitchFamily="49" charset="0"/>
              </a:rPr>
              <a:t>中</a:t>
            </a:r>
          </a:p>
          <a:p>
            <a:pPr eaLnBrk="1" hangingPunct="1"/>
            <a:r>
              <a:rPr lang="en-US" altLang="zh-CN" sz="2000" b="1" dirty="0">
                <a:latin typeface="Courier New" pitchFamily="49" charset="0"/>
                <a:cs typeface="Courier New" pitchFamily="49" charset="0"/>
              </a:rPr>
              <a:t>print("y= ", y)</a:t>
            </a:r>
            <a:endParaRPr lang="zh-CN" altLang="zh-CN" sz="2000" b="1"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18</a:t>
            </a:fld>
            <a:endParaRPr lang="en-US" altLang="ko-KR"/>
          </a:p>
        </p:txBody>
      </p:sp>
    </p:spTree>
    <p:extLst>
      <p:ext uri="{BB962C8B-B14F-4D97-AF65-F5344CB8AC3E}">
        <p14:creationId xmlns="" xmlns:p14="http://schemas.microsoft.com/office/powerpoint/2010/main" val="4069593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73025" y="112713"/>
            <a:ext cx="8229600" cy="8159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循环</a:t>
            </a:r>
            <a:r>
              <a:rPr lang="zh-CN" altLang="en-US" dirty="0" smtClean="0"/>
              <a:t>结构</a:t>
            </a:r>
          </a:p>
        </p:txBody>
      </p:sp>
      <p:sp>
        <p:nvSpPr>
          <p:cNvPr id="27651" name="内容占位符 2"/>
          <p:cNvSpPr>
            <a:spLocks noGrp="1"/>
          </p:cNvSpPr>
          <p:nvPr>
            <p:ph idx="1"/>
          </p:nvPr>
        </p:nvSpPr>
        <p:spPr bwMode="auto">
          <a:xfrm>
            <a:off x="539750" y="1989138"/>
            <a:ext cx="8229600" cy="28082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zh-CN" altLang="en-US" dirty="0"/>
              <a:t>循环结构是一种让指定的代码块重复执行的有效机制，</a:t>
            </a:r>
            <a:r>
              <a:rPr lang="en-US" altLang="zh-CN" dirty="0"/>
              <a:t>Python</a:t>
            </a:r>
            <a:r>
              <a:rPr lang="zh-CN" altLang="en-US" dirty="0"/>
              <a:t>可以使用循环使得在满足“预设条件”下，可以重复执行一段语句块。构造循环结构有两个要素，一是循环体，即重复执行的语句和代码，另一个是循环条件，即重复执行代码所要满足的条件。为了能够适应不同场合的需求，</a:t>
            </a:r>
            <a:r>
              <a:rPr lang="en-US" altLang="zh-CN" dirty="0"/>
              <a:t>Python</a:t>
            </a:r>
            <a:r>
              <a:rPr lang="zh-CN" altLang="en-US" dirty="0"/>
              <a:t>用</a:t>
            </a:r>
            <a:r>
              <a:rPr lang="en-US" altLang="zh-CN" dirty="0">
                <a:solidFill>
                  <a:srgbClr val="FF0000"/>
                </a:solidFill>
              </a:rPr>
              <a:t>while</a:t>
            </a:r>
            <a:r>
              <a:rPr lang="zh-CN" altLang="en-US" dirty="0">
                <a:solidFill>
                  <a:srgbClr val="FF0000"/>
                </a:solidFill>
              </a:rPr>
              <a:t>和</a:t>
            </a:r>
            <a:r>
              <a:rPr lang="en-US" altLang="zh-CN" dirty="0">
                <a:solidFill>
                  <a:srgbClr val="FF0000"/>
                </a:solidFill>
              </a:rPr>
              <a:t>for</a:t>
            </a:r>
            <a:r>
              <a:rPr lang="zh-CN" altLang="en-US" dirty="0"/>
              <a:t>关键字来构造两种不同的循环结构，即表达两种不同形式的循环条件。</a:t>
            </a:r>
            <a:endParaRPr lang="zh-CN" altLang="en-US" dirty="0" smtClean="0"/>
          </a:p>
        </p:txBody>
      </p:sp>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19</a:t>
            </a:fld>
            <a:endParaRPr lang="en-US" altLang="ko-KR"/>
          </a:p>
        </p:txBody>
      </p:sp>
    </p:spTree>
    <p:extLst>
      <p:ext uri="{BB962C8B-B14F-4D97-AF65-F5344CB8AC3E}">
        <p14:creationId xmlns="" xmlns:p14="http://schemas.microsoft.com/office/powerpoint/2010/main" val="1464308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1071563" y="2143125"/>
            <a:ext cx="7772400" cy="1470025"/>
          </a:xfrm>
          <a:noFill/>
          <a:ln>
            <a:noFill/>
          </a:ln>
        </p:spPr>
        <p:txBody>
          <a:bodyPr/>
          <a:lstStyle/>
          <a:p>
            <a:pPr eaLnBrk="1" hangingPunct="1"/>
            <a:r>
              <a:rPr lang="zh-CN" altLang="en-US" sz="4400" dirty="0">
                <a:solidFill>
                  <a:schemeClr val="tx1"/>
                </a:solidFill>
              </a:rPr>
              <a:t>第</a:t>
            </a:r>
            <a:r>
              <a:rPr lang="en-US" altLang="zh-CN" sz="4400" dirty="0">
                <a:solidFill>
                  <a:schemeClr val="tx1"/>
                </a:solidFill>
              </a:rPr>
              <a:t>4</a:t>
            </a:r>
            <a:r>
              <a:rPr lang="zh-CN" altLang="en-US" sz="4400" dirty="0">
                <a:solidFill>
                  <a:schemeClr val="tx1"/>
                </a:solidFill>
              </a:rPr>
              <a:t>章 程序控制结构</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a:t>
            </a:fld>
            <a:endParaRPr lang="zh-CN" altLang="en-US" dirty="0"/>
          </a:p>
        </p:txBody>
      </p:sp>
    </p:spTree>
    <p:extLst>
      <p:ext uri="{BB962C8B-B14F-4D97-AF65-F5344CB8AC3E}">
        <p14:creationId xmlns="" xmlns:p14="http://schemas.microsoft.com/office/powerpoint/2010/main" val="74393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50499"/>
            <a:ext cx="2884123" cy="10771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tIns="76176" bIns="76176" anchor="ctr">
            <a:spAutoFit/>
          </a:bodyPr>
          <a:lstStyle>
            <a:lvl1pPr indent="266700"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en-US" altLang="zh-CN" sz="4000" b="1" dirty="0" smtClean="0">
                <a:solidFill>
                  <a:srgbClr val="F8FE06"/>
                </a:solidFill>
                <a:latin typeface="Tahoma" pitchFamily="34" charset="0"/>
                <a:ea typeface="黑体" pitchFamily="49" charset="-122"/>
                <a:cs typeface="+mj-cs"/>
              </a:rPr>
              <a:t>while</a:t>
            </a:r>
            <a:r>
              <a:rPr lang="zh-CN" altLang="en-US" sz="4000" b="1" dirty="0">
                <a:solidFill>
                  <a:srgbClr val="F8FE06"/>
                </a:solidFill>
                <a:latin typeface="Tahoma" pitchFamily="34" charset="0"/>
                <a:ea typeface="黑体" pitchFamily="49" charset="-122"/>
                <a:cs typeface="+mj-cs"/>
              </a:rPr>
              <a:t>语句</a:t>
            </a:r>
          </a:p>
          <a:p>
            <a:endParaRPr lang="zh-CN" altLang="en-US" sz="2000" dirty="0"/>
          </a:p>
        </p:txBody>
      </p:sp>
      <p:pic>
        <p:nvPicPr>
          <p:cNvPr id="28675"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20930" y="2322084"/>
            <a:ext cx="2192337" cy="273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6" name="Rectangle 3"/>
          <p:cNvSpPr>
            <a:spLocks noChangeArrowheads="1"/>
          </p:cNvSpPr>
          <p:nvPr/>
        </p:nvSpPr>
        <p:spPr bwMode="auto">
          <a:xfrm>
            <a:off x="190500" y="1043057"/>
            <a:ext cx="6630430" cy="5632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algn="ctr"/>
            <a:r>
              <a:rPr lang="en-US" altLang="zh-CN" sz="2400" dirty="0">
                <a:latin typeface="Courier New" pitchFamily="49" charset="0"/>
                <a:cs typeface="Courier New" pitchFamily="49" charset="0"/>
              </a:rPr>
              <a:t>while</a:t>
            </a:r>
            <a:r>
              <a:rPr lang="zh-CN" altLang="en-US" sz="2400" dirty="0">
                <a:latin typeface="Courier New" pitchFamily="49" charset="0"/>
                <a:cs typeface="Courier New" pitchFamily="49" charset="0"/>
              </a:rPr>
              <a:t>语句用于实现当型循环结构，其特点</a:t>
            </a:r>
            <a:r>
              <a:rPr lang="zh-CN" altLang="en-US" sz="2400" dirty="0" smtClean="0">
                <a:latin typeface="Courier New" pitchFamily="49" charset="0"/>
                <a:cs typeface="Courier New" pitchFamily="49" charset="0"/>
              </a:rPr>
              <a:t>是</a:t>
            </a:r>
            <a:r>
              <a:rPr lang="zh-CN" altLang="en-US" sz="2400" b="1" dirty="0" smtClean="0">
                <a:solidFill>
                  <a:srgbClr val="CC0000"/>
                </a:solidFill>
                <a:latin typeface="Courier New" pitchFamily="49" charset="0"/>
                <a:cs typeface="Courier New" pitchFamily="49" charset="0"/>
              </a:rPr>
              <a:t>先</a:t>
            </a:r>
            <a:r>
              <a:rPr lang="zh-CN" altLang="en-US" sz="2400" b="1" dirty="0">
                <a:solidFill>
                  <a:srgbClr val="CC0000"/>
                </a:solidFill>
                <a:latin typeface="Courier New" pitchFamily="49" charset="0"/>
                <a:cs typeface="Courier New" pitchFamily="49" charset="0"/>
              </a:rPr>
              <a:t>判断，后</a:t>
            </a:r>
            <a:r>
              <a:rPr lang="zh-CN" altLang="en-US" sz="2400" b="1" dirty="0" smtClean="0">
                <a:solidFill>
                  <a:srgbClr val="CC0000"/>
                </a:solidFill>
                <a:latin typeface="Courier New" pitchFamily="49" charset="0"/>
                <a:cs typeface="Courier New" pitchFamily="49" charset="0"/>
              </a:rPr>
              <a:t>执行</a:t>
            </a:r>
            <a:endParaRPr lang="zh-CN" altLang="en-US" sz="2400" dirty="0"/>
          </a:p>
          <a:p>
            <a:r>
              <a:rPr lang="zh-CN" altLang="zh-CN" sz="2400" dirty="0" smtClean="0">
                <a:latin typeface="Courier New" pitchFamily="49" charset="0"/>
                <a:cs typeface="Courier New" pitchFamily="49" charset="0"/>
              </a:rPr>
              <a:t>语法</a:t>
            </a:r>
            <a:r>
              <a:rPr lang="zh-CN" altLang="zh-CN" sz="2400" dirty="0">
                <a:latin typeface="Courier New" pitchFamily="49" charset="0"/>
                <a:cs typeface="Courier New" pitchFamily="49" charset="0"/>
              </a:rPr>
              <a:t>格式：</a:t>
            </a:r>
            <a:endParaRPr lang="zh-CN" altLang="zh-CN" sz="2400" dirty="0"/>
          </a:p>
          <a:p>
            <a:r>
              <a:rPr lang="en-US" altLang="zh-CN" sz="2400" b="1" dirty="0">
                <a:solidFill>
                  <a:srgbClr val="0070C0"/>
                </a:solidFill>
                <a:latin typeface="Courier New" pitchFamily="49" charset="0"/>
                <a:cs typeface="Courier New" pitchFamily="49" charset="0"/>
              </a:rPr>
              <a:t>While &lt;</a:t>
            </a:r>
            <a:r>
              <a:rPr lang="zh-CN" altLang="en-US" sz="2400" b="1" dirty="0">
                <a:solidFill>
                  <a:srgbClr val="0070C0"/>
                </a:solidFill>
                <a:latin typeface="Courier New" pitchFamily="49" charset="0"/>
                <a:cs typeface="Courier New" pitchFamily="49" charset="0"/>
              </a:rPr>
              <a:t>表达式</a:t>
            </a:r>
            <a:r>
              <a:rPr lang="en-US" altLang="zh-CN" sz="2400" b="1" dirty="0">
                <a:solidFill>
                  <a:srgbClr val="0070C0"/>
                </a:solidFill>
                <a:latin typeface="Courier New" pitchFamily="49" charset="0"/>
                <a:cs typeface="Courier New" pitchFamily="49" charset="0"/>
              </a:rPr>
              <a:t>&gt; : </a:t>
            </a:r>
            <a:endParaRPr lang="en-US" altLang="zh-CN" sz="2400" b="1" dirty="0">
              <a:solidFill>
                <a:srgbClr val="0070C0"/>
              </a:solidFill>
            </a:endParaRPr>
          </a:p>
          <a:p>
            <a:r>
              <a:rPr lang="en-US" altLang="zh-CN" sz="2400" b="1" dirty="0">
                <a:solidFill>
                  <a:srgbClr val="0070C0"/>
                </a:solidFill>
                <a:latin typeface="Courier New" pitchFamily="49" charset="0"/>
                <a:cs typeface="Courier New" pitchFamily="49" charset="0"/>
              </a:rPr>
              <a:t>	&lt;</a:t>
            </a:r>
            <a:r>
              <a:rPr lang="zh-CN" altLang="en-US" sz="2400" b="1" dirty="0">
                <a:solidFill>
                  <a:srgbClr val="0070C0"/>
                </a:solidFill>
                <a:latin typeface="Courier New" pitchFamily="49" charset="0"/>
                <a:cs typeface="Courier New" pitchFamily="49" charset="0"/>
              </a:rPr>
              <a:t>语句序列</a:t>
            </a:r>
            <a:r>
              <a:rPr lang="en-US" altLang="zh-CN" sz="2400" b="1" dirty="0">
                <a:solidFill>
                  <a:srgbClr val="0070C0"/>
                </a:solidFill>
                <a:latin typeface="Courier New" pitchFamily="49" charset="0"/>
                <a:cs typeface="Courier New" pitchFamily="49" charset="0"/>
              </a:rPr>
              <a:t>&gt;</a:t>
            </a:r>
            <a:endParaRPr lang="en-US" altLang="zh-CN" sz="2400" b="1" dirty="0">
              <a:solidFill>
                <a:srgbClr val="0070C0"/>
              </a:solidFill>
            </a:endParaRPr>
          </a:p>
          <a:p>
            <a:r>
              <a:rPr lang="zh-CN" altLang="en-US" sz="2400" dirty="0">
                <a:latin typeface="Courier New" pitchFamily="49" charset="0"/>
                <a:cs typeface="Courier New" pitchFamily="49" charset="0"/>
              </a:rPr>
              <a:t>其中：</a:t>
            </a:r>
            <a:endParaRPr lang="zh-CN" altLang="en-US" sz="2400" dirty="0"/>
          </a:p>
          <a:p>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1</a:t>
            </a:r>
            <a:r>
              <a:rPr lang="zh-CN" altLang="en-US" sz="2400" dirty="0">
                <a:latin typeface="Courier New" pitchFamily="49" charset="0"/>
                <a:cs typeface="Courier New" pitchFamily="49" charset="0"/>
              </a:rPr>
              <a:t>）</a:t>
            </a:r>
            <a:r>
              <a:rPr lang="en-US" altLang="zh-CN" sz="2400" b="1" dirty="0">
                <a:solidFill>
                  <a:srgbClr val="CC0000"/>
                </a:solidFill>
                <a:latin typeface="Courier New" pitchFamily="49" charset="0"/>
                <a:cs typeface="Courier New" pitchFamily="49" charset="0"/>
              </a:rPr>
              <a:t>&lt;</a:t>
            </a:r>
            <a:r>
              <a:rPr lang="zh-CN" altLang="en-US" sz="2400" b="1" dirty="0">
                <a:solidFill>
                  <a:srgbClr val="CC0000"/>
                </a:solidFill>
                <a:latin typeface="Courier New" pitchFamily="49" charset="0"/>
                <a:cs typeface="Courier New" pitchFamily="49" charset="0"/>
              </a:rPr>
              <a:t>表达式</a:t>
            </a:r>
            <a:r>
              <a:rPr lang="en-US" altLang="zh-CN" sz="2400" b="1" dirty="0">
                <a:solidFill>
                  <a:srgbClr val="CC0000"/>
                </a:solidFill>
                <a:latin typeface="Courier New" pitchFamily="49" charset="0"/>
                <a:cs typeface="Courier New" pitchFamily="49" charset="0"/>
              </a:rPr>
              <a:t>&gt;</a:t>
            </a:r>
            <a:r>
              <a:rPr lang="zh-CN" altLang="en-US" sz="2400" b="1" dirty="0">
                <a:solidFill>
                  <a:srgbClr val="CC0000"/>
                </a:solidFill>
                <a:latin typeface="Courier New" pitchFamily="49" charset="0"/>
                <a:cs typeface="Courier New" pitchFamily="49" charset="0"/>
              </a:rPr>
              <a:t>称为循环条件，可以是任何合法的表达式</a:t>
            </a:r>
            <a:r>
              <a:rPr lang="zh-CN" altLang="en-US" sz="2400" dirty="0">
                <a:latin typeface="Courier New" pitchFamily="49" charset="0"/>
                <a:cs typeface="Courier New" pitchFamily="49" charset="0"/>
              </a:rPr>
              <a:t>，其值为</a:t>
            </a:r>
            <a:r>
              <a:rPr lang="en-US" altLang="zh-CN" sz="2400" dirty="0">
                <a:latin typeface="Courier New" pitchFamily="49" charset="0"/>
                <a:cs typeface="Courier New" pitchFamily="49" charset="0"/>
              </a:rPr>
              <a:t>True</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False</a:t>
            </a:r>
            <a:r>
              <a:rPr lang="zh-CN" altLang="en-US" sz="2400" dirty="0">
                <a:latin typeface="Courier New" pitchFamily="49" charset="0"/>
                <a:cs typeface="Courier New" pitchFamily="49" charset="0"/>
              </a:rPr>
              <a:t>，它用于控制循环是否继续进行。</a:t>
            </a:r>
            <a:endParaRPr lang="zh-CN" altLang="en-US" sz="2400" dirty="0"/>
          </a:p>
          <a:p>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2</a:t>
            </a:r>
            <a:r>
              <a:rPr lang="zh-CN" altLang="en-US" sz="2400" dirty="0">
                <a:latin typeface="Courier New" pitchFamily="49" charset="0"/>
                <a:cs typeface="Courier New" pitchFamily="49" charset="0"/>
              </a:rPr>
              <a:t>）</a:t>
            </a:r>
            <a:r>
              <a:rPr lang="en-US" altLang="zh-CN" sz="2400" b="1" dirty="0">
                <a:solidFill>
                  <a:srgbClr val="CC0000"/>
                </a:solidFill>
                <a:latin typeface="Courier New" pitchFamily="49" charset="0"/>
                <a:cs typeface="Courier New" pitchFamily="49" charset="0"/>
              </a:rPr>
              <a:t>&lt;</a:t>
            </a:r>
            <a:r>
              <a:rPr lang="zh-CN" altLang="en-US" sz="2400" b="1" dirty="0">
                <a:solidFill>
                  <a:srgbClr val="CC0000"/>
                </a:solidFill>
                <a:latin typeface="Courier New" pitchFamily="49" charset="0"/>
                <a:cs typeface="Courier New" pitchFamily="49" charset="0"/>
              </a:rPr>
              <a:t>语句序列</a:t>
            </a:r>
            <a:r>
              <a:rPr lang="en-US" altLang="zh-CN" sz="2400" b="1" dirty="0">
                <a:solidFill>
                  <a:srgbClr val="CC0000"/>
                </a:solidFill>
                <a:latin typeface="Courier New" pitchFamily="49" charset="0"/>
                <a:cs typeface="Courier New" pitchFamily="49" charset="0"/>
              </a:rPr>
              <a:t>&gt;</a:t>
            </a:r>
            <a:r>
              <a:rPr lang="zh-CN" altLang="en-US" sz="2400" b="1" dirty="0">
                <a:solidFill>
                  <a:srgbClr val="CC0000"/>
                </a:solidFill>
                <a:latin typeface="Courier New" pitchFamily="49" charset="0"/>
                <a:cs typeface="Courier New" pitchFamily="49" charset="0"/>
              </a:rPr>
              <a:t>称为循环体</a:t>
            </a:r>
            <a:r>
              <a:rPr lang="zh-CN" altLang="en-US" sz="2400" dirty="0">
                <a:latin typeface="Courier New" pitchFamily="49" charset="0"/>
                <a:cs typeface="Courier New" pitchFamily="49" charset="0"/>
              </a:rPr>
              <a:t>，它是要被重复执行的代码行。</a:t>
            </a:r>
          </a:p>
          <a:p>
            <a:r>
              <a:rPr lang="zh-CN" altLang="en-US" sz="2400" dirty="0">
                <a:latin typeface="Courier New" pitchFamily="49" charset="0"/>
                <a:cs typeface="Courier New" pitchFamily="49" charset="0"/>
              </a:rPr>
              <a:t>执行顺序是：首先判断</a:t>
            </a:r>
            <a:r>
              <a:rPr lang="en-US" altLang="zh-CN" sz="2400" dirty="0">
                <a:latin typeface="Courier New" pitchFamily="49" charset="0"/>
                <a:cs typeface="Courier New" pitchFamily="49" charset="0"/>
              </a:rPr>
              <a:t>&lt;</a:t>
            </a:r>
            <a:r>
              <a:rPr lang="zh-CN" altLang="en-US" sz="2400" dirty="0">
                <a:latin typeface="Courier New" pitchFamily="49" charset="0"/>
                <a:cs typeface="Courier New" pitchFamily="49" charset="0"/>
              </a:rPr>
              <a:t>表达式</a:t>
            </a:r>
            <a:r>
              <a:rPr lang="en-US" altLang="zh-CN" sz="2400" dirty="0">
                <a:latin typeface="Courier New" pitchFamily="49" charset="0"/>
                <a:cs typeface="Courier New" pitchFamily="49" charset="0"/>
              </a:rPr>
              <a:t>&gt;</a:t>
            </a:r>
            <a:r>
              <a:rPr lang="zh-CN" altLang="en-US" sz="2400" dirty="0">
                <a:latin typeface="Courier New" pitchFamily="49" charset="0"/>
                <a:cs typeface="Courier New" pitchFamily="49" charset="0"/>
              </a:rPr>
              <a:t>的值，若为</a:t>
            </a:r>
            <a:r>
              <a:rPr lang="en-US" altLang="zh-CN" sz="2400" dirty="0">
                <a:latin typeface="Courier New" pitchFamily="49" charset="0"/>
                <a:cs typeface="Courier New" pitchFamily="49" charset="0"/>
              </a:rPr>
              <a:t>True</a:t>
            </a:r>
            <a:r>
              <a:rPr lang="zh-CN" altLang="en-US" sz="2400" dirty="0">
                <a:latin typeface="Courier New" pitchFamily="49" charset="0"/>
                <a:cs typeface="Courier New" pitchFamily="49" charset="0"/>
              </a:rPr>
              <a:t>，则执行循环体</a:t>
            </a:r>
            <a:r>
              <a:rPr lang="en-US" altLang="zh-CN" sz="2400" dirty="0">
                <a:latin typeface="Courier New" pitchFamily="49" charset="0"/>
                <a:cs typeface="Courier New" pitchFamily="49" charset="0"/>
              </a:rPr>
              <a:t>&lt;</a:t>
            </a:r>
            <a:r>
              <a:rPr lang="zh-CN" altLang="en-US" sz="2400" dirty="0">
                <a:latin typeface="Courier New" pitchFamily="49" charset="0"/>
                <a:cs typeface="Courier New" pitchFamily="49" charset="0"/>
              </a:rPr>
              <a:t>语句序列</a:t>
            </a:r>
            <a:r>
              <a:rPr lang="en-US" altLang="zh-CN" sz="2400" dirty="0">
                <a:latin typeface="Courier New" pitchFamily="49" charset="0"/>
                <a:cs typeface="Courier New" pitchFamily="49" charset="0"/>
              </a:rPr>
              <a:t>&gt;</a:t>
            </a:r>
            <a:r>
              <a:rPr lang="zh-CN" altLang="en-US" sz="2400" dirty="0">
                <a:latin typeface="Courier New" pitchFamily="49" charset="0"/>
                <a:cs typeface="Courier New" pitchFamily="49" charset="0"/>
              </a:rPr>
              <a:t>，继而再判断</a:t>
            </a:r>
            <a:r>
              <a:rPr lang="en-US" altLang="zh-CN" sz="2400" dirty="0">
                <a:latin typeface="Courier New" pitchFamily="49" charset="0"/>
                <a:cs typeface="Courier New" pitchFamily="49" charset="0"/>
              </a:rPr>
              <a:t>&lt;</a:t>
            </a:r>
            <a:r>
              <a:rPr lang="zh-CN" altLang="en-US" sz="2400" dirty="0">
                <a:latin typeface="Courier New" pitchFamily="49" charset="0"/>
                <a:cs typeface="Courier New" pitchFamily="49" charset="0"/>
              </a:rPr>
              <a:t>表达式</a:t>
            </a:r>
            <a:r>
              <a:rPr lang="en-US" altLang="zh-CN" sz="2400" dirty="0">
                <a:latin typeface="Courier New" pitchFamily="49" charset="0"/>
                <a:cs typeface="Courier New" pitchFamily="49" charset="0"/>
              </a:rPr>
              <a:t>&gt;</a:t>
            </a:r>
            <a:r>
              <a:rPr lang="zh-CN" altLang="en-US" sz="2400" dirty="0">
                <a:latin typeface="Courier New" pitchFamily="49" charset="0"/>
                <a:cs typeface="Courier New" pitchFamily="49" charset="0"/>
              </a:rPr>
              <a:t>，直至</a:t>
            </a:r>
            <a:r>
              <a:rPr lang="en-US" altLang="zh-CN" sz="2400" dirty="0">
                <a:latin typeface="Courier New" pitchFamily="49" charset="0"/>
                <a:cs typeface="Courier New" pitchFamily="49" charset="0"/>
              </a:rPr>
              <a:t>&lt;</a:t>
            </a:r>
            <a:r>
              <a:rPr lang="zh-CN" altLang="en-US" sz="2400" dirty="0">
                <a:latin typeface="Courier New" pitchFamily="49" charset="0"/>
                <a:cs typeface="Courier New" pitchFamily="49" charset="0"/>
              </a:rPr>
              <a:t>表达式</a:t>
            </a:r>
            <a:r>
              <a:rPr lang="en-US" altLang="zh-CN" sz="2400" dirty="0">
                <a:latin typeface="Courier New" pitchFamily="49" charset="0"/>
                <a:cs typeface="Courier New" pitchFamily="49" charset="0"/>
              </a:rPr>
              <a:t>&gt;</a:t>
            </a:r>
            <a:r>
              <a:rPr lang="zh-CN" altLang="en-US" sz="2400" dirty="0">
                <a:latin typeface="Courier New" pitchFamily="49" charset="0"/>
                <a:cs typeface="Courier New" pitchFamily="49" charset="0"/>
              </a:rPr>
              <a:t>的值为</a:t>
            </a:r>
            <a:r>
              <a:rPr lang="en-US" altLang="zh-CN" sz="2400" dirty="0">
                <a:latin typeface="Courier New" pitchFamily="49" charset="0"/>
                <a:cs typeface="Courier New" pitchFamily="49" charset="0"/>
              </a:rPr>
              <a:t>False</a:t>
            </a:r>
            <a:r>
              <a:rPr lang="zh-CN" altLang="en-US" sz="2400" dirty="0">
                <a:latin typeface="Courier New" pitchFamily="49" charset="0"/>
                <a:cs typeface="Courier New" pitchFamily="49" charset="0"/>
              </a:rPr>
              <a:t>时退出循环</a:t>
            </a:r>
            <a:r>
              <a:rPr lang="zh-CN" altLang="en-US" sz="2400" dirty="0"/>
              <a:t> 。</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20</a:t>
            </a:fld>
            <a:endParaRPr lang="en-US" altLang="ko-KR"/>
          </a:p>
        </p:txBody>
      </p:sp>
    </p:spTree>
    <p:extLst>
      <p:ext uri="{BB962C8B-B14F-4D97-AF65-F5344CB8AC3E}">
        <p14:creationId xmlns="" xmlns:p14="http://schemas.microsoft.com/office/powerpoint/2010/main" val="3446162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150813" y="1278495"/>
            <a:ext cx="8485187" cy="452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indent="266700"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zh-CN" altLang="zh-CN" sz="3200" b="1" dirty="0">
                <a:latin typeface="Courier New" pitchFamily="49" charset="0"/>
                <a:cs typeface="Courier New" pitchFamily="49" charset="0"/>
              </a:rPr>
              <a:t>例</a:t>
            </a:r>
            <a:r>
              <a:rPr lang="en-US" altLang="zh-CN" sz="3200" b="1" dirty="0">
                <a:latin typeface="Courier New" pitchFamily="49" charset="0"/>
                <a:cs typeface="Courier New" pitchFamily="49" charset="0"/>
              </a:rPr>
              <a:t>4.4  </a:t>
            </a:r>
            <a:r>
              <a:rPr lang="zh-CN" altLang="en-US" sz="3200" b="1" dirty="0">
                <a:latin typeface="Courier New" pitchFamily="49" charset="0"/>
                <a:cs typeface="Courier New" pitchFamily="49" charset="0"/>
              </a:rPr>
              <a:t>求自然数</a:t>
            </a:r>
            <a:r>
              <a:rPr lang="en-US" altLang="zh-CN" sz="3200" b="1" dirty="0">
                <a:latin typeface="Courier New" pitchFamily="49" charset="0"/>
                <a:cs typeface="Courier New" pitchFamily="49" charset="0"/>
              </a:rPr>
              <a:t>1</a:t>
            </a:r>
            <a:r>
              <a:rPr lang="zh-CN" altLang="en-US" sz="3200" b="1" dirty="0">
                <a:latin typeface="Courier New" pitchFamily="49" charset="0"/>
                <a:cs typeface="Courier New" pitchFamily="49" charset="0"/>
              </a:rPr>
              <a:t>～</a:t>
            </a:r>
            <a:r>
              <a:rPr lang="en-US" altLang="zh-CN" sz="3200" b="1" dirty="0">
                <a:latin typeface="Courier New" pitchFamily="49" charset="0"/>
                <a:cs typeface="Courier New" pitchFamily="49" charset="0"/>
              </a:rPr>
              <a:t>100</a:t>
            </a:r>
            <a:r>
              <a:rPr lang="zh-CN" altLang="en-US" sz="3200" b="1" dirty="0">
                <a:latin typeface="Courier New" pitchFamily="49" charset="0"/>
                <a:cs typeface="Courier New" pitchFamily="49" charset="0"/>
              </a:rPr>
              <a:t>之和。</a:t>
            </a:r>
            <a:endParaRPr lang="zh-CN" altLang="en-US" sz="3200" b="1" dirty="0"/>
          </a:p>
          <a:p>
            <a:endParaRPr lang="en-US" altLang="zh-CN" sz="3200" b="1" dirty="0">
              <a:latin typeface="Courier New" pitchFamily="49" charset="0"/>
              <a:cs typeface="Courier New" pitchFamily="49" charset="0"/>
            </a:endParaRPr>
          </a:p>
          <a:p>
            <a:r>
              <a:rPr lang="zh-CN" altLang="en-US" sz="3200" b="1" dirty="0">
                <a:latin typeface="Courier New" pitchFamily="49" charset="0"/>
                <a:cs typeface="Courier New" pitchFamily="49" charset="0"/>
              </a:rPr>
              <a:t>即计算</a:t>
            </a:r>
            <a:r>
              <a:rPr lang="en-US" altLang="zh-CN" sz="3200" b="1" dirty="0">
                <a:latin typeface="Courier New" pitchFamily="49" charset="0"/>
                <a:cs typeface="Courier New" pitchFamily="49" charset="0"/>
              </a:rPr>
              <a:t>sum=1+2+3+...+100</a:t>
            </a:r>
            <a:r>
              <a:rPr lang="zh-CN" altLang="en-US" sz="3200" b="1" dirty="0">
                <a:latin typeface="Courier New" pitchFamily="49" charset="0"/>
                <a:cs typeface="Courier New" pitchFamily="49" charset="0"/>
              </a:rPr>
              <a:t>。</a:t>
            </a:r>
          </a:p>
          <a:p>
            <a:endParaRPr lang="en-US" altLang="zh-CN" sz="3200" b="1" dirty="0">
              <a:latin typeface="Courier New" pitchFamily="49" charset="0"/>
              <a:cs typeface="Courier New" pitchFamily="49" charset="0"/>
            </a:endParaRPr>
          </a:p>
          <a:p>
            <a:r>
              <a:rPr lang="zh-CN" altLang="en-US" sz="3200" b="1" dirty="0">
                <a:latin typeface="Courier New" pitchFamily="49" charset="0"/>
                <a:cs typeface="Courier New" pitchFamily="49" charset="0"/>
              </a:rPr>
              <a:t>分析：这是一个累加求和的问题，循环结构的算法是，定义两个</a:t>
            </a:r>
            <a:r>
              <a:rPr lang="en-US" altLang="zh-CN" sz="3200" b="1" dirty="0">
                <a:latin typeface="Courier New" pitchFamily="49" charset="0"/>
                <a:cs typeface="Courier New" pitchFamily="49" charset="0"/>
              </a:rPr>
              <a:t>int</a:t>
            </a:r>
            <a:r>
              <a:rPr lang="zh-CN" altLang="en-US" sz="3200" b="1" dirty="0">
                <a:latin typeface="Courier New" pitchFamily="49" charset="0"/>
                <a:cs typeface="Courier New" pitchFamily="49" charset="0"/>
              </a:rPr>
              <a:t>变量，</a:t>
            </a:r>
            <a:r>
              <a:rPr lang="en-US" altLang="zh-CN" sz="3200" b="1" dirty="0" err="1">
                <a:latin typeface="Courier New" pitchFamily="49" charset="0"/>
                <a:cs typeface="Courier New" pitchFamily="49" charset="0"/>
              </a:rPr>
              <a:t>i</a:t>
            </a:r>
            <a:r>
              <a:rPr lang="zh-CN" altLang="en-US" sz="3200" b="1" dirty="0">
                <a:latin typeface="Courier New" pitchFamily="49" charset="0"/>
                <a:cs typeface="Courier New" pitchFamily="49" charset="0"/>
              </a:rPr>
              <a:t>表示加数，其初值为</a:t>
            </a:r>
            <a:r>
              <a:rPr lang="en-US" altLang="zh-CN" sz="3200" b="1" dirty="0">
                <a:latin typeface="Courier New" pitchFamily="49" charset="0"/>
                <a:cs typeface="Courier New" pitchFamily="49" charset="0"/>
              </a:rPr>
              <a:t>1</a:t>
            </a:r>
            <a:r>
              <a:rPr lang="zh-CN" altLang="en-US" sz="3200" b="1" dirty="0">
                <a:latin typeface="Courier New" pitchFamily="49" charset="0"/>
                <a:cs typeface="Courier New" pitchFamily="49" charset="0"/>
              </a:rPr>
              <a:t>；</a:t>
            </a:r>
            <a:r>
              <a:rPr lang="en-US" altLang="zh-CN" sz="3200" b="1" dirty="0">
                <a:latin typeface="Courier New" pitchFamily="49" charset="0"/>
                <a:cs typeface="Courier New" pitchFamily="49" charset="0"/>
              </a:rPr>
              <a:t>sum</a:t>
            </a:r>
            <a:r>
              <a:rPr lang="zh-CN" altLang="en-US" sz="3200" b="1" dirty="0">
                <a:latin typeface="Courier New" pitchFamily="49" charset="0"/>
                <a:cs typeface="Courier New" pitchFamily="49" charset="0"/>
              </a:rPr>
              <a:t>表示和，其初值为</a:t>
            </a:r>
            <a:r>
              <a:rPr lang="en-US" altLang="zh-CN" sz="3200" b="1" dirty="0">
                <a:latin typeface="Courier New" pitchFamily="49" charset="0"/>
                <a:cs typeface="Courier New" pitchFamily="49" charset="0"/>
              </a:rPr>
              <a:t>0</a:t>
            </a:r>
            <a:r>
              <a:rPr lang="zh-CN" altLang="en-US" sz="3200" b="1" dirty="0">
                <a:latin typeface="Courier New" pitchFamily="49" charset="0"/>
                <a:cs typeface="Courier New" pitchFamily="49" charset="0"/>
              </a:rPr>
              <a:t>。首先将</a:t>
            </a:r>
            <a:r>
              <a:rPr lang="en-US" altLang="zh-CN" sz="3200" b="1" dirty="0">
                <a:latin typeface="Courier New" pitchFamily="49" charset="0"/>
                <a:cs typeface="Courier New" pitchFamily="49" charset="0"/>
              </a:rPr>
              <a:t>sum</a:t>
            </a:r>
            <a:r>
              <a:rPr lang="zh-CN" altLang="en-US" sz="3200" b="1" dirty="0">
                <a:latin typeface="Courier New" pitchFamily="49" charset="0"/>
                <a:cs typeface="Courier New" pitchFamily="49" charset="0"/>
              </a:rPr>
              <a:t>和</a:t>
            </a:r>
            <a:r>
              <a:rPr lang="en-US" altLang="zh-CN" sz="3200" b="1" dirty="0" err="1">
                <a:latin typeface="Courier New" pitchFamily="49" charset="0"/>
                <a:cs typeface="Courier New" pitchFamily="49" charset="0"/>
              </a:rPr>
              <a:t>i</a:t>
            </a:r>
            <a:r>
              <a:rPr lang="zh-CN" altLang="en-US" sz="3200" b="1" dirty="0">
                <a:latin typeface="Courier New" pitchFamily="49" charset="0"/>
                <a:cs typeface="Courier New" pitchFamily="49" charset="0"/>
              </a:rPr>
              <a:t>相加，然后</a:t>
            </a:r>
            <a:r>
              <a:rPr lang="en-US" altLang="zh-CN" sz="3200" b="1" dirty="0" err="1">
                <a:latin typeface="Courier New" pitchFamily="49" charset="0"/>
                <a:cs typeface="Courier New" pitchFamily="49" charset="0"/>
              </a:rPr>
              <a:t>i</a:t>
            </a:r>
            <a:r>
              <a:rPr lang="zh-CN" altLang="en-US" sz="3200" b="1" dirty="0">
                <a:latin typeface="Courier New" pitchFamily="49" charset="0"/>
                <a:cs typeface="Courier New" pitchFamily="49" charset="0"/>
              </a:rPr>
              <a:t>增</a:t>
            </a:r>
            <a:r>
              <a:rPr lang="en-US" altLang="zh-CN" sz="3200" b="1" dirty="0">
                <a:latin typeface="Courier New" pitchFamily="49" charset="0"/>
                <a:cs typeface="Courier New" pitchFamily="49" charset="0"/>
              </a:rPr>
              <a:t>1</a:t>
            </a:r>
            <a:r>
              <a:rPr lang="zh-CN" altLang="en-US" sz="3200" b="1" dirty="0">
                <a:latin typeface="Courier New" pitchFamily="49" charset="0"/>
                <a:cs typeface="Courier New" pitchFamily="49" charset="0"/>
              </a:rPr>
              <a:t>，再与</a:t>
            </a:r>
            <a:r>
              <a:rPr lang="en-US" altLang="zh-CN" sz="3200" b="1" dirty="0">
                <a:latin typeface="Courier New" pitchFamily="49" charset="0"/>
                <a:cs typeface="Courier New" pitchFamily="49" charset="0"/>
              </a:rPr>
              <a:t>sum</a:t>
            </a:r>
            <a:r>
              <a:rPr lang="zh-CN" altLang="en-US" sz="3200" b="1" dirty="0">
                <a:latin typeface="Courier New" pitchFamily="49" charset="0"/>
                <a:cs typeface="Courier New" pitchFamily="49" charset="0"/>
              </a:rPr>
              <a:t>相加并存入</a:t>
            </a:r>
            <a:r>
              <a:rPr lang="en-US" altLang="zh-CN" sz="3200" b="1" dirty="0">
                <a:latin typeface="Courier New" pitchFamily="49" charset="0"/>
                <a:cs typeface="Courier New" pitchFamily="49" charset="0"/>
              </a:rPr>
              <a:t>sum</a:t>
            </a:r>
            <a:r>
              <a:rPr lang="zh-CN" altLang="en-US" sz="3200" b="1" dirty="0">
                <a:latin typeface="Courier New" pitchFamily="49" charset="0"/>
                <a:cs typeface="Courier New" pitchFamily="49" charset="0"/>
              </a:rPr>
              <a:t>，直到</a:t>
            </a:r>
            <a:r>
              <a:rPr lang="en-US" altLang="zh-CN" sz="3200" b="1" dirty="0" err="1">
                <a:latin typeface="Courier New" pitchFamily="49" charset="0"/>
                <a:cs typeface="Courier New" pitchFamily="49" charset="0"/>
              </a:rPr>
              <a:t>i</a:t>
            </a:r>
            <a:r>
              <a:rPr lang="zh-CN" altLang="en-US" sz="3200" b="1" dirty="0">
                <a:latin typeface="Courier New" pitchFamily="49" charset="0"/>
                <a:cs typeface="Courier New" pitchFamily="49" charset="0"/>
              </a:rPr>
              <a:t>大于</a:t>
            </a:r>
            <a:r>
              <a:rPr lang="en-US" altLang="zh-CN" sz="3200" b="1" dirty="0">
                <a:latin typeface="Courier New" pitchFamily="49" charset="0"/>
                <a:cs typeface="Courier New" pitchFamily="49" charset="0"/>
              </a:rPr>
              <a:t>100</a:t>
            </a:r>
            <a:r>
              <a:rPr lang="zh-CN" altLang="en-US" sz="3200" b="1" dirty="0">
                <a:latin typeface="Courier New" pitchFamily="49" charset="0"/>
                <a:cs typeface="Courier New" pitchFamily="49" charset="0"/>
              </a:rPr>
              <a:t>为止。</a:t>
            </a:r>
            <a:r>
              <a:rPr lang="zh-CN" altLang="en-US" sz="3200" b="1" dirty="0"/>
              <a:t> </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21</a:t>
            </a:fld>
            <a:endParaRPr lang="en-US" altLang="ko-KR"/>
          </a:p>
        </p:txBody>
      </p:sp>
    </p:spTree>
    <p:extLst>
      <p:ext uri="{BB962C8B-B14F-4D97-AF65-F5344CB8AC3E}">
        <p14:creationId xmlns="" xmlns:p14="http://schemas.microsoft.com/office/powerpoint/2010/main" val="932036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874713" y="1203325"/>
            <a:ext cx="7948612" cy="3416300"/>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a:latin typeface="Courier New" pitchFamily="49" charset="0"/>
                <a:cs typeface="Courier New" pitchFamily="49" charset="0"/>
              </a:rPr>
              <a:t># -*- coding: gb2312 -*-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a:t>
            </a:r>
            <a:r>
              <a:rPr lang="en-US" altLang="zh-CN" sz="2400" b="1" dirty="0" smtClean="0">
                <a:latin typeface="Courier New" pitchFamily="49" charset="0"/>
                <a:cs typeface="Courier New" pitchFamily="49" charset="0"/>
              </a:rPr>
              <a:t>100</a:t>
            </a:r>
            <a:r>
              <a:rPr lang="zh-CN" altLang="en-US" sz="2400" b="1" dirty="0" smtClean="0">
                <a:latin typeface="Courier New" pitchFamily="49" charset="0"/>
                <a:cs typeface="Courier New" pitchFamily="49" charset="0"/>
              </a:rPr>
              <a:t>以内整数的</a:t>
            </a:r>
            <a:r>
              <a:rPr lang="zh-CN" altLang="zh-CN" sz="2400" b="1" dirty="0" smtClean="0">
                <a:latin typeface="Courier New" pitchFamily="49" charset="0"/>
                <a:cs typeface="Courier New" pitchFamily="49" charset="0"/>
              </a:rPr>
              <a:t>累</a:t>
            </a:r>
            <a:r>
              <a:rPr lang="zh-CN" altLang="en-US" sz="2400" b="1" dirty="0" smtClean="0">
                <a:latin typeface="Courier New" pitchFamily="49" charset="0"/>
                <a:cs typeface="Courier New" pitchFamily="49" charset="0"/>
              </a:rPr>
              <a:t>加</a:t>
            </a:r>
            <a:r>
              <a:rPr lang="zh-CN" altLang="zh-CN" sz="2400" b="1" dirty="0" smtClean="0">
                <a:latin typeface="Courier New" pitchFamily="49" charset="0"/>
                <a:cs typeface="Courier New" pitchFamily="49" charset="0"/>
              </a:rPr>
              <a:t>和</a:t>
            </a:r>
            <a:endParaRPr lang="zh-CN" altLang="zh-CN" sz="2400" b="1" dirty="0">
              <a:latin typeface="Courier New" pitchFamily="49" charset="0"/>
              <a:cs typeface="Courier New" pitchFamily="49" charset="0"/>
            </a:endParaRPr>
          </a:p>
          <a:p>
            <a:pPr eaLnBrk="1" hangingPunct="1"/>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1</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sum = 0</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while </a:t>
            </a:r>
            <a:r>
              <a:rPr lang="en-US" altLang="zh-CN" sz="2400" b="1" dirty="0" err="1" smtClean="0">
                <a:latin typeface="Courier New" pitchFamily="49" charset="0"/>
                <a:cs typeface="Courier New" pitchFamily="49" charset="0"/>
              </a:rPr>
              <a:t>i</a:t>
            </a:r>
            <a:r>
              <a:rPr lang="en-US" altLang="zh-CN" sz="2400" b="1" dirty="0" smtClean="0">
                <a:latin typeface="Courier New" pitchFamily="49" charset="0"/>
                <a:cs typeface="Courier New" pitchFamily="49" charset="0"/>
              </a:rPr>
              <a:t>&lt;=100 :</a:t>
            </a:r>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sum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zh-CN" altLang="en-US" sz="2400" b="1" dirty="0">
                <a:latin typeface="Courier New" pitchFamily="49" charset="0"/>
                <a:cs typeface="Courier New" pitchFamily="49" charset="0"/>
              </a:rPr>
              <a:t>等价于</a:t>
            </a:r>
            <a:r>
              <a:rPr lang="en-US" altLang="zh-CN" sz="2400" b="1" dirty="0">
                <a:latin typeface="Courier New" pitchFamily="49" charset="0"/>
                <a:cs typeface="Courier New" pitchFamily="49" charset="0"/>
              </a:rPr>
              <a:t>sum=</a:t>
            </a:r>
            <a:r>
              <a:rPr lang="en-US" altLang="zh-CN" sz="2400" b="1" dirty="0" err="1">
                <a:latin typeface="Courier New" pitchFamily="49" charset="0"/>
                <a:cs typeface="Courier New" pitchFamily="49" charset="0"/>
              </a:rPr>
              <a:t>sum+i</a:t>
            </a:r>
            <a:endParaRPr lang="zh-CN" altLang="zh-CN" sz="2400" b="1" dirty="0">
              <a:latin typeface="Courier New" pitchFamily="49" charset="0"/>
              <a:cs typeface="Courier New" pitchFamily="49" charset="0"/>
            </a:endParaRPr>
          </a:p>
          <a:p>
            <a:pPr eaLnBrk="1" hangingPunct="1"/>
            <a:r>
              <a:rPr lang="en-US" altLang="zh-CN" sz="2400" b="1" dirty="0" smtClean="0">
                <a:latin typeface="Courier New" pitchFamily="49" charset="0"/>
                <a:cs typeface="Courier New" pitchFamily="49" charset="0"/>
              </a:rPr>
              <a:t>    </a:t>
            </a:r>
            <a:r>
              <a:rPr lang="en-US" altLang="zh-CN" sz="2400" b="1" dirty="0" err="1" smtClean="0">
                <a:latin typeface="Courier New" pitchFamily="49" charset="0"/>
                <a:cs typeface="Courier New" pitchFamily="49" charset="0"/>
              </a:rPr>
              <a:t>i</a:t>
            </a:r>
            <a:r>
              <a:rPr lang="en-US" altLang="zh-CN" sz="2400" b="1" dirty="0" smtClean="0">
                <a:latin typeface="Courier New" pitchFamily="49" charset="0"/>
                <a:cs typeface="Courier New" pitchFamily="49" charset="0"/>
              </a:rPr>
              <a:t>+=1</a:t>
            </a:r>
            <a:endParaRPr lang="zh-CN" altLang="zh-CN" sz="2400" b="1" dirty="0" smtClean="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print("sum= ", sum)</a:t>
            </a:r>
            <a:endParaRPr lang="zh-CN" altLang="zh-CN" sz="2400" b="1" dirty="0">
              <a:latin typeface="Courier New" pitchFamily="49" charset="0"/>
              <a:cs typeface="Courier New" pitchFamily="49" charset="0"/>
            </a:endParaRPr>
          </a:p>
        </p:txBody>
      </p:sp>
      <p:sp>
        <p:nvSpPr>
          <p:cNvPr id="30723" name="矩形 2"/>
          <p:cNvSpPr>
            <a:spLocks noChangeArrowheads="1"/>
          </p:cNvSpPr>
          <p:nvPr/>
        </p:nvSpPr>
        <p:spPr bwMode="auto">
          <a:xfrm>
            <a:off x="874713" y="4941888"/>
            <a:ext cx="45720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dirty="0"/>
              <a:t>程序的运行结果如下：</a:t>
            </a:r>
          </a:p>
          <a:p>
            <a:pPr eaLnBrk="1" hangingPunct="1"/>
            <a:r>
              <a:rPr lang="en-US" altLang="zh-CN" sz="2400" dirty="0"/>
              <a:t>sum=5050</a:t>
            </a:r>
            <a:endParaRPr lang="zh-CN" altLang="zh-CN" sz="24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22</a:t>
            </a:fld>
            <a:endParaRPr lang="en-US" altLang="ko-KR"/>
          </a:p>
        </p:txBody>
      </p:sp>
    </p:spTree>
    <p:extLst>
      <p:ext uri="{BB962C8B-B14F-4D97-AF65-F5344CB8AC3E}">
        <p14:creationId xmlns="" xmlns:p14="http://schemas.microsoft.com/office/powerpoint/2010/main" val="1626841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204787" y="1192513"/>
            <a:ext cx="8785225" cy="479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a:solidFill>
                  <a:srgbClr val="FF0000"/>
                </a:solidFill>
              </a:rPr>
              <a:t>注意：</a:t>
            </a:r>
          </a:p>
          <a:p>
            <a:pPr eaLnBrk="1" hangingPunct="1">
              <a:lnSpc>
                <a:spcPts val="4100"/>
              </a:lnSpc>
            </a:pPr>
            <a:r>
              <a:rPr lang="zh-CN" altLang="zh-CN" sz="3200" b="1" dirty="0"/>
              <a:t>（</a:t>
            </a:r>
            <a:r>
              <a:rPr lang="en-US" altLang="zh-CN" sz="3200" b="1" dirty="0"/>
              <a:t>1</a:t>
            </a:r>
            <a:r>
              <a:rPr lang="zh-CN" altLang="zh-CN" sz="3200" b="1" dirty="0"/>
              <a:t>）在</a:t>
            </a:r>
            <a:r>
              <a:rPr lang="zh-CN" altLang="zh-CN" sz="3200" b="1" dirty="0">
                <a:solidFill>
                  <a:srgbClr val="CC0000"/>
                </a:solidFill>
              </a:rPr>
              <a:t>循环体中应该有改变循环条件表达式值的语句</a:t>
            </a:r>
            <a:r>
              <a:rPr lang="zh-CN" altLang="zh-CN" sz="3200" b="1" dirty="0"/>
              <a:t>，否则将会造成无限循环（死循环）。</a:t>
            </a:r>
          </a:p>
          <a:p>
            <a:pPr eaLnBrk="1" hangingPunct="1">
              <a:lnSpc>
                <a:spcPts val="4100"/>
              </a:lnSpc>
            </a:pPr>
            <a:r>
              <a:rPr lang="zh-CN" altLang="zh-CN" sz="3200" b="1" dirty="0"/>
              <a:t>（</a:t>
            </a:r>
            <a:r>
              <a:rPr lang="en-US" altLang="zh-CN" sz="3200" b="1" dirty="0"/>
              <a:t>2</a:t>
            </a:r>
            <a:r>
              <a:rPr lang="zh-CN" altLang="zh-CN" sz="3200" b="1" dirty="0"/>
              <a:t>）该循环结构是先判断后执行循环体，因此，若</a:t>
            </a:r>
            <a:r>
              <a:rPr lang="en-US" altLang="zh-CN" sz="3200" b="1" dirty="0"/>
              <a:t>&lt;</a:t>
            </a:r>
            <a:r>
              <a:rPr lang="zh-CN" altLang="zh-CN" sz="3200" b="1" dirty="0"/>
              <a:t>表达式</a:t>
            </a:r>
            <a:r>
              <a:rPr lang="en-US" altLang="zh-CN" sz="3200" b="1" dirty="0"/>
              <a:t>&gt;</a:t>
            </a:r>
            <a:r>
              <a:rPr lang="zh-CN" altLang="zh-CN" sz="3200" b="1" dirty="0"/>
              <a:t>的值一开始就为</a:t>
            </a:r>
            <a:r>
              <a:rPr lang="en-US" altLang="zh-CN" sz="3200" b="1" dirty="0"/>
              <a:t>False</a:t>
            </a:r>
            <a:r>
              <a:rPr lang="zh-CN" altLang="zh-CN" sz="3200" b="1" dirty="0"/>
              <a:t>，则循环体一次也不执行，直接退出循环。</a:t>
            </a:r>
          </a:p>
          <a:p>
            <a:pPr eaLnBrk="1" hangingPunct="1">
              <a:lnSpc>
                <a:spcPts val="4100"/>
              </a:lnSpc>
            </a:pPr>
            <a:r>
              <a:rPr lang="zh-CN" altLang="zh-CN" sz="3200" b="1" dirty="0"/>
              <a:t>（</a:t>
            </a:r>
            <a:r>
              <a:rPr lang="en-US" altLang="zh-CN" sz="3200" b="1" dirty="0"/>
              <a:t>3</a:t>
            </a:r>
            <a:r>
              <a:rPr lang="zh-CN" altLang="zh-CN" sz="3200" b="1" dirty="0"/>
              <a:t>）要留心边界值（循环次数）。在设置循环条件时，要仔细分析边界值，以免多执行一次或少执行一次。</a:t>
            </a:r>
            <a:endParaRPr lang="zh-CN" altLang="en-US" sz="3200" b="1"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23</a:t>
            </a:fld>
            <a:endParaRPr lang="en-US" altLang="ko-KR"/>
          </a:p>
        </p:txBody>
      </p:sp>
    </p:spTree>
    <p:extLst>
      <p:ext uri="{BB962C8B-B14F-4D97-AF65-F5344CB8AC3E}">
        <p14:creationId xmlns="" xmlns:p14="http://schemas.microsoft.com/office/powerpoint/2010/main" val="932575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179388" y="1216025"/>
            <a:ext cx="8640762" cy="206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smtClean="0"/>
              <a:t>例</a:t>
            </a:r>
            <a:r>
              <a:rPr lang="en-US" altLang="zh-CN" sz="3200" b="1" dirty="0" smtClean="0"/>
              <a:t>：</a:t>
            </a:r>
            <a:r>
              <a:rPr lang="zh-CN" altLang="zh-CN" sz="3200" dirty="0" smtClean="0"/>
              <a:t>求</a:t>
            </a:r>
            <a:r>
              <a:rPr lang="zh-CN" altLang="zh-CN" sz="3200" dirty="0"/>
              <a:t>出满足不等式</a:t>
            </a:r>
            <a:endParaRPr lang="en-US" altLang="zh-CN" sz="3200" dirty="0"/>
          </a:p>
          <a:p>
            <a:pPr eaLnBrk="1" hangingPunct="1"/>
            <a:endParaRPr lang="en-US" altLang="zh-CN" sz="3200" dirty="0"/>
          </a:p>
          <a:p>
            <a:pPr eaLnBrk="1" hangingPunct="1"/>
            <a:endParaRPr lang="en-US" altLang="zh-CN" sz="3200" dirty="0"/>
          </a:p>
          <a:p>
            <a:pPr eaLnBrk="1" hangingPunct="1"/>
            <a:r>
              <a:rPr lang="zh-CN" altLang="zh-CN" sz="3200" dirty="0"/>
              <a:t>的最小</a:t>
            </a:r>
            <a:r>
              <a:rPr lang="en-US" altLang="zh-CN" sz="3200" dirty="0"/>
              <a:t>n</a:t>
            </a:r>
            <a:r>
              <a:rPr lang="zh-CN" altLang="zh-CN" sz="3200" dirty="0"/>
              <a:t>值。</a:t>
            </a:r>
            <a:endParaRPr lang="en-US" altLang="zh-CN" sz="3200" dirty="0"/>
          </a:p>
        </p:txBody>
      </p:sp>
      <p:sp>
        <p:nvSpPr>
          <p:cNvPr id="32771"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zh-CN" altLang="en-US"/>
          </a:p>
        </p:txBody>
      </p:sp>
      <p:graphicFrame>
        <p:nvGraphicFramePr>
          <p:cNvPr id="32772" name="对象 3"/>
          <p:cNvGraphicFramePr>
            <a:graphicFrameLocks noChangeAspect="1"/>
          </p:cNvGraphicFramePr>
          <p:nvPr>
            <p:extLst>
              <p:ext uri="{D42A27DB-BD31-4B8C-83A1-F6EECF244321}">
                <p14:modId xmlns="" xmlns:p14="http://schemas.microsoft.com/office/powerpoint/2010/main" val="1243158174"/>
              </p:ext>
            </p:extLst>
          </p:nvPr>
        </p:nvGraphicFramePr>
        <p:xfrm>
          <a:off x="1476375" y="1927225"/>
          <a:ext cx="2159000" cy="639762"/>
        </p:xfrm>
        <a:graphic>
          <a:graphicData uri="http://schemas.openxmlformats.org/presentationml/2006/ole">
            <p:oleObj spid="_x0000_s2065" r:id="rId4" imgW="1193800" imgH="355600" progId="">
              <p:embed/>
            </p:oleObj>
          </a:graphicData>
        </a:graphic>
      </p:graphicFrame>
      <p:sp>
        <p:nvSpPr>
          <p:cNvPr id="32773" name="矩形 10"/>
          <p:cNvSpPr>
            <a:spLocks noChangeArrowheads="1"/>
          </p:cNvSpPr>
          <p:nvPr/>
        </p:nvSpPr>
        <p:spPr bwMode="auto">
          <a:xfrm>
            <a:off x="5197078" y="3306162"/>
            <a:ext cx="3502819"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dirty="0"/>
              <a:t>分析：此不等式的左边是一个和式，该和式中的数据项个数是未知的，也正是要求出的。</a:t>
            </a:r>
            <a:endParaRPr lang="en-US" altLang="zh-CN" sz="2400" dirty="0"/>
          </a:p>
        </p:txBody>
      </p:sp>
      <p:sp>
        <p:nvSpPr>
          <p:cNvPr id="32774" name="Rectangle 10"/>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zh-CN" altLang="en-US"/>
          </a:p>
        </p:txBody>
      </p:sp>
      <p:sp>
        <p:nvSpPr>
          <p:cNvPr id="32775" name="矩形 13"/>
          <p:cNvSpPr>
            <a:spLocks noChangeArrowheads="1"/>
          </p:cNvSpPr>
          <p:nvPr/>
        </p:nvSpPr>
        <p:spPr bwMode="auto">
          <a:xfrm>
            <a:off x="5364163" y="1216025"/>
            <a:ext cx="316865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a:t>程序的运行结果如下：</a:t>
            </a:r>
          </a:p>
          <a:p>
            <a:pPr eaLnBrk="1" hangingPunct="1"/>
            <a:r>
              <a:rPr lang="en-US" altLang="zh-CN" sz="2400"/>
              <a:t>n=1674</a:t>
            </a:r>
            <a:endParaRPr lang="zh-CN" altLang="zh-CN" sz="2400"/>
          </a:p>
        </p:txBody>
      </p:sp>
      <p:sp>
        <p:nvSpPr>
          <p:cNvPr id="32776" name="矩形 14"/>
          <p:cNvSpPr>
            <a:spLocks noChangeArrowheads="1"/>
          </p:cNvSpPr>
          <p:nvPr/>
        </p:nvSpPr>
        <p:spPr bwMode="auto">
          <a:xfrm>
            <a:off x="343876" y="3272739"/>
            <a:ext cx="4853202" cy="3046412"/>
          </a:xfrm>
          <a:prstGeom prst="rect">
            <a:avLst/>
          </a:prstGeom>
          <a:solidFill>
            <a:schemeClr val="bg1">
              <a:lumMod val="85000"/>
            </a:schemeClr>
          </a:solidFill>
          <a:ln>
            <a:noFill/>
          </a:ln>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a:latin typeface="Courier New" pitchFamily="49" charset="0"/>
                <a:cs typeface="Courier New" pitchFamily="49" charset="0"/>
              </a:rPr>
              <a:t># ex-5</a:t>
            </a:r>
            <a:endParaRPr lang="zh-CN" altLang="zh-CN" sz="2400" b="1" dirty="0">
              <a:latin typeface="Courier New" pitchFamily="49" charset="0"/>
              <a:cs typeface="Courier New" pitchFamily="49" charset="0"/>
            </a:endParaRPr>
          </a:p>
          <a:p>
            <a:pPr eaLnBrk="1" hangingPunct="1"/>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0</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s = 0</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while s&lt;8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s +=1/</a:t>
            </a:r>
            <a:r>
              <a:rPr lang="en-US" altLang="zh-CN" sz="2400" b="1" dirty="0" err="1">
                <a:latin typeface="Courier New" pitchFamily="49" charset="0"/>
                <a:cs typeface="Courier New" pitchFamily="49" charset="0"/>
              </a:rPr>
              <a:t>i</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print("n=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endParaRPr lang="zh-CN" altLang="zh-CN" sz="2400" b="1"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24</a:t>
            </a:fld>
            <a:endParaRPr lang="en-US" altLang="ko-KR"/>
          </a:p>
        </p:txBody>
      </p:sp>
    </p:spTree>
    <p:extLst>
      <p:ext uri="{BB962C8B-B14F-4D97-AF65-F5344CB8AC3E}">
        <p14:creationId xmlns="" xmlns:p14="http://schemas.microsoft.com/office/powerpoint/2010/main" val="2457099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180975" y="260350"/>
            <a:ext cx="8712200" cy="5201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4000" b="1" dirty="0" smtClean="0">
                <a:solidFill>
                  <a:srgbClr val="F8FE06"/>
                </a:solidFill>
                <a:latin typeface="Tahoma" pitchFamily="34" charset="0"/>
                <a:ea typeface="黑体" pitchFamily="49" charset="-122"/>
                <a:cs typeface="+mj-cs"/>
              </a:rPr>
              <a:t>for </a:t>
            </a:r>
            <a:r>
              <a:rPr lang="zh-CN" altLang="zh-CN" sz="4000" b="1" dirty="0">
                <a:solidFill>
                  <a:srgbClr val="F8FE06"/>
                </a:solidFill>
                <a:latin typeface="Tahoma" pitchFamily="34" charset="0"/>
                <a:ea typeface="黑体" pitchFamily="49" charset="-122"/>
                <a:cs typeface="+mj-cs"/>
              </a:rPr>
              <a:t>语句</a:t>
            </a:r>
            <a:endParaRPr lang="en-US" altLang="zh-CN" sz="4000" b="1" dirty="0">
              <a:solidFill>
                <a:srgbClr val="F8FE06"/>
              </a:solidFill>
              <a:latin typeface="Tahoma" pitchFamily="34" charset="0"/>
              <a:ea typeface="黑体" pitchFamily="49" charset="-122"/>
              <a:cs typeface="+mj-cs"/>
            </a:endParaRPr>
          </a:p>
          <a:p>
            <a:pPr eaLnBrk="1" hangingPunct="1"/>
            <a:endParaRPr lang="en-US" altLang="zh-CN" sz="3200" b="1" dirty="0">
              <a:solidFill>
                <a:srgbClr val="FF0000"/>
              </a:solidFill>
            </a:endParaRPr>
          </a:p>
          <a:p>
            <a:pPr eaLnBrk="1" hangingPunct="1"/>
            <a:r>
              <a:rPr lang="en-US" altLang="zh-CN" sz="3200" b="1" dirty="0">
                <a:solidFill>
                  <a:srgbClr val="FF0000"/>
                </a:solidFill>
              </a:rPr>
              <a:t>for &lt;</a:t>
            </a:r>
            <a:r>
              <a:rPr lang="zh-CN" altLang="zh-CN" sz="3200" b="1" dirty="0">
                <a:solidFill>
                  <a:srgbClr val="FF0000"/>
                </a:solidFill>
              </a:rPr>
              <a:t>变量</a:t>
            </a:r>
            <a:r>
              <a:rPr lang="en-US" altLang="zh-CN" sz="3200" b="1" dirty="0">
                <a:solidFill>
                  <a:srgbClr val="FF0000"/>
                </a:solidFill>
              </a:rPr>
              <a:t>&gt; in &lt;</a:t>
            </a:r>
            <a:r>
              <a:rPr lang="zh-CN" altLang="zh-CN" sz="3200" b="1" dirty="0">
                <a:solidFill>
                  <a:srgbClr val="FF0000"/>
                </a:solidFill>
              </a:rPr>
              <a:t>可迭代容器</a:t>
            </a:r>
            <a:r>
              <a:rPr lang="en-US" altLang="zh-CN" sz="3200" b="1" dirty="0">
                <a:solidFill>
                  <a:srgbClr val="FF0000"/>
                </a:solidFill>
              </a:rPr>
              <a:t>&gt; :</a:t>
            </a:r>
            <a:endParaRPr lang="zh-CN" altLang="zh-CN" sz="3200" b="1" dirty="0">
              <a:solidFill>
                <a:srgbClr val="FF0000"/>
              </a:solidFill>
            </a:endParaRPr>
          </a:p>
          <a:p>
            <a:pPr eaLnBrk="1" hangingPunct="1"/>
            <a:r>
              <a:rPr lang="en-US" altLang="zh-CN" sz="3200" b="1" dirty="0">
                <a:solidFill>
                  <a:srgbClr val="FF0000"/>
                </a:solidFill>
              </a:rPr>
              <a:t>		&lt;</a:t>
            </a:r>
            <a:r>
              <a:rPr lang="zh-CN" altLang="zh-CN" sz="3200" b="1" dirty="0">
                <a:solidFill>
                  <a:srgbClr val="FF0000"/>
                </a:solidFill>
              </a:rPr>
              <a:t>语句序列</a:t>
            </a:r>
            <a:r>
              <a:rPr lang="en-US" altLang="zh-CN" sz="3200" b="1" dirty="0">
                <a:solidFill>
                  <a:srgbClr val="FF0000"/>
                </a:solidFill>
              </a:rPr>
              <a:t>&gt;</a:t>
            </a:r>
            <a:endParaRPr lang="zh-CN" altLang="zh-CN" sz="3200" b="1" dirty="0">
              <a:solidFill>
                <a:srgbClr val="FF0000"/>
              </a:solidFill>
            </a:endParaRPr>
          </a:p>
          <a:p>
            <a:pPr eaLnBrk="1" hangingPunct="1"/>
            <a:r>
              <a:rPr lang="zh-CN" altLang="zh-CN" sz="2800" dirty="0"/>
              <a:t>其中，</a:t>
            </a:r>
            <a:r>
              <a:rPr lang="en-US" altLang="zh-CN" sz="2800" dirty="0"/>
              <a:t>&lt;</a:t>
            </a:r>
            <a:r>
              <a:rPr lang="zh-CN" altLang="zh-CN" sz="2800" dirty="0"/>
              <a:t>变量</a:t>
            </a:r>
            <a:r>
              <a:rPr lang="en-US" altLang="zh-CN" sz="2800" dirty="0"/>
              <a:t>&gt;</a:t>
            </a:r>
            <a:r>
              <a:rPr lang="zh-CN" altLang="zh-CN" sz="2800" dirty="0"/>
              <a:t>可以扩展为变量表，变量与变量之间用“，”分开。</a:t>
            </a:r>
            <a:r>
              <a:rPr lang="en-US" altLang="zh-CN" sz="2800" b="1" dirty="0">
                <a:solidFill>
                  <a:srgbClr val="CC0000"/>
                </a:solidFill>
              </a:rPr>
              <a:t>&lt;</a:t>
            </a:r>
            <a:r>
              <a:rPr lang="zh-CN" altLang="zh-CN" sz="2800" b="1" dirty="0">
                <a:solidFill>
                  <a:srgbClr val="CC0000"/>
                </a:solidFill>
              </a:rPr>
              <a:t>可迭代容器</a:t>
            </a:r>
            <a:r>
              <a:rPr lang="en-US" altLang="zh-CN" sz="2800" b="1" dirty="0">
                <a:solidFill>
                  <a:srgbClr val="CC0000"/>
                </a:solidFill>
              </a:rPr>
              <a:t>&gt;</a:t>
            </a:r>
            <a:r>
              <a:rPr lang="zh-CN" altLang="zh-CN" sz="2800" b="1" dirty="0">
                <a:solidFill>
                  <a:srgbClr val="CC0000"/>
                </a:solidFill>
              </a:rPr>
              <a:t>可以是序列、迭代器或其它支持迭代的对象</a:t>
            </a:r>
            <a:r>
              <a:rPr lang="zh-CN" altLang="zh-CN" sz="2800" dirty="0"/>
              <a:t>。</a:t>
            </a:r>
          </a:p>
          <a:p>
            <a:pPr eaLnBrk="1" hangingPunct="1"/>
            <a:r>
              <a:rPr lang="en-US" altLang="zh-CN" sz="2800" dirty="0"/>
              <a:t>	</a:t>
            </a:r>
            <a:r>
              <a:rPr lang="zh-CN" altLang="zh-CN" sz="2800" dirty="0"/>
              <a:t>执行顺序：</a:t>
            </a:r>
            <a:r>
              <a:rPr lang="en-US" altLang="zh-CN" sz="2800" dirty="0"/>
              <a:t>&lt;</a:t>
            </a:r>
            <a:r>
              <a:rPr lang="zh-CN" altLang="zh-CN" sz="2800" dirty="0"/>
              <a:t>变量</a:t>
            </a:r>
            <a:r>
              <a:rPr lang="en-US" altLang="zh-CN" sz="2800" dirty="0"/>
              <a:t>&gt;</a:t>
            </a:r>
            <a:r>
              <a:rPr lang="zh-CN" altLang="zh-CN" sz="2800" dirty="0"/>
              <a:t>取遍</a:t>
            </a:r>
            <a:r>
              <a:rPr lang="en-US" altLang="zh-CN" sz="2800" dirty="0"/>
              <a:t>&lt;</a:t>
            </a:r>
            <a:r>
              <a:rPr lang="zh-CN" altLang="zh-CN" sz="2800" dirty="0"/>
              <a:t>可迭代容器</a:t>
            </a:r>
            <a:r>
              <a:rPr lang="en-US" altLang="zh-CN" sz="2800" dirty="0"/>
              <a:t>&gt;</a:t>
            </a:r>
            <a:r>
              <a:rPr lang="zh-CN" altLang="zh-CN" sz="2800" dirty="0"/>
              <a:t>中的每一个值。每取一个值，如果这个值在</a:t>
            </a:r>
            <a:r>
              <a:rPr lang="en-US" altLang="zh-CN" sz="2800" dirty="0"/>
              <a:t>&lt;</a:t>
            </a:r>
            <a:r>
              <a:rPr lang="zh-CN" altLang="zh-CN" sz="2800" dirty="0"/>
              <a:t>可迭代容器</a:t>
            </a:r>
            <a:r>
              <a:rPr lang="en-US" altLang="zh-CN" sz="2800" dirty="0"/>
              <a:t>&gt;</a:t>
            </a:r>
            <a:r>
              <a:rPr lang="zh-CN" altLang="zh-CN" sz="2800" dirty="0"/>
              <a:t>中，执行</a:t>
            </a:r>
            <a:r>
              <a:rPr lang="en-US" altLang="zh-CN" sz="2800" dirty="0"/>
              <a:t>&lt;</a:t>
            </a:r>
            <a:r>
              <a:rPr lang="zh-CN" altLang="zh-CN" sz="2800" dirty="0"/>
              <a:t>语句序列</a:t>
            </a:r>
            <a:r>
              <a:rPr lang="en-US" altLang="zh-CN" sz="2800" dirty="0"/>
              <a:t>&gt;</a:t>
            </a:r>
            <a:r>
              <a:rPr lang="zh-CN" altLang="zh-CN" sz="2800" dirty="0"/>
              <a:t>，返回，再取下一个值，再判断，再执行，</a:t>
            </a:r>
            <a:r>
              <a:rPr lang="en-US" altLang="zh-CN" sz="2800" dirty="0"/>
              <a:t>...</a:t>
            </a:r>
            <a:r>
              <a:rPr lang="zh-CN" altLang="zh-CN" sz="2800" dirty="0"/>
              <a:t>，直到遍历完成或发生异常退出循环。</a:t>
            </a:r>
            <a:endParaRPr lang="zh-CN" altLang="en-US" sz="28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25</a:t>
            </a:fld>
            <a:endParaRPr lang="en-US" altLang="ko-KR"/>
          </a:p>
        </p:txBody>
      </p:sp>
    </p:spTree>
    <p:extLst>
      <p:ext uri="{BB962C8B-B14F-4D97-AF65-F5344CB8AC3E}">
        <p14:creationId xmlns="" xmlns:p14="http://schemas.microsoft.com/office/powerpoint/2010/main" val="1410933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p:cNvSpPr>
            <a:spLocks noChangeArrowheads="1"/>
          </p:cNvSpPr>
          <p:nvPr/>
        </p:nvSpPr>
        <p:spPr bwMode="auto">
          <a:xfrm>
            <a:off x="619125" y="1592263"/>
            <a:ext cx="7710488"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b="1">
                <a:solidFill>
                  <a:srgbClr val="002060"/>
                </a:solidFill>
                <a:latin typeface="Courier New" pitchFamily="49" charset="0"/>
                <a:cs typeface="Courier New" pitchFamily="49" charset="0"/>
              </a:rPr>
              <a:t>使用序列迭代</a:t>
            </a:r>
            <a:r>
              <a:rPr lang="zh-CN" altLang="en-US" sz="2400" b="1">
                <a:solidFill>
                  <a:srgbClr val="002060"/>
                </a:solidFill>
                <a:latin typeface="Courier New" pitchFamily="49" charset="0"/>
                <a:cs typeface="Courier New" pitchFamily="49" charset="0"/>
              </a:rPr>
              <a:t>：</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&gt;&gt;&gt; s = ["XYZ", "Hello", "ABC", "Python"]</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&gt;&gt;&gt; for i in s :</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 	print(i)</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 	</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XYZ</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Hello</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ABC</a:t>
            </a:r>
            <a:endParaRPr lang="zh-CN" altLang="zh-CN" sz="2400" b="1">
              <a:solidFill>
                <a:srgbClr val="002060"/>
              </a:solidFill>
              <a:latin typeface="Courier New" pitchFamily="49" charset="0"/>
              <a:cs typeface="Courier New" pitchFamily="49" charset="0"/>
            </a:endParaRPr>
          </a:p>
          <a:p>
            <a:pPr eaLnBrk="1" hangingPunct="1"/>
            <a:r>
              <a:rPr lang="en-US" altLang="zh-CN" sz="2400" b="1">
                <a:solidFill>
                  <a:srgbClr val="002060"/>
                </a:solidFill>
                <a:latin typeface="Courier New" pitchFamily="49" charset="0"/>
                <a:cs typeface="Courier New" pitchFamily="49" charset="0"/>
              </a:rPr>
              <a:t>Python</a:t>
            </a:r>
            <a:endParaRPr lang="zh-CN" altLang="zh-CN" sz="2400" b="1">
              <a:solidFill>
                <a:srgbClr val="002060"/>
              </a:solidFill>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26</a:t>
            </a:fld>
            <a:endParaRPr lang="en-US" altLang="ko-KR"/>
          </a:p>
        </p:txBody>
      </p:sp>
    </p:spTree>
    <p:extLst>
      <p:ext uri="{BB962C8B-B14F-4D97-AF65-F5344CB8AC3E}">
        <p14:creationId xmlns="" xmlns:p14="http://schemas.microsoft.com/office/powerpoint/2010/main" val="1553319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1"/>
          <p:cNvSpPr>
            <a:spLocks noChangeArrowheads="1"/>
          </p:cNvSpPr>
          <p:nvPr/>
        </p:nvSpPr>
        <p:spPr bwMode="auto">
          <a:xfrm>
            <a:off x="1187450" y="1125538"/>
            <a:ext cx="5886450" cy="4154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b="1" dirty="0">
                <a:solidFill>
                  <a:srgbClr val="002060"/>
                </a:solidFill>
                <a:latin typeface="Courier New" pitchFamily="49" charset="0"/>
                <a:cs typeface="Courier New" pitchFamily="49" charset="0"/>
              </a:rPr>
              <a:t>使用数字对象迭代</a:t>
            </a:r>
            <a:r>
              <a:rPr lang="zh-CN" altLang="en-US" sz="2400" b="1" dirty="0">
                <a:solidFill>
                  <a:srgbClr val="002060"/>
                </a:solidFill>
                <a:latin typeface="Courier New" pitchFamily="49" charset="0"/>
                <a:cs typeface="Courier New" pitchFamily="49" charset="0"/>
              </a:rPr>
              <a:t>：</a:t>
            </a:r>
            <a:endParaRPr lang="zh-CN" altLang="zh-CN" sz="2400" b="1" dirty="0">
              <a:solidFill>
                <a:srgbClr val="002060"/>
              </a:solidFill>
              <a:latin typeface="Courier New" pitchFamily="49" charset="0"/>
              <a:cs typeface="Courier New" pitchFamily="49" charset="0"/>
            </a:endParaRPr>
          </a:p>
          <a:p>
            <a:pPr eaLnBrk="1" hangingPunct="1"/>
            <a:endParaRPr lang="en-US"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&gt;&gt;&gt; x = range(5)</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&gt;&gt;&gt; for </a:t>
            </a:r>
            <a:r>
              <a:rPr lang="en-US" altLang="zh-CN" sz="2400" b="1" dirty="0" err="1">
                <a:solidFill>
                  <a:srgbClr val="002060"/>
                </a:solidFill>
                <a:latin typeface="Courier New" pitchFamily="49" charset="0"/>
                <a:cs typeface="Courier New" pitchFamily="49" charset="0"/>
              </a:rPr>
              <a:t>i</a:t>
            </a:r>
            <a:r>
              <a:rPr lang="en-US" altLang="zh-CN" sz="2400" b="1" dirty="0">
                <a:solidFill>
                  <a:srgbClr val="002060"/>
                </a:solidFill>
                <a:latin typeface="Courier New" pitchFamily="49" charset="0"/>
                <a:cs typeface="Courier New" pitchFamily="49" charset="0"/>
              </a:rPr>
              <a:t> in x :</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 	print(</a:t>
            </a:r>
            <a:r>
              <a:rPr lang="en-US" altLang="zh-CN" sz="2400" b="1" dirty="0" err="1">
                <a:solidFill>
                  <a:srgbClr val="002060"/>
                </a:solidFill>
                <a:latin typeface="Courier New" pitchFamily="49" charset="0"/>
                <a:cs typeface="Courier New" pitchFamily="49" charset="0"/>
              </a:rPr>
              <a:t>i</a:t>
            </a:r>
            <a:r>
              <a:rPr lang="en-US" altLang="zh-CN" sz="2400" b="1" dirty="0">
                <a:solidFill>
                  <a:srgbClr val="002060"/>
                </a:solidFill>
                <a:latin typeface="Courier New" pitchFamily="49" charset="0"/>
                <a:cs typeface="Courier New" pitchFamily="49" charset="0"/>
              </a:rPr>
              <a:t>, x[</a:t>
            </a:r>
            <a:r>
              <a:rPr lang="en-US" altLang="zh-CN" sz="2400" b="1" dirty="0" err="1">
                <a:solidFill>
                  <a:srgbClr val="002060"/>
                </a:solidFill>
                <a:latin typeface="Courier New" pitchFamily="49" charset="0"/>
                <a:cs typeface="Courier New" pitchFamily="49" charset="0"/>
              </a:rPr>
              <a:t>i</a:t>
            </a:r>
            <a:r>
              <a:rPr lang="en-US" altLang="zh-CN" sz="2400" b="1" dirty="0">
                <a:solidFill>
                  <a:srgbClr val="002060"/>
                </a:solidFill>
                <a:latin typeface="Courier New" pitchFamily="49" charset="0"/>
                <a:cs typeface="Courier New" pitchFamily="49" charset="0"/>
              </a:rPr>
              <a:t>])</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 	</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0 0</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1 1</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2 2</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3 3</a:t>
            </a:r>
            <a:endParaRPr lang="zh-CN" altLang="zh-CN" sz="2400" b="1" dirty="0">
              <a:solidFill>
                <a:srgbClr val="002060"/>
              </a:solidFill>
              <a:latin typeface="Courier New" pitchFamily="49" charset="0"/>
              <a:cs typeface="Courier New" pitchFamily="49" charset="0"/>
            </a:endParaRPr>
          </a:p>
          <a:p>
            <a:pPr eaLnBrk="1" hangingPunct="1"/>
            <a:r>
              <a:rPr lang="en-US" altLang="zh-CN" sz="2400" b="1" dirty="0">
                <a:solidFill>
                  <a:srgbClr val="002060"/>
                </a:solidFill>
                <a:latin typeface="Courier New" pitchFamily="49" charset="0"/>
                <a:cs typeface="Courier New" pitchFamily="49" charset="0"/>
              </a:rPr>
              <a:t>4 4</a:t>
            </a:r>
            <a:endParaRPr lang="zh-CN" altLang="zh-CN" sz="2400" b="1" dirty="0">
              <a:solidFill>
                <a:srgbClr val="002060"/>
              </a:solidFill>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27</a:t>
            </a:fld>
            <a:endParaRPr lang="en-US" altLang="ko-KR"/>
          </a:p>
        </p:txBody>
      </p:sp>
    </p:spTree>
    <p:extLst>
      <p:ext uri="{BB962C8B-B14F-4D97-AF65-F5344CB8AC3E}">
        <p14:creationId xmlns="" xmlns:p14="http://schemas.microsoft.com/office/powerpoint/2010/main" val="3365483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239713" y="188913"/>
            <a:ext cx="8640762" cy="637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eaLnBrk="1" hangingPunct="1"/>
            <a:r>
              <a:rPr lang="en-US" altLang="zh-CN" sz="4000" b="1" dirty="0">
                <a:solidFill>
                  <a:srgbClr val="F8FE06"/>
                </a:solidFill>
                <a:latin typeface="Tahoma" pitchFamily="34" charset="0"/>
                <a:ea typeface="黑体" pitchFamily="49" charset="-122"/>
                <a:cs typeface="+mj-cs"/>
              </a:rPr>
              <a:t>range()</a:t>
            </a:r>
            <a:r>
              <a:rPr lang="zh-CN" altLang="zh-CN" sz="4000" b="1" dirty="0">
                <a:solidFill>
                  <a:srgbClr val="F8FE06"/>
                </a:solidFill>
                <a:latin typeface="Tahoma" pitchFamily="34" charset="0"/>
                <a:ea typeface="黑体" pitchFamily="49" charset="-122"/>
                <a:cs typeface="+mj-cs"/>
              </a:rPr>
              <a:t>函数</a:t>
            </a:r>
          </a:p>
          <a:p>
            <a:pPr eaLnBrk="1" hangingPunct="1"/>
            <a:endParaRPr lang="en-US" altLang="zh-CN" sz="3200" dirty="0"/>
          </a:p>
          <a:p>
            <a:pPr eaLnBrk="1" hangingPunct="1"/>
            <a:r>
              <a:rPr lang="en-US" altLang="zh-CN" sz="2800" dirty="0"/>
              <a:t>range()</a:t>
            </a:r>
            <a:r>
              <a:rPr lang="zh-CN" altLang="zh-CN" sz="2800" dirty="0"/>
              <a:t>函数的一般格式有两种：</a:t>
            </a:r>
            <a:r>
              <a:rPr lang="en-US" altLang="zh-CN" sz="2800" dirty="0"/>
              <a:t>range(end)</a:t>
            </a:r>
            <a:r>
              <a:rPr lang="zh-CN" altLang="zh-CN" sz="2800" dirty="0"/>
              <a:t>和</a:t>
            </a:r>
            <a:r>
              <a:rPr lang="en-US" altLang="zh-CN" sz="2800" dirty="0"/>
              <a:t>range(</a:t>
            </a:r>
            <a:r>
              <a:rPr lang="en-US" altLang="zh-CN" sz="2800" dirty="0" err="1"/>
              <a:t>start,end</a:t>
            </a:r>
            <a:r>
              <a:rPr lang="en-US" altLang="zh-CN" sz="2800" dirty="0"/>
              <a:t>[,step])</a:t>
            </a:r>
            <a:r>
              <a:rPr lang="zh-CN" altLang="zh-CN" sz="2800" dirty="0"/>
              <a:t>，前一种是</a:t>
            </a:r>
            <a:r>
              <a:rPr lang="zh-CN" altLang="zh-CN" sz="2800" dirty="0">
                <a:solidFill>
                  <a:srgbClr val="FF0000"/>
                </a:solidFill>
              </a:rPr>
              <a:t>默认初始值为</a:t>
            </a:r>
            <a:r>
              <a:rPr lang="en-US" altLang="zh-CN" sz="2800" dirty="0">
                <a:solidFill>
                  <a:srgbClr val="FF0000"/>
                </a:solidFill>
              </a:rPr>
              <a:t>0</a:t>
            </a:r>
            <a:r>
              <a:rPr lang="zh-CN" altLang="zh-CN" sz="2800" dirty="0"/>
              <a:t>，只要指出终点值。后一种格式可指出两个参数（起点、终点）或三个参数（起点、终点、步长）。两种格式不可合并。</a:t>
            </a:r>
            <a:r>
              <a:rPr lang="en-US" altLang="zh-CN" sz="2800" dirty="0"/>
              <a:t>range()</a:t>
            </a:r>
            <a:r>
              <a:rPr lang="zh-CN" altLang="zh-CN" sz="2800" dirty="0"/>
              <a:t>函数调用后的结果如下：</a:t>
            </a:r>
          </a:p>
          <a:p>
            <a:pPr eaLnBrk="1" hangingPunct="1"/>
            <a:r>
              <a:rPr lang="en-US" altLang="zh-CN" sz="2800" b="1" dirty="0">
                <a:solidFill>
                  <a:srgbClr val="FF0000"/>
                </a:solidFill>
              </a:rPr>
              <a:t>&gt;&gt;&gt; range(10)</a:t>
            </a:r>
            <a:endParaRPr lang="zh-CN" altLang="zh-CN" sz="2800" b="1" dirty="0">
              <a:solidFill>
                <a:srgbClr val="FF0000"/>
              </a:solidFill>
            </a:endParaRPr>
          </a:p>
          <a:p>
            <a:pPr eaLnBrk="1" hangingPunct="1"/>
            <a:r>
              <a:rPr lang="en-US" altLang="zh-CN" sz="2800" b="1" dirty="0">
                <a:solidFill>
                  <a:srgbClr val="FF0000"/>
                </a:solidFill>
              </a:rPr>
              <a:t>range(0, 10)		# range</a:t>
            </a:r>
            <a:r>
              <a:rPr lang="zh-CN" altLang="zh-CN" sz="2800" b="1" dirty="0">
                <a:solidFill>
                  <a:srgbClr val="FF0000"/>
                </a:solidFill>
              </a:rPr>
              <a:t>对象</a:t>
            </a:r>
          </a:p>
          <a:p>
            <a:pPr eaLnBrk="1" hangingPunct="1"/>
            <a:r>
              <a:rPr lang="zh-CN" altLang="zh-CN" sz="2800" b="1" dirty="0">
                <a:solidFill>
                  <a:srgbClr val="FF0000"/>
                </a:solidFill>
              </a:rPr>
              <a:t>要想看到表中元素，只能这样：</a:t>
            </a:r>
          </a:p>
          <a:p>
            <a:pPr eaLnBrk="1" hangingPunct="1"/>
            <a:r>
              <a:rPr lang="en-US" altLang="zh-CN" sz="2800" b="1" dirty="0">
                <a:solidFill>
                  <a:srgbClr val="FF0000"/>
                </a:solidFill>
              </a:rPr>
              <a:t>&gt;&gt;&gt; x=range(10000)</a:t>
            </a:r>
            <a:endParaRPr lang="zh-CN" altLang="zh-CN" sz="2800" b="1" dirty="0">
              <a:solidFill>
                <a:srgbClr val="FF0000"/>
              </a:solidFill>
            </a:endParaRPr>
          </a:p>
          <a:p>
            <a:pPr eaLnBrk="1" hangingPunct="1"/>
            <a:r>
              <a:rPr lang="en-US" altLang="zh-CN" sz="2800" b="1" dirty="0">
                <a:solidFill>
                  <a:srgbClr val="FF0000"/>
                </a:solidFill>
              </a:rPr>
              <a:t>&gt;&gt;&gt; x[9999]</a:t>
            </a:r>
            <a:endParaRPr lang="zh-CN" altLang="zh-CN" sz="2800" b="1" dirty="0">
              <a:solidFill>
                <a:srgbClr val="FF0000"/>
              </a:solidFill>
            </a:endParaRPr>
          </a:p>
          <a:p>
            <a:pPr eaLnBrk="1" hangingPunct="1"/>
            <a:r>
              <a:rPr lang="en-US" altLang="zh-CN" sz="2800" b="1" dirty="0">
                <a:solidFill>
                  <a:srgbClr val="FF0000"/>
                </a:solidFill>
              </a:rPr>
              <a:t>9999</a:t>
            </a:r>
          </a:p>
          <a:p>
            <a:pPr eaLnBrk="1" hangingPunct="1"/>
            <a:r>
              <a:rPr lang="en-US" altLang="zh-CN" sz="2800" dirty="0"/>
              <a:t>range()</a:t>
            </a:r>
            <a:r>
              <a:rPr lang="zh-CN" altLang="zh-CN" sz="2800" dirty="0"/>
              <a:t>函数返回一个</a:t>
            </a:r>
            <a:r>
              <a:rPr lang="en-US" altLang="zh-CN" sz="2800" dirty="0"/>
              <a:t>range</a:t>
            </a:r>
            <a:r>
              <a:rPr lang="zh-CN" altLang="zh-CN" sz="2800" dirty="0"/>
              <a:t>对象，其实是一个列表。</a:t>
            </a:r>
            <a:endParaRPr lang="zh-CN" altLang="zh-CN" sz="2800" b="1" dirty="0">
              <a:solidFill>
                <a:srgbClr val="FF0000"/>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28</a:t>
            </a:fld>
            <a:endParaRPr lang="en-US" altLang="ko-KR"/>
          </a:p>
        </p:txBody>
      </p:sp>
    </p:spTree>
    <p:extLst>
      <p:ext uri="{BB962C8B-B14F-4D97-AF65-F5344CB8AC3E}">
        <p14:creationId xmlns="" xmlns:p14="http://schemas.microsoft.com/office/powerpoint/2010/main" val="4148708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
          <p:cNvSpPr>
            <a:spLocks noChangeArrowheads="1"/>
          </p:cNvSpPr>
          <p:nvPr/>
        </p:nvSpPr>
        <p:spPr bwMode="auto">
          <a:xfrm>
            <a:off x="215900" y="197451"/>
            <a:ext cx="8569325" cy="41549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4000" b="1" dirty="0" smtClean="0">
                <a:solidFill>
                  <a:srgbClr val="F8FE06"/>
                </a:solidFill>
                <a:latin typeface="Tahoma" pitchFamily="34" charset="0"/>
                <a:ea typeface="黑体" pitchFamily="49" charset="-122"/>
                <a:cs typeface="+mj-cs"/>
              </a:rPr>
              <a:t>循环</a:t>
            </a:r>
            <a:r>
              <a:rPr lang="zh-CN" altLang="en-US" sz="4000" b="1" dirty="0" smtClean="0">
                <a:solidFill>
                  <a:srgbClr val="F8FE06"/>
                </a:solidFill>
                <a:latin typeface="Tahoma" pitchFamily="34" charset="0"/>
                <a:ea typeface="黑体" pitchFamily="49" charset="-122"/>
                <a:cs typeface="+mj-cs"/>
              </a:rPr>
              <a:t>结构的嵌套</a:t>
            </a:r>
            <a:endParaRPr lang="en-US" altLang="zh-CN" sz="4000" b="1" dirty="0">
              <a:solidFill>
                <a:srgbClr val="F8FE06"/>
              </a:solidFill>
              <a:latin typeface="Tahoma" pitchFamily="34" charset="0"/>
              <a:ea typeface="黑体" pitchFamily="49" charset="-122"/>
              <a:cs typeface="+mj-cs"/>
            </a:endParaRPr>
          </a:p>
          <a:p>
            <a:pPr eaLnBrk="1" hangingPunct="1"/>
            <a:endParaRPr lang="en-US" altLang="zh-CN" sz="3200" dirty="0"/>
          </a:p>
          <a:p>
            <a:pPr eaLnBrk="1" hangingPunct="1"/>
            <a:r>
              <a:rPr lang="zh-CN" altLang="zh-CN" sz="3200" dirty="0">
                <a:solidFill>
                  <a:srgbClr val="CC0000"/>
                </a:solidFill>
              </a:rPr>
              <a:t>多重循环又称为循环嵌套</a:t>
            </a:r>
            <a:r>
              <a:rPr lang="zh-CN" altLang="zh-CN" sz="3200" dirty="0"/>
              <a:t>，是指在某个循环语句的循环体内还可以包含有循环语句。在实际应用中，两种循环语句不仅可以自身嵌套，还可以相互嵌套，嵌套的层数没有限制，呈现出多种复杂形式。在嵌套时，要注意在一个循环体内包含另一个完整的循环结构。</a:t>
            </a:r>
            <a:endParaRPr lang="zh-CN" altLang="en-US" sz="32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29</a:t>
            </a:fld>
            <a:endParaRPr lang="en-US" altLang="ko-KR"/>
          </a:p>
        </p:txBody>
      </p:sp>
    </p:spTree>
    <p:extLst>
      <p:ext uri="{BB962C8B-B14F-4D97-AF65-F5344CB8AC3E}">
        <p14:creationId xmlns="" xmlns:p14="http://schemas.microsoft.com/office/powerpoint/2010/main" val="809455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336" y="1571625"/>
            <a:ext cx="7525264" cy="4248407"/>
          </a:xfrm>
        </p:spPr>
        <p:txBody>
          <a:bodyPr rtlCol="0" anchor="t">
            <a:normAutofit/>
          </a:bodyPr>
          <a:lstStyle/>
          <a:p>
            <a:pPr lvl="0" eaLnBrk="1" fontAlgn="auto" latinLnBrk="0" hangingPunct="1">
              <a:lnSpc>
                <a:spcPct val="105000"/>
              </a:lnSpc>
              <a:spcBef>
                <a:spcPct val="20000"/>
              </a:spcBef>
              <a:spcAft>
                <a:spcPts val="0"/>
              </a:spcAft>
              <a:buClr>
                <a:schemeClr val="accent2"/>
              </a:buClr>
              <a:buSzPct val="75000"/>
              <a:defRPr/>
            </a:pPr>
            <a:r>
              <a:rPr kumimoji="1" lang="en-US" altLang="zh-CN" sz="2800" b="1" i="0" u="none" strike="noStrike" kern="0" cap="all"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 </a:t>
            </a:r>
            <a:r>
              <a:rPr lang="zh-CN" altLang="en-US" sz="2800" cap="none" dirty="0" smtClean="0">
                <a:solidFill>
                  <a:schemeClr val="tx1"/>
                </a:solidFill>
                <a:latin typeface="黑体" panose="02010609060101010101" pitchFamily="49" charset="-122"/>
                <a:ea typeface="黑体" panose="02010609060101010101" pitchFamily="49" charset="-122"/>
                <a:cs typeface="+mn-cs"/>
              </a:rPr>
              <a:t>了解</a:t>
            </a:r>
            <a:r>
              <a:rPr lang="zh-CN" altLang="en-US" sz="2800" cap="none" dirty="0">
                <a:solidFill>
                  <a:schemeClr val="tx1"/>
                </a:solidFill>
                <a:latin typeface="黑体" panose="02010609060101010101" pitchFamily="49" charset="-122"/>
                <a:ea typeface="黑体" panose="02010609060101010101" pitchFamily="49" charset="-122"/>
                <a:cs typeface="+mn-cs"/>
              </a:rPr>
              <a:t>程序流程的基本概念，掌握程序流程控制的</a:t>
            </a:r>
            <a:r>
              <a:rPr lang="en-US" altLang="zh-CN" sz="2800" cap="none" dirty="0">
                <a:solidFill>
                  <a:schemeClr val="tx1"/>
                </a:solidFill>
                <a:latin typeface="黑体" panose="02010609060101010101" pitchFamily="49" charset="-122"/>
                <a:ea typeface="黑体" panose="02010609060101010101" pitchFamily="49" charset="-122"/>
                <a:cs typeface="+mn-cs"/>
              </a:rPr>
              <a:t>3</a:t>
            </a:r>
            <a:r>
              <a:rPr lang="zh-CN" altLang="en-US" sz="2800" cap="none" dirty="0">
                <a:solidFill>
                  <a:schemeClr val="tx1"/>
                </a:solidFill>
                <a:latin typeface="黑体" panose="02010609060101010101" pitchFamily="49" charset="-122"/>
                <a:ea typeface="黑体" panose="02010609060101010101" pitchFamily="49" charset="-122"/>
                <a:cs typeface="+mn-cs"/>
              </a:rPr>
              <a:t>种结构</a:t>
            </a:r>
            <a:br>
              <a:rPr lang="zh-CN" altLang="en-US" sz="2800" cap="none" dirty="0">
                <a:solidFill>
                  <a:schemeClr val="tx1"/>
                </a:solidFill>
                <a:latin typeface="黑体" panose="02010609060101010101" pitchFamily="49" charset="-122"/>
                <a:ea typeface="黑体" panose="02010609060101010101" pitchFamily="49" charset="-122"/>
                <a:cs typeface="+mn-cs"/>
              </a:rPr>
            </a:br>
            <a:r>
              <a:rPr lang="en-US" altLang="zh-CN" sz="2800" cap="none" dirty="0" smtClean="0">
                <a:solidFill>
                  <a:schemeClr val="tx1"/>
                </a:solidFill>
                <a:latin typeface="黑体" panose="02010609060101010101" pitchFamily="49" charset="-122"/>
                <a:ea typeface="黑体" panose="02010609060101010101" pitchFamily="49" charset="-122"/>
                <a:cs typeface="+mn-cs"/>
              </a:rPr>
              <a:t>2 </a:t>
            </a:r>
            <a:r>
              <a:rPr lang="zh-CN" altLang="en-US" sz="2800" cap="none" dirty="0" smtClean="0">
                <a:solidFill>
                  <a:schemeClr val="tx1"/>
                </a:solidFill>
                <a:latin typeface="黑体" panose="02010609060101010101" pitchFamily="49" charset="-122"/>
                <a:ea typeface="黑体" panose="02010609060101010101" pitchFamily="49" charset="-122"/>
                <a:cs typeface="+mn-cs"/>
              </a:rPr>
              <a:t>掌握</a:t>
            </a:r>
            <a:r>
              <a:rPr lang="en-US" altLang="zh-CN" sz="2800" cap="none" dirty="0">
                <a:solidFill>
                  <a:schemeClr val="tx1"/>
                </a:solidFill>
                <a:latin typeface="黑体" panose="02010609060101010101" pitchFamily="49" charset="-122"/>
                <a:ea typeface="黑体" panose="02010609060101010101" pitchFamily="49" charset="-122"/>
                <a:cs typeface="+mn-cs"/>
              </a:rPr>
              <a:t>if</a:t>
            </a:r>
            <a:r>
              <a:rPr lang="zh-CN" altLang="en-US" sz="2800" cap="none" dirty="0">
                <a:solidFill>
                  <a:schemeClr val="tx1"/>
                </a:solidFill>
                <a:latin typeface="黑体" panose="02010609060101010101" pitchFamily="49" charset="-122"/>
                <a:ea typeface="黑体" panose="02010609060101010101" pitchFamily="49" charset="-122"/>
                <a:cs typeface="+mn-cs"/>
              </a:rPr>
              <a:t>选择控制语句，并能熟练使用</a:t>
            </a:r>
            <a:br>
              <a:rPr lang="zh-CN" altLang="en-US" sz="2800" cap="none" dirty="0">
                <a:solidFill>
                  <a:schemeClr val="tx1"/>
                </a:solidFill>
                <a:latin typeface="黑体" panose="02010609060101010101" pitchFamily="49" charset="-122"/>
                <a:ea typeface="黑体" panose="02010609060101010101" pitchFamily="49" charset="-122"/>
                <a:cs typeface="+mn-cs"/>
              </a:rPr>
            </a:br>
            <a:r>
              <a:rPr lang="en-US" altLang="zh-CN" sz="2800" cap="none" dirty="0" smtClean="0">
                <a:solidFill>
                  <a:schemeClr val="tx1"/>
                </a:solidFill>
                <a:latin typeface="黑体" panose="02010609060101010101" pitchFamily="49" charset="-122"/>
                <a:ea typeface="黑体" panose="02010609060101010101" pitchFamily="49" charset="-122"/>
                <a:cs typeface="+mn-cs"/>
              </a:rPr>
              <a:t>3 </a:t>
            </a:r>
            <a:r>
              <a:rPr lang="zh-CN" altLang="en-US" sz="2800" cap="none" dirty="0" smtClean="0">
                <a:solidFill>
                  <a:schemeClr val="tx1"/>
                </a:solidFill>
                <a:latin typeface="黑体" panose="02010609060101010101" pitchFamily="49" charset="-122"/>
                <a:ea typeface="黑体" panose="02010609060101010101" pitchFamily="49" charset="-122"/>
                <a:cs typeface="+mn-cs"/>
              </a:rPr>
              <a:t>掌握</a:t>
            </a:r>
            <a:r>
              <a:rPr lang="en-US" altLang="zh-CN" sz="2800" cap="none" dirty="0">
                <a:solidFill>
                  <a:schemeClr val="tx1"/>
                </a:solidFill>
                <a:latin typeface="黑体" panose="02010609060101010101" pitchFamily="49" charset="-122"/>
                <a:ea typeface="黑体" panose="02010609060101010101" pitchFamily="49" charset="-122"/>
                <a:cs typeface="+mn-cs"/>
              </a:rPr>
              <a:t>for</a:t>
            </a:r>
            <a:r>
              <a:rPr lang="zh-CN" altLang="en-US" sz="2800" cap="none" dirty="0">
                <a:solidFill>
                  <a:schemeClr val="tx1"/>
                </a:solidFill>
                <a:latin typeface="黑体" panose="02010609060101010101" pitchFamily="49" charset="-122"/>
                <a:ea typeface="黑体" panose="02010609060101010101" pitchFamily="49" charset="-122"/>
                <a:cs typeface="+mn-cs"/>
              </a:rPr>
              <a:t>、</a:t>
            </a:r>
            <a:r>
              <a:rPr lang="en-US" altLang="zh-CN" sz="2800" cap="none" dirty="0">
                <a:solidFill>
                  <a:schemeClr val="tx1"/>
                </a:solidFill>
                <a:latin typeface="黑体" panose="02010609060101010101" pitchFamily="49" charset="-122"/>
                <a:ea typeface="黑体" panose="02010609060101010101" pitchFamily="49" charset="-122"/>
                <a:cs typeface="+mn-cs"/>
              </a:rPr>
              <a:t>while</a:t>
            </a:r>
            <a:r>
              <a:rPr lang="zh-CN" altLang="en-US" sz="2800" cap="none" dirty="0">
                <a:solidFill>
                  <a:schemeClr val="tx1"/>
                </a:solidFill>
                <a:latin typeface="黑体" panose="02010609060101010101" pitchFamily="49" charset="-122"/>
                <a:ea typeface="黑体" panose="02010609060101010101" pitchFamily="49" charset="-122"/>
                <a:cs typeface="+mn-cs"/>
              </a:rPr>
              <a:t>循环控制语句，并能熟练使用</a:t>
            </a:r>
            <a:br>
              <a:rPr lang="zh-CN" altLang="en-US" sz="2800" cap="none" dirty="0">
                <a:solidFill>
                  <a:schemeClr val="tx1"/>
                </a:solidFill>
                <a:latin typeface="黑体" panose="02010609060101010101" pitchFamily="49" charset="-122"/>
                <a:ea typeface="黑体" panose="02010609060101010101" pitchFamily="49" charset="-122"/>
                <a:cs typeface="+mn-cs"/>
              </a:rPr>
            </a:br>
            <a:r>
              <a:rPr lang="en-US" altLang="zh-CN" sz="2800" cap="none" dirty="0" smtClean="0">
                <a:solidFill>
                  <a:schemeClr val="tx1"/>
                </a:solidFill>
                <a:latin typeface="黑体" panose="02010609060101010101" pitchFamily="49" charset="-122"/>
                <a:ea typeface="黑体" panose="02010609060101010101" pitchFamily="49" charset="-122"/>
                <a:cs typeface="+mn-cs"/>
              </a:rPr>
              <a:t>4 </a:t>
            </a:r>
            <a:r>
              <a:rPr lang="zh-CN" altLang="en-US" sz="2800" cap="none" dirty="0" smtClean="0">
                <a:solidFill>
                  <a:schemeClr val="tx1"/>
                </a:solidFill>
                <a:latin typeface="黑体" panose="02010609060101010101" pitchFamily="49" charset="-122"/>
                <a:ea typeface="黑体" panose="02010609060101010101" pitchFamily="49" charset="-122"/>
                <a:cs typeface="+mn-cs"/>
              </a:rPr>
              <a:t>掌握</a:t>
            </a:r>
            <a:r>
              <a:rPr lang="en-US" altLang="zh-CN" sz="2800" cap="none" dirty="0">
                <a:solidFill>
                  <a:schemeClr val="tx1"/>
                </a:solidFill>
                <a:latin typeface="黑体" panose="02010609060101010101" pitchFamily="49" charset="-122"/>
                <a:ea typeface="黑体" panose="02010609060101010101" pitchFamily="49" charset="-122"/>
                <a:cs typeface="+mn-cs"/>
              </a:rPr>
              <a:t>else</a:t>
            </a:r>
            <a:r>
              <a:rPr lang="zh-CN" altLang="en-US" sz="2800" cap="none" dirty="0">
                <a:solidFill>
                  <a:schemeClr val="tx1"/>
                </a:solidFill>
                <a:latin typeface="黑体" panose="02010609060101010101" pitchFamily="49" charset="-122"/>
                <a:ea typeface="黑体" panose="02010609060101010101" pitchFamily="49" charset="-122"/>
                <a:cs typeface="+mn-cs"/>
              </a:rPr>
              <a:t>、</a:t>
            </a:r>
            <a:r>
              <a:rPr lang="en-US" altLang="zh-CN" sz="2800" cap="none" dirty="0">
                <a:solidFill>
                  <a:schemeClr val="tx1"/>
                </a:solidFill>
                <a:latin typeface="黑体" panose="02010609060101010101" pitchFamily="49" charset="-122"/>
                <a:ea typeface="黑体" panose="02010609060101010101" pitchFamily="49" charset="-122"/>
                <a:cs typeface="+mn-cs"/>
              </a:rPr>
              <a:t>break</a:t>
            </a:r>
            <a:r>
              <a:rPr lang="zh-CN" altLang="en-US" sz="2800" cap="none" dirty="0">
                <a:solidFill>
                  <a:schemeClr val="tx1"/>
                </a:solidFill>
                <a:latin typeface="黑体" panose="02010609060101010101" pitchFamily="49" charset="-122"/>
                <a:ea typeface="黑体" panose="02010609060101010101" pitchFamily="49" charset="-122"/>
                <a:cs typeface="+mn-cs"/>
              </a:rPr>
              <a:t>、</a:t>
            </a:r>
            <a:r>
              <a:rPr lang="en-US" altLang="zh-CN" sz="2800" cap="none" dirty="0">
                <a:solidFill>
                  <a:schemeClr val="tx1"/>
                </a:solidFill>
                <a:latin typeface="黑体" panose="02010609060101010101" pitchFamily="49" charset="-122"/>
                <a:ea typeface="黑体" panose="02010609060101010101" pitchFamily="49" charset="-122"/>
                <a:cs typeface="+mn-cs"/>
              </a:rPr>
              <a:t>continue</a:t>
            </a:r>
            <a:r>
              <a:rPr lang="zh-CN" altLang="en-US" sz="2800" cap="none" dirty="0">
                <a:solidFill>
                  <a:schemeClr val="tx1"/>
                </a:solidFill>
                <a:latin typeface="黑体" panose="02010609060101010101" pitchFamily="49" charset="-122"/>
                <a:ea typeface="黑体" panose="02010609060101010101" pitchFamily="49" charset="-122"/>
                <a:cs typeface="+mn-cs"/>
              </a:rPr>
              <a:t>流程控制语句的使用方法</a:t>
            </a:r>
            <a:br>
              <a:rPr lang="zh-CN" altLang="en-US" sz="2800" cap="none" dirty="0">
                <a:solidFill>
                  <a:schemeClr val="tx1"/>
                </a:solidFill>
                <a:latin typeface="黑体" panose="02010609060101010101" pitchFamily="49" charset="-122"/>
                <a:ea typeface="黑体" panose="02010609060101010101" pitchFamily="49" charset="-122"/>
                <a:cs typeface="+mn-cs"/>
              </a:rPr>
            </a:br>
            <a:r>
              <a:rPr lang="en-US" altLang="zh-CN" sz="2800" cap="none" dirty="0" smtClean="0">
                <a:solidFill>
                  <a:schemeClr val="tx1"/>
                </a:solidFill>
                <a:latin typeface="黑体" panose="02010609060101010101" pitchFamily="49" charset="-122"/>
                <a:ea typeface="黑体" panose="02010609060101010101" pitchFamily="49" charset="-122"/>
                <a:cs typeface="+mn-cs"/>
              </a:rPr>
              <a:t>5 </a:t>
            </a:r>
            <a:r>
              <a:rPr lang="zh-CN" altLang="en-US" sz="2800" cap="none" dirty="0" smtClean="0">
                <a:solidFill>
                  <a:schemeClr val="tx1"/>
                </a:solidFill>
                <a:latin typeface="黑体" panose="02010609060101010101" pitchFamily="49" charset="-122"/>
                <a:ea typeface="黑体" panose="02010609060101010101" pitchFamily="49" charset="-122"/>
                <a:cs typeface="+mn-cs"/>
              </a:rPr>
              <a:t>掌握简单</a:t>
            </a:r>
            <a:r>
              <a:rPr lang="zh-CN" altLang="en-US" sz="2800" cap="none" dirty="0">
                <a:solidFill>
                  <a:schemeClr val="tx1"/>
                </a:solidFill>
                <a:latin typeface="黑体" panose="02010609060101010101" pitchFamily="49" charset="-122"/>
                <a:ea typeface="黑体" panose="02010609060101010101" pitchFamily="49" charset="-122"/>
                <a:cs typeface="+mn-cs"/>
              </a:rPr>
              <a:t>的数学问题求解方法，如质数的判断、阶乘求解等</a:t>
            </a:r>
          </a:p>
        </p:txBody>
      </p:sp>
      <p:sp>
        <p:nvSpPr>
          <p:cNvPr id="3" name="灯片编号占位符 2"/>
          <p:cNvSpPr>
            <a:spLocks noGrp="1"/>
          </p:cNvSpPr>
          <p:nvPr>
            <p:ph type="sldNum" sz="quarter" idx="4"/>
          </p:nvPr>
        </p:nvSpPr>
        <p:spPr/>
        <p:txBody>
          <a:bodyPr/>
          <a:lstStyle/>
          <a:p>
            <a:fld id="{9A0DB2DC-4C9A-4742-B13C-FB6460FD3503}" type="slidenum">
              <a:rPr lang="zh-CN" altLang="en-US" smtClean="0"/>
              <a:pPr/>
              <a:t>3</a:t>
            </a:fld>
            <a:endParaRPr lang="zh-CN" altLang="en-US" dirty="0"/>
          </a:p>
        </p:txBody>
      </p:sp>
    </p:spTree>
    <p:extLst>
      <p:ext uri="{BB962C8B-B14F-4D97-AF65-F5344CB8AC3E}">
        <p14:creationId xmlns="" xmlns:p14="http://schemas.microsoft.com/office/powerpoint/2010/main" val="1323340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1"/>
          <p:cNvSpPr>
            <a:spLocks noChangeArrowheads="1"/>
          </p:cNvSpPr>
          <p:nvPr/>
        </p:nvSpPr>
        <p:spPr bwMode="auto">
          <a:xfrm>
            <a:off x="250825" y="161496"/>
            <a:ext cx="3786614"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4000" b="1" dirty="0">
                <a:solidFill>
                  <a:srgbClr val="F8FE06"/>
                </a:solidFill>
                <a:latin typeface="Tahoma" pitchFamily="34" charset="0"/>
                <a:ea typeface="黑体" pitchFamily="49" charset="-122"/>
                <a:cs typeface="+mj-cs"/>
              </a:rPr>
              <a:t>打印九九乘法表</a:t>
            </a:r>
          </a:p>
        </p:txBody>
      </p:sp>
      <p:sp>
        <p:nvSpPr>
          <p:cNvPr id="39939" name="矩形 2"/>
          <p:cNvSpPr>
            <a:spLocks noChangeArrowheads="1"/>
          </p:cNvSpPr>
          <p:nvPr/>
        </p:nvSpPr>
        <p:spPr bwMode="auto">
          <a:xfrm>
            <a:off x="250824" y="1269901"/>
            <a:ext cx="8569325" cy="2308324"/>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a:latin typeface="Courier New" pitchFamily="49" charset="0"/>
                <a:cs typeface="Courier New" pitchFamily="49" charset="0"/>
              </a:rPr>
              <a:t># -*- coding: gb2312 </a:t>
            </a:r>
            <a:r>
              <a:rPr lang="en-US" altLang="zh-CN" sz="2400" b="1" dirty="0" smtClean="0">
                <a:latin typeface="Courier New" pitchFamily="49" charset="0"/>
                <a:cs typeface="Courier New" pitchFamily="49" charset="0"/>
              </a:rPr>
              <a:t>-*-</a:t>
            </a:r>
          </a:p>
          <a:p>
            <a:pPr eaLnBrk="1" hangingPunct="1"/>
            <a:r>
              <a:rPr lang="en-US" altLang="zh-CN" sz="2400" b="1" dirty="0" smtClean="0">
                <a:latin typeface="Courier New" pitchFamily="49" charset="0"/>
                <a:cs typeface="Courier New" pitchFamily="49" charset="0"/>
              </a:rPr>
              <a:t>print</a:t>
            </a:r>
            <a:r>
              <a:rPr lang="en-US" altLang="zh-CN" sz="2400" b="1" dirty="0">
                <a:latin typeface="Courier New" pitchFamily="49" charset="0"/>
                <a:cs typeface="Courier New" pitchFamily="49" charset="0"/>
              </a:rPr>
              <a:t>()</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for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in range(1,10)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for j in range(1,10)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print(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*j, end='\t')	# </a:t>
            </a:r>
            <a:r>
              <a:rPr lang="zh-CN" altLang="zh-CN" sz="2400" b="1" dirty="0">
                <a:latin typeface="Courier New" pitchFamily="49" charset="0"/>
                <a:cs typeface="Courier New" pitchFamily="49" charset="0"/>
              </a:rPr>
              <a:t>值以</a:t>
            </a:r>
            <a:r>
              <a:rPr lang="en-US" altLang="zh-CN" sz="2400" b="1" dirty="0">
                <a:latin typeface="Courier New" pitchFamily="49" charset="0"/>
                <a:cs typeface="Courier New" pitchFamily="49" charset="0"/>
              </a:rPr>
              <a:t>'\t'</a:t>
            </a:r>
            <a:r>
              <a:rPr lang="zh-CN" altLang="zh-CN" sz="2400" b="1" dirty="0">
                <a:latin typeface="Courier New" pitchFamily="49" charset="0"/>
                <a:cs typeface="Courier New" pitchFamily="49" charset="0"/>
              </a:rPr>
              <a:t>空开</a:t>
            </a:r>
          </a:p>
          <a:p>
            <a:pPr eaLnBrk="1" hangingPunct="1"/>
            <a:r>
              <a:rPr lang="en-US" altLang="zh-CN" sz="2400" b="1" dirty="0">
                <a:latin typeface="Courier New" pitchFamily="49" charset="0"/>
                <a:cs typeface="Courier New" pitchFamily="49" charset="0"/>
              </a:rPr>
              <a:t>    print()   #</a:t>
            </a:r>
            <a:r>
              <a:rPr lang="zh-CN" altLang="en-US" sz="2400" b="1" dirty="0">
                <a:latin typeface="Courier New" pitchFamily="49" charset="0"/>
                <a:cs typeface="Courier New" pitchFamily="49" charset="0"/>
              </a:rPr>
              <a:t>换行</a:t>
            </a:r>
            <a:endParaRPr lang="zh-CN" altLang="zh-CN" sz="2400" b="1" dirty="0">
              <a:latin typeface="Courier New" pitchFamily="49" charset="0"/>
              <a:cs typeface="Courier New" pitchFamily="49" charset="0"/>
            </a:endParaRPr>
          </a:p>
        </p:txBody>
      </p:sp>
      <p:sp>
        <p:nvSpPr>
          <p:cNvPr id="39940" name="矩形 3"/>
          <p:cNvSpPr>
            <a:spLocks noChangeArrowheads="1"/>
          </p:cNvSpPr>
          <p:nvPr/>
        </p:nvSpPr>
        <p:spPr bwMode="auto">
          <a:xfrm>
            <a:off x="369888" y="3578225"/>
            <a:ext cx="8774112" cy="297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lnSpc>
                <a:spcPts val="2500"/>
              </a:lnSpc>
            </a:pPr>
            <a:r>
              <a:rPr lang="en-US" altLang="zh-CN" sz="2400" dirty="0"/>
              <a:t>1	2	3	4	5	6	7	8	9	</a:t>
            </a:r>
            <a:endParaRPr lang="zh-CN" altLang="zh-CN" sz="2400" dirty="0"/>
          </a:p>
          <a:p>
            <a:pPr eaLnBrk="1" hangingPunct="1">
              <a:lnSpc>
                <a:spcPts val="2500"/>
              </a:lnSpc>
            </a:pPr>
            <a:r>
              <a:rPr lang="en-US" altLang="zh-CN" sz="2400" dirty="0"/>
              <a:t>2	4	6	8	10	12	14	16	18	</a:t>
            </a:r>
            <a:endParaRPr lang="zh-CN" altLang="zh-CN" sz="2400" dirty="0"/>
          </a:p>
          <a:p>
            <a:pPr eaLnBrk="1" hangingPunct="1">
              <a:lnSpc>
                <a:spcPts val="2500"/>
              </a:lnSpc>
            </a:pPr>
            <a:r>
              <a:rPr lang="en-US" altLang="zh-CN" sz="2400" dirty="0"/>
              <a:t>3	6	9	12	15	18	21	24	27	</a:t>
            </a:r>
            <a:endParaRPr lang="zh-CN" altLang="zh-CN" sz="2400" dirty="0"/>
          </a:p>
          <a:p>
            <a:pPr eaLnBrk="1" hangingPunct="1">
              <a:lnSpc>
                <a:spcPts val="2500"/>
              </a:lnSpc>
            </a:pPr>
            <a:r>
              <a:rPr lang="en-US" altLang="zh-CN" sz="2400" dirty="0"/>
              <a:t>4	8	12	16	20	24	28	32	36	</a:t>
            </a:r>
            <a:endParaRPr lang="zh-CN" altLang="zh-CN" sz="2400" dirty="0"/>
          </a:p>
          <a:p>
            <a:pPr eaLnBrk="1" hangingPunct="1">
              <a:lnSpc>
                <a:spcPts val="2500"/>
              </a:lnSpc>
            </a:pPr>
            <a:r>
              <a:rPr lang="en-US" altLang="zh-CN" sz="2400" dirty="0"/>
              <a:t>5	10	15	20	25	30	35	40	45	</a:t>
            </a:r>
            <a:endParaRPr lang="zh-CN" altLang="zh-CN" sz="2400" dirty="0"/>
          </a:p>
          <a:p>
            <a:pPr eaLnBrk="1" hangingPunct="1">
              <a:lnSpc>
                <a:spcPts val="2500"/>
              </a:lnSpc>
            </a:pPr>
            <a:r>
              <a:rPr lang="en-US" altLang="zh-CN" sz="2400" dirty="0"/>
              <a:t>6	12	18	24	30	36	42	48	54	</a:t>
            </a:r>
            <a:endParaRPr lang="zh-CN" altLang="zh-CN" sz="2400" dirty="0"/>
          </a:p>
          <a:p>
            <a:pPr eaLnBrk="1" hangingPunct="1">
              <a:lnSpc>
                <a:spcPts val="2500"/>
              </a:lnSpc>
            </a:pPr>
            <a:r>
              <a:rPr lang="en-US" altLang="zh-CN" sz="2400" dirty="0"/>
              <a:t>7	14	21	28	35	42	49	56	63	</a:t>
            </a:r>
            <a:endParaRPr lang="zh-CN" altLang="zh-CN" sz="2400" dirty="0"/>
          </a:p>
          <a:p>
            <a:pPr eaLnBrk="1" hangingPunct="1">
              <a:lnSpc>
                <a:spcPts val="2500"/>
              </a:lnSpc>
            </a:pPr>
            <a:r>
              <a:rPr lang="en-US" altLang="zh-CN" sz="2400" dirty="0"/>
              <a:t>8	16	24	32	40	48	56	64	72	</a:t>
            </a:r>
            <a:endParaRPr lang="zh-CN" altLang="zh-CN" sz="2400" dirty="0"/>
          </a:p>
          <a:p>
            <a:pPr eaLnBrk="1" hangingPunct="1">
              <a:lnSpc>
                <a:spcPts val="2500"/>
              </a:lnSpc>
            </a:pPr>
            <a:r>
              <a:rPr lang="en-US" altLang="zh-CN" sz="2400" dirty="0"/>
              <a:t>9	18	27	36	45	54	63	72	81	</a:t>
            </a:r>
            <a:endParaRPr lang="zh-CN" altLang="zh-CN" sz="24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30</a:t>
            </a:fld>
            <a:endParaRPr lang="en-US" altLang="ko-KR"/>
          </a:p>
        </p:txBody>
      </p:sp>
    </p:spTree>
    <p:extLst>
      <p:ext uri="{BB962C8B-B14F-4D97-AF65-F5344CB8AC3E}">
        <p14:creationId xmlns="" xmlns:p14="http://schemas.microsoft.com/office/powerpoint/2010/main" val="3402201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250825" y="161496"/>
            <a:ext cx="430117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4000" b="1" dirty="0" smtClean="0">
                <a:solidFill>
                  <a:srgbClr val="F8FE06"/>
                </a:solidFill>
                <a:latin typeface="Tahoma" pitchFamily="34" charset="0"/>
                <a:ea typeface="黑体" pitchFamily="49" charset="-122"/>
                <a:cs typeface="+mj-cs"/>
              </a:rPr>
              <a:t>改进的九九</a:t>
            </a:r>
            <a:r>
              <a:rPr lang="zh-CN" altLang="en-US" sz="4000" b="1" dirty="0">
                <a:solidFill>
                  <a:srgbClr val="F8FE06"/>
                </a:solidFill>
                <a:latin typeface="Tahoma" pitchFamily="34" charset="0"/>
                <a:ea typeface="黑体" pitchFamily="49" charset="-122"/>
                <a:cs typeface="+mj-cs"/>
              </a:rPr>
              <a:t>乘法表</a:t>
            </a:r>
          </a:p>
        </p:txBody>
      </p:sp>
      <p:sp>
        <p:nvSpPr>
          <p:cNvPr id="2" name="TextBox 1"/>
          <p:cNvSpPr txBox="1"/>
          <p:nvPr/>
        </p:nvSpPr>
        <p:spPr>
          <a:xfrm>
            <a:off x="1023853" y="1198604"/>
            <a:ext cx="6793899" cy="646331"/>
          </a:xfrm>
          <a:prstGeom prst="rect">
            <a:avLst/>
          </a:prstGeom>
          <a:noFill/>
        </p:spPr>
        <p:txBody>
          <a:bodyPr wrap="square" rtlCol="0">
            <a:spAutoFit/>
          </a:bodyPr>
          <a:lstStyle/>
          <a:p>
            <a:r>
              <a:rPr lang="zh-CN" altLang="en-US" dirty="0" smtClean="0"/>
              <a:t>要求输出三角形的九九乘法表</a:t>
            </a:r>
            <a:endParaRPr lang="zh-CN" altLang="en-US" dirty="0"/>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74056" y="1844935"/>
            <a:ext cx="5329666" cy="4474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BA1E115F-A18D-4981-BA91-63DE54E36BEB}" type="slidenum">
              <a:rPr lang="en-US" altLang="ko-KR" smtClean="0"/>
              <a:pPr>
                <a:defRPr/>
              </a:pPr>
              <a:t>31</a:t>
            </a:fld>
            <a:endParaRPr lang="en-US" altLang="ko-KR"/>
          </a:p>
        </p:txBody>
      </p:sp>
    </p:spTree>
    <p:extLst>
      <p:ext uri="{BB962C8B-B14F-4D97-AF65-F5344CB8AC3E}">
        <p14:creationId xmlns="" xmlns:p14="http://schemas.microsoft.com/office/powerpoint/2010/main" val="1965607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32</a:t>
            </a:fld>
            <a:endParaRPr lang="en-US" altLang="ko-KR"/>
          </a:p>
        </p:txBody>
      </p:sp>
      <p:sp>
        <p:nvSpPr>
          <p:cNvPr id="5" name="矩形 1"/>
          <p:cNvSpPr>
            <a:spLocks noChangeArrowheads="1"/>
          </p:cNvSpPr>
          <p:nvPr/>
        </p:nvSpPr>
        <p:spPr bwMode="auto">
          <a:xfrm>
            <a:off x="850232" y="1541006"/>
            <a:ext cx="7331241" cy="2308324"/>
          </a:xfrm>
          <a:prstGeom prst="rect">
            <a:avLst/>
          </a:prstGeom>
          <a:solidFill>
            <a:schemeClr val="bg1">
              <a:lumMod val="85000"/>
            </a:schemeClr>
          </a:solidFill>
          <a:ln>
            <a:noFill/>
          </a:ln>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a:latin typeface="Courier New" pitchFamily="49" charset="0"/>
                <a:cs typeface="Courier New" pitchFamily="49" charset="0"/>
              </a:rPr>
              <a:t>for j in range(1,10):</a:t>
            </a:r>
          </a:p>
          <a:p>
            <a:pPr eaLnBrk="1" hangingPunct="1"/>
            <a:r>
              <a:rPr lang="en-US" altLang="zh-CN" sz="2400" b="1" dirty="0">
                <a:latin typeface="Courier New" pitchFamily="49" charset="0"/>
                <a:cs typeface="Courier New" pitchFamily="49" charset="0"/>
              </a:rPr>
              <a:t>    for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in range(1,j+1):</a:t>
            </a:r>
          </a:p>
          <a:p>
            <a:pPr eaLnBrk="1" hangingPunct="1"/>
            <a:r>
              <a:rPr lang="en-US" altLang="zh-CN" sz="2400" b="1" dirty="0">
                <a:latin typeface="Courier New" pitchFamily="49" charset="0"/>
                <a:cs typeface="Courier New" pitchFamily="49" charset="0"/>
              </a:rPr>
              <a:t>        print("{}*{}={:&gt;2}". \</a:t>
            </a:r>
          </a:p>
          <a:p>
            <a:pPr eaLnBrk="1" hangingPunct="1"/>
            <a:r>
              <a:rPr lang="en-US" altLang="zh-CN" sz="2400" b="1" dirty="0">
                <a:latin typeface="Courier New" pitchFamily="49" charset="0"/>
                <a:cs typeface="Courier New" pitchFamily="49" charset="0"/>
              </a:rPr>
              <a:t>              format(</a:t>
            </a:r>
            <a:r>
              <a:rPr lang="en-US" altLang="zh-CN" sz="2400" b="1" dirty="0" err="1">
                <a:latin typeface="Courier New" pitchFamily="49" charset="0"/>
                <a:cs typeface="Courier New" pitchFamily="49" charset="0"/>
              </a:rPr>
              <a:t>j,i,j</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),end=" ")</a:t>
            </a:r>
          </a:p>
          <a:p>
            <a:pPr eaLnBrk="1" hangingPunct="1"/>
            <a:r>
              <a:rPr lang="en-US" altLang="zh-CN" sz="2400" b="1" dirty="0">
                <a:latin typeface="Courier New" pitchFamily="49" charset="0"/>
                <a:cs typeface="Courier New" pitchFamily="49" charset="0"/>
              </a:rPr>
              <a:t>    print()</a:t>
            </a:r>
          </a:p>
          <a:p>
            <a:pPr eaLnBrk="1" hangingPunct="1"/>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p:txBody>
      </p:sp>
    </p:spTree>
    <p:extLst>
      <p:ext uri="{BB962C8B-B14F-4D97-AF65-F5344CB8AC3E}">
        <p14:creationId xmlns="" xmlns:p14="http://schemas.microsoft.com/office/powerpoint/2010/main" val="4287610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bwMode="auto">
          <a:xfrm>
            <a:off x="296562" y="234778"/>
            <a:ext cx="6099175" cy="1143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dirty="0" smtClean="0"/>
              <a:t>其他控制关键字</a:t>
            </a:r>
          </a:p>
        </p:txBody>
      </p:sp>
      <p:sp>
        <p:nvSpPr>
          <p:cNvPr id="41987" name="内容占位符 2"/>
          <p:cNvSpPr>
            <a:spLocks noGrp="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endParaRPr lang="en-US" altLang="zh-CN" sz="2800" dirty="0" smtClean="0"/>
          </a:p>
          <a:p>
            <a:pPr marL="0" indent="0">
              <a:buFont typeface="Arial" charset="0"/>
              <a:buNone/>
            </a:pPr>
            <a:r>
              <a:rPr lang="en-US" altLang="zh-CN" sz="2800" dirty="0" smtClean="0"/>
              <a:t>pass </a:t>
            </a:r>
            <a:r>
              <a:rPr lang="zh-CN" altLang="zh-CN" sz="2800" dirty="0" smtClean="0"/>
              <a:t>语句可以算作顺序语句，可用在任何地方。</a:t>
            </a:r>
            <a:r>
              <a:rPr lang="en-US" altLang="zh-CN" sz="2800" dirty="0" smtClean="0"/>
              <a:t>break</a:t>
            </a:r>
            <a:r>
              <a:rPr lang="zh-CN" altLang="zh-CN" sz="2800" dirty="0" smtClean="0"/>
              <a:t>、</a:t>
            </a:r>
            <a:r>
              <a:rPr lang="en-US" altLang="zh-CN" sz="2800" dirty="0" smtClean="0"/>
              <a:t>continue</a:t>
            </a:r>
            <a:r>
              <a:rPr lang="zh-CN" altLang="zh-CN" sz="2800" dirty="0" smtClean="0"/>
              <a:t>、</a:t>
            </a:r>
            <a:r>
              <a:rPr lang="en-US" altLang="zh-CN" sz="2800" dirty="0" smtClean="0"/>
              <a:t>else</a:t>
            </a:r>
            <a:r>
              <a:rPr lang="zh-CN" altLang="zh-CN" sz="2800" dirty="0" smtClean="0"/>
              <a:t>语句可以算作特别的顺序语句，只是它们用的地方特别。它们要与分支、循环语句合作使用。</a:t>
            </a:r>
          </a:p>
          <a:p>
            <a:pPr marL="0" indent="0">
              <a:buFont typeface="Arial" charset="0"/>
              <a:buNone/>
            </a:pPr>
            <a:endParaRPr lang="zh-CN" altLang="en-US" sz="2800" dirty="0" smtClean="0"/>
          </a:p>
        </p:txBody>
      </p:sp>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33</a:t>
            </a:fld>
            <a:endParaRPr lang="en-US" altLang="ko-KR"/>
          </a:p>
        </p:txBody>
      </p:sp>
    </p:spTree>
    <p:extLst>
      <p:ext uri="{BB962C8B-B14F-4D97-AF65-F5344CB8AC3E}">
        <p14:creationId xmlns="" xmlns:p14="http://schemas.microsoft.com/office/powerpoint/2010/main" val="3760323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215900" y="1412060"/>
            <a:ext cx="8785225" cy="3600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800" dirty="0" smtClean="0"/>
              <a:t>pass </a:t>
            </a:r>
            <a:r>
              <a:rPr lang="zh-CN" altLang="zh-CN" sz="2800" dirty="0"/>
              <a:t>语句</a:t>
            </a:r>
            <a:r>
              <a:rPr lang="zh-CN" altLang="en-US" sz="2800" dirty="0"/>
              <a:t>表示</a:t>
            </a:r>
            <a:r>
              <a:rPr lang="zh-CN" altLang="en-US" sz="2800" dirty="0">
                <a:solidFill>
                  <a:srgbClr val="CC0000"/>
                </a:solidFill>
              </a:rPr>
              <a:t>不做任何事情</a:t>
            </a:r>
            <a:r>
              <a:rPr lang="zh-CN" altLang="en-US" sz="2800" dirty="0"/>
              <a:t>，</a:t>
            </a:r>
            <a:r>
              <a:rPr lang="zh-CN" altLang="zh-CN" sz="2800" dirty="0"/>
              <a:t>可以用在任何地方。</a:t>
            </a:r>
            <a:endParaRPr lang="en-US" altLang="zh-CN" sz="2800" dirty="0"/>
          </a:p>
          <a:p>
            <a:pPr eaLnBrk="1" hangingPunct="1"/>
            <a:endParaRPr lang="en-US" altLang="zh-CN" sz="2400" dirty="0"/>
          </a:p>
          <a:p>
            <a:pPr eaLnBrk="1" hangingPunct="1"/>
            <a:r>
              <a:rPr lang="en-US" altLang="zh-CN" sz="2400" dirty="0"/>
              <a:t>&gt;&gt;&gt;</a:t>
            </a:r>
            <a:r>
              <a:rPr lang="en-US" altLang="zh-CN" sz="2400" b="1" dirty="0">
                <a:solidFill>
                  <a:srgbClr val="0070C0"/>
                </a:solidFill>
              </a:rPr>
              <a:t> pass</a:t>
            </a:r>
            <a:r>
              <a:rPr lang="en-US" altLang="zh-CN" sz="2400" dirty="0"/>
              <a:t>		# </a:t>
            </a:r>
            <a:r>
              <a:rPr lang="zh-CN" altLang="zh-CN" sz="2400" dirty="0"/>
              <a:t>什么事也没做，一个空语句</a:t>
            </a:r>
          </a:p>
          <a:p>
            <a:pPr eaLnBrk="1" hangingPunct="1"/>
            <a:r>
              <a:rPr lang="en-US" altLang="zh-CN" sz="2400" dirty="0"/>
              <a:t>&gt;&gt;&gt;</a:t>
            </a:r>
            <a:r>
              <a:rPr lang="en-US" altLang="zh-CN" sz="2400" b="1" dirty="0">
                <a:solidFill>
                  <a:srgbClr val="0070C0"/>
                </a:solidFill>
              </a:rPr>
              <a:t> if True :</a:t>
            </a:r>
            <a:r>
              <a:rPr lang="en-US" altLang="zh-CN" sz="2400" dirty="0"/>
              <a:t>		</a:t>
            </a:r>
            <a:r>
              <a:rPr lang="en-US" altLang="zh-CN" sz="2000" dirty="0"/>
              <a:t># </a:t>
            </a:r>
            <a:r>
              <a:rPr lang="zh-CN" altLang="zh-CN" sz="2000" dirty="0"/>
              <a:t>在</a:t>
            </a:r>
            <a:r>
              <a:rPr lang="en-US" altLang="zh-CN" sz="2000" dirty="0"/>
              <a:t>if</a:t>
            </a:r>
            <a:r>
              <a:rPr lang="zh-CN" altLang="zh-CN" sz="2000" dirty="0"/>
              <a:t>语句中，</a:t>
            </a:r>
            <a:r>
              <a:rPr lang="en-US" altLang="zh-CN" sz="2000" dirty="0"/>
              <a:t>if</a:t>
            </a:r>
            <a:r>
              <a:rPr lang="zh-CN" altLang="zh-CN" sz="2000" dirty="0"/>
              <a:t>语句满足条件时，也不做事</a:t>
            </a:r>
          </a:p>
          <a:p>
            <a:pPr eaLnBrk="1" hangingPunct="1"/>
            <a:r>
              <a:rPr lang="en-US" altLang="zh-CN" sz="2400" dirty="0"/>
              <a:t>... 	 </a:t>
            </a:r>
            <a:r>
              <a:rPr lang="en-US" altLang="zh-CN" sz="2400" b="1" dirty="0">
                <a:solidFill>
                  <a:srgbClr val="0070C0"/>
                </a:solidFill>
              </a:rPr>
              <a:t>pass</a:t>
            </a:r>
            <a:endParaRPr lang="zh-CN" altLang="zh-CN" sz="2400" b="1" dirty="0">
              <a:solidFill>
                <a:srgbClr val="0070C0"/>
              </a:solidFill>
            </a:endParaRPr>
          </a:p>
          <a:p>
            <a:pPr eaLnBrk="1" hangingPunct="1"/>
            <a:r>
              <a:rPr lang="en-US" altLang="zh-CN" sz="2400" dirty="0"/>
              <a:t>...</a:t>
            </a:r>
            <a:endParaRPr lang="zh-CN" altLang="zh-CN" sz="2400" dirty="0"/>
          </a:p>
          <a:p>
            <a:pPr eaLnBrk="1" hangingPunct="1"/>
            <a:r>
              <a:rPr lang="en-US" altLang="zh-CN" sz="2400" dirty="0"/>
              <a:t>&gt;&gt;&gt; </a:t>
            </a:r>
            <a:r>
              <a:rPr lang="en-US" altLang="zh-CN" sz="2400" b="1" dirty="0">
                <a:solidFill>
                  <a:srgbClr val="0070C0"/>
                </a:solidFill>
              </a:rPr>
              <a:t>while 1 :	</a:t>
            </a:r>
            <a:r>
              <a:rPr lang="en-US" altLang="zh-CN" sz="2400" dirty="0"/>
              <a:t>	# </a:t>
            </a:r>
            <a:r>
              <a:rPr lang="zh-CN" altLang="zh-CN" sz="2400" dirty="0"/>
              <a:t>无穷循环，循环体没有任何动作</a:t>
            </a:r>
          </a:p>
          <a:p>
            <a:pPr eaLnBrk="1" hangingPunct="1"/>
            <a:r>
              <a:rPr lang="en-US" altLang="zh-CN" sz="2400" dirty="0"/>
              <a:t>... 	 </a:t>
            </a:r>
            <a:r>
              <a:rPr lang="en-US" altLang="zh-CN" sz="2400" b="1" dirty="0">
                <a:solidFill>
                  <a:srgbClr val="0070C0"/>
                </a:solidFill>
              </a:rPr>
              <a:t>pass</a:t>
            </a:r>
            <a:endParaRPr lang="zh-CN" altLang="zh-CN" sz="2400" b="1" dirty="0">
              <a:solidFill>
                <a:srgbClr val="0070C0"/>
              </a:solidFill>
            </a:endParaRPr>
          </a:p>
          <a:p>
            <a:pPr eaLnBrk="1" hangingPunct="1"/>
            <a:endParaRPr lang="zh-CN" altLang="en-US" sz="3200" dirty="0"/>
          </a:p>
        </p:txBody>
      </p:sp>
      <p:sp>
        <p:nvSpPr>
          <p:cNvPr id="4" name="标题 1"/>
          <p:cNvSpPr txBox="1">
            <a:spLocks/>
          </p:cNvSpPr>
          <p:nvPr/>
        </p:nvSpPr>
        <p:spPr bwMode="auto">
          <a:xfrm>
            <a:off x="296562" y="234778"/>
            <a:ext cx="6099175" cy="1143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a:lstStyle>
          <a:p>
            <a:r>
              <a:rPr lang="en-US" altLang="zh-CN" dirty="0" smtClean="0">
                <a:solidFill>
                  <a:srgbClr val="F8FE06"/>
                </a:solidFill>
                <a:latin typeface="Tahoma" pitchFamily="34" charset="0"/>
                <a:ea typeface="黑体" pitchFamily="49" charset="-122"/>
              </a:rPr>
              <a:t>pass</a:t>
            </a:r>
            <a:r>
              <a:rPr lang="zh-CN" altLang="en-US" dirty="0" smtClean="0">
                <a:solidFill>
                  <a:srgbClr val="F8FE06"/>
                </a:solidFill>
                <a:latin typeface="Tahoma" pitchFamily="34" charset="0"/>
                <a:ea typeface="黑体" pitchFamily="49" charset="-122"/>
              </a:rPr>
              <a:t>语句</a:t>
            </a:r>
            <a:endParaRPr lang="zh-CN" altLang="en-US" dirty="0">
              <a:solidFill>
                <a:srgbClr val="F8FE06"/>
              </a:solidFill>
              <a:latin typeface="Tahoma" pitchFamily="34" charset="0"/>
              <a:ea typeface="黑体" pitchFamily="49" charset="-122"/>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34</a:t>
            </a:fld>
            <a:endParaRPr lang="en-US" altLang="ko-KR"/>
          </a:p>
        </p:txBody>
      </p:sp>
    </p:spTree>
    <p:extLst>
      <p:ext uri="{BB962C8B-B14F-4D97-AF65-F5344CB8AC3E}">
        <p14:creationId xmlns="" xmlns:p14="http://schemas.microsoft.com/office/powerpoint/2010/main" val="2014745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177800" y="190671"/>
            <a:ext cx="8712200" cy="32316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b="1" dirty="0" smtClean="0">
                <a:solidFill>
                  <a:srgbClr val="F8FE06"/>
                </a:solidFill>
                <a:latin typeface="Tahoma" pitchFamily="34" charset="0"/>
                <a:ea typeface="黑体" pitchFamily="49" charset="-122"/>
                <a:cs typeface="+mj-cs"/>
              </a:rPr>
              <a:t>break </a:t>
            </a:r>
            <a:r>
              <a:rPr lang="zh-CN" altLang="zh-CN" b="1" dirty="0">
                <a:solidFill>
                  <a:srgbClr val="F8FE06"/>
                </a:solidFill>
                <a:latin typeface="Tahoma" pitchFamily="34" charset="0"/>
                <a:ea typeface="黑体" pitchFamily="49" charset="-122"/>
                <a:cs typeface="+mj-cs"/>
              </a:rPr>
              <a:t>语句</a:t>
            </a:r>
          </a:p>
          <a:p>
            <a:pPr eaLnBrk="1" hangingPunct="1"/>
            <a:endParaRPr lang="en-US" altLang="zh-CN" sz="2800" dirty="0" smtClean="0"/>
          </a:p>
          <a:p>
            <a:pPr eaLnBrk="1" hangingPunct="1"/>
            <a:r>
              <a:rPr lang="en-US" altLang="zh-CN" sz="2800" dirty="0" smtClean="0"/>
              <a:t>break</a:t>
            </a:r>
            <a:r>
              <a:rPr lang="zh-CN" altLang="zh-CN" sz="2800" dirty="0"/>
              <a:t>语句用在循环语句（迭代）中，结束当前的循环（迭代）跳转到循环语句的下一条</a:t>
            </a:r>
            <a:r>
              <a:rPr lang="zh-CN" altLang="zh-CN" sz="2800" dirty="0">
                <a:solidFill>
                  <a:srgbClr val="CC0000"/>
                </a:solidFill>
              </a:rPr>
              <a:t>。</a:t>
            </a:r>
            <a:r>
              <a:rPr lang="en-US" altLang="zh-CN" sz="2800" b="1" dirty="0">
                <a:solidFill>
                  <a:srgbClr val="CC0000"/>
                </a:solidFill>
              </a:rPr>
              <a:t>break</a:t>
            </a:r>
            <a:r>
              <a:rPr lang="zh-CN" altLang="zh-CN" sz="2800" b="1" dirty="0">
                <a:solidFill>
                  <a:srgbClr val="CC0000"/>
                </a:solidFill>
              </a:rPr>
              <a:t>语句常常与</a:t>
            </a:r>
            <a:r>
              <a:rPr lang="en-US" altLang="zh-CN" sz="2800" b="1" dirty="0">
                <a:solidFill>
                  <a:srgbClr val="CC0000"/>
                </a:solidFill>
              </a:rPr>
              <a:t>if</a:t>
            </a:r>
            <a:r>
              <a:rPr lang="zh-CN" altLang="zh-CN" sz="2800" b="1" dirty="0">
                <a:solidFill>
                  <a:srgbClr val="CC0000"/>
                </a:solidFill>
              </a:rPr>
              <a:t>语句联合，满足某条件时退出循环（迭代）</a:t>
            </a:r>
            <a:r>
              <a:rPr lang="zh-CN" altLang="zh-CN" sz="2800" b="1" dirty="0" smtClean="0">
                <a:solidFill>
                  <a:srgbClr val="CC0000"/>
                </a:solidFill>
              </a:rPr>
              <a:t>。</a:t>
            </a:r>
            <a:endParaRPr lang="en-US" altLang="zh-CN" sz="2800" b="1" dirty="0" smtClean="0">
              <a:solidFill>
                <a:srgbClr val="CC0000"/>
              </a:solidFill>
            </a:endParaRPr>
          </a:p>
          <a:p>
            <a:pPr eaLnBrk="1" hangingPunct="1"/>
            <a:endParaRPr lang="en-US" altLang="zh-CN" sz="2800" b="1" dirty="0">
              <a:solidFill>
                <a:srgbClr val="CC0000"/>
              </a:solidFill>
            </a:endParaRPr>
          </a:p>
          <a:p>
            <a:pPr eaLnBrk="1" hangingPunct="1"/>
            <a:r>
              <a:rPr lang="zh-CN" altLang="zh-CN" sz="2800" dirty="0" smtClean="0">
                <a:solidFill>
                  <a:srgbClr val="CC0000"/>
                </a:solidFill>
              </a:rPr>
              <a:t>例</a:t>
            </a:r>
            <a:r>
              <a:rPr lang="en-US" altLang="zh-CN" sz="2800" dirty="0" smtClean="0">
                <a:solidFill>
                  <a:srgbClr val="CC0000"/>
                </a:solidFill>
              </a:rPr>
              <a:t>： </a:t>
            </a:r>
            <a:r>
              <a:rPr lang="zh-CN" altLang="zh-CN" sz="2800" dirty="0"/>
              <a:t>输入一个数，判断是否为质数</a:t>
            </a:r>
            <a:r>
              <a:rPr lang="zh-CN" altLang="zh-CN" sz="2800" dirty="0" smtClean="0"/>
              <a:t>。</a:t>
            </a:r>
            <a:endParaRPr lang="en-US" altLang="zh-CN" sz="28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35</a:t>
            </a:fld>
            <a:endParaRPr lang="en-US" altLang="ko-KR"/>
          </a:p>
        </p:txBody>
      </p:sp>
    </p:spTree>
    <p:extLst>
      <p:ext uri="{BB962C8B-B14F-4D97-AF65-F5344CB8AC3E}">
        <p14:creationId xmlns="" xmlns:p14="http://schemas.microsoft.com/office/powerpoint/2010/main" val="245234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1"/>
          <p:cNvSpPr>
            <a:spLocks noChangeArrowheads="1"/>
          </p:cNvSpPr>
          <p:nvPr/>
        </p:nvSpPr>
        <p:spPr bwMode="auto">
          <a:xfrm>
            <a:off x="247650" y="1305655"/>
            <a:ext cx="8640763" cy="4893647"/>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a:latin typeface="Courier New" pitchFamily="49" charset="0"/>
                <a:cs typeface="Courier New" pitchFamily="49" charset="0"/>
              </a:rPr>
              <a:t># -*- coding: gb2312 -*-</a:t>
            </a:r>
          </a:p>
          <a:p>
            <a:pPr eaLnBrk="1" hangingPunct="1"/>
            <a:r>
              <a:rPr lang="en-US" altLang="zh-CN" sz="2400" b="1" dirty="0">
                <a:latin typeface="Courier New" pitchFamily="49" charset="0"/>
                <a:cs typeface="Courier New" pitchFamily="49" charset="0"/>
              </a:rPr>
              <a:t>from math import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x = </a:t>
            </a:r>
            <a:r>
              <a:rPr lang="en-US" altLang="zh-CN" sz="2400" b="1" dirty="0" err="1">
                <a:latin typeface="Courier New" pitchFamily="49" charset="0"/>
                <a:cs typeface="Courier New" pitchFamily="49" charset="0"/>
              </a:rPr>
              <a:t>eval</a:t>
            </a:r>
            <a:r>
              <a:rPr lang="en-US" altLang="zh-CN" sz="2400" b="1" dirty="0">
                <a:latin typeface="Courier New" pitchFamily="49" charset="0"/>
                <a:cs typeface="Courier New" pitchFamily="49" charset="0"/>
              </a:rPr>
              <a:t>(input("</a:t>
            </a:r>
            <a:r>
              <a:rPr lang="zh-CN" altLang="zh-CN" sz="2400" b="1" dirty="0">
                <a:latin typeface="Courier New" pitchFamily="49" charset="0"/>
                <a:cs typeface="Courier New" pitchFamily="49" charset="0"/>
              </a:rPr>
              <a:t>输入一个数：</a:t>
            </a:r>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2</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while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&lt;=int(</a:t>
            </a:r>
            <a:r>
              <a:rPr lang="en-US" altLang="zh-CN" sz="2400" b="1" dirty="0" err="1">
                <a:latin typeface="Courier New" pitchFamily="49" charset="0"/>
                <a:cs typeface="Courier New" pitchFamily="49" charset="0"/>
              </a:rPr>
              <a:t>sqrt</a:t>
            </a:r>
            <a:r>
              <a:rPr lang="en-US" altLang="zh-CN" sz="2400" b="1" dirty="0">
                <a:latin typeface="Courier New" pitchFamily="49" charset="0"/>
                <a:cs typeface="Courier New" pitchFamily="49" charset="0"/>
              </a:rPr>
              <a:t>(x))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if </a:t>
            </a:r>
            <a:r>
              <a:rPr lang="en-US" altLang="zh-CN" sz="2400" b="1" dirty="0" err="1">
                <a:latin typeface="Courier New" pitchFamily="49" charset="0"/>
                <a:cs typeface="Courier New" pitchFamily="49" charset="0"/>
              </a:rPr>
              <a:t>x%i</a:t>
            </a:r>
            <a:r>
              <a:rPr lang="en-US" altLang="zh-CN" sz="2400" b="1" dirty="0">
                <a:latin typeface="Courier New" pitchFamily="49" charset="0"/>
                <a:cs typeface="Courier New" pitchFamily="49" charset="0"/>
              </a:rPr>
              <a:t> ==0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break</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i+1                     </a:t>
            </a:r>
            <a:r>
              <a:rPr lang="en-US" altLang="zh-CN" sz="2400" b="1" dirty="0" smtClean="0">
                <a:latin typeface="Courier New" pitchFamily="49" charset="0"/>
                <a:cs typeface="Courier New" pitchFamily="49" charset="0"/>
              </a:rPr>
              <a:t> </a:t>
            </a:r>
          </a:p>
          <a:p>
            <a:pPr eaLnBrk="1" hangingPunct="1"/>
            <a:r>
              <a:rPr lang="en-US" altLang="zh-CN" sz="2400" b="1" dirty="0" smtClean="0">
                <a:latin typeface="Courier New" pitchFamily="49" charset="0"/>
                <a:cs typeface="Courier New" pitchFamily="49" charset="0"/>
              </a:rPr>
              <a:t>if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&gt;int(</a:t>
            </a:r>
            <a:r>
              <a:rPr lang="en-US" altLang="zh-CN" sz="2400" b="1" dirty="0" err="1">
                <a:latin typeface="Courier New" pitchFamily="49" charset="0"/>
                <a:cs typeface="Courier New" pitchFamily="49" charset="0"/>
              </a:rPr>
              <a:t>sqrt</a:t>
            </a:r>
            <a:r>
              <a:rPr lang="en-US" altLang="zh-CN" sz="2400" b="1" dirty="0">
                <a:latin typeface="Courier New" pitchFamily="49" charset="0"/>
                <a:cs typeface="Courier New" pitchFamily="49" charset="0"/>
              </a:rPr>
              <a:t>(x))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print(x, " : </a:t>
            </a:r>
            <a:r>
              <a:rPr lang="zh-CN" altLang="zh-CN" sz="2400" b="1" dirty="0">
                <a:latin typeface="Courier New" pitchFamily="49" charset="0"/>
                <a:cs typeface="Courier New" pitchFamily="49" charset="0"/>
              </a:rPr>
              <a:t>质数</a:t>
            </a:r>
            <a:r>
              <a:rPr lang="en-US" altLang="zh-CN" sz="2400" b="1" dirty="0">
                <a:latin typeface="Courier New" pitchFamily="49" charset="0"/>
                <a:cs typeface="Courier New" pitchFamily="49" charset="0"/>
              </a:rPr>
              <a:t>")</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else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print(x, " : </a:t>
            </a:r>
            <a:r>
              <a:rPr lang="zh-CN" altLang="zh-CN" sz="2400" b="1" dirty="0">
                <a:latin typeface="Courier New" pitchFamily="49" charset="0"/>
                <a:cs typeface="Courier New" pitchFamily="49" charset="0"/>
              </a:rPr>
              <a:t>非质数</a:t>
            </a:r>
            <a:r>
              <a:rPr lang="en-US" altLang="zh-CN" sz="2400" b="1" dirty="0">
                <a:latin typeface="Courier New" pitchFamily="49" charset="0"/>
                <a:cs typeface="Courier New" pitchFamily="49" charset="0"/>
              </a:rPr>
              <a:t>")</a:t>
            </a:r>
          </a:p>
          <a:p>
            <a:pPr eaLnBrk="1" hangingPunct="1"/>
            <a:endParaRPr lang="en-US" altLang="zh-CN" sz="2400" b="1"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36</a:t>
            </a:fld>
            <a:endParaRPr lang="en-US" altLang="ko-KR"/>
          </a:p>
        </p:txBody>
      </p:sp>
    </p:spTree>
    <p:extLst>
      <p:ext uri="{BB962C8B-B14F-4D97-AF65-F5344CB8AC3E}">
        <p14:creationId xmlns="" xmlns:p14="http://schemas.microsoft.com/office/powerpoint/2010/main" val="3120486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158750" y="143046"/>
            <a:ext cx="8640763" cy="6186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b="1" dirty="0" smtClean="0">
                <a:solidFill>
                  <a:srgbClr val="F8FE06"/>
                </a:solidFill>
                <a:latin typeface="Tahoma" pitchFamily="34" charset="0"/>
                <a:ea typeface="黑体" pitchFamily="49" charset="-122"/>
                <a:cs typeface="+mj-cs"/>
              </a:rPr>
              <a:t>continue</a:t>
            </a:r>
            <a:r>
              <a:rPr lang="zh-CN" altLang="zh-CN" b="1" dirty="0">
                <a:solidFill>
                  <a:srgbClr val="F8FE06"/>
                </a:solidFill>
                <a:latin typeface="Tahoma" pitchFamily="34" charset="0"/>
                <a:ea typeface="黑体" pitchFamily="49" charset="-122"/>
                <a:cs typeface="+mj-cs"/>
              </a:rPr>
              <a:t>语句</a:t>
            </a:r>
            <a:endParaRPr lang="en-US" altLang="zh-CN" b="1" dirty="0">
              <a:solidFill>
                <a:srgbClr val="F8FE06"/>
              </a:solidFill>
              <a:latin typeface="Tahoma" pitchFamily="34" charset="0"/>
              <a:ea typeface="黑体" pitchFamily="49" charset="-122"/>
              <a:cs typeface="+mj-cs"/>
            </a:endParaRPr>
          </a:p>
          <a:p>
            <a:pPr eaLnBrk="1" hangingPunct="1"/>
            <a:endParaRPr lang="en-US" altLang="zh-CN" sz="2800" dirty="0" smtClean="0"/>
          </a:p>
          <a:p>
            <a:pPr eaLnBrk="1" hangingPunct="1"/>
            <a:r>
              <a:rPr lang="en-US" altLang="zh-CN" sz="2800" dirty="0" smtClean="0"/>
              <a:t>continue</a:t>
            </a:r>
            <a:r>
              <a:rPr lang="zh-CN" altLang="zh-CN" sz="2800" dirty="0"/>
              <a:t>语句用在循环语句（迭代）中，忽略循环体内</a:t>
            </a:r>
            <a:r>
              <a:rPr lang="en-US" altLang="zh-CN" sz="2800" dirty="0"/>
              <a:t>continue</a:t>
            </a:r>
            <a:r>
              <a:rPr lang="zh-CN" altLang="zh-CN" sz="2800" dirty="0"/>
              <a:t>语句后面的语句，回到下一次循环（迭代）</a:t>
            </a:r>
            <a:r>
              <a:rPr lang="zh-CN" altLang="zh-CN" sz="3200" dirty="0"/>
              <a:t>。</a:t>
            </a:r>
            <a:endParaRPr lang="en-US" altLang="zh-CN" sz="3200" dirty="0"/>
          </a:p>
          <a:p>
            <a:pPr eaLnBrk="1" hangingPunct="1"/>
            <a:r>
              <a:rPr lang="zh-CN" altLang="zh-CN" sz="2800" b="1" dirty="0" smtClean="0">
                <a:solidFill>
                  <a:srgbClr val="FF0000"/>
                </a:solidFill>
              </a:rPr>
              <a:t>例</a:t>
            </a:r>
            <a:r>
              <a:rPr lang="en-US" altLang="zh-CN" sz="2800" b="1" dirty="0" smtClean="0">
                <a:solidFill>
                  <a:srgbClr val="FF0000"/>
                </a:solidFill>
              </a:rPr>
              <a:t>： </a:t>
            </a:r>
            <a:r>
              <a:rPr lang="en-US" altLang="zh-CN" sz="2400" dirty="0"/>
              <a:t>continue</a:t>
            </a:r>
            <a:r>
              <a:rPr lang="zh-CN" altLang="zh-CN" sz="2400" dirty="0"/>
              <a:t>语句应用示例。请写出下列程序的运行结果。</a:t>
            </a:r>
          </a:p>
          <a:p>
            <a:pPr eaLnBrk="1" hangingPunct="1"/>
            <a:r>
              <a:rPr lang="en-US" altLang="zh-CN" sz="2400" b="1" dirty="0">
                <a:solidFill>
                  <a:srgbClr val="0070C0"/>
                </a:solidFill>
                <a:latin typeface="Courier New" pitchFamily="49" charset="0"/>
                <a:cs typeface="Courier New" pitchFamily="49" charset="0"/>
              </a:rPr>
              <a:t># -*- coding: gb2312 </a:t>
            </a:r>
            <a:r>
              <a:rPr lang="en-US" altLang="zh-CN" sz="2400" b="1" dirty="0" smtClean="0">
                <a:solidFill>
                  <a:srgbClr val="0070C0"/>
                </a:solidFill>
                <a:latin typeface="Courier New" pitchFamily="49" charset="0"/>
                <a:cs typeface="Courier New" pitchFamily="49" charset="0"/>
              </a:rPr>
              <a:t>-*-</a:t>
            </a:r>
          </a:p>
          <a:p>
            <a:pPr eaLnBrk="1" hangingPunct="1"/>
            <a:r>
              <a:rPr lang="en-US" altLang="zh-CN" sz="2400" b="1" dirty="0" smtClean="0">
                <a:solidFill>
                  <a:srgbClr val="0070C0"/>
                </a:solidFill>
                <a:latin typeface="Courier New" pitchFamily="49" charset="0"/>
                <a:cs typeface="Courier New" pitchFamily="49" charset="0"/>
              </a:rPr>
              <a:t>s </a:t>
            </a:r>
            <a:r>
              <a:rPr lang="en-US" altLang="zh-CN" sz="2400" b="1" dirty="0">
                <a:solidFill>
                  <a:srgbClr val="0070C0"/>
                </a:solidFill>
                <a:latin typeface="Courier New" pitchFamily="49" charset="0"/>
                <a:cs typeface="Courier New" pitchFamily="49" charset="0"/>
              </a:rPr>
              <a:t>= 0</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for </a:t>
            </a:r>
            <a:r>
              <a:rPr lang="en-US" altLang="zh-CN" sz="2400" b="1" dirty="0" err="1">
                <a:solidFill>
                  <a:srgbClr val="0070C0"/>
                </a:solidFill>
                <a:latin typeface="Courier New" pitchFamily="49" charset="0"/>
                <a:cs typeface="Courier New" pitchFamily="49" charset="0"/>
              </a:rPr>
              <a:t>i</a:t>
            </a:r>
            <a:r>
              <a:rPr lang="en-US" altLang="zh-CN" sz="2400" b="1" dirty="0">
                <a:solidFill>
                  <a:srgbClr val="0070C0"/>
                </a:solidFill>
                <a:latin typeface="Courier New" pitchFamily="49" charset="0"/>
                <a:cs typeface="Courier New" pitchFamily="49" charset="0"/>
              </a:rPr>
              <a:t> in range(1,11) :</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    if i%2 == 0 :</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        continue</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    if i%10 == 7 :</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        break</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    s = </a:t>
            </a:r>
            <a:r>
              <a:rPr lang="en-US" altLang="zh-CN" sz="2400" b="1" dirty="0" err="1">
                <a:solidFill>
                  <a:srgbClr val="0070C0"/>
                </a:solidFill>
                <a:latin typeface="Courier New" pitchFamily="49" charset="0"/>
                <a:cs typeface="Courier New" pitchFamily="49" charset="0"/>
              </a:rPr>
              <a:t>s+i</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print("s= ",s)</a:t>
            </a:r>
            <a:endParaRPr lang="zh-CN" altLang="zh-CN" sz="2400" b="1" dirty="0">
              <a:solidFill>
                <a:srgbClr val="0070C0"/>
              </a:solidFill>
              <a:latin typeface="Courier New" pitchFamily="49" charset="0"/>
              <a:cs typeface="Courier New" pitchFamily="49" charset="0"/>
            </a:endParaRPr>
          </a:p>
        </p:txBody>
      </p:sp>
      <p:sp>
        <p:nvSpPr>
          <p:cNvPr id="46083" name="矩形 2"/>
          <p:cNvSpPr>
            <a:spLocks noChangeArrowheads="1"/>
          </p:cNvSpPr>
          <p:nvPr/>
        </p:nvSpPr>
        <p:spPr bwMode="auto">
          <a:xfrm>
            <a:off x="5429250" y="5229225"/>
            <a:ext cx="3455988"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a:t>程序的运行结果如下：</a:t>
            </a:r>
          </a:p>
          <a:p>
            <a:pPr eaLnBrk="1" hangingPunct="1"/>
            <a:r>
              <a:rPr lang="en-US" altLang="zh-CN" sz="2400"/>
              <a:t>s=  9</a:t>
            </a:r>
            <a:endParaRPr lang="zh-CN" altLang="zh-CN" sz="240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37</a:t>
            </a:fld>
            <a:endParaRPr lang="en-US" altLang="ko-KR"/>
          </a:p>
        </p:txBody>
      </p:sp>
    </p:spTree>
    <p:extLst>
      <p:ext uri="{BB962C8B-B14F-4D97-AF65-F5344CB8AC3E}">
        <p14:creationId xmlns="" xmlns:p14="http://schemas.microsoft.com/office/powerpoint/2010/main" val="3025029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1"/>
          <p:cNvSpPr>
            <a:spLocks noChangeArrowheads="1"/>
          </p:cNvSpPr>
          <p:nvPr/>
        </p:nvSpPr>
        <p:spPr bwMode="auto">
          <a:xfrm>
            <a:off x="179388" y="260350"/>
            <a:ext cx="8713787" cy="538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b="1" dirty="0" smtClean="0">
                <a:solidFill>
                  <a:srgbClr val="F8FE06"/>
                </a:solidFill>
                <a:latin typeface="Tahoma" pitchFamily="34" charset="0"/>
                <a:ea typeface="黑体" pitchFamily="49" charset="-122"/>
                <a:cs typeface="+mj-cs"/>
              </a:rPr>
              <a:t>else</a:t>
            </a:r>
            <a:r>
              <a:rPr lang="zh-CN" altLang="zh-CN" b="1" dirty="0">
                <a:solidFill>
                  <a:srgbClr val="F8FE06"/>
                </a:solidFill>
                <a:latin typeface="Tahoma" pitchFamily="34" charset="0"/>
                <a:ea typeface="黑体" pitchFamily="49" charset="-122"/>
                <a:cs typeface="+mj-cs"/>
              </a:rPr>
              <a:t>语句</a:t>
            </a:r>
            <a:endParaRPr lang="en-US" altLang="zh-CN" b="1" dirty="0">
              <a:solidFill>
                <a:srgbClr val="F8FE06"/>
              </a:solidFill>
              <a:latin typeface="Tahoma" pitchFamily="34" charset="0"/>
              <a:ea typeface="黑体" pitchFamily="49" charset="-122"/>
              <a:cs typeface="+mj-cs"/>
            </a:endParaRPr>
          </a:p>
          <a:p>
            <a:pPr eaLnBrk="1" hangingPunct="1"/>
            <a:endParaRPr lang="en-US" altLang="zh-CN" sz="3200" dirty="0"/>
          </a:p>
          <a:p>
            <a:pPr eaLnBrk="1" hangingPunct="1"/>
            <a:r>
              <a:rPr lang="en-US" altLang="zh-CN" sz="3200" b="1" dirty="0"/>
              <a:t>else</a:t>
            </a:r>
            <a:r>
              <a:rPr lang="zh-CN" altLang="zh-CN" sz="3200" b="1" dirty="0"/>
              <a:t>语句还可以在</a:t>
            </a:r>
            <a:r>
              <a:rPr lang="en-US" altLang="zh-CN" sz="3200" b="1" dirty="0">
                <a:solidFill>
                  <a:srgbClr val="CC0000"/>
                </a:solidFill>
              </a:rPr>
              <a:t>while</a:t>
            </a:r>
            <a:r>
              <a:rPr lang="zh-CN" altLang="zh-CN" sz="3200" b="1" dirty="0">
                <a:solidFill>
                  <a:srgbClr val="CC0000"/>
                </a:solidFill>
              </a:rPr>
              <a:t>语句或</a:t>
            </a:r>
            <a:r>
              <a:rPr lang="en-US" altLang="zh-CN" sz="3200" b="1" dirty="0">
                <a:solidFill>
                  <a:srgbClr val="CC0000"/>
                </a:solidFill>
              </a:rPr>
              <a:t>for</a:t>
            </a:r>
            <a:r>
              <a:rPr lang="zh-CN" altLang="zh-CN" sz="3200" b="1" dirty="0">
                <a:solidFill>
                  <a:srgbClr val="CC0000"/>
                </a:solidFill>
              </a:rPr>
              <a:t>语句中</a:t>
            </a:r>
            <a:r>
              <a:rPr lang="zh-CN" altLang="zh-CN" sz="3200" b="1" dirty="0"/>
              <a:t>使用。</a:t>
            </a:r>
            <a:r>
              <a:rPr lang="en-US" altLang="zh-CN" sz="3200" b="1" dirty="0"/>
              <a:t>else</a:t>
            </a:r>
            <a:r>
              <a:rPr lang="zh-CN" altLang="zh-CN" sz="3200" b="1" dirty="0"/>
              <a:t>语句（块）写在</a:t>
            </a:r>
            <a:r>
              <a:rPr lang="en-US" altLang="zh-CN" sz="3200" b="1" dirty="0"/>
              <a:t>while</a:t>
            </a:r>
            <a:r>
              <a:rPr lang="zh-CN" altLang="zh-CN" sz="3200" b="1" dirty="0"/>
              <a:t>语句或</a:t>
            </a:r>
            <a:r>
              <a:rPr lang="en-US" altLang="zh-CN" sz="3200" b="1" dirty="0"/>
              <a:t>for</a:t>
            </a:r>
            <a:r>
              <a:rPr lang="zh-CN" altLang="zh-CN" sz="3200" b="1" dirty="0"/>
              <a:t>语句尾部，当循环语句或迭代语句正常退出（达到循环终点、或迭代完所有元素）时，执行</a:t>
            </a:r>
            <a:r>
              <a:rPr lang="en-US" altLang="zh-CN" sz="3200" b="1" dirty="0"/>
              <a:t>else</a:t>
            </a:r>
            <a:r>
              <a:rPr lang="zh-CN" altLang="zh-CN" sz="3200" b="1" dirty="0"/>
              <a:t>语句下面的语句序列（</a:t>
            </a:r>
            <a:r>
              <a:rPr lang="en-US" altLang="zh-CN" sz="3200" b="1" dirty="0"/>
              <a:t>else</a:t>
            </a:r>
            <a:r>
              <a:rPr lang="zh-CN" altLang="zh-CN" sz="3200" b="1" dirty="0"/>
              <a:t>语句下面可以写多个子句）。这意味着</a:t>
            </a:r>
            <a:r>
              <a:rPr lang="en-US" altLang="zh-CN" sz="3200" b="1" dirty="0">
                <a:solidFill>
                  <a:srgbClr val="FF0000"/>
                </a:solidFill>
              </a:rPr>
              <a:t>break</a:t>
            </a:r>
            <a:r>
              <a:rPr lang="zh-CN" altLang="zh-CN" sz="3200" b="1" dirty="0">
                <a:solidFill>
                  <a:srgbClr val="FF0000"/>
                </a:solidFill>
              </a:rPr>
              <a:t>语句也会跳过</a:t>
            </a:r>
            <a:r>
              <a:rPr lang="en-US" altLang="zh-CN" sz="3200" b="1" dirty="0">
                <a:solidFill>
                  <a:srgbClr val="FF0000"/>
                </a:solidFill>
              </a:rPr>
              <a:t>else</a:t>
            </a:r>
            <a:r>
              <a:rPr lang="zh-CN" altLang="zh-CN" sz="3200" b="1" dirty="0">
                <a:solidFill>
                  <a:srgbClr val="FF0000"/>
                </a:solidFill>
              </a:rPr>
              <a:t>语句</a:t>
            </a:r>
            <a:r>
              <a:rPr lang="zh-CN" altLang="zh-CN" sz="3200" b="1" dirty="0"/>
              <a:t>。</a:t>
            </a:r>
          </a:p>
          <a:p>
            <a:pPr eaLnBrk="1" hangingPunct="1"/>
            <a:endParaRPr lang="en-US" altLang="zh-CN" sz="2800" b="1" dirty="0">
              <a:solidFill>
                <a:srgbClr val="0070C0"/>
              </a:solidFill>
            </a:endParaRPr>
          </a:p>
          <a:p>
            <a:pPr eaLnBrk="1" hangingPunct="1"/>
            <a:r>
              <a:rPr lang="zh-CN" altLang="zh-CN" sz="2800" b="1" dirty="0">
                <a:solidFill>
                  <a:srgbClr val="0070C0"/>
                </a:solidFill>
              </a:rPr>
              <a:t>这个附加的</a:t>
            </a:r>
            <a:r>
              <a:rPr lang="en-US" altLang="zh-CN" sz="2800" b="1" dirty="0">
                <a:solidFill>
                  <a:srgbClr val="0070C0"/>
                </a:solidFill>
              </a:rPr>
              <a:t>else</a:t>
            </a:r>
            <a:r>
              <a:rPr lang="zh-CN" altLang="zh-CN" sz="2800" b="1" dirty="0">
                <a:solidFill>
                  <a:srgbClr val="0070C0"/>
                </a:solidFill>
              </a:rPr>
              <a:t>语句加得好，让程序员不必考虑循环退出后，循环是正常退出还是中途退出。</a:t>
            </a:r>
            <a:endParaRPr lang="zh-CN" altLang="en-US" sz="2800" b="1" dirty="0">
              <a:solidFill>
                <a:srgbClr val="0070C0"/>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38</a:t>
            </a:fld>
            <a:endParaRPr lang="en-US" altLang="ko-KR"/>
          </a:p>
        </p:txBody>
      </p:sp>
    </p:spTree>
    <p:extLst>
      <p:ext uri="{BB962C8B-B14F-4D97-AF65-F5344CB8AC3E}">
        <p14:creationId xmlns="" xmlns:p14="http://schemas.microsoft.com/office/powerpoint/2010/main" val="1322310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p:cNvSpPr>
            <a:spLocks noChangeArrowheads="1"/>
          </p:cNvSpPr>
          <p:nvPr/>
        </p:nvSpPr>
        <p:spPr bwMode="auto">
          <a:xfrm>
            <a:off x="554810" y="1362118"/>
            <a:ext cx="6767512" cy="4524315"/>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smtClean="0">
                <a:latin typeface="Courier New" pitchFamily="49" charset="0"/>
                <a:cs typeface="Courier New" pitchFamily="49" charset="0"/>
              </a:rPr>
              <a:t># </a:t>
            </a:r>
            <a:r>
              <a:rPr lang="en-US" altLang="zh-CN" sz="2400" b="1" dirty="0">
                <a:latin typeface="Courier New" pitchFamily="49" charset="0"/>
                <a:cs typeface="Courier New" pitchFamily="49" charset="0"/>
              </a:rPr>
              <a:t>-*- coding: gb2312 -*-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a:t>
            </a:r>
            <a:r>
              <a:rPr lang="zh-CN" altLang="en-US" sz="2400" b="1" dirty="0" smtClean="0">
                <a:latin typeface="Courier New" pitchFamily="49" charset="0"/>
                <a:cs typeface="Courier New" pitchFamily="49" charset="0"/>
              </a:rPr>
              <a:t>改进了的求质数程序</a:t>
            </a:r>
            <a:endParaRPr lang="en-US" altLang="zh-CN" sz="2400" b="1" dirty="0" smtClean="0">
              <a:latin typeface="Courier New" pitchFamily="49" charset="0"/>
              <a:cs typeface="Courier New" pitchFamily="49" charset="0"/>
            </a:endParaRPr>
          </a:p>
          <a:p>
            <a:pPr eaLnBrk="1" hangingPunct="1"/>
            <a:r>
              <a:rPr lang="en-US" altLang="zh-CN" sz="2400" b="1" dirty="0" smtClean="0">
                <a:latin typeface="Courier New" pitchFamily="49" charset="0"/>
                <a:cs typeface="Courier New" pitchFamily="49" charset="0"/>
              </a:rPr>
              <a:t>from </a:t>
            </a:r>
            <a:r>
              <a:rPr lang="en-US" altLang="zh-CN" sz="2400" b="1" dirty="0">
                <a:latin typeface="Courier New" pitchFamily="49" charset="0"/>
                <a:cs typeface="Courier New" pitchFamily="49" charset="0"/>
              </a:rPr>
              <a:t>math import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x = </a:t>
            </a:r>
            <a:r>
              <a:rPr lang="en-US" altLang="zh-CN" sz="2400" b="1" dirty="0" err="1">
                <a:latin typeface="Courier New" pitchFamily="49" charset="0"/>
                <a:cs typeface="Courier New" pitchFamily="49" charset="0"/>
              </a:rPr>
              <a:t>eval</a:t>
            </a:r>
            <a:r>
              <a:rPr lang="en-US" altLang="zh-CN" sz="2400" b="1" dirty="0">
                <a:latin typeface="Courier New" pitchFamily="49" charset="0"/>
                <a:cs typeface="Courier New" pitchFamily="49" charset="0"/>
              </a:rPr>
              <a:t>(input("</a:t>
            </a:r>
            <a:r>
              <a:rPr lang="zh-CN" altLang="zh-CN" sz="2400" b="1" dirty="0">
                <a:latin typeface="Courier New" pitchFamily="49" charset="0"/>
                <a:cs typeface="Courier New" pitchFamily="49" charset="0"/>
              </a:rPr>
              <a:t>输入一个数：</a:t>
            </a:r>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2</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while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&lt;=int(</a:t>
            </a:r>
            <a:r>
              <a:rPr lang="en-US" altLang="zh-CN" sz="2400" b="1" dirty="0" err="1">
                <a:latin typeface="Courier New" pitchFamily="49" charset="0"/>
                <a:cs typeface="Courier New" pitchFamily="49" charset="0"/>
              </a:rPr>
              <a:t>sqrt</a:t>
            </a:r>
            <a:r>
              <a:rPr lang="en-US" altLang="zh-CN" sz="2400" b="1" dirty="0">
                <a:latin typeface="Courier New" pitchFamily="49" charset="0"/>
                <a:cs typeface="Courier New" pitchFamily="49" charset="0"/>
              </a:rPr>
              <a:t>(x))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if </a:t>
            </a:r>
            <a:r>
              <a:rPr lang="en-US" altLang="zh-CN" sz="2400" b="1" dirty="0" err="1">
                <a:latin typeface="Courier New" pitchFamily="49" charset="0"/>
                <a:cs typeface="Courier New" pitchFamily="49" charset="0"/>
              </a:rPr>
              <a:t>x%i</a:t>
            </a:r>
            <a:r>
              <a:rPr lang="en-US" altLang="zh-CN" sz="2400" b="1" dirty="0">
                <a:latin typeface="Courier New" pitchFamily="49" charset="0"/>
                <a:cs typeface="Courier New" pitchFamily="49" charset="0"/>
              </a:rPr>
              <a:t> ==0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print(x, " : </a:t>
            </a:r>
            <a:r>
              <a:rPr lang="zh-CN" altLang="zh-CN" sz="2400" b="1" dirty="0">
                <a:latin typeface="Courier New" pitchFamily="49" charset="0"/>
                <a:cs typeface="Courier New" pitchFamily="49" charset="0"/>
              </a:rPr>
              <a:t>非质数</a:t>
            </a:r>
            <a:r>
              <a:rPr lang="en-US" altLang="zh-CN" sz="2400" b="1" dirty="0">
                <a:latin typeface="Courier New" pitchFamily="49" charset="0"/>
                <a:cs typeface="Courier New" pitchFamily="49" charset="0"/>
              </a:rPr>
              <a:t>")</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break</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i+1</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else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print(x, " : </a:t>
            </a:r>
            <a:r>
              <a:rPr lang="zh-CN" altLang="zh-CN" sz="2400" b="1" dirty="0">
                <a:latin typeface="Courier New" pitchFamily="49" charset="0"/>
                <a:cs typeface="Courier New" pitchFamily="49" charset="0"/>
              </a:rPr>
              <a:t>质数</a:t>
            </a:r>
            <a:r>
              <a:rPr lang="en-US" altLang="zh-CN" sz="2400" b="1" dirty="0">
                <a:latin typeface="Courier New" pitchFamily="49" charset="0"/>
                <a:cs typeface="Courier New" pitchFamily="49" charset="0"/>
              </a:rPr>
              <a:t>")</a:t>
            </a:r>
            <a:endParaRPr lang="zh-CN" altLang="zh-CN" sz="2400" b="1"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39</a:t>
            </a:fld>
            <a:endParaRPr lang="en-US" altLang="ko-KR"/>
          </a:p>
        </p:txBody>
      </p:sp>
    </p:spTree>
    <p:extLst>
      <p:ext uri="{BB962C8B-B14F-4D97-AF65-F5344CB8AC3E}">
        <p14:creationId xmlns="" xmlns:p14="http://schemas.microsoft.com/office/powerpoint/2010/main" val="1210032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647700" y="1481138"/>
            <a:ext cx="8496300" cy="3503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lnSpc>
                <a:spcPts val="3800"/>
              </a:lnSpc>
            </a:pPr>
            <a:r>
              <a:rPr lang="zh-CN" altLang="zh-CN" sz="2800" dirty="0"/>
              <a:t>程序语言一般有三类</a:t>
            </a:r>
            <a:r>
              <a:rPr lang="zh-CN" altLang="zh-CN" sz="2800" dirty="0">
                <a:solidFill>
                  <a:srgbClr val="FF0000"/>
                </a:solidFill>
              </a:rPr>
              <a:t>基本程序结构</a:t>
            </a:r>
            <a:r>
              <a:rPr lang="zh-CN" altLang="zh-CN" sz="2800" dirty="0"/>
              <a:t>语句，</a:t>
            </a:r>
            <a:endParaRPr lang="en-US" altLang="zh-CN" sz="2800" dirty="0"/>
          </a:p>
          <a:p>
            <a:pPr eaLnBrk="1" hangingPunct="1">
              <a:lnSpc>
                <a:spcPts val="3800"/>
              </a:lnSpc>
              <a:buFont typeface="Wingdings" pitchFamily="2" charset="2"/>
              <a:buChar char="l"/>
            </a:pPr>
            <a:r>
              <a:rPr lang="zh-CN" altLang="zh-CN" sz="2800" b="1" dirty="0">
                <a:solidFill>
                  <a:srgbClr val="FF0000"/>
                </a:solidFill>
              </a:rPr>
              <a:t>顺序结构语句</a:t>
            </a:r>
            <a:endParaRPr lang="en-US" altLang="zh-CN" sz="2800" b="1" dirty="0">
              <a:solidFill>
                <a:srgbClr val="FF0000"/>
              </a:solidFill>
            </a:endParaRPr>
          </a:p>
          <a:p>
            <a:pPr eaLnBrk="1" hangingPunct="1">
              <a:lnSpc>
                <a:spcPts val="3800"/>
              </a:lnSpc>
              <a:buFont typeface="Wingdings" pitchFamily="2" charset="2"/>
              <a:buChar char="l"/>
            </a:pPr>
            <a:r>
              <a:rPr lang="zh-CN" altLang="zh-CN" sz="2800" b="1" dirty="0">
                <a:solidFill>
                  <a:srgbClr val="FF0000"/>
                </a:solidFill>
              </a:rPr>
              <a:t>分支结构语句</a:t>
            </a:r>
            <a:endParaRPr lang="en-US" altLang="zh-CN" sz="2800" b="1" dirty="0">
              <a:solidFill>
                <a:srgbClr val="FF0000"/>
              </a:solidFill>
            </a:endParaRPr>
          </a:p>
          <a:p>
            <a:pPr eaLnBrk="1" hangingPunct="1">
              <a:lnSpc>
                <a:spcPts val="3800"/>
              </a:lnSpc>
              <a:buFont typeface="Wingdings" pitchFamily="2" charset="2"/>
              <a:buChar char="l"/>
            </a:pPr>
            <a:r>
              <a:rPr lang="zh-CN" altLang="zh-CN" sz="2800" b="1" dirty="0">
                <a:solidFill>
                  <a:srgbClr val="FF0000"/>
                </a:solidFill>
              </a:rPr>
              <a:t>循环结构语句</a:t>
            </a:r>
            <a:endParaRPr lang="en-US" altLang="zh-CN" sz="2800" b="1" dirty="0">
              <a:solidFill>
                <a:srgbClr val="FF0000"/>
              </a:solidFill>
            </a:endParaRPr>
          </a:p>
          <a:p>
            <a:pPr eaLnBrk="1" hangingPunct="1">
              <a:lnSpc>
                <a:spcPts val="3800"/>
              </a:lnSpc>
            </a:pPr>
            <a:r>
              <a:rPr lang="zh-CN" altLang="zh-CN" sz="2800" dirty="0"/>
              <a:t>再加上一些方便程序编写的其它语句，一个实际工程项目的编程问题就有了语句基础了。只要解题思路清楚、解题步骤正确，就能编写出解题程序。</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a:t>
            </a:fld>
            <a:endParaRPr lang="en-US" altLang="ko-KR"/>
          </a:p>
        </p:txBody>
      </p:sp>
    </p:spTree>
    <p:extLst>
      <p:ext uri="{BB962C8B-B14F-4D97-AF65-F5344CB8AC3E}">
        <p14:creationId xmlns="" xmlns:p14="http://schemas.microsoft.com/office/powerpoint/2010/main" val="3968571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p:cNvSpPr>
            <a:spLocks noChangeArrowheads="1"/>
          </p:cNvSpPr>
          <p:nvPr/>
        </p:nvSpPr>
        <p:spPr bwMode="auto">
          <a:xfrm>
            <a:off x="250825" y="178317"/>
            <a:ext cx="864235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b="1" dirty="0">
                <a:solidFill>
                  <a:srgbClr val="F8FE06"/>
                </a:solidFill>
                <a:latin typeface="Tahoma" pitchFamily="34" charset="0"/>
                <a:ea typeface="黑体" pitchFamily="49" charset="-122"/>
                <a:cs typeface="+mj-cs"/>
              </a:rPr>
              <a:t>最大公约数和</a:t>
            </a:r>
            <a:r>
              <a:rPr lang="zh-CN" altLang="en-US" b="1" dirty="0" smtClean="0">
                <a:solidFill>
                  <a:srgbClr val="F8FE06"/>
                </a:solidFill>
                <a:latin typeface="Tahoma" pitchFamily="34" charset="0"/>
                <a:ea typeface="黑体" pitchFamily="49" charset="-122"/>
                <a:cs typeface="+mj-cs"/>
              </a:rPr>
              <a:t>最小公倍数</a:t>
            </a:r>
            <a:endParaRPr lang="en-US" altLang="zh-CN" b="1" dirty="0">
              <a:solidFill>
                <a:srgbClr val="F8FE06"/>
              </a:solidFill>
              <a:latin typeface="Tahoma" pitchFamily="34" charset="0"/>
              <a:ea typeface="黑体" pitchFamily="49" charset="-122"/>
              <a:cs typeface="+mj-cs"/>
            </a:endParaRPr>
          </a:p>
        </p:txBody>
      </p:sp>
      <p:sp>
        <p:nvSpPr>
          <p:cNvPr id="2" name="TextBox 1"/>
          <p:cNvSpPr txBox="1"/>
          <p:nvPr/>
        </p:nvSpPr>
        <p:spPr>
          <a:xfrm>
            <a:off x="250825" y="1309816"/>
            <a:ext cx="6503988" cy="4893647"/>
          </a:xfrm>
          <a:prstGeom prst="rect">
            <a:avLst/>
          </a:prstGeom>
          <a:solidFill>
            <a:schemeClr val="bg1">
              <a:lumMod val="85000"/>
            </a:schemeClr>
          </a:solidFill>
        </p:spPr>
        <p:txBody>
          <a:bodyPr wrap="square" rtlCol="0">
            <a:spAutoFit/>
          </a:bodyPr>
          <a:lstStyle/>
          <a:p>
            <a:pPr eaLnBrk="1" hangingPunct="1"/>
            <a:r>
              <a:rPr lang="en-US" altLang="zh-CN" sz="2400" b="1" dirty="0">
                <a:latin typeface="Courier New" pitchFamily="49" charset="0"/>
                <a:cs typeface="Courier New" pitchFamily="49" charset="0"/>
              </a:rPr>
              <a:t># -*- coding: gb2312 -*-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from math import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m = </a:t>
            </a:r>
            <a:r>
              <a:rPr lang="en-US" altLang="zh-CN" sz="2400" b="1" dirty="0" err="1">
                <a:latin typeface="Courier New" pitchFamily="49" charset="0"/>
                <a:cs typeface="Courier New" pitchFamily="49" charset="0"/>
              </a:rPr>
              <a:t>eval</a:t>
            </a:r>
            <a:r>
              <a:rPr lang="en-US" altLang="zh-CN" sz="2400" b="1" dirty="0">
                <a:latin typeface="Courier New" pitchFamily="49" charset="0"/>
                <a:cs typeface="Courier New" pitchFamily="49" charset="0"/>
              </a:rPr>
              <a:t>(input("</a:t>
            </a:r>
            <a:r>
              <a:rPr lang="zh-CN" altLang="zh-CN" sz="2400" b="1" dirty="0">
                <a:latin typeface="Courier New" pitchFamily="49" charset="0"/>
                <a:cs typeface="Courier New" pitchFamily="49" charset="0"/>
              </a:rPr>
              <a:t>输入第一个数：</a:t>
            </a:r>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n = </a:t>
            </a:r>
            <a:r>
              <a:rPr lang="en-US" altLang="zh-CN" sz="2400" b="1" dirty="0" err="1">
                <a:latin typeface="Courier New" pitchFamily="49" charset="0"/>
                <a:cs typeface="Courier New" pitchFamily="49" charset="0"/>
              </a:rPr>
              <a:t>eval</a:t>
            </a:r>
            <a:r>
              <a:rPr lang="en-US" altLang="zh-CN" sz="2400" b="1" dirty="0">
                <a:latin typeface="Courier New" pitchFamily="49" charset="0"/>
                <a:cs typeface="Courier New" pitchFamily="49" charset="0"/>
              </a:rPr>
              <a:t>(input("</a:t>
            </a:r>
            <a:r>
              <a:rPr lang="zh-CN" altLang="zh-CN" sz="2400" b="1" dirty="0">
                <a:latin typeface="Courier New" pitchFamily="49" charset="0"/>
                <a:cs typeface="Courier New" pitchFamily="49" charset="0"/>
              </a:rPr>
              <a:t>输入第二个数：</a:t>
            </a:r>
            <a:r>
              <a:rPr lang="en-US" altLang="zh-CN" sz="2400" b="1" dirty="0">
                <a:latin typeface="Courier New" pitchFamily="49" charset="0"/>
                <a:cs typeface="Courier New" pitchFamily="49" charset="0"/>
              </a:rPr>
              <a:t>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t = m*n</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if m&lt;n :</a:t>
            </a:r>
            <a:endParaRPr lang="zh-CN" altLang="zh-CN" sz="2400" b="1" dirty="0">
              <a:latin typeface="Courier New" pitchFamily="49" charset="0"/>
              <a:cs typeface="Courier New" pitchFamily="49" charset="0"/>
            </a:endParaRPr>
          </a:p>
          <a:p>
            <a:pPr eaLnBrk="1" hangingPunct="1"/>
            <a:r>
              <a:rPr lang="en-US" altLang="zh-CN" sz="2400" dirty="0"/>
              <a:t> 	</a:t>
            </a:r>
            <a:r>
              <a:rPr lang="en-US" altLang="zh-CN" sz="2400" b="1" dirty="0" err="1">
                <a:latin typeface="Courier New" pitchFamily="49" charset="0"/>
                <a:cs typeface="Courier New" pitchFamily="49" charset="0"/>
              </a:rPr>
              <a:t>m,n</a:t>
            </a:r>
            <a:r>
              <a:rPr lang="en-US" altLang="zh-CN" sz="2400" b="1" dirty="0">
                <a:latin typeface="Courier New" pitchFamily="49" charset="0"/>
                <a:cs typeface="Courier New" pitchFamily="49" charset="0"/>
              </a:rPr>
              <a:t> = </a:t>
            </a:r>
            <a:r>
              <a:rPr lang="en-US" altLang="zh-CN" sz="2400" b="1" dirty="0" err="1">
                <a:latin typeface="Courier New" pitchFamily="49" charset="0"/>
                <a:cs typeface="Courier New" pitchFamily="49" charset="0"/>
              </a:rPr>
              <a:t>n,m</a:t>
            </a:r>
            <a:endParaRPr lang="en-US"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while </a:t>
            </a:r>
            <a:r>
              <a:rPr lang="en-US" altLang="zh-CN" sz="2400" b="1" dirty="0" err="1">
                <a:latin typeface="Courier New" pitchFamily="49" charset="0"/>
                <a:cs typeface="Courier New" pitchFamily="49" charset="0"/>
              </a:rPr>
              <a:t>m%n</a:t>
            </a:r>
            <a:r>
              <a:rPr lang="en-US" altLang="zh-CN" sz="2400" b="1" dirty="0">
                <a:latin typeface="Courier New" pitchFamily="49" charset="0"/>
                <a:cs typeface="Courier New" pitchFamily="49" charset="0"/>
              </a:rPr>
              <a:t> != 0 :</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r = </a:t>
            </a:r>
            <a:r>
              <a:rPr lang="en-US" altLang="zh-CN" sz="2400" b="1" dirty="0" err="1">
                <a:latin typeface="Courier New" pitchFamily="49" charset="0"/>
                <a:cs typeface="Courier New" pitchFamily="49" charset="0"/>
              </a:rPr>
              <a:t>m%n</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m = n</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    n = r</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print("</a:t>
            </a:r>
            <a:r>
              <a:rPr lang="zh-CN" altLang="zh-CN" sz="2400" b="1" dirty="0">
                <a:latin typeface="Courier New" pitchFamily="49" charset="0"/>
                <a:cs typeface="Courier New" pitchFamily="49" charset="0"/>
              </a:rPr>
              <a:t>最大公约数</a:t>
            </a:r>
            <a:r>
              <a:rPr lang="en-US" altLang="zh-CN" sz="2400" b="1" dirty="0">
                <a:latin typeface="Courier New" pitchFamily="49" charset="0"/>
                <a:cs typeface="Courier New" pitchFamily="49" charset="0"/>
              </a:rPr>
              <a:t>: ",n)</a:t>
            </a:r>
            <a:endParaRPr lang="zh-CN" altLang="zh-CN" sz="2400" b="1" dirty="0">
              <a:latin typeface="Courier New" pitchFamily="49" charset="0"/>
              <a:cs typeface="Courier New" pitchFamily="49" charset="0"/>
            </a:endParaRPr>
          </a:p>
          <a:p>
            <a:pPr eaLnBrk="1" hangingPunct="1"/>
            <a:r>
              <a:rPr lang="en-US" altLang="zh-CN" sz="2400" b="1" dirty="0">
                <a:latin typeface="Courier New" pitchFamily="49" charset="0"/>
                <a:cs typeface="Courier New" pitchFamily="49" charset="0"/>
              </a:rPr>
              <a:t>print("</a:t>
            </a:r>
            <a:r>
              <a:rPr lang="zh-CN" altLang="zh-CN" sz="2400" b="1" dirty="0">
                <a:latin typeface="Courier New" pitchFamily="49" charset="0"/>
                <a:cs typeface="Courier New" pitchFamily="49" charset="0"/>
              </a:rPr>
              <a:t>最小公倍数</a:t>
            </a:r>
            <a:r>
              <a:rPr lang="en-US" altLang="zh-CN" sz="2400" b="1" dirty="0">
                <a:latin typeface="Courier New" pitchFamily="49" charset="0"/>
                <a:cs typeface="Courier New" pitchFamily="49" charset="0"/>
              </a:rPr>
              <a:t>:",t//n)</a:t>
            </a:r>
            <a:endParaRPr lang="zh-CN" altLang="en-US" sz="24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71045" y="1309816"/>
            <a:ext cx="2105025" cy="486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BA1E115F-A18D-4981-BA91-63DE54E36BEB}" type="slidenum">
              <a:rPr lang="en-US" altLang="ko-KR" smtClean="0"/>
              <a:pPr>
                <a:defRPr/>
              </a:pPr>
              <a:t>40</a:t>
            </a:fld>
            <a:endParaRPr lang="en-US" altLang="ko-KR"/>
          </a:p>
        </p:txBody>
      </p:sp>
    </p:spTree>
    <p:extLst>
      <p:ext uri="{BB962C8B-B14F-4D97-AF65-F5344CB8AC3E}">
        <p14:creationId xmlns="" xmlns:p14="http://schemas.microsoft.com/office/powerpoint/2010/main" val="38336290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3"/>
          <p:cNvSpPr>
            <a:spLocks noChangeArrowheads="1"/>
          </p:cNvSpPr>
          <p:nvPr/>
        </p:nvSpPr>
        <p:spPr bwMode="auto">
          <a:xfrm>
            <a:off x="379413" y="1725613"/>
            <a:ext cx="7632700" cy="206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dirty="0"/>
              <a:t>当输入的两正整数分别是：</a:t>
            </a:r>
            <a:r>
              <a:rPr lang="en-US" altLang="zh-CN" sz="3200" dirty="0"/>
              <a:t>432</a:t>
            </a:r>
            <a:r>
              <a:rPr lang="zh-CN" altLang="zh-CN" sz="3200" dirty="0"/>
              <a:t>、</a:t>
            </a:r>
            <a:r>
              <a:rPr lang="en-US" altLang="zh-CN" sz="3200" dirty="0"/>
              <a:t>3584</a:t>
            </a:r>
            <a:r>
              <a:rPr lang="zh-CN" altLang="zh-CN" sz="3200" dirty="0"/>
              <a:t>，程序的运行结果是：</a:t>
            </a:r>
          </a:p>
          <a:p>
            <a:pPr eaLnBrk="1" hangingPunct="1"/>
            <a:r>
              <a:rPr lang="zh-CN" altLang="zh-CN" sz="3200" dirty="0"/>
              <a:t>最大公约数</a:t>
            </a:r>
            <a:r>
              <a:rPr lang="en-US" altLang="zh-CN" sz="3200" dirty="0"/>
              <a:t>:  16</a:t>
            </a:r>
            <a:endParaRPr lang="zh-CN" altLang="zh-CN" sz="3200" dirty="0"/>
          </a:p>
          <a:p>
            <a:pPr eaLnBrk="1" hangingPunct="1"/>
            <a:r>
              <a:rPr lang="zh-CN" altLang="zh-CN" sz="3200" dirty="0"/>
              <a:t>最小公倍数</a:t>
            </a:r>
            <a:r>
              <a:rPr lang="en-US" altLang="zh-CN" sz="3200" dirty="0"/>
              <a:t>: 96768</a:t>
            </a:r>
            <a:endParaRPr lang="zh-CN" altLang="zh-CN" sz="32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41</a:t>
            </a:fld>
            <a:endParaRPr lang="en-US" altLang="ko-KR"/>
          </a:p>
        </p:txBody>
      </p:sp>
    </p:spTree>
    <p:extLst>
      <p:ext uri="{BB962C8B-B14F-4D97-AF65-F5344CB8AC3E}">
        <p14:creationId xmlns="" xmlns:p14="http://schemas.microsoft.com/office/powerpoint/2010/main" val="1039502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
          <p:cNvSpPr>
            <a:spLocks noChangeArrowheads="1"/>
          </p:cNvSpPr>
          <p:nvPr/>
        </p:nvSpPr>
        <p:spPr bwMode="auto">
          <a:xfrm>
            <a:off x="107949" y="1475174"/>
            <a:ext cx="87122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smtClean="0"/>
              <a:t>例</a:t>
            </a:r>
            <a:r>
              <a:rPr lang="en-US" altLang="zh-CN" sz="3200" b="1" dirty="0" smtClean="0"/>
              <a:t>：</a:t>
            </a:r>
            <a:r>
              <a:rPr lang="zh-CN" altLang="zh-CN" sz="3200" b="1" dirty="0" smtClean="0"/>
              <a:t>求</a:t>
            </a:r>
            <a:r>
              <a:rPr lang="en-US" altLang="zh-CN" sz="3200" b="1" dirty="0" smtClean="0"/>
              <a:t>Fibonacci</a:t>
            </a:r>
            <a:r>
              <a:rPr lang="zh-CN" altLang="zh-CN" sz="3200" b="1" dirty="0" smtClean="0"/>
              <a:t>数列</a:t>
            </a:r>
            <a:r>
              <a:rPr lang="zh-CN" altLang="zh-CN" sz="3200" b="1" dirty="0"/>
              <a:t>的前</a:t>
            </a:r>
            <a:r>
              <a:rPr lang="en-US" altLang="zh-CN" sz="3200" b="1" dirty="0"/>
              <a:t>20</a:t>
            </a:r>
            <a:r>
              <a:rPr lang="zh-CN" altLang="zh-CN" sz="3200" b="1" dirty="0"/>
              <a:t>项，并输出。</a:t>
            </a:r>
          </a:p>
          <a:p>
            <a:pPr eaLnBrk="1" hangingPunct="1"/>
            <a:r>
              <a:rPr lang="en-US" altLang="zh-CN" sz="2800" b="1" dirty="0"/>
              <a:t>Fibonacci</a:t>
            </a:r>
            <a:r>
              <a:rPr lang="zh-CN" altLang="zh-CN" sz="2800" b="1" dirty="0"/>
              <a:t>数列：</a:t>
            </a:r>
            <a:r>
              <a:rPr lang="en-US" altLang="zh-CN" sz="2800" b="1" dirty="0"/>
              <a:t>0,1,1,2,3,5,8,13,21……</a:t>
            </a:r>
          </a:p>
          <a:p>
            <a:pPr eaLnBrk="1" hangingPunct="1"/>
            <a:r>
              <a:rPr lang="en-US" altLang="zh-CN" sz="2800" b="1" dirty="0"/>
              <a:t>f(0)=0,f(1)=1,f(n)=f(n-1)+f(n-2)(n≥2)</a:t>
            </a:r>
            <a:endParaRPr lang="zh-CN" altLang="zh-CN" sz="2800" b="1" dirty="0"/>
          </a:p>
          <a:p>
            <a:pPr eaLnBrk="1" hangingPunct="1"/>
            <a:r>
              <a:rPr lang="zh-CN" altLang="zh-CN" sz="2800" b="1" dirty="0"/>
              <a:t>分析：数列的前</a:t>
            </a:r>
            <a:r>
              <a:rPr lang="en-US" altLang="zh-CN" sz="2800" b="1" dirty="0"/>
              <a:t>20</a:t>
            </a:r>
            <a:r>
              <a:rPr lang="zh-CN" altLang="zh-CN" sz="2800" b="1" dirty="0"/>
              <a:t>项包括第</a:t>
            </a:r>
            <a:r>
              <a:rPr lang="en-US" altLang="zh-CN" sz="2800" b="1" dirty="0"/>
              <a:t>0</a:t>
            </a:r>
            <a:r>
              <a:rPr lang="zh-CN" altLang="zh-CN" sz="2800" b="1" dirty="0"/>
              <a:t>项到第</a:t>
            </a:r>
            <a:r>
              <a:rPr lang="en-US" altLang="zh-CN" sz="2800" b="1" dirty="0"/>
              <a:t>19</a:t>
            </a:r>
            <a:r>
              <a:rPr lang="zh-CN" altLang="zh-CN" sz="2800" b="1" dirty="0"/>
              <a:t>项。</a:t>
            </a:r>
            <a:endParaRPr lang="en-US" altLang="zh-CN" sz="2800" b="1" dirty="0"/>
          </a:p>
          <a:p>
            <a:pPr eaLnBrk="1" hangingPunct="1"/>
            <a:endParaRPr lang="en-US" altLang="zh-CN" sz="2400" b="1" dirty="0">
              <a:latin typeface="Courier New" pitchFamily="49" charset="0"/>
              <a:cs typeface="Courier New" pitchFamily="49" charset="0"/>
            </a:endParaRPr>
          </a:p>
        </p:txBody>
      </p:sp>
      <p:sp>
        <p:nvSpPr>
          <p:cNvPr id="52228" name="矩形 3"/>
          <p:cNvSpPr>
            <a:spLocks noChangeArrowheads="1"/>
          </p:cNvSpPr>
          <p:nvPr/>
        </p:nvSpPr>
        <p:spPr bwMode="auto">
          <a:xfrm>
            <a:off x="2051843" y="3721943"/>
            <a:ext cx="4824413" cy="2122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dirty="0"/>
              <a:t>输出结果：</a:t>
            </a:r>
          </a:p>
          <a:p>
            <a:pPr eaLnBrk="1" hangingPunct="1"/>
            <a:r>
              <a:rPr lang="en-US" altLang="zh-CN" sz="2400" dirty="0"/>
              <a:t>0	1	1	2	3</a:t>
            </a:r>
            <a:endParaRPr lang="zh-CN" altLang="zh-CN" sz="2400" dirty="0"/>
          </a:p>
          <a:p>
            <a:pPr eaLnBrk="1" hangingPunct="1"/>
            <a:r>
              <a:rPr lang="en-US" altLang="zh-CN" sz="2400" dirty="0"/>
              <a:t>5	8	13	21      34</a:t>
            </a:r>
            <a:endParaRPr lang="zh-CN" altLang="zh-CN" sz="2400" dirty="0"/>
          </a:p>
          <a:p>
            <a:pPr eaLnBrk="1" hangingPunct="1"/>
            <a:r>
              <a:rPr lang="en-US" altLang="zh-CN" sz="2400" dirty="0"/>
              <a:t>55	89	144	33      377</a:t>
            </a:r>
            <a:endParaRPr lang="zh-CN" altLang="zh-CN" sz="2400" dirty="0"/>
          </a:p>
          <a:p>
            <a:pPr eaLnBrk="1" hangingPunct="1"/>
            <a:r>
              <a:rPr lang="en-US" altLang="zh-CN" sz="2400" dirty="0"/>
              <a:t>610	987	1597	2584	4181</a:t>
            </a:r>
            <a:endParaRPr lang="zh-CN" altLang="zh-CN" sz="24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42</a:t>
            </a:fld>
            <a:endParaRPr lang="en-US" altLang="ko-KR"/>
          </a:p>
        </p:txBody>
      </p:sp>
    </p:spTree>
    <p:extLst>
      <p:ext uri="{BB962C8B-B14F-4D97-AF65-F5344CB8AC3E}">
        <p14:creationId xmlns="" xmlns:p14="http://schemas.microsoft.com/office/powerpoint/2010/main" val="1957052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a:xfrm>
            <a:off x="481913" y="1291281"/>
            <a:ext cx="8229600" cy="5047735"/>
          </a:xfrm>
          <a:solidFill>
            <a:schemeClr val="bg1">
              <a:lumMod val="85000"/>
            </a:schemeClr>
          </a:solidFill>
        </p:spPr>
        <p:txBody>
          <a:bodyPr/>
          <a:lstStyle/>
          <a:p>
            <a:pPr marL="0" indent="0" eaLnBrk="1" hangingPunct="1">
              <a:buNone/>
            </a:pPr>
            <a:r>
              <a:rPr lang="en-US" altLang="zh-CN" dirty="0">
                <a:latin typeface="Courier New" pitchFamily="49" charset="0"/>
                <a:cs typeface="Courier New" pitchFamily="49" charset="0"/>
              </a:rPr>
              <a:t># -*- coding: gb2312 -*-</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 ex4-11</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print()</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a, b = 0, 1</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for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in range(20) :</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    if (i+1)%5!=0 :</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        print(a, end='\t')</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    else :</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        print(a, end='\n')</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    a, b = b, </a:t>
            </a:r>
            <a:r>
              <a:rPr lang="en-US" altLang="zh-CN" dirty="0" err="1">
                <a:latin typeface="Courier New" pitchFamily="49" charset="0"/>
                <a:cs typeface="Courier New" pitchFamily="49" charset="0"/>
              </a:rPr>
              <a:t>a+b</a:t>
            </a:r>
            <a:endParaRPr lang="zh-CN" altLang="zh-CN" dirty="0">
              <a:latin typeface="Courier New" pitchFamily="49" charset="0"/>
              <a:cs typeface="Courier New" pitchFamily="49" charset="0"/>
            </a:endParaRPr>
          </a:p>
          <a:p>
            <a:pPr marL="0" indent="0" eaLnBrk="1" hangingPunct="1">
              <a:buNone/>
            </a:pPr>
            <a:r>
              <a:rPr lang="en-US" altLang="zh-CN" dirty="0">
                <a:latin typeface="Courier New" pitchFamily="49" charset="0"/>
                <a:cs typeface="Courier New" pitchFamily="49" charset="0"/>
              </a:rPr>
              <a:t>print()</a:t>
            </a:r>
            <a:endParaRPr lang="zh-CN" altLang="zh-CN" dirty="0">
              <a:latin typeface="Courier New" pitchFamily="49" charset="0"/>
              <a:cs typeface="Courier New" pitchFamily="49" charset="0"/>
            </a:endParaRPr>
          </a:p>
          <a:p>
            <a:pPr marL="0" indent="0">
              <a:buNone/>
            </a:pPr>
            <a:endParaRPr lang="zh-CN" altLang="en-US"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43</a:t>
            </a:fld>
            <a:endParaRPr lang="en-US" altLang="ko-KR"/>
          </a:p>
        </p:txBody>
      </p:sp>
    </p:spTree>
    <p:extLst>
      <p:ext uri="{BB962C8B-B14F-4D97-AF65-F5344CB8AC3E}">
        <p14:creationId xmlns="" xmlns:p14="http://schemas.microsoft.com/office/powerpoint/2010/main" val="3692615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179387" y="1261247"/>
            <a:ext cx="8785225" cy="3093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lnSpc>
                <a:spcPts val="2600"/>
              </a:lnSpc>
            </a:pPr>
            <a:r>
              <a:rPr lang="zh-CN" altLang="en-US" sz="2400" b="1" dirty="0"/>
              <a:t>程序分析：对</a:t>
            </a:r>
            <a:r>
              <a:rPr lang="en-US" altLang="zh-CN" sz="2400" b="1" dirty="0"/>
              <a:t>n</a:t>
            </a:r>
            <a:r>
              <a:rPr lang="zh-CN" altLang="en-US" sz="2400" b="1" dirty="0"/>
              <a:t>进行分解质因数，然后按下述步骤完成：</a:t>
            </a:r>
          </a:p>
          <a:p>
            <a:pPr eaLnBrk="1" hangingPunct="1">
              <a:lnSpc>
                <a:spcPts val="2600"/>
              </a:lnSpc>
            </a:pPr>
            <a:r>
              <a:rPr lang="zh-CN" altLang="en-US" sz="2400" b="1" dirty="0"/>
              <a:t>（</a:t>
            </a:r>
            <a:r>
              <a:rPr lang="en-US" altLang="zh-CN" sz="2400" b="1" dirty="0"/>
              <a:t>1</a:t>
            </a:r>
            <a:r>
              <a:rPr lang="zh-CN" altLang="en-US" sz="2400" b="1" dirty="0"/>
              <a:t>）	首先先找到</a:t>
            </a:r>
            <a:r>
              <a:rPr lang="en-US" altLang="zh-CN" sz="2400" b="1" dirty="0"/>
              <a:t>n</a:t>
            </a:r>
            <a:r>
              <a:rPr lang="zh-CN" altLang="en-US" sz="2400" b="1" dirty="0"/>
              <a:t>的一个最小的质数</a:t>
            </a:r>
            <a:r>
              <a:rPr lang="en-US" altLang="zh-CN" sz="2400" b="1" dirty="0"/>
              <a:t>k</a:t>
            </a:r>
            <a:r>
              <a:rPr lang="zh-CN" altLang="en-US" sz="2400" b="1" dirty="0"/>
              <a:t>：取</a:t>
            </a:r>
            <a:r>
              <a:rPr lang="en-US" altLang="zh-CN" sz="2400" b="1" dirty="0"/>
              <a:t>k</a:t>
            </a:r>
            <a:r>
              <a:rPr lang="zh-CN" altLang="en-US" sz="2400" b="1" dirty="0"/>
              <a:t>的值为</a:t>
            </a:r>
            <a:r>
              <a:rPr lang="en-US" altLang="zh-CN" sz="2400" b="1" dirty="0"/>
              <a:t>2</a:t>
            </a:r>
            <a:r>
              <a:rPr lang="zh-CN" altLang="en-US" sz="2400" b="1" dirty="0"/>
              <a:t>到</a:t>
            </a:r>
            <a:r>
              <a:rPr lang="en-US" altLang="zh-CN" sz="2400" b="1" dirty="0"/>
              <a:t>n</a:t>
            </a:r>
            <a:r>
              <a:rPr lang="zh-CN" altLang="en-US" sz="2400" b="1" dirty="0"/>
              <a:t>，然后将</a:t>
            </a:r>
            <a:r>
              <a:rPr lang="en-US" altLang="zh-CN" sz="2400" b="1" dirty="0"/>
              <a:t>n</a:t>
            </a:r>
            <a:r>
              <a:rPr lang="zh-CN" altLang="en-US" sz="2400" b="1" dirty="0"/>
              <a:t>被</a:t>
            </a:r>
            <a:r>
              <a:rPr lang="en-US" altLang="zh-CN" sz="2400" b="1" dirty="0"/>
              <a:t>k</a:t>
            </a:r>
            <a:r>
              <a:rPr lang="zh-CN" altLang="en-US" sz="2400" b="1" dirty="0"/>
              <a:t>整除，如果不能整除，则用</a:t>
            </a:r>
            <a:r>
              <a:rPr lang="en-US" altLang="zh-CN" sz="2400" b="1" dirty="0"/>
              <a:t>k+1</a:t>
            </a:r>
            <a:r>
              <a:rPr lang="zh-CN" altLang="en-US" sz="2400" b="1" dirty="0"/>
              <a:t>作为</a:t>
            </a:r>
            <a:r>
              <a:rPr lang="en-US" altLang="zh-CN" sz="2400" b="1" dirty="0"/>
              <a:t>k</a:t>
            </a:r>
            <a:r>
              <a:rPr lang="zh-CN" altLang="en-US" sz="2400" b="1" dirty="0"/>
              <a:t>的值继续，直到能整除；</a:t>
            </a:r>
          </a:p>
          <a:p>
            <a:pPr eaLnBrk="1" hangingPunct="1">
              <a:lnSpc>
                <a:spcPts val="2600"/>
              </a:lnSpc>
            </a:pPr>
            <a:r>
              <a:rPr lang="zh-CN" altLang="en-US" sz="2400" b="1" dirty="0"/>
              <a:t>（</a:t>
            </a:r>
            <a:r>
              <a:rPr lang="en-US" altLang="zh-CN" sz="2400" b="1" dirty="0"/>
              <a:t>2</a:t>
            </a:r>
            <a:r>
              <a:rPr lang="zh-CN" altLang="en-US" sz="2400" b="1" dirty="0"/>
              <a:t>）	如果这个质数</a:t>
            </a:r>
            <a:r>
              <a:rPr lang="en-US" altLang="zh-CN" sz="2400" b="1" dirty="0"/>
              <a:t>k</a:t>
            </a:r>
            <a:r>
              <a:rPr lang="zh-CN" altLang="en-US" sz="2400" b="1" dirty="0"/>
              <a:t>恰等于</a:t>
            </a:r>
            <a:r>
              <a:rPr lang="en-US" altLang="zh-CN" sz="2400" b="1" dirty="0"/>
              <a:t>n</a:t>
            </a:r>
            <a:r>
              <a:rPr lang="zh-CN" altLang="en-US" sz="2400" b="1" dirty="0"/>
              <a:t>，则说明分解质因数的过程已经结束，跳出循环，打印出最后一个质数</a:t>
            </a:r>
            <a:r>
              <a:rPr lang="en-US" altLang="zh-CN" sz="2400" b="1" dirty="0"/>
              <a:t>n</a:t>
            </a:r>
            <a:r>
              <a:rPr lang="zh-CN" altLang="en-US" sz="2400" b="1" dirty="0"/>
              <a:t>即可。 </a:t>
            </a:r>
          </a:p>
          <a:p>
            <a:pPr eaLnBrk="1" hangingPunct="1">
              <a:lnSpc>
                <a:spcPts val="2600"/>
              </a:lnSpc>
            </a:pPr>
            <a:r>
              <a:rPr lang="zh-CN" altLang="en-US" sz="2400" b="1" dirty="0"/>
              <a:t>（</a:t>
            </a:r>
            <a:r>
              <a:rPr lang="en-US" altLang="zh-CN" sz="2400" b="1" dirty="0"/>
              <a:t>3</a:t>
            </a:r>
            <a:r>
              <a:rPr lang="zh-CN" altLang="en-US" sz="2400" b="1" dirty="0"/>
              <a:t>）	如果</a:t>
            </a:r>
            <a:r>
              <a:rPr lang="en-US" altLang="zh-CN" sz="2400" b="1" dirty="0"/>
              <a:t>k</a:t>
            </a:r>
            <a:r>
              <a:rPr lang="zh-CN" altLang="en-US" sz="2400" b="1" dirty="0"/>
              <a:t>不等于</a:t>
            </a:r>
            <a:r>
              <a:rPr lang="en-US" altLang="zh-CN" sz="2400" b="1" dirty="0"/>
              <a:t>n</a:t>
            </a:r>
            <a:r>
              <a:rPr lang="zh-CN" altLang="en-US" sz="2400" b="1" dirty="0"/>
              <a:t>，但因</a:t>
            </a:r>
            <a:r>
              <a:rPr lang="en-US" altLang="zh-CN" sz="2400" b="1" dirty="0"/>
              <a:t>n</a:t>
            </a:r>
            <a:r>
              <a:rPr lang="zh-CN" altLang="en-US" sz="2400" b="1" dirty="0"/>
              <a:t>能被</a:t>
            </a:r>
            <a:r>
              <a:rPr lang="en-US" altLang="zh-CN" sz="2400" b="1" dirty="0"/>
              <a:t>k</a:t>
            </a:r>
            <a:r>
              <a:rPr lang="zh-CN" altLang="en-US" sz="2400" b="1" dirty="0"/>
              <a:t>整除，所以</a:t>
            </a:r>
            <a:r>
              <a:rPr lang="en-US" altLang="zh-CN" sz="2400" b="1" dirty="0"/>
              <a:t>k</a:t>
            </a:r>
            <a:r>
              <a:rPr lang="zh-CN" altLang="en-US" sz="2400" b="1" dirty="0"/>
              <a:t>是</a:t>
            </a:r>
            <a:r>
              <a:rPr lang="en-US" altLang="zh-CN" sz="2400" b="1" dirty="0"/>
              <a:t>n</a:t>
            </a:r>
            <a:r>
              <a:rPr lang="zh-CN" altLang="en-US" sz="2400" b="1" dirty="0"/>
              <a:t>的一个质因素，应打印出</a:t>
            </a:r>
            <a:r>
              <a:rPr lang="en-US" altLang="zh-CN" sz="2400" b="1" dirty="0"/>
              <a:t>k</a:t>
            </a:r>
            <a:r>
              <a:rPr lang="zh-CN" altLang="en-US" sz="2400" b="1" dirty="0"/>
              <a:t>的值，并用</a:t>
            </a:r>
            <a:r>
              <a:rPr lang="en-US" altLang="zh-CN" sz="2400" b="1" dirty="0"/>
              <a:t>n</a:t>
            </a:r>
            <a:r>
              <a:rPr lang="zh-CN" altLang="en-US" sz="2400" b="1" dirty="0"/>
              <a:t>除以</a:t>
            </a:r>
            <a:r>
              <a:rPr lang="en-US" altLang="zh-CN" sz="2400" b="1" dirty="0"/>
              <a:t>k</a:t>
            </a:r>
            <a:r>
              <a:rPr lang="zh-CN" altLang="en-US" sz="2400" b="1" dirty="0"/>
              <a:t>的商，作为新的正整数</a:t>
            </a:r>
            <a:r>
              <a:rPr lang="en-US" altLang="zh-CN" sz="2400" b="1" dirty="0"/>
              <a:t>n</a:t>
            </a:r>
            <a:r>
              <a:rPr lang="zh-CN" altLang="en-US" sz="2400" b="1" dirty="0"/>
              <a:t>，然后重复执行第一步。 </a:t>
            </a:r>
          </a:p>
        </p:txBody>
      </p:sp>
      <p:sp>
        <p:nvSpPr>
          <p:cNvPr id="3" name="矩形 1"/>
          <p:cNvSpPr>
            <a:spLocks noChangeArrowheads="1"/>
          </p:cNvSpPr>
          <p:nvPr/>
        </p:nvSpPr>
        <p:spPr bwMode="auto">
          <a:xfrm>
            <a:off x="250825" y="178317"/>
            <a:ext cx="864235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b="1" dirty="0">
                <a:solidFill>
                  <a:srgbClr val="F8FE06"/>
                </a:solidFill>
                <a:latin typeface="Tahoma" pitchFamily="34" charset="0"/>
                <a:ea typeface="黑体" pitchFamily="49" charset="-122"/>
                <a:cs typeface="+mj-cs"/>
              </a:rPr>
              <a:t>将一个正整数分解质因数</a:t>
            </a:r>
            <a:endParaRPr lang="en-US" altLang="zh-CN" b="1" dirty="0">
              <a:solidFill>
                <a:srgbClr val="F8FE06"/>
              </a:solidFill>
              <a:latin typeface="Tahoma" pitchFamily="34" charset="0"/>
              <a:ea typeface="黑体" pitchFamily="49" charset="-122"/>
              <a:cs typeface="+mj-cs"/>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44</a:t>
            </a:fld>
            <a:endParaRPr lang="en-US" altLang="ko-KR"/>
          </a:p>
        </p:txBody>
      </p:sp>
    </p:spTree>
    <p:extLst>
      <p:ext uri="{BB962C8B-B14F-4D97-AF65-F5344CB8AC3E}">
        <p14:creationId xmlns="" xmlns:p14="http://schemas.microsoft.com/office/powerpoint/2010/main" val="3178612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45</a:t>
            </a:fld>
            <a:endParaRPr lang="en-US" altLang="ko-KR"/>
          </a:p>
        </p:txBody>
      </p:sp>
      <p:sp>
        <p:nvSpPr>
          <p:cNvPr id="3" name="TextBox 2"/>
          <p:cNvSpPr txBox="1"/>
          <p:nvPr/>
        </p:nvSpPr>
        <p:spPr>
          <a:xfrm>
            <a:off x="321276" y="1497767"/>
            <a:ext cx="8526162" cy="4524315"/>
          </a:xfrm>
          <a:prstGeom prst="rect">
            <a:avLst/>
          </a:prstGeom>
          <a:solidFill>
            <a:schemeClr val="bg1">
              <a:lumMod val="85000"/>
            </a:schemeClr>
          </a:solidFill>
        </p:spPr>
        <p:txBody>
          <a:bodyPr wrap="square" rtlCol="0">
            <a:spAutoFit/>
          </a:bodyPr>
          <a:lstStyle/>
          <a:p>
            <a:r>
              <a:rPr lang="en-US" altLang="zh-CN" sz="2400" b="1" dirty="0"/>
              <a:t># </a:t>
            </a:r>
            <a:r>
              <a:rPr lang="zh-CN" altLang="zh-CN" sz="2400" b="1" dirty="0" smtClean="0"/>
              <a:t>分解</a:t>
            </a:r>
            <a:r>
              <a:rPr lang="zh-CN" altLang="zh-CN" sz="2400" b="1" dirty="0"/>
              <a:t>质因数，保存为</a:t>
            </a:r>
            <a:r>
              <a:rPr lang="en-US" altLang="zh-CN" sz="2400" b="1" dirty="0"/>
              <a:t>primeFactor.py</a:t>
            </a:r>
            <a:endParaRPr lang="zh-CN" altLang="zh-CN" sz="2400" b="1" dirty="0"/>
          </a:p>
          <a:p>
            <a:r>
              <a:rPr lang="en-US" altLang="zh-CN" sz="2400" b="1" dirty="0"/>
              <a:t>n = int(input("</a:t>
            </a:r>
            <a:r>
              <a:rPr lang="zh-CN" altLang="zh-CN" sz="2400" b="1" dirty="0"/>
              <a:t>输入一个正整数</a:t>
            </a:r>
            <a:r>
              <a:rPr lang="en-US" altLang="zh-CN" sz="2400" b="1" dirty="0"/>
              <a:t>"))</a:t>
            </a:r>
            <a:endParaRPr lang="zh-CN" altLang="zh-CN" sz="2400" b="1" dirty="0"/>
          </a:p>
          <a:p>
            <a:r>
              <a:rPr lang="en-US" altLang="zh-CN" sz="2400" b="1" dirty="0"/>
              <a:t>print("%d="%</a:t>
            </a:r>
            <a:r>
              <a:rPr lang="en-US" altLang="zh-CN" sz="2400" b="1" dirty="0" err="1"/>
              <a:t>n,end</a:t>
            </a:r>
            <a:r>
              <a:rPr lang="en-US" altLang="zh-CN" sz="2400" b="1" dirty="0"/>
              <a:t>='')</a:t>
            </a:r>
            <a:endParaRPr lang="zh-CN" altLang="zh-CN" sz="2400" b="1" dirty="0"/>
          </a:p>
          <a:p>
            <a:r>
              <a:rPr lang="en-US" altLang="zh-CN" sz="2400" b="1" dirty="0"/>
              <a:t> </a:t>
            </a:r>
            <a:endParaRPr lang="zh-CN" altLang="zh-CN" sz="2400" b="1" dirty="0"/>
          </a:p>
          <a:p>
            <a:r>
              <a:rPr lang="en-US" altLang="zh-CN" sz="2400" b="1" dirty="0"/>
              <a:t>for k in range(2,n+1):</a:t>
            </a:r>
            <a:endParaRPr lang="zh-CN" altLang="zh-CN" sz="2400" b="1" dirty="0"/>
          </a:p>
          <a:p>
            <a:r>
              <a:rPr lang="en-US" altLang="zh-CN" sz="2400" b="1" dirty="0"/>
              <a:t>	while n != k:</a:t>
            </a:r>
            <a:endParaRPr lang="zh-CN" altLang="zh-CN" sz="2400" b="1" dirty="0"/>
          </a:p>
          <a:p>
            <a:r>
              <a:rPr lang="en-US" altLang="zh-CN" sz="2400" b="1" dirty="0"/>
              <a:t>		 if (n % k == 0):</a:t>
            </a:r>
            <a:endParaRPr lang="zh-CN" altLang="zh-CN" sz="2400" b="1" dirty="0"/>
          </a:p>
          <a:p>
            <a:r>
              <a:rPr lang="en-US" altLang="zh-CN" sz="2400" b="1" dirty="0"/>
              <a:t>		 	print("%d*"%</a:t>
            </a:r>
            <a:r>
              <a:rPr lang="en-US" altLang="zh-CN" sz="2400" b="1" dirty="0" err="1"/>
              <a:t>k,end</a:t>
            </a:r>
            <a:r>
              <a:rPr lang="en-US" altLang="zh-CN" sz="2400" b="1" dirty="0"/>
              <a:t>='')</a:t>
            </a:r>
            <a:endParaRPr lang="zh-CN" altLang="zh-CN" sz="2400" b="1" dirty="0"/>
          </a:p>
          <a:p>
            <a:r>
              <a:rPr lang="en-US" altLang="zh-CN" sz="2400" b="1" dirty="0"/>
              <a:t>		 	n = n / k</a:t>
            </a:r>
            <a:endParaRPr lang="zh-CN" altLang="zh-CN" sz="2400" b="1" dirty="0"/>
          </a:p>
          <a:p>
            <a:r>
              <a:rPr lang="en-US" altLang="zh-CN" sz="2400" b="1" dirty="0"/>
              <a:t>		 else:</a:t>
            </a:r>
            <a:endParaRPr lang="zh-CN" altLang="zh-CN" sz="2400" b="1" dirty="0"/>
          </a:p>
          <a:p>
            <a:r>
              <a:rPr lang="en-US" altLang="zh-CN" sz="2400" b="1" dirty="0"/>
              <a:t>		 	break</a:t>
            </a:r>
            <a:endParaRPr lang="zh-CN" altLang="zh-CN" sz="2400" b="1" dirty="0"/>
          </a:p>
          <a:p>
            <a:r>
              <a:rPr lang="en-US" altLang="zh-CN" sz="2400" b="1" dirty="0"/>
              <a:t>print("%</a:t>
            </a:r>
            <a:r>
              <a:rPr lang="en-US" altLang="zh-CN" sz="2400" b="1" dirty="0" err="1"/>
              <a:t>d"%n</a:t>
            </a:r>
            <a:r>
              <a:rPr lang="en-US" altLang="zh-CN" sz="2400" b="1" dirty="0" smtClean="0"/>
              <a:t>)</a:t>
            </a:r>
            <a:endParaRPr lang="zh-CN" altLang="zh-CN" sz="2400" b="1" dirty="0"/>
          </a:p>
        </p:txBody>
      </p:sp>
    </p:spTree>
    <p:extLst>
      <p:ext uri="{BB962C8B-B14F-4D97-AF65-F5344CB8AC3E}">
        <p14:creationId xmlns="" xmlns:p14="http://schemas.microsoft.com/office/powerpoint/2010/main" val="1825826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179387" y="248851"/>
            <a:ext cx="8785225" cy="6140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b="1" dirty="0">
                <a:solidFill>
                  <a:srgbClr val="F8FE06"/>
                </a:solidFill>
                <a:latin typeface="Tahoma" pitchFamily="34" charset="0"/>
                <a:ea typeface="黑体" pitchFamily="49" charset="-122"/>
                <a:cs typeface="+mj-cs"/>
              </a:rPr>
              <a:t>求</a:t>
            </a:r>
            <a:r>
              <a:rPr lang="en-US" altLang="zh-CN" b="1" dirty="0">
                <a:solidFill>
                  <a:srgbClr val="F8FE06"/>
                </a:solidFill>
                <a:latin typeface="Tahoma" pitchFamily="34" charset="0"/>
                <a:ea typeface="黑体" pitchFamily="49" charset="-122"/>
                <a:cs typeface="+mj-cs"/>
              </a:rPr>
              <a:t>3</a:t>
            </a:r>
            <a:r>
              <a:rPr lang="zh-CN" altLang="zh-CN" b="1" dirty="0">
                <a:solidFill>
                  <a:srgbClr val="F8FE06"/>
                </a:solidFill>
                <a:latin typeface="Tahoma" pitchFamily="34" charset="0"/>
                <a:ea typeface="黑体" pitchFamily="49" charset="-122"/>
                <a:cs typeface="+mj-cs"/>
              </a:rPr>
              <a:t>～</a:t>
            </a:r>
            <a:r>
              <a:rPr lang="en-US" altLang="zh-CN" b="1" dirty="0">
                <a:solidFill>
                  <a:srgbClr val="F8FE06"/>
                </a:solidFill>
                <a:latin typeface="Tahoma" pitchFamily="34" charset="0"/>
                <a:ea typeface="黑体" pitchFamily="49" charset="-122"/>
                <a:cs typeface="+mj-cs"/>
              </a:rPr>
              <a:t>100</a:t>
            </a:r>
            <a:r>
              <a:rPr lang="zh-CN" altLang="zh-CN" b="1" dirty="0">
                <a:solidFill>
                  <a:srgbClr val="F8FE06"/>
                </a:solidFill>
                <a:latin typeface="Tahoma" pitchFamily="34" charset="0"/>
                <a:ea typeface="黑体" pitchFamily="49" charset="-122"/>
                <a:cs typeface="+mj-cs"/>
              </a:rPr>
              <a:t>之间的所有素数和</a:t>
            </a:r>
            <a:endParaRPr lang="en-US" altLang="zh-CN" b="1" dirty="0">
              <a:solidFill>
                <a:srgbClr val="F8FE06"/>
              </a:solidFill>
              <a:latin typeface="Tahoma" pitchFamily="34" charset="0"/>
              <a:ea typeface="黑体" pitchFamily="49" charset="-122"/>
              <a:cs typeface="+mj-cs"/>
            </a:endParaRPr>
          </a:p>
          <a:p>
            <a:pPr eaLnBrk="1" hangingPunct="1"/>
            <a:endParaRPr lang="en-US" altLang="zh-CN" sz="3200" dirty="0"/>
          </a:p>
          <a:p>
            <a:pPr eaLnBrk="1" hangingPunct="1">
              <a:lnSpc>
                <a:spcPts val="2600"/>
              </a:lnSpc>
            </a:pPr>
            <a:r>
              <a:rPr lang="zh-CN" altLang="zh-CN" sz="2400" dirty="0"/>
              <a:t>分析：（</a:t>
            </a:r>
            <a:r>
              <a:rPr lang="en-US" altLang="zh-CN" sz="2400" dirty="0"/>
              <a:t>1</a:t>
            </a:r>
            <a:r>
              <a:rPr lang="zh-CN" altLang="zh-CN" sz="2400" dirty="0"/>
              <a:t>）一个大于</a:t>
            </a:r>
            <a:r>
              <a:rPr lang="en-US" altLang="zh-CN" sz="2400" dirty="0"/>
              <a:t>1</a:t>
            </a:r>
            <a:r>
              <a:rPr lang="zh-CN" altLang="zh-CN" sz="2400" dirty="0"/>
              <a:t>的整数，如果除了它自身和</a:t>
            </a:r>
            <a:r>
              <a:rPr lang="en-US" altLang="zh-CN" sz="2400" dirty="0"/>
              <a:t>1</a:t>
            </a:r>
            <a:r>
              <a:rPr lang="zh-CN" altLang="zh-CN" sz="2400" dirty="0"/>
              <a:t>以外，不能被其他任何正整数所整除，那么这个数就称为素数。判别某数</a:t>
            </a:r>
            <a:r>
              <a:rPr lang="en-US" altLang="zh-CN" sz="2400" dirty="0"/>
              <a:t>m</a:t>
            </a:r>
            <a:r>
              <a:rPr lang="zh-CN" altLang="zh-CN" sz="2400" dirty="0"/>
              <a:t>是否为素数，最简单的方法是：用</a:t>
            </a:r>
            <a:r>
              <a:rPr lang="en-US" altLang="zh-CN" sz="2400" dirty="0" err="1"/>
              <a:t>i</a:t>
            </a:r>
            <a:r>
              <a:rPr lang="en-US" altLang="zh-CN" sz="2400" dirty="0"/>
              <a:t>=2</a:t>
            </a:r>
            <a:r>
              <a:rPr lang="zh-CN" altLang="zh-CN" sz="2400" dirty="0"/>
              <a:t>，</a:t>
            </a:r>
            <a:r>
              <a:rPr lang="en-US" altLang="zh-CN" sz="2400" dirty="0"/>
              <a:t>3</a:t>
            </a:r>
            <a:r>
              <a:rPr lang="zh-CN" altLang="zh-CN" sz="2400" dirty="0"/>
              <a:t>，…，</a:t>
            </a:r>
            <a:r>
              <a:rPr lang="en-US" altLang="zh-CN" sz="2400" dirty="0"/>
              <a:t>m-1</a:t>
            </a:r>
            <a:r>
              <a:rPr lang="zh-CN" altLang="zh-CN" sz="2400" dirty="0"/>
              <a:t>逐个除，只要有一个能整除，</a:t>
            </a:r>
            <a:r>
              <a:rPr lang="en-US" altLang="zh-CN" sz="2400" dirty="0"/>
              <a:t>m</a:t>
            </a:r>
            <a:r>
              <a:rPr lang="zh-CN" altLang="zh-CN" sz="2400" dirty="0"/>
              <a:t>就不是素数，可以用</a:t>
            </a:r>
            <a:r>
              <a:rPr lang="en-US" altLang="zh-CN" sz="2400" dirty="0"/>
              <a:t>break</a:t>
            </a:r>
            <a:r>
              <a:rPr lang="zh-CN" altLang="zh-CN" sz="2400" dirty="0"/>
              <a:t>语句提前结束循环；若都不能整除，则</a:t>
            </a:r>
            <a:r>
              <a:rPr lang="en-US" altLang="zh-CN" sz="2400" dirty="0"/>
              <a:t>m</a:t>
            </a:r>
            <a:r>
              <a:rPr lang="zh-CN" altLang="zh-CN" sz="2400" dirty="0"/>
              <a:t>是素数。</a:t>
            </a:r>
          </a:p>
          <a:p>
            <a:pPr eaLnBrk="1" hangingPunct="1">
              <a:lnSpc>
                <a:spcPts val="2600"/>
              </a:lnSpc>
            </a:pPr>
            <a:r>
              <a:rPr lang="zh-CN" altLang="zh-CN" sz="2400" dirty="0"/>
              <a:t>（</a:t>
            </a:r>
            <a:r>
              <a:rPr lang="en-US" altLang="zh-CN" sz="2400" dirty="0"/>
              <a:t>2</a:t>
            </a:r>
            <a:r>
              <a:rPr lang="zh-CN" altLang="zh-CN" sz="2400" dirty="0"/>
              <a:t>）如果</a:t>
            </a:r>
            <a:r>
              <a:rPr lang="en-US" altLang="zh-CN" sz="2400" dirty="0"/>
              <a:t>m</a:t>
            </a:r>
            <a:r>
              <a:rPr lang="zh-CN" altLang="zh-CN" sz="2400" dirty="0"/>
              <a:t>不是素数，则必然能被分解为两个因子</a:t>
            </a:r>
            <a:r>
              <a:rPr lang="en-US" altLang="zh-CN" sz="2400" dirty="0"/>
              <a:t>a</a:t>
            </a:r>
            <a:r>
              <a:rPr lang="zh-CN" altLang="zh-CN" sz="2400" dirty="0"/>
              <a:t>和</a:t>
            </a:r>
            <a:r>
              <a:rPr lang="en-US" altLang="zh-CN" sz="2400" dirty="0"/>
              <a:t>b</a:t>
            </a:r>
            <a:r>
              <a:rPr lang="zh-CN" altLang="zh-CN" sz="2400" dirty="0"/>
              <a:t>，并且其中之一必然小于等于</a:t>
            </a:r>
            <a:r>
              <a:rPr lang="en-US" altLang="zh-CN" sz="2400" dirty="0"/>
              <a:t> </a:t>
            </a:r>
            <a:r>
              <a:rPr lang="zh-CN" altLang="zh-CN" sz="2400" dirty="0"/>
              <a:t>，另一个必然大于等于</a:t>
            </a:r>
            <a:r>
              <a:rPr lang="en-US" altLang="zh-CN" sz="2400" dirty="0"/>
              <a:t> </a:t>
            </a:r>
            <a:r>
              <a:rPr lang="zh-CN" altLang="zh-CN" sz="2400" dirty="0"/>
              <a:t>。所以要判断</a:t>
            </a:r>
            <a:r>
              <a:rPr lang="en-US" altLang="zh-CN" sz="2400" dirty="0"/>
              <a:t>m</a:t>
            </a:r>
            <a:r>
              <a:rPr lang="zh-CN" altLang="zh-CN" sz="2400" dirty="0"/>
              <a:t>是否为素数，可简化为判断它能否被</a:t>
            </a:r>
            <a:r>
              <a:rPr lang="en-US" altLang="zh-CN" sz="2400" dirty="0"/>
              <a:t>2</a:t>
            </a:r>
            <a:r>
              <a:rPr lang="zh-CN" altLang="zh-CN" sz="2400" dirty="0"/>
              <a:t>～</a:t>
            </a:r>
            <a:r>
              <a:rPr lang="en-US" altLang="zh-CN" sz="2400" dirty="0"/>
              <a:t> </a:t>
            </a:r>
            <a:r>
              <a:rPr lang="zh-CN" altLang="zh-CN" sz="2400" dirty="0"/>
              <a:t>之间的数整除即可。因为若</a:t>
            </a:r>
            <a:r>
              <a:rPr lang="en-US" altLang="zh-CN" sz="2400" dirty="0"/>
              <a:t>m</a:t>
            </a:r>
            <a:r>
              <a:rPr lang="zh-CN" altLang="zh-CN" sz="2400" dirty="0"/>
              <a:t>不能被</a:t>
            </a:r>
            <a:r>
              <a:rPr lang="en-US" altLang="zh-CN" sz="2400" dirty="0"/>
              <a:t>2</a:t>
            </a:r>
            <a:r>
              <a:rPr lang="zh-CN" altLang="zh-CN" sz="2400" dirty="0"/>
              <a:t>～</a:t>
            </a:r>
            <a:r>
              <a:rPr lang="en-US" altLang="zh-CN" sz="2400" dirty="0"/>
              <a:t> </a:t>
            </a:r>
            <a:r>
              <a:rPr lang="zh-CN" altLang="zh-CN" sz="2400" dirty="0"/>
              <a:t>之间的数整除，则必然也不能被</a:t>
            </a:r>
            <a:r>
              <a:rPr lang="en-US" altLang="zh-CN" sz="2400" dirty="0"/>
              <a:t> </a:t>
            </a:r>
            <a:r>
              <a:rPr lang="zh-CN" altLang="zh-CN" sz="2400" dirty="0"/>
              <a:t>～</a:t>
            </a:r>
            <a:r>
              <a:rPr lang="en-US" altLang="zh-CN" sz="2400" dirty="0"/>
              <a:t>m-1</a:t>
            </a:r>
            <a:r>
              <a:rPr lang="zh-CN" altLang="zh-CN" sz="2400" dirty="0"/>
              <a:t>之间的数整除。</a:t>
            </a:r>
          </a:p>
          <a:p>
            <a:pPr eaLnBrk="1" hangingPunct="1">
              <a:lnSpc>
                <a:spcPts val="2600"/>
              </a:lnSpc>
            </a:pPr>
            <a:r>
              <a:rPr lang="zh-CN" altLang="zh-CN" sz="2400" dirty="0"/>
              <a:t>（</a:t>
            </a:r>
            <a:r>
              <a:rPr lang="en-US" altLang="zh-CN" sz="2400" dirty="0"/>
              <a:t>3</a:t>
            </a:r>
            <a:r>
              <a:rPr lang="zh-CN" altLang="zh-CN" sz="2400" dirty="0"/>
              <a:t>）要判断多个素数是否为素数，需要使用双重循环。外循环每循环一次提供一个数，由内循环通过多次除法判断其是否为素数。</a:t>
            </a:r>
          </a:p>
          <a:p>
            <a:pPr eaLnBrk="1" hangingPunct="1">
              <a:lnSpc>
                <a:spcPts val="2600"/>
              </a:lnSpc>
            </a:pPr>
            <a:r>
              <a:rPr lang="zh-CN" altLang="zh-CN" sz="2400" dirty="0"/>
              <a:t>（</a:t>
            </a:r>
            <a:r>
              <a:rPr lang="en-US" altLang="zh-CN" sz="2400" dirty="0"/>
              <a:t>4</a:t>
            </a:r>
            <a:r>
              <a:rPr lang="zh-CN" altLang="zh-CN" sz="2400" dirty="0"/>
              <a:t>）因为有了</a:t>
            </a:r>
            <a:r>
              <a:rPr lang="en-US" altLang="zh-CN" sz="2400" dirty="0"/>
              <a:t>else</a:t>
            </a:r>
            <a:r>
              <a:rPr lang="zh-CN" altLang="zh-CN" sz="2400" dirty="0"/>
              <a:t>语句，我们不需要再判断是否是用</a:t>
            </a:r>
            <a:r>
              <a:rPr lang="en-US" altLang="zh-CN" sz="2400" dirty="0"/>
              <a:t>break</a:t>
            </a:r>
            <a:r>
              <a:rPr lang="zh-CN" altLang="zh-CN" sz="2400" dirty="0"/>
              <a:t>语句提前结束循环。</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46</a:t>
            </a:fld>
            <a:endParaRPr lang="en-US" altLang="ko-KR"/>
          </a:p>
        </p:txBody>
      </p:sp>
    </p:spTree>
    <p:extLst>
      <p:ext uri="{BB962C8B-B14F-4D97-AF65-F5344CB8AC3E}">
        <p14:creationId xmlns="" xmlns:p14="http://schemas.microsoft.com/office/powerpoint/2010/main" val="36235639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435099" y="1242498"/>
            <a:ext cx="6480175" cy="5016758"/>
          </a:xfrm>
          <a:prstGeom prst="rect">
            <a:avLst/>
          </a:prstGeom>
          <a:solidFill>
            <a:schemeClr val="bg1">
              <a:lumMod val="85000"/>
            </a:schemeClr>
          </a:solidFill>
          <a:ln>
            <a:noFill/>
          </a:ln>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000" b="1" dirty="0">
                <a:latin typeface="Courier New" pitchFamily="49" charset="0"/>
                <a:cs typeface="Courier New" pitchFamily="49" charset="0"/>
              </a:rPr>
              <a:t># -*- coding: gb2312 -*-</a:t>
            </a:r>
            <a:endParaRPr lang="zh-CN" altLang="zh-CN" sz="2000" b="1" dirty="0">
              <a:latin typeface="Courier New" pitchFamily="49" charset="0"/>
              <a:cs typeface="Courier New" pitchFamily="49" charset="0"/>
            </a:endParaRPr>
          </a:p>
          <a:p>
            <a:pPr eaLnBrk="1" hangingPunct="1"/>
            <a:r>
              <a:rPr lang="en-US" altLang="zh-CN" sz="2000" b="1" dirty="0" smtClean="0">
                <a:latin typeface="Courier New" pitchFamily="49" charset="0"/>
                <a:cs typeface="Courier New" pitchFamily="49" charset="0"/>
              </a:rPr>
              <a:t>from </a:t>
            </a:r>
            <a:r>
              <a:rPr lang="en-US" altLang="zh-CN" sz="2000" b="1" dirty="0">
                <a:latin typeface="Courier New" pitchFamily="49" charset="0"/>
                <a:cs typeface="Courier New" pitchFamily="49" charset="0"/>
              </a:rPr>
              <a:t>math import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m = 3</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s = 0</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while m&lt;100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k = int(</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(m))</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=2</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while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&lt;=k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if </a:t>
            </a:r>
            <a:r>
              <a:rPr lang="en-US" altLang="zh-CN" sz="2000" b="1" dirty="0" err="1">
                <a:latin typeface="Courier New" pitchFamily="49" charset="0"/>
                <a:cs typeface="Courier New" pitchFamily="49" charset="0"/>
              </a:rPr>
              <a:t>m%i</a:t>
            </a:r>
            <a:r>
              <a:rPr lang="en-US" altLang="zh-CN" sz="2000" b="1" dirty="0">
                <a:latin typeface="Courier New" pitchFamily="49" charset="0"/>
                <a:cs typeface="Courier New" pitchFamily="49" charset="0"/>
              </a:rPr>
              <a:t>==0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break</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i+1</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else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print(m, end='\t')</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s = </a:t>
            </a:r>
            <a:r>
              <a:rPr lang="en-US" altLang="zh-CN" sz="2000" b="1" dirty="0" err="1">
                <a:latin typeface="Courier New" pitchFamily="49" charset="0"/>
                <a:cs typeface="Courier New" pitchFamily="49" charset="0"/>
              </a:rPr>
              <a:t>s+m</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m = m+2</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print("\n3</a:t>
            </a:r>
            <a:r>
              <a:rPr lang="zh-CN" altLang="zh-CN" sz="2000" b="1" dirty="0">
                <a:latin typeface="Courier New" pitchFamily="49" charset="0"/>
                <a:cs typeface="Courier New" pitchFamily="49" charset="0"/>
              </a:rPr>
              <a:t>～</a:t>
            </a:r>
            <a:r>
              <a:rPr lang="en-US" altLang="zh-CN" sz="2000" b="1" dirty="0">
                <a:latin typeface="Courier New" pitchFamily="49" charset="0"/>
                <a:cs typeface="Courier New" pitchFamily="49" charset="0"/>
              </a:rPr>
              <a:t>100</a:t>
            </a:r>
            <a:r>
              <a:rPr lang="zh-CN" altLang="zh-CN" sz="2000" b="1" dirty="0">
                <a:latin typeface="Courier New" pitchFamily="49" charset="0"/>
                <a:cs typeface="Courier New" pitchFamily="49" charset="0"/>
              </a:rPr>
              <a:t>之间所有素数之和</a:t>
            </a:r>
            <a:r>
              <a:rPr lang="en-US" altLang="zh-CN" sz="2000" b="1" dirty="0">
                <a:latin typeface="Courier New" pitchFamily="49" charset="0"/>
                <a:cs typeface="Courier New" pitchFamily="49" charset="0"/>
              </a:rPr>
              <a:t>: ",s)</a:t>
            </a:r>
            <a:endParaRPr lang="zh-CN" altLang="zh-CN" sz="2000" b="1"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47</a:t>
            </a:fld>
            <a:endParaRPr lang="en-US" altLang="ko-KR"/>
          </a:p>
        </p:txBody>
      </p:sp>
    </p:spTree>
    <p:extLst>
      <p:ext uri="{BB962C8B-B14F-4D97-AF65-F5344CB8AC3E}">
        <p14:creationId xmlns="" xmlns:p14="http://schemas.microsoft.com/office/powerpoint/2010/main" val="2553894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130175" y="1047578"/>
            <a:ext cx="8713788" cy="354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smtClean="0">
                <a:solidFill>
                  <a:srgbClr val="FF0000"/>
                </a:solidFill>
              </a:rPr>
              <a:t>例</a:t>
            </a:r>
            <a:r>
              <a:rPr lang="en-US" altLang="zh-CN" sz="3200" b="1" dirty="0" smtClean="0">
                <a:solidFill>
                  <a:srgbClr val="FF0000"/>
                </a:solidFill>
              </a:rPr>
              <a:t>：</a:t>
            </a:r>
            <a:r>
              <a:rPr lang="zh-CN" altLang="zh-CN" sz="2400" dirty="0" smtClean="0"/>
              <a:t>用</a:t>
            </a:r>
            <a:r>
              <a:rPr lang="zh-CN" altLang="zh-CN" sz="2400" dirty="0"/>
              <a:t>“枚举法”求解百元买百鸡问题。假定公鸡</a:t>
            </a:r>
            <a:r>
              <a:rPr lang="en-US" altLang="zh-CN" sz="2400" dirty="0"/>
              <a:t>5</a:t>
            </a:r>
            <a:r>
              <a:rPr lang="zh-CN" altLang="zh-CN" sz="2400" dirty="0"/>
              <a:t>元</a:t>
            </a:r>
            <a:r>
              <a:rPr lang="en-US" altLang="zh-CN" sz="2400" dirty="0"/>
              <a:t>1</a:t>
            </a:r>
            <a:r>
              <a:rPr lang="zh-CN" altLang="zh-CN" sz="2400" dirty="0"/>
              <a:t>只，母鸡</a:t>
            </a:r>
            <a:r>
              <a:rPr lang="en-US" altLang="zh-CN" sz="2400" dirty="0"/>
              <a:t>3</a:t>
            </a:r>
            <a:r>
              <a:rPr lang="zh-CN" altLang="zh-CN" sz="2400" dirty="0"/>
              <a:t>元</a:t>
            </a:r>
            <a:r>
              <a:rPr lang="en-US" altLang="zh-CN" sz="2400" dirty="0"/>
              <a:t>1</a:t>
            </a:r>
            <a:r>
              <a:rPr lang="zh-CN" altLang="zh-CN" sz="2400" dirty="0"/>
              <a:t>只，小鸡</a:t>
            </a:r>
            <a:r>
              <a:rPr lang="en-US" altLang="zh-CN" sz="2400" dirty="0"/>
              <a:t>1</a:t>
            </a:r>
            <a:r>
              <a:rPr lang="zh-CN" altLang="zh-CN" sz="2400" dirty="0"/>
              <a:t>元</a:t>
            </a:r>
            <a:r>
              <a:rPr lang="en-US" altLang="zh-CN" sz="2400" dirty="0"/>
              <a:t>3</a:t>
            </a:r>
            <a:r>
              <a:rPr lang="zh-CN" altLang="zh-CN" sz="2400" dirty="0"/>
              <a:t>只，现在有</a:t>
            </a:r>
            <a:r>
              <a:rPr lang="en-US" altLang="zh-CN" sz="2400" dirty="0"/>
              <a:t>100</a:t>
            </a:r>
            <a:r>
              <a:rPr lang="zh-CN" altLang="zh-CN" sz="2400" dirty="0"/>
              <a:t>元钱要买</a:t>
            </a:r>
            <a:r>
              <a:rPr lang="en-US" altLang="zh-CN" sz="2400" dirty="0"/>
              <a:t>100</a:t>
            </a:r>
            <a:r>
              <a:rPr lang="zh-CN" altLang="zh-CN" sz="2400" dirty="0"/>
              <a:t>只鸡，且需包含公鸡、母鸡和小鸡，编程列出所有可能的购鸡方案。</a:t>
            </a:r>
          </a:p>
          <a:p>
            <a:pPr eaLnBrk="1" hangingPunct="1"/>
            <a:r>
              <a:rPr lang="zh-CN" altLang="zh-CN" sz="2400" dirty="0"/>
              <a:t>分析：“枚举法”也称为“穷举法”，即将可能出现的各种情况一一进行测试，判断是否满足条件。设公鸡、母鸡、小鸡各有</a:t>
            </a:r>
            <a:r>
              <a:rPr lang="en-US" altLang="zh-CN" sz="2400" dirty="0"/>
              <a:t>x</a:t>
            </a:r>
            <a:r>
              <a:rPr lang="zh-CN" altLang="zh-CN" sz="2400" dirty="0"/>
              <a:t>、</a:t>
            </a:r>
            <a:r>
              <a:rPr lang="en-US" altLang="zh-CN" sz="2400" dirty="0"/>
              <a:t>y</a:t>
            </a:r>
            <a:r>
              <a:rPr lang="zh-CN" altLang="zh-CN" sz="2400" dirty="0"/>
              <a:t>、</a:t>
            </a:r>
            <a:r>
              <a:rPr lang="en-US" altLang="zh-CN" sz="2400" dirty="0"/>
              <a:t>z</a:t>
            </a:r>
            <a:r>
              <a:rPr lang="zh-CN" altLang="zh-CN" sz="2400" dirty="0"/>
              <a:t>只，根据题目要求，可列出方程：</a:t>
            </a:r>
            <a:endParaRPr lang="en-US" altLang="zh-CN" sz="2400" dirty="0"/>
          </a:p>
          <a:p>
            <a:pPr eaLnBrk="1" hangingPunct="1"/>
            <a:endParaRPr lang="en-US" altLang="zh-CN" sz="2400" dirty="0"/>
          </a:p>
          <a:p>
            <a:pPr eaLnBrk="1" hangingPunct="1"/>
            <a:endParaRPr lang="en-US" altLang="zh-CN" sz="2400" dirty="0"/>
          </a:p>
          <a:p>
            <a:pPr eaLnBrk="1" hangingPunct="1"/>
            <a:endParaRPr lang="zh-CN" altLang="zh-CN" sz="2400" dirty="0"/>
          </a:p>
        </p:txBody>
      </p:sp>
      <p:sp>
        <p:nvSpPr>
          <p:cNvPr id="57347"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zh-CN" altLang="en-US"/>
          </a:p>
        </p:txBody>
      </p:sp>
      <p:graphicFrame>
        <p:nvGraphicFramePr>
          <p:cNvPr id="57348" name="对象 3"/>
          <p:cNvGraphicFramePr>
            <a:graphicFrameLocks noChangeAspect="1"/>
          </p:cNvGraphicFramePr>
          <p:nvPr>
            <p:extLst>
              <p:ext uri="{D42A27DB-BD31-4B8C-83A1-F6EECF244321}">
                <p14:modId xmlns="" xmlns:p14="http://schemas.microsoft.com/office/powerpoint/2010/main" val="1868233036"/>
              </p:ext>
            </p:extLst>
          </p:nvPr>
        </p:nvGraphicFramePr>
        <p:xfrm>
          <a:off x="3491705" y="3646102"/>
          <a:ext cx="2160588" cy="785813"/>
        </p:xfrm>
        <a:graphic>
          <a:graphicData uri="http://schemas.openxmlformats.org/presentationml/2006/ole">
            <p:oleObj spid="_x0000_s4106" r:id="rId3" imgW="1155700" imgH="419100" progId="">
              <p:embed/>
            </p:oleObj>
          </a:graphicData>
        </a:graphic>
      </p:graphicFrame>
      <p:sp>
        <p:nvSpPr>
          <p:cNvPr id="57350" name="矩形 5"/>
          <p:cNvSpPr>
            <a:spLocks noChangeArrowheads="1"/>
          </p:cNvSpPr>
          <p:nvPr/>
        </p:nvSpPr>
        <p:spPr bwMode="auto">
          <a:xfrm>
            <a:off x="2520156" y="4795838"/>
            <a:ext cx="4103687" cy="116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1400" dirty="0"/>
              <a:t>程序的运行结果如下：</a:t>
            </a:r>
          </a:p>
          <a:p>
            <a:pPr eaLnBrk="1" hangingPunct="1"/>
            <a:r>
              <a:rPr lang="zh-CN" altLang="zh-CN" sz="1400" dirty="0"/>
              <a:t>公鸡数</a:t>
            </a:r>
            <a:r>
              <a:rPr lang="en-US" altLang="zh-CN" sz="1400" dirty="0"/>
              <a:t>	</a:t>
            </a:r>
            <a:r>
              <a:rPr lang="zh-CN" altLang="zh-CN" sz="1400" dirty="0"/>
              <a:t>母鸡数</a:t>
            </a:r>
            <a:r>
              <a:rPr lang="en-US" altLang="zh-CN" sz="1400" dirty="0"/>
              <a:t>	</a:t>
            </a:r>
            <a:r>
              <a:rPr lang="zh-CN" altLang="zh-CN" sz="1400" dirty="0"/>
              <a:t>小鸡数</a:t>
            </a:r>
          </a:p>
          <a:p>
            <a:pPr eaLnBrk="1" hangingPunct="1"/>
            <a:r>
              <a:rPr lang="en-US" altLang="zh-CN" sz="1400" dirty="0"/>
              <a:t>4		18		78</a:t>
            </a:r>
            <a:endParaRPr lang="zh-CN" altLang="zh-CN" sz="1400" dirty="0"/>
          </a:p>
          <a:p>
            <a:pPr eaLnBrk="1" hangingPunct="1"/>
            <a:r>
              <a:rPr lang="en-US" altLang="zh-CN" sz="1400" dirty="0"/>
              <a:t>8		11		81</a:t>
            </a:r>
            <a:endParaRPr lang="zh-CN" altLang="zh-CN" sz="1400" dirty="0"/>
          </a:p>
          <a:p>
            <a:pPr eaLnBrk="1" hangingPunct="1"/>
            <a:r>
              <a:rPr lang="en-US" altLang="zh-CN" sz="1400" dirty="0"/>
              <a:t>12		4		84</a:t>
            </a:r>
            <a:endParaRPr lang="zh-CN" altLang="zh-CN" sz="1400" dirty="0"/>
          </a:p>
        </p:txBody>
      </p:sp>
      <p:sp>
        <p:nvSpPr>
          <p:cNvPr id="7" name="矩形 6"/>
          <p:cNvSpPr/>
          <p:nvPr/>
        </p:nvSpPr>
        <p:spPr>
          <a:xfrm>
            <a:off x="2520156" y="4795838"/>
            <a:ext cx="4103687" cy="1168400"/>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1"/>
          <p:cNvSpPr>
            <a:spLocks noChangeArrowheads="1"/>
          </p:cNvSpPr>
          <p:nvPr/>
        </p:nvSpPr>
        <p:spPr bwMode="auto">
          <a:xfrm>
            <a:off x="250825" y="178317"/>
            <a:ext cx="864235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b="1" dirty="0" smtClean="0">
                <a:solidFill>
                  <a:srgbClr val="F8FE06"/>
                </a:solidFill>
                <a:latin typeface="Tahoma" pitchFamily="34" charset="0"/>
                <a:ea typeface="黑体" pitchFamily="49" charset="-122"/>
                <a:cs typeface="+mj-cs"/>
              </a:rPr>
              <a:t>百鸡百钱</a:t>
            </a:r>
            <a:endParaRPr lang="en-US" altLang="zh-CN" b="1" dirty="0">
              <a:solidFill>
                <a:srgbClr val="F8FE06"/>
              </a:solidFill>
              <a:latin typeface="Tahoma" pitchFamily="34" charset="0"/>
              <a:ea typeface="黑体" pitchFamily="49" charset="-122"/>
              <a:cs typeface="+mj-cs"/>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48</a:t>
            </a:fld>
            <a:endParaRPr lang="en-US" altLang="ko-KR"/>
          </a:p>
        </p:txBody>
      </p:sp>
    </p:spTree>
    <p:extLst>
      <p:ext uri="{BB962C8B-B14F-4D97-AF65-F5344CB8AC3E}">
        <p14:creationId xmlns="" xmlns:p14="http://schemas.microsoft.com/office/powerpoint/2010/main" val="35218325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49</a:t>
            </a:fld>
            <a:endParaRPr lang="en-US" altLang="ko-KR"/>
          </a:p>
        </p:txBody>
      </p:sp>
      <p:sp>
        <p:nvSpPr>
          <p:cNvPr id="3" name="矩形 4"/>
          <p:cNvSpPr>
            <a:spLocks noChangeArrowheads="1"/>
          </p:cNvSpPr>
          <p:nvPr/>
        </p:nvSpPr>
        <p:spPr bwMode="auto">
          <a:xfrm>
            <a:off x="729046" y="1690559"/>
            <a:ext cx="7587049" cy="2336537"/>
          </a:xfrm>
          <a:prstGeom prst="rect">
            <a:avLst/>
          </a:prstGeom>
          <a:solidFill>
            <a:schemeClr val="bg1">
              <a:lumMod val="85000"/>
            </a:schemeClr>
          </a:solidFill>
          <a:ln>
            <a:noFill/>
          </a:ln>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lnSpc>
                <a:spcPts val="2500"/>
              </a:lnSpc>
            </a:pPr>
            <a:r>
              <a:rPr lang="en-US" altLang="zh-CN" sz="2400" b="1" dirty="0">
                <a:latin typeface="Courier New" pitchFamily="49" charset="0"/>
                <a:cs typeface="Courier New" pitchFamily="49" charset="0"/>
              </a:rPr>
              <a:t># -*- coding: gb2312 -*-</a:t>
            </a:r>
            <a:endParaRPr lang="zh-CN" altLang="zh-CN" sz="2400" b="1" dirty="0">
              <a:latin typeface="Courier New" pitchFamily="49" charset="0"/>
              <a:cs typeface="Courier New" pitchFamily="49" charset="0"/>
            </a:endParaRPr>
          </a:p>
          <a:p>
            <a:pPr eaLnBrk="1" hangingPunct="1">
              <a:lnSpc>
                <a:spcPts val="2500"/>
              </a:lnSpc>
            </a:pPr>
            <a:r>
              <a:rPr lang="en-US" altLang="zh-CN" sz="2400" b="1" dirty="0" smtClean="0">
                <a:latin typeface="Courier New" pitchFamily="49" charset="0"/>
                <a:cs typeface="Courier New" pitchFamily="49" charset="0"/>
              </a:rPr>
              <a:t>print</a:t>
            </a:r>
            <a:r>
              <a:rPr lang="en-US" altLang="zh-CN" sz="2400" b="1" dirty="0">
                <a:latin typeface="Courier New" pitchFamily="49" charset="0"/>
                <a:cs typeface="Courier New" pitchFamily="49" charset="0"/>
              </a:rPr>
              <a:t>("</a:t>
            </a:r>
            <a:r>
              <a:rPr lang="zh-CN" altLang="zh-CN" sz="2400" b="1" dirty="0">
                <a:latin typeface="Courier New" pitchFamily="49" charset="0"/>
                <a:cs typeface="Courier New" pitchFamily="49" charset="0"/>
              </a:rPr>
              <a:t>公鸡数</a:t>
            </a:r>
            <a:r>
              <a:rPr lang="en-US" altLang="zh-CN" sz="2400" b="1" dirty="0">
                <a:latin typeface="Courier New" pitchFamily="49" charset="0"/>
                <a:cs typeface="Courier New" pitchFamily="49" charset="0"/>
              </a:rPr>
              <a:t>","</a:t>
            </a:r>
            <a:r>
              <a:rPr lang="zh-CN" altLang="zh-CN" sz="2400" b="1" dirty="0">
                <a:latin typeface="Courier New" pitchFamily="49" charset="0"/>
                <a:cs typeface="Courier New" pitchFamily="49" charset="0"/>
              </a:rPr>
              <a:t>母鸡数</a:t>
            </a:r>
            <a:r>
              <a:rPr lang="en-US" altLang="zh-CN" sz="2400" b="1" dirty="0">
                <a:latin typeface="Courier New" pitchFamily="49" charset="0"/>
                <a:cs typeface="Courier New" pitchFamily="49" charset="0"/>
              </a:rPr>
              <a:t>","</a:t>
            </a:r>
            <a:r>
              <a:rPr lang="zh-CN" altLang="zh-CN" sz="2400" b="1" dirty="0">
                <a:latin typeface="Courier New" pitchFamily="49" charset="0"/>
                <a:cs typeface="Courier New" pitchFamily="49" charset="0"/>
              </a:rPr>
              <a:t>小鸡数</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sep</a:t>
            </a:r>
            <a:r>
              <a:rPr lang="en-US" altLang="zh-CN" sz="2400" b="1" dirty="0">
                <a:latin typeface="Courier New" pitchFamily="49" charset="0"/>
                <a:cs typeface="Courier New" pitchFamily="49" charset="0"/>
              </a:rPr>
              <a:t>='\t')</a:t>
            </a:r>
            <a:endParaRPr lang="zh-CN" altLang="zh-CN" sz="2400" b="1" dirty="0">
              <a:latin typeface="Courier New" pitchFamily="49" charset="0"/>
              <a:cs typeface="Courier New" pitchFamily="49" charset="0"/>
            </a:endParaRPr>
          </a:p>
          <a:p>
            <a:pPr eaLnBrk="1" hangingPunct="1">
              <a:lnSpc>
                <a:spcPts val="2500"/>
              </a:lnSpc>
            </a:pPr>
            <a:r>
              <a:rPr lang="en-US" altLang="zh-CN" sz="2400" b="1" dirty="0">
                <a:latin typeface="Courier New" pitchFamily="49" charset="0"/>
                <a:cs typeface="Courier New" pitchFamily="49" charset="0"/>
              </a:rPr>
              <a:t>for x in range(1,20) :</a:t>
            </a:r>
            <a:endParaRPr lang="zh-CN" altLang="zh-CN" sz="2400" b="1" dirty="0">
              <a:latin typeface="Courier New" pitchFamily="49" charset="0"/>
              <a:cs typeface="Courier New" pitchFamily="49" charset="0"/>
            </a:endParaRPr>
          </a:p>
          <a:p>
            <a:pPr eaLnBrk="1" hangingPunct="1">
              <a:lnSpc>
                <a:spcPts val="2500"/>
              </a:lnSpc>
            </a:pPr>
            <a:r>
              <a:rPr lang="en-US" altLang="zh-CN" sz="2400" b="1" dirty="0">
                <a:latin typeface="Courier New" pitchFamily="49" charset="0"/>
                <a:cs typeface="Courier New" pitchFamily="49" charset="0"/>
              </a:rPr>
              <a:t>    for y in range(1,32) :</a:t>
            </a:r>
            <a:endParaRPr lang="zh-CN" altLang="zh-CN" sz="2400" b="1" dirty="0">
              <a:latin typeface="Courier New" pitchFamily="49" charset="0"/>
              <a:cs typeface="Courier New" pitchFamily="49" charset="0"/>
            </a:endParaRPr>
          </a:p>
          <a:p>
            <a:pPr eaLnBrk="1" hangingPunct="1">
              <a:lnSpc>
                <a:spcPts val="2500"/>
              </a:lnSpc>
            </a:pPr>
            <a:r>
              <a:rPr lang="en-US" altLang="zh-CN" sz="2400" b="1" dirty="0">
                <a:latin typeface="Courier New" pitchFamily="49" charset="0"/>
                <a:cs typeface="Courier New" pitchFamily="49" charset="0"/>
              </a:rPr>
              <a:t>        z = 100-x-y</a:t>
            </a:r>
            <a:endParaRPr lang="zh-CN" altLang="zh-CN" sz="2400" b="1" dirty="0">
              <a:latin typeface="Courier New" pitchFamily="49" charset="0"/>
              <a:cs typeface="Courier New" pitchFamily="49" charset="0"/>
            </a:endParaRPr>
          </a:p>
          <a:p>
            <a:pPr eaLnBrk="1" hangingPunct="1">
              <a:lnSpc>
                <a:spcPts val="2500"/>
              </a:lnSpc>
            </a:pPr>
            <a:r>
              <a:rPr lang="en-US" altLang="zh-CN" sz="2400" b="1" dirty="0">
                <a:latin typeface="Courier New" pitchFamily="49" charset="0"/>
                <a:cs typeface="Courier New" pitchFamily="49" charset="0"/>
              </a:rPr>
              <a:t>        if 5*x+3*</a:t>
            </a:r>
            <a:r>
              <a:rPr lang="en-US" altLang="zh-CN" sz="2400" b="1" dirty="0" err="1">
                <a:latin typeface="Courier New" pitchFamily="49" charset="0"/>
                <a:cs typeface="Courier New" pitchFamily="49" charset="0"/>
              </a:rPr>
              <a:t>y+z</a:t>
            </a:r>
            <a:r>
              <a:rPr lang="en-US" altLang="zh-CN" sz="2400" b="1" dirty="0">
                <a:latin typeface="Courier New" pitchFamily="49" charset="0"/>
                <a:cs typeface="Courier New" pitchFamily="49" charset="0"/>
              </a:rPr>
              <a:t>/3==100 :</a:t>
            </a:r>
            <a:endParaRPr lang="zh-CN" altLang="zh-CN" sz="2400" b="1" dirty="0">
              <a:latin typeface="Courier New" pitchFamily="49" charset="0"/>
              <a:cs typeface="Courier New" pitchFamily="49" charset="0"/>
            </a:endParaRPr>
          </a:p>
          <a:p>
            <a:pPr eaLnBrk="1" hangingPunct="1">
              <a:lnSpc>
                <a:spcPts val="2500"/>
              </a:lnSpc>
            </a:pPr>
            <a:r>
              <a:rPr lang="en-US" altLang="zh-CN" sz="2400" b="1" dirty="0">
                <a:latin typeface="Courier New" pitchFamily="49" charset="0"/>
                <a:cs typeface="Courier New" pitchFamily="49" charset="0"/>
              </a:rPr>
              <a:t>            print(</a:t>
            </a:r>
            <a:r>
              <a:rPr lang="en-US" altLang="zh-CN" sz="2400" b="1" dirty="0" err="1">
                <a:latin typeface="Courier New" pitchFamily="49" charset="0"/>
                <a:cs typeface="Courier New" pitchFamily="49" charset="0"/>
              </a:rPr>
              <a:t>x,y,z</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sep</a:t>
            </a:r>
            <a:r>
              <a:rPr lang="en-US" altLang="zh-CN" sz="2400" b="1" dirty="0">
                <a:latin typeface="Courier New" pitchFamily="49" charset="0"/>
                <a:cs typeface="Courier New" pitchFamily="49" charset="0"/>
              </a:rPr>
              <a:t>='\t')</a:t>
            </a:r>
            <a:endParaRPr lang="zh-CN" altLang="en-US" sz="2400" b="1" dirty="0">
              <a:latin typeface="Courier New" pitchFamily="49" charset="0"/>
              <a:cs typeface="Courier New" pitchFamily="49" charset="0"/>
            </a:endParaRPr>
          </a:p>
        </p:txBody>
      </p:sp>
    </p:spTree>
    <p:extLst>
      <p:ext uri="{BB962C8B-B14F-4D97-AF65-F5344CB8AC3E}">
        <p14:creationId xmlns="" xmlns:p14="http://schemas.microsoft.com/office/powerpoint/2010/main" val="3538608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73025" y="112713"/>
            <a:ext cx="8229600" cy="8159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顺序结构</a:t>
            </a:r>
            <a:endParaRPr lang="zh-CN" altLang="en-US" dirty="0" smtClean="0"/>
          </a:p>
        </p:txBody>
      </p:sp>
      <p:sp>
        <p:nvSpPr>
          <p:cNvPr id="7171" name="内容占位符 2"/>
          <p:cNvSpPr>
            <a:spLocks noGrp="1"/>
          </p:cNvSpPr>
          <p:nvPr>
            <p:ph idx="1"/>
          </p:nvPr>
        </p:nvSpPr>
        <p:spPr bwMode="auto">
          <a:xfrm>
            <a:off x="107950" y="1628775"/>
            <a:ext cx="677545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Font typeface="Arial" charset="0"/>
              <a:buNone/>
            </a:pPr>
            <a:r>
              <a:rPr lang="zh-CN" altLang="en-US" dirty="0" smtClean="0">
                <a:solidFill>
                  <a:srgbClr val="FF0000"/>
                </a:solidFill>
              </a:rPr>
              <a:t>右</a:t>
            </a:r>
            <a:r>
              <a:rPr lang="zh-CN" altLang="zh-CN" dirty="0" smtClean="0">
                <a:solidFill>
                  <a:srgbClr val="FF0000"/>
                </a:solidFill>
              </a:rPr>
              <a:t>图</a:t>
            </a:r>
            <a:r>
              <a:rPr lang="zh-CN" altLang="zh-CN" dirty="0" smtClean="0"/>
              <a:t>是一个顺序结构的流程图，它有一个入口、一个出口，依次执行语句</a:t>
            </a:r>
            <a:r>
              <a:rPr lang="en-US" altLang="zh-CN" dirty="0" smtClean="0"/>
              <a:t>1</a:t>
            </a:r>
            <a:r>
              <a:rPr lang="zh-CN" altLang="zh-CN" dirty="0" smtClean="0"/>
              <a:t>和语句</a:t>
            </a:r>
            <a:r>
              <a:rPr lang="en-US" altLang="zh-CN" dirty="0" smtClean="0"/>
              <a:t>2</a:t>
            </a:r>
            <a:r>
              <a:rPr lang="zh-CN" altLang="zh-CN" dirty="0" smtClean="0"/>
              <a:t>。</a:t>
            </a:r>
            <a:endParaRPr lang="en-US" altLang="zh-CN" dirty="0" smtClean="0"/>
          </a:p>
          <a:p>
            <a:pPr marL="0" indent="0">
              <a:lnSpc>
                <a:spcPct val="150000"/>
              </a:lnSpc>
              <a:buFont typeface="Arial" charset="0"/>
              <a:buNone/>
            </a:pPr>
            <a:endParaRPr lang="en-US" altLang="zh-CN" dirty="0" smtClean="0"/>
          </a:p>
          <a:p>
            <a:pPr marL="0" indent="0">
              <a:lnSpc>
                <a:spcPct val="150000"/>
              </a:lnSpc>
              <a:buFont typeface="Arial" charset="0"/>
              <a:buNone/>
            </a:pPr>
            <a:r>
              <a:rPr lang="zh-CN" altLang="en-US" dirty="0"/>
              <a:t>一般</a:t>
            </a:r>
            <a:r>
              <a:rPr lang="zh-CN" altLang="en-US" dirty="0" smtClean="0"/>
              <a:t>情况下，</a:t>
            </a:r>
            <a:r>
              <a:rPr lang="zh-CN" altLang="zh-CN" dirty="0" smtClean="0"/>
              <a:t>实现程序顺序结构的语句主要是赋值语句和内置的输入函数（</a:t>
            </a:r>
            <a:r>
              <a:rPr lang="en-US" altLang="zh-CN" dirty="0" smtClean="0"/>
              <a:t>input()</a:t>
            </a:r>
            <a:r>
              <a:rPr lang="zh-CN" altLang="zh-CN" dirty="0" smtClean="0"/>
              <a:t>）和输出函数（</a:t>
            </a:r>
            <a:r>
              <a:rPr lang="en-US" altLang="zh-CN" dirty="0" smtClean="0"/>
              <a:t>print()</a:t>
            </a:r>
            <a:r>
              <a:rPr lang="zh-CN" altLang="zh-CN" dirty="0" smtClean="0"/>
              <a:t>）。</a:t>
            </a:r>
            <a:r>
              <a:rPr lang="zh-CN" altLang="en-US" dirty="0" smtClean="0"/>
              <a:t>这些语句可以完成输入、计算、输出的基本功能。</a:t>
            </a:r>
          </a:p>
        </p:txBody>
      </p:sp>
      <p:pic>
        <p:nvPicPr>
          <p:cNvPr id="717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289800" y="2209800"/>
            <a:ext cx="1665288" cy="183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5</a:t>
            </a:fld>
            <a:endParaRPr lang="en-US" altLang="ko-KR"/>
          </a:p>
        </p:txBody>
      </p:sp>
    </p:spTree>
    <p:extLst>
      <p:ext uri="{BB962C8B-B14F-4D97-AF65-F5344CB8AC3E}">
        <p14:creationId xmlns="" xmlns:p14="http://schemas.microsoft.com/office/powerpoint/2010/main" val="1883228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本章小结</a:t>
            </a:r>
            <a:endParaRPr lang="zh-CN" altLang="en-US" dirty="0"/>
          </a:p>
        </p:txBody>
      </p:sp>
      <p:sp>
        <p:nvSpPr>
          <p:cNvPr id="4" name="内容占位符 3"/>
          <p:cNvSpPr>
            <a:spLocks noGrp="1"/>
          </p:cNvSpPr>
          <p:nvPr>
            <p:ph idx="1"/>
          </p:nvPr>
        </p:nvSpPr>
        <p:spPr/>
        <p:txBody>
          <a:bodyPr/>
          <a:lstStyle/>
          <a:p>
            <a:r>
              <a:rPr lang="zh-CN" altLang="zh-CN" sz="2800" dirty="0"/>
              <a:t>顺序结构是最基本的程序结构，在顺序结构中的程序按照从上往下的顺序一条一条的被执行，分支结构则是在顺序结构的程序中加入了判断和选择的成分，在</a:t>
            </a:r>
            <a:r>
              <a:rPr lang="en-US" altLang="zh-CN" sz="2800" dirty="0"/>
              <a:t>Python</a:t>
            </a:r>
            <a:r>
              <a:rPr lang="zh-CN" altLang="zh-CN" sz="2800" dirty="0"/>
              <a:t>中这样的控制成分包括</a:t>
            </a:r>
            <a:r>
              <a:rPr lang="en-US" altLang="zh-CN" sz="2800" dirty="0"/>
              <a:t>if</a:t>
            </a:r>
            <a:r>
              <a:rPr lang="zh-CN" altLang="zh-CN" sz="2800" dirty="0"/>
              <a:t>、</a:t>
            </a:r>
            <a:r>
              <a:rPr lang="en-US" altLang="zh-CN" sz="2800" dirty="0"/>
              <a:t>else</a:t>
            </a:r>
            <a:r>
              <a:rPr lang="zh-CN" altLang="zh-CN" sz="2800" dirty="0"/>
              <a:t>和</a:t>
            </a:r>
            <a:r>
              <a:rPr lang="en-US" altLang="zh-CN" sz="2800" dirty="0" err="1"/>
              <a:t>elif</a:t>
            </a:r>
            <a:r>
              <a:rPr lang="zh-CN" altLang="zh-CN" sz="2800" dirty="0"/>
              <a:t>，使用分支结构的好处是我们可以让程序根据某些条件的成立与否，进行不同的选择，从而执行不同的语句块，最终实现不同的功能，更好地满足用户的需求。</a:t>
            </a:r>
          </a:p>
          <a:p>
            <a:endParaRPr lang="zh-CN" altLang="en-US" sz="28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50</a:t>
            </a:fld>
            <a:endParaRPr lang="en-US" altLang="ko-KR"/>
          </a:p>
        </p:txBody>
      </p:sp>
    </p:spTree>
    <p:extLst>
      <p:ext uri="{BB962C8B-B14F-4D97-AF65-F5344CB8AC3E}">
        <p14:creationId xmlns="" xmlns:p14="http://schemas.microsoft.com/office/powerpoint/2010/main" val="3174590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zh-CN" dirty="0"/>
              <a:t>循环结构与分支结构不同，其目的主要是消灭程序代码中连续的重复内容，让程序更加简洁，从而提升程序的可读性，通常使用</a:t>
            </a:r>
            <a:r>
              <a:rPr lang="en-US" altLang="zh-CN" dirty="0"/>
              <a:t>while</a:t>
            </a:r>
            <a:r>
              <a:rPr lang="zh-CN" altLang="zh-CN" dirty="0"/>
              <a:t>和</a:t>
            </a:r>
            <a:r>
              <a:rPr lang="en-US" altLang="zh-CN" dirty="0"/>
              <a:t>for</a:t>
            </a:r>
            <a:r>
              <a:rPr lang="zh-CN" altLang="zh-CN" dirty="0"/>
              <a:t>语句来完成循环结构的控制成分，</a:t>
            </a:r>
            <a:r>
              <a:rPr lang="en-US" altLang="zh-CN" dirty="0"/>
              <a:t>while</a:t>
            </a:r>
            <a:r>
              <a:rPr lang="zh-CN" altLang="zh-CN" dirty="0"/>
              <a:t>语句是一种判断型循环控制语句，通常在循环的起始位置会设置一个循环条件，只有当循环条件被打破时，循环才会终止，而</a:t>
            </a:r>
            <a:r>
              <a:rPr lang="en-US" altLang="zh-CN" dirty="0"/>
              <a:t>for</a:t>
            </a:r>
            <a:r>
              <a:rPr lang="zh-CN" altLang="zh-CN" dirty="0"/>
              <a:t>循环则与之不同，</a:t>
            </a:r>
            <a:r>
              <a:rPr lang="en-US" altLang="zh-CN" dirty="0"/>
              <a:t>for</a:t>
            </a:r>
            <a:r>
              <a:rPr lang="zh-CN" altLang="zh-CN" dirty="0"/>
              <a:t>循环是一种遍历型循环，也就是说在循环的起始位置我们需要设置一个遍历范围或者需要遍历的数据集合，在</a:t>
            </a:r>
            <a:r>
              <a:rPr lang="en-US" altLang="zh-CN" dirty="0"/>
              <a:t>for</a:t>
            </a:r>
            <a:r>
              <a:rPr lang="zh-CN" altLang="zh-CN" dirty="0"/>
              <a:t>循环的执行过程，它会将该范围或者集合中的数据带入到循环体中挨个执行一遍，直到所有的数据都尝试过为止。</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51</a:t>
            </a:fld>
            <a:endParaRPr lang="en-US" altLang="ko-KR"/>
          </a:p>
        </p:txBody>
      </p:sp>
    </p:spTree>
    <p:extLst>
      <p:ext uri="{BB962C8B-B14F-4D97-AF65-F5344CB8AC3E}">
        <p14:creationId xmlns="" xmlns:p14="http://schemas.microsoft.com/office/powerpoint/2010/main" val="3654039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zh-CN" dirty="0"/>
              <a:t>在程序的流程控制过程中，还有几个特别重要的关键字需要关注，分别是</a:t>
            </a:r>
            <a:r>
              <a:rPr lang="en-US" altLang="zh-CN" dirty="0"/>
              <a:t>else</a:t>
            </a:r>
            <a:r>
              <a:rPr lang="zh-CN" altLang="zh-CN" dirty="0"/>
              <a:t>、</a:t>
            </a:r>
            <a:r>
              <a:rPr lang="en-US" altLang="zh-CN" dirty="0"/>
              <a:t>pass</a:t>
            </a:r>
            <a:r>
              <a:rPr lang="zh-CN" altLang="zh-CN" dirty="0"/>
              <a:t>、</a:t>
            </a:r>
            <a:r>
              <a:rPr lang="en-US" altLang="zh-CN" dirty="0"/>
              <a:t>break</a:t>
            </a:r>
            <a:r>
              <a:rPr lang="zh-CN" altLang="zh-CN" dirty="0"/>
              <a:t>和</a:t>
            </a:r>
            <a:r>
              <a:rPr lang="en-US" altLang="zh-CN" dirty="0"/>
              <a:t>continue</a:t>
            </a:r>
            <a:r>
              <a:rPr lang="zh-CN" altLang="zh-CN" dirty="0"/>
              <a:t>，这些关键字在程序的流程控制中起着举足轻重的作用，希望读者牢牢掌握，并加以实践。</a:t>
            </a:r>
          </a:p>
          <a:p>
            <a:r>
              <a:rPr lang="zh-CN" altLang="zh-CN" dirty="0"/>
              <a:t>以上内容是构成</a:t>
            </a:r>
            <a:r>
              <a:rPr lang="en-US" altLang="zh-CN" dirty="0"/>
              <a:t>Python</a:t>
            </a:r>
            <a:r>
              <a:rPr lang="zh-CN" altLang="zh-CN" dirty="0"/>
              <a:t>程序的根本。使用这三种结构来构造我们的程序，你便可以解决各种各样的问题。</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52</a:t>
            </a:fld>
            <a:endParaRPr lang="en-US" altLang="ko-KR"/>
          </a:p>
        </p:txBody>
      </p:sp>
    </p:spTree>
    <p:extLst>
      <p:ext uri="{BB962C8B-B14F-4D97-AF65-F5344CB8AC3E}">
        <p14:creationId xmlns="" xmlns:p14="http://schemas.microsoft.com/office/powerpoint/2010/main" val="1601590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nvSpPr>
        <p:spPr bwMode="auto">
          <a:xfrm>
            <a:off x="8174038" y="1588"/>
            <a:ext cx="762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A4BEA5F9-DBEB-4738-BE04-49D700A0E943}" type="slidenum">
              <a:rPr kumimoji="0" lang="en-US" altLang="zh-CN" sz="1800">
                <a:solidFill>
                  <a:srgbClr val="FFFFFF"/>
                </a:solidFill>
                <a:latin typeface="Times New Roman" pitchFamily="18" charset="0"/>
                <a:ea typeface="隶书" pitchFamily="49" charset="-122"/>
              </a:rPr>
              <a:pPr algn="r" eaLnBrk="1" hangingPunct="1"/>
              <a:t>53</a:t>
            </a:fld>
            <a:endParaRPr kumimoji="0" lang="en-US" altLang="zh-CN" sz="1800">
              <a:solidFill>
                <a:srgbClr val="FFFFFF"/>
              </a:solidFill>
              <a:latin typeface="Times New Roman" pitchFamily="18" charset="0"/>
              <a:ea typeface="隶书" pitchFamily="49" charset="-122"/>
            </a:endParaRPr>
          </a:p>
        </p:txBody>
      </p:sp>
      <p:pic>
        <p:nvPicPr>
          <p:cNvPr id="6" name="Picture 24" descr="C:\Documents and Settings\Administrator\桌面\新建文件夹\1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l="52174" t="57532" r="24638" b="10677"/>
          <a:stretch>
            <a:fillRect/>
          </a:stretch>
        </p:blipFill>
        <p:spPr bwMode="auto">
          <a:xfrm>
            <a:off x="3165475" y="1609725"/>
            <a:ext cx="877888" cy="115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5" descr="C:\Documents and Settings\Administrator\桌面\新建文件夹\19.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l="39130" t="60558" r="40581" b="18246"/>
          <a:stretch>
            <a:fillRect/>
          </a:stretch>
        </p:blipFill>
        <p:spPr bwMode="auto">
          <a:xfrm rot="5241647">
            <a:off x="3981450" y="2209800"/>
            <a:ext cx="100806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6" descr="C:\Documents and Settings\Administrator\桌面\新建文件夹\20.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l="27536" t="36336" r="44928" b="25816"/>
          <a:stretch>
            <a:fillRect/>
          </a:stretch>
        </p:blipFill>
        <p:spPr bwMode="auto">
          <a:xfrm rot="10211323">
            <a:off x="3094038" y="3514725"/>
            <a:ext cx="1366837"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a:off x="5254625" y="2835275"/>
            <a:ext cx="1800225" cy="97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0" descr="C:\Documents and Settings\Administrator\桌面\新建文件夹\1.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l="50723" t="33307" r="-1450" b="3107"/>
          <a:stretch>
            <a:fillRect/>
          </a:stretch>
        </p:blipFill>
        <p:spPr bwMode="auto">
          <a:xfrm rot="-826922">
            <a:off x="3044825" y="2478088"/>
            <a:ext cx="741363" cy="88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31" descr="C:\Documents and Settings\Administrator\桌面\新建文件夹\2.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l="36232" t="15140" r="52174" b="69720"/>
          <a:stretch>
            <a:fillRect/>
          </a:stretch>
        </p:blipFill>
        <p:spPr bwMode="auto">
          <a:xfrm>
            <a:off x="4533900" y="1538288"/>
            <a:ext cx="576263"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32" descr="C:\Documents and Settings\Administrator\桌面\新建文件夹\3.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l="42029" t="21194" r="34782" b="57610"/>
          <a:stretch>
            <a:fillRect/>
          </a:stretch>
        </p:blipFill>
        <p:spPr bwMode="auto">
          <a:xfrm>
            <a:off x="4389438" y="2906713"/>
            <a:ext cx="1152525"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rot="2270662">
            <a:off x="1547813" y="1700213"/>
            <a:ext cx="1800225" cy="97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rot="2270662">
            <a:off x="5724525" y="1484313"/>
            <a:ext cx="1800225" cy="97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合 16"/>
          <p:cNvGrpSpPr>
            <a:grpSpLocks/>
          </p:cNvGrpSpPr>
          <p:nvPr/>
        </p:nvGrpSpPr>
        <p:grpSpPr bwMode="auto">
          <a:xfrm>
            <a:off x="2274888" y="2259013"/>
            <a:ext cx="2952750" cy="3887787"/>
            <a:chOff x="4788024" y="548680"/>
            <a:chExt cx="2592288" cy="3744416"/>
          </a:xfrm>
        </p:grpSpPr>
        <p:sp>
          <p:nvSpPr>
            <p:cNvPr id="16" name="TextBox 15"/>
            <p:cNvSpPr txBox="1"/>
            <p:nvPr/>
          </p:nvSpPr>
          <p:spPr>
            <a:xfrm>
              <a:off x="4788024" y="548680"/>
              <a:ext cx="2592288" cy="503925"/>
            </a:xfrm>
            <a:prstGeom prst="rect">
              <a:avLst/>
            </a:prstGeom>
            <a:noFill/>
          </p:spPr>
          <p:txBody>
            <a:bodyPr>
              <a:spAutoFit/>
            </a:bodyPr>
            <a:lstStyle/>
            <a:p>
              <a:pPr algn="ctr" eaLnBrk="0" hangingPunct="0">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输入理想的程序</a:t>
              </a:r>
            </a:p>
          </p:txBody>
        </p:sp>
        <p:sp>
          <p:nvSpPr>
            <p:cNvPr id="17" name="矩形 16"/>
            <p:cNvSpPr/>
            <p:nvPr/>
          </p:nvSpPr>
          <p:spPr>
            <a:xfrm>
              <a:off x="5436096" y="2637236"/>
              <a:ext cx="1944216" cy="1655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grpSp>
        <p:nvGrpSpPr>
          <p:cNvPr id="3" name="组合 18"/>
          <p:cNvGrpSpPr>
            <a:grpSpLocks/>
          </p:cNvGrpSpPr>
          <p:nvPr/>
        </p:nvGrpSpPr>
        <p:grpSpPr bwMode="auto">
          <a:xfrm>
            <a:off x="3092450" y="3032125"/>
            <a:ext cx="4506913" cy="1804988"/>
            <a:chOff x="4168980" y="1192876"/>
            <a:chExt cx="4507476" cy="1804076"/>
          </a:xfrm>
        </p:grpSpPr>
        <p:sp>
          <p:nvSpPr>
            <p:cNvPr id="19" name="TextBox 18"/>
            <p:cNvSpPr txBox="1"/>
            <p:nvPr/>
          </p:nvSpPr>
          <p:spPr>
            <a:xfrm>
              <a:off x="4168980" y="1192876"/>
              <a:ext cx="3024336" cy="451178"/>
            </a:xfrm>
            <a:prstGeom prst="rect">
              <a:avLst/>
            </a:prstGeom>
            <a:noFill/>
          </p:spPr>
          <p:txBody>
            <a:bodyPr>
              <a:spAutoFit/>
            </a:bodyPr>
            <a:lstStyle/>
            <a:p>
              <a:pPr algn="r" eaLnBrk="0" hangingPunct="0">
                <a:lnSpc>
                  <a:spcPts val="2800"/>
                </a:lnSpc>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输出快乐的人生</a:t>
              </a:r>
            </a:p>
          </p:txBody>
        </p:sp>
        <p:sp>
          <p:nvSpPr>
            <p:cNvPr id="20" name="矩形 19"/>
            <p:cNvSpPr/>
            <p:nvPr/>
          </p:nvSpPr>
          <p:spPr>
            <a:xfrm>
              <a:off x="8100121" y="2636771"/>
              <a:ext cx="576335" cy="3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sp>
        <p:nvSpPr>
          <p:cNvPr id="4" name="灯片编号占位符 3"/>
          <p:cNvSpPr>
            <a:spLocks noGrp="1"/>
          </p:cNvSpPr>
          <p:nvPr>
            <p:ph type="sldNum" sz="quarter" idx="10"/>
          </p:nvPr>
        </p:nvSpPr>
        <p:spPr/>
        <p:txBody>
          <a:bodyPr/>
          <a:lstStyle/>
          <a:p>
            <a:pPr>
              <a:defRPr/>
            </a:pPr>
            <a:fld id="{BA1E115F-A18D-4981-BA91-63DE54E36BEB}" type="slidenum">
              <a:rPr lang="en-US" altLang="ko-KR" smtClean="0"/>
              <a:pPr>
                <a:defRPr/>
              </a:pPr>
              <a:t>53</a:t>
            </a:fld>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ppt_x</p:attrName>
                                        </p:attrNameLst>
                                      </p:cBhvr>
                                      <p:tavLst>
                                        <p:tav tm="0">
                                          <p:val>
                                            <p:fltVal val="0.5"/>
                                          </p:val>
                                        </p:tav>
                                        <p:tav tm="100000">
                                          <p:val>
                                            <p:strVal val="#ppt_x"/>
                                          </p:val>
                                        </p:tav>
                                      </p:tavLst>
                                    </p:anim>
                                    <p:anim calcmode="lin" valueType="num">
                                      <p:cBhvr>
                                        <p:cTn id="28" dur="500" fill="hold"/>
                                        <p:tgtEl>
                                          <p:spTgt spid="9"/>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ppt_x</p:attrName>
                                        </p:attrNameLst>
                                      </p:cBhvr>
                                      <p:tavLst>
                                        <p:tav tm="0">
                                          <p:val>
                                            <p:fltVal val="0.5"/>
                                          </p:val>
                                        </p:tav>
                                        <p:tav tm="100000">
                                          <p:val>
                                            <p:strVal val="#ppt_x"/>
                                          </p:val>
                                        </p:tav>
                                      </p:tavLst>
                                    </p:anim>
                                    <p:anim calcmode="lin" valueType="num">
                                      <p:cBhvr>
                                        <p:cTn id="40" dur="500" fill="hold"/>
                                        <p:tgtEl>
                                          <p:spTgt spid="11"/>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1" presetClass="path" presetSubtype="0" accel="50000" decel="50000" fill="hold" nodeType="withEffect">
                                  <p:stCondLst>
                                    <p:cond delay="0"/>
                                  </p:stCondLst>
                                  <p:childTnLst>
                                    <p:animMotion origin="layout" path="M 3.33333E-6 4.44444E-6 C 0.01788 -0.08866 0.08646 -0.14167 0.15312 -0.11806 C 0.21961 -0.09422 0.25937 -0.00278 0.24166 0.08611 C 0.22378 0.17476 0.15521 0.22777 0.08854 0.20416 C 0.02205 0.18032 -0.01771 0.08888 3.33333E-6 4.44444E-6 Z " pathEditMode="relative" rAng="-4502271" ptsTypes="fffff">
                                      <p:cBhvr>
                                        <p:cTn id="60" dur="1500" fill="hold"/>
                                        <p:tgtEl>
                                          <p:spTgt spid="6"/>
                                        </p:tgtEl>
                                        <p:attrNameLst>
                                          <p:attrName>ppt_x</p:attrName>
                                          <p:attrName>ppt_y</p:attrName>
                                        </p:attrNameLst>
                                      </p:cBhvr>
                                      <p:rCtr x="1210000" y="430000"/>
                                    </p:animMotion>
                                  </p:childTnLst>
                                </p:cTn>
                              </p:par>
                              <p:par>
                                <p:cTn id="61" presetID="8" presetClass="emph" presetSubtype="0" accel="50000" decel="50000" fill="hold" nodeType="withEffect">
                                  <p:stCondLst>
                                    <p:cond delay="0"/>
                                  </p:stCondLst>
                                  <p:childTnLst>
                                    <p:animRot by="21600000">
                                      <p:cBhvr>
                                        <p:cTn id="62" dur="1500" fill="hold"/>
                                        <p:tgtEl>
                                          <p:spTgt spid="6"/>
                                        </p:tgtEl>
                                        <p:attrNameLst>
                                          <p:attrName>r</p:attrName>
                                        </p:attrNameLst>
                                      </p:cBhvr>
                                    </p:animRot>
                                  </p:childTnLst>
                                </p:cTn>
                              </p:par>
                              <p:par>
                                <p:cTn id="63" presetID="1" presetClass="path" presetSubtype="0" accel="50000" decel="50000" fill="hold" nodeType="withEffect">
                                  <p:stCondLst>
                                    <p:cond delay="0"/>
                                  </p:stCondLst>
                                  <p:childTnLst>
                                    <p:animMotion origin="layout" path="M -3.33333E-6 5.78035E-7 C 0.0533 -0.05896 0.1323 -0.04902 0.17639 0.02173 C 0.22032 0.09248 0.2132 0.19699 0.16007 0.25618 C 0.10747 0.31491 0.0283 0.3052 -0.01545 0.23468 C -0.05989 0.16393 -0.05295 0.05873 -3.33333E-6 5.78035E-7 Z " pathEditMode="relative" rAng="-2382144" ptsTypes="fffff">
                                      <p:cBhvr>
                                        <p:cTn id="64" dur="1500" fill="hold"/>
                                        <p:tgtEl>
                                          <p:spTgt spid="7"/>
                                        </p:tgtEl>
                                        <p:attrNameLst>
                                          <p:attrName>ppt_x</p:attrName>
                                          <p:attrName>ppt_y</p:attrName>
                                        </p:attrNameLst>
                                      </p:cBhvr>
                                      <p:rCtr x="800000" y="1280000"/>
                                    </p:animMotion>
                                  </p:childTnLst>
                                </p:cTn>
                              </p:par>
                              <p:par>
                                <p:cTn id="65" presetID="8" presetClass="emph" presetSubtype="0" accel="50000" decel="50000" fill="hold" nodeType="withEffect">
                                  <p:stCondLst>
                                    <p:cond delay="0"/>
                                  </p:stCondLst>
                                  <p:childTnLst>
                                    <p:animRot by="21600000">
                                      <p:cBhvr>
                                        <p:cTn id="66" dur="1500" fill="hold"/>
                                        <p:tgtEl>
                                          <p:spTgt spid="7"/>
                                        </p:tgtEl>
                                        <p:attrNameLst>
                                          <p:attrName>r</p:attrName>
                                        </p:attrNameLst>
                                      </p:cBhvr>
                                    </p:animRot>
                                  </p:childTnLst>
                                </p:cTn>
                              </p:par>
                              <p:par>
                                <p:cTn id="67" presetID="1" presetClass="path" presetSubtype="0" accel="50000" decel="50000" fill="hold" nodeType="withEffect">
                                  <p:stCondLst>
                                    <p:cond delay="0"/>
                                  </p:stCondLst>
                                  <p:childTnLst>
                                    <p:animMotion origin="layout" path="M -4.16667E-6 -5.78035E-8 C -0.05052 -0.06358 -0.05225 -0.16855 -0.0052 -0.23538 C 0.04202 -0.30197 0.12153 -0.3052 0.17136 -0.24231 C 0.22171 -0.17919 0.22362 -0.07399 0.17639 -0.00717 C 0.129 0.05942 0.05018 0.06289 -4.16667E-6 -5.78035E-8 Z " pathEditMode="relative" rAng="13404034" ptsTypes="fffff">
                                      <p:cBhvr>
                                        <p:cTn id="68" dur="1500" spd="-100000" fill="hold"/>
                                        <p:tgtEl>
                                          <p:spTgt spid="8"/>
                                        </p:tgtEl>
                                        <p:attrNameLst>
                                          <p:attrName>ppt_x</p:attrName>
                                          <p:attrName>ppt_y</p:attrName>
                                        </p:attrNameLst>
                                      </p:cBhvr>
                                      <p:rCtr x="860000" y="-1210000"/>
                                    </p:animMotion>
                                  </p:childTnLst>
                                </p:cTn>
                              </p:par>
                              <p:par>
                                <p:cTn id="69" presetID="8" presetClass="emph" presetSubtype="0" accel="50000" decel="50000" fill="hold" nodeType="withEffect">
                                  <p:stCondLst>
                                    <p:cond delay="0"/>
                                  </p:stCondLst>
                                  <p:childTnLst>
                                    <p:animRot by="-21600000">
                                      <p:cBhvr>
                                        <p:cTn id="70" dur="1500" fill="hold"/>
                                        <p:tgtEl>
                                          <p:spTgt spid="8"/>
                                        </p:tgtEl>
                                        <p:attrNameLst>
                                          <p:attrName>r</p:attrName>
                                        </p:attrNameLst>
                                      </p:cBhvr>
                                    </p:animRot>
                                  </p:childTnLst>
                                </p:cTn>
                              </p:par>
                              <p:par>
                                <p:cTn id="71" presetID="1" presetClass="path" presetSubtype="0" accel="50000" decel="50000" fill="hold" nodeType="withEffect">
                                  <p:stCondLst>
                                    <p:cond delay="0"/>
                                  </p:stCondLst>
                                  <p:childTnLst>
                                    <p:animMotion origin="layout" path="M 0.00607 0.00485 C 0.06406 0.05318 0.08194 0.1563 0.04548 0.23399 C 0.00885 0.31168 -0.06841 0.33549 -0.12674 0.28694 C -0.18525 0.23769 -0.20295 0.1348 -0.1665 0.05734 C -0.12986 -0.02058 -0.05226 -0.04416 0.00607 0.00485 Z " pathEditMode="relative" rAng="1925530" ptsTypes="fffff">
                                      <p:cBhvr>
                                        <p:cTn id="72" dur="1500" spd="-100000" fill="hold"/>
                                        <p:tgtEl>
                                          <p:spTgt spid="12"/>
                                        </p:tgtEl>
                                        <p:attrNameLst>
                                          <p:attrName>ppt_x</p:attrName>
                                          <p:attrName>ppt_y</p:attrName>
                                        </p:attrNameLst>
                                      </p:cBhvr>
                                      <p:rCtr x="-660000" y="1410000"/>
                                    </p:animMotion>
                                  </p:childTnLst>
                                </p:cTn>
                              </p:par>
                              <p:par>
                                <p:cTn id="73" presetID="8" presetClass="emph" presetSubtype="0" accel="50000" decel="50000" fill="hold" nodeType="withEffect">
                                  <p:stCondLst>
                                    <p:cond delay="0"/>
                                  </p:stCondLst>
                                  <p:childTnLst>
                                    <p:animRot by="-21600000">
                                      <p:cBhvr>
                                        <p:cTn id="74" dur="1500" fill="hold"/>
                                        <p:tgtEl>
                                          <p:spTgt spid="12"/>
                                        </p:tgtEl>
                                        <p:attrNameLst>
                                          <p:attrName>r</p:attrName>
                                        </p:attrNameLst>
                                      </p:cBhvr>
                                    </p:animRot>
                                  </p:childTnLst>
                                </p:cTn>
                              </p:par>
                              <p:par>
                                <p:cTn id="75" presetID="1" presetClass="path" presetSubtype="0" accel="50000" decel="50000" fill="hold" nodeType="withEffect">
                                  <p:stCondLst>
                                    <p:cond delay="0"/>
                                  </p:stCondLst>
                                  <p:childTnLst>
                                    <p:animMotion origin="layout" path="M 0.00399 -0.00555 C -0.00243 0.08555 -0.0632 0.15329 -0.13212 0.14474 C -0.2007 0.13618 -0.25122 0.05502 -0.2448 -0.03677 C -0.23837 -0.12833 -0.17761 -0.19584 -0.10868 -0.18729 C -0.04028 -0.17873 0.01059 -0.09734 0.00399 -0.00555 Z " pathEditMode="relative" rAng="5720755" ptsTypes="fffff">
                                      <p:cBhvr>
                                        <p:cTn id="76" dur="1500" spd="-100000" fill="hold"/>
                                        <p:tgtEl>
                                          <p:spTgt spid="11"/>
                                        </p:tgtEl>
                                        <p:attrNameLst>
                                          <p:attrName>ppt_x</p:attrName>
                                          <p:attrName>ppt_y</p:attrName>
                                        </p:attrNameLst>
                                      </p:cBhvr>
                                      <p:rCtr x="-1240000" y="-160000"/>
                                    </p:animMotion>
                                  </p:childTnLst>
                                </p:cTn>
                              </p:par>
                              <p:par>
                                <p:cTn id="77" presetID="1" presetClass="path" presetSubtype="0" accel="50000" decel="50000" fill="hold" nodeType="withEffect">
                                  <p:stCondLst>
                                    <p:cond delay="0"/>
                                  </p:stCondLst>
                                  <p:childTnLst>
                                    <p:animMotion origin="layout" path="M 3.33333E-6 1.48148E-6 C 0.03211 0.08125 0.00868 0.18217 -0.05243 0.225 C -0.11337 0.26782 -0.18907 0.23657 -0.22118 0.15509 C -0.2533 0.07384 -0.22986 -0.02708 -0.16875 -0.06991 C -0.10782 -0.11273 -0.03212 -0.08148 3.33333E-6 1.48148E-6 Z " pathEditMode="relative" rAng="3735600" ptsTypes="fffff">
                                      <p:cBhvr>
                                        <p:cTn id="78" dur="1500" spd="-100000" fill="hold"/>
                                        <p:tgtEl>
                                          <p:spTgt spid="10"/>
                                        </p:tgtEl>
                                        <p:attrNameLst>
                                          <p:attrName>ppt_x</p:attrName>
                                          <p:attrName>ppt_y</p:attrName>
                                        </p:attrNameLst>
                                      </p:cBhvr>
                                      <p:rCtr x="-1110000" y="780000"/>
                                    </p:animMotion>
                                  </p:childTnLst>
                                </p:cTn>
                              </p:par>
                              <p:par>
                                <p:cTn id="79" presetID="8" presetClass="emph" presetSubtype="0" accel="50000" decel="50000" fill="hold" nodeType="withEffect">
                                  <p:stCondLst>
                                    <p:cond delay="0"/>
                                  </p:stCondLst>
                                  <p:childTnLst>
                                    <p:animRot by="-21600000">
                                      <p:cBhvr>
                                        <p:cTn id="80" dur="1500" fill="hold"/>
                                        <p:tgtEl>
                                          <p:spTgt spid="10"/>
                                        </p:tgtEl>
                                        <p:attrNameLst>
                                          <p:attrName>r</p:attrName>
                                        </p:attrNameLst>
                                      </p:cBhvr>
                                    </p:animRot>
                                  </p:childTnLst>
                                </p:cTn>
                              </p:par>
                              <p:par>
                                <p:cTn id="81"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82" dur="1500" spd="-100000" fill="hold"/>
                                        <p:tgtEl>
                                          <p:spTgt spid="9"/>
                                        </p:tgtEl>
                                        <p:attrNameLst>
                                          <p:attrName>ppt_x</p:attrName>
                                          <p:attrName>ppt_y</p:attrName>
                                        </p:attrNameLst>
                                      </p:cBhvr>
                                    </p:animMotion>
                                  </p:childTnLst>
                                </p:cTn>
                              </p:par>
                              <p:par>
                                <p:cTn id="83" presetID="1" presetClass="path" presetSubtype="0" accel="50000" decel="50000" fill="hold" nodeType="withEffect">
                                  <p:stCondLst>
                                    <p:cond delay="0"/>
                                  </p:stCondLst>
                                  <p:childTnLst>
                                    <p:animMotion origin="layout" path="M 4.16667E-6 -2.59259E-6 C 0.05607 0.05324 0.06944 0.15741 0.02951 0.23241 C -0.01042 0.30718 -0.08855 0.325 -0.1448 0.27176 C -0.20087 0.21852 -0.21424 0.11435 -0.17431 0.03935 C -0.13438 -0.03541 -0.05625 -0.05324 4.16667E-6 -2.59259E-6 Z " pathEditMode="relative" rAng="2123381" ptsTypes="fffff">
                                      <p:cBhvr>
                                        <p:cTn id="84" dur="1500" spd="-100000" fill="hold"/>
                                        <p:tgtEl>
                                          <p:spTgt spid="14"/>
                                        </p:tgtEl>
                                        <p:attrNameLst>
                                          <p:attrName>ppt_x</p:attrName>
                                          <p:attrName>ppt_y</p:attrName>
                                        </p:attrNameLst>
                                      </p:cBhvr>
                                      <p:rCtr x="-720000" y="1360000"/>
                                    </p:animMotion>
                                  </p:childTnLst>
                                </p:cTn>
                              </p:par>
                              <p:par>
                                <p:cTn id="85" presetID="1" presetClass="path" presetSubtype="0" accel="50000" decel="50000" fill="hold" nodeType="withEffect">
                                  <p:stCondLst>
                                    <p:cond delay="0"/>
                                  </p:stCondLst>
                                  <p:childTnLst>
                                    <p:animMotion origin="layout" path="M -5.55556E-7 -3.33333E-6 C 0.03281 0.08079 0.01024 0.18218 -0.05017 0.22616 C -0.11076 0.26991 -0.18681 0.23982 -0.21979 0.15926 C -0.2526 0.07848 -0.23003 -0.02291 -0.16962 -0.06689 C -0.10903 -0.11064 -0.03299 -0.08055 -5.55556E-7 -3.33333E-6 Z " pathEditMode="relative" rAng="3692899" ptsTypes="fffff">
                                      <p:cBhvr>
                                        <p:cTn id="86" dur="1500" spd="-100000" fill="hold"/>
                                        <p:tgtEl>
                                          <p:spTgt spid="13"/>
                                        </p:tgtEl>
                                        <p:attrNameLst>
                                          <p:attrName>ppt_x</p:attrName>
                                          <p:attrName>ppt_y</p:attrName>
                                        </p:attrNameLst>
                                      </p:cBhvr>
                                      <p:rCtr x="-1100000" y="800000"/>
                                    </p:animMotion>
                                  </p:childTnLst>
                                </p:cTn>
                              </p:par>
                              <p:par>
                                <p:cTn id="87" presetID="8" presetClass="emph" presetSubtype="0" accel="50000" decel="50000" fill="hold" nodeType="withEffect">
                                  <p:stCondLst>
                                    <p:cond delay="0"/>
                                  </p:stCondLst>
                                  <p:childTnLst>
                                    <p:animRot by="-21600000">
                                      <p:cBhvr>
                                        <p:cTn id="88" dur="1500" fill="hold"/>
                                        <p:tgtEl>
                                          <p:spTgt spid="14"/>
                                        </p:tgtEl>
                                        <p:attrNameLst>
                                          <p:attrName>r</p:attrName>
                                        </p:attrNameLst>
                                      </p:cBhvr>
                                    </p:animRot>
                                  </p:childTnLst>
                                </p:cTn>
                              </p:par>
                              <p:par>
                                <p:cTn id="89" presetID="8" presetClass="emph" presetSubtype="0" accel="50000" decel="50000" fill="hold" nodeType="withEffect">
                                  <p:stCondLst>
                                    <p:cond delay="0"/>
                                  </p:stCondLst>
                                  <p:childTnLst>
                                    <p:animRot by="-21600000">
                                      <p:cBhvr>
                                        <p:cTn id="90" dur="1500" fill="hold"/>
                                        <p:tgtEl>
                                          <p:spTgt spid="13"/>
                                        </p:tgtEl>
                                        <p:attrNameLst>
                                          <p:attrName>r</p:attrName>
                                        </p:attrNameLst>
                                      </p:cBhvr>
                                    </p:animRot>
                                  </p:childTnLst>
                                </p:cTn>
                              </p:par>
                              <p:par>
                                <p:cTn id="91" presetID="8" presetClass="emph" presetSubtype="0" accel="50000" decel="50000" fill="hold" nodeType="withEffect">
                                  <p:stCondLst>
                                    <p:cond delay="0"/>
                                  </p:stCondLst>
                                  <p:childTnLst>
                                    <p:animRot by="-21600000">
                                      <p:cBhvr>
                                        <p:cTn id="92" dur="1500" fill="hold"/>
                                        <p:tgtEl>
                                          <p:spTgt spid="9"/>
                                        </p:tgtEl>
                                        <p:attrNameLst>
                                          <p:attrName>r</p:attrName>
                                        </p:attrNameLst>
                                      </p:cBhvr>
                                    </p:animRot>
                                  </p:childTnLst>
                                </p:cTn>
                              </p:par>
                              <p:par>
                                <p:cTn id="93" presetID="8" presetClass="emph" presetSubtype="0" accel="50000" decel="50000" fill="hold" nodeType="withEffect">
                                  <p:stCondLst>
                                    <p:cond delay="0"/>
                                  </p:stCondLst>
                                  <p:childTnLst>
                                    <p:animRot by="-21600000">
                                      <p:cBhvr>
                                        <p:cTn id="94" dur="1500" fill="hold"/>
                                        <p:tgtEl>
                                          <p:spTgt spid="11"/>
                                        </p:tgtEl>
                                        <p:attrNameLst>
                                          <p:attrName>r</p:attrName>
                                        </p:attrNameLst>
                                      </p:cBhvr>
                                    </p:animRot>
                                  </p:childTnLst>
                                </p:cTn>
                              </p:par>
                              <p:par>
                                <p:cTn id="95" presetID="23" presetClass="exit" presetSubtype="32" fill="hold" nodeType="withEffect">
                                  <p:stCondLst>
                                    <p:cond delay="1000"/>
                                  </p:stCondLst>
                                  <p:childTnLst>
                                    <p:anim calcmode="lin" valueType="num">
                                      <p:cBhvr>
                                        <p:cTn id="96" dur="500"/>
                                        <p:tgtEl>
                                          <p:spTgt spid="6"/>
                                        </p:tgtEl>
                                        <p:attrNameLst>
                                          <p:attrName>ppt_w</p:attrName>
                                        </p:attrNameLst>
                                      </p:cBhvr>
                                      <p:tavLst>
                                        <p:tav tm="0">
                                          <p:val>
                                            <p:strVal val="ppt_w"/>
                                          </p:val>
                                        </p:tav>
                                        <p:tav tm="100000">
                                          <p:val>
                                            <p:fltVal val="0"/>
                                          </p:val>
                                        </p:tav>
                                      </p:tavLst>
                                    </p:anim>
                                    <p:anim calcmode="lin" valueType="num">
                                      <p:cBhvr>
                                        <p:cTn id="97" dur="500"/>
                                        <p:tgtEl>
                                          <p:spTgt spid="6"/>
                                        </p:tgtEl>
                                        <p:attrNameLst>
                                          <p:attrName>ppt_h</p:attrName>
                                        </p:attrNameLst>
                                      </p:cBhvr>
                                      <p:tavLst>
                                        <p:tav tm="0">
                                          <p:val>
                                            <p:strVal val="ppt_h"/>
                                          </p:val>
                                        </p:tav>
                                        <p:tav tm="100000">
                                          <p:val>
                                            <p:fltVal val="0"/>
                                          </p:val>
                                        </p:tav>
                                      </p:tavLst>
                                    </p:anim>
                                    <p:set>
                                      <p:cBhvr>
                                        <p:cTn id="98" dur="1" fill="hold">
                                          <p:stCondLst>
                                            <p:cond delay="499"/>
                                          </p:stCondLst>
                                        </p:cTn>
                                        <p:tgtEl>
                                          <p:spTgt spid="6"/>
                                        </p:tgtEl>
                                        <p:attrNameLst>
                                          <p:attrName>style.visibility</p:attrName>
                                        </p:attrNameLst>
                                      </p:cBhvr>
                                      <p:to>
                                        <p:strVal val="hidden"/>
                                      </p:to>
                                    </p:set>
                                  </p:childTnLst>
                                </p:cTn>
                              </p:par>
                              <p:par>
                                <p:cTn id="99" presetID="23" presetClass="exit" presetSubtype="32" fill="hold" nodeType="withEffect">
                                  <p:stCondLst>
                                    <p:cond delay="100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fltVal val="0"/>
                                          </p:val>
                                        </p:tav>
                                      </p:tavLst>
                                    </p:anim>
                                    <p:set>
                                      <p:cBhvr>
                                        <p:cTn id="102" dur="1" fill="hold">
                                          <p:stCondLst>
                                            <p:cond delay="499"/>
                                          </p:stCondLst>
                                        </p:cTn>
                                        <p:tgtEl>
                                          <p:spTgt spid="7"/>
                                        </p:tgtEl>
                                        <p:attrNameLst>
                                          <p:attrName>style.visibility</p:attrName>
                                        </p:attrNameLst>
                                      </p:cBhvr>
                                      <p:to>
                                        <p:strVal val="hidden"/>
                                      </p:to>
                                    </p:set>
                                  </p:childTnLst>
                                </p:cTn>
                              </p:par>
                              <p:par>
                                <p:cTn id="103" presetID="23" presetClass="exit" presetSubtype="32" fill="hold" nodeType="withEffect">
                                  <p:stCondLst>
                                    <p:cond delay="1000"/>
                                  </p:stCondLst>
                                  <p:childTnLst>
                                    <p:anim calcmode="lin" valueType="num">
                                      <p:cBhvr>
                                        <p:cTn id="104" dur="500"/>
                                        <p:tgtEl>
                                          <p:spTgt spid="8"/>
                                        </p:tgtEl>
                                        <p:attrNameLst>
                                          <p:attrName>ppt_w</p:attrName>
                                        </p:attrNameLst>
                                      </p:cBhvr>
                                      <p:tavLst>
                                        <p:tav tm="0">
                                          <p:val>
                                            <p:strVal val="ppt_w"/>
                                          </p:val>
                                        </p:tav>
                                        <p:tav tm="100000">
                                          <p:val>
                                            <p:fltVal val="0"/>
                                          </p:val>
                                        </p:tav>
                                      </p:tavLst>
                                    </p:anim>
                                    <p:anim calcmode="lin" valueType="num">
                                      <p:cBhvr>
                                        <p:cTn id="105" dur="500"/>
                                        <p:tgtEl>
                                          <p:spTgt spid="8"/>
                                        </p:tgtEl>
                                        <p:attrNameLst>
                                          <p:attrName>ppt_h</p:attrName>
                                        </p:attrNameLst>
                                      </p:cBhvr>
                                      <p:tavLst>
                                        <p:tav tm="0">
                                          <p:val>
                                            <p:strVal val="ppt_h"/>
                                          </p:val>
                                        </p:tav>
                                        <p:tav tm="100000">
                                          <p:val>
                                            <p:fltVal val="0"/>
                                          </p:val>
                                        </p:tav>
                                      </p:tavLst>
                                    </p:anim>
                                    <p:set>
                                      <p:cBhvr>
                                        <p:cTn id="106" dur="1" fill="hold">
                                          <p:stCondLst>
                                            <p:cond delay="499"/>
                                          </p:stCondLst>
                                        </p:cTn>
                                        <p:tgtEl>
                                          <p:spTgt spid="8"/>
                                        </p:tgtEl>
                                        <p:attrNameLst>
                                          <p:attrName>style.visibility</p:attrName>
                                        </p:attrNameLst>
                                      </p:cBhvr>
                                      <p:to>
                                        <p:strVal val="hidden"/>
                                      </p:to>
                                    </p:set>
                                  </p:childTnLst>
                                </p:cTn>
                              </p:par>
                              <p:par>
                                <p:cTn id="107" presetID="23" presetClass="exit" presetSubtype="32" fill="hold" nodeType="withEffect">
                                  <p:stCondLst>
                                    <p:cond delay="1000"/>
                                  </p:stCondLst>
                                  <p:childTnLst>
                                    <p:anim calcmode="lin" valueType="num">
                                      <p:cBhvr>
                                        <p:cTn id="108" dur="500"/>
                                        <p:tgtEl>
                                          <p:spTgt spid="9"/>
                                        </p:tgtEl>
                                        <p:attrNameLst>
                                          <p:attrName>ppt_w</p:attrName>
                                        </p:attrNameLst>
                                      </p:cBhvr>
                                      <p:tavLst>
                                        <p:tav tm="0">
                                          <p:val>
                                            <p:strVal val="ppt_w"/>
                                          </p:val>
                                        </p:tav>
                                        <p:tav tm="100000">
                                          <p:val>
                                            <p:fltVal val="0"/>
                                          </p:val>
                                        </p:tav>
                                      </p:tavLst>
                                    </p:anim>
                                    <p:anim calcmode="lin" valueType="num">
                                      <p:cBhvr>
                                        <p:cTn id="109" dur="500"/>
                                        <p:tgtEl>
                                          <p:spTgt spid="9"/>
                                        </p:tgtEl>
                                        <p:attrNameLst>
                                          <p:attrName>ppt_h</p:attrName>
                                        </p:attrNameLst>
                                      </p:cBhvr>
                                      <p:tavLst>
                                        <p:tav tm="0">
                                          <p:val>
                                            <p:strVal val="ppt_h"/>
                                          </p:val>
                                        </p:tav>
                                        <p:tav tm="100000">
                                          <p:val>
                                            <p:fltVal val="0"/>
                                          </p:val>
                                        </p:tav>
                                      </p:tavLst>
                                    </p:anim>
                                    <p:set>
                                      <p:cBhvr>
                                        <p:cTn id="110" dur="1" fill="hold">
                                          <p:stCondLst>
                                            <p:cond delay="499"/>
                                          </p:stCondLst>
                                        </p:cTn>
                                        <p:tgtEl>
                                          <p:spTgt spid="9"/>
                                        </p:tgtEl>
                                        <p:attrNameLst>
                                          <p:attrName>style.visibility</p:attrName>
                                        </p:attrNameLst>
                                      </p:cBhvr>
                                      <p:to>
                                        <p:strVal val="hidden"/>
                                      </p:to>
                                    </p:set>
                                  </p:childTnLst>
                                </p:cTn>
                              </p:par>
                              <p:par>
                                <p:cTn id="111" presetID="23" presetClass="exit" presetSubtype="32" fill="hold" nodeType="withEffect">
                                  <p:stCondLst>
                                    <p:cond delay="1000"/>
                                  </p:stCondLst>
                                  <p:childTnLst>
                                    <p:anim calcmode="lin" valueType="num">
                                      <p:cBhvr>
                                        <p:cTn id="112" dur="500"/>
                                        <p:tgtEl>
                                          <p:spTgt spid="10"/>
                                        </p:tgtEl>
                                        <p:attrNameLst>
                                          <p:attrName>ppt_w</p:attrName>
                                        </p:attrNameLst>
                                      </p:cBhvr>
                                      <p:tavLst>
                                        <p:tav tm="0">
                                          <p:val>
                                            <p:strVal val="ppt_w"/>
                                          </p:val>
                                        </p:tav>
                                        <p:tav tm="100000">
                                          <p:val>
                                            <p:fltVal val="0"/>
                                          </p:val>
                                        </p:tav>
                                      </p:tavLst>
                                    </p:anim>
                                    <p:anim calcmode="lin" valueType="num">
                                      <p:cBhvr>
                                        <p:cTn id="113" dur="500"/>
                                        <p:tgtEl>
                                          <p:spTgt spid="10"/>
                                        </p:tgtEl>
                                        <p:attrNameLst>
                                          <p:attrName>ppt_h</p:attrName>
                                        </p:attrNameLst>
                                      </p:cBhvr>
                                      <p:tavLst>
                                        <p:tav tm="0">
                                          <p:val>
                                            <p:strVal val="ppt_h"/>
                                          </p:val>
                                        </p:tav>
                                        <p:tav tm="100000">
                                          <p:val>
                                            <p:fltVal val="0"/>
                                          </p:val>
                                        </p:tav>
                                      </p:tavLst>
                                    </p:anim>
                                    <p:set>
                                      <p:cBhvr>
                                        <p:cTn id="114" dur="1" fill="hold">
                                          <p:stCondLst>
                                            <p:cond delay="499"/>
                                          </p:stCondLst>
                                        </p:cTn>
                                        <p:tgtEl>
                                          <p:spTgt spid="10"/>
                                        </p:tgtEl>
                                        <p:attrNameLst>
                                          <p:attrName>style.visibility</p:attrName>
                                        </p:attrNameLst>
                                      </p:cBhvr>
                                      <p:to>
                                        <p:strVal val="hidden"/>
                                      </p:to>
                                    </p:set>
                                  </p:childTnLst>
                                </p:cTn>
                              </p:par>
                              <p:par>
                                <p:cTn id="115" presetID="23" presetClass="exit" presetSubtype="32" fill="hold" nodeType="withEffect">
                                  <p:stCondLst>
                                    <p:cond delay="1000"/>
                                  </p:stCondLst>
                                  <p:childTnLst>
                                    <p:anim calcmode="lin" valueType="num">
                                      <p:cBhvr>
                                        <p:cTn id="116" dur="500"/>
                                        <p:tgtEl>
                                          <p:spTgt spid="11"/>
                                        </p:tgtEl>
                                        <p:attrNameLst>
                                          <p:attrName>ppt_w</p:attrName>
                                        </p:attrNameLst>
                                      </p:cBhvr>
                                      <p:tavLst>
                                        <p:tav tm="0">
                                          <p:val>
                                            <p:strVal val="ppt_w"/>
                                          </p:val>
                                        </p:tav>
                                        <p:tav tm="100000">
                                          <p:val>
                                            <p:fltVal val="0"/>
                                          </p:val>
                                        </p:tav>
                                      </p:tavLst>
                                    </p:anim>
                                    <p:anim calcmode="lin" valueType="num">
                                      <p:cBhvr>
                                        <p:cTn id="117" dur="500"/>
                                        <p:tgtEl>
                                          <p:spTgt spid="11"/>
                                        </p:tgtEl>
                                        <p:attrNameLst>
                                          <p:attrName>ppt_h</p:attrName>
                                        </p:attrNameLst>
                                      </p:cBhvr>
                                      <p:tavLst>
                                        <p:tav tm="0">
                                          <p:val>
                                            <p:strVal val="ppt_h"/>
                                          </p:val>
                                        </p:tav>
                                        <p:tav tm="100000">
                                          <p:val>
                                            <p:fltVal val="0"/>
                                          </p:val>
                                        </p:tav>
                                      </p:tavLst>
                                    </p:anim>
                                    <p:set>
                                      <p:cBhvr>
                                        <p:cTn id="118" dur="1" fill="hold">
                                          <p:stCondLst>
                                            <p:cond delay="499"/>
                                          </p:stCondLst>
                                        </p:cTn>
                                        <p:tgtEl>
                                          <p:spTgt spid="11"/>
                                        </p:tgtEl>
                                        <p:attrNameLst>
                                          <p:attrName>style.visibility</p:attrName>
                                        </p:attrNameLst>
                                      </p:cBhvr>
                                      <p:to>
                                        <p:strVal val="hidden"/>
                                      </p:to>
                                    </p:set>
                                  </p:childTnLst>
                                </p:cTn>
                              </p:par>
                              <p:par>
                                <p:cTn id="119" presetID="23" presetClass="exit" presetSubtype="32" fill="hold" nodeType="withEffect">
                                  <p:stCondLst>
                                    <p:cond delay="1000"/>
                                  </p:stCondLst>
                                  <p:childTnLst>
                                    <p:anim calcmode="lin" valueType="num">
                                      <p:cBhvr>
                                        <p:cTn id="120" dur="500"/>
                                        <p:tgtEl>
                                          <p:spTgt spid="12"/>
                                        </p:tgtEl>
                                        <p:attrNameLst>
                                          <p:attrName>ppt_w</p:attrName>
                                        </p:attrNameLst>
                                      </p:cBhvr>
                                      <p:tavLst>
                                        <p:tav tm="0">
                                          <p:val>
                                            <p:strVal val="ppt_w"/>
                                          </p:val>
                                        </p:tav>
                                        <p:tav tm="100000">
                                          <p:val>
                                            <p:fltVal val="0"/>
                                          </p:val>
                                        </p:tav>
                                      </p:tavLst>
                                    </p:anim>
                                    <p:anim calcmode="lin" valueType="num">
                                      <p:cBhvr>
                                        <p:cTn id="121" dur="500"/>
                                        <p:tgtEl>
                                          <p:spTgt spid="12"/>
                                        </p:tgtEl>
                                        <p:attrNameLst>
                                          <p:attrName>ppt_h</p:attrName>
                                        </p:attrNameLst>
                                      </p:cBhvr>
                                      <p:tavLst>
                                        <p:tav tm="0">
                                          <p:val>
                                            <p:strVal val="ppt_h"/>
                                          </p:val>
                                        </p:tav>
                                        <p:tav tm="100000">
                                          <p:val>
                                            <p:fltVal val="0"/>
                                          </p:val>
                                        </p:tav>
                                      </p:tavLst>
                                    </p:anim>
                                    <p:set>
                                      <p:cBhvr>
                                        <p:cTn id="122" dur="1" fill="hold">
                                          <p:stCondLst>
                                            <p:cond delay="499"/>
                                          </p:stCondLst>
                                        </p:cTn>
                                        <p:tgtEl>
                                          <p:spTgt spid="12"/>
                                        </p:tgtEl>
                                        <p:attrNameLst>
                                          <p:attrName>style.visibility</p:attrName>
                                        </p:attrNameLst>
                                      </p:cBhvr>
                                      <p:to>
                                        <p:strVal val="hidden"/>
                                      </p:to>
                                    </p:set>
                                  </p:childTnLst>
                                </p:cTn>
                              </p:par>
                              <p:par>
                                <p:cTn id="123" presetID="23" presetClass="exit" presetSubtype="32" fill="hold" nodeType="withEffect">
                                  <p:stCondLst>
                                    <p:cond delay="1000"/>
                                  </p:stCondLst>
                                  <p:childTnLst>
                                    <p:anim calcmode="lin" valueType="num">
                                      <p:cBhvr>
                                        <p:cTn id="124" dur="500"/>
                                        <p:tgtEl>
                                          <p:spTgt spid="13"/>
                                        </p:tgtEl>
                                        <p:attrNameLst>
                                          <p:attrName>ppt_w</p:attrName>
                                        </p:attrNameLst>
                                      </p:cBhvr>
                                      <p:tavLst>
                                        <p:tav tm="0">
                                          <p:val>
                                            <p:strVal val="ppt_w"/>
                                          </p:val>
                                        </p:tav>
                                        <p:tav tm="100000">
                                          <p:val>
                                            <p:fltVal val="0"/>
                                          </p:val>
                                        </p:tav>
                                      </p:tavLst>
                                    </p:anim>
                                    <p:anim calcmode="lin" valueType="num">
                                      <p:cBhvr>
                                        <p:cTn id="125" dur="500"/>
                                        <p:tgtEl>
                                          <p:spTgt spid="13"/>
                                        </p:tgtEl>
                                        <p:attrNameLst>
                                          <p:attrName>ppt_h</p:attrName>
                                        </p:attrNameLst>
                                      </p:cBhvr>
                                      <p:tavLst>
                                        <p:tav tm="0">
                                          <p:val>
                                            <p:strVal val="ppt_h"/>
                                          </p:val>
                                        </p:tav>
                                        <p:tav tm="100000">
                                          <p:val>
                                            <p:fltVal val="0"/>
                                          </p:val>
                                        </p:tav>
                                      </p:tavLst>
                                    </p:anim>
                                    <p:set>
                                      <p:cBhvr>
                                        <p:cTn id="126" dur="1" fill="hold">
                                          <p:stCondLst>
                                            <p:cond delay="499"/>
                                          </p:stCondLst>
                                        </p:cTn>
                                        <p:tgtEl>
                                          <p:spTgt spid="13"/>
                                        </p:tgtEl>
                                        <p:attrNameLst>
                                          <p:attrName>style.visibility</p:attrName>
                                        </p:attrNameLst>
                                      </p:cBhvr>
                                      <p:to>
                                        <p:strVal val="hidden"/>
                                      </p:to>
                                    </p:set>
                                  </p:childTnLst>
                                </p:cTn>
                              </p:par>
                              <p:par>
                                <p:cTn id="127" presetID="23" presetClass="exit" presetSubtype="32" fill="hold" nodeType="withEffect">
                                  <p:stCondLst>
                                    <p:cond delay="1000"/>
                                  </p:stCondLst>
                                  <p:childTnLst>
                                    <p:anim calcmode="lin" valueType="num">
                                      <p:cBhvr>
                                        <p:cTn id="128" dur="500"/>
                                        <p:tgtEl>
                                          <p:spTgt spid="14"/>
                                        </p:tgtEl>
                                        <p:attrNameLst>
                                          <p:attrName>ppt_w</p:attrName>
                                        </p:attrNameLst>
                                      </p:cBhvr>
                                      <p:tavLst>
                                        <p:tav tm="0">
                                          <p:val>
                                            <p:strVal val="ppt_w"/>
                                          </p:val>
                                        </p:tav>
                                        <p:tav tm="100000">
                                          <p:val>
                                            <p:fltVal val="0"/>
                                          </p:val>
                                        </p:tav>
                                      </p:tavLst>
                                    </p:anim>
                                    <p:anim calcmode="lin" valueType="num">
                                      <p:cBhvr>
                                        <p:cTn id="129" dur="500"/>
                                        <p:tgtEl>
                                          <p:spTgt spid="14"/>
                                        </p:tgtEl>
                                        <p:attrNameLst>
                                          <p:attrName>ppt_h</p:attrName>
                                        </p:attrNameLst>
                                      </p:cBhvr>
                                      <p:tavLst>
                                        <p:tav tm="0">
                                          <p:val>
                                            <p:strVal val="ppt_h"/>
                                          </p:val>
                                        </p:tav>
                                        <p:tav tm="100000">
                                          <p:val>
                                            <p:fltVal val="0"/>
                                          </p:val>
                                        </p:tav>
                                      </p:tavLst>
                                    </p:anim>
                                    <p:set>
                                      <p:cBhvr>
                                        <p:cTn id="130" dur="1" fill="hold">
                                          <p:stCondLst>
                                            <p:cond delay="499"/>
                                          </p:stCondLst>
                                        </p:cTn>
                                        <p:tgtEl>
                                          <p:spTgt spid="14"/>
                                        </p:tgtEl>
                                        <p:attrNameLst>
                                          <p:attrName>style.visibility</p:attrName>
                                        </p:attrNameLst>
                                      </p:cBhvr>
                                      <p:to>
                                        <p:strVal val="hidden"/>
                                      </p:to>
                                    </p:set>
                                  </p:childTnLst>
                                </p:cTn>
                              </p:par>
                              <p:par>
                                <p:cTn id="131" presetID="10" presetClass="entr" presetSubtype="0" fill="hold" nodeType="withEffect">
                                  <p:stCondLst>
                                    <p:cond delay="20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1500"/>
                                        <p:tgtEl>
                                          <p:spTgt spid="2"/>
                                        </p:tgtEl>
                                      </p:cBhvr>
                                    </p:animEffect>
                                  </p:childTnLst>
                                </p:cTn>
                              </p:par>
                              <p:par>
                                <p:cTn id="134" presetID="10" presetClass="entr" presetSubtype="0" fill="hold" nodeType="withEffect">
                                  <p:stCondLst>
                                    <p:cond delay="200"/>
                                  </p:stCondLst>
                                  <p:childTnLst>
                                    <p:set>
                                      <p:cBhvr>
                                        <p:cTn id="135" dur="1" fill="hold">
                                          <p:stCondLst>
                                            <p:cond delay="0"/>
                                          </p:stCondLst>
                                        </p:cTn>
                                        <p:tgtEl>
                                          <p:spTgt spid="3"/>
                                        </p:tgtEl>
                                        <p:attrNameLst>
                                          <p:attrName>style.visibility</p:attrName>
                                        </p:attrNameLst>
                                      </p:cBhvr>
                                      <p:to>
                                        <p:strVal val="visible"/>
                                      </p:to>
                                    </p:set>
                                    <p:animEffect transition="in" filter="fade">
                                      <p:cBhvr>
                                        <p:cTn id="136" dur="1500"/>
                                        <p:tgtEl>
                                          <p:spTgt spid="3"/>
                                        </p:tgtEl>
                                      </p:cBhvr>
                                    </p:animEffect>
                                  </p:childTnLst>
                                </p:cTn>
                              </p:par>
                              <p:par>
                                <p:cTn id="137" presetID="8" presetClass="emph" presetSubtype="0" accel="50000" fill="hold" nodeType="withEffect">
                                  <p:stCondLst>
                                    <p:cond delay="200"/>
                                  </p:stCondLst>
                                  <p:childTnLst>
                                    <p:animRot by="-21600000">
                                      <p:cBhvr>
                                        <p:cTn id="138" dur="1500" fill="hold"/>
                                        <p:tgtEl>
                                          <p:spTgt spid="2"/>
                                        </p:tgtEl>
                                        <p:attrNameLst>
                                          <p:attrName>r</p:attrName>
                                        </p:attrNameLst>
                                      </p:cBhvr>
                                    </p:animRot>
                                  </p:childTnLst>
                                </p:cTn>
                              </p:par>
                              <p:par>
                                <p:cTn id="139" presetID="8" presetClass="emph" presetSubtype="0" accel="50000" fill="hold" nodeType="withEffect">
                                  <p:stCondLst>
                                    <p:cond delay="200"/>
                                  </p:stCondLst>
                                  <p:childTnLst>
                                    <p:animRot by="21600000">
                                      <p:cBhvr>
                                        <p:cTn id="140" dur="15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顺序结构举例</a:t>
            </a:r>
            <a:endParaRPr lang="zh-CN" altLang="en-US" dirty="0"/>
          </a:p>
        </p:txBody>
      </p:sp>
      <p:sp>
        <p:nvSpPr>
          <p:cNvPr id="3" name="内容占位符 2"/>
          <p:cNvSpPr>
            <a:spLocks noGrp="1"/>
          </p:cNvSpPr>
          <p:nvPr>
            <p:ph idx="1"/>
          </p:nvPr>
        </p:nvSpPr>
        <p:spPr>
          <a:xfrm>
            <a:off x="457200" y="1600201"/>
            <a:ext cx="8229600" cy="2835876"/>
          </a:xfrm>
          <a:solidFill>
            <a:schemeClr val="bg1">
              <a:lumMod val="85000"/>
            </a:schemeClr>
          </a:solidFill>
        </p:spPr>
        <p:txBody>
          <a:bodyPr/>
          <a:lstStyle/>
          <a:p>
            <a:pPr marL="0" indent="0">
              <a:buNone/>
            </a:pPr>
            <a:r>
              <a:rPr lang="en-US" altLang="zh-CN" dirty="0"/>
              <a:t># </a:t>
            </a:r>
            <a:r>
              <a:rPr lang="zh-CN" altLang="zh-CN" dirty="0"/>
              <a:t>例 </a:t>
            </a:r>
            <a:r>
              <a:rPr lang="en-US" altLang="zh-CN" dirty="0"/>
              <a:t>4.1</a:t>
            </a:r>
            <a:r>
              <a:rPr lang="zh-CN" altLang="zh-CN" dirty="0"/>
              <a:t>求解三角形面积，文件名：</a:t>
            </a:r>
            <a:r>
              <a:rPr lang="en-US" altLang="zh-CN" dirty="0"/>
              <a:t>AreaOfTriangle1.py</a:t>
            </a:r>
            <a:endParaRPr lang="zh-CN" altLang="zh-CN" dirty="0"/>
          </a:p>
          <a:p>
            <a:pPr marL="0" indent="0">
              <a:buNone/>
            </a:pPr>
            <a:r>
              <a:rPr lang="en-US" altLang="zh-CN" dirty="0" err="1"/>
              <a:t>a,b,c</a:t>
            </a:r>
            <a:r>
              <a:rPr lang="en-US" altLang="zh-CN" dirty="0"/>
              <a:t> = input("</a:t>
            </a:r>
            <a:r>
              <a:rPr lang="zh-CN" altLang="zh-CN" dirty="0"/>
              <a:t>请输入三角形的三条边长：</a:t>
            </a:r>
            <a:r>
              <a:rPr lang="en-US" altLang="zh-CN" dirty="0"/>
              <a:t>").split(" ")</a:t>
            </a:r>
            <a:endParaRPr lang="zh-CN" altLang="zh-CN" dirty="0"/>
          </a:p>
          <a:p>
            <a:pPr marL="0" indent="0">
              <a:buNone/>
            </a:pPr>
            <a:r>
              <a:rPr lang="en-US" altLang="zh-CN" dirty="0" err="1"/>
              <a:t>a,b,c</a:t>
            </a:r>
            <a:r>
              <a:rPr lang="en-US" altLang="zh-CN" dirty="0"/>
              <a:t> = int(a),int(b),int(c)</a:t>
            </a:r>
            <a:endParaRPr lang="zh-CN" altLang="zh-CN" dirty="0"/>
          </a:p>
          <a:p>
            <a:pPr marL="0" indent="0">
              <a:buNone/>
            </a:pPr>
            <a:r>
              <a:rPr lang="en-US" altLang="zh-CN" dirty="0"/>
              <a:t>s = (a + b + c)/2</a:t>
            </a:r>
            <a:endParaRPr lang="zh-CN" altLang="zh-CN" dirty="0"/>
          </a:p>
          <a:p>
            <a:pPr marL="0" indent="0">
              <a:buNone/>
            </a:pPr>
            <a:r>
              <a:rPr lang="en-US" altLang="zh-CN" dirty="0"/>
              <a:t>area = (s * (s-a) * (s-b) * (s-c)) ** 0.5</a:t>
            </a:r>
            <a:endParaRPr lang="zh-CN" altLang="zh-CN" dirty="0"/>
          </a:p>
          <a:p>
            <a:pPr marL="0" indent="0">
              <a:buNone/>
            </a:pPr>
            <a:r>
              <a:rPr lang="en-US" altLang="zh-CN" dirty="0"/>
              <a:t>print("</a:t>
            </a:r>
            <a:r>
              <a:rPr lang="zh-CN" altLang="zh-CN" dirty="0"/>
              <a:t>面积</a:t>
            </a:r>
            <a:r>
              <a:rPr lang="en-US" altLang="zh-CN" dirty="0"/>
              <a:t>",area</a:t>
            </a:r>
            <a:r>
              <a:rPr lang="en-US" altLang="zh-CN" dirty="0" smtClean="0"/>
              <a:t>)</a:t>
            </a:r>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6</a:t>
            </a:fld>
            <a:endParaRPr lang="en-US" altLang="ko-KR"/>
          </a:p>
        </p:txBody>
      </p:sp>
      <p:sp>
        <p:nvSpPr>
          <p:cNvPr id="5" name="TextBox 4"/>
          <p:cNvSpPr txBox="1"/>
          <p:nvPr/>
        </p:nvSpPr>
        <p:spPr>
          <a:xfrm>
            <a:off x="494270" y="4819135"/>
            <a:ext cx="8081319" cy="1384995"/>
          </a:xfrm>
          <a:prstGeom prst="rect">
            <a:avLst/>
          </a:prstGeom>
          <a:noFill/>
        </p:spPr>
        <p:txBody>
          <a:bodyPr wrap="square" rtlCol="0">
            <a:spAutoFit/>
          </a:bodyPr>
          <a:lstStyle/>
          <a:p>
            <a:r>
              <a:rPr lang="zh-CN" altLang="zh-CN" sz="2800" b="1" dirty="0"/>
              <a:t>运行</a:t>
            </a:r>
            <a:r>
              <a:rPr lang="zh-CN" altLang="zh-CN" sz="2800" b="1" dirty="0" smtClean="0"/>
              <a:t>输出</a:t>
            </a:r>
            <a:r>
              <a:rPr lang="zh-CN" altLang="en-US" sz="2800" b="1" dirty="0" smtClean="0"/>
              <a:t>：</a:t>
            </a:r>
            <a:endParaRPr lang="zh-CN" altLang="zh-CN" sz="2800" b="1" dirty="0"/>
          </a:p>
          <a:p>
            <a:r>
              <a:rPr lang="zh-CN" altLang="zh-CN" sz="2800" b="1" dirty="0"/>
              <a:t>请输入三角形的三条边长：</a:t>
            </a:r>
            <a:r>
              <a:rPr lang="en-US" altLang="zh-CN" sz="2800" b="1" dirty="0"/>
              <a:t>3 4 5</a:t>
            </a:r>
            <a:endParaRPr lang="zh-CN" altLang="zh-CN" sz="2800" b="1" dirty="0"/>
          </a:p>
          <a:p>
            <a:r>
              <a:rPr lang="zh-CN" altLang="zh-CN" sz="2800" b="1" dirty="0"/>
              <a:t>面积</a:t>
            </a:r>
            <a:r>
              <a:rPr lang="en-US" altLang="zh-CN" sz="2800" b="1" dirty="0" smtClean="0"/>
              <a:t>6.0</a:t>
            </a:r>
            <a:endParaRPr lang="zh-CN" altLang="zh-CN" sz="2800" b="1" dirty="0"/>
          </a:p>
        </p:txBody>
      </p:sp>
    </p:spTree>
    <p:extLst>
      <p:ext uri="{BB962C8B-B14F-4D97-AF65-F5344CB8AC3E}">
        <p14:creationId xmlns="" xmlns:p14="http://schemas.microsoft.com/office/powerpoint/2010/main" val="3058117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xfrm>
            <a:off x="73025" y="112713"/>
            <a:ext cx="8229600" cy="8159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分支结构</a:t>
            </a:r>
            <a:endParaRPr lang="zh-CN" altLang="en-US" dirty="0" smtClean="0"/>
          </a:p>
        </p:txBody>
      </p:sp>
      <p:sp>
        <p:nvSpPr>
          <p:cNvPr id="15363" name="内容占位符 2"/>
          <p:cNvSpPr>
            <a:spLocks noGrp="1"/>
          </p:cNvSpPr>
          <p:nvPr>
            <p:ph idx="1"/>
          </p:nvPr>
        </p:nvSpPr>
        <p:spPr bwMode="auto">
          <a:xfrm>
            <a:off x="457200" y="1341438"/>
            <a:ext cx="8229600" cy="51117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zh-CN" altLang="zh-CN" smtClean="0">
                <a:solidFill>
                  <a:srgbClr val="FF0000"/>
                </a:solidFill>
              </a:rPr>
              <a:t>分支结构，就是按照给定条件有选择地执行程序中的语句。</a:t>
            </a:r>
            <a:endParaRPr lang="en-US" altLang="zh-CN" smtClean="0">
              <a:solidFill>
                <a:srgbClr val="FF0000"/>
              </a:solidFill>
            </a:endParaRPr>
          </a:p>
          <a:p>
            <a:pPr marL="0" indent="0">
              <a:buFont typeface="Arial" charset="0"/>
              <a:buNone/>
            </a:pPr>
            <a:endParaRPr lang="en-US" altLang="zh-CN" smtClean="0"/>
          </a:p>
          <a:p>
            <a:pPr marL="0" indent="0">
              <a:buFont typeface="Arial" charset="0"/>
              <a:buNone/>
            </a:pPr>
            <a:r>
              <a:rPr lang="zh-CN" altLang="zh-CN" smtClean="0"/>
              <a:t>在</a:t>
            </a:r>
            <a:r>
              <a:rPr lang="en-US" altLang="zh-CN" smtClean="0"/>
              <a:t>Python</a:t>
            </a:r>
            <a:r>
              <a:rPr lang="zh-CN" altLang="zh-CN" smtClean="0"/>
              <a:t>语言中，实现程序分支结构的语句有：</a:t>
            </a:r>
            <a:r>
              <a:rPr lang="en-US" altLang="zh-CN" smtClean="0"/>
              <a:t>if</a:t>
            </a:r>
            <a:r>
              <a:rPr lang="zh-CN" altLang="zh-CN" smtClean="0"/>
              <a:t>语句（单分支）、</a:t>
            </a:r>
            <a:r>
              <a:rPr lang="en-US" altLang="zh-CN" smtClean="0"/>
              <a:t>if...else</a:t>
            </a:r>
            <a:r>
              <a:rPr lang="zh-CN" altLang="zh-CN" smtClean="0"/>
              <a:t>语句（双分支）和</a:t>
            </a:r>
            <a:r>
              <a:rPr lang="en-US" altLang="zh-CN" smtClean="0"/>
              <a:t>if...elif</a:t>
            </a:r>
            <a:r>
              <a:rPr lang="zh-CN" altLang="zh-CN" smtClean="0"/>
              <a:t>语句（多分支）。</a:t>
            </a:r>
            <a:endParaRPr lang="zh-CN" altLang="en-US" smtClean="0">
              <a:solidFill>
                <a:srgbClr val="FF0000"/>
              </a:solidFill>
            </a:endParaRPr>
          </a:p>
        </p:txBody>
      </p:sp>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7</a:t>
            </a:fld>
            <a:endParaRPr lang="en-US" altLang="ko-KR"/>
          </a:p>
        </p:txBody>
      </p:sp>
    </p:spTree>
    <p:extLst>
      <p:ext uri="{BB962C8B-B14F-4D97-AF65-F5344CB8AC3E}">
        <p14:creationId xmlns="" xmlns:p14="http://schemas.microsoft.com/office/powerpoint/2010/main" val="1053428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120650" y="333375"/>
            <a:ext cx="8850355" cy="61247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latinLnBrk="1">
              <a:lnSpc>
                <a:spcPct val="90000"/>
              </a:lnSpc>
            </a:pPr>
            <a:r>
              <a:rPr lang="en-US" altLang="zh-CN" sz="4000" b="1" dirty="0" smtClean="0">
                <a:solidFill>
                  <a:srgbClr val="F8FE06"/>
                </a:solidFill>
                <a:latin typeface="Tahoma" pitchFamily="34" charset="0"/>
                <a:ea typeface="黑体" pitchFamily="49" charset="-122"/>
                <a:cs typeface="+mj-cs"/>
              </a:rPr>
              <a:t>if</a:t>
            </a:r>
            <a:r>
              <a:rPr lang="zh-CN" altLang="zh-CN" sz="4000" b="1" dirty="0">
                <a:solidFill>
                  <a:srgbClr val="F8FE06"/>
                </a:solidFill>
                <a:latin typeface="Tahoma" pitchFamily="34" charset="0"/>
                <a:ea typeface="黑体" pitchFamily="49" charset="-122"/>
                <a:cs typeface="+mj-cs"/>
              </a:rPr>
              <a:t>语句（单分支）</a:t>
            </a:r>
            <a:endParaRPr lang="en-US" altLang="zh-CN" sz="4000" b="1" dirty="0">
              <a:solidFill>
                <a:srgbClr val="F8FE06"/>
              </a:solidFill>
              <a:latin typeface="Tahoma" pitchFamily="34" charset="0"/>
              <a:ea typeface="黑体" pitchFamily="49" charset="-122"/>
              <a:cs typeface="+mj-cs"/>
            </a:endParaRPr>
          </a:p>
          <a:p>
            <a:pPr eaLnBrk="1" hangingPunct="1"/>
            <a:endParaRPr lang="en-US" altLang="zh-CN" sz="2400" dirty="0"/>
          </a:p>
          <a:p>
            <a:pPr eaLnBrk="1" hangingPunct="1"/>
            <a:r>
              <a:rPr lang="zh-CN" altLang="zh-CN" sz="2400" dirty="0"/>
              <a:t>语法格式：</a:t>
            </a:r>
          </a:p>
          <a:p>
            <a:pPr eaLnBrk="1" hangingPunct="1"/>
            <a:r>
              <a:rPr lang="en-US" altLang="zh-CN" sz="2800" b="1" dirty="0">
                <a:solidFill>
                  <a:srgbClr val="FF0000"/>
                </a:solidFill>
              </a:rPr>
              <a:t>if &lt;</a:t>
            </a:r>
            <a:r>
              <a:rPr lang="zh-CN" altLang="zh-CN" sz="2800" b="1" dirty="0">
                <a:solidFill>
                  <a:srgbClr val="FF0000"/>
                </a:solidFill>
              </a:rPr>
              <a:t>表达式</a:t>
            </a:r>
            <a:r>
              <a:rPr lang="en-US" altLang="zh-CN" sz="2800" b="1" dirty="0">
                <a:solidFill>
                  <a:srgbClr val="FF0000"/>
                </a:solidFill>
              </a:rPr>
              <a:t>&gt;:</a:t>
            </a:r>
            <a:endParaRPr lang="zh-CN" altLang="zh-CN" sz="2800" b="1" dirty="0">
              <a:solidFill>
                <a:srgbClr val="FF0000"/>
              </a:solidFill>
            </a:endParaRPr>
          </a:p>
          <a:p>
            <a:pPr eaLnBrk="1" hangingPunct="1"/>
            <a:r>
              <a:rPr lang="en-US" altLang="zh-CN" sz="2800" b="1" dirty="0">
                <a:solidFill>
                  <a:srgbClr val="FF0000"/>
                </a:solidFill>
              </a:rPr>
              <a:t>	&lt;</a:t>
            </a:r>
            <a:r>
              <a:rPr lang="zh-CN" altLang="zh-CN" sz="2800" b="1" dirty="0">
                <a:solidFill>
                  <a:srgbClr val="FF0000"/>
                </a:solidFill>
              </a:rPr>
              <a:t>语句序列</a:t>
            </a:r>
            <a:r>
              <a:rPr lang="en-US" altLang="zh-CN" sz="2800" b="1" dirty="0">
                <a:solidFill>
                  <a:srgbClr val="FF0000"/>
                </a:solidFill>
              </a:rPr>
              <a:t>&gt;</a:t>
            </a:r>
            <a:endParaRPr lang="zh-CN" altLang="zh-CN" sz="2800" b="1" dirty="0">
              <a:solidFill>
                <a:srgbClr val="FF0000"/>
              </a:solidFill>
            </a:endParaRPr>
          </a:p>
          <a:p>
            <a:pPr eaLnBrk="1" hangingPunct="1"/>
            <a:endParaRPr lang="en-US" altLang="zh-CN" sz="2800" dirty="0" smtClean="0"/>
          </a:p>
          <a:p>
            <a:pPr eaLnBrk="1" hangingPunct="1"/>
            <a:r>
              <a:rPr lang="zh-CN" altLang="zh-CN" sz="2800" dirty="0" smtClean="0"/>
              <a:t>其中</a:t>
            </a:r>
            <a:r>
              <a:rPr lang="zh-CN" altLang="zh-CN" sz="2800" dirty="0"/>
              <a:t>：</a:t>
            </a:r>
          </a:p>
          <a:p>
            <a:pPr eaLnBrk="1" hangingPunct="1"/>
            <a:r>
              <a:rPr lang="zh-CN" altLang="zh-CN" sz="2800" dirty="0"/>
              <a:t>（</a:t>
            </a:r>
            <a:r>
              <a:rPr lang="en-US" altLang="zh-CN" sz="2800" dirty="0"/>
              <a:t>1</a:t>
            </a:r>
            <a:r>
              <a:rPr lang="zh-CN" altLang="zh-CN" sz="2800" dirty="0"/>
              <a:t>）表达式是任意的数值、字符、关系或逻辑表达式，或用其它数据类型表示的表达式。它表示条件，以</a:t>
            </a:r>
            <a:r>
              <a:rPr lang="en-US" altLang="zh-CN" sz="2800" dirty="0" smtClean="0"/>
              <a:t>True</a:t>
            </a:r>
            <a:r>
              <a:rPr lang="zh-CN" altLang="zh-CN" sz="2800" dirty="0" smtClean="0"/>
              <a:t>表示</a:t>
            </a:r>
            <a:r>
              <a:rPr lang="zh-CN" altLang="zh-CN" sz="2800" dirty="0"/>
              <a:t>真，</a:t>
            </a:r>
            <a:r>
              <a:rPr lang="en-US" altLang="zh-CN" sz="2800" dirty="0" smtClean="0"/>
              <a:t>False</a:t>
            </a:r>
            <a:r>
              <a:rPr lang="zh-CN" altLang="zh-CN" sz="2800" dirty="0" smtClean="0"/>
              <a:t>表示</a:t>
            </a:r>
            <a:r>
              <a:rPr lang="zh-CN" altLang="zh-CN" sz="2800" dirty="0"/>
              <a:t>假。</a:t>
            </a:r>
          </a:p>
          <a:p>
            <a:pPr eaLnBrk="1" hangingPunct="1"/>
            <a:r>
              <a:rPr lang="zh-CN" altLang="zh-CN" sz="2800" dirty="0"/>
              <a:t>（</a:t>
            </a:r>
            <a:r>
              <a:rPr lang="en-US" altLang="zh-CN" sz="2800" dirty="0"/>
              <a:t>2</a:t>
            </a:r>
            <a:r>
              <a:rPr lang="zh-CN" altLang="zh-CN" sz="2800" dirty="0"/>
              <a:t>）</a:t>
            </a:r>
            <a:r>
              <a:rPr lang="en-US" altLang="zh-CN" sz="2800" dirty="0"/>
              <a:t>&lt;</a:t>
            </a:r>
            <a:r>
              <a:rPr lang="zh-CN" altLang="zh-CN" sz="2800" dirty="0"/>
              <a:t>语句序列</a:t>
            </a:r>
            <a:r>
              <a:rPr lang="en-US" altLang="zh-CN" sz="2800" dirty="0"/>
              <a:t>&gt;</a:t>
            </a:r>
            <a:r>
              <a:rPr lang="zh-CN" altLang="zh-CN" sz="2800" dirty="0"/>
              <a:t>称为</a:t>
            </a:r>
            <a:r>
              <a:rPr lang="en-US" altLang="zh-CN" sz="2800" dirty="0"/>
              <a:t>if</a:t>
            </a:r>
            <a:r>
              <a:rPr lang="zh-CN" altLang="zh-CN" sz="2800" dirty="0"/>
              <a:t>语句的内嵌语句以缩进方式表达，编辑器也会提示程序员开始书写内嵌语句的位置，如果不再缩进，表示内嵌语句在上一行就写完了</a:t>
            </a:r>
            <a:r>
              <a:rPr lang="zh-CN" altLang="zh-CN" sz="2800" dirty="0" smtClean="0"/>
              <a:t>。</a:t>
            </a:r>
          </a:p>
          <a:p>
            <a:pPr eaLnBrk="1" hangingPunct="1"/>
            <a:r>
              <a:rPr lang="zh-CN" altLang="zh-CN" sz="2800" dirty="0" smtClean="0"/>
              <a:t>执行顺序</a:t>
            </a:r>
            <a:r>
              <a:rPr lang="zh-CN" altLang="en-US" sz="2800" dirty="0" smtClean="0"/>
              <a:t>见流程图。</a:t>
            </a:r>
            <a:endParaRPr lang="zh-CN" altLang="zh-CN" sz="2800" b="1" dirty="0"/>
          </a:p>
        </p:txBody>
      </p:sp>
      <p:pic>
        <p:nvPicPr>
          <p:cNvPr id="16387" name="Picture 2" descr="图4-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8274" y="1064911"/>
            <a:ext cx="2563812" cy="217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8</a:t>
            </a:fld>
            <a:endParaRPr lang="en-US" altLang="ko-KR"/>
          </a:p>
        </p:txBody>
      </p:sp>
    </p:spTree>
    <p:extLst>
      <p:ext uri="{BB962C8B-B14F-4D97-AF65-F5344CB8AC3E}">
        <p14:creationId xmlns="" xmlns:p14="http://schemas.microsoft.com/office/powerpoint/2010/main" val="1658144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p:cNvSpPr>
            <a:spLocks noChangeArrowheads="1"/>
          </p:cNvSpPr>
          <p:nvPr/>
        </p:nvSpPr>
        <p:spPr bwMode="auto">
          <a:xfrm>
            <a:off x="200025" y="1268799"/>
            <a:ext cx="8785225"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smtClean="0"/>
              <a:t>例</a:t>
            </a:r>
            <a:r>
              <a:rPr lang="en-US" altLang="zh-CN" sz="3200" b="1" dirty="0" smtClean="0"/>
              <a:t>：</a:t>
            </a:r>
            <a:r>
              <a:rPr lang="zh-CN" altLang="zh-CN" sz="3200" b="1" dirty="0" smtClean="0"/>
              <a:t>输入</a:t>
            </a:r>
            <a:r>
              <a:rPr lang="zh-CN" altLang="zh-CN" sz="3200" b="1" dirty="0"/>
              <a:t>两个整数</a:t>
            </a:r>
            <a:r>
              <a:rPr lang="en-US" altLang="zh-CN" sz="3200" b="1" dirty="0"/>
              <a:t>a</a:t>
            </a:r>
            <a:r>
              <a:rPr lang="zh-CN" altLang="zh-CN" sz="3200" b="1" dirty="0"/>
              <a:t>和</a:t>
            </a:r>
            <a:r>
              <a:rPr lang="en-US" altLang="zh-CN" sz="3200" b="1" dirty="0"/>
              <a:t>b</a:t>
            </a:r>
            <a:r>
              <a:rPr lang="zh-CN" altLang="zh-CN" sz="3200" b="1" dirty="0"/>
              <a:t>，按</a:t>
            </a:r>
            <a:r>
              <a:rPr lang="zh-CN" altLang="zh-CN" sz="3200" b="1" dirty="0">
                <a:solidFill>
                  <a:srgbClr val="FF0000"/>
                </a:solidFill>
              </a:rPr>
              <a:t>从小到大的顺序</a:t>
            </a:r>
            <a:r>
              <a:rPr lang="zh-CN" altLang="zh-CN" sz="3200" b="1" dirty="0"/>
              <a:t>输出这两个数（从这个例子开始，写出完整的</a:t>
            </a:r>
            <a:r>
              <a:rPr lang="en-US" altLang="zh-CN" sz="3200" b="1" dirty="0"/>
              <a:t>Python</a:t>
            </a:r>
            <a:r>
              <a:rPr lang="zh-CN" altLang="zh-CN" sz="3200" b="1" dirty="0"/>
              <a:t>程序代码）。</a:t>
            </a:r>
            <a:endParaRPr lang="en-US" altLang="zh-CN" sz="3200" b="1" dirty="0"/>
          </a:p>
          <a:p>
            <a:pPr eaLnBrk="1" hangingPunct="1"/>
            <a:endParaRPr lang="en-US" altLang="zh-CN" sz="3200" b="1" dirty="0"/>
          </a:p>
          <a:p>
            <a:pPr eaLnBrk="1" hangingPunct="1"/>
            <a:r>
              <a:rPr lang="zh-CN" altLang="zh-CN" sz="3200" b="1" dirty="0"/>
              <a:t>分析：若</a:t>
            </a:r>
            <a:r>
              <a:rPr lang="en-US" altLang="zh-CN" sz="3200" b="1" dirty="0"/>
              <a:t>a&gt;b</a:t>
            </a:r>
            <a:r>
              <a:rPr lang="zh-CN" altLang="zh-CN" sz="3200" b="1" dirty="0"/>
              <a:t>，则将</a:t>
            </a:r>
            <a:r>
              <a:rPr lang="en-US" altLang="zh-CN" sz="3200" b="1" dirty="0"/>
              <a:t>a</a:t>
            </a:r>
            <a:r>
              <a:rPr lang="zh-CN" altLang="zh-CN" sz="3200" b="1" dirty="0"/>
              <a:t>、</a:t>
            </a:r>
            <a:r>
              <a:rPr lang="en-US" altLang="zh-CN" sz="3200" b="1" dirty="0"/>
              <a:t>b</a:t>
            </a:r>
            <a:r>
              <a:rPr lang="zh-CN" altLang="zh-CN" sz="3200" b="1" dirty="0"/>
              <a:t>交换，否则不交换</a:t>
            </a:r>
            <a:r>
              <a:rPr lang="zh-CN" altLang="zh-CN" sz="3200" b="1" dirty="0" smtClean="0"/>
              <a:t>。</a:t>
            </a:r>
            <a:endParaRPr lang="zh-CN" altLang="zh-CN" sz="3200" b="1"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9</a:t>
            </a:fld>
            <a:endParaRPr lang="en-US" altLang="ko-KR"/>
          </a:p>
        </p:txBody>
      </p:sp>
    </p:spTree>
    <p:extLst>
      <p:ext uri="{BB962C8B-B14F-4D97-AF65-F5344CB8AC3E}">
        <p14:creationId xmlns="" xmlns:p14="http://schemas.microsoft.com/office/powerpoint/2010/main" val="1248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南邮">
  <a:themeElements>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fontScheme name="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1_기본 디자인 1">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FFFFCC"/>
        </a:dk2>
        <a:lt2>
          <a:srgbClr val="5F5F5F"/>
        </a:lt2>
        <a:accent1>
          <a:srgbClr val="5A9E65"/>
        </a:accent1>
        <a:accent2>
          <a:srgbClr val="CCCC00"/>
        </a:accent2>
        <a:accent3>
          <a:srgbClr val="FFFFFF"/>
        </a:accent3>
        <a:accent4>
          <a:srgbClr val="000000"/>
        </a:accent4>
        <a:accent5>
          <a:srgbClr val="B5CCB8"/>
        </a:accent5>
        <a:accent6>
          <a:srgbClr val="B9B900"/>
        </a:accent6>
        <a:hlink>
          <a:srgbClr val="DB8647"/>
        </a:hlink>
        <a:folHlink>
          <a:srgbClr val="90B7CA"/>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FF"/>
        </a:lt1>
        <a:dk2>
          <a:srgbClr val="FEE9DE"/>
        </a:dk2>
        <a:lt2>
          <a:srgbClr val="777777"/>
        </a:lt2>
        <a:accent1>
          <a:srgbClr val="6D5484"/>
        </a:accent1>
        <a:accent2>
          <a:srgbClr val="D88EC6"/>
        </a:accent2>
        <a:accent3>
          <a:srgbClr val="FFFFFF"/>
        </a:accent3>
        <a:accent4>
          <a:srgbClr val="000000"/>
        </a:accent4>
        <a:accent5>
          <a:srgbClr val="BAB3C2"/>
        </a:accent5>
        <a:accent6>
          <a:srgbClr val="C480B3"/>
        </a:accent6>
        <a:hlink>
          <a:srgbClr val="EA8484"/>
        </a:hlink>
        <a:folHlink>
          <a:srgbClr val="8BCF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1628</TotalTime>
  <Words>3058</Words>
  <Application>Microsoft Office PowerPoint</Application>
  <PresentationFormat>全屏显示(4:3)</PresentationFormat>
  <Paragraphs>464</Paragraphs>
  <Slides>53</Slides>
  <Notes>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53</vt:i4>
      </vt:variant>
    </vt:vector>
  </HeadingPairs>
  <TitlesOfParts>
    <vt:vector size="54" baseType="lpstr">
      <vt:lpstr>南邮</vt:lpstr>
      <vt:lpstr>幻灯片 1</vt:lpstr>
      <vt:lpstr>第4章 程序控制结构</vt:lpstr>
      <vt:lpstr>1 了解程序流程的基本概念，掌握程序流程控制的3种结构 2 掌握if选择控制语句，并能熟练使用 3 掌握for、while循环控制语句，并能熟练使用 4 掌握else、break、continue流程控制语句的使用方法 5 掌握简单的数学问题求解方法，如质数的判断、阶乘求解等</vt:lpstr>
      <vt:lpstr>幻灯片 4</vt:lpstr>
      <vt:lpstr>顺序结构</vt:lpstr>
      <vt:lpstr>顺序结构举例</vt:lpstr>
      <vt:lpstr>分支结构</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循环结构</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其他控制关键字</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本章小结</vt:lpstr>
      <vt:lpstr>本章小结</vt:lpstr>
      <vt:lpstr>本章小结</vt:lpstr>
      <vt:lpstr>幻灯片 53</vt:lpstr>
    </vt:vector>
  </TitlesOfParts>
  <Company>artcom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dc:description>본 디자인은 ARTCOM PT연구소에 저작권이 있습니다.</dc:description>
  <cp:lastModifiedBy>ZM2015</cp:lastModifiedBy>
  <cp:revision>72</cp:revision>
  <dcterms:created xsi:type="dcterms:W3CDTF">2015-09-21T07:23:15Z</dcterms:created>
  <dcterms:modified xsi:type="dcterms:W3CDTF">2019-04-02T03:28:14Z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000800b289000000000001024140</vt:lpwstr>
  </property>
</Properties>
</file>