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258" r:id="rId2"/>
    <p:sldId id="609" r:id="rId3"/>
    <p:sldId id="610" r:id="rId4"/>
    <p:sldId id="611" r:id="rId5"/>
    <p:sldId id="612" r:id="rId6"/>
    <p:sldId id="613" r:id="rId7"/>
    <p:sldId id="614" r:id="rId8"/>
    <p:sldId id="615" r:id="rId9"/>
    <p:sldId id="633" r:id="rId10"/>
    <p:sldId id="616" r:id="rId11"/>
    <p:sldId id="634" r:id="rId12"/>
    <p:sldId id="617" r:id="rId13"/>
    <p:sldId id="618" r:id="rId14"/>
    <p:sldId id="619" r:id="rId15"/>
    <p:sldId id="635" r:id="rId16"/>
    <p:sldId id="620" r:id="rId17"/>
    <p:sldId id="621" r:id="rId18"/>
    <p:sldId id="636" r:id="rId19"/>
    <p:sldId id="637" r:id="rId20"/>
    <p:sldId id="638" r:id="rId21"/>
    <p:sldId id="639" r:id="rId22"/>
    <p:sldId id="640" r:id="rId23"/>
    <p:sldId id="622" r:id="rId24"/>
    <p:sldId id="623" r:id="rId25"/>
    <p:sldId id="624" r:id="rId26"/>
    <p:sldId id="626" r:id="rId27"/>
    <p:sldId id="643" r:id="rId28"/>
    <p:sldId id="644" r:id="rId29"/>
    <p:sldId id="625" r:id="rId30"/>
    <p:sldId id="627" r:id="rId31"/>
    <p:sldId id="645" r:id="rId32"/>
    <p:sldId id="641" r:id="rId33"/>
    <p:sldId id="642" r:id="rId34"/>
    <p:sldId id="628" r:id="rId35"/>
    <p:sldId id="629" r:id="rId36"/>
    <p:sldId id="630" r:id="rId37"/>
    <p:sldId id="631" r:id="rId38"/>
    <p:sldId id="632" r:id="rId39"/>
    <p:sldId id="646" r:id="rId40"/>
    <p:sldId id="647" r:id="rId41"/>
    <p:sldId id="648" r:id="rId42"/>
    <p:sldId id="649" r:id="rId43"/>
    <p:sldId id="650" r:id="rId44"/>
    <p:sldId id="651" r:id="rId45"/>
    <p:sldId id="564" r:id="rId46"/>
  </p:sldIdLst>
  <p:sldSz cx="9144000" cy="6858000" type="screen4x3"/>
  <p:notesSz cx="6858000" cy="9144000"/>
  <p:defaultTextStyle>
    <a:defPPr>
      <a:defRPr lang="ko-KR"/>
    </a:defPPr>
    <a:lvl1pPr algn="l" rtl="0" fontAlgn="base">
      <a:spcBef>
        <a:spcPct val="0"/>
      </a:spcBef>
      <a:spcAft>
        <a:spcPct val="0"/>
      </a:spcAft>
      <a:defRPr kumimoji="1" sz="3600" kern="1200">
        <a:solidFill>
          <a:schemeClr val="tx1"/>
        </a:solidFill>
        <a:latin typeface="Gulim" pitchFamily="34" charset="-127"/>
        <a:ea typeface="宋体" charset="-122"/>
        <a:cs typeface="+mn-cs"/>
      </a:defRPr>
    </a:lvl1pPr>
    <a:lvl2pPr marL="457200" algn="l" rtl="0" fontAlgn="base">
      <a:spcBef>
        <a:spcPct val="0"/>
      </a:spcBef>
      <a:spcAft>
        <a:spcPct val="0"/>
      </a:spcAft>
      <a:defRPr kumimoji="1" sz="3600" kern="1200">
        <a:solidFill>
          <a:schemeClr val="tx1"/>
        </a:solidFill>
        <a:latin typeface="Gulim" pitchFamily="34" charset="-127"/>
        <a:ea typeface="宋体" charset="-122"/>
        <a:cs typeface="+mn-cs"/>
      </a:defRPr>
    </a:lvl2pPr>
    <a:lvl3pPr marL="914400" algn="l" rtl="0" fontAlgn="base">
      <a:spcBef>
        <a:spcPct val="0"/>
      </a:spcBef>
      <a:spcAft>
        <a:spcPct val="0"/>
      </a:spcAft>
      <a:defRPr kumimoji="1" sz="3600" kern="1200">
        <a:solidFill>
          <a:schemeClr val="tx1"/>
        </a:solidFill>
        <a:latin typeface="Gulim" pitchFamily="34" charset="-127"/>
        <a:ea typeface="宋体" charset="-122"/>
        <a:cs typeface="+mn-cs"/>
      </a:defRPr>
    </a:lvl3pPr>
    <a:lvl4pPr marL="1371600" algn="l" rtl="0" fontAlgn="base">
      <a:spcBef>
        <a:spcPct val="0"/>
      </a:spcBef>
      <a:spcAft>
        <a:spcPct val="0"/>
      </a:spcAft>
      <a:defRPr kumimoji="1" sz="3600" kern="1200">
        <a:solidFill>
          <a:schemeClr val="tx1"/>
        </a:solidFill>
        <a:latin typeface="Gulim" pitchFamily="34" charset="-127"/>
        <a:ea typeface="宋体" charset="-122"/>
        <a:cs typeface="+mn-cs"/>
      </a:defRPr>
    </a:lvl4pPr>
    <a:lvl5pPr marL="1828800" algn="l" rtl="0" fontAlgn="base">
      <a:spcBef>
        <a:spcPct val="0"/>
      </a:spcBef>
      <a:spcAft>
        <a:spcPct val="0"/>
      </a:spcAft>
      <a:defRPr kumimoji="1" sz="3600" kern="1200">
        <a:solidFill>
          <a:schemeClr val="tx1"/>
        </a:solidFill>
        <a:latin typeface="Gulim" pitchFamily="34" charset="-127"/>
        <a:ea typeface="宋体" charset="-122"/>
        <a:cs typeface="+mn-cs"/>
      </a:defRPr>
    </a:lvl5pPr>
    <a:lvl6pPr marL="2286000" algn="l" defTabSz="914400" rtl="0" eaLnBrk="1" latinLnBrk="0" hangingPunct="1">
      <a:defRPr kumimoji="1" sz="3600" kern="1200">
        <a:solidFill>
          <a:schemeClr val="tx1"/>
        </a:solidFill>
        <a:latin typeface="Gulim" pitchFamily="34" charset="-127"/>
        <a:ea typeface="宋体" charset="-122"/>
        <a:cs typeface="+mn-cs"/>
      </a:defRPr>
    </a:lvl6pPr>
    <a:lvl7pPr marL="2743200" algn="l" defTabSz="914400" rtl="0" eaLnBrk="1" latinLnBrk="0" hangingPunct="1">
      <a:defRPr kumimoji="1" sz="3600" kern="1200">
        <a:solidFill>
          <a:schemeClr val="tx1"/>
        </a:solidFill>
        <a:latin typeface="Gulim" pitchFamily="34" charset="-127"/>
        <a:ea typeface="宋体" charset="-122"/>
        <a:cs typeface="+mn-cs"/>
      </a:defRPr>
    </a:lvl7pPr>
    <a:lvl8pPr marL="3200400" algn="l" defTabSz="914400" rtl="0" eaLnBrk="1" latinLnBrk="0" hangingPunct="1">
      <a:defRPr kumimoji="1" sz="3600" kern="1200">
        <a:solidFill>
          <a:schemeClr val="tx1"/>
        </a:solidFill>
        <a:latin typeface="Gulim" pitchFamily="34" charset="-127"/>
        <a:ea typeface="宋体" charset="-122"/>
        <a:cs typeface="+mn-cs"/>
      </a:defRPr>
    </a:lvl8pPr>
    <a:lvl9pPr marL="3657600" algn="l" defTabSz="914400" rtl="0" eaLnBrk="1" latinLnBrk="0" hangingPunct="1">
      <a:defRPr kumimoji="1" sz="3600" kern="1200">
        <a:solidFill>
          <a:schemeClr val="tx1"/>
        </a:solidFill>
        <a:latin typeface="Gulim" pitchFamily="34" charset="-127"/>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003399"/>
    <a:srgbClr val="006600"/>
    <a:srgbClr val="FF5050"/>
    <a:srgbClr val="F8F8F8"/>
    <a:srgbClr val="F8FE06"/>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4248" autoAdjust="0"/>
  </p:normalViewPr>
  <p:slideViewPr>
    <p:cSldViewPr snapToGrid="0">
      <p:cViewPr varScale="1">
        <p:scale>
          <a:sx n="77" d="100"/>
          <a:sy n="77"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3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zh-CN" altLang="en-US"/>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1E35477E-1C5A-478E-90F9-334C38665CAC}" type="slidenum">
              <a:rPr lang="zh-CN" altLang="en-US"/>
              <a:pPr>
                <a:defRPr/>
              </a:pPr>
              <a:t>‹#›</a:t>
            </a:fld>
            <a:endParaRPr lang="en-US" altLang="zh-CN"/>
          </a:p>
        </p:txBody>
      </p:sp>
    </p:spTree>
    <p:extLst>
      <p:ext uri="{BB962C8B-B14F-4D97-AF65-F5344CB8AC3E}">
        <p14:creationId xmlns:p14="http://schemas.microsoft.com/office/powerpoint/2010/main" val="165082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216887E0-471E-4DE0-AF29-DA3E571DA503}" type="slidenum">
              <a:rPr lang="en-US" altLang="ko-KR"/>
              <a:pPr>
                <a:defRPr/>
              </a:pPr>
              <a:t>‹#›</a:t>
            </a:fld>
            <a:endParaRPr lang="en-US" altLang="ko-KR"/>
          </a:p>
        </p:txBody>
      </p:sp>
    </p:spTree>
    <p:extLst>
      <p:ext uri="{BB962C8B-B14F-4D97-AF65-F5344CB8AC3E}">
        <p14:creationId xmlns:p14="http://schemas.microsoft.com/office/powerpoint/2010/main" val="91908532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1</a:t>
            </a:fld>
            <a:endParaRPr lang="en-US" altLang="ko-KR"/>
          </a:p>
        </p:txBody>
      </p:sp>
    </p:spTree>
    <p:extLst>
      <p:ext uri="{BB962C8B-B14F-4D97-AF65-F5344CB8AC3E}">
        <p14:creationId xmlns:p14="http://schemas.microsoft.com/office/powerpoint/2010/main" val="252183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2</a:t>
            </a:fld>
            <a:endParaRPr lang="en-US" altLang="ko-KR"/>
          </a:p>
        </p:txBody>
      </p:sp>
    </p:spTree>
    <p:extLst>
      <p:ext uri="{BB962C8B-B14F-4D97-AF65-F5344CB8AC3E}">
        <p14:creationId xmlns:p14="http://schemas.microsoft.com/office/powerpoint/2010/main" val="47592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23" tIns="45711" rIns="91423" bIns="45711"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7DBC9705-389B-4C5F-8471-201467B8898F}" type="slidenum">
              <a:rPr lang="en-US" altLang="zh-CN" sz="1200">
                <a:latin typeface="Times New Roman" pitchFamily="18" charset="0"/>
                <a:ea typeface="隶书" pitchFamily="49" charset="-122"/>
              </a:rPr>
              <a:pPr algn="r" eaLnBrk="1" hangingPunct="1"/>
              <a:t>45</a:t>
            </a:fld>
            <a:endParaRPr lang="en-US" altLang="zh-CN" sz="1200">
              <a:latin typeface="Times New Roman" pitchFamily="18" charset="0"/>
              <a:ea typeface="隶书" pitchFamily="49" charset="-122"/>
            </a:endParaRPr>
          </a:p>
        </p:txBody>
      </p:sp>
      <p:sp>
        <p:nvSpPr>
          <p:cNvPr id="39939" name="Rectangle 2"/>
          <p:cNvSpPr>
            <a:spLocks noGrp="1" noRot="1" noChangeAspect="1" noChangeArrowheads="1" noTextEdit="1"/>
          </p:cNvSpPr>
          <p:nvPr>
            <p:ph type="sldImg"/>
          </p:nvPr>
        </p:nvSpPr>
        <p:spPr>
          <a:ln/>
        </p:spPr>
      </p:sp>
      <p:sp>
        <p:nvSpPr>
          <p:cNvPr id="39940" name="Rectangle 4"/>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1" rIns="91423" bIns="45711"/>
          <a:lstStyle/>
          <a:p>
            <a:endParaRPr lang="zh-CN" altLang="zh-CN" smtClean="0"/>
          </a:p>
        </p:txBody>
      </p:sp>
    </p:spTree>
    <p:extLst>
      <p:ext uri="{BB962C8B-B14F-4D97-AF65-F5344CB8AC3E}">
        <p14:creationId xmlns:p14="http://schemas.microsoft.com/office/powerpoint/2010/main" val="757116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19" descr="nju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824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25AE9908-57B2-4459-980B-5946E56C3D56}" type="slidenum">
              <a:rPr lang="en-US" altLang="ko-KR"/>
              <a:pPr>
                <a:defRPr/>
              </a:pPr>
              <a:t>‹#›</a:t>
            </a:fld>
            <a:endParaRPr lang="en-US" altLang="ko-KR"/>
          </a:p>
        </p:txBody>
      </p:sp>
    </p:spTree>
    <p:extLst>
      <p:ext uri="{BB962C8B-B14F-4D97-AF65-F5344CB8AC3E}">
        <p14:creationId xmlns:p14="http://schemas.microsoft.com/office/powerpoint/2010/main" val="142470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6156037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3880118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752" y="112410"/>
            <a:ext cx="8229600" cy="816743"/>
          </a:xfrm>
          <a:prstGeom prst="rect">
            <a:avLst/>
          </a:prstGeom>
        </p:spPr>
        <p:txBody>
          <a:bodyPr/>
          <a:lstStyle>
            <a:lvl1pPr>
              <a:defRPr sz="4000" baseline="0">
                <a:solidFill>
                  <a:srgbClr val="F8FE06"/>
                </a:solidFill>
                <a:latin typeface="Tahoma" pitchFamily="34" charset="0"/>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lnSpc>
                <a:spcPct val="105000"/>
              </a:lnSpc>
              <a:defRPr sz="2400" b="1" i="0" baseline="0">
                <a:latin typeface="Tahoma" pitchFamily="34" charset="0"/>
                <a:ea typeface="黑体" pitchFamily="49" charset="-122"/>
              </a:defRPr>
            </a:lvl1pPr>
            <a:lvl2pPr>
              <a:lnSpc>
                <a:spcPct val="105000"/>
              </a:lnSpc>
              <a:defRPr sz="2400" b="1" i="0" baseline="0">
                <a:latin typeface="Tahoma" pitchFamily="34" charset="0"/>
                <a:ea typeface="黑体" pitchFamily="49" charset="-122"/>
              </a:defRPr>
            </a:lvl2pPr>
            <a:lvl3pPr>
              <a:lnSpc>
                <a:spcPct val="105000"/>
              </a:lnSpc>
              <a:defRPr sz="2400" b="1" i="0" baseline="0">
                <a:latin typeface="Tahoma" pitchFamily="34" charset="0"/>
                <a:ea typeface="黑体" pitchFamily="49"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Rectangle 6"/>
          <p:cNvSpPr>
            <a:spLocks noGrp="1" noChangeArrowheads="1"/>
          </p:cNvSpPr>
          <p:nvPr>
            <p:ph type="sldNum" sz="quarter" idx="10"/>
          </p:nvPr>
        </p:nvSpPr>
        <p:spPr>
          <a:ln/>
        </p:spPr>
        <p:txBody>
          <a:bodyPr/>
          <a:lstStyle>
            <a:lvl1pPr>
              <a:defRPr/>
            </a:lvl1pPr>
          </a:lstStyle>
          <a:p>
            <a:pPr>
              <a:defRPr/>
            </a:pPr>
            <a:fld id="{2BD893FB-85AB-4B61-AFED-52C0504A6183}" type="slidenum">
              <a:rPr lang="en-US" altLang="ko-KR"/>
              <a:pPr>
                <a:defRPr/>
              </a:pPr>
              <a:t>‹#›</a:t>
            </a:fld>
            <a:endParaRPr lang="en-US" altLang="ko-KR"/>
          </a:p>
        </p:txBody>
      </p:sp>
    </p:spTree>
    <p:extLst>
      <p:ext uri="{BB962C8B-B14F-4D97-AF65-F5344CB8AC3E}">
        <p14:creationId xmlns:p14="http://schemas.microsoft.com/office/powerpoint/2010/main" val="2892379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21FA6B54-9BAF-4780-A14F-7F55ADCF1FEF}" type="slidenum">
              <a:rPr lang="en-US" altLang="ko-KR"/>
              <a:pPr>
                <a:defRPr/>
              </a:pPr>
              <a:t>‹#›</a:t>
            </a:fld>
            <a:endParaRPr lang="en-US" altLang="ko-KR"/>
          </a:p>
        </p:txBody>
      </p:sp>
    </p:spTree>
    <p:extLst>
      <p:ext uri="{BB962C8B-B14F-4D97-AF65-F5344CB8AC3E}">
        <p14:creationId xmlns:p14="http://schemas.microsoft.com/office/powerpoint/2010/main" val="1779364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A1E115F-A18D-4981-BA91-63DE54E36BEB}" type="slidenum">
              <a:rPr lang="en-US" altLang="ko-KR"/>
              <a:pPr>
                <a:defRPr/>
              </a:pPr>
              <a:t>‹#›</a:t>
            </a:fld>
            <a:endParaRPr lang="en-US" altLang="ko-KR"/>
          </a:p>
        </p:txBody>
      </p:sp>
    </p:spTree>
    <p:extLst>
      <p:ext uri="{BB962C8B-B14F-4D97-AF65-F5344CB8AC3E}">
        <p14:creationId xmlns:p14="http://schemas.microsoft.com/office/powerpoint/2010/main" val="1903174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a:prstGeom prst="rect">
            <a:avLst/>
          </a:prstGeom>
        </p:spPr>
        <p:txBody>
          <a:bodyPr/>
          <a:lstStyle/>
          <a:p>
            <a:pPr lvl="0"/>
            <a:r>
              <a:rPr lang="zh-CN" altLang="en-US" noProof="0" smtClean="0"/>
              <a:t>单击图标添加图表</a:t>
            </a:r>
          </a:p>
        </p:txBody>
      </p:sp>
      <p:sp>
        <p:nvSpPr>
          <p:cNvPr id="5" name="Rectangle 6"/>
          <p:cNvSpPr>
            <a:spLocks noGrp="1" noChangeArrowheads="1"/>
          </p:cNvSpPr>
          <p:nvPr>
            <p:ph type="sldNum" sz="quarter" idx="10"/>
          </p:nvPr>
        </p:nvSpPr>
        <p:spPr>
          <a:ln/>
        </p:spPr>
        <p:txBody>
          <a:bodyPr/>
          <a:lstStyle>
            <a:lvl1pPr>
              <a:defRPr/>
            </a:lvl1pPr>
          </a:lstStyle>
          <a:p>
            <a:pPr>
              <a:defRPr/>
            </a:pPr>
            <a:fld id="{7B547CC8-4C22-4E94-92BB-030D8DD40F4B}" type="slidenum">
              <a:rPr lang="en-US" altLang="ko-KR"/>
              <a:pPr>
                <a:defRPr/>
              </a:pPr>
              <a:t>‹#›</a:t>
            </a:fld>
            <a:endParaRPr lang="en-US" altLang="ko-KR"/>
          </a:p>
        </p:txBody>
      </p:sp>
    </p:spTree>
    <p:extLst>
      <p:ext uri="{BB962C8B-B14F-4D97-AF65-F5344CB8AC3E}">
        <p14:creationId xmlns:p14="http://schemas.microsoft.com/office/powerpoint/2010/main" val="1193417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536F916-06FB-4C33-8B4C-B7BC557AF9D8}" type="slidenum">
              <a:rPr lang="en-US" altLang="ko-KR"/>
              <a:pPr>
                <a:defRPr/>
              </a:pPr>
              <a:t>‹#›</a:t>
            </a:fld>
            <a:endParaRPr lang="en-US" altLang="ko-KR"/>
          </a:p>
        </p:txBody>
      </p:sp>
    </p:spTree>
    <p:extLst>
      <p:ext uri="{BB962C8B-B14F-4D97-AF65-F5344CB8AC3E}">
        <p14:creationId xmlns:p14="http://schemas.microsoft.com/office/powerpoint/2010/main" val="617211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293EA571-AA88-4692-84BF-86BB01D66D86}" type="slidenum">
              <a:rPr lang="en-US" altLang="ko-KR"/>
              <a:pPr>
                <a:defRPr/>
              </a:pPr>
              <a:t>‹#›</a:t>
            </a:fld>
            <a:endParaRPr lang="en-US" altLang="ko-KR"/>
          </a:p>
        </p:txBody>
      </p:sp>
    </p:spTree>
    <p:extLst>
      <p:ext uri="{BB962C8B-B14F-4D97-AF65-F5344CB8AC3E}">
        <p14:creationId xmlns:p14="http://schemas.microsoft.com/office/powerpoint/2010/main" val="27748466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F2160973-C939-468A-B29F-375B0F4B0B78}" type="slidenum">
              <a:rPr lang="en-US" altLang="ko-KR"/>
              <a:pPr>
                <a:defRPr/>
              </a:pPr>
              <a:t>‹#›</a:t>
            </a:fld>
            <a:endParaRPr lang="en-US" altLang="ko-KR"/>
          </a:p>
        </p:txBody>
      </p:sp>
    </p:spTree>
    <p:extLst>
      <p:ext uri="{BB962C8B-B14F-4D97-AF65-F5344CB8AC3E}">
        <p14:creationId xmlns:p14="http://schemas.microsoft.com/office/powerpoint/2010/main" val="4094803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4C73544-A9B0-4441-A16B-C5F230DA09F2}" type="slidenum">
              <a:rPr lang="en-US" altLang="ko-KR"/>
              <a:pPr>
                <a:defRPr/>
              </a:pPr>
              <a:t>‹#›</a:t>
            </a:fld>
            <a:endParaRPr lang="en-US" altLang="ko-KR"/>
          </a:p>
        </p:txBody>
      </p:sp>
    </p:spTree>
    <p:extLst>
      <p:ext uri="{BB962C8B-B14F-4D97-AF65-F5344CB8AC3E}">
        <p14:creationId xmlns:p14="http://schemas.microsoft.com/office/powerpoint/2010/main" val="11578779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
          <p:cNvSpPr>
            <a:spLocks noGrp="1" noChangeArrowheads="1"/>
          </p:cNvSpPr>
          <p:nvPr>
            <p:ph type="sldNum" sz="quarter" idx="4"/>
          </p:nvPr>
        </p:nvSpPr>
        <p:spPr bwMode="auto">
          <a:xfrm>
            <a:off x="4098925" y="6553200"/>
            <a:ext cx="982663" cy="3048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latinLnBrk="1">
              <a:defRPr kumimoji="0" sz="1400" b="1">
                <a:solidFill>
                  <a:schemeClr val="bg1"/>
                </a:solidFill>
                <a:ea typeface="Gulim" pitchFamily="34" charset="-127"/>
              </a:defRPr>
            </a:lvl1pPr>
          </a:lstStyle>
          <a:p>
            <a:pPr>
              <a:defRPr/>
            </a:pPr>
            <a:fld id="{E5C96805-3790-4584-B70C-938A5B84B61F}" type="slidenum">
              <a:rPr lang="en-US" altLang="ko-KR"/>
              <a:pPr>
                <a:defRPr/>
              </a:pPr>
              <a:t>‹#›</a:t>
            </a:fld>
            <a:endParaRPr lang="en-US" altLang="ko-KR"/>
          </a:p>
        </p:txBody>
      </p:sp>
      <p:sp>
        <p:nvSpPr>
          <p:cNvPr id="1028" name="WordArt 31"/>
          <p:cNvSpPr>
            <a:spLocks noChangeArrowheads="1" noChangeShapeType="1" noTextEdit="1"/>
          </p:cNvSpPr>
          <p:nvPr/>
        </p:nvSpPr>
        <p:spPr bwMode="auto">
          <a:xfrm>
            <a:off x="-9525" y="6577013"/>
            <a:ext cx="3151188" cy="2667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9600" b="1" kern="10">
                <a:gradFill rotWithShape="1">
                  <a:gsLst>
                    <a:gs pos="0">
                      <a:srgbClr val="FFFFFF"/>
                    </a:gs>
                    <a:gs pos="100000">
                      <a:schemeClr val="bg1">
                        <a:alpha val="32001"/>
                      </a:schemeClr>
                    </a:gs>
                  </a:gsLst>
                  <a:lin ang="5400000" scaled="1"/>
                </a:gradFill>
                <a:latin typeface="华文新魏"/>
                <a:ea typeface="华文新魏"/>
              </a:rPr>
              <a:t>计算机软件教学中心</a:t>
            </a:r>
          </a:p>
        </p:txBody>
      </p:sp>
      <p:sp>
        <p:nvSpPr>
          <p:cNvPr id="1029" name="WordArt 35"/>
          <p:cNvSpPr>
            <a:spLocks noChangeArrowheads="1" noChangeShapeType="1" noTextEdit="1"/>
          </p:cNvSpPr>
          <p:nvPr/>
        </p:nvSpPr>
        <p:spPr bwMode="auto">
          <a:xfrm>
            <a:off x="5707063" y="6551613"/>
            <a:ext cx="3432175" cy="3063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9407"/>
              </a:avLst>
            </a:prstTxWarp>
          </a:bodyPr>
          <a:lstStyle/>
          <a:p>
            <a:pPr algn="ctr"/>
            <a:r>
              <a:rPr lang="en-US" altLang="zh-CN" sz="9600" b="1" kern="10" dirty="0">
                <a:gradFill rotWithShape="1">
                  <a:gsLst>
                    <a:gs pos="0">
                      <a:srgbClr val="FFFFFF"/>
                    </a:gs>
                    <a:gs pos="100000">
                      <a:schemeClr val="bg1">
                        <a:alpha val="32001"/>
                      </a:schemeClr>
                    </a:gs>
                  </a:gsLst>
                  <a:lin ang="5400000" scaled="1"/>
                </a:gradFill>
                <a:latin typeface="华文新魏"/>
                <a:ea typeface="华文新魏"/>
              </a:rPr>
              <a:t>http://</a:t>
            </a:r>
            <a:r>
              <a:rPr lang="en-US" altLang="zh-CN" sz="9600" b="1" kern="10" dirty="0" smtClean="0">
                <a:gradFill rotWithShape="1">
                  <a:gsLst>
                    <a:gs pos="0">
                      <a:srgbClr val="FFFFFF"/>
                    </a:gs>
                    <a:gs pos="100000">
                      <a:schemeClr val="bg1">
                        <a:alpha val="32001"/>
                      </a:schemeClr>
                    </a:gs>
                  </a:gsLst>
                  <a:lin ang="5400000" scaled="1"/>
                </a:gradFill>
                <a:latin typeface="华文新魏"/>
                <a:ea typeface="华文新魏"/>
              </a:rPr>
              <a:t>c.njupt.edu.cn/</a:t>
            </a:r>
            <a:endParaRPr lang="zh-CN" altLang="en-US" sz="9600" b="1" kern="10" dirty="0">
              <a:gradFill rotWithShape="1">
                <a:gsLst>
                  <a:gs pos="0">
                    <a:srgbClr val="FFFFFF"/>
                  </a:gs>
                  <a:gs pos="100000">
                    <a:schemeClr val="bg1">
                      <a:alpha val="32001"/>
                    </a:schemeClr>
                  </a:gs>
                </a:gsLst>
                <a:lin ang="5400000" scaled="1"/>
              </a:gradFill>
              <a:latin typeface="华文新魏"/>
              <a:ea typeface="华文新魏"/>
            </a:endParaRPr>
          </a:p>
        </p:txBody>
      </p:sp>
      <p:pic>
        <p:nvPicPr>
          <p:cNvPr id="2" name="图片 1"/>
          <p:cNvPicPr>
            <a:picLocks noChangeAspect="1"/>
          </p:cNvPicPr>
          <p:nvPr userDrawn="1"/>
        </p:nvPicPr>
        <p:blipFill>
          <a:blip r:embed="rId14"/>
          <a:stretch>
            <a:fillRect/>
          </a:stretch>
        </p:blipFill>
        <p:spPr>
          <a:xfrm>
            <a:off x="6341" y="0"/>
            <a:ext cx="9131318" cy="6858000"/>
          </a:xfrm>
          <a:prstGeom prst="rect">
            <a:avLst/>
          </a:prstGeom>
        </p:spPr>
      </p:pic>
    </p:spTree>
  </p:cSld>
  <p:clrMap bg1="lt1" tx1="dk1" bg2="lt2" tx2="dk2" accent1="accent1" accent2="accent2" accent3="accent3" accent4="accent4" accent5="accent5" accent6="accent6" hlink="hlink" folHlink="folHlink"/>
  <p:sldLayoutIdLst>
    <p:sldLayoutId id="214748393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7" r:id="rId11"/>
    <p:sldLayoutId id="2147483938" r:id="rId12"/>
  </p:sldLayoutIdLst>
  <p:timing>
    <p:tnLst>
      <p:par>
        <p:cTn id="1" dur="indefinite" restart="never" nodeType="tmRoot"/>
      </p:par>
    </p:tnLst>
  </p:timing>
  <p:hf hdr="0" ftr="0" dt="0"/>
  <p:txStyles>
    <p:title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lr>
          <a:schemeClr val="accent2"/>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1"/>
        </a:buClr>
        <a:buSzPct val="75000"/>
        <a:buFont typeface="Wingdings" pitchFamily="2" charset="2"/>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SzPct val="75000"/>
        <a:buFont typeface="Wingdings" pitchFamily="2" charset="2"/>
        <a:buChar char="l"/>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1"/>
        </a:buClr>
        <a:buSzPct val="80000"/>
        <a:buFont typeface="Wingdings" pitchFamily="2" charset="2"/>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SzPct val="65000"/>
        <a:buFont typeface="Wingdings" pitchFamily="2" charset="2"/>
        <a:buChar char="l"/>
        <a:defRPr kumimoji="1" sz="2000">
          <a:solidFill>
            <a:schemeClr val="tx1"/>
          </a:solidFill>
          <a:latin typeface="+mn-lt"/>
          <a:ea typeface="+mn-ea"/>
        </a:defRPr>
      </a:lvl5pPr>
      <a:lvl6pPr marL="25146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Text Box 43"/>
          <p:cNvSpPr txBox="1">
            <a:spLocks noChangeArrowheads="1"/>
          </p:cNvSpPr>
          <p:nvPr/>
        </p:nvSpPr>
        <p:spPr bwMode="auto">
          <a:xfrm>
            <a:off x="4049634" y="5322888"/>
            <a:ext cx="1172116" cy="523220"/>
          </a:xfrm>
          <a:prstGeom prst="rect">
            <a:avLst/>
          </a:prstGeom>
          <a:noFill/>
          <a:ln w="9525">
            <a:noFill/>
            <a:miter lim="800000"/>
            <a:headEnd/>
            <a:tailEnd/>
          </a:ln>
          <a:effectLst/>
        </p:spPr>
        <p:txBody>
          <a:bodyPr wrap="none">
            <a:spAutoFit/>
          </a:bodyPr>
          <a:lstStyle/>
          <a:p>
            <a:pPr latinLnBrk="1">
              <a:defRPr/>
            </a:pPr>
            <a:r>
              <a:rPr lang="en-US" altLang="ko-KR" sz="2800" b="1" dirty="0" smtClean="0">
                <a:effectLst>
                  <a:outerShdw blurRad="38100" dist="38100" dir="2700000" algn="tl">
                    <a:srgbClr val="C0C0C0"/>
                  </a:outerShdw>
                </a:effectLst>
                <a:latin typeface="Times New Roman" pitchFamily="18" charset="0"/>
                <a:ea typeface="Gulim" pitchFamily="34" charset="-127"/>
              </a:rPr>
              <a:t>201</a:t>
            </a:r>
            <a:r>
              <a:rPr lang="en-US" altLang="zh-CN" sz="2800" b="1" dirty="0" smtClean="0">
                <a:effectLst>
                  <a:outerShdw blurRad="38100" dist="38100" dir="2700000" algn="tl">
                    <a:srgbClr val="C0C0C0"/>
                  </a:outerShdw>
                </a:effectLst>
                <a:latin typeface="Times New Roman" pitchFamily="18" charset="0"/>
                <a:ea typeface="Gulim" pitchFamily="34" charset="-127"/>
              </a:rPr>
              <a:t>8</a:t>
            </a:r>
            <a:r>
              <a:rPr lang="en-US" altLang="ko-KR" sz="2800" b="1" dirty="0" smtClean="0">
                <a:effectLst>
                  <a:outerShdw blurRad="38100" dist="38100" dir="2700000" algn="tl">
                    <a:srgbClr val="C0C0C0"/>
                  </a:outerShdw>
                </a:effectLst>
                <a:latin typeface="Times New Roman" pitchFamily="18" charset="0"/>
                <a:ea typeface="Gulim" pitchFamily="34" charset="-127"/>
              </a:rPr>
              <a:t>.</a:t>
            </a:r>
            <a:r>
              <a:rPr lang="en-US" altLang="ko-KR" sz="2800" b="1" dirty="0">
                <a:effectLst>
                  <a:outerShdw blurRad="38100" dist="38100" dir="2700000" algn="tl">
                    <a:srgbClr val="C0C0C0"/>
                  </a:outerShdw>
                </a:effectLst>
                <a:latin typeface="Times New Roman" pitchFamily="18" charset="0"/>
                <a:ea typeface="Gulim" pitchFamily="34" charset="-127"/>
              </a:rPr>
              <a:t>2</a:t>
            </a:r>
          </a:p>
        </p:txBody>
      </p:sp>
      <p:sp>
        <p:nvSpPr>
          <p:cNvPr id="4099" name="Rectangle 45"/>
          <p:cNvSpPr>
            <a:spLocks noChangeArrowheads="1"/>
          </p:cNvSpPr>
          <p:nvPr/>
        </p:nvSpPr>
        <p:spPr bwMode="auto">
          <a:xfrm>
            <a:off x="101600" y="1298575"/>
            <a:ext cx="8905875" cy="855663"/>
          </a:xfrm>
          <a:prstGeom prst="rect">
            <a:avLst/>
          </a:prstGeom>
          <a:noFill/>
          <a:ln w="9525">
            <a:noFill/>
            <a:miter lim="800000"/>
            <a:headEnd/>
            <a:tailEnd/>
          </a:ln>
          <a:effectLst>
            <a:outerShdw dist="28398" dir="3806097" algn="ctr" rotWithShape="0">
              <a:schemeClr val="tx1"/>
            </a:outerShdw>
          </a:effectLst>
        </p:spPr>
        <p:txBody>
          <a:bodyPr/>
          <a:lstStyle/>
          <a:p>
            <a:pPr algn="ctr" latinLnBrk="1">
              <a:lnSpc>
                <a:spcPct val="90000"/>
              </a:lnSpc>
              <a:defRPr/>
            </a:pPr>
            <a:r>
              <a:rPr lang="en-US" altLang="zh-CN" sz="5400" b="1" dirty="0" smtClean="0">
                <a:solidFill>
                  <a:srgbClr val="FFFFFF"/>
                </a:solidFill>
                <a:latin typeface="Arial Black" pitchFamily="34" charset="0"/>
                <a:ea typeface="黑体" pitchFamily="2" charset="-122"/>
              </a:rPr>
              <a:t>Python</a:t>
            </a:r>
            <a:r>
              <a:rPr lang="zh-CN" altLang="en-US" sz="5400" b="1" dirty="0" smtClean="0">
                <a:solidFill>
                  <a:srgbClr val="FFFFFF"/>
                </a:solidFill>
                <a:latin typeface="Arial Black" pitchFamily="34" charset="0"/>
                <a:ea typeface="黑体" pitchFamily="2" charset="-122"/>
              </a:rPr>
              <a:t>语言程序设计</a:t>
            </a:r>
            <a:endParaRPr lang="zh-CN" altLang="en-US" sz="5400" b="1" dirty="0">
              <a:solidFill>
                <a:srgbClr val="FFFFFF"/>
              </a:solidFill>
              <a:latin typeface="Arial Black" pitchFamily="34" charset="0"/>
              <a:ea typeface="黑体" pitchFamily="2" charset="-122"/>
            </a:endParaRPr>
          </a:p>
        </p:txBody>
      </p:sp>
      <p:sp>
        <p:nvSpPr>
          <p:cNvPr id="4100" name="Text Box 57"/>
          <p:cNvSpPr txBox="1">
            <a:spLocks noChangeArrowheads="1"/>
          </p:cNvSpPr>
          <p:nvPr/>
        </p:nvSpPr>
        <p:spPr bwMode="auto">
          <a:xfrm>
            <a:off x="1174750" y="2625725"/>
            <a:ext cx="7015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ctr" eaLnBrk="1" latinLnBrk="1" hangingPunct="1">
              <a:spcBef>
                <a:spcPct val="50000"/>
              </a:spcBef>
            </a:pPr>
            <a:r>
              <a:rPr lang="zh-CN" altLang="en-US" sz="3200" b="1">
                <a:solidFill>
                  <a:srgbClr val="FFFF00"/>
                </a:solidFill>
                <a:latin typeface="Times New Roman" pitchFamily="18" charset="0"/>
                <a:ea typeface="幼圆" pitchFamily="49" charset="-122"/>
              </a:rPr>
              <a:t>南京邮电大学计算机学院</a:t>
            </a:r>
            <a:endParaRPr lang="en-US" altLang="zh-CN" sz="3200" b="1">
              <a:solidFill>
                <a:srgbClr val="FFFF00"/>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p:cNvSpPr>
            <a:spLocks noChangeArrowheads="1"/>
          </p:cNvSpPr>
          <p:nvPr/>
        </p:nvSpPr>
        <p:spPr bwMode="auto">
          <a:xfrm>
            <a:off x="190500" y="1532503"/>
            <a:ext cx="87137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r>
              <a:rPr lang="en-US" altLang="zh-CN" sz="3200" b="1" dirty="0">
                <a:solidFill>
                  <a:schemeClr val="accent2">
                    <a:lumMod val="50000"/>
                  </a:schemeClr>
                </a:solidFill>
              </a:rPr>
              <a:t># </a:t>
            </a:r>
            <a:r>
              <a:rPr lang="zh-CN" altLang="zh-CN" sz="3200" b="1" dirty="0">
                <a:solidFill>
                  <a:schemeClr val="accent2">
                    <a:lumMod val="50000"/>
                  </a:schemeClr>
                </a:solidFill>
              </a:rPr>
              <a:t>例 </a:t>
            </a:r>
            <a:r>
              <a:rPr lang="en-US" altLang="zh-CN" sz="3200" b="1" dirty="0">
                <a:solidFill>
                  <a:schemeClr val="accent2">
                    <a:lumMod val="50000"/>
                  </a:schemeClr>
                </a:solidFill>
              </a:rPr>
              <a:t>5.1</a:t>
            </a:r>
            <a:r>
              <a:rPr lang="zh-CN" altLang="zh-CN" sz="3200" b="1" dirty="0">
                <a:solidFill>
                  <a:schemeClr val="accent2">
                    <a:lumMod val="50000"/>
                  </a:schemeClr>
                </a:solidFill>
              </a:rPr>
              <a:t>函数的定义和调用</a:t>
            </a:r>
          </a:p>
          <a:p>
            <a:r>
              <a:rPr lang="en-US" altLang="zh-CN" sz="3200" b="1" dirty="0" err="1">
                <a:solidFill>
                  <a:schemeClr val="accent2">
                    <a:lumMod val="50000"/>
                  </a:schemeClr>
                </a:solidFill>
              </a:rPr>
              <a:t>def</a:t>
            </a:r>
            <a:r>
              <a:rPr lang="en-US" altLang="zh-CN" sz="3200" b="1" dirty="0">
                <a:solidFill>
                  <a:schemeClr val="accent2">
                    <a:lumMod val="50000"/>
                  </a:schemeClr>
                </a:solidFill>
              </a:rPr>
              <a:t> </a:t>
            </a:r>
            <a:r>
              <a:rPr lang="en-US" altLang="zh-CN" sz="3200" b="1" dirty="0" err="1">
                <a:solidFill>
                  <a:schemeClr val="accent2">
                    <a:lumMod val="50000"/>
                  </a:schemeClr>
                </a:solidFill>
              </a:rPr>
              <a:t>say_hello</a:t>
            </a:r>
            <a:r>
              <a:rPr lang="en-US" altLang="zh-CN" sz="3200" b="1" dirty="0">
                <a:solidFill>
                  <a:schemeClr val="accent2">
                    <a:lumMod val="50000"/>
                  </a:schemeClr>
                </a:solidFill>
              </a:rPr>
              <a:t>():  #</a:t>
            </a:r>
            <a:r>
              <a:rPr lang="zh-CN" altLang="zh-CN" sz="3200" b="1" dirty="0">
                <a:solidFill>
                  <a:schemeClr val="accent2">
                    <a:lumMod val="50000"/>
                  </a:schemeClr>
                </a:solidFill>
              </a:rPr>
              <a:t>函数示例</a:t>
            </a:r>
          </a:p>
          <a:p>
            <a:r>
              <a:rPr lang="en-US" altLang="zh-CN" sz="3200" b="1" dirty="0">
                <a:solidFill>
                  <a:schemeClr val="accent2">
                    <a:lumMod val="50000"/>
                  </a:schemeClr>
                </a:solidFill>
              </a:rPr>
              <a:t>    '''</a:t>
            </a:r>
            <a:r>
              <a:rPr lang="zh-CN" altLang="zh-CN" sz="3200" b="1" dirty="0">
                <a:solidFill>
                  <a:schemeClr val="accent2">
                    <a:lumMod val="50000"/>
                  </a:schemeClr>
                </a:solidFill>
              </a:rPr>
              <a:t>这是一个示范函数</a:t>
            </a:r>
            <a:r>
              <a:rPr lang="en-US" altLang="zh-CN" sz="3200" b="1" dirty="0">
                <a:solidFill>
                  <a:schemeClr val="accent2">
                    <a:lumMod val="50000"/>
                  </a:schemeClr>
                </a:solidFill>
              </a:rPr>
              <a:t>,</a:t>
            </a:r>
            <a:r>
              <a:rPr lang="zh-CN" altLang="zh-CN" sz="3200" b="1" dirty="0">
                <a:solidFill>
                  <a:schemeClr val="accent2">
                    <a:lumMod val="50000"/>
                  </a:schemeClr>
                </a:solidFill>
              </a:rPr>
              <a:t>该函数没有参数</a:t>
            </a:r>
            <a:r>
              <a:rPr lang="en-US" altLang="zh-CN" sz="3200" b="1" dirty="0">
                <a:solidFill>
                  <a:schemeClr val="accent2">
                    <a:lumMod val="50000"/>
                  </a:schemeClr>
                </a:solidFill>
              </a:rPr>
              <a:t>'''</a:t>
            </a:r>
            <a:endParaRPr lang="zh-CN" altLang="zh-CN" sz="3200" b="1" dirty="0">
              <a:solidFill>
                <a:schemeClr val="accent2">
                  <a:lumMod val="50000"/>
                </a:schemeClr>
              </a:solidFill>
            </a:endParaRPr>
          </a:p>
          <a:p>
            <a:r>
              <a:rPr lang="en-US" altLang="zh-CN" sz="3200" b="1" dirty="0">
                <a:solidFill>
                  <a:schemeClr val="accent2">
                    <a:lumMod val="50000"/>
                  </a:schemeClr>
                </a:solidFill>
              </a:rPr>
              <a:t>    print('hello world')</a:t>
            </a:r>
            <a:endParaRPr lang="zh-CN" altLang="zh-CN" sz="3200" b="1" dirty="0">
              <a:solidFill>
                <a:schemeClr val="accent2">
                  <a:lumMod val="50000"/>
                </a:schemeClr>
              </a:solidFill>
            </a:endParaRPr>
          </a:p>
          <a:p>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 </a:t>
            </a:r>
            <a:r>
              <a:rPr lang="zh-CN" altLang="zh-CN" sz="3200" b="1" dirty="0">
                <a:solidFill>
                  <a:schemeClr val="accent2">
                    <a:lumMod val="50000"/>
                  </a:schemeClr>
                </a:solidFill>
              </a:rPr>
              <a:t>函数结束</a:t>
            </a:r>
          </a:p>
          <a:p>
            <a:r>
              <a:rPr lang="en-US" altLang="zh-CN" sz="3200" b="1" dirty="0" err="1">
                <a:solidFill>
                  <a:schemeClr val="accent2">
                    <a:lumMod val="50000"/>
                  </a:schemeClr>
                </a:solidFill>
              </a:rPr>
              <a:t>say_hello</a:t>
            </a:r>
            <a:r>
              <a:rPr lang="en-US" altLang="zh-CN" sz="3200" b="1" dirty="0">
                <a:solidFill>
                  <a:schemeClr val="accent2">
                    <a:lumMod val="50000"/>
                  </a:schemeClr>
                </a:solidFill>
              </a:rPr>
              <a:t>()  # </a:t>
            </a:r>
            <a:r>
              <a:rPr lang="zh-CN" altLang="zh-CN" sz="3200" b="1" dirty="0">
                <a:solidFill>
                  <a:schemeClr val="accent2">
                    <a:lumMod val="50000"/>
                  </a:schemeClr>
                </a:solidFill>
              </a:rPr>
              <a:t>调用函数</a:t>
            </a:r>
          </a:p>
          <a:p>
            <a:pPr eaLnBrk="1" hangingPunct="1"/>
            <a:endParaRPr lang="zh-CN" altLang="zh-CN" sz="3200" b="1" dirty="0">
              <a:solidFill>
                <a:schemeClr val="accent2">
                  <a:lumMod val="50000"/>
                </a:schemeClr>
              </a:solidFill>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10</a:t>
            </a:fld>
            <a:endParaRPr lang="en-US" altLang="ko-KR"/>
          </a:p>
        </p:txBody>
      </p:sp>
    </p:spTree>
    <p:extLst>
      <p:ext uri="{BB962C8B-B14F-4D97-AF65-F5344CB8AC3E}">
        <p14:creationId xmlns:p14="http://schemas.microsoft.com/office/powerpoint/2010/main" val="1347838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11</a:t>
            </a:fld>
            <a:endParaRPr lang="en-US" altLang="ko-KR"/>
          </a:p>
        </p:txBody>
      </p:sp>
      <p:sp>
        <p:nvSpPr>
          <p:cNvPr id="3" name="TextBox 2"/>
          <p:cNvSpPr txBox="1"/>
          <p:nvPr/>
        </p:nvSpPr>
        <p:spPr>
          <a:xfrm>
            <a:off x="296562" y="117693"/>
            <a:ext cx="8452022" cy="6740307"/>
          </a:xfrm>
          <a:prstGeom prst="rect">
            <a:avLst/>
          </a:prstGeom>
          <a:noFill/>
        </p:spPr>
        <p:txBody>
          <a:bodyPr wrap="square" rtlCol="0">
            <a:spAutoFit/>
          </a:bodyPr>
          <a:lstStyle/>
          <a:p>
            <a:pPr marL="0" lvl="2"/>
            <a:r>
              <a:rPr lang="en-US" altLang="zh-CN" b="1" dirty="0" smtClean="0">
                <a:solidFill>
                  <a:srgbClr val="FFFF00"/>
                </a:solidFill>
              </a:rPr>
              <a:t>5.1.1</a:t>
            </a:r>
            <a:r>
              <a:rPr lang="zh-CN" altLang="zh-CN" b="1" dirty="0" smtClean="0">
                <a:solidFill>
                  <a:srgbClr val="FFFF00"/>
                </a:solidFill>
              </a:rPr>
              <a:t>文档</a:t>
            </a:r>
            <a:r>
              <a:rPr lang="zh-CN" altLang="zh-CN" b="1" dirty="0">
                <a:solidFill>
                  <a:srgbClr val="FFFF00"/>
                </a:solidFill>
              </a:rPr>
              <a:t>字符串</a:t>
            </a:r>
          </a:p>
          <a:p>
            <a:endParaRPr lang="en-US" altLang="zh-CN" b="1" dirty="0" smtClean="0"/>
          </a:p>
          <a:p>
            <a:r>
              <a:rPr lang="zh-CN" altLang="zh-CN" b="1" dirty="0" smtClean="0"/>
              <a:t>函数</a:t>
            </a:r>
            <a:r>
              <a:rPr lang="zh-CN" altLang="zh-CN" b="1" dirty="0"/>
              <a:t>体第一行语句可以是一段由三个引号开头的文档字符串（</a:t>
            </a:r>
            <a:r>
              <a:rPr lang="en-US" altLang="zh-CN" b="1" dirty="0"/>
              <a:t>Documentation String</a:t>
            </a:r>
            <a:r>
              <a:rPr lang="zh-CN" altLang="zh-CN" b="1" dirty="0"/>
              <a:t>或</a:t>
            </a:r>
            <a:r>
              <a:rPr lang="en-US" altLang="zh-CN" b="1" dirty="0" err="1"/>
              <a:t>docstring</a:t>
            </a:r>
            <a:r>
              <a:rPr lang="zh-CN" altLang="zh-CN" b="1" dirty="0"/>
              <a:t>），用于说明函数的作用。一个函数的文档字符串可以通过属性</a:t>
            </a:r>
            <a:r>
              <a:rPr lang="en-US" altLang="zh-CN" b="1" dirty="0"/>
              <a:t>__doc__</a:t>
            </a:r>
            <a:r>
              <a:rPr lang="zh-CN" altLang="zh-CN" b="1" dirty="0"/>
              <a:t>访问得到，如果我们定义好上面的函数，再执行：</a:t>
            </a:r>
          </a:p>
          <a:p>
            <a:r>
              <a:rPr lang="en-US" altLang="zh-CN" b="1" dirty="0">
                <a:solidFill>
                  <a:schemeClr val="accent2">
                    <a:lumMod val="50000"/>
                  </a:schemeClr>
                </a:solidFill>
              </a:rPr>
              <a:t>&gt;&gt;&gt;print(</a:t>
            </a:r>
            <a:r>
              <a:rPr lang="en-US" altLang="zh-CN" b="1" dirty="0" err="1">
                <a:solidFill>
                  <a:schemeClr val="accent2">
                    <a:lumMod val="50000"/>
                  </a:schemeClr>
                </a:solidFill>
              </a:rPr>
              <a:t>say_hello.__doc</a:t>
            </a:r>
            <a:r>
              <a:rPr lang="en-US" altLang="zh-CN" b="1" dirty="0">
                <a:solidFill>
                  <a:schemeClr val="accent2">
                    <a:lumMod val="50000"/>
                  </a:schemeClr>
                </a:solidFill>
              </a:rPr>
              <a:t>__)</a:t>
            </a:r>
            <a:endParaRPr lang="zh-CN" altLang="zh-CN" b="1" dirty="0">
              <a:solidFill>
                <a:schemeClr val="accent2">
                  <a:lumMod val="50000"/>
                </a:schemeClr>
              </a:solidFill>
            </a:endParaRPr>
          </a:p>
          <a:p>
            <a:r>
              <a:rPr lang="zh-CN" altLang="zh-CN" b="1" dirty="0"/>
              <a:t>则会在屏幕上得到：</a:t>
            </a:r>
          </a:p>
          <a:p>
            <a:r>
              <a:rPr lang="zh-CN" altLang="zh-CN" b="1" dirty="0">
                <a:solidFill>
                  <a:schemeClr val="accent2">
                    <a:lumMod val="50000"/>
                  </a:schemeClr>
                </a:solidFill>
              </a:rPr>
              <a:t>这是一个示范函数</a:t>
            </a:r>
            <a:r>
              <a:rPr lang="en-US" altLang="zh-CN" b="1" dirty="0">
                <a:solidFill>
                  <a:schemeClr val="accent2">
                    <a:lumMod val="50000"/>
                  </a:schemeClr>
                </a:solidFill>
              </a:rPr>
              <a:t>,</a:t>
            </a:r>
            <a:r>
              <a:rPr lang="zh-CN" altLang="zh-CN" b="1" dirty="0">
                <a:solidFill>
                  <a:schemeClr val="accent2">
                    <a:lumMod val="50000"/>
                  </a:schemeClr>
                </a:solidFill>
              </a:rPr>
              <a:t>该函数没有参数</a:t>
            </a:r>
          </a:p>
          <a:p>
            <a:endParaRPr lang="zh-CN" altLang="en-US" b="1" dirty="0"/>
          </a:p>
        </p:txBody>
      </p:sp>
    </p:spTree>
    <p:extLst>
      <p:ext uri="{BB962C8B-B14F-4D97-AF65-F5344CB8AC3E}">
        <p14:creationId xmlns:p14="http://schemas.microsoft.com/office/powerpoint/2010/main" val="116461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228600" y="404813"/>
            <a:ext cx="8640763"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3200" b="1">
                <a:solidFill>
                  <a:srgbClr val="FF0000"/>
                </a:solidFill>
              </a:rPr>
              <a:t>2. </a:t>
            </a:r>
            <a:r>
              <a:rPr lang="zh-CN" altLang="zh-CN" sz="3200" b="1">
                <a:solidFill>
                  <a:srgbClr val="FF0000"/>
                </a:solidFill>
              </a:rPr>
              <a:t>形参使用默认值</a:t>
            </a:r>
            <a:endParaRPr lang="zh-CN" altLang="zh-CN" sz="3200">
              <a:solidFill>
                <a:srgbClr val="FF0000"/>
              </a:solidFill>
            </a:endParaRPr>
          </a:p>
          <a:p>
            <a:pPr eaLnBrk="1" hangingPunct="1"/>
            <a:endParaRPr lang="en-US" altLang="zh-CN" sz="2400"/>
          </a:p>
          <a:p>
            <a:pPr eaLnBrk="1" hangingPunct="1"/>
            <a:r>
              <a:rPr lang="zh-CN" altLang="zh-CN" sz="2400"/>
              <a:t>对于形参，还可以使用默认值。如果函数定义中存在带有默认值的参数，该参数及其所有后续参数都是可选的。如果没有给函数定义中的所有可选参数赋值，就会引发</a:t>
            </a:r>
            <a:r>
              <a:rPr lang="en-US" altLang="zh-CN" sz="2400"/>
              <a:t>SyntaxError</a:t>
            </a:r>
            <a:r>
              <a:rPr lang="zh-CN" altLang="zh-CN" sz="2400"/>
              <a:t>异常。</a:t>
            </a:r>
            <a:endParaRPr lang="en-US" altLang="zh-CN" sz="2400"/>
          </a:p>
          <a:p>
            <a:pPr eaLnBrk="1" hangingPunct="1"/>
            <a:endParaRPr lang="en-US" altLang="zh-CN" sz="2400"/>
          </a:p>
          <a:p>
            <a:pPr eaLnBrk="1" hangingPunct="1"/>
            <a:r>
              <a:rPr lang="en-US" altLang="zh-CN" sz="2400" b="1">
                <a:solidFill>
                  <a:srgbClr val="C00000"/>
                </a:solidFill>
                <a:latin typeface="Courier New" pitchFamily="49" charset="0"/>
                <a:cs typeface="Courier New" pitchFamily="49" charset="0"/>
              </a:rPr>
              <a:t>def add(x, </a:t>
            </a:r>
            <a:r>
              <a:rPr lang="en-US" altLang="zh-CN" sz="2400" b="1" u="sng">
                <a:solidFill>
                  <a:srgbClr val="C00000"/>
                </a:solidFill>
                <a:latin typeface="Courier New" pitchFamily="49" charset="0"/>
                <a:cs typeface="Courier New" pitchFamily="49" charset="0"/>
              </a:rPr>
              <a:t>y=0,z=1</a:t>
            </a:r>
            <a:r>
              <a:rPr lang="en-US" altLang="zh-CN" sz="2400" b="1">
                <a:solidFill>
                  <a:srgbClr val="C00000"/>
                </a:solidFill>
                <a:latin typeface="Courier New" pitchFamily="49" charset="0"/>
                <a:cs typeface="Courier New" pitchFamily="49" charset="0"/>
              </a:rPr>
              <a:t>) :</a:t>
            </a:r>
            <a:endParaRPr lang="zh-CN" altLang="zh-CN" sz="2400" b="1">
              <a:solidFill>
                <a:srgbClr val="C00000"/>
              </a:solidFill>
              <a:latin typeface="Courier New" pitchFamily="49" charset="0"/>
              <a:cs typeface="Courier New" pitchFamily="49" charset="0"/>
            </a:endParaRPr>
          </a:p>
          <a:p>
            <a:pPr eaLnBrk="1" hangingPunct="1"/>
            <a:r>
              <a:rPr lang="en-US" altLang="zh-CN" sz="2400" b="1">
                <a:solidFill>
                  <a:srgbClr val="C00000"/>
                </a:solidFill>
                <a:latin typeface="Courier New" pitchFamily="49" charset="0"/>
                <a:cs typeface="Courier New" pitchFamily="49" charset="0"/>
              </a:rPr>
              <a:t>    	s=x+y+z</a:t>
            </a:r>
            <a:endParaRPr lang="zh-CN" altLang="zh-CN" sz="2400" b="1">
              <a:solidFill>
                <a:srgbClr val="C00000"/>
              </a:solidFill>
              <a:latin typeface="Courier New" pitchFamily="49" charset="0"/>
              <a:cs typeface="Courier New" pitchFamily="49" charset="0"/>
            </a:endParaRPr>
          </a:p>
          <a:p>
            <a:pPr eaLnBrk="1" hangingPunct="1"/>
            <a:r>
              <a:rPr lang="en-US" altLang="zh-CN" sz="2400" b="1">
                <a:solidFill>
                  <a:srgbClr val="C00000"/>
                </a:solidFill>
                <a:latin typeface="Courier New" pitchFamily="49" charset="0"/>
                <a:cs typeface="Courier New" pitchFamily="49" charset="0"/>
              </a:rPr>
              <a:t>    	return s</a:t>
            </a:r>
            <a:endParaRPr lang="zh-CN" altLang="zh-CN" sz="2400" b="1">
              <a:solidFill>
                <a:srgbClr val="C00000"/>
              </a:solidFill>
              <a:latin typeface="Courier New" pitchFamily="49" charset="0"/>
              <a:cs typeface="Courier New" pitchFamily="49" charset="0"/>
            </a:endParaRPr>
          </a:p>
          <a:p>
            <a:pPr eaLnBrk="1" hangingPunct="1"/>
            <a:r>
              <a:rPr lang="en-US" altLang="zh-CN" sz="2400" b="1">
                <a:solidFill>
                  <a:srgbClr val="C00000"/>
                </a:solidFill>
                <a:latin typeface="Courier New" pitchFamily="49" charset="0"/>
                <a:cs typeface="Courier New" pitchFamily="49" charset="0"/>
              </a:rPr>
              <a:t>ad = </a:t>
            </a:r>
            <a:r>
              <a:rPr lang="en-US" altLang="zh-CN" sz="2400" b="1" u="sng">
                <a:solidFill>
                  <a:srgbClr val="C00000"/>
                </a:solidFill>
                <a:latin typeface="Courier New" pitchFamily="49" charset="0"/>
                <a:cs typeface="Courier New" pitchFamily="49" charset="0"/>
              </a:rPr>
              <a:t>add(100)</a:t>
            </a:r>
            <a:r>
              <a:rPr lang="en-US" altLang="zh-CN" sz="2400" b="1">
                <a:solidFill>
                  <a:srgbClr val="C00000"/>
                </a:solidFill>
                <a:latin typeface="Courier New" pitchFamily="49" charset="0"/>
                <a:cs typeface="Courier New" pitchFamily="49" charset="0"/>
              </a:rPr>
              <a:t>	</a:t>
            </a:r>
          </a:p>
          <a:p>
            <a:pPr eaLnBrk="1" hangingPunct="1"/>
            <a:endParaRPr lang="en-US" altLang="zh-CN" sz="2400" b="1">
              <a:solidFill>
                <a:srgbClr val="C00000"/>
              </a:solidFill>
              <a:latin typeface="Courier New" pitchFamily="49" charset="0"/>
              <a:cs typeface="Courier New" pitchFamily="49" charset="0"/>
            </a:endParaRPr>
          </a:p>
          <a:p>
            <a:pPr eaLnBrk="1" hangingPunct="1"/>
            <a:r>
              <a:rPr lang="zh-CN" altLang="en-US" sz="2400" b="1">
                <a:solidFill>
                  <a:srgbClr val="C00000"/>
                </a:solidFill>
                <a:latin typeface="Courier New" pitchFamily="49" charset="0"/>
                <a:cs typeface="Courier New" pitchFamily="49" charset="0"/>
              </a:rPr>
              <a:t>上面，</a:t>
            </a:r>
            <a:r>
              <a:rPr lang="en-US" altLang="zh-CN" sz="2400" b="1">
                <a:solidFill>
                  <a:srgbClr val="C00000"/>
                </a:solidFill>
                <a:latin typeface="Courier New" pitchFamily="49" charset="0"/>
                <a:cs typeface="Courier New" pitchFamily="49" charset="0"/>
              </a:rPr>
              <a:t> </a:t>
            </a:r>
            <a:r>
              <a:rPr lang="zh-CN" altLang="en-US" sz="2400" b="1">
                <a:solidFill>
                  <a:srgbClr val="C00000"/>
                </a:solidFill>
                <a:latin typeface="Courier New" pitchFamily="49" charset="0"/>
                <a:cs typeface="Courier New" pitchFamily="49" charset="0"/>
              </a:rPr>
              <a:t>“</a:t>
            </a:r>
            <a:r>
              <a:rPr lang="en-US" altLang="zh-CN" sz="2400" b="1">
                <a:solidFill>
                  <a:srgbClr val="C00000"/>
                </a:solidFill>
                <a:latin typeface="Courier New" pitchFamily="49" charset="0"/>
                <a:cs typeface="Courier New" pitchFamily="49" charset="0"/>
              </a:rPr>
              <a:t>y=0,z=1 </a:t>
            </a:r>
            <a:r>
              <a:rPr lang="zh-CN" altLang="en-US" sz="2400" b="1">
                <a:solidFill>
                  <a:srgbClr val="C00000"/>
                </a:solidFill>
                <a:latin typeface="Courier New" pitchFamily="49" charset="0"/>
                <a:cs typeface="Courier New" pitchFamily="49" charset="0"/>
              </a:rPr>
              <a:t>”给了</a:t>
            </a:r>
            <a:r>
              <a:rPr lang="zh-CN" altLang="zh-CN" sz="2400"/>
              <a:t>默认值</a:t>
            </a:r>
            <a:r>
              <a:rPr lang="zh-CN" altLang="en-US" sz="2400"/>
              <a:t>，调用时，实参可不给值，直接使用</a:t>
            </a:r>
            <a:r>
              <a:rPr lang="zh-CN" altLang="zh-CN" sz="2400"/>
              <a:t>默认值</a:t>
            </a:r>
            <a:r>
              <a:rPr lang="zh-CN" altLang="en-US" sz="2400"/>
              <a:t>。</a:t>
            </a:r>
            <a:endParaRPr lang="en-US" altLang="zh-CN" sz="2400"/>
          </a:p>
          <a:p>
            <a:pPr eaLnBrk="1" hangingPunct="1"/>
            <a:endParaRPr lang="en-US" altLang="zh-CN" sz="2400" b="1">
              <a:solidFill>
                <a:srgbClr val="0070C0"/>
              </a:solidFill>
            </a:endParaRPr>
          </a:p>
          <a:p>
            <a:pPr eaLnBrk="1" hangingPunct="1"/>
            <a:r>
              <a:rPr lang="zh-CN" altLang="zh-CN" sz="2400" b="1">
                <a:solidFill>
                  <a:srgbClr val="0070C0"/>
                </a:solidFill>
              </a:rPr>
              <a:t>如果只对</a:t>
            </a:r>
            <a:r>
              <a:rPr lang="en-US" altLang="zh-CN" sz="2400" b="1">
                <a:solidFill>
                  <a:srgbClr val="0070C0"/>
                </a:solidFill>
              </a:rPr>
              <a:t>y</a:t>
            </a:r>
            <a:r>
              <a:rPr lang="zh-CN" altLang="zh-CN" sz="2400" b="1">
                <a:solidFill>
                  <a:srgbClr val="0070C0"/>
                </a:solidFill>
              </a:rPr>
              <a:t>给默认值，而不给</a:t>
            </a:r>
            <a:r>
              <a:rPr lang="en-US" altLang="zh-CN" sz="2400" b="1">
                <a:solidFill>
                  <a:srgbClr val="0070C0"/>
                </a:solidFill>
              </a:rPr>
              <a:t>z</a:t>
            </a:r>
            <a:r>
              <a:rPr lang="zh-CN" altLang="zh-CN" sz="2400" b="1">
                <a:solidFill>
                  <a:srgbClr val="0070C0"/>
                </a:solidFill>
              </a:rPr>
              <a:t>默认值，将引发异常。 </a:t>
            </a:r>
            <a:r>
              <a:rPr lang="en-US" altLang="zh-CN" sz="2400" b="1">
                <a:solidFill>
                  <a:srgbClr val="0070C0"/>
                </a:solidFill>
                <a:latin typeface="Courier New" pitchFamily="49" charset="0"/>
                <a:cs typeface="Courier New" pitchFamily="49" charset="0"/>
              </a:rPr>
              <a:t>	</a:t>
            </a:r>
            <a:endParaRPr lang="zh-CN" altLang="en-US" sz="2400" b="1">
              <a:solidFill>
                <a:srgbClr val="0070C0"/>
              </a:solidFill>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12</a:t>
            </a:fld>
            <a:endParaRPr lang="en-US" altLang="ko-KR"/>
          </a:p>
        </p:txBody>
      </p:sp>
    </p:spTree>
    <p:extLst>
      <p:ext uri="{BB962C8B-B14F-4D97-AF65-F5344CB8AC3E}">
        <p14:creationId xmlns:p14="http://schemas.microsoft.com/office/powerpoint/2010/main" val="2060286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179388" y="260350"/>
            <a:ext cx="871378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b="1" dirty="0" smtClean="0">
                <a:solidFill>
                  <a:srgbClr val="FF0000"/>
                </a:solidFill>
              </a:rPr>
              <a:t>5.1.2 </a:t>
            </a:r>
            <a:r>
              <a:rPr lang="zh-CN" altLang="zh-CN" b="1" dirty="0" smtClean="0">
                <a:solidFill>
                  <a:srgbClr val="FF0000"/>
                </a:solidFill>
              </a:rPr>
              <a:t>函数</a:t>
            </a:r>
            <a:r>
              <a:rPr lang="zh-CN" altLang="zh-CN" b="1" dirty="0">
                <a:solidFill>
                  <a:srgbClr val="FF0000"/>
                </a:solidFill>
              </a:rPr>
              <a:t>调用</a:t>
            </a:r>
            <a:endParaRPr lang="en-US" altLang="zh-CN" b="1" dirty="0">
              <a:solidFill>
                <a:srgbClr val="FF0000"/>
              </a:solidFill>
            </a:endParaRPr>
          </a:p>
          <a:p>
            <a:pPr eaLnBrk="1" hangingPunct="1"/>
            <a:endParaRPr lang="en-US" altLang="zh-CN" sz="2400" dirty="0"/>
          </a:p>
          <a:p>
            <a:pPr eaLnBrk="1" hangingPunct="1"/>
            <a:r>
              <a:rPr lang="zh-CN" altLang="zh-CN" sz="2400" dirty="0"/>
              <a:t>函数调用的</a:t>
            </a:r>
            <a:r>
              <a:rPr lang="zh-CN" altLang="zh-CN" sz="2400" b="1" dirty="0">
                <a:solidFill>
                  <a:srgbClr val="0070C0"/>
                </a:solidFill>
              </a:rPr>
              <a:t>格式</a:t>
            </a:r>
            <a:r>
              <a:rPr lang="zh-CN" altLang="zh-CN" sz="2400" dirty="0"/>
              <a:t>：</a:t>
            </a:r>
          </a:p>
          <a:p>
            <a:pPr eaLnBrk="1" hangingPunct="1"/>
            <a:r>
              <a:rPr lang="en-US" altLang="zh-CN" sz="2400" dirty="0"/>
              <a:t>	</a:t>
            </a:r>
            <a:r>
              <a:rPr lang="en-US" altLang="zh-CN" sz="2400" b="1" dirty="0">
                <a:solidFill>
                  <a:srgbClr val="0070C0"/>
                </a:solidFill>
              </a:rPr>
              <a:t>&lt;</a:t>
            </a:r>
            <a:r>
              <a:rPr lang="zh-CN" altLang="zh-CN" sz="2400" b="1" dirty="0">
                <a:solidFill>
                  <a:srgbClr val="0070C0"/>
                </a:solidFill>
              </a:rPr>
              <a:t>函数名</a:t>
            </a:r>
            <a:r>
              <a:rPr lang="en-US" altLang="zh-CN" sz="2400" b="1" dirty="0">
                <a:solidFill>
                  <a:srgbClr val="0070C0"/>
                </a:solidFill>
              </a:rPr>
              <a:t>&gt;(&lt;</a:t>
            </a:r>
            <a:r>
              <a:rPr lang="zh-CN" altLang="zh-CN" sz="2400" b="1" dirty="0">
                <a:solidFill>
                  <a:srgbClr val="0070C0"/>
                </a:solidFill>
              </a:rPr>
              <a:t>参数表</a:t>
            </a:r>
            <a:r>
              <a:rPr lang="en-US" altLang="zh-CN" sz="2400" b="1" dirty="0">
                <a:solidFill>
                  <a:srgbClr val="0070C0"/>
                </a:solidFill>
              </a:rPr>
              <a:t>&gt;)</a:t>
            </a:r>
            <a:endParaRPr lang="zh-CN" altLang="zh-CN" sz="2400" b="1" dirty="0">
              <a:solidFill>
                <a:srgbClr val="0070C0"/>
              </a:solidFill>
            </a:endParaRPr>
          </a:p>
          <a:p>
            <a:pPr eaLnBrk="1" hangingPunct="1"/>
            <a:r>
              <a:rPr lang="zh-CN" altLang="zh-CN" sz="2400" dirty="0"/>
              <a:t>其中，</a:t>
            </a:r>
            <a:r>
              <a:rPr lang="en-US" altLang="zh-CN" sz="2400" dirty="0"/>
              <a:t>&lt;</a:t>
            </a:r>
            <a:r>
              <a:rPr lang="zh-CN" altLang="zh-CN" sz="2400" dirty="0"/>
              <a:t>函数名</a:t>
            </a:r>
            <a:r>
              <a:rPr lang="en-US" altLang="zh-CN" sz="2400" dirty="0"/>
              <a:t>&gt;</a:t>
            </a:r>
            <a:r>
              <a:rPr lang="zh-CN" altLang="zh-CN" sz="2400" dirty="0"/>
              <a:t>是事先定义函数时定义的函数名。</a:t>
            </a:r>
            <a:r>
              <a:rPr lang="en-US" altLang="zh-CN" sz="2400" dirty="0"/>
              <a:t>&lt;</a:t>
            </a:r>
            <a:r>
              <a:rPr lang="zh-CN" altLang="zh-CN" sz="2400" dirty="0"/>
              <a:t>参数表</a:t>
            </a:r>
            <a:r>
              <a:rPr lang="en-US" altLang="zh-CN" sz="2400" dirty="0"/>
              <a:t>&gt;</a:t>
            </a:r>
            <a:r>
              <a:rPr lang="zh-CN" altLang="zh-CN" sz="2400" dirty="0"/>
              <a:t>此时应是实际参数表，即实参表，由多个实参组成，实参用“，”分隔，实参要有确定的值。实参的个数可以少于形参的个数，这是由于形参有默认值。</a:t>
            </a:r>
          </a:p>
          <a:p>
            <a:pPr eaLnBrk="1" hangingPunct="1"/>
            <a:endParaRPr lang="en-US" altLang="zh-CN" sz="2400" dirty="0"/>
          </a:p>
          <a:p>
            <a:pPr eaLnBrk="1" hangingPunct="1"/>
            <a:r>
              <a:rPr lang="zh-CN" altLang="en-US" sz="2400" dirty="0">
                <a:solidFill>
                  <a:srgbClr val="0070C0"/>
                </a:solidFill>
              </a:rPr>
              <a:t>三种</a:t>
            </a:r>
            <a:r>
              <a:rPr lang="zh-CN" altLang="zh-CN" sz="2400" dirty="0">
                <a:solidFill>
                  <a:srgbClr val="0070C0"/>
                </a:solidFill>
              </a:rPr>
              <a:t>调用形式：</a:t>
            </a:r>
            <a:endParaRPr lang="en-US" altLang="zh-CN" sz="2400" dirty="0">
              <a:solidFill>
                <a:srgbClr val="0070C0"/>
              </a:solidFill>
            </a:endParaRPr>
          </a:p>
          <a:p>
            <a:pPr eaLnBrk="1" hangingPunct="1"/>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）函数语句</a:t>
            </a:r>
            <a:endParaRPr lang="en-US" altLang="zh-CN" sz="2400" b="1" dirty="0">
              <a:solidFill>
                <a:srgbClr val="FF0000"/>
              </a:solidFill>
            </a:endParaRPr>
          </a:p>
          <a:p>
            <a:pPr eaLnBrk="1" hangingPunct="1"/>
            <a:r>
              <a:rPr lang="zh-CN" altLang="zh-CN" sz="2400" b="1" dirty="0">
                <a:solidFill>
                  <a:srgbClr val="FF0000"/>
                </a:solidFill>
              </a:rPr>
              <a:t>（</a:t>
            </a:r>
            <a:r>
              <a:rPr lang="en-US" altLang="zh-CN" sz="2400" b="1" dirty="0">
                <a:solidFill>
                  <a:srgbClr val="FF0000"/>
                </a:solidFill>
              </a:rPr>
              <a:t>2</a:t>
            </a:r>
            <a:r>
              <a:rPr lang="zh-CN" altLang="zh-CN" sz="2400" b="1" dirty="0">
                <a:solidFill>
                  <a:srgbClr val="FF0000"/>
                </a:solidFill>
              </a:rPr>
              <a:t>）函数表达式</a:t>
            </a:r>
          </a:p>
          <a:p>
            <a:pPr eaLnBrk="1" hangingPunct="1"/>
            <a:r>
              <a:rPr lang="zh-CN" altLang="zh-CN" sz="2400" b="1" dirty="0">
                <a:solidFill>
                  <a:srgbClr val="FF0000"/>
                </a:solidFill>
              </a:rPr>
              <a:t>（</a:t>
            </a:r>
            <a:r>
              <a:rPr lang="en-US" altLang="zh-CN" sz="2400" b="1" dirty="0">
                <a:solidFill>
                  <a:srgbClr val="FF0000"/>
                </a:solidFill>
              </a:rPr>
              <a:t>3</a:t>
            </a:r>
            <a:r>
              <a:rPr lang="zh-CN" altLang="zh-CN" sz="2400" b="1" dirty="0">
                <a:solidFill>
                  <a:srgbClr val="FF0000"/>
                </a:solidFill>
              </a:rPr>
              <a:t>）函数参数</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13</a:t>
            </a:fld>
            <a:endParaRPr lang="en-US" altLang="ko-KR"/>
          </a:p>
        </p:txBody>
      </p:sp>
    </p:spTree>
    <p:extLst>
      <p:ext uri="{BB962C8B-B14F-4D97-AF65-F5344CB8AC3E}">
        <p14:creationId xmlns:p14="http://schemas.microsoft.com/office/powerpoint/2010/main" val="1225198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p:cNvSpPr>
            <a:spLocks noChangeArrowheads="1"/>
          </p:cNvSpPr>
          <p:nvPr/>
        </p:nvSpPr>
        <p:spPr bwMode="auto">
          <a:xfrm>
            <a:off x="179388" y="188913"/>
            <a:ext cx="87852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a:solidFill>
                  <a:srgbClr val="FFFF00"/>
                </a:solidFill>
              </a:rPr>
              <a:t>例 </a:t>
            </a:r>
            <a:r>
              <a:rPr lang="en-US" altLang="zh-CN" sz="3200" b="1" dirty="0">
                <a:solidFill>
                  <a:srgbClr val="FFFF00"/>
                </a:solidFill>
              </a:rPr>
              <a:t>5.2</a:t>
            </a:r>
            <a:r>
              <a:rPr lang="zh-CN" altLang="zh-CN" sz="3200" b="1" dirty="0">
                <a:solidFill>
                  <a:srgbClr val="FFFF00"/>
                </a:solidFill>
              </a:rPr>
              <a:t>求</a:t>
            </a:r>
            <a:r>
              <a:rPr lang="en-US" altLang="zh-CN" sz="3200" b="1" dirty="0">
                <a:solidFill>
                  <a:srgbClr val="FFFF00"/>
                </a:solidFill>
              </a:rPr>
              <a:t>Fibonacci</a:t>
            </a:r>
            <a:r>
              <a:rPr lang="zh-CN" altLang="zh-CN" sz="3200" b="1" dirty="0">
                <a:solidFill>
                  <a:srgbClr val="FFFF00"/>
                </a:solidFill>
              </a:rPr>
              <a:t>数列的前</a:t>
            </a:r>
            <a:r>
              <a:rPr lang="en-US" altLang="zh-CN" sz="3200" b="1" dirty="0">
                <a:solidFill>
                  <a:srgbClr val="FFFF00"/>
                </a:solidFill>
              </a:rPr>
              <a:t>n</a:t>
            </a:r>
            <a:r>
              <a:rPr lang="zh-CN" altLang="zh-CN" sz="3200" b="1" dirty="0">
                <a:solidFill>
                  <a:srgbClr val="FFFF00"/>
                </a:solidFill>
              </a:rPr>
              <a:t>项</a:t>
            </a:r>
            <a:endParaRPr lang="en-US" altLang="zh-CN" sz="2400" b="1" dirty="0">
              <a:solidFill>
                <a:srgbClr val="FFFF00"/>
              </a:solidFill>
            </a:endParaRPr>
          </a:p>
          <a:p>
            <a:pPr eaLnBrk="1" hangingPunct="1"/>
            <a:endParaRPr lang="en-US" altLang="zh-CN" sz="2400" b="1" dirty="0" smtClean="0">
              <a:solidFill>
                <a:srgbClr val="0070C0"/>
              </a:solidFill>
              <a:latin typeface="Courier New" pitchFamily="49" charset="0"/>
              <a:cs typeface="Courier New" pitchFamily="49" charset="0"/>
            </a:endParaRPr>
          </a:p>
          <a:p>
            <a:endParaRPr lang="en-US" altLang="zh-CN" sz="2800" b="1" dirty="0" smtClean="0">
              <a:solidFill>
                <a:schemeClr val="accent2">
                  <a:lumMod val="50000"/>
                </a:schemeClr>
              </a:solidFill>
            </a:endParaRPr>
          </a:p>
          <a:p>
            <a:endParaRPr lang="en-US" altLang="zh-CN" sz="2800" b="1" dirty="0">
              <a:solidFill>
                <a:schemeClr val="accent2">
                  <a:lumMod val="50000"/>
                </a:schemeClr>
              </a:solidFill>
            </a:endParaRPr>
          </a:p>
          <a:p>
            <a:r>
              <a:rPr lang="en-US" altLang="zh-CN" sz="2800" b="1" dirty="0" err="1" smtClean="0">
                <a:solidFill>
                  <a:schemeClr val="accent2">
                    <a:lumMod val="50000"/>
                  </a:schemeClr>
                </a:solidFill>
              </a:rPr>
              <a:t>def</a:t>
            </a:r>
            <a:r>
              <a:rPr lang="en-US" altLang="zh-CN" sz="2800" b="1" dirty="0" smtClean="0">
                <a:solidFill>
                  <a:schemeClr val="accent2">
                    <a:lumMod val="50000"/>
                  </a:schemeClr>
                </a:solidFill>
              </a:rPr>
              <a:t> </a:t>
            </a:r>
            <a:r>
              <a:rPr lang="en-US" altLang="zh-CN" sz="2800" b="1" dirty="0">
                <a:solidFill>
                  <a:schemeClr val="accent2">
                    <a:lumMod val="50000"/>
                  </a:schemeClr>
                </a:solidFill>
              </a:rPr>
              <a:t>fib(n):</a:t>
            </a:r>
            <a:endParaRPr lang="zh-CN" altLang="zh-CN" sz="2800" b="1" dirty="0">
              <a:solidFill>
                <a:schemeClr val="accent2">
                  <a:lumMod val="50000"/>
                </a:schemeClr>
              </a:solidFill>
            </a:endParaRPr>
          </a:p>
          <a:p>
            <a:r>
              <a:rPr lang="en-US" altLang="zh-CN" sz="2800" b="1" dirty="0">
                <a:solidFill>
                  <a:schemeClr val="accent2">
                    <a:lumMod val="50000"/>
                  </a:schemeClr>
                </a:solidFill>
              </a:rPr>
              <a:t>	"""Print a Fibonacci series up to n."""</a:t>
            </a:r>
            <a:endParaRPr lang="zh-CN" altLang="zh-CN" sz="2800" b="1" dirty="0">
              <a:solidFill>
                <a:schemeClr val="accent2">
                  <a:lumMod val="50000"/>
                </a:schemeClr>
              </a:solidFill>
            </a:endParaRPr>
          </a:p>
          <a:p>
            <a:r>
              <a:rPr lang="en-US" altLang="zh-CN" sz="2800" b="1" dirty="0">
                <a:solidFill>
                  <a:schemeClr val="accent2">
                    <a:lumMod val="50000"/>
                  </a:schemeClr>
                </a:solidFill>
              </a:rPr>
              <a:t>	</a:t>
            </a:r>
            <a:r>
              <a:rPr lang="en-US" altLang="zh-CN" sz="2800" b="1" dirty="0" err="1">
                <a:solidFill>
                  <a:schemeClr val="accent2">
                    <a:lumMod val="50000"/>
                  </a:schemeClr>
                </a:solidFill>
              </a:rPr>
              <a:t>a,b</a:t>
            </a:r>
            <a:r>
              <a:rPr lang="en-US" altLang="zh-CN" sz="2800" b="1" dirty="0">
                <a:solidFill>
                  <a:schemeClr val="accent2">
                    <a:lumMod val="50000"/>
                  </a:schemeClr>
                </a:solidFill>
              </a:rPr>
              <a:t> = 1,1</a:t>
            </a:r>
            <a:endParaRPr lang="zh-CN" altLang="zh-CN" sz="2800" b="1" dirty="0">
              <a:solidFill>
                <a:schemeClr val="accent2">
                  <a:lumMod val="50000"/>
                </a:schemeClr>
              </a:solidFill>
            </a:endParaRPr>
          </a:p>
          <a:p>
            <a:r>
              <a:rPr lang="en-US" altLang="zh-CN" sz="2800" b="1" dirty="0">
                <a:solidFill>
                  <a:schemeClr val="accent2">
                    <a:lumMod val="50000"/>
                  </a:schemeClr>
                </a:solidFill>
              </a:rPr>
              <a:t>	item = 1</a:t>
            </a:r>
            <a:endParaRPr lang="zh-CN" altLang="zh-CN" sz="2800" b="1" dirty="0">
              <a:solidFill>
                <a:schemeClr val="accent2">
                  <a:lumMod val="50000"/>
                </a:schemeClr>
              </a:solidFill>
            </a:endParaRPr>
          </a:p>
          <a:p>
            <a:r>
              <a:rPr lang="en-US" altLang="zh-CN" sz="2800" b="1" dirty="0">
                <a:solidFill>
                  <a:schemeClr val="accent2">
                    <a:lumMod val="50000"/>
                  </a:schemeClr>
                </a:solidFill>
              </a:rPr>
              <a:t>	while item &lt;=  n:</a:t>
            </a:r>
            <a:endParaRPr lang="zh-CN" altLang="zh-CN" sz="2800" b="1" dirty="0">
              <a:solidFill>
                <a:schemeClr val="accent2">
                  <a:lumMod val="50000"/>
                </a:schemeClr>
              </a:solidFill>
            </a:endParaRPr>
          </a:p>
          <a:p>
            <a:r>
              <a:rPr lang="en-US" altLang="zh-CN" sz="2800" b="1" dirty="0">
                <a:solidFill>
                  <a:schemeClr val="accent2">
                    <a:lumMod val="50000"/>
                  </a:schemeClr>
                </a:solidFill>
              </a:rPr>
              <a:t>		print(a, end=' ')  </a:t>
            </a:r>
            <a:endParaRPr lang="zh-CN" altLang="zh-CN" sz="2800" b="1" dirty="0">
              <a:solidFill>
                <a:schemeClr val="accent2">
                  <a:lumMod val="50000"/>
                </a:schemeClr>
              </a:solidFill>
            </a:endParaRPr>
          </a:p>
          <a:p>
            <a:r>
              <a:rPr lang="en-US" altLang="zh-CN" sz="2800" b="1" dirty="0">
                <a:solidFill>
                  <a:schemeClr val="accent2">
                    <a:lumMod val="50000"/>
                  </a:schemeClr>
                </a:solidFill>
              </a:rPr>
              <a:t>		a, b = b, </a:t>
            </a:r>
            <a:r>
              <a:rPr lang="en-US" altLang="zh-CN" sz="2800" b="1" dirty="0" err="1">
                <a:solidFill>
                  <a:schemeClr val="accent2">
                    <a:lumMod val="50000"/>
                  </a:schemeClr>
                </a:solidFill>
              </a:rPr>
              <a:t>a+b</a:t>
            </a:r>
            <a:endParaRPr lang="zh-CN" altLang="zh-CN" sz="2800" b="1" dirty="0">
              <a:solidFill>
                <a:schemeClr val="accent2">
                  <a:lumMod val="50000"/>
                </a:schemeClr>
              </a:solidFill>
            </a:endParaRPr>
          </a:p>
          <a:p>
            <a:r>
              <a:rPr lang="en-US" altLang="zh-CN" sz="2800" b="1" dirty="0">
                <a:solidFill>
                  <a:schemeClr val="accent2">
                    <a:lumMod val="50000"/>
                  </a:schemeClr>
                </a:solidFill>
              </a:rPr>
              <a:t>		item += 1</a:t>
            </a:r>
            <a:endParaRPr lang="zh-CN" altLang="zh-CN" sz="2800" b="1" dirty="0">
              <a:solidFill>
                <a:schemeClr val="accent2">
                  <a:lumMod val="50000"/>
                </a:schemeClr>
              </a:solidFill>
            </a:endParaRPr>
          </a:p>
          <a:p>
            <a:pPr eaLnBrk="1" hangingPunct="1"/>
            <a:endParaRPr lang="en-US" altLang="zh-CN" sz="2400" b="1" dirty="0">
              <a:solidFill>
                <a:srgbClr val="0070C0"/>
              </a:solidFill>
              <a:latin typeface="Courier New" pitchFamily="49" charset="0"/>
              <a:cs typeface="Courier New" pitchFamily="49" charset="0"/>
            </a:endParaRPr>
          </a:p>
        </p:txBody>
      </p:sp>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14</a:t>
            </a:fld>
            <a:endParaRPr lang="en-US" altLang="ko-KR"/>
          </a:p>
        </p:txBody>
      </p:sp>
    </p:spTree>
    <p:extLst>
      <p:ext uri="{BB962C8B-B14F-4D97-AF65-F5344CB8AC3E}">
        <p14:creationId xmlns:p14="http://schemas.microsoft.com/office/powerpoint/2010/main" val="3297910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10" name="矩形 1"/>
          <p:cNvSpPr>
            <a:spLocks noChangeArrowheads="1"/>
          </p:cNvSpPr>
          <p:nvPr/>
        </p:nvSpPr>
        <p:spPr bwMode="auto">
          <a:xfrm>
            <a:off x="179388" y="188913"/>
            <a:ext cx="87852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a:solidFill>
                  <a:srgbClr val="FFFF00"/>
                </a:solidFill>
              </a:rPr>
              <a:t>例 </a:t>
            </a:r>
            <a:r>
              <a:rPr lang="en-US" altLang="zh-CN" sz="3200" b="1" dirty="0" smtClean="0">
                <a:solidFill>
                  <a:srgbClr val="FFFF00"/>
                </a:solidFill>
              </a:rPr>
              <a:t>5.3</a:t>
            </a:r>
            <a:r>
              <a:rPr lang="zh-CN" altLang="en-US" sz="3200" b="1" dirty="0" smtClean="0">
                <a:solidFill>
                  <a:srgbClr val="FFFF00"/>
                </a:solidFill>
              </a:rPr>
              <a:t>定义没有参数的函数</a:t>
            </a:r>
            <a:endParaRPr lang="en-US" altLang="zh-CN" sz="2400" b="1" dirty="0" smtClean="0">
              <a:solidFill>
                <a:srgbClr val="0070C0"/>
              </a:solidFill>
              <a:latin typeface="Courier New" pitchFamily="49" charset="0"/>
              <a:cs typeface="Courier New" pitchFamily="49" charset="0"/>
            </a:endParaRPr>
          </a:p>
          <a:p>
            <a:endParaRPr lang="en-US" altLang="zh-CN" sz="2800" b="1" dirty="0" smtClean="0">
              <a:solidFill>
                <a:schemeClr val="accent2">
                  <a:lumMod val="50000"/>
                </a:schemeClr>
              </a:solidFill>
            </a:endParaRPr>
          </a:p>
          <a:p>
            <a:endParaRPr lang="en-US" altLang="zh-CN" sz="2800" b="1" dirty="0">
              <a:solidFill>
                <a:schemeClr val="accent2">
                  <a:lumMod val="50000"/>
                </a:schemeClr>
              </a:solidFill>
            </a:endParaRPr>
          </a:p>
          <a:p>
            <a:r>
              <a:rPr lang="en-US" altLang="zh-CN" sz="2800" b="1" dirty="0">
                <a:solidFill>
                  <a:schemeClr val="accent2">
                    <a:lumMod val="50000"/>
                  </a:schemeClr>
                </a:solidFill>
              </a:rPr>
              <a:t># </a:t>
            </a:r>
            <a:r>
              <a:rPr lang="zh-CN" altLang="en-US" sz="2800" b="1" dirty="0">
                <a:solidFill>
                  <a:schemeClr val="accent2">
                    <a:lumMod val="50000"/>
                  </a:schemeClr>
                </a:solidFill>
              </a:rPr>
              <a:t>例 </a:t>
            </a:r>
            <a:r>
              <a:rPr lang="en-US" altLang="zh-CN" sz="2800" b="1" dirty="0">
                <a:solidFill>
                  <a:schemeClr val="accent2">
                    <a:lumMod val="50000"/>
                  </a:schemeClr>
                </a:solidFill>
              </a:rPr>
              <a:t>5.3</a:t>
            </a:r>
            <a:r>
              <a:rPr lang="zh-CN" altLang="en-US" sz="2800" b="1" dirty="0">
                <a:solidFill>
                  <a:schemeClr val="accent2">
                    <a:lumMod val="50000"/>
                  </a:schemeClr>
                </a:solidFill>
              </a:rPr>
              <a:t>定义没有参数的函数</a:t>
            </a:r>
          </a:p>
          <a:p>
            <a:r>
              <a:rPr lang="en-US" altLang="zh-CN" sz="2800" b="1" dirty="0" err="1">
                <a:solidFill>
                  <a:schemeClr val="accent2">
                    <a:lumMod val="50000"/>
                  </a:schemeClr>
                </a:solidFill>
              </a:rPr>
              <a:t>def</a:t>
            </a:r>
            <a:r>
              <a:rPr lang="en-US" altLang="zh-CN" sz="2800" b="1" dirty="0">
                <a:solidFill>
                  <a:schemeClr val="accent2">
                    <a:lumMod val="50000"/>
                  </a:schemeClr>
                </a:solidFill>
              </a:rPr>
              <a:t> hello():</a:t>
            </a:r>
          </a:p>
          <a:p>
            <a:r>
              <a:rPr lang="en-US" altLang="zh-CN" sz="2800" b="1" dirty="0">
                <a:solidFill>
                  <a:schemeClr val="accent2">
                    <a:lumMod val="50000"/>
                  </a:schemeClr>
                </a:solidFill>
              </a:rPr>
              <a:t>	 print("python")</a:t>
            </a:r>
          </a:p>
          <a:p>
            <a:endParaRPr lang="en-US" altLang="zh-CN" sz="2800" b="1" dirty="0">
              <a:solidFill>
                <a:schemeClr val="accent2">
                  <a:lumMod val="50000"/>
                </a:schemeClr>
              </a:solidFill>
            </a:endParaRPr>
          </a:p>
          <a:p>
            <a:r>
              <a:rPr lang="en-US" altLang="zh-CN" sz="2800" b="1" dirty="0">
                <a:solidFill>
                  <a:schemeClr val="accent2">
                    <a:lumMod val="50000"/>
                  </a:schemeClr>
                </a:solidFill>
              </a:rPr>
              <a:t>for </a:t>
            </a:r>
            <a:r>
              <a:rPr lang="en-US" altLang="zh-CN" sz="2800" b="1" dirty="0" err="1">
                <a:solidFill>
                  <a:schemeClr val="accent2">
                    <a:lumMod val="50000"/>
                  </a:schemeClr>
                </a:solidFill>
              </a:rPr>
              <a:t>i</a:t>
            </a:r>
            <a:r>
              <a:rPr lang="en-US" altLang="zh-CN" sz="2800" b="1" dirty="0">
                <a:solidFill>
                  <a:schemeClr val="accent2">
                    <a:lumMod val="50000"/>
                  </a:schemeClr>
                </a:solidFill>
              </a:rPr>
              <a:t> in range(3):</a:t>
            </a:r>
          </a:p>
          <a:p>
            <a:r>
              <a:rPr lang="en-US" altLang="zh-CN" sz="2800" b="1" dirty="0">
                <a:solidFill>
                  <a:schemeClr val="accent2">
                    <a:lumMod val="50000"/>
                  </a:schemeClr>
                </a:solidFill>
              </a:rPr>
              <a:t>	hello()  #</a:t>
            </a:r>
            <a:r>
              <a:rPr lang="zh-CN" altLang="en-US" sz="2800" b="1" dirty="0">
                <a:solidFill>
                  <a:schemeClr val="accent2">
                    <a:lumMod val="50000"/>
                  </a:schemeClr>
                </a:solidFill>
              </a:rPr>
              <a:t>函数调用</a:t>
            </a:r>
          </a:p>
          <a:p>
            <a:pPr eaLnBrk="1" hangingPunct="1"/>
            <a:endParaRPr lang="en-US" altLang="zh-CN" sz="2400" b="1" dirty="0">
              <a:solidFill>
                <a:srgbClr val="0070C0"/>
              </a:solidFill>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15</a:t>
            </a:fld>
            <a:endParaRPr lang="en-US" altLang="ko-KR"/>
          </a:p>
        </p:txBody>
      </p:sp>
    </p:spTree>
    <p:extLst>
      <p:ext uri="{BB962C8B-B14F-4D97-AF65-F5344CB8AC3E}">
        <p14:creationId xmlns:p14="http://schemas.microsoft.com/office/powerpoint/2010/main" val="338956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227013" y="333375"/>
            <a:ext cx="8640762"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a:solidFill>
                  <a:srgbClr val="FF0000"/>
                </a:solidFill>
              </a:rPr>
              <a:t>函数调用时要做的工作与步骤：</a:t>
            </a:r>
          </a:p>
          <a:p>
            <a:pPr eaLnBrk="1" hangingPunct="1"/>
            <a:endParaRPr lang="en-US" altLang="zh-CN"/>
          </a:p>
          <a:p>
            <a:pPr eaLnBrk="1" hangingPunct="1"/>
            <a:r>
              <a:rPr lang="zh-CN" altLang="zh-CN" sz="2400"/>
              <a:t>（</a:t>
            </a:r>
            <a:r>
              <a:rPr lang="en-US" altLang="zh-CN" sz="2400"/>
              <a:t>1</a:t>
            </a:r>
            <a:r>
              <a:rPr lang="zh-CN" altLang="zh-CN" sz="2400"/>
              <a:t>）</a:t>
            </a:r>
            <a:r>
              <a:rPr lang="zh-CN" altLang="zh-CN" sz="2400">
                <a:solidFill>
                  <a:srgbClr val="FF0000"/>
                </a:solidFill>
              </a:rPr>
              <a:t>保存现场</a:t>
            </a:r>
            <a:r>
              <a:rPr lang="zh-CN" altLang="zh-CN" sz="2400"/>
              <a:t>。如果是以函数语句形式调用，调用语句的下一条语句就是现场；如果是以函数表达式或函数参数的形式调用，因为函数调用返回时的下一步工作是让返回值参与表达式的计算，就把这一步的工作当成现场。</a:t>
            </a:r>
            <a:endParaRPr lang="en-US" altLang="zh-CN" sz="2400"/>
          </a:p>
          <a:p>
            <a:pPr eaLnBrk="1" hangingPunct="1"/>
            <a:endParaRPr lang="en-US" altLang="zh-CN" sz="2400"/>
          </a:p>
          <a:p>
            <a:pPr eaLnBrk="1" hangingPunct="1"/>
            <a:r>
              <a:rPr lang="zh-CN" altLang="zh-CN" sz="2400"/>
              <a:t>（</a:t>
            </a:r>
            <a:r>
              <a:rPr lang="en-US" altLang="zh-CN" sz="2400"/>
              <a:t>2</a:t>
            </a:r>
            <a:r>
              <a:rPr lang="zh-CN" altLang="zh-CN" sz="2400"/>
              <a:t>）</a:t>
            </a:r>
            <a:r>
              <a:rPr lang="zh-CN" altLang="zh-CN" sz="2400">
                <a:solidFill>
                  <a:srgbClr val="FF0000"/>
                </a:solidFill>
              </a:rPr>
              <a:t>将实参传递给形参</a:t>
            </a:r>
            <a:r>
              <a:rPr lang="zh-CN" altLang="zh-CN" sz="2400"/>
              <a:t>。</a:t>
            </a:r>
          </a:p>
          <a:p>
            <a:pPr eaLnBrk="1" hangingPunct="1"/>
            <a:endParaRPr lang="en-US" altLang="zh-CN" sz="2400"/>
          </a:p>
          <a:p>
            <a:pPr eaLnBrk="1" hangingPunct="1"/>
            <a:r>
              <a:rPr lang="zh-CN" altLang="zh-CN" sz="2400"/>
              <a:t>（</a:t>
            </a:r>
            <a:r>
              <a:rPr lang="en-US" altLang="zh-CN" sz="2400"/>
              <a:t>3</a:t>
            </a:r>
            <a:r>
              <a:rPr lang="zh-CN" altLang="zh-CN" sz="2400"/>
              <a:t>）</a:t>
            </a:r>
            <a:r>
              <a:rPr lang="zh-CN" altLang="zh-CN" sz="2400">
                <a:solidFill>
                  <a:srgbClr val="FF0000"/>
                </a:solidFill>
              </a:rPr>
              <a:t>程序的执行转向函数</a:t>
            </a:r>
            <a:r>
              <a:rPr lang="zh-CN" altLang="zh-CN" sz="2400"/>
              <a:t>。</a:t>
            </a:r>
          </a:p>
          <a:p>
            <a:pPr eaLnBrk="1" hangingPunct="1"/>
            <a:endParaRPr lang="en-US" altLang="zh-CN" sz="2400"/>
          </a:p>
          <a:p>
            <a:pPr eaLnBrk="1" hangingPunct="1"/>
            <a:r>
              <a:rPr lang="zh-CN" altLang="zh-CN" sz="2400"/>
              <a:t>（</a:t>
            </a:r>
            <a:r>
              <a:rPr lang="en-US" altLang="zh-CN" sz="2400"/>
              <a:t>4</a:t>
            </a:r>
            <a:r>
              <a:rPr lang="zh-CN" altLang="zh-CN" sz="2400"/>
              <a:t>）</a:t>
            </a:r>
            <a:r>
              <a:rPr lang="zh-CN" altLang="zh-CN" sz="2400">
                <a:solidFill>
                  <a:srgbClr val="FF0000"/>
                </a:solidFill>
              </a:rPr>
              <a:t>函数执行完后，恢复现场</a:t>
            </a:r>
            <a:r>
              <a:rPr lang="zh-CN" altLang="zh-CN" sz="2400"/>
              <a:t>。函数执行完后，要知道返回，就是要返回到什么地方继续执行。</a:t>
            </a:r>
          </a:p>
          <a:p>
            <a:pPr eaLnBrk="1" hangingPunct="1"/>
            <a:endParaRPr lang="zh-CN" altLang="en-US" sz="240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16</a:t>
            </a:fld>
            <a:endParaRPr lang="en-US" altLang="ko-KR"/>
          </a:p>
        </p:txBody>
      </p:sp>
    </p:spTree>
    <p:extLst>
      <p:ext uri="{BB962C8B-B14F-4D97-AF65-F5344CB8AC3E}">
        <p14:creationId xmlns:p14="http://schemas.microsoft.com/office/powerpoint/2010/main" val="993838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187325" y="333375"/>
            <a:ext cx="8713788"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b="1" dirty="0" smtClean="0">
                <a:solidFill>
                  <a:srgbClr val="FF0000"/>
                </a:solidFill>
              </a:rPr>
              <a:t>5.1.3 </a:t>
            </a:r>
            <a:r>
              <a:rPr lang="zh-CN" altLang="zh-CN" b="1" dirty="0" smtClean="0">
                <a:solidFill>
                  <a:srgbClr val="FF0000"/>
                </a:solidFill>
              </a:rPr>
              <a:t>函数</a:t>
            </a:r>
            <a:r>
              <a:rPr lang="zh-CN" altLang="zh-CN" b="1" dirty="0">
                <a:solidFill>
                  <a:srgbClr val="FF0000"/>
                </a:solidFill>
              </a:rPr>
              <a:t>的返回值</a:t>
            </a:r>
            <a:endParaRPr lang="en-US" altLang="zh-CN" b="1" dirty="0">
              <a:solidFill>
                <a:srgbClr val="FF0000"/>
              </a:solidFill>
            </a:endParaRPr>
          </a:p>
          <a:p>
            <a:pPr eaLnBrk="1" hangingPunct="1"/>
            <a:endParaRPr lang="en-US" altLang="zh-CN" sz="2400" dirty="0"/>
          </a:p>
          <a:p>
            <a:pPr eaLnBrk="1" hangingPunct="1"/>
            <a:r>
              <a:rPr lang="zh-CN" altLang="en-US" sz="2400" dirty="0"/>
              <a:t>      函数定义时，</a:t>
            </a:r>
            <a:r>
              <a:rPr lang="zh-CN" altLang="zh-CN" sz="2400" dirty="0"/>
              <a:t>函数的形参是函数的输入参数，函数的返回值是函数的输出参数。</a:t>
            </a:r>
            <a:r>
              <a:rPr lang="en-US" altLang="zh-CN" sz="2400" dirty="0"/>
              <a:t>&lt;</a:t>
            </a:r>
            <a:r>
              <a:rPr lang="zh-CN" altLang="zh-CN" sz="2400" dirty="0"/>
              <a:t>函数体</a:t>
            </a:r>
            <a:r>
              <a:rPr lang="en-US" altLang="zh-CN" sz="2400" dirty="0"/>
              <a:t>&gt;</a:t>
            </a:r>
            <a:r>
              <a:rPr lang="zh-CN" altLang="zh-CN" sz="2400" dirty="0"/>
              <a:t>内的</a:t>
            </a:r>
            <a:r>
              <a:rPr lang="en-US" altLang="zh-CN" sz="2400" dirty="0"/>
              <a:t>return</a:t>
            </a:r>
            <a:r>
              <a:rPr lang="zh-CN" altLang="zh-CN" sz="2400" dirty="0"/>
              <a:t>语句是向主调程序（函数）传递返回值的语句。</a:t>
            </a:r>
          </a:p>
          <a:p>
            <a:pPr eaLnBrk="1" hangingPunct="1"/>
            <a:r>
              <a:rPr lang="zh-CN" altLang="zh-CN" sz="2400" dirty="0"/>
              <a:t>它的格式是：</a:t>
            </a:r>
          </a:p>
          <a:p>
            <a:pPr eaLnBrk="1" hangingPunct="1"/>
            <a:endParaRPr lang="en-US" altLang="zh-CN" sz="2400" dirty="0"/>
          </a:p>
          <a:p>
            <a:pPr eaLnBrk="1" hangingPunct="1"/>
            <a:r>
              <a:rPr lang="en-US" altLang="zh-CN" sz="2400" dirty="0"/>
              <a:t>	</a:t>
            </a:r>
            <a:r>
              <a:rPr lang="en-US" altLang="zh-CN" sz="2400" b="1" dirty="0">
                <a:solidFill>
                  <a:srgbClr val="002060"/>
                </a:solidFill>
              </a:rPr>
              <a:t>return &lt;</a:t>
            </a:r>
            <a:r>
              <a:rPr lang="zh-CN" altLang="zh-CN" sz="2400" b="1" dirty="0">
                <a:solidFill>
                  <a:srgbClr val="002060"/>
                </a:solidFill>
              </a:rPr>
              <a:t>表达式</a:t>
            </a:r>
            <a:r>
              <a:rPr lang="en-US" altLang="zh-CN" sz="2400" b="1" dirty="0">
                <a:solidFill>
                  <a:srgbClr val="002060"/>
                </a:solidFill>
              </a:rPr>
              <a:t>1&gt;[,&lt;</a:t>
            </a:r>
            <a:r>
              <a:rPr lang="zh-CN" altLang="zh-CN" sz="2400" b="1" dirty="0">
                <a:solidFill>
                  <a:srgbClr val="002060"/>
                </a:solidFill>
              </a:rPr>
              <a:t>表达式</a:t>
            </a:r>
            <a:r>
              <a:rPr lang="en-US" altLang="zh-CN" sz="2400" b="1" dirty="0">
                <a:solidFill>
                  <a:srgbClr val="002060"/>
                </a:solidFill>
              </a:rPr>
              <a:t>2&gt;[,...[,&lt;</a:t>
            </a:r>
            <a:r>
              <a:rPr lang="zh-CN" altLang="zh-CN" sz="2400" b="1" dirty="0">
                <a:solidFill>
                  <a:srgbClr val="002060"/>
                </a:solidFill>
              </a:rPr>
              <a:t>表达式</a:t>
            </a:r>
            <a:r>
              <a:rPr lang="en-US" altLang="zh-CN" sz="2400" b="1" dirty="0">
                <a:solidFill>
                  <a:srgbClr val="002060"/>
                </a:solidFill>
              </a:rPr>
              <a:t>n&gt;]]]</a:t>
            </a:r>
            <a:endParaRPr lang="zh-CN" altLang="zh-CN" sz="2400" b="1" dirty="0">
              <a:solidFill>
                <a:srgbClr val="002060"/>
              </a:solidFill>
            </a:endParaRPr>
          </a:p>
          <a:p>
            <a:pPr eaLnBrk="1" hangingPunct="1"/>
            <a:endParaRPr lang="en-US" altLang="zh-CN" sz="2400" dirty="0"/>
          </a:p>
          <a:p>
            <a:pPr eaLnBrk="1" hangingPunct="1"/>
            <a:r>
              <a:rPr lang="zh-CN" altLang="zh-CN" sz="2400" dirty="0">
                <a:solidFill>
                  <a:srgbClr val="FF0000"/>
                </a:solidFill>
              </a:rPr>
              <a:t>可以向主调程序（函数）传递多个返回值</a:t>
            </a:r>
            <a:r>
              <a:rPr lang="zh-CN" altLang="zh-CN" sz="2400" dirty="0"/>
              <a:t>，这要求主调程序（函数）有多个变量接收这返回的多个值。</a:t>
            </a:r>
            <a:endParaRPr lang="en-US" altLang="zh-CN" sz="2400" dirty="0"/>
          </a:p>
          <a:p>
            <a:pPr eaLnBrk="1" hangingPunct="1"/>
            <a:endParaRPr lang="en-US" altLang="zh-CN" sz="2400" dirty="0"/>
          </a:p>
          <a:p>
            <a:pPr eaLnBrk="1" hangingPunct="1"/>
            <a:r>
              <a:rPr lang="zh-CN" altLang="zh-CN" sz="2400" dirty="0">
                <a:solidFill>
                  <a:srgbClr val="FF0000"/>
                </a:solidFill>
              </a:rPr>
              <a:t>函数</a:t>
            </a:r>
            <a:r>
              <a:rPr lang="zh-CN" altLang="en-US" sz="2400" dirty="0">
                <a:solidFill>
                  <a:srgbClr val="FF0000"/>
                </a:solidFill>
              </a:rPr>
              <a:t>可以</a:t>
            </a:r>
            <a:r>
              <a:rPr lang="zh-CN" altLang="zh-CN" sz="2400" dirty="0">
                <a:solidFill>
                  <a:srgbClr val="FF0000"/>
                </a:solidFill>
              </a:rPr>
              <a:t>不返回值，就不必使用</a:t>
            </a:r>
            <a:r>
              <a:rPr lang="en-US" altLang="zh-CN" sz="2400" dirty="0">
                <a:solidFill>
                  <a:srgbClr val="FF0000"/>
                </a:solidFill>
              </a:rPr>
              <a:t>return</a:t>
            </a:r>
            <a:r>
              <a:rPr lang="zh-CN" altLang="zh-CN" sz="2400" dirty="0">
                <a:solidFill>
                  <a:srgbClr val="FF0000"/>
                </a:solidFill>
              </a:rPr>
              <a:t>语句</a:t>
            </a:r>
            <a:r>
              <a:rPr lang="zh-CN" altLang="zh-CN" sz="2400" dirty="0"/>
              <a:t>，或使用“</a:t>
            </a:r>
            <a:r>
              <a:rPr lang="en-US" altLang="zh-CN" sz="2400" dirty="0"/>
              <a:t>return None</a:t>
            </a:r>
            <a:r>
              <a:rPr lang="zh-CN" altLang="zh-CN" sz="2400" dirty="0"/>
              <a:t>”。</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17</a:t>
            </a:fld>
            <a:endParaRPr lang="en-US" altLang="ko-KR"/>
          </a:p>
        </p:txBody>
      </p:sp>
    </p:spTree>
    <p:extLst>
      <p:ext uri="{BB962C8B-B14F-4D97-AF65-F5344CB8AC3E}">
        <p14:creationId xmlns:p14="http://schemas.microsoft.com/office/powerpoint/2010/main" val="2209728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10" name="矩形 1"/>
          <p:cNvSpPr>
            <a:spLocks noChangeArrowheads="1"/>
          </p:cNvSpPr>
          <p:nvPr/>
        </p:nvSpPr>
        <p:spPr bwMode="auto">
          <a:xfrm>
            <a:off x="179388" y="188913"/>
            <a:ext cx="8785225"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3200" b="1" dirty="0">
                <a:solidFill>
                  <a:srgbClr val="FFFF00"/>
                </a:solidFill>
              </a:rPr>
              <a:t>例 </a:t>
            </a:r>
            <a:r>
              <a:rPr lang="en-US" altLang="zh-CN" sz="3200" b="1" dirty="0">
                <a:solidFill>
                  <a:srgbClr val="FFFF00"/>
                </a:solidFill>
              </a:rPr>
              <a:t>5.4</a:t>
            </a:r>
            <a:r>
              <a:rPr lang="zh-CN" altLang="en-US" sz="3200" b="1" dirty="0">
                <a:solidFill>
                  <a:srgbClr val="FFFF00"/>
                </a:solidFill>
              </a:rPr>
              <a:t>定义函数</a:t>
            </a:r>
            <a:r>
              <a:rPr lang="zh-CN" altLang="en-US" sz="3200" b="1" dirty="0" smtClean="0">
                <a:solidFill>
                  <a:srgbClr val="FFFF00"/>
                </a:solidFill>
              </a:rPr>
              <a:t>计算最大</a:t>
            </a:r>
            <a:r>
              <a:rPr lang="zh-CN" altLang="en-US" sz="3200" b="1" dirty="0">
                <a:solidFill>
                  <a:srgbClr val="FFFF00"/>
                </a:solidFill>
              </a:rPr>
              <a:t>值</a:t>
            </a:r>
            <a:endParaRPr lang="en-US" altLang="zh-CN" sz="2800" b="1" dirty="0" smtClean="0">
              <a:solidFill>
                <a:schemeClr val="accent2">
                  <a:lumMod val="50000"/>
                </a:schemeClr>
              </a:solidFill>
            </a:endParaRPr>
          </a:p>
          <a:p>
            <a:endParaRPr lang="en-US" altLang="zh-CN" sz="2800" b="1" dirty="0">
              <a:solidFill>
                <a:schemeClr val="accent2">
                  <a:lumMod val="50000"/>
                </a:schemeClr>
              </a:solidFill>
            </a:endParaRPr>
          </a:p>
          <a:p>
            <a:endParaRPr lang="en-US" altLang="zh-CN" sz="2800" b="1" dirty="0">
              <a:solidFill>
                <a:schemeClr val="accent2">
                  <a:lumMod val="50000"/>
                </a:schemeClr>
              </a:solidFill>
            </a:endParaRPr>
          </a:p>
          <a:p>
            <a:r>
              <a:rPr lang="en-US" altLang="zh-CN" sz="2800" b="1" dirty="0" err="1">
                <a:solidFill>
                  <a:schemeClr val="accent2">
                    <a:lumMod val="50000"/>
                  </a:schemeClr>
                </a:solidFill>
              </a:rPr>
              <a:t>def</a:t>
            </a:r>
            <a:r>
              <a:rPr lang="en-US" altLang="zh-CN" sz="2800" b="1" dirty="0">
                <a:solidFill>
                  <a:schemeClr val="accent2">
                    <a:lumMod val="50000"/>
                  </a:schemeClr>
                </a:solidFill>
              </a:rPr>
              <a:t> maximum(x, y):</a:t>
            </a:r>
          </a:p>
          <a:p>
            <a:r>
              <a:rPr lang="en-US" altLang="zh-CN" sz="2800" b="1" dirty="0">
                <a:solidFill>
                  <a:schemeClr val="accent2">
                    <a:lumMod val="50000"/>
                  </a:schemeClr>
                </a:solidFill>
              </a:rPr>
              <a:t>	if x &gt; y:</a:t>
            </a:r>
          </a:p>
          <a:p>
            <a:r>
              <a:rPr lang="en-US" altLang="zh-CN" sz="2800" b="1" dirty="0">
                <a:solidFill>
                  <a:schemeClr val="accent2">
                    <a:lumMod val="50000"/>
                  </a:schemeClr>
                </a:solidFill>
              </a:rPr>
              <a:t>		return x</a:t>
            </a:r>
          </a:p>
          <a:p>
            <a:r>
              <a:rPr lang="en-US" altLang="zh-CN" sz="2800" b="1" dirty="0">
                <a:solidFill>
                  <a:schemeClr val="accent2">
                    <a:lumMod val="50000"/>
                  </a:schemeClr>
                </a:solidFill>
              </a:rPr>
              <a:t>	</a:t>
            </a:r>
            <a:r>
              <a:rPr lang="en-US" altLang="zh-CN" sz="2800" b="1" dirty="0" err="1">
                <a:solidFill>
                  <a:schemeClr val="accent2">
                    <a:lumMod val="50000"/>
                  </a:schemeClr>
                </a:solidFill>
              </a:rPr>
              <a:t>elif</a:t>
            </a:r>
            <a:r>
              <a:rPr lang="en-US" altLang="zh-CN" sz="2800" b="1" dirty="0">
                <a:solidFill>
                  <a:schemeClr val="accent2">
                    <a:lumMod val="50000"/>
                  </a:schemeClr>
                </a:solidFill>
              </a:rPr>
              <a:t> x == y:</a:t>
            </a:r>
          </a:p>
          <a:p>
            <a:r>
              <a:rPr lang="en-US" altLang="zh-CN" sz="2800" b="1" dirty="0">
                <a:solidFill>
                  <a:schemeClr val="accent2">
                    <a:lumMod val="50000"/>
                  </a:schemeClr>
                </a:solidFill>
              </a:rPr>
              <a:t>		return 'The numbers are equal'</a:t>
            </a:r>
          </a:p>
          <a:p>
            <a:r>
              <a:rPr lang="en-US" altLang="zh-CN" sz="2800" b="1" dirty="0">
                <a:solidFill>
                  <a:schemeClr val="accent2">
                    <a:lumMod val="50000"/>
                  </a:schemeClr>
                </a:solidFill>
              </a:rPr>
              <a:t>	else:</a:t>
            </a:r>
          </a:p>
          <a:p>
            <a:r>
              <a:rPr lang="en-US" altLang="zh-CN" sz="2800" b="1" dirty="0">
                <a:solidFill>
                  <a:schemeClr val="accent2">
                    <a:lumMod val="50000"/>
                  </a:schemeClr>
                </a:solidFill>
              </a:rPr>
              <a:t>		return y</a:t>
            </a:r>
          </a:p>
          <a:p>
            <a:endParaRPr lang="en-US" altLang="zh-CN" sz="2800" b="1" dirty="0">
              <a:solidFill>
                <a:schemeClr val="accent2">
                  <a:lumMod val="50000"/>
                </a:schemeClr>
              </a:solidFill>
            </a:endParaRPr>
          </a:p>
          <a:p>
            <a:r>
              <a:rPr lang="en-US" altLang="zh-CN" sz="2800" b="1" dirty="0" err="1">
                <a:solidFill>
                  <a:schemeClr val="accent2">
                    <a:lumMod val="50000"/>
                  </a:schemeClr>
                </a:solidFill>
              </a:rPr>
              <a:t>a,b</a:t>
            </a:r>
            <a:r>
              <a:rPr lang="en-US" altLang="zh-CN" sz="2800" b="1" dirty="0">
                <a:solidFill>
                  <a:schemeClr val="accent2">
                    <a:lumMod val="50000"/>
                  </a:schemeClr>
                </a:solidFill>
              </a:rPr>
              <a:t> = input().split(" ")</a:t>
            </a:r>
          </a:p>
          <a:p>
            <a:r>
              <a:rPr lang="en-US" altLang="zh-CN" sz="2800" b="1" dirty="0">
                <a:solidFill>
                  <a:schemeClr val="accent2">
                    <a:lumMod val="50000"/>
                  </a:schemeClr>
                </a:solidFill>
              </a:rPr>
              <a:t>print(maximum(a, b</a:t>
            </a:r>
            <a:r>
              <a:rPr lang="en-US" altLang="zh-CN" sz="2800" b="1" dirty="0" smtClean="0">
                <a:solidFill>
                  <a:schemeClr val="accent2">
                    <a:lumMod val="50000"/>
                  </a:schemeClr>
                </a:solidFill>
              </a:rPr>
              <a:t>))</a:t>
            </a:r>
            <a:endParaRPr lang="en-US" altLang="zh-CN" sz="2800" b="1" dirty="0">
              <a:solidFill>
                <a:schemeClr val="accent2">
                  <a:lumMod val="50000"/>
                </a:schemeClr>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18</a:t>
            </a:fld>
            <a:endParaRPr lang="en-US" altLang="ko-KR"/>
          </a:p>
        </p:txBody>
      </p:sp>
    </p:spTree>
    <p:extLst>
      <p:ext uri="{BB962C8B-B14F-4D97-AF65-F5344CB8AC3E}">
        <p14:creationId xmlns:p14="http://schemas.microsoft.com/office/powerpoint/2010/main" val="380870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10" name="矩形 1"/>
          <p:cNvSpPr>
            <a:spLocks noChangeArrowheads="1"/>
          </p:cNvSpPr>
          <p:nvPr/>
        </p:nvSpPr>
        <p:spPr bwMode="auto">
          <a:xfrm>
            <a:off x="179388" y="188913"/>
            <a:ext cx="878522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5.5</a:t>
            </a:r>
            <a:r>
              <a:rPr lang="zh-CN" altLang="en-US" sz="2800" b="1" dirty="0">
                <a:solidFill>
                  <a:srgbClr val="FFFF00"/>
                </a:solidFill>
              </a:rPr>
              <a:t>通过函数返回</a:t>
            </a:r>
            <a:r>
              <a:rPr lang="en-US" altLang="zh-CN" sz="2800" b="1" dirty="0">
                <a:solidFill>
                  <a:srgbClr val="FFFF00"/>
                </a:solidFill>
              </a:rPr>
              <a:t>Fibonacci</a:t>
            </a:r>
            <a:r>
              <a:rPr lang="zh-CN" altLang="en-US" sz="2800" b="1" dirty="0" smtClean="0">
                <a:solidFill>
                  <a:srgbClr val="FFFF00"/>
                </a:solidFill>
              </a:rPr>
              <a:t>数列</a:t>
            </a:r>
            <a:r>
              <a:rPr lang="en-US" altLang="zh-CN" sz="2800" b="1" dirty="0" smtClean="0">
                <a:solidFill>
                  <a:srgbClr val="FFFF00"/>
                </a:solidFill>
              </a:rPr>
              <a:t/>
            </a:r>
            <a:br>
              <a:rPr lang="en-US" altLang="zh-CN" sz="2800" b="1" dirty="0" smtClean="0">
                <a:solidFill>
                  <a:srgbClr val="FFFF00"/>
                </a:solidFill>
              </a:rPr>
            </a:br>
            <a:r>
              <a:rPr lang="zh-CN" altLang="en-US" sz="2800" b="1" dirty="0" smtClean="0">
                <a:solidFill>
                  <a:srgbClr val="FFFF00"/>
                </a:solidFill>
              </a:rPr>
              <a:t>的</a:t>
            </a:r>
            <a:r>
              <a:rPr lang="zh-CN" altLang="en-US" sz="2800" b="1" dirty="0">
                <a:solidFill>
                  <a:srgbClr val="FFFF00"/>
                </a:solidFill>
              </a:rPr>
              <a:t>前</a:t>
            </a:r>
            <a:r>
              <a:rPr lang="en-US" altLang="zh-CN" sz="2800" b="1" dirty="0">
                <a:solidFill>
                  <a:srgbClr val="FFFF00"/>
                </a:solidFill>
              </a:rPr>
              <a:t>n</a:t>
            </a:r>
            <a:r>
              <a:rPr lang="zh-CN" altLang="en-US" sz="2800" b="1" dirty="0">
                <a:solidFill>
                  <a:srgbClr val="FFFF00"/>
                </a:solidFill>
              </a:rPr>
              <a:t>项</a:t>
            </a:r>
            <a:endParaRPr lang="en-US" altLang="zh-CN" sz="2800" b="1" dirty="0">
              <a:solidFill>
                <a:schemeClr val="accent2">
                  <a:lumMod val="50000"/>
                </a:schemeClr>
              </a:solidFill>
            </a:endParaRPr>
          </a:p>
          <a:p>
            <a:pPr eaLnBrk="1" hangingPunct="1"/>
            <a:endParaRPr lang="en-US" altLang="zh-CN" sz="2800" b="1" dirty="0" smtClean="0">
              <a:solidFill>
                <a:srgbClr val="FFFF00"/>
              </a:solidFill>
            </a:endParaRPr>
          </a:p>
          <a:p>
            <a:r>
              <a:rPr lang="en-US" altLang="zh-CN" sz="2800" b="1" dirty="0" err="1" smtClean="0">
                <a:solidFill>
                  <a:schemeClr val="accent2">
                    <a:lumMod val="50000"/>
                  </a:schemeClr>
                </a:solidFill>
              </a:rPr>
              <a:t>def</a:t>
            </a:r>
            <a:r>
              <a:rPr lang="en-US" altLang="zh-CN" sz="2800" b="1" dirty="0" smtClean="0">
                <a:solidFill>
                  <a:schemeClr val="accent2">
                    <a:lumMod val="50000"/>
                  </a:schemeClr>
                </a:solidFill>
              </a:rPr>
              <a:t> </a:t>
            </a:r>
            <a:r>
              <a:rPr lang="en-US" altLang="zh-CN" sz="2800" b="1" dirty="0">
                <a:solidFill>
                  <a:schemeClr val="accent2">
                    <a:lumMod val="50000"/>
                  </a:schemeClr>
                </a:solidFill>
              </a:rPr>
              <a:t>maximum(x, y):</a:t>
            </a:r>
          </a:p>
          <a:p>
            <a:r>
              <a:rPr lang="en-US" altLang="zh-CN" sz="2800" b="1" dirty="0">
                <a:solidFill>
                  <a:schemeClr val="accent2">
                    <a:lumMod val="50000"/>
                  </a:schemeClr>
                </a:solidFill>
              </a:rPr>
              <a:t>	if x &gt; y:</a:t>
            </a:r>
          </a:p>
          <a:p>
            <a:r>
              <a:rPr lang="en-US" altLang="zh-CN" sz="2800" b="1" dirty="0">
                <a:solidFill>
                  <a:schemeClr val="accent2">
                    <a:lumMod val="50000"/>
                  </a:schemeClr>
                </a:solidFill>
              </a:rPr>
              <a:t>		return x</a:t>
            </a:r>
          </a:p>
          <a:p>
            <a:r>
              <a:rPr lang="en-US" altLang="zh-CN" sz="2800" b="1" dirty="0">
                <a:solidFill>
                  <a:schemeClr val="accent2">
                    <a:lumMod val="50000"/>
                  </a:schemeClr>
                </a:solidFill>
              </a:rPr>
              <a:t>	</a:t>
            </a:r>
            <a:r>
              <a:rPr lang="en-US" altLang="zh-CN" sz="2800" b="1" dirty="0" err="1">
                <a:solidFill>
                  <a:schemeClr val="accent2">
                    <a:lumMod val="50000"/>
                  </a:schemeClr>
                </a:solidFill>
              </a:rPr>
              <a:t>elif</a:t>
            </a:r>
            <a:r>
              <a:rPr lang="en-US" altLang="zh-CN" sz="2800" b="1" dirty="0">
                <a:solidFill>
                  <a:schemeClr val="accent2">
                    <a:lumMod val="50000"/>
                  </a:schemeClr>
                </a:solidFill>
              </a:rPr>
              <a:t> x == y:</a:t>
            </a:r>
          </a:p>
          <a:p>
            <a:r>
              <a:rPr lang="en-US" altLang="zh-CN" sz="2800" b="1" dirty="0">
                <a:solidFill>
                  <a:schemeClr val="accent2">
                    <a:lumMod val="50000"/>
                  </a:schemeClr>
                </a:solidFill>
              </a:rPr>
              <a:t>		return 'The numbers are equal'</a:t>
            </a:r>
          </a:p>
          <a:p>
            <a:r>
              <a:rPr lang="en-US" altLang="zh-CN" sz="2800" b="1" dirty="0">
                <a:solidFill>
                  <a:schemeClr val="accent2">
                    <a:lumMod val="50000"/>
                  </a:schemeClr>
                </a:solidFill>
              </a:rPr>
              <a:t>	else:</a:t>
            </a:r>
          </a:p>
          <a:p>
            <a:r>
              <a:rPr lang="en-US" altLang="zh-CN" sz="2800" b="1" dirty="0">
                <a:solidFill>
                  <a:schemeClr val="accent2">
                    <a:lumMod val="50000"/>
                  </a:schemeClr>
                </a:solidFill>
              </a:rPr>
              <a:t>		return y</a:t>
            </a:r>
          </a:p>
          <a:p>
            <a:endParaRPr lang="en-US" altLang="zh-CN" sz="2800" b="1" dirty="0">
              <a:solidFill>
                <a:schemeClr val="accent2">
                  <a:lumMod val="50000"/>
                </a:schemeClr>
              </a:solidFill>
            </a:endParaRPr>
          </a:p>
          <a:p>
            <a:r>
              <a:rPr lang="en-US" altLang="zh-CN" sz="2800" b="1" dirty="0" err="1">
                <a:solidFill>
                  <a:schemeClr val="accent2">
                    <a:lumMod val="50000"/>
                  </a:schemeClr>
                </a:solidFill>
              </a:rPr>
              <a:t>a,b</a:t>
            </a:r>
            <a:r>
              <a:rPr lang="en-US" altLang="zh-CN" sz="2800" b="1" dirty="0">
                <a:solidFill>
                  <a:schemeClr val="accent2">
                    <a:lumMod val="50000"/>
                  </a:schemeClr>
                </a:solidFill>
              </a:rPr>
              <a:t> = input().split(" ")</a:t>
            </a:r>
          </a:p>
          <a:p>
            <a:r>
              <a:rPr lang="en-US" altLang="zh-CN" sz="2800" b="1" dirty="0">
                <a:solidFill>
                  <a:schemeClr val="accent2">
                    <a:lumMod val="50000"/>
                  </a:schemeClr>
                </a:solidFill>
              </a:rPr>
              <a:t>print(maximum(a, b</a:t>
            </a:r>
            <a:r>
              <a:rPr lang="en-US" altLang="zh-CN" sz="2800" b="1" dirty="0" smtClean="0">
                <a:solidFill>
                  <a:schemeClr val="accent2">
                    <a:lumMod val="50000"/>
                  </a:schemeClr>
                </a:solidFill>
              </a:rPr>
              <a:t>))</a:t>
            </a:r>
            <a:endParaRPr lang="en-US" altLang="zh-CN" sz="2800" b="1" dirty="0">
              <a:solidFill>
                <a:schemeClr val="accent2">
                  <a:lumMod val="50000"/>
                </a:schemeClr>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19</a:t>
            </a:fld>
            <a:endParaRPr lang="en-US" altLang="ko-KR"/>
          </a:p>
        </p:txBody>
      </p:sp>
    </p:spTree>
    <p:extLst>
      <p:ext uri="{BB962C8B-B14F-4D97-AF65-F5344CB8AC3E}">
        <p14:creationId xmlns:p14="http://schemas.microsoft.com/office/powerpoint/2010/main" val="262157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1071563" y="2143125"/>
            <a:ext cx="7772400" cy="1470025"/>
          </a:xfrm>
          <a:noFill/>
          <a:ln>
            <a:noFill/>
          </a:ln>
        </p:spPr>
        <p:txBody>
          <a:bodyPr/>
          <a:lstStyle/>
          <a:p>
            <a:pPr eaLnBrk="1" hangingPunct="1"/>
            <a:r>
              <a:rPr lang="zh-CN" altLang="en-US" sz="4400" dirty="0" smtClean="0">
                <a:solidFill>
                  <a:schemeClr val="tx1"/>
                </a:solidFill>
              </a:rPr>
              <a:t>第</a:t>
            </a:r>
            <a:r>
              <a:rPr lang="en-US" altLang="zh-CN" sz="4400" dirty="0" smtClean="0">
                <a:solidFill>
                  <a:schemeClr val="tx1"/>
                </a:solidFill>
              </a:rPr>
              <a:t>5</a:t>
            </a:r>
            <a:r>
              <a:rPr lang="zh-CN" altLang="en-US" sz="4400" dirty="0" smtClean="0">
                <a:solidFill>
                  <a:schemeClr val="tx1"/>
                </a:solidFill>
              </a:rPr>
              <a:t>章 函数与模块</a:t>
            </a:r>
            <a:endParaRPr lang="zh-CN" altLang="en-US" sz="4400" dirty="0">
              <a:solidFill>
                <a:schemeClr val="tx1"/>
              </a:solidFill>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t>2</a:t>
            </a:fld>
            <a:endParaRPr lang="zh-CN" altLang="en-US" dirty="0"/>
          </a:p>
        </p:txBody>
      </p:sp>
    </p:spTree>
    <p:extLst>
      <p:ext uri="{BB962C8B-B14F-4D97-AF65-F5344CB8AC3E}">
        <p14:creationId xmlns:p14="http://schemas.microsoft.com/office/powerpoint/2010/main" val="74393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20</a:t>
            </a:fld>
            <a:endParaRPr lang="en-US" altLang="ko-KR"/>
          </a:p>
        </p:txBody>
      </p:sp>
      <p:sp>
        <p:nvSpPr>
          <p:cNvPr id="3" name="TextBox 2"/>
          <p:cNvSpPr txBox="1"/>
          <p:nvPr/>
        </p:nvSpPr>
        <p:spPr>
          <a:xfrm>
            <a:off x="111211" y="160638"/>
            <a:ext cx="8699157" cy="6124754"/>
          </a:xfrm>
          <a:prstGeom prst="rect">
            <a:avLst/>
          </a:prstGeom>
          <a:noFill/>
        </p:spPr>
        <p:txBody>
          <a:bodyPr wrap="square" rtlCol="0">
            <a:spAutoFit/>
          </a:bodyPr>
          <a:lstStyle/>
          <a:p>
            <a:pPr marL="0" lvl="2"/>
            <a:r>
              <a:rPr lang="en-US" altLang="zh-CN" b="1" dirty="0" smtClean="0">
                <a:solidFill>
                  <a:srgbClr val="FFFF00"/>
                </a:solidFill>
              </a:rPr>
              <a:t>5.1.4 </a:t>
            </a:r>
            <a:r>
              <a:rPr lang="zh-CN" altLang="zh-CN" b="1" dirty="0" smtClean="0">
                <a:solidFill>
                  <a:srgbClr val="FFFF00"/>
                </a:solidFill>
              </a:rPr>
              <a:t>匿名</a:t>
            </a:r>
            <a:r>
              <a:rPr lang="zh-CN" altLang="zh-CN" b="1" dirty="0">
                <a:solidFill>
                  <a:srgbClr val="FFFF00"/>
                </a:solidFill>
              </a:rPr>
              <a:t>函数</a:t>
            </a:r>
          </a:p>
          <a:p>
            <a:endParaRPr lang="en-US" altLang="zh-CN" dirty="0" smtClean="0"/>
          </a:p>
          <a:p>
            <a:r>
              <a:rPr lang="zh-CN" altLang="zh-CN" sz="3200" b="1" dirty="0" smtClean="0"/>
              <a:t>对于</a:t>
            </a:r>
            <a:r>
              <a:rPr lang="zh-CN" altLang="zh-CN" sz="3200" b="1" dirty="0"/>
              <a:t>只有一条表达式语句的函数，可以用关键字</a:t>
            </a:r>
            <a:r>
              <a:rPr lang="en-US" altLang="zh-CN" sz="3200" b="1" dirty="0"/>
              <a:t>lambda</a:t>
            </a:r>
            <a:r>
              <a:rPr lang="zh-CN" altLang="zh-CN" sz="3200" b="1" dirty="0"/>
              <a:t>定义为匿名函数</a:t>
            </a:r>
            <a:r>
              <a:rPr lang="en-US" altLang="zh-CN" sz="3200" b="1" dirty="0"/>
              <a:t>(Anonymous Functions)</a:t>
            </a:r>
            <a:r>
              <a:rPr lang="zh-CN" altLang="zh-CN" sz="3200" b="1" dirty="0"/>
              <a:t>，使得程序简洁，提高可读性。匿名函数定义形式如下：</a:t>
            </a:r>
          </a:p>
          <a:p>
            <a:pPr algn="ctr"/>
            <a:r>
              <a:rPr lang="en-US" altLang="zh-CN" sz="3200" b="1" dirty="0">
                <a:solidFill>
                  <a:srgbClr val="FF0000"/>
                </a:solidFill>
              </a:rPr>
              <a:t>lambda [</a:t>
            </a:r>
            <a:r>
              <a:rPr lang="zh-CN" altLang="zh-CN" sz="3200" b="1" dirty="0">
                <a:solidFill>
                  <a:srgbClr val="FF0000"/>
                </a:solidFill>
              </a:rPr>
              <a:t>参数列表</a:t>
            </a:r>
            <a:r>
              <a:rPr lang="en-US" altLang="zh-CN" sz="3200" b="1" dirty="0">
                <a:solidFill>
                  <a:srgbClr val="FF0000"/>
                </a:solidFill>
              </a:rPr>
              <a:t>]:</a:t>
            </a:r>
            <a:r>
              <a:rPr lang="zh-CN" altLang="zh-CN" sz="3200" b="1" dirty="0">
                <a:solidFill>
                  <a:srgbClr val="FF0000"/>
                </a:solidFill>
              </a:rPr>
              <a:t>表达式</a:t>
            </a:r>
          </a:p>
          <a:p>
            <a:r>
              <a:rPr lang="zh-CN" altLang="zh-CN" sz="3200" b="1" dirty="0"/>
              <a:t>匿名函数没有函数名，参数可有可无，有参的匿名函数参数个数任意。但是作为函数体的表达式限定为仅能包含一条表达式语句，因此只能表达有限的逻辑。这条表达式执行的结果就作为函数的值返回。</a:t>
            </a:r>
            <a:endParaRPr lang="zh-CN" altLang="en-US" sz="3200" b="1" dirty="0"/>
          </a:p>
        </p:txBody>
      </p:sp>
    </p:spTree>
    <p:extLst>
      <p:ext uri="{BB962C8B-B14F-4D97-AF65-F5344CB8AC3E}">
        <p14:creationId xmlns:p14="http://schemas.microsoft.com/office/powerpoint/2010/main" val="217095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10" name="矩形 1"/>
          <p:cNvSpPr>
            <a:spLocks noChangeArrowheads="1"/>
          </p:cNvSpPr>
          <p:nvPr/>
        </p:nvSpPr>
        <p:spPr bwMode="auto">
          <a:xfrm>
            <a:off x="179388" y="188913"/>
            <a:ext cx="8785225"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5.6</a:t>
            </a:r>
            <a:r>
              <a:rPr lang="zh-CN" altLang="en-US" sz="2800" b="1" dirty="0">
                <a:solidFill>
                  <a:srgbClr val="FFFF00"/>
                </a:solidFill>
              </a:rPr>
              <a:t>匿名函数使用方法举例</a:t>
            </a:r>
            <a:endParaRPr lang="en-US" altLang="zh-CN" sz="2800" b="1" dirty="0" smtClean="0">
              <a:solidFill>
                <a:srgbClr val="FFFF00"/>
              </a:solidFill>
            </a:endParaRPr>
          </a:p>
          <a:p>
            <a:endParaRPr lang="en-US" altLang="zh-CN" sz="2800" b="1" dirty="0" smtClean="0">
              <a:solidFill>
                <a:schemeClr val="accent2">
                  <a:lumMod val="50000"/>
                </a:schemeClr>
              </a:solidFill>
            </a:endParaRPr>
          </a:p>
          <a:p>
            <a:endParaRPr lang="en-US" altLang="zh-CN" sz="2800" b="1" dirty="0">
              <a:solidFill>
                <a:schemeClr val="accent2">
                  <a:lumMod val="50000"/>
                </a:schemeClr>
              </a:solidFill>
            </a:endParaRPr>
          </a:p>
          <a:p>
            <a:r>
              <a:rPr lang="en-US" altLang="zh-CN" sz="2400" b="1" dirty="0">
                <a:solidFill>
                  <a:schemeClr val="accent2">
                    <a:lumMod val="50000"/>
                  </a:schemeClr>
                </a:solidFill>
              </a:rPr>
              <a:t>s = lambda : "</a:t>
            </a:r>
            <a:r>
              <a:rPr lang="en-US" altLang="zh-CN" sz="2400" b="1" dirty="0" err="1">
                <a:solidFill>
                  <a:schemeClr val="accent2">
                    <a:lumMod val="50000"/>
                  </a:schemeClr>
                </a:solidFill>
              </a:rPr>
              <a:t>python".upper</a:t>
            </a:r>
            <a:r>
              <a:rPr lang="en-US" altLang="zh-CN" sz="2400" b="1" dirty="0">
                <a:solidFill>
                  <a:schemeClr val="accent2">
                    <a:lumMod val="50000"/>
                  </a:schemeClr>
                </a:solidFill>
              </a:rPr>
              <a:t>()  </a:t>
            </a:r>
            <a:endParaRPr lang="en-US" altLang="zh-CN" sz="2400" b="1" dirty="0" smtClean="0">
              <a:solidFill>
                <a:schemeClr val="accent2">
                  <a:lumMod val="50000"/>
                </a:schemeClr>
              </a:solidFill>
            </a:endParaRPr>
          </a:p>
          <a:p>
            <a:r>
              <a:rPr lang="en-US" altLang="zh-CN" sz="2400" b="1" dirty="0" smtClean="0">
                <a:solidFill>
                  <a:schemeClr val="accent2">
                    <a:lumMod val="50000"/>
                  </a:schemeClr>
                </a:solidFill>
              </a:rPr>
              <a:t>#</a:t>
            </a:r>
            <a:r>
              <a:rPr lang="zh-CN" altLang="en-US" sz="2400" b="1" dirty="0">
                <a:solidFill>
                  <a:schemeClr val="accent2">
                    <a:lumMod val="50000"/>
                  </a:schemeClr>
                </a:solidFill>
              </a:rPr>
              <a:t>定义无参匿名函数，将字母改成</a:t>
            </a:r>
            <a:r>
              <a:rPr lang="zh-CN" altLang="en-US" sz="2400" b="1" dirty="0" smtClean="0">
                <a:solidFill>
                  <a:schemeClr val="accent2">
                    <a:lumMod val="50000"/>
                  </a:schemeClr>
                </a:solidFill>
              </a:rPr>
              <a:t>大写</a:t>
            </a:r>
            <a:endParaRPr lang="en-US" altLang="zh-CN" sz="2400" b="1" dirty="0" smtClean="0">
              <a:solidFill>
                <a:schemeClr val="accent2">
                  <a:lumMod val="50000"/>
                </a:schemeClr>
              </a:solidFill>
            </a:endParaRPr>
          </a:p>
          <a:p>
            <a:endParaRPr lang="zh-CN" altLang="en-US" sz="2400" b="1" dirty="0">
              <a:solidFill>
                <a:schemeClr val="accent2">
                  <a:lumMod val="50000"/>
                </a:schemeClr>
              </a:solidFill>
            </a:endParaRPr>
          </a:p>
          <a:p>
            <a:r>
              <a:rPr lang="en-US" altLang="zh-CN" sz="2400" b="1" dirty="0">
                <a:solidFill>
                  <a:schemeClr val="accent2">
                    <a:lumMod val="50000"/>
                  </a:schemeClr>
                </a:solidFill>
              </a:rPr>
              <a:t>f = lambda x : x * 10         </a:t>
            </a:r>
            <a:endParaRPr lang="en-US" altLang="zh-CN" sz="2400" b="1" dirty="0" smtClean="0">
              <a:solidFill>
                <a:schemeClr val="accent2">
                  <a:lumMod val="50000"/>
                </a:schemeClr>
              </a:solidFill>
            </a:endParaRPr>
          </a:p>
          <a:p>
            <a:r>
              <a:rPr lang="en-US" altLang="zh-CN" sz="2400" b="1" dirty="0" smtClean="0">
                <a:solidFill>
                  <a:schemeClr val="accent2">
                    <a:lumMod val="50000"/>
                  </a:schemeClr>
                </a:solidFill>
              </a:rPr>
              <a:t>#</a:t>
            </a:r>
            <a:r>
              <a:rPr lang="zh-CN" altLang="en-US" sz="2400" b="1" dirty="0">
                <a:solidFill>
                  <a:schemeClr val="accent2">
                    <a:lumMod val="50000"/>
                  </a:schemeClr>
                </a:solidFill>
              </a:rPr>
              <a:t>定义有参匿名函数，将数字扩大</a:t>
            </a:r>
            <a:r>
              <a:rPr lang="en-US" altLang="zh-CN" sz="2400" b="1" dirty="0">
                <a:solidFill>
                  <a:schemeClr val="accent2">
                    <a:lumMod val="50000"/>
                  </a:schemeClr>
                </a:solidFill>
              </a:rPr>
              <a:t>10</a:t>
            </a:r>
            <a:r>
              <a:rPr lang="zh-CN" altLang="en-US" sz="2400" b="1" dirty="0" smtClean="0">
                <a:solidFill>
                  <a:schemeClr val="accent2">
                    <a:lumMod val="50000"/>
                  </a:schemeClr>
                </a:solidFill>
              </a:rPr>
              <a:t>倍</a:t>
            </a:r>
            <a:endParaRPr lang="en-US" altLang="zh-CN" sz="2400" b="1" dirty="0" smtClean="0">
              <a:solidFill>
                <a:schemeClr val="accent2">
                  <a:lumMod val="50000"/>
                </a:schemeClr>
              </a:solidFill>
            </a:endParaRPr>
          </a:p>
          <a:p>
            <a:endParaRPr lang="zh-CN" altLang="en-US" sz="2400" b="1" dirty="0">
              <a:solidFill>
                <a:schemeClr val="accent2">
                  <a:lumMod val="50000"/>
                </a:schemeClr>
              </a:solidFill>
            </a:endParaRPr>
          </a:p>
          <a:p>
            <a:r>
              <a:rPr lang="en-US" altLang="zh-CN" sz="2400" b="1" dirty="0">
                <a:solidFill>
                  <a:schemeClr val="accent2">
                    <a:lumMod val="50000"/>
                  </a:schemeClr>
                </a:solidFill>
              </a:rPr>
              <a:t>print(s())                  </a:t>
            </a:r>
            <a:endParaRPr lang="en-US" altLang="zh-CN" sz="2400" b="1" dirty="0" smtClean="0">
              <a:solidFill>
                <a:schemeClr val="accent2">
                  <a:lumMod val="50000"/>
                </a:schemeClr>
              </a:solidFill>
            </a:endParaRPr>
          </a:p>
          <a:p>
            <a:r>
              <a:rPr lang="en-US" altLang="zh-CN" sz="2400" b="1" dirty="0" smtClean="0">
                <a:solidFill>
                  <a:schemeClr val="accent2">
                    <a:lumMod val="50000"/>
                  </a:schemeClr>
                </a:solidFill>
              </a:rPr>
              <a:t>#</a:t>
            </a:r>
            <a:r>
              <a:rPr lang="zh-CN" altLang="en-US" sz="2400" b="1" dirty="0">
                <a:solidFill>
                  <a:schemeClr val="accent2">
                    <a:lumMod val="50000"/>
                  </a:schemeClr>
                </a:solidFill>
              </a:rPr>
              <a:t>调用无参匿名函数，注意要加一对</a:t>
            </a:r>
            <a:r>
              <a:rPr lang="en-US" altLang="zh-CN" sz="2400" b="1" dirty="0" smtClean="0">
                <a:solidFill>
                  <a:schemeClr val="accent2">
                    <a:lumMod val="50000"/>
                  </a:schemeClr>
                </a:solidFill>
              </a:rPr>
              <a:t>()</a:t>
            </a:r>
          </a:p>
          <a:p>
            <a:endParaRPr lang="en-US" altLang="zh-CN" sz="2400" b="1" dirty="0">
              <a:solidFill>
                <a:schemeClr val="accent2">
                  <a:lumMod val="50000"/>
                </a:schemeClr>
              </a:solidFill>
            </a:endParaRPr>
          </a:p>
          <a:p>
            <a:r>
              <a:rPr lang="en-US" altLang="zh-CN" sz="2400" b="1" dirty="0">
                <a:solidFill>
                  <a:schemeClr val="accent2">
                    <a:lumMod val="50000"/>
                  </a:schemeClr>
                </a:solidFill>
              </a:rPr>
              <a:t>print(f(7.5))                </a:t>
            </a:r>
            <a:endParaRPr lang="en-US" altLang="zh-CN" sz="2400" b="1" dirty="0" smtClean="0">
              <a:solidFill>
                <a:schemeClr val="accent2">
                  <a:lumMod val="50000"/>
                </a:schemeClr>
              </a:solidFill>
            </a:endParaRPr>
          </a:p>
          <a:p>
            <a:r>
              <a:rPr lang="en-US" altLang="zh-CN" sz="2400" b="1" dirty="0" smtClean="0">
                <a:solidFill>
                  <a:schemeClr val="accent2">
                    <a:lumMod val="50000"/>
                  </a:schemeClr>
                </a:solidFill>
              </a:rPr>
              <a:t>#</a:t>
            </a:r>
            <a:r>
              <a:rPr lang="zh-CN" altLang="en-US" sz="2400" b="1" dirty="0">
                <a:solidFill>
                  <a:schemeClr val="accent2">
                    <a:lumMod val="50000"/>
                  </a:schemeClr>
                </a:solidFill>
              </a:rPr>
              <a:t>调用有参匿名函数，传入参数</a:t>
            </a:r>
            <a:endParaRPr lang="zh-CN" altLang="en-US" sz="2400" b="1" dirty="0" smtClean="0">
              <a:solidFill>
                <a:schemeClr val="accent2">
                  <a:lumMod val="50000"/>
                </a:schemeClr>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21</a:t>
            </a:fld>
            <a:endParaRPr lang="en-US" altLang="ko-KR"/>
          </a:p>
        </p:txBody>
      </p:sp>
    </p:spTree>
    <p:extLst>
      <p:ext uri="{BB962C8B-B14F-4D97-AF65-F5344CB8AC3E}">
        <p14:creationId xmlns:p14="http://schemas.microsoft.com/office/powerpoint/2010/main" val="1092825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10" name="矩形 1"/>
          <p:cNvSpPr>
            <a:spLocks noChangeArrowheads="1"/>
          </p:cNvSpPr>
          <p:nvPr/>
        </p:nvSpPr>
        <p:spPr bwMode="auto">
          <a:xfrm>
            <a:off x="179388" y="188913"/>
            <a:ext cx="878522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5.7</a:t>
            </a:r>
            <a:r>
              <a:rPr lang="zh-CN" altLang="en-US" sz="2800" b="1" dirty="0">
                <a:solidFill>
                  <a:srgbClr val="FFFF00"/>
                </a:solidFill>
              </a:rPr>
              <a:t>把匿名函数作为参数传递</a:t>
            </a:r>
            <a:r>
              <a:rPr lang="zh-CN" altLang="en-US" sz="2800" b="1" dirty="0" smtClean="0">
                <a:solidFill>
                  <a:srgbClr val="FFFF00"/>
                </a:solidFill>
              </a:rPr>
              <a:t>的</a:t>
            </a:r>
            <a:endParaRPr lang="en-US" altLang="zh-CN" sz="2800" b="1" dirty="0" smtClean="0">
              <a:solidFill>
                <a:srgbClr val="FFFF00"/>
              </a:solidFill>
            </a:endParaRPr>
          </a:p>
          <a:p>
            <a:pPr eaLnBrk="1" hangingPunct="1"/>
            <a:r>
              <a:rPr lang="zh-CN" altLang="en-US" sz="2800" b="1" dirty="0" smtClean="0">
                <a:solidFill>
                  <a:srgbClr val="FFFF00"/>
                </a:solidFill>
              </a:rPr>
              <a:t>使用</a:t>
            </a:r>
            <a:r>
              <a:rPr lang="zh-CN" altLang="en-US" sz="2800" b="1" dirty="0">
                <a:solidFill>
                  <a:srgbClr val="FFFF00"/>
                </a:solidFill>
              </a:rPr>
              <a:t>方法举例</a:t>
            </a:r>
            <a:endParaRPr lang="en-US" altLang="zh-CN" sz="2800" b="1" dirty="0" smtClean="0">
              <a:solidFill>
                <a:schemeClr val="accent2">
                  <a:lumMod val="50000"/>
                </a:schemeClr>
              </a:solidFill>
            </a:endParaRPr>
          </a:p>
          <a:p>
            <a:endParaRPr lang="en-US" altLang="zh-CN" sz="2800" b="1" dirty="0" smtClean="0">
              <a:solidFill>
                <a:schemeClr val="accent2">
                  <a:lumMod val="50000"/>
                </a:schemeClr>
              </a:solidFill>
            </a:endParaRPr>
          </a:p>
          <a:p>
            <a:r>
              <a:rPr lang="en-US" altLang="zh-CN" sz="2400" b="1" dirty="0">
                <a:solidFill>
                  <a:schemeClr val="accent2">
                    <a:lumMod val="50000"/>
                  </a:schemeClr>
                </a:solidFill>
              </a:rPr>
              <a:t>points = [(1,7),(3,4),(5,6</a:t>
            </a:r>
            <a:r>
              <a:rPr lang="en-US" altLang="zh-CN" sz="2400" b="1" dirty="0" smtClean="0">
                <a:solidFill>
                  <a:schemeClr val="accent2">
                    <a:lumMod val="50000"/>
                  </a:schemeClr>
                </a:solidFill>
              </a:rPr>
              <a:t>)]</a:t>
            </a:r>
          </a:p>
          <a:p>
            <a:endParaRPr lang="en-US" altLang="zh-CN" sz="2400" b="1" dirty="0">
              <a:solidFill>
                <a:schemeClr val="accent2">
                  <a:lumMod val="50000"/>
                </a:schemeClr>
              </a:solidFill>
            </a:endParaRPr>
          </a:p>
          <a:p>
            <a:r>
              <a:rPr lang="en-US" altLang="zh-CN" sz="2400" b="1" dirty="0">
                <a:solidFill>
                  <a:schemeClr val="accent2">
                    <a:lumMod val="50000"/>
                  </a:schemeClr>
                </a:solidFill>
              </a:rPr>
              <a:t>#</a:t>
            </a:r>
            <a:r>
              <a:rPr lang="zh-CN" altLang="en-US" sz="2400" b="1" dirty="0">
                <a:solidFill>
                  <a:schemeClr val="accent2">
                    <a:lumMod val="50000"/>
                  </a:schemeClr>
                </a:solidFill>
              </a:rPr>
              <a:t>调用函数</a:t>
            </a:r>
            <a:r>
              <a:rPr lang="en-US" altLang="zh-CN" sz="2400" b="1" dirty="0">
                <a:solidFill>
                  <a:schemeClr val="accent2">
                    <a:lumMod val="50000"/>
                  </a:schemeClr>
                </a:solidFill>
              </a:rPr>
              <a:t>sort</a:t>
            </a:r>
            <a:r>
              <a:rPr lang="zh-CN" altLang="en-US" sz="2400" b="1" dirty="0">
                <a:solidFill>
                  <a:schemeClr val="accent2">
                    <a:lumMod val="50000"/>
                  </a:schemeClr>
                </a:solidFill>
              </a:rPr>
              <a:t>按元素第二列进行升序排序</a:t>
            </a:r>
          </a:p>
          <a:p>
            <a:r>
              <a:rPr lang="en-US" altLang="zh-CN" sz="2400" b="1" dirty="0" err="1" smtClean="0">
                <a:solidFill>
                  <a:schemeClr val="accent2">
                    <a:lumMod val="50000"/>
                  </a:schemeClr>
                </a:solidFill>
              </a:rPr>
              <a:t>points.sort</a:t>
            </a:r>
            <a:r>
              <a:rPr lang="en-US" altLang="zh-CN" sz="2400" b="1" dirty="0" smtClean="0">
                <a:solidFill>
                  <a:schemeClr val="accent2">
                    <a:lumMod val="50000"/>
                  </a:schemeClr>
                </a:solidFill>
              </a:rPr>
              <a:t>(key=lambda </a:t>
            </a:r>
            <a:r>
              <a:rPr lang="en-US" altLang="zh-CN" sz="2400" b="1" dirty="0">
                <a:solidFill>
                  <a:schemeClr val="accent2">
                    <a:lumMod val="50000"/>
                  </a:schemeClr>
                </a:solidFill>
              </a:rPr>
              <a:t>point: point[1</a:t>
            </a:r>
            <a:r>
              <a:rPr lang="en-US" altLang="zh-CN" sz="2400" b="1" dirty="0" smtClean="0">
                <a:solidFill>
                  <a:schemeClr val="accent2">
                    <a:lumMod val="50000"/>
                  </a:schemeClr>
                </a:solidFill>
              </a:rPr>
              <a:t>])</a:t>
            </a:r>
          </a:p>
          <a:p>
            <a:r>
              <a:rPr lang="en-US" altLang="zh-CN" sz="2400" b="1" dirty="0" smtClean="0">
                <a:solidFill>
                  <a:schemeClr val="accent2">
                    <a:lumMod val="50000"/>
                  </a:schemeClr>
                </a:solidFill>
              </a:rPr>
              <a:t>  </a:t>
            </a:r>
          </a:p>
          <a:p>
            <a:r>
              <a:rPr lang="en-US" altLang="zh-CN" sz="2400" b="1" dirty="0" smtClean="0">
                <a:solidFill>
                  <a:schemeClr val="accent2">
                    <a:lumMod val="50000"/>
                  </a:schemeClr>
                </a:solidFill>
              </a:rPr>
              <a:t>print(points)</a:t>
            </a:r>
          </a:p>
          <a:p>
            <a:endParaRPr lang="en-US" altLang="zh-CN" sz="2400" b="1" dirty="0">
              <a:solidFill>
                <a:schemeClr val="accent2">
                  <a:lumMod val="50000"/>
                </a:schemeClr>
              </a:solidFill>
            </a:endParaRPr>
          </a:p>
          <a:p>
            <a:r>
              <a:rPr lang="zh-CN" altLang="zh-CN" sz="2400" dirty="0"/>
              <a:t>运行后输出：</a:t>
            </a:r>
          </a:p>
          <a:p>
            <a:r>
              <a:rPr lang="en-US" altLang="zh-CN" sz="2400" dirty="0"/>
              <a:t>[(3, 4), (5, 6), (1, 7</a:t>
            </a:r>
            <a:r>
              <a:rPr lang="en-US" altLang="zh-CN" sz="2400" dirty="0" smtClean="0"/>
              <a:t>)]</a:t>
            </a:r>
            <a:endParaRPr lang="zh-CN" altLang="zh-CN" sz="24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22</a:t>
            </a:fld>
            <a:endParaRPr lang="en-US" altLang="ko-KR"/>
          </a:p>
        </p:txBody>
      </p:sp>
    </p:spTree>
    <p:extLst>
      <p:ext uri="{BB962C8B-B14F-4D97-AF65-F5344CB8AC3E}">
        <p14:creationId xmlns:p14="http://schemas.microsoft.com/office/powerpoint/2010/main" val="692663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73025" y="112713"/>
            <a:ext cx="8229600" cy="815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参数传递方式</a:t>
            </a:r>
            <a:endParaRPr lang="zh-CN" altLang="en-US" dirty="0" smtClean="0"/>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zh-CN" altLang="zh-CN" sz="2400" dirty="0" smtClean="0"/>
              <a:t>参数传递方式</a:t>
            </a:r>
            <a:r>
              <a:rPr lang="zh-CN" altLang="en-US" sz="2400" dirty="0" smtClean="0"/>
              <a:t>：</a:t>
            </a:r>
            <a:r>
              <a:rPr lang="zh-CN" altLang="zh-CN" sz="2400" dirty="0" smtClean="0"/>
              <a:t>实参向形参传递参数的方式。</a:t>
            </a:r>
            <a:endParaRPr lang="en-US" altLang="zh-CN" sz="2400" dirty="0" smtClean="0"/>
          </a:p>
          <a:p>
            <a:pPr marL="0" indent="0">
              <a:buFont typeface="Arial" charset="0"/>
              <a:buNone/>
            </a:pPr>
            <a:r>
              <a:rPr lang="en-US" altLang="zh-CN" sz="2400" dirty="0" smtClean="0"/>
              <a:t>Python</a:t>
            </a:r>
            <a:r>
              <a:rPr lang="zh-CN" altLang="zh-CN" sz="2400" dirty="0" smtClean="0"/>
              <a:t>语言只有一种参数传递方式</a:t>
            </a:r>
            <a:r>
              <a:rPr lang="zh-CN" altLang="en-US" sz="2400" dirty="0" smtClean="0"/>
              <a:t>，</a:t>
            </a:r>
            <a:r>
              <a:rPr lang="zh-CN" altLang="en-US" sz="2400" dirty="0" smtClean="0">
                <a:solidFill>
                  <a:srgbClr val="FF0000"/>
                </a:solidFill>
              </a:rPr>
              <a:t>值拷贝</a:t>
            </a:r>
            <a:r>
              <a:rPr lang="zh-CN" altLang="zh-CN" sz="2400" dirty="0" smtClean="0"/>
              <a:t>。这种传值方式是让形参直接</a:t>
            </a:r>
            <a:r>
              <a:rPr lang="zh-CN" altLang="en-US" sz="2400" dirty="0" smtClean="0"/>
              <a:t>拷贝</a:t>
            </a:r>
            <a:r>
              <a:rPr lang="zh-CN" altLang="zh-CN" sz="2400" dirty="0" smtClean="0"/>
              <a:t>实参的值。从理论上讲，</a:t>
            </a:r>
            <a:r>
              <a:rPr lang="zh-CN" altLang="zh-CN" sz="2400" dirty="0" smtClean="0">
                <a:solidFill>
                  <a:srgbClr val="FF0000"/>
                </a:solidFill>
              </a:rPr>
              <a:t>如果实参是一个变量，形参变量的变化不会影响实参变量。</a:t>
            </a:r>
            <a:endParaRPr lang="en-US" altLang="zh-CN" sz="2400" dirty="0" smtClean="0">
              <a:solidFill>
                <a:srgbClr val="FF0000"/>
              </a:solidFill>
            </a:endParaRPr>
          </a:p>
          <a:p>
            <a:pPr marL="0" indent="0">
              <a:buFont typeface="Arial" charset="0"/>
              <a:buNone/>
            </a:pPr>
            <a:endParaRPr lang="en-US" altLang="zh-CN" sz="2400" dirty="0" smtClean="0"/>
          </a:p>
          <a:p>
            <a:pPr marL="0" indent="0">
              <a:buFont typeface="Arial" charset="0"/>
              <a:buNone/>
            </a:pPr>
            <a:r>
              <a:rPr lang="zh-CN" altLang="zh-CN" sz="2400" dirty="0" smtClean="0"/>
              <a:t>如果</a:t>
            </a:r>
            <a:r>
              <a:rPr lang="zh-CN" altLang="zh-CN" sz="2400" dirty="0" smtClean="0">
                <a:solidFill>
                  <a:srgbClr val="FF0000"/>
                </a:solidFill>
              </a:rPr>
              <a:t>传递的对象是可变对象</a:t>
            </a:r>
            <a:r>
              <a:rPr lang="zh-CN" altLang="zh-CN" sz="2400" dirty="0" smtClean="0"/>
              <a:t>，</a:t>
            </a:r>
            <a:r>
              <a:rPr lang="zh-CN" altLang="zh-CN" sz="2400" dirty="0" smtClean="0">
                <a:solidFill>
                  <a:srgbClr val="FF0000"/>
                </a:solidFill>
              </a:rPr>
              <a:t>在函数中又修改了可变对象，这些修改将反映到原始对象中</a:t>
            </a:r>
            <a:r>
              <a:rPr lang="zh-CN" altLang="en-US" sz="2400" dirty="0" smtClean="0"/>
              <a:t>。</a:t>
            </a:r>
            <a:r>
              <a:rPr lang="zh-CN" altLang="zh-CN" sz="2400" dirty="0" smtClean="0"/>
              <a:t>这可以理解为形参</a:t>
            </a:r>
            <a:r>
              <a:rPr lang="zh-CN" altLang="en-US" sz="2400" dirty="0" smtClean="0"/>
              <a:t>拷贝</a:t>
            </a:r>
            <a:r>
              <a:rPr lang="zh-CN" altLang="zh-CN" sz="2400" dirty="0" smtClean="0"/>
              <a:t>了实参</a:t>
            </a:r>
            <a:r>
              <a:rPr lang="zh-CN" altLang="en-US" dirty="0" smtClean="0"/>
              <a:t>在内存中的引用</a:t>
            </a:r>
            <a:r>
              <a:rPr lang="zh-CN" altLang="zh-CN" sz="2400" dirty="0" smtClean="0"/>
              <a:t>。</a:t>
            </a:r>
            <a:endParaRPr lang="zh-CN" altLang="en-US" sz="2400" dirty="0" smtClean="0">
              <a:solidFill>
                <a:srgbClr val="002060"/>
              </a:solidFill>
            </a:endParaRPr>
          </a:p>
        </p:txBody>
      </p:sp>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23</a:t>
            </a:fld>
            <a:endParaRPr lang="en-US" altLang="ko-KR"/>
          </a:p>
        </p:txBody>
      </p:sp>
    </p:spTree>
    <p:extLst>
      <p:ext uri="{BB962C8B-B14F-4D97-AF65-F5344CB8AC3E}">
        <p14:creationId xmlns:p14="http://schemas.microsoft.com/office/powerpoint/2010/main" val="3277538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358775" y="293688"/>
            <a:ext cx="31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en-US" altLang="zh-CN" sz="2400" dirty="0">
              <a:solidFill>
                <a:srgbClr val="FF0000"/>
              </a:solidFill>
            </a:endParaRPr>
          </a:p>
          <a:p>
            <a:pPr eaLnBrk="1" hangingPunct="1"/>
            <a:endParaRPr lang="en-US" altLang="zh-CN" sz="2400" dirty="0">
              <a:latin typeface="Courier New" pitchFamily="49" charset="0"/>
              <a:cs typeface="Courier New" pitchFamily="49" charset="0"/>
            </a:endParaRPr>
          </a:p>
          <a:p>
            <a:pPr eaLnBrk="1" hangingPunct="1"/>
            <a:endParaRPr lang="en-US" altLang="zh-CN" sz="2400" b="1" dirty="0" smtClean="0">
              <a:latin typeface="Courier New" pitchFamily="49" charset="0"/>
              <a:cs typeface="Courier New" pitchFamily="49" charset="0"/>
            </a:endParaRPr>
          </a:p>
          <a:p>
            <a:pPr eaLnBrk="1" hangingPunct="1"/>
            <a:endParaRPr lang="en-US" altLang="zh-CN" sz="2400" b="1" dirty="0">
              <a:latin typeface="Courier New" pitchFamily="49" charset="0"/>
              <a:cs typeface="Courier New" pitchFamily="49" charset="0"/>
            </a:endParaRPr>
          </a:p>
          <a:p>
            <a:pPr eaLnBrk="1" hangingPunct="1"/>
            <a:r>
              <a:rPr lang="en-US" altLang="zh-CN" sz="2400" b="1" dirty="0" err="1" smtClean="0">
                <a:solidFill>
                  <a:schemeClr val="accent2">
                    <a:lumMod val="50000"/>
                  </a:schemeClr>
                </a:solidFill>
                <a:latin typeface="Courier New" pitchFamily="49" charset="0"/>
                <a:cs typeface="Courier New" pitchFamily="49" charset="0"/>
              </a:rPr>
              <a:t>def</a:t>
            </a:r>
            <a:r>
              <a:rPr lang="en-US" altLang="zh-CN" sz="2400" b="1" dirty="0" smtClean="0">
                <a:solidFill>
                  <a:schemeClr val="accent2">
                    <a:lumMod val="50000"/>
                  </a:schemeClr>
                </a:solidFill>
                <a:latin typeface="Courier New" pitchFamily="49" charset="0"/>
                <a:cs typeface="Courier New" pitchFamily="49" charset="0"/>
              </a:rPr>
              <a:t> swap(</a:t>
            </a:r>
            <a:r>
              <a:rPr lang="en-US" altLang="zh-CN" sz="2400" b="1" dirty="0" err="1" smtClean="0">
                <a:solidFill>
                  <a:schemeClr val="accent2">
                    <a:lumMod val="50000"/>
                  </a:schemeClr>
                </a:solidFill>
                <a:latin typeface="Courier New" pitchFamily="49" charset="0"/>
                <a:cs typeface="Courier New" pitchFamily="49" charset="0"/>
              </a:rPr>
              <a:t>a,b</a:t>
            </a:r>
            <a:r>
              <a:rPr lang="en-US" altLang="zh-CN" sz="2400" b="1" dirty="0" smtClean="0">
                <a:solidFill>
                  <a:schemeClr val="accent2">
                    <a:lumMod val="50000"/>
                  </a:schemeClr>
                </a:solidFill>
                <a:latin typeface="Courier New" pitchFamily="49" charset="0"/>
                <a:cs typeface="Courier New" pitchFamily="49" charset="0"/>
              </a:rPr>
              <a:t>):</a:t>
            </a:r>
          </a:p>
          <a:p>
            <a:pPr eaLnBrk="1" hangingPunct="1"/>
            <a:r>
              <a:rPr lang="en-US" altLang="zh-CN" sz="2400" b="1" dirty="0">
                <a:solidFill>
                  <a:schemeClr val="accent2">
                    <a:lumMod val="50000"/>
                  </a:schemeClr>
                </a:solidFill>
                <a:latin typeface="Courier New" pitchFamily="49" charset="0"/>
                <a:cs typeface="Courier New" pitchFamily="49" charset="0"/>
              </a:rPr>
              <a:t>	</a:t>
            </a:r>
            <a:r>
              <a:rPr lang="en-US" altLang="zh-CN" sz="2400" b="1" dirty="0" err="1" smtClean="0">
                <a:solidFill>
                  <a:schemeClr val="accent2">
                    <a:lumMod val="50000"/>
                  </a:schemeClr>
                </a:solidFill>
                <a:latin typeface="Courier New" pitchFamily="49" charset="0"/>
                <a:cs typeface="Courier New" pitchFamily="49" charset="0"/>
              </a:rPr>
              <a:t>a,b</a:t>
            </a:r>
            <a:r>
              <a:rPr lang="en-US" altLang="zh-CN" sz="2400" b="1" dirty="0" smtClean="0">
                <a:solidFill>
                  <a:schemeClr val="accent2">
                    <a:lumMod val="50000"/>
                  </a:schemeClr>
                </a:solidFill>
                <a:latin typeface="Courier New" pitchFamily="49" charset="0"/>
                <a:cs typeface="Courier New" pitchFamily="49" charset="0"/>
              </a:rPr>
              <a:t> = </a:t>
            </a:r>
            <a:r>
              <a:rPr lang="en-US" altLang="zh-CN" sz="2400" b="1" dirty="0" err="1" smtClean="0">
                <a:solidFill>
                  <a:schemeClr val="accent2">
                    <a:lumMod val="50000"/>
                  </a:schemeClr>
                </a:solidFill>
                <a:latin typeface="Courier New" pitchFamily="49" charset="0"/>
                <a:cs typeface="Courier New" pitchFamily="49" charset="0"/>
              </a:rPr>
              <a:t>b,a</a:t>
            </a:r>
            <a:endParaRPr lang="en-US" altLang="zh-CN" sz="2400" b="1" dirty="0" smtClean="0">
              <a:solidFill>
                <a:schemeClr val="accent2">
                  <a:lumMod val="50000"/>
                </a:schemeClr>
              </a:solidFill>
              <a:latin typeface="Courier New" pitchFamily="49" charset="0"/>
              <a:cs typeface="Courier New" pitchFamily="49" charset="0"/>
            </a:endParaRPr>
          </a:p>
          <a:p>
            <a:pPr eaLnBrk="1" hangingPunct="1"/>
            <a:endParaRPr lang="en-US" altLang="zh-CN" sz="2400" b="1" dirty="0">
              <a:solidFill>
                <a:schemeClr val="accent2">
                  <a:lumMod val="50000"/>
                </a:schemeClr>
              </a:solidFill>
              <a:latin typeface="Courier New" pitchFamily="49" charset="0"/>
              <a:cs typeface="Courier New" pitchFamily="49" charset="0"/>
            </a:endParaRPr>
          </a:p>
          <a:p>
            <a:pPr eaLnBrk="1" hangingPunct="1"/>
            <a:r>
              <a:rPr lang="en-US" altLang="zh-CN" sz="2400" b="1" dirty="0" err="1" smtClean="0">
                <a:solidFill>
                  <a:schemeClr val="accent2">
                    <a:lumMod val="50000"/>
                  </a:schemeClr>
                </a:solidFill>
                <a:latin typeface="Courier New" pitchFamily="49" charset="0"/>
                <a:cs typeface="Courier New" pitchFamily="49" charset="0"/>
              </a:rPr>
              <a:t>a,b</a:t>
            </a:r>
            <a:r>
              <a:rPr lang="en-US" altLang="zh-CN" sz="2400" b="1" dirty="0">
                <a:solidFill>
                  <a:schemeClr val="accent2">
                    <a:lumMod val="50000"/>
                  </a:schemeClr>
                </a:solidFill>
                <a:latin typeface="Courier New" pitchFamily="49" charset="0"/>
                <a:cs typeface="Courier New" pitchFamily="49" charset="0"/>
              </a:rPr>
              <a:t> </a:t>
            </a:r>
            <a:r>
              <a:rPr lang="en-US" altLang="zh-CN" sz="2400" b="1" dirty="0" smtClean="0">
                <a:solidFill>
                  <a:schemeClr val="accent2">
                    <a:lumMod val="50000"/>
                  </a:schemeClr>
                </a:solidFill>
                <a:latin typeface="Courier New" pitchFamily="49" charset="0"/>
                <a:cs typeface="Courier New" pitchFamily="49" charset="0"/>
              </a:rPr>
              <a:t>= 3,5</a:t>
            </a:r>
          </a:p>
          <a:p>
            <a:pPr eaLnBrk="1" hangingPunct="1"/>
            <a:r>
              <a:rPr lang="en-US" altLang="zh-CN" sz="2400" b="1" dirty="0" smtClean="0">
                <a:solidFill>
                  <a:schemeClr val="accent2">
                    <a:lumMod val="50000"/>
                  </a:schemeClr>
                </a:solidFill>
                <a:latin typeface="Courier New" pitchFamily="49" charset="0"/>
                <a:cs typeface="Courier New" pitchFamily="49" charset="0"/>
              </a:rPr>
              <a:t>swap(</a:t>
            </a:r>
            <a:r>
              <a:rPr lang="en-US" altLang="zh-CN" sz="2400" b="1" dirty="0" err="1" smtClean="0">
                <a:solidFill>
                  <a:schemeClr val="accent2">
                    <a:lumMod val="50000"/>
                  </a:schemeClr>
                </a:solidFill>
                <a:latin typeface="Courier New" pitchFamily="49" charset="0"/>
                <a:cs typeface="Courier New" pitchFamily="49" charset="0"/>
              </a:rPr>
              <a:t>a,b</a:t>
            </a:r>
            <a:r>
              <a:rPr lang="en-US" altLang="zh-CN" sz="2400" b="1" dirty="0" smtClean="0">
                <a:solidFill>
                  <a:schemeClr val="accent2">
                    <a:lumMod val="50000"/>
                  </a:schemeClr>
                </a:solidFill>
                <a:latin typeface="Courier New" pitchFamily="49" charset="0"/>
                <a:cs typeface="Courier New" pitchFamily="49" charset="0"/>
              </a:rPr>
              <a:t>)</a:t>
            </a:r>
          </a:p>
          <a:p>
            <a:pPr eaLnBrk="1" hangingPunct="1"/>
            <a:r>
              <a:rPr lang="en-US" altLang="zh-CN" sz="2400" b="1" dirty="0" smtClean="0">
                <a:solidFill>
                  <a:schemeClr val="accent2">
                    <a:lumMod val="50000"/>
                  </a:schemeClr>
                </a:solidFill>
                <a:latin typeface="Courier New" pitchFamily="49" charset="0"/>
                <a:cs typeface="Courier New" pitchFamily="49" charset="0"/>
              </a:rPr>
              <a:t>print(</a:t>
            </a:r>
            <a:r>
              <a:rPr lang="en-US" altLang="zh-CN" sz="2400" b="1" dirty="0" err="1" smtClean="0">
                <a:solidFill>
                  <a:schemeClr val="accent2">
                    <a:lumMod val="50000"/>
                  </a:schemeClr>
                </a:solidFill>
                <a:latin typeface="Courier New" pitchFamily="49" charset="0"/>
                <a:cs typeface="Courier New" pitchFamily="49" charset="0"/>
              </a:rPr>
              <a:t>a,b</a:t>
            </a:r>
            <a:r>
              <a:rPr lang="en-US" altLang="zh-CN" sz="2400" b="1" dirty="0" smtClean="0">
                <a:solidFill>
                  <a:schemeClr val="accent2">
                    <a:lumMod val="50000"/>
                  </a:schemeClr>
                </a:solidFill>
                <a:latin typeface="Courier New" pitchFamily="49" charset="0"/>
                <a:cs typeface="Courier New" pitchFamily="49" charset="0"/>
              </a:rPr>
              <a:t>)</a:t>
            </a:r>
            <a:endParaRPr lang="zh-CN" altLang="zh-CN" sz="2400" b="1" dirty="0">
              <a:solidFill>
                <a:schemeClr val="accent2">
                  <a:lumMod val="50000"/>
                </a:schemeClr>
              </a:solidFill>
              <a:latin typeface="Courier New" pitchFamily="49" charset="0"/>
              <a:cs typeface="Courier New" pitchFamily="49" charset="0"/>
            </a:endParaRPr>
          </a:p>
          <a:p>
            <a:pPr eaLnBrk="1" hangingPunct="1"/>
            <a:endParaRPr lang="zh-CN" altLang="en-US" sz="2400" dirty="0"/>
          </a:p>
        </p:txBody>
      </p:sp>
      <p:sp>
        <p:nvSpPr>
          <p:cNvPr id="21507" name="矩形 2"/>
          <p:cNvSpPr>
            <a:spLocks noChangeArrowheads="1"/>
          </p:cNvSpPr>
          <p:nvPr/>
        </p:nvSpPr>
        <p:spPr bwMode="auto">
          <a:xfrm>
            <a:off x="358775" y="5229225"/>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dirty="0">
                <a:latin typeface="Courier New" pitchFamily="49" charset="0"/>
                <a:cs typeface="Courier New" pitchFamily="49" charset="0"/>
              </a:rPr>
              <a:t>程序运行的结果</a:t>
            </a:r>
            <a:r>
              <a:rPr lang="zh-CN" altLang="zh-CN" sz="2400" dirty="0" smtClean="0">
                <a:latin typeface="Courier New" pitchFamily="49" charset="0"/>
                <a:cs typeface="Courier New" pitchFamily="49" charset="0"/>
              </a:rPr>
              <a:t>：</a:t>
            </a:r>
            <a:r>
              <a:rPr lang="en-US" altLang="zh-CN" sz="2400" dirty="0" smtClean="0">
                <a:latin typeface="Courier New" pitchFamily="49" charset="0"/>
                <a:cs typeface="Courier New" pitchFamily="49" charset="0"/>
              </a:rPr>
              <a:t>3,5</a:t>
            </a:r>
            <a:endParaRPr lang="zh-CN" altLang="zh-CN" sz="2400" dirty="0">
              <a:latin typeface="Courier New" pitchFamily="49" charset="0"/>
              <a:cs typeface="Courier New" pitchFamily="49" charset="0"/>
            </a:endParaRPr>
          </a:p>
        </p:txBody>
      </p:sp>
      <p:sp>
        <p:nvSpPr>
          <p:cNvPr id="6" name="矩形 1"/>
          <p:cNvSpPr>
            <a:spLocks noChangeArrowheads="1"/>
          </p:cNvSpPr>
          <p:nvPr/>
        </p:nvSpPr>
        <p:spPr bwMode="auto">
          <a:xfrm>
            <a:off x="4238368" y="293688"/>
            <a:ext cx="490563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en-US" altLang="zh-CN" sz="2400" dirty="0">
              <a:solidFill>
                <a:srgbClr val="FF0000"/>
              </a:solidFill>
            </a:endParaRPr>
          </a:p>
          <a:p>
            <a:pPr eaLnBrk="1" hangingPunct="1"/>
            <a:endParaRPr lang="en-US" altLang="zh-CN" sz="2400" dirty="0">
              <a:latin typeface="Courier New" pitchFamily="49" charset="0"/>
              <a:cs typeface="Courier New" pitchFamily="49" charset="0"/>
            </a:endParaRPr>
          </a:p>
          <a:p>
            <a:pPr eaLnBrk="1" hangingPunct="1"/>
            <a:endParaRPr lang="en-US" altLang="zh-CN" sz="2400" b="1" dirty="0" smtClean="0">
              <a:latin typeface="Courier New" pitchFamily="49" charset="0"/>
              <a:cs typeface="Courier New" pitchFamily="49" charset="0"/>
            </a:endParaRPr>
          </a:p>
          <a:p>
            <a:pPr eaLnBrk="1" hangingPunct="1"/>
            <a:endParaRPr lang="en-US" altLang="zh-CN" sz="2400" b="1" dirty="0">
              <a:latin typeface="Courier New" pitchFamily="49" charset="0"/>
              <a:cs typeface="Courier New" pitchFamily="49" charset="0"/>
            </a:endParaRPr>
          </a:p>
          <a:p>
            <a:pPr eaLnBrk="1" hangingPunct="1"/>
            <a:r>
              <a:rPr lang="en-US" altLang="zh-CN" sz="2400" b="1" dirty="0" err="1" smtClean="0">
                <a:solidFill>
                  <a:schemeClr val="accent2">
                    <a:lumMod val="50000"/>
                  </a:schemeClr>
                </a:solidFill>
                <a:latin typeface="Courier New" pitchFamily="49" charset="0"/>
                <a:cs typeface="Courier New" pitchFamily="49" charset="0"/>
              </a:rPr>
              <a:t>def</a:t>
            </a:r>
            <a:r>
              <a:rPr lang="en-US" altLang="zh-CN" sz="2400" b="1" dirty="0" smtClean="0">
                <a:solidFill>
                  <a:schemeClr val="accent2">
                    <a:lumMod val="50000"/>
                  </a:schemeClr>
                </a:solidFill>
                <a:latin typeface="Courier New" pitchFamily="49" charset="0"/>
                <a:cs typeface="Courier New" pitchFamily="49" charset="0"/>
              </a:rPr>
              <a:t> swap(</a:t>
            </a:r>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a:t>
            </a:r>
          </a:p>
          <a:p>
            <a:pPr eaLnBrk="1" hangingPunct="1"/>
            <a:r>
              <a:rPr lang="en-US" altLang="zh-CN" sz="2400" b="1" dirty="0">
                <a:solidFill>
                  <a:schemeClr val="accent2">
                    <a:lumMod val="50000"/>
                  </a:schemeClr>
                </a:solidFill>
                <a:latin typeface="Courier New" pitchFamily="49" charset="0"/>
                <a:cs typeface="Courier New" pitchFamily="49" charset="0"/>
              </a:rPr>
              <a:t>	</a:t>
            </a:r>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[0],</a:t>
            </a:r>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[1] = \</a:t>
            </a:r>
          </a:p>
          <a:p>
            <a:pPr eaLnBrk="1" hangingPunct="1"/>
            <a:r>
              <a:rPr lang="en-US" altLang="zh-CN" sz="2400" b="1" dirty="0">
                <a:solidFill>
                  <a:schemeClr val="accent2">
                    <a:lumMod val="50000"/>
                  </a:schemeClr>
                </a:solidFill>
                <a:latin typeface="Courier New" pitchFamily="49" charset="0"/>
                <a:cs typeface="Courier New" pitchFamily="49" charset="0"/>
              </a:rPr>
              <a:t>	</a:t>
            </a:r>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[1],</a:t>
            </a:r>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[0]</a:t>
            </a:r>
          </a:p>
          <a:p>
            <a:pPr eaLnBrk="1" hangingPunct="1"/>
            <a:endParaRPr lang="en-US" altLang="zh-CN" sz="2400" b="1" dirty="0">
              <a:solidFill>
                <a:schemeClr val="accent2">
                  <a:lumMod val="50000"/>
                </a:schemeClr>
              </a:solidFill>
              <a:latin typeface="Courier New" pitchFamily="49" charset="0"/>
              <a:cs typeface="Courier New" pitchFamily="49" charset="0"/>
            </a:endParaRPr>
          </a:p>
          <a:p>
            <a:pPr eaLnBrk="1" hangingPunct="1"/>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 = [3,5]</a:t>
            </a:r>
          </a:p>
          <a:p>
            <a:pPr eaLnBrk="1" hangingPunct="1"/>
            <a:r>
              <a:rPr lang="en-US" altLang="zh-CN" sz="2400" b="1" dirty="0" smtClean="0">
                <a:solidFill>
                  <a:schemeClr val="accent2">
                    <a:lumMod val="50000"/>
                  </a:schemeClr>
                </a:solidFill>
                <a:latin typeface="Courier New" pitchFamily="49" charset="0"/>
                <a:cs typeface="Courier New" pitchFamily="49" charset="0"/>
              </a:rPr>
              <a:t>swap(</a:t>
            </a:r>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a:t>
            </a:r>
          </a:p>
          <a:p>
            <a:pPr eaLnBrk="1" hangingPunct="1"/>
            <a:r>
              <a:rPr lang="en-US" altLang="zh-CN" sz="2400" b="1" dirty="0" smtClean="0">
                <a:solidFill>
                  <a:schemeClr val="accent2">
                    <a:lumMod val="50000"/>
                  </a:schemeClr>
                </a:solidFill>
                <a:latin typeface="Courier New" pitchFamily="49" charset="0"/>
                <a:cs typeface="Courier New" pitchFamily="49" charset="0"/>
              </a:rPr>
              <a:t>print(</a:t>
            </a:r>
            <a:r>
              <a:rPr lang="en-US" altLang="zh-CN" sz="2400" b="1" dirty="0" err="1" smtClean="0">
                <a:solidFill>
                  <a:schemeClr val="accent2">
                    <a:lumMod val="50000"/>
                  </a:schemeClr>
                </a:solidFill>
                <a:latin typeface="Courier New" pitchFamily="49" charset="0"/>
                <a:cs typeface="Courier New" pitchFamily="49" charset="0"/>
              </a:rPr>
              <a:t>lst</a:t>
            </a:r>
            <a:r>
              <a:rPr lang="en-US" altLang="zh-CN" sz="2400" b="1" dirty="0" smtClean="0">
                <a:solidFill>
                  <a:schemeClr val="accent2">
                    <a:lumMod val="50000"/>
                  </a:schemeClr>
                </a:solidFill>
                <a:latin typeface="Courier New" pitchFamily="49" charset="0"/>
                <a:cs typeface="Courier New" pitchFamily="49" charset="0"/>
              </a:rPr>
              <a:t>)</a:t>
            </a:r>
            <a:endParaRPr lang="zh-CN" altLang="zh-CN" sz="2400" b="1" dirty="0">
              <a:solidFill>
                <a:schemeClr val="accent2">
                  <a:lumMod val="50000"/>
                </a:schemeClr>
              </a:solidFill>
              <a:latin typeface="Courier New" pitchFamily="49" charset="0"/>
              <a:cs typeface="Courier New" pitchFamily="49" charset="0"/>
            </a:endParaRPr>
          </a:p>
          <a:p>
            <a:pPr eaLnBrk="1" hangingPunct="1"/>
            <a:endParaRPr lang="zh-CN" altLang="en-US" sz="2400" dirty="0"/>
          </a:p>
        </p:txBody>
      </p:sp>
      <p:sp>
        <p:nvSpPr>
          <p:cNvPr id="7" name="矩形 2"/>
          <p:cNvSpPr>
            <a:spLocks noChangeArrowheads="1"/>
          </p:cNvSpPr>
          <p:nvPr/>
        </p:nvSpPr>
        <p:spPr bwMode="auto">
          <a:xfrm>
            <a:off x="4238368" y="5229225"/>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2400" dirty="0">
                <a:latin typeface="Courier New" pitchFamily="49" charset="0"/>
                <a:cs typeface="Courier New" pitchFamily="49" charset="0"/>
              </a:rPr>
              <a:t>程序运行的结果</a:t>
            </a:r>
            <a:r>
              <a:rPr lang="zh-CN" altLang="zh-CN" sz="2400" dirty="0" smtClean="0">
                <a:latin typeface="Courier New" pitchFamily="49" charset="0"/>
                <a:cs typeface="Courier New" pitchFamily="49" charset="0"/>
              </a:rPr>
              <a:t>：</a:t>
            </a:r>
            <a:r>
              <a:rPr lang="en-US" altLang="zh-CN" sz="2400" dirty="0" smtClean="0">
                <a:latin typeface="Courier New" pitchFamily="49" charset="0"/>
                <a:cs typeface="Courier New" pitchFamily="49" charset="0"/>
              </a:rPr>
              <a:t>5,3</a:t>
            </a:r>
            <a:endParaRPr lang="zh-CN" altLang="zh-CN" sz="2400" dirty="0">
              <a:latin typeface="Courier New" pitchFamily="49" charset="0"/>
              <a:cs typeface="Courier New" pitchFamily="49" charset="0"/>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24</a:t>
            </a:fld>
            <a:endParaRPr lang="en-US" altLang="ko-KR"/>
          </a:p>
        </p:txBody>
      </p:sp>
    </p:spTree>
    <p:extLst>
      <p:ext uri="{BB962C8B-B14F-4D97-AF65-F5344CB8AC3E}">
        <p14:creationId xmlns:p14="http://schemas.microsoft.com/office/powerpoint/2010/main" val="3741513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73025" y="112713"/>
            <a:ext cx="8229600" cy="815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变量作用域</a:t>
            </a:r>
            <a:endParaRPr lang="zh-CN" altLang="en-US" dirty="0" smtClean="0"/>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zh-CN" altLang="zh-CN" sz="2400" smtClean="0"/>
              <a:t>变量作用域就是变量的使用范围。</a:t>
            </a:r>
            <a:endParaRPr lang="en-US" altLang="zh-CN" sz="2400" smtClean="0"/>
          </a:p>
          <a:p>
            <a:pPr marL="0" indent="0">
              <a:buFont typeface="Arial" charset="0"/>
              <a:buNone/>
            </a:pPr>
            <a:r>
              <a:rPr lang="zh-CN" altLang="zh-CN" sz="2400" smtClean="0"/>
              <a:t>程序（或函数）调用一个函数时，会为被调用的函数建立一个局部命名空间，该命名空间代表一个局部环境，其中包含函数的形参和函数体内赋值的变量名称。对于一个变量或形参，解释器将从这个局部命名空间、全局命名空间（定义被调函数的模块或程序）、内置命名空间，依次查找，直到找到确定属于哪个层次，找不到，只能报</a:t>
            </a:r>
            <a:r>
              <a:rPr lang="en-US" altLang="zh-CN" sz="2400" smtClean="0"/>
              <a:t>NameError</a:t>
            </a:r>
            <a:r>
              <a:rPr lang="zh-CN" altLang="zh-CN" sz="2400" smtClean="0"/>
              <a:t>异常。</a:t>
            </a:r>
            <a:endParaRPr lang="zh-CN" altLang="en-US" sz="2400" smtClean="0"/>
          </a:p>
        </p:txBody>
      </p:sp>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25</a:t>
            </a:fld>
            <a:endParaRPr lang="en-US" altLang="ko-KR"/>
          </a:p>
        </p:txBody>
      </p:sp>
    </p:spTree>
    <p:extLst>
      <p:ext uri="{BB962C8B-B14F-4D97-AF65-F5344CB8AC3E}">
        <p14:creationId xmlns:p14="http://schemas.microsoft.com/office/powerpoint/2010/main" val="1731196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2088" y="1052513"/>
            <a:ext cx="5819775" cy="518477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578" name="矩形 1"/>
          <p:cNvSpPr>
            <a:spLocks noChangeArrowheads="1"/>
          </p:cNvSpPr>
          <p:nvPr/>
        </p:nvSpPr>
        <p:spPr bwMode="auto">
          <a:xfrm>
            <a:off x="192088" y="260350"/>
            <a:ext cx="87122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a:solidFill>
                  <a:srgbClr val="FF0000"/>
                </a:solidFill>
              </a:rPr>
              <a:t>例</a:t>
            </a:r>
            <a:r>
              <a:rPr lang="en-US" altLang="zh-CN" sz="3200" b="1" dirty="0" smtClean="0">
                <a:solidFill>
                  <a:srgbClr val="FF0000"/>
                </a:solidFill>
              </a:rPr>
              <a:t>5-10 </a:t>
            </a:r>
            <a:r>
              <a:rPr lang="zh-CN" altLang="zh-CN" sz="2400" dirty="0">
                <a:solidFill>
                  <a:srgbClr val="FF0000"/>
                </a:solidFill>
              </a:rPr>
              <a:t>变量作用域示例。</a:t>
            </a:r>
            <a:endParaRPr lang="en-US" altLang="zh-CN" sz="2400" dirty="0">
              <a:solidFill>
                <a:srgbClr val="FF0000"/>
              </a:solidFill>
            </a:endParaRPr>
          </a:p>
          <a:p>
            <a:pPr eaLnBrk="1" hangingPunct="1"/>
            <a:endParaRPr lang="en-US" altLang="zh-CN" sz="2400" b="1" dirty="0">
              <a:solidFill>
                <a:srgbClr val="0070C0"/>
              </a:solidFill>
              <a:latin typeface="Courier New" pitchFamily="49" charset="0"/>
              <a:cs typeface="Courier New" pitchFamily="49" charset="0"/>
            </a:endParaRPr>
          </a:p>
          <a:p>
            <a:pPr eaLnBrk="1" hangingPunct="1"/>
            <a:endParaRPr lang="en-US" altLang="zh-CN" sz="2400" b="1" dirty="0" smtClean="0">
              <a:solidFill>
                <a:srgbClr val="0070C0"/>
              </a:solidFill>
              <a:latin typeface="Courier New" pitchFamily="49" charset="0"/>
              <a:cs typeface="Courier New" pitchFamily="49" charset="0"/>
            </a:endParaRPr>
          </a:p>
          <a:p>
            <a:pPr eaLnBrk="1" hangingPunct="1"/>
            <a:endParaRPr lang="en-US" altLang="zh-CN" sz="2400" b="1" dirty="0">
              <a:solidFill>
                <a:srgbClr val="0070C0"/>
              </a:solidFill>
              <a:latin typeface="Courier New" pitchFamily="49" charset="0"/>
              <a:cs typeface="Courier New" pitchFamily="49" charset="0"/>
            </a:endParaRPr>
          </a:p>
          <a:p>
            <a:pPr eaLnBrk="1" hangingPunct="1"/>
            <a:r>
              <a:rPr lang="en-US" altLang="zh-CN" sz="2400" b="1" dirty="0" smtClean="0">
                <a:solidFill>
                  <a:srgbClr val="0070C0"/>
                </a:solidFill>
                <a:latin typeface="Courier New" pitchFamily="49" charset="0"/>
                <a:cs typeface="Courier New" pitchFamily="49" charset="0"/>
              </a:rPr>
              <a:t># </a:t>
            </a:r>
            <a:r>
              <a:rPr lang="zh-CN" altLang="en-US" sz="2400" b="1" dirty="0" smtClean="0">
                <a:solidFill>
                  <a:srgbClr val="0070C0"/>
                </a:solidFill>
                <a:latin typeface="Courier New" pitchFamily="49" charset="0"/>
                <a:cs typeface="Courier New" pitchFamily="49" charset="0"/>
              </a:rPr>
              <a:t>局部变量</a:t>
            </a:r>
            <a:r>
              <a:rPr lang="zh-CN" altLang="en-US" sz="2400" b="1" dirty="0">
                <a:solidFill>
                  <a:srgbClr val="0070C0"/>
                </a:solidFill>
                <a:latin typeface="Courier New" pitchFamily="49" charset="0"/>
                <a:cs typeface="Courier New" pitchFamily="49" charset="0"/>
              </a:rPr>
              <a:t>的作用域</a:t>
            </a:r>
          </a:p>
          <a:p>
            <a:pPr eaLnBrk="1" hangingPunct="1"/>
            <a:r>
              <a:rPr lang="en-US" altLang="zh-CN" sz="2400" b="1" dirty="0" err="1">
                <a:solidFill>
                  <a:srgbClr val="0070C0"/>
                </a:solidFill>
                <a:latin typeface="Courier New" pitchFamily="49" charset="0"/>
                <a:cs typeface="Courier New" pitchFamily="49" charset="0"/>
              </a:rPr>
              <a:t>def</a:t>
            </a:r>
            <a:r>
              <a:rPr lang="en-US" altLang="zh-CN" sz="2400" b="1" dirty="0">
                <a:solidFill>
                  <a:srgbClr val="0070C0"/>
                </a:solidFill>
                <a:latin typeface="Courier New" pitchFamily="49" charset="0"/>
                <a:cs typeface="Courier New" pitchFamily="49" charset="0"/>
              </a:rPr>
              <a:t> fun(discount):</a:t>
            </a:r>
          </a:p>
          <a:p>
            <a:pPr eaLnBrk="1" hangingPunct="1"/>
            <a:r>
              <a:rPr lang="en-US" altLang="zh-CN" sz="2400" b="1" dirty="0">
                <a:solidFill>
                  <a:srgbClr val="0070C0"/>
                </a:solidFill>
                <a:latin typeface="Courier New" pitchFamily="49" charset="0"/>
                <a:cs typeface="Courier New" pitchFamily="49" charset="0"/>
              </a:rPr>
              <a:t>	# </a:t>
            </a:r>
            <a:r>
              <a:rPr lang="zh-CN" altLang="en-US" sz="2400" b="1" dirty="0">
                <a:solidFill>
                  <a:srgbClr val="0070C0"/>
                </a:solidFill>
                <a:latin typeface="Courier New" pitchFamily="49" charset="0"/>
                <a:cs typeface="Courier New" pitchFamily="49" charset="0"/>
              </a:rPr>
              <a:t>在函数体中定义局部变量</a:t>
            </a:r>
          </a:p>
          <a:p>
            <a:pPr eaLnBrk="1" hangingPunct="1"/>
            <a:r>
              <a:rPr lang="en-US" altLang="zh-CN" sz="2400" b="1" dirty="0" smtClean="0">
                <a:solidFill>
                  <a:srgbClr val="0070C0"/>
                </a:solidFill>
                <a:latin typeface="Courier New" pitchFamily="49" charset="0"/>
                <a:cs typeface="Courier New" pitchFamily="49" charset="0"/>
              </a:rPr>
              <a:t>	price </a:t>
            </a:r>
            <a:r>
              <a:rPr lang="en-US" altLang="zh-CN" sz="2400" b="1" dirty="0">
                <a:solidFill>
                  <a:srgbClr val="0070C0"/>
                </a:solidFill>
                <a:latin typeface="Courier New" pitchFamily="49" charset="0"/>
                <a:cs typeface="Courier New" pitchFamily="49" charset="0"/>
              </a:rPr>
              <a:t>= </a:t>
            </a:r>
            <a:r>
              <a:rPr lang="en-US" altLang="zh-CN" sz="2400" b="1" dirty="0" smtClean="0">
                <a:solidFill>
                  <a:srgbClr val="0070C0"/>
                </a:solidFill>
                <a:latin typeface="Courier New" pitchFamily="49" charset="0"/>
                <a:cs typeface="Courier New" pitchFamily="49" charset="0"/>
              </a:rPr>
              <a:t>200</a:t>
            </a:r>
          </a:p>
          <a:p>
            <a:pPr eaLnBrk="1" hangingPunct="1"/>
            <a:r>
              <a:rPr lang="en-US" altLang="zh-CN" sz="2400" b="1" dirty="0">
                <a:solidFill>
                  <a:srgbClr val="0070C0"/>
                </a:solidFill>
                <a:latin typeface="Courier New" pitchFamily="49" charset="0"/>
                <a:cs typeface="Courier New" pitchFamily="49" charset="0"/>
              </a:rPr>
              <a:t>	</a:t>
            </a:r>
            <a:r>
              <a:rPr lang="en-US" altLang="zh-CN" sz="2400" b="1" dirty="0" smtClean="0">
                <a:solidFill>
                  <a:srgbClr val="0070C0"/>
                </a:solidFill>
                <a:latin typeface="Courier New" pitchFamily="49" charset="0"/>
                <a:cs typeface="Courier New" pitchFamily="49" charset="0"/>
              </a:rPr>
              <a:t>price </a:t>
            </a:r>
            <a:r>
              <a:rPr lang="en-US" altLang="zh-CN" sz="2400" b="1" dirty="0">
                <a:solidFill>
                  <a:srgbClr val="0070C0"/>
                </a:solidFill>
                <a:latin typeface="Courier New" pitchFamily="49" charset="0"/>
                <a:cs typeface="Courier New" pitchFamily="49" charset="0"/>
              </a:rPr>
              <a:t>= price * discount</a:t>
            </a:r>
          </a:p>
          <a:p>
            <a:pPr eaLnBrk="1" hangingPunct="1"/>
            <a:r>
              <a:rPr lang="en-US" altLang="zh-CN" sz="2400" b="1" dirty="0">
                <a:solidFill>
                  <a:srgbClr val="0070C0"/>
                </a:solidFill>
                <a:latin typeface="Courier New" pitchFamily="49" charset="0"/>
                <a:cs typeface="Courier New" pitchFamily="49" charset="0"/>
              </a:rPr>
              <a:t>	print("</a:t>
            </a:r>
            <a:r>
              <a:rPr lang="en-US" altLang="zh-CN" sz="2400" b="1" dirty="0" err="1">
                <a:solidFill>
                  <a:srgbClr val="0070C0"/>
                </a:solidFill>
                <a:latin typeface="Courier New" pitchFamily="49" charset="0"/>
                <a:cs typeface="Courier New" pitchFamily="49" charset="0"/>
              </a:rPr>
              <a:t>fun:price</a:t>
            </a:r>
            <a:r>
              <a:rPr lang="en-US" altLang="zh-CN" sz="2400" b="1" dirty="0">
                <a:solidFill>
                  <a:srgbClr val="0070C0"/>
                </a:solidFill>
                <a:latin typeface="Courier New" pitchFamily="49" charset="0"/>
                <a:cs typeface="Courier New" pitchFamily="49" charset="0"/>
              </a:rPr>
              <a:t>",price)</a:t>
            </a:r>
          </a:p>
          <a:p>
            <a:pPr eaLnBrk="1" hangingPunct="1"/>
            <a:endParaRPr lang="en-US"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fun(0.8)</a:t>
            </a:r>
          </a:p>
          <a:p>
            <a:pPr eaLnBrk="1" hangingPunct="1"/>
            <a:r>
              <a:rPr lang="en-US" altLang="zh-CN" sz="2400" b="1" dirty="0">
                <a:solidFill>
                  <a:srgbClr val="0070C0"/>
                </a:solidFill>
                <a:latin typeface="Courier New" pitchFamily="49" charset="0"/>
                <a:cs typeface="Courier New" pitchFamily="49" charset="0"/>
              </a:rPr>
              <a:t>print("</a:t>
            </a:r>
            <a:r>
              <a:rPr lang="en-US" altLang="zh-CN" sz="2400" b="1" dirty="0" err="1">
                <a:solidFill>
                  <a:srgbClr val="0070C0"/>
                </a:solidFill>
                <a:latin typeface="Courier New" pitchFamily="49" charset="0"/>
                <a:cs typeface="Courier New" pitchFamily="49" charset="0"/>
              </a:rPr>
              <a:t>main:price</a:t>
            </a:r>
            <a:r>
              <a:rPr lang="en-US" altLang="zh-CN" sz="2400" b="1" dirty="0">
                <a:solidFill>
                  <a:srgbClr val="0070C0"/>
                </a:solidFill>
                <a:latin typeface="Courier New" pitchFamily="49" charset="0"/>
                <a:cs typeface="Courier New" pitchFamily="49" charset="0"/>
              </a:rPr>
              <a:t>",price)</a:t>
            </a:r>
          </a:p>
          <a:p>
            <a:pPr eaLnBrk="1" hangingPunct="1"/>
            <a:endParaRPr lang="zh-CN" altLang="en-US" sz="24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26</a:t>
            </a:fld>
            <a:endParaRPr lang="en-US" altLang="ko-KR"/>
          </a:p>
        </p:txBody>
      </p:sp>
    </p:spTree>
    <p:extLst>
      <p:ext uri="{BB962C8B-B14F-4D97-AF65-F5344CB8AC3E}">
        <p14:creationId xmlns:p14="http://schemas.microsoft.com/office/powerpoint/2010/main" val="300471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10" name="矩形 1"/>
          <p:cNvSpPr>
            <a:spLocks noChangeArrowheads="1"/>
          </p:cNvSpPr>
          <p:nvPr/>
        </p:nvSpPr>
        <p:spPr bwMode="auto">
          <a:xfrm>
            <a:off x="179388" y="188913"/>
            <a:ext cx="87852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5.11</a:t>
            </a:r>
            <a:r>
              <a:rPr lang="zh-CN" altLang="en-US" sz="2800" b="1" dirty="0">
                <a:solidFill>
                  <a:srgbClr val="FFFF00"/>
                </a:solidFill>
              </a:rPr>
              <a:t>全局变量的</a:t>
            </a:r>
            <a:r>
              <a:rPr lang="zh-CN" altLang="en-US" sz="2800" b="1" dirty="0" smtClean="0">
                <a:solidFill>
                  <a:srgbClr val="FFFF00"/>
                </a:solidFill>
              </a:rPr>
              <a:t>作用域</a:t>
            </a:r>
            <a:endParaRPr lang="en-US" altLang="zh-CN" sz="2800" b="1" dirty="0" smtClean="0">
              <a:solidFill>
                <a:srgbClr val="FFFF00"/>
              </a:solidFill>
            </a:endParaRPr>
          </a:p>
          <a:p>
            <a:pPr eaLnBrk="1" hangingPunct="1"/>
            <a:endParaRPr lang="en-US" altLang="zh-CN" sz="2800" b="1" dirty="0">
              <a:solidFill>
                <a:srgbClr val="FFFF00"/>
              </a:solidFill>
            </a:endParaRPr>
          </a:p>
          <a:p>
            <a:pPr eaLnBrk="1" hangingPunct="1"/>
            <a:endParaRPr lang="en-US" altLang="zh-CN" sz="2400" b="1" dirty="0" smtClean="0">
              <a:solidFill>
                <a:schemeClr val="accent2">
                  <a:lumMod val="50000"/>
                </a:schemeClr>
              </a:solidFill>
            </a:endParaRPr>
          </a:p>
          <a:p>
            <a:r>
              <a:rPr lang="en-US" altLang="zh-CN" sz="2400" b="1" dirty="0" err="1">
                <a:solidFill>
                  <a:schemeClr val="accent2">
                    <a:lumMod val="50000"/>
                  </a:schemeClr>
                </a:solidFill>
              </a:rPr>
              <a:t>def</a:t>
            </a:r>
            <a:r>
              <a:rPr lang="en-US" altLang="zh-CN" sz="2400" b="1" dirty="0">
                <a:solidFill>
                  <a:schemeClr val="accent2">
                    <a:lumMod val="50000"/>
                  </a:schemeClr>
                </a:solidFill>
              </a:rPr>
              <a:t> fun(discount):</a:t>
            </a:r>
          </a:p>
          <a:p>
            <a:r>
              <a:rPr lang="en-US" altLang="zh-CN" sz="2400" b="1" dirty="0">
                <a:solidFill>
                  <a:schemeClr val="accent2">
                    <a:lumMod val="50000"/>
                  </a:schemeClr>
                </a:solidFill>
              </a:rPr>
              <a:t>	print("</a:t>
            </a:r>
            <a:r>
              <a:rPr lang="en-US" altLang="zh-CN" sz="2400" b="1" dirty="0" err="1">
                <a:solidFill>
                  <a:schemeClr val="accent2">
                    <a:lumMod val="50000"/>
                  </a:schemeClr>
                </a:solidFill>
              </a:rPr>
              <a:t>fun:price</a:t>
            </a:r>
            <a:r>
              <a:rPr lang="en-US" altLang="zh-CN" sz="2400" b="1" dirty="0">
                <a:solidFill>
                  <a:schemeClr val="accent2">
                    <a:lumMod val="50000"/>
                  </a:schemeClr>
                </a:solidFill>
              </a:rPr>
              <a:t>",price)</a:t>
            </a:r>
          </a:p>
          <a:p>
            <a:endParaRPr lang="en-US" altLang="zh-CN" sz="2400" b="1" dirty="0">
              <a:solidFill>
                <a:schemeClr val="accent2">
                  <a:lumMod val="50000"/>
                </a:schemeClr>
              </a:solidFill>
            </a:endParaRPr>
          </a:p>
          <a:p>
            <a:r>
              <a:rPr lang="en-US" altLang="zh-CN" sz="2400" b="1" dirty="0">
                <a:solidFill>
                  <a:schemeClr val="accent2">
                    <a:lumMod val="50000"/>
                  </a:schemeClr>
                </a:solidFill>
              </a:rPr>
              <a:t>price = 100		# </a:t>
            </a:r>
            <a:r>
              <a:rPr lang="zh-CN" altLang="en-US" sz="2400" b="1" dirty="0">
                <a:solidFill>
                  <a:schemeClr val="accent2">
                    <a:lumMod val="50000"/>
                  </a:schemeClr>
                </a:solidFill>
              </a:rPr>
              <a:t>在主程序中定义全局变量</a:t>
            </a:r>
          </a:p>
          <a:p>
            <a:r>
              <a:rPr lang="en-US" altLang="zh-CN" sz="2400" b="1" dirty="0">
                <a:solidFill>
                  <a:schemeClr val="accent2">
                    <a:lumMod val="50000"/>
                  </a:schemeClr>
                </a:solidFill>
              </a:rPr>
              <a:t>fun(0.8)</a:t>
            </a:r>
          </a:p>
          <a:p>
            <a:r>
              <a:rPr lang="en-US" altLang="zh-CN" sz="2400" b="1" dirty="0">
                <a:solidFill>
                  <a:schemeClr val="accent2">
                    <a:lumMod val="50000"/>
                  </a:schemeClr>
                </a:solidFill>
              </a:rPr>
              <a:t>print("</a:t>
            </a:r>
            <a:r>
              <a:rPr lang="en-US" altLang="zh-CN" sz="2400" b="1" dirty="0" err="1">
                <a:solidFill>
                  <a:schemeClr val="accent2">
                    <a:lumMod val="50000"/>
                  </a:schemeClr>
                </a:solidFill>
              </a:rPr>
              <a:t>main:price</a:t>
            </a:r>
            <a:r>
              <a:rPr lang="en-US" altLang="zh-CN" sz="2400" b="1" dirty="0">
                <a:solidFill>
                  <a:schemeClr val="accent2">
                    <a:lumMod val="50000"/>
                  </a:schemeClr>
                </a:solidFill>
              </a:rPr>
              <a:t>",price)</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27</a:t>
            </a:fld>
            <a:endParaRPr lang="en-US" altLang="ko-KR"/>
          </a:p>
        </p:txBody>
      </p:sp>
    </p:spTree>
    <p:extLst>
      <p:ext uri="{BB962C8B-B14F-4D97-AF65-F5344CB8AC3E}">
        <p14:creationId xmlns:p14="http://schemas.microsoft.com/office/powerpoint/2010/main" val="3286366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10" name="矩形 1"/>
          <p:cNvSpPr>
            <a:spLocks noChangeArrowheads="1"/>
          </p:cNvSpPr>
          <p:nvPr/>
        </p:nvSpPr>
        <p:spPr bwMode="auto">
          <a:xfrm>
            <a:off x="179388" y="188913"/>
            <a:ext cx="87852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5.12</a:t>
            </a:r>
            <a:r>
              <a:rPr lang="zh-CN" altLang="en-US" sz="2800" b="1" dirty="0">
                <a:solidFill>
                  <a:srgbClr val="FFFF00"/>
                </a:solidFill>
              </a:rPr>
              <a:t>在函数体中的赋值</a:t>
            </a:r>
            <a:r>
              <a:rPr lang="zh-CN" altLang="en-US" sz="2800" b="1" dirty="0" smtClean="0">
                <a:solidFill>
                  <a:srgbClr val="FFFF00"/>
                </a:solidFill>
              </a:rPr>
              <a:t>语句</a:t>
            </a:r>
            <a:endParaRPr lang="en-US" altLang="zh-CN" sz="2800" b="1" dirty="0" smtClean="0">
              <a:solidFill>
                <a:srgbClr val="FFFF00"/>
              </a:solidFill>
            </a:endParaRPr>
          </a:p>
          <a:p>
            <a:pPr eaLnBrk="1" hangingPunct="1"/>
            <a:r>
              <a:rPr lang="zh-CN" altLang="en-US" sz="2800" b="1" dirty="0" smtClean="0">
                <a:solidFill>
                  <a:srgbClr val="FFFF00"/>
                </a:solidFill>
              </a:rPr>
              <a:t>会</a:t>
            </a:r>
            <a:r>
              <a:rPr lang="zh-CN" altLang="en-US" sz="2800" b="1" dirty="0">
                <a:solidFill>
                  <a:srgbClr val="FFFF00"/>
                </a:solidFill>
              </a:rPr>
              <a:t>定义同名局部变量</a:t>
            </a:r>
            <a:endParaRPr lang="en-US" altLang="zh-CN" sz="2800" b="1" dirty="0">
              <a:solidFill>
                <a:srgbClr val="FFFF00"/>
              </a:solidFill>
            </a:endParaRPr>
          </a:p>
          <a:p>
            <a:pPr eaLnBrk="1" hangingPunct="1"/>
            <a:endParaRPr lang="en-US" altLang="zh-CN" sz="2400" b="1" dirty="0" smtClean="0">
              <a:solidFill>
                <a:schemeClr val="accent2">
                  <a:lumMod val="50000"/>
                </a:schemeClr>
              </a:solidFill>
            </a:endParaRPr>
          </a:p>
          <a:p>
            <a:r>
              <a:rPr lang="en-US" altLang="zh-CN" sz="2400" b="1" dirty="0" err="1">
                <a:solidFill>
                  <a:schemeClr val="accent2">
                    <a:lumMod val="50000"/>
                  </a:schemeClr>
                </a:solidFill>
              </a:rPr>
              <a:t>def</a:t>
            </a:r>
            <a:r>
              <a:rPr lang="en-US" altLang="zh-CN" sz="2400" b="1" dirty="0">
                <a:solidFill>
                  <a:schemeClr val="accent2">
                    <a:lumMod val="50000"/>
                  </a:schemeClr>
                </a:solidFill>
              </a:rPr>
              <a:t> fun(discount):</a:t>
            </a:r>
          </a:p>
          <a:p>
            <a:r>
              <a:rPr lang="en-US" altLang="zh-CN" sz="2400" b="1" dirty="0">
                <a:solidFill>
                  <a:schemeClr val="accent2">
                    <a:lumMod val="50000"/>
                  </a:schemeClr>
                </a:solidFill>
              </a:rPr>
              <a:t>	price = price * discount</a:t>
            </a:r>
          </a:p>
          <a:p>
            <a:r>
              <a:rPr lang="en-US" altLang="zh-CN" sz="2400" b="1" dirty="0">
                <a:solidFill>
                  <a:schemeClr val="accent2">
                    <a:lumMod val="50000"/>
                  </a:schemeClr>
                </a:solidFill>
              </a:rPr>
              <a:t>	print("</a:t>
            </a:r>
            <a:r>
              <a:rPr lang="en-US" altLang="zh-CN" sz="2400" b="1" dirty="0" err="1">
                <a:solidFill>
                  <a:schemeClr val="accent2">
                    <a:lumMod val="50000"/>
                  </a:schemeClr>
                </a:solidFill>
              </a:rPr>
              <a:t>fun:price</a:t>
            </a:r>
            <a:r>
              <a:rPr lang="en-US" altLang="zh-CN" sz="2400" b="1" dirty="0">
                <a:solidFill>
                  <a:schemeClr val="accent2">
                    <a:lumMod val="50000"/>
                  </a:schemeClr>
                </a:solidFill>
              </a:rPr>
              <a:t>",price)</a:t>
            </a:r>
          </a:p>
          <a:p>
            <a:r>
              <a:rPr lang="en-US" altLang="zh-CN" sz="2400" b="1" dirty="0">
                <a:solidFill>
                  <a:schemeClr val="accent2">
                    <a:lumMod val="50000"/>
                  </a:schemeClr>
                </a:solidFill>
              </a:rPr>
              <a:t>price = 100</a:t>
            </a:r>
          </a:p>
          <a:p>
            <a:r>
              <a:rPr lang="en-US" altLang="zh-CN" sz="2400" b="1" dirty="0">
                <a:solidFill>
                  <a:schemeClr val="accent2">
                    <a:lumMod val="50000"/>
                  </a:schemeClr>
                </a:solidFill>
              </a:rPr>
              <a:t>fun(0.8)</a:t>
            </a:r>
          </a:p>
          <a:p>
            <a:r>
              <a:rPr lang="en-US" altLang="zh-CN" sz="2400" b="1" dirty="0">
                <a:solidFill>
                  <a:schemeClr val="accent2">
                    <a:lumMod val="50000"/>
                  </a:schemeClr>
                </a:solidFill>
              </a:rPr>
              <a:t>print("</a:t>
            </a:r>
            <a:r>
              <a:rPr lang="en-US" altLang="zh-CN" sz="2400" b="1" dirty="0" err="1">
                <a:solidFill>
                  <a:schemeClr val="accent2">
                    <a:lumMod val="50000"/>
                  </a:schemeClr>
                </a:solidFill>
              </a:rPr>
              <a:t>main:price</a:t>
            </a:r>
            <a:r>
              <a:rPr lang="en-US" altLang="zh-CN" sz="2400" b="1" dirty="0">
                <a:solidFill>
                  <a:schemeClr val="accent2">
                    <a:lumMod val="50000"/>
                  </a:schemeClr>
                </a:solidFill>
              </a:rPr>
              <a:t>",price)</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28</a:t>
            </a:fld>
            <a:endParaRPr lang="en-US" altLang="ko-KR"/>
          </a:p>
        </p:txBody>
      </p:sp>
    </p:spTree>
    <p:extLst>
      <p:ext uri="{BB962C8B-B14F-4D97-AF65-F5344CB8AC3E}">
        <p14:creationId xmlns:p14="http://schemas.microsoft.com/office/powerpoint/2010/main" val="3062799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700" y="260350"/>
            <a:ext cx="8783638" cy="5756275"/>
          </a:xfrm>
          <a:prstGeom prst="rect">
            <a:avLst/>
          </a:prstGeom>
        </p:spPr>
        <p:txBody>
          <a:bodyPr>
            <a:spAutoFit/>
          </a:bodyPr>
          <a:lstStyle/>
          <a:p>
            <a:pPr>
              <a:defRPr/>
            </a:pPr>
            <a:r>
              <a:rPr lang="zh-CN" altLang="zh-CN" sz="3200" b="1" dirty="0">
                <a:solidFill>
                  <a:srgbClr val="FF0000"/>
                </a:solidFill>
              </a:rPr>
              <a:t>总结变量（或形参）的作用域</a:t>
            </a:r>
            <a:r>
              <a:rPr lang="zh-CN" altLang="en-US" sz="3200" b="1" dirty="0">
                <a:solidFill>
                  <a:srgbClr val="FF0000"/>
                </a:solidFill>
              </a:rPr>
              <a:t>：</a:t>
            </a:r>
            <a:endParaRPr lang="en-US" altLang="zh-CN" sz="3200" b="1" dirty="0">
              <a:solidFill>
                <a:srgbClr val="FF0000"/>
              </a:solidFill>
            </a:endParaRPr>
          </a:p>
          <a:p>
            <a:pPr>
              <a:defRPr/>
            </a:pPr>
            <a:endParaRPr lang="en-US" altLang="zh-CN" sz="2400" dirty="0"/>
          </a:p>
          <a:p>
            <a:pPr>
              <a:defRPr/>
            </a:pPr>
            <a:r>
              <a:rPr lang="zh-CN" altLang="zh-CN" sz="2400" dirty="0"/>
              <a:t>“</a:t>
            </a:r>
            <a:r>
              <a:rPr lang="zh-CN" altLang="zh-CN" sz="2400" dirty="0">
                <a:solidFill>
                  <a:srgbClr val="FF0000"/>
                </a:solidFill>
              </a:rPr>
              <a:t>定义一个变量”的概念是指首次出现</a:t>
            </a:r>
            <a:r>
              <a:rPr lang="zh-CN" altLang="zh-CN" sz="2400" dirty="0"/>
              <a:t>，并通过赋值语句首次得到值（也就是首建立变量与对象的联系）。换句话说，首次写在赋值语句的赋值运算符的左边。</a:t>
            </a:r>
            <a:endParaRPr lang="en-US" altLang="zh-CN" sz="2400" dirty="0"/>
          </a:p>
          <a:p>
            <a:pPr>
              <a:defRPr/>
            </a:pPr>
            <a:endParaRPr lang="en-US" altLang="zh-CN" sz="2400" dirty="0">
              <a:solidFill>
                <a:schemeClr val="accent6">
                  <a:lumMod val="50000"/>
                </a:schemeClr>
              </a:solidFill>
            </a:endParaRPr>
          </a:p>
          <a:p>
            <a:pPr>
              <a:defRPr/>
            </a:pPr>
            <a:r>
              <a:rPr lang="zh-CN" altLang="zh-CN" sz="2400" dirty="0"/>
              <a:t>（</a:t>
            </a:r>
            <a:r>
              <a:rPr lang="en-US" altLang="zh-CN" sz="2400" dirty="0"/>
              <a:t>1</a:t>
            </a:r>
            <a:r>
              <a:rPr lang="zh-CN" altLang="zh-CN" sz="2400" dirty="0"/>
              <a:t>）</a:t>
            </a:r>
            <a:r>
              <a:rPr lang="zh-CN" altLang="zh-CN" sz="2400" b="1" dirty="0"/>
              <a:t>全局变量</a:t>
            </a:r>
            <a:r>
              <a:rPr lang="zh-CN" altLang="zh-CN" sz="2400" dirty="0"/>
              <a:t>：一个定义在程序中（</a:t>
            </a:r>
            <a:r>
              <a:rPr lang="zh-CN" altLang="zh-CN" sz="2400" dirty="0">
                <a:solidFill>
                  <a:srgbClr val="FF0000"/>
                </a:solidFill>
              </a:rPr>
              <a:t>所有函数之外）的变量</a:t>
            </a:r>
            <a:r>
              <a:rPr lang="zh-CN" altLang="zh-CN" sz="2400" dirty="0"/>
              <a:t>的</a:t>
            </a:r>
            <a:r>
              <a:rPr lang="zh-CN" altLang="zh-CN" sz="2400" dirty="0">
                <a:solidFill>
                  <a:srgbClr val="FF0000"/>
                </a:solidFill>
              </a:rPr>
              <a:t>作用域是整个程序</a:t>
            </a:r>
            <a:r>
              <a:rPr lang="zh-CN" altLang="zh-CN" sz="2400" dirty="0"/>
              <a:t>，这种变量在整个程序范围内可引用，称为全局变量。</a:t>
            </a:r>
            <a:endParaRPr lang="en-US" altLang="zh-CN" sz="2400" dirty="0"/>
          </a:p>
          <a:p>
            <a:pPr>
              <a:defRPr/>
            </a:pPr>
            <a:r>
              <a:rPr lang="zh-CN" altLang="zh-CN" sz="2400" dirty="0"/>
              <a:t>（</a:t>
            </a:r>
            <a:r>
              <a:rPr lang="en-US" altLang="zh-CN" sz="2400" dirty="0"/>
              <a:t>2</a:t>
            </a:r>
            <a:r>
              <a:rPr lang="zh-CN" altLang="zh-CN" sz="2400" dirty="0"/>
              <a:t>）</a:t>
            </a:r>
            <a:r>
              <a:rPr lang="zh-CN" altLang="zh-CN" sz="2400" b="1" dirty="0"/>
              <a:t>局部变量</a:t>
            </a:r>
            <a:r>
              <a:rPr lang="zh-CN" altLang="zh-CN" sz="2400" dirty="0"/>
              <a:t>：</a:t>
            </a:r>
            <a:r>
              <a:rPr lang="zh-CN" altLang="zh-CN" sz="2400" dirty="0">
                <a:solidFill>
                  <a:srgbClr val="FF0000"/>
                </a:solidFill>
              </a:rPr>
              <a:t>变量定义在函数内</a:t>
            </a:r>
            <a:r>
              <a:rPr lang="zh-CN" altLang="zh-CN" sz="2400" dirty="0"/>
              <a:t>，</a:t>
            </a:r>
            <a:r>
              <a:rPr lang="zh-CN" altLang="zh-CN" sz="2400" dirty="0">
                <a:solidFill>
                  <a:srgbClr val="FF0000"/>
                </a:solidFill>
              </a:rPr>
              <a:t>它们的作用域在函数内</a:t>
            </a:r>
            <a:r>
              <a:rPr lang="zh-CN" altLang="zh-CN" sz="2400" dirty="0"/>
              <a:t>，称为局部变量。这种变量在函数内可以引用，程序的执行一旦离开相应的函数，变量失效，不可引用。</a:t>
            </a:r>
            <a:endParaRPr lang="en-US" altLang="zh-CN" sz="2400" dirty="0"/>
          </a:p>
          <a:p>
            <a:pPr>
              <a:defRPr/>
            </a:pPr>
            <a:r>
              <a:rPr lang="zh-CN" altLang="zh-CN" sz="2400" dirty="0"/>
              <a:t>（</a:t>
            </a:r>
            <a:r>
              <a:rPr lang="en-US" altLang="zh-CN" sz="2400" dirty="0"/>
              <a:t>3</a:t>
            </a:r>
            <a:r>
              <a:rPr lang="zh-CN" altLang="zh-CN" sz="2400" dirty="0"/>
              <a:t>）</a:t>
            </a:r>
            <a:r>
              <a:rPr lang="zh-CN" altLang="zh-CN" sz="2400" b="1" dirty="0"/>
              <a:t>不同层次的局部变量</a:t>
            </a:r>
            <a:r>
              <a:rPr lang="zh-CN" altLang="zh-CN" sz="2400" dirty="0"/>
              <a:t>：如果有函数嵌套定义，内层中定义的变量、形参的作用域只在内层，外层定义的变量可在内层使用。</a:t>
            </a:r>
            <a:endParaRPr lang="en-US" altLang="zh-CN" sz="2400" dirty="0"/>
          </a:p>
          <a:p>
            <a:pPr>
              <a:defRPr/>
            </a:pPr>
            <a:r>
              <a:rPr lang="zh-CN" altLang="zh-CN" sz="2400" dirty="0"/>
              <a:t>（</a:t>
            </a:r>
            <a:r>
              <a:rPr lang="en-US" altLang="zh-CN" sz="2400" dirty="0"/>
              <a:t>4</a:t>
            </a:r>
            <a:r>
              <a:rPr lang="zh-CN" altLang="zh-CN" sz="2400" dirty="0"/>
              <a:t>）</a:t>
            </a:r>
            <a:r>
              <a:rPr lang="zh-CN" altLang="zh-CN" sz="2400" b="1" dirty="0"/>
              <a:t>全局变量与局部变量</a:t>
            </a:r>
            <a:r>
              <a:rPr lang="zh-CN" altLang="zh-CN" sz="2400" dirty="0"/>
              <a:t>：全局变量可在函数中使用。</a:t>
            </a:r>
          </a:p>
        </p:txBody>
      </p:sp>
      <p:sp>
        <p:nvSpPr>
          <p:cNvPr id="3" name="灯片编号占位符 2"/>
          <p:cNvSpPr>
            <a:spLocks noGrp="1"/>
          </p:cNvSpPr>
          <p:nvPr>
            <p:ph type="sldNum" sz="quarter" idx="10"/>
          </p:nvPr>
        </p:nvSpPr>
        <p:spPr/>
        <p:txBody>
          <a:bodyPr/>
          <a:lstStyle/>
          <a:p>
            <a:pPr>
              <a:defRPr/>
            </a:pPr>
            <a:fld id="{BA1E115F-A18D-4981-BA91-63DE54E36BEB}" type="slidenum">
              <a:rPr lang="en-US" altLang="ko-KR" smtClean="0"/>
              <a:pPr>
                <a:defRPr/>
              </a:pPr>
              <a:t>29</a:t>
            </a:fld>
            <a:endParaRPr lang="en-US" altLang="ko-KR"/>
          </a:p>
        </p:txBody>
      </p:sp>
    </p:spTree>
    <p:extLst>
      <p:ext uri="{BB962C8B-B14F-4D97-AF65-F5344CB8AC3E}">
        <p14:creationId xmlns:p14="http://schemas.microsoft.com/office/powerpoint/2010/main" val="1696610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1571625"/>
            <a:ext cx="7772400" cy="4824413"/>
          </a:xfrm>
        </p:spPr>
        <p:txBody>
          <a:bodyPr rtlCol="0" anchor="t">
            <a:normAutofit/>
          </a:bodyPr>
          <a:lstStyle/>
          <a:p>
            <a:pPr lvl="0" eaLnBrk="1" fontAlgn="auto" latinLnBrk="0" hangingPunct="1">
              <a:lnSpc>
                <a:spcPct val="105000"/>
              </a:lnSpc>
              <a:spcBef>
                <a:spcPct val="20000"/>
              </a:spcBef>
              <a:spcAft>
                <a:spcPts val="0"/>
              </a:spcAft>
              <a:buClr>
                <a:schemeClr val="accent2"/>
              </a:buClr>
              <a:buSzPct val="75000"/>
              <a:defRPr/>
            </a:pPr>
            <a:r>
              <a:rPr lang="en-US" altLang="zh-CN" sz="3600" dirty="0" smtClean="0">
                <a:solidFill>
                  <a:schemeClr val="tx1"/>
                </a:solidFill>
                <a:latin typeface="黑体" panose="02010609060101010101" pitchFamily="49" charset="-122"/>
                <a:ea typeface="黑体" panose="02010609060101010101" pitchFamily="49" charset="-122"/>
                <a:cs typeface="+mn-cs"/>
              </a:rPr>
              <a:t>1 </a:t>
            </a:r>
            <a:r>
              <a:rPr lang="zh-CN" altLang="en-US" sz="3600" dirty="0" smtClean="0">
                <a:solidFill>
                  <a:schemeClr val="tx1"/>
                </a:solidFill>
                <a:latin typeface="黑体" panose="02010609060101010101" pitchFamily="49" charset="-122"/>
                <a:ea typeface="黑体" panose="02010609060101010101" pitchFamily="49" charset="-122"/>
                <a:cs typeface="+mn-cs"/>
              </a:rPr>
              <a:t>掌握</a:t>
            </a:r>
            <a:r>
              <a:rPr lang="zh-CN" altLang="en-US" sz="3600" dirty="0">
                <a:solidFill>
                  <a:schemeClr val="tx1"/>
                </a:solidFill>
                <a:latin typeface="黑体" panose="02010609060101010101" pitchFamily="49" charset="-122"/>
                <a:ea typeface="黑体" panose="02010609060101010101" pitchFamily="49" charset="-122"/>
                <a:cs typeface="+mn-cs"/>
              </a:rPr>
              <a:t>函数的定义和调用方法</a:t>
            </a:r>
            <a:r>
              <a:rPr lang="zh-CN" altLang="en-US" sz="3600" dirty="0" smtClean="0">
                <a:solidFill>
                  <a:schemeClr val="tx1"/>
                </a:solidFill>
                <a:latin typeface="黑体" panose="02010609060101010101" pitchFamily="49" charset="-122"/>
                <a:ea typeface="黑体" panose="02010609060101010101" pitchFamily="49" charset="-122"/>
                <a:cs typeface="+mn-cs"/>
              </a:rPr>
              <a:t/>
            </a:r>
            <a:br>
              <a:rPr lang="zh-CN" altLang="en-US" sz="3600" dirty="0" smtClean="0">
                <a:solidFill>
                  <a:schemeClr val="tx1"/>
                </a:solidFill>
                <a:latin typeface="黑体" panose="02010609060101010101" pitchFamily="49" charset="-122"/>
                <a:ea typeface="黑体" panose="02010609060101010101" pitchFamily="49" charset="-122"/>
                <a:cs typeface="+mn-cs"/>
              </a:rPr>
            </a:br>
            <a:r>
              <a:rPr lang="en-US" altLang="zh-CN" sz="3600" dirty="0" smtClean="0">
                <a:solidFill>
                  <a:schemeClr val="tx1"/>
                </a:solidFill>
                <a:latin typeface="黑体" panose="02010609060101010101" pitchFamily="49" charset="-122"/>
                <a:ea typeface="黑体" panose="02010609060101010101" pitchFamily="49" charset="-122"/>
                <a:cs typeface="+mn-cs"/>
              </a:rPr>
              <a:t>2 </a:t>
            </a:r>
            <a:r>
              <a:rPr lang="zh-CN" altLang="en-US" sz="3600" dirty="0" smtClean="0">
                <a:solidFill>
                  <a:schemeClr val="tx1"/>
                </a:solidFill>
                <a:latin typeface="黑体" panose="02010609060101010101" pitchFamily="49" charset="-122"/>
                <a:ea typeface="黑体" panose="02010609060101010101" pitchFamily="49" charset="-122"/>
                <a:cs typeface="+mn-cs"/>
              </a:rPr>
              <a:t>理解</a:t>
            </a:r>
            <a:r>
              <a:rPr lang="zh-CN" altLang="en-US" sz="3600" dirty="0">
                <a:solidFill>
                  <a:schemeClr val="tx1"/>
                </a:solidFill>
                <a:latin typeface="黑体" panose="02010609060101010101" pitchFamily="49" charset="-122"/>
                <a:ea typeface="黑体" panose="02010609060101010101" pitchFamily="49" charset="-122"/>
                <a:cs typeface="+mn-cs"/>
              </a:rPr>
              <a:t>函数中参数的作用</a:t>
            </a:r>
            <a:r>
              <a:rPr lang="zh-CN" altLang="en-US" sz="3600" dirty="0" smtClean="0">
                <a:solidFill>
                  <a:schemeClr val="tx1"/>
                </a:solidFill>
                <a:latin typeface="黑体" panose="02010609060101010101" pitchFamily="49" charset="-122"/>
                <a:ea typeface="黑体" panose="02010609060101010101" pitchFamily="49" charset="-122"/>
                <a:cs typeface="+mn-cs"/>
              </a:rPr>
              <a:t/>
            </a:r>
            <a:br>
              <a:rPr lang="zh-CN" altLang="en-US" sz="3600" dirty="0" smtClean="0">
                <a:solidFill>
                  <a:schemeClr val="tx1"/>
                </a:solidFill>
                <a:latin typeface="黑体" panose="02010609060101010101" pitchFamily="49" charset="-122"/>
                <a:ea typeface="黑体" panose="02010609060101010101" pitchFamily="49" charset="-122"/>
                <a:cs typeface="+mn-cs"/>
              </a:rPr>
            </a:br>
            <a:r>
              <a:rPr lang="en-US" altLang="zh-CN" sz="3600" dirty="0" smtClean="0">
                <a:solidFill>
                  <a:schemeClr val="tx1"/>
                </a:solidFill>
                <a:latin typeface="黑体" panose="02010609060101010101" pitchFamily="49" charset="-122"/>
                <a:ea typeface="黑体" panose="02010609060101010101" pitchFamily="49" charset="-122"/>
                <a:cs typeface="+mn-cs"/>
              </a:rPr>
              <a:t>3 </a:t>
            </a:r>
            <a:r>
              <a:rPr lang="zh-CN" altLang="en-US" sz="3600" dirty="0" smtClean="0">
                <a:solidFill>
                  <a:schemeClr val="tx1"/>
                </a:solidFill>
                <a:latin typeface="黑体" panose="02010609060101010101" pitchFamily="49" charset="-122"/>
                <a:ea typeface="黑体" panose="02010609060101010101" pitchFamily="49" charset="-122"/>
                <a:cs typeface="+mn-cs"/>
              </a:rPr>
              <a:t>理解</a:t>
            </a:r>
            <a:r>
              <a:rPr lang="zh-CN" altLang="en-US" sz="3600" dirty="0">
                <a:solidFill>
                  <a:schemeClr val="tx1"/>
                </a:solidFill>
                <a:latin typeface="黑体" panose="02010609060101010101" pitchFamily="49" charset="-122"/>
                <a:ea typeface="黑体" panose="02010609060101010101" pitchFamily="49" charset="-122"/>
                <a:cs typeface="+mn-cs"/>
              </a:rPr>
              <a:t>变量的作用范围</a:t>
            </a:r>
            <a:r>
              <a:rPr lang="zh-CN" altLang="en-US" sz="3600" dirty="0" smtClean="0">
                <a:solidFill>
                  <a:schemeClr val="tx1"/>
                </a:solidFill>
                <a:latin typeface="黑体" panose="02010609060101010101" pitchFamily="49" charset="-122"/>
                <a:ea typeface="黑体" panose="02010609060101010101" pitchFamily="49" charset="-122"/>
                <a:cs typeface="+mn-cs"/>
              </a:rPr>
              <a:t/>
            </a:r>
            <a:br>
              <a:rPr lang="zh-CN" altLang="en-US" sz="3600" dirty="0" smtClean="0">
                <a:solidFill>
                  <a:schemeClr val="tx1"/>
                </a:solidFill>
                <a:latin typeface="黑体" panose="02010609060101010101" pitchFamily="49" charset="-122"/>
                <a:ea typeface="黑体" panose="02010609060101010101" pitchFamily="49" charset="-122"/>
                <a:cs typeface="+mn-cs"/>
              </a:rPr>
            </a:br>
            <a:r>
              <a:rPr lang="en-US" altLang="zh-CN" sz="3600" dirty="0" smtClean="0">
                <a:solidFill>
                  <a:schemeClr val="tx1"/>
                </a:solidFill>
                <a:latin typeface="黑体" panose="02010609060101010101" pitchFamily="49" charset="-122"/>
                <a:ea typeface="黑体" panose="02010609060101010101" pitchFamily="49" charset="-122"/>
                <a:cs typeface="+mn-cs"/>
              </a:rPr>
              <a:t>4 </a:t>
            </a:r>
            <a:r>
              <a:rPr lang="zh-CN" altLang="en-US" sz="3600" dirty="0" smtClean="0">
                <a:solidFill>
                  <a:schemeClr val="tx1"/>
                </a:solidFill>
                <a:latin typeface="黑体" panose="02010609060101010101" pitchFamily="49" charset="-122"/>
                <a:ea typeface="黑体" panose="02010609060101010101" pitchFamily="49" charset="-122"/>
                <a:cs typeface="+mn-cs"/>
              </a:rPr>
              <a:t>了解</a:t>
            </a:r>
            <a:r>
              <a:rPr lang="zh-CN" altLang="en-US" sz="3600" dirty="0">
                <a:solidFill>
                  <a:schemeClr val="tx1"/>
                </a:solidFill>
                <a:latin typeface="黑体" panose="02010609060101010101" pitchFamily="49" charset="-122"/>
                <a:ea typeface="黑体" panose="02010609060101010101" pitchFamily="49" charset="-122"/>
                <a:cs typeface="+mn-cs"/>
              </a:rPr>
              <a:t>匿名函数</a:t>
            </a:r>
            <a:r>
              <a:rPr lang="en-US" altLang="zh-CN" sz="3600" dirty="0">
                <a:solidFill>
                  <a:schemeClr val="tx1"/>
                </a:solidFill>
                <a:latin typeface="黑体" panose="02010609060101010101" pitchFamily="49" charset="-122"/>
                <a:ea typeface="黑体" panose="02010609060101010101" pitchFamily="49" charset="-122"/>
                <a:cs typeface="+mn-cs"/>
              </a:rPr>
              <a:t>lambda</a:t>
            </a:r>
            <a:r>
              <a:rPr lang="zh-CN" altLang="en-US" sz="3600" dirty="0">
                <a:solidFill>
                  <a:schemeClr val="tx1"/>
                </a:solidFill>
                <a:latin typeface="黑体" panose="02010609060101010101" pitchFamily="49" charset="-122"/>
                <a:ea typeface="黑体" panose="02010609060101010101" pitchFamily="49" charset="-122"/>
                <a:cs typeface="+mn-cs"/>
              </a:rPr>
              <a:t>的基本用法 </a:t>
            </a:r>
            <a:r>
              <a:rPr lang="zh-CN" altLang="en-US" sz="3600" dirty="0" smtClean="0">
                <a:solidFill>
                  <a:schemeClr val="tx1"/>
                </a:solidFill>
                <a:latin typeface="黑体" panose="02010609060101010101" pitchFamily="49" charset="-122"/>
                <a:ea typeface="黑体" panose="02010609060101010101" pitchFamily="49" charset="-122"/>
                <a:cs typeface="+mn-cs"/>
              </a:rPr>
              <a:t/>
            </a:r>
            <a:br>
              <a:rPr lang="zh-CN" altLang="en-US" sz="3600" dirty="0" smtClean="0">
                <a:solidFill>
                  <a:schemeClr val="tx1"/>
                </a:solidFill>
                <a:latin typeface="黑体" panose="02010609060101010101" pitchFamily="49" charset="-122"/>
                <a:ea typeface="黑体" panose="02010609060101010101" pitchFamily="49" charset="-122"/>
                <a:cs typeface="+mn-cs"/>
              </a:rPr>
            </a:br>
            <a:r>
              <a:rPr lang="en-US" altLang="zh-CN" sz="3600" dirty="0" smtClean="0">
                <a:solidFill>
                  <a:schemeClr val="tx1"/>
                </a:solidFill>
                <a:latin typeface="黑体" panose="02010609060101010101" pitchFamily="49" charset="-122"/>
                <a:ea typeface="黑体" panose="02010609060101010101" pitchFamily="49" charset="-122"/>
                <a:cs typeface="+mn-cs"/>
              </a:rPr>
              <a:t>5 </a:t>
            </a:r>
            <a:r>
              <a:rPr lang="zh-CN" altLang="en-US" sz="3600" dirty="0" smtClean="0">
                <a:solidFill>
                  <a:schemeClr val="tx1"/>
                </a:solidFill>
                <a:latin typeface="黑体" panose="02010609060101010101" pitchFamily="49" charset="-122"/>
                <a:ea typeface="黑体" panose="02010609060101010101" pitchFamily="49" charset="-122"/>
                <a:cs typeface="+mn-cs"/>
              </a:rPr>
              <a:t>理解</a:t>
            </a:r>
            <a:r>
              <a:rPr lang="zh-CN" altLang="en-US" sz="3600" dirty="0">
                <a:solidFill>
                  <a:schemeClr val="tx1"/>
                </a:solidFill>
                <a:latin typeface="黑体" panose="02010609060101010101" pitchFamily="49" charset="-122"/>
                <a:ea typeface="黑体" panose="02010609060101010101" pitchFamily="49" charset="-122"/>
                <a:cs typeface="+mn-cs"/>
              </a:rPr>
              <a:t>模块与包的概念及用法</a:t>
            </a:r>
            <a:r>
              <a:rPr lang="zh-CN" altLang="en-US" sz="3600" dirty="0" smtClean="0">
                <a:solidFill>
                  <a:schemeClr val="tx1"/>
                </a:solidFill>
                <a:latin typeface="黑体" panose="02010609060101010101" pitchFamily="49" charset="-122"/>
                <a:ea typeface="黑体" panose="02010609060101010101" pitchFamily="49" charset="-122"/>
                <a:cs typeface="+mn-cs"/>
              </a:rPr>
              <a:t/>
            </a:r>
            <a:br>
              <a:rPr lang="zh-CN" altLang="en-US" sz="3600" dirty="0" smtClean="0">
                <a:solidFill>
                  <a:schemeClr val="tx1"/>
                </a:solidFill>
                <a:latin typeface="黑体" panose="02010609060101010101" pitchFamily="49" charset="-122"/>
                <a:ea typeface="黑体" panose="02010609060101010101" pitchFamily="49" charset="-122"/>
                <a:cs typeface="+mn-cs"/>
              </a:rPr>
            </a:br>
            <a:r>
              <a:rPr lang="en-US" altLang="zh-CN" sz="3600" dirty="0" smtClean="0">
                <a:solidFill>
                  <a:schemeClr val="tx1"/>
                </a:solidFill>
                <a:latin typeface="黑体" panose="02010609060101010101" pitchFamily="49" charset="-122"/>
                <a:ea typeface="黑体" panose="02010609060101010101" pitchFamily="49" charset="-122"/>
                <a:cs typeface="+mn-cs"/>
              </a:rPr>
              <a:t>6 </a:t>
            </a:r>
            <a:r>
              <a:rPr lang="zh-CN" altLang="en-US" sz="3600" dirty="0" smtClean="0">
                <a:solidFill>
                  <a:schemeClr val="tx1"/>
                </a:solidFill>
                <a:latin typeface="黑体" panose="02010609060101010101" pitchFamily="49" charset="-122"/>
                <a:ea typeface="黑体" panose="02010609060101010101" pitchFamily="49" charset="-122"/>
                <a:cs typeface="+mn-cs"/>
              </a:rPr>
              <a:t>掌握</a:t>
            </a:r>
            <a:r>
              <a:rPr lang="en-US" altLang="zh-CN" sz="3600" dirty="0">
                <a:solidFill>
                  <a:schemeClr val="tx1"/>
                </a:solidFill>
                <a:latin typeface="黑体" panose="02010609060101010101" pitchFamily="49" charset="-122"/>
                <a:ea typeface="黑体" panose="02010609060101010101" pitchFamily="49" charset="-122"/>
                <a:cs typeface="+mn-cs"/>
              </a:rPr>
              <a:t>Python</a:t>
            </a:r>
            <a:r>
              <a:rPr lang="zh-CN" altLang="en-US" sz="3600" dirty="0">
                <a:solidFill>
                  <a:schemeClr val="tx1"/>
                </a:solidFill>
                <a:latin typeface="黑体" panose="02010609060101010101" pitchFamily="49" charset="-122"/>
                <a:ea typeface="黑体" panose="02010609060101010101" pitchFamily="49" charset="-122"/>
                <a:cs typeface="+mn-cs"/>
              </a:rPr>
              <a:t>内置模块的基本使用方法</a:t>
            </a:r>
          </a:p>
        </p:txBody>
      </p:sp>
      <p:sp>
        <p:nvSpPr>
          <p:cNvPr id="3" name="灯片编号占位符 2"/>
          <p:cNvSpPr>
            <a:spLocks noGrp="1"/>
          </p:cNvSpPr>
          <p:nvPr>
            <p:ph type="sldNum" sz="quarter" idx="4"/>
          </p:nvPr>
        </p:nvSpPr>
        <p:spPr/>
        <p:txBody>
          <a:bodyPr/>
          <a:lstStyle/>
          <a:p>
            <a:fld id="{9A0DB2DC-4C9A-4742-B13C-FB6460FD3503}" type="slidenum">
              <a:rPr lang="zh-CN" altLang="en-US" smtClean="0"/>
              <a:t>3</a:t>
            </a:fld>
            <a:endParaRPr lang="zh-CN" altLang="en-US" dirty="0"/>
          </a:p>
        </p:txBody>
      </p:sp>
    </p:spTree>
    <p:extLst>
      <p:ext uri="{BB962C8B-B14F-4D97-AF65-F5344CB8AC3E}">
        <p14:creationId xmlns:p14="http://schemas.microsoft.com/office/powerpoint/2010/main" val="1323340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a:spLocks noChangeArrowheads="1"/>
          </p:cNvSpPr>
          <p:nvPr/>
        </p:nvSpPr>
        <p:spPr bwMode="auto">
          <a:xfrm>
            <a:off x="212725" y="1341438"/>
            <a:ext cx="87122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dirty="0" smtClean="0"/>
              <a:t>global</a:t>
            </a:r>
            <a:r>
              <a:rPr lang="zh-CN" altLang="zh-CN" sz="2400" b="1" dirty="0"/>
              <a:t>语句的运用</a:t>
            </a:r>
            <a:r>
              <a:rPr lang="zh-CN" altLang="zh-CN" sz="2400" dirty="0"/>
              <a:t>。</a:t>
            </a:r>
            <a:endParaRPr lang="en-US" altLang="zh-CN" sz="2400" dirty="0"/>
          </a:p>
          <a:p>
            <a:pPr eaLnBrk="1" hangingPunct="1"/>
            <a:endParaRPr lang="en-US" altLang="zh-CN" sz="2400" dirty="0"/>
          </a:p>
          <a:p>
            <a:pPr eaLnBrk="1" hangingPunct="1"/>
            <a:r>
              <a:rPr lang="zh-CN" altLang="en-US" sz="2400" dirty="0"/>
              <a:t>将某层</a:t>
            </a:r>
            <a:r>
              <a:rPr lang="zh-CN" altLang="zh-CN" sz="2400" dirty="0"/>
              <a:t>嵌套定义函数</a:t>
            </a:r>
            <a:r>
              <a:rPr lang="zh-CN" altLang="en-US" sz="2400" dirty="0"/>
              <a:t>的同名变量</a:t>
            </a:r>
            <a:r>
              <a:rPr lang="zh-CN" altLang="zh-CN" sz="2400" dirty="0"/>
              <a:t>升级为全局变量</a:t>
            </a:r>
            <a:r>
              <a:rPr lang="zh-CN" altLang="en-US" sz="2400" dirty="0"/>
              <a:t>，</a:t>
            </a:r>
            <a:r>
              <a:rPr lang="zh-CN" altLang="zh-CN" sz="2400" dirty="0"/>
              <a:t>可使用</a:t>
            </a:r>
            <a:r>
              <a:rPr lang="en-US" altLang="zh-CN" sz="2400" dirty="0"/>
              <a:t>global</a:t>
            </a:r>
            <a:r>
              <a:rPr lang="zh-CN" altLang="zh-CN" sz="2400" dirty="0"/>
              <a:t>语句。</a:t>
            </a:r>
            <a:r>
              <a:rPr lang="en-US" altLang="zh-CN" sz="2400" dirty="0"/>
              <a:t>global</a:t>
            </a:r>
            <a:r>
              <a:rPr lang="zh-CN" altLang="zh-CN" sz="2400" dirty="0"/>
              <a:t>语句只是一个声明语句。</a:t>
            </a:r>
            <a:endParaRPr lang="en-US" altLang="zh-CN" sz="2400" dirty="0"/>
          </a:p>
          <a:p>
            <a:pPr eaLnBrk="1" hangingPunct="1"/>
            <a:endParaRPr lang="en-US" altLang="zh-CN" sz="2400" b="1" dirty="0">
              <a:solidFill>
                <a:srgbClr val="C00000"/>
              </a:solidFill>
            </a:endParaRPr>
          </a:p>
          <a:p>
            <a:pPr eaLnBrk="1" hangingPunct="1"/>
            <a:r>
              <a:rPr lang="zh-CN" altLang="zh-CN" sz="2400" b="1" dirty="0">
                <a:solidFill>
                  <a:srgbClr val="C00000"/>
                </a:solidFill>
              </a:rPr>
              <a:t>这个升了级的同名变量与外面程序中定义的同名全局变量是同一个变量，但这个升了级的同名变量所在函数层的上层函数或下层函数中的同名变量的作用域不变。</a:t>
            </a:r>
            <a:endParaRPr lang="en-US" altLang="zh-CN" sz="2400" b="1" dirty="0">
              <a:solidFill>
                <a:srgbClr val="C00000"/>
              </a:solidFill>
            </a:endParaRPr>
          </a:p>
          <a:p>
            <a:pPr eaLnBrk="1" hangingPunct="1"/>
            <a:endParaRPr lang="en-US" altLang="zh-CN" sz="2400" b="1" dirty="0">
              <a:solidFill>
                <a:srgbClr val="C00000"/>
              </a:solidFill>
            </a:endParaRPr>
          </a:p>
          <a:p>
            <a:pPr eaLnBrk="1" hangingPunct="1"/>
            <a:endParaRPr lang="zh-CN" altLang="en-US" sz="2400" b="1" dirty="0">
              <a:solidFill>
                <a:srgbClr val="C00000"/>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30</a:t>
            </a:fld>
            <a:endParaRPr lang="en-US" altLang="ko-KR"/>
          </a:p>
        </p:txBody>
      </p:sp>
    </p:spTree>
    <p:extLst>
      <p:ext uri="{BB962C8B-B14F-4D97-AF65-F5344CB8AC3E}">
        <p14:creationId xmlns:p14="http://schemas.microsoft.com/office/powerpoint/2010/main" val="3889775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10" name="矩形 1"/>
          <p:cNvSpPr>
            <a:spLocks noChangeArrowheads="1"/>
          </p:cNvSpPr>
          <p:nvPr/>
        </p:nvSpPr>
        <p:spPr bwMode="auto">
          <a:xfrm>
            <a:off x="179388" y="188913"/>
            <a:ext cx="8785225"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5.13</a:t>
            </a:r>
            <a:r>
              <a:rPr lang="zh-CN" altLang="en-US" sz="2800" b="1" dirty="0">
                <a:solidFill>
                  <a:srgbClr val="FFFF00"/>
                </a:solidFill>
              </a:rPr>
              <a:t>使用</a:t>
            </a:r>
            <a:r>
              <a:rPr lang="en-US" altLang="zh-CN" sz="2800" b="1" dirty="0">
                <a:solidFill>
                  <a:srgbClr val="FFFF00"/>
                </a:solidFill>
              </a:rPr>
              <a:t>global</a:t>
            </a:r>
            <a:r>
              <a:rPr lang="zh-CN" altLang="en-US" sz="2800" b="1" dirty="0">
                <a:solidFill>
                  <a:srgbClr val="FFFF00"/>
                </a:solidFill>
              </a:rPr>
              <a:t>显示声明</a:t>
            </a:r>
            <a:r>
              <a:rPr lang="zh-CN" altLang="en-US" sz="2800" b="1" dirty="0" smtClean="0">
                <a:solidFill>
                  <a:srgbClr val="FFFF00"/>
                </a:solidFill>
              </a:rPr>
              <a:t>全局变量</a:t>
            </a:r>
            <a:endParaRPr lang="en-US" altLang="zh-CN" sz="2800" b="1" dirty="0" smtClean="0">
              <a:solidFill>
                <a:srgbClr val="FFFF00"/>
              </a:solidFill>
            </a:endParaRPr>
          </a:p>
          <a:p>
            <a:pPr eaLnBrk="1" hangingPunct="1"/>
            <a:endParaRPr lang="en-US" altLang="zh-CN" sz="2800" b="1" dirty="0">
              <a:solidFill>
                <a:srgbClr val="FFFF00"/>
              </a:solidFill>
            </a:endParaRPr>
          </a:p>
          <a:p>
            <a:pPr eaLnBrk="1" hangingPunct="1"/>
            <a:endParaRPr lang="en-US" altLang="zh-CN" sz="2400" b="1" dirty="0" smtClean="0">
              <a:solidFill>
                <a:schemeClr val="accent2">
                  <a:lumMod val="50000"/>
                </a:schemeClr>
              </a:solidFill>
            </a:endParaRPr>
          </a:p>
          <a:p>
            <a:r>
              <a:rPr lang="en-US" altLang="zh-CN" sz="2400" b="1" dirty="0" err="1">
                <a:solidFill>
                  <a:schemeClr val="accent2">
                    <a:lumMod val="50000"/>
                  </a:schemeClr>
                </a:solidFill>
              </a:rPr>
              <a:t>def</a:t>
            </a:r>
            <a:r>
              <a:rPr lang="en-US" altLang="zh-CN" sz="2400" b="1" dirty="0">
                <a:solidFill>
                  <a:schemeClr val="accent2">
                    <a:lumMod val="50000"/>
                  </a:schemeClr>
                </a:solidFill>
              </a:rPr>
              <a:t> fun(discount):</a:t>
            </a:r>
          </a:p>
          <a:p>
            <a:r>
              <a:rPr lang="en-US" altLang="zh-CN" sz="2400" b="1" dirty="0">
                <a:solidFill>
                  <a:schemeClr val="accent2">
                    <a:lumMod val="50000"/>
                  </a:schemeClr>
                </a:solidFill>
              </a:rPr>
              <a:t>	global price     	</a:t>
            </a:r>
            <a:endParaRPr lang="en-US" altLang="zh-CN" sz="2400" b="1" dirty="0" smtClean="0">
              <a:solidFill>
                <a:schemeClr val="accent2">
                  <a:lumMod val="50000"/>
                </a:schemeClr>
              </a:solidFill>
            </a:endParaRPr>
          </a:p>
          <a:p>
            <a:r>
              <a:rPr lang="en-US" altLang="zh-CN" sz="2400" b="1" dirty="0">
                <a:solidFill>
                  <a:schemeClr val="accent2">
                    <a:lumMod val="50000"/>
                  </a:schemeClr>
                </a:solidFill>
              </a:rPr>
              <a:t>	</a:t>
            </a:r>
            <a:r>
              <a:rPr lang="en-US" altLang="zh-CN" sz="2400" b="1" dirty="0" smtClean="0">
                <a:solidFill>
                  <a:schemeClr val="accent2">
                    <a:lumMod val="50000"/>
                  </a:schemeClr>
                </a:solidFill>
              </a:rPr>
              <a:t># </a:t>
            </a:r>
            <a:r>
              <a:rPr lang="en-US" altLang="zh-CN" sz="2400" b="1" dirty="0">
                <a:solidFill>
                  <a:schemeClr val="accent2">
                    <a:lumMod val="50000"/>
                  </a:schemeClr>
                </a:solidFill>
              </a:rPr>
              <a:t>global</a:t>
            </a:r>
            <a:r>
              <a:rPr lang="zh-CN" altLang="en-US" sz="2400" b="1" dirty="0">
                <a:solidFill>
                  <a:schemeClr val="accent2">
                    <a:lumMod val="50000"/>
                  </a:schemeClr>
                </a:solidFill>
              </a:rPr>
              <a:t>语句用来声明</a:t>
            </a:r>
            <a:r>
              <a:rPr lang="en-US" altLang="zh-CN" sz="2400" b="1" dirty="0">
                <a:solidFill>
                  <a:schemeClr val="accent2">
                    <a:lumMod val="50000"/>
                  </a:schemeClr>
                </a:solidFill>
              </a:rPr>
              <a:t>price</a:t>
            </a:r>
            <a:r>
              <a:rPr lang="zh-CN" altLang="en-US" sz="2400" b="1" dirty="0">
                <a:solidFill>
                  <a:schemeClr val="accent2">
                    <a:lumMod val="50000"/>
                  </a:schemeClr>
                </a:solidFill>
              </a:rPr>
              <a:t>为全局变量</a:t>
            </a:r>
          </a:p>
          <a:p>
            <a:r>
              <a:rPr lang="zh-CN" altLang="en-US" sz="2400" b="1" dirty="0">
                <a:solidFill>
                  <a:schemeClr val="accent2">
                    <a:lumMod val="50000"/>
                  </a:schemeClr>
                </a:solidFill>
              </a:rPr>
              <a:t>	</a:t>
            </a:r>
            <a:r>
              <a:rPr lang="en-US" altLang="zh-CN" sz="2400" b="1" dirty="0">
                <a:solidFill>
                  <a:schemeClr val="accent2">
                    <a:lumMod val="50000"/>
                  </a:schemeClr>
                </a:solidFill>
              </a:rPr>
              <a:t>price = price * discount</a:t>
            </a:r>
          </a:p>
          <a:p>
            <a:r>
              <a:rPr lang="en-US" altLang="zh-CN" sz="2400" b="1" dirty="0">
                <a:solidFill>
                  <a:schemeClr val="accent2">
                    <a:lumMod val="50000"/>
                  </a:schemeClr>
                </a:solidFill>
              </a:rPr>
              <a:t>	print("</a:t>
            </a:r>
            <a:r>
              <a:rPr lang="en-US" altLang="zh-CN" sz="2400" b="1" dirty="0" err="1">
                <a:solidFill>
                  <a:schemeClr val="accent2">
                    <a:lumMod val="50000"/>
                  </a:schemeClr>
                </a:solidFill>
              </a:rPr>
              <a:t>fun:price</a:t>
            </a:r>
            <a:r>
              <a:rPr lang="en-US" altLang="zh-CN" sz="2400" b="1" dirty="0">
                <a:solidFill>
                  <a:schemeClr val="accent2">
                    <a:lumMod val="50000"/>
                  </a:schemeClr>
                </a:solidFill>
              </a:rPr>
              <a:t>",price)</a:t>
            </a:r>
          </a:p>
          <a:p>
            <a:r>
              <a:rPr lang="en-US" altLang="zh-CN" sz="2400" b="1" dirty="0">
                <a:solidFill>
                  <a:schemeClr val="accent2">
                    <a:lumMod val="50000"/>
                  </a:schemeClr>
                </a:solidFill>
              </a:rPr>
              <a:t>price = 100</a:t>
            </a:r>
          </a:p>
          <a:p>
            <a:r>
              <a:rPr lang="en-US" altLang="zh-CN" sz="2400" b="1" dirty="0">
                <a:solidFill>
                  <a:schemeClr val="accent2">
                    <a:lumMod val="50000"/>
                  </a:schemeClr>
                </a:solidFill>
              </a:rPr>
              <a:t>fun(0.8)</a:t>
            </a:r>
          </a:p>
          <a:p>
            <a:r>
              <a:rPr lang="en-US" altLang="zh-CN" sz="2400" b="1" dirty="0">
                <a:solidFill>
                  <a:schemeClr val="accent2">
                    <a:lumMod val="50000"/>
                  </a:schemeClr>
                </a:solidFill>
              </a:rPr>
              <a:t>print("</a:t>
            </a:r>
            <a:r>
              <a:rPr lang="en-US" altLang="zh-CN" sz="2400" b="1" dirty="0" err="1">
                <a:solidFill>
                  <a:schemeClr val="accent2">
                    <a:lumMod val="50000"/>
                  </a:schemeClr>
                </a:solidFill>
              </a:rPr>
              <a:t>main:price</a:t>
            </a:r>
            <a:r>
              <a:rPr lang="en-US" altLang="zh-CN" sz="2400" b="1" dirty="0">
                <a:solidFill>
                  <a:schemeClr val="accent2">
                    <a:lumMod val="50000"/>
                  </a:schemeClr>
                </a:solidFill>
              </a:rPr>
              <a:t>",price)</a:t>
            </a:r>
          </a:p>
          <a:p>
            <a:endParaRPr lang="en-US" altLang="zh-CN" sz="2400" b="1" dirty="0" smtClean="0">
              <a:solidFill>
                <a:schemeClr val="accent2">
                  <a:lumMod val="50000"/>
                </a:schemeClr>
              </a:solidFill>
            </a:endParaRPr>
          </a:p>
          <a:p>
            <a:r>
              <a:rPr lang="zh-CN" altLang="en-US" sz="2400" b="1" dirty="0" smtClean="0"/>
              <a:t>运行</a:t>
            </a:r>
            <a:r>
              <a:rPr lang="zh-CN" altLang="en-US" sz="2400" b="1" dirty="0"/>
              <a:t>，得到如下结果：</a:t>
            </a:r>
          </a:p>
          <a:p>
            <a:r>
              <a:rPr lang="en-US" altLang="zh-CN" sz="2400" b="1" dirty="0"/>
              <a:t>fun:price80</a:t>
            </a:r>
          </a:p>
          <a:p>
            <a:r>
              <a:rPr lang="en-US" altLang="zh-CN" sz="2400" b="1" dirty="0"/>
              <a:t>main:price80</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31</a:t>
            </a:fld>
            <a:endParaRPr lang="en-US" altLang="ko-KR"/>
          </a:p>
        </p:txBody>
      </p:sp>
    </p:spTree>
    <p:extLst>
      <p:ext uri="{BB962C8B-B14F-4D97-AF65-F5344CB8AC3E}">
        <p14:creationId xmlns:p14="http://schemas.microsoft.com/office/powerpoint/2010/main" val="803720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10" name="矩形 1"/>
          <p:cNvSpPr>
            <a:spLocks noChangeArrowheads="1"/>
          </p:cNvSpPr>
          <p:nvPr/>
        </p:nvSpPr>
        <p:spPr bwMode="auto">
          <a:xfrm>
            <a:off x="179388" y="188913"/>
            <a:ext cx="87852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5.8</a:t>
            </a:r>
            <a:r>
              <a:rPr lang="zh-CN" altLang="en-US" sz="2800" b="1" dirty="0">
                <a:solidFill>
                  <a:srgbClr val="FFFF00"/>
                </a:solidFill>
              </a:rPr>
              <a:t>参数的默认值</a:t>
            </a:r>
            <a:endParaRPr lang="en-US" altLang="zh-CN" sz="2800" b="1" dirty="0" smtClean="0">
              <a:solidFill>
                <a:schemeClr val="accent2">
                  <a:lumMod val="50000"/>
                </a:schemeClr>
              </a:solidFill>
            </a:endParaRPr>
          </a:p>
          <a:p>
            <a:endParaRPr lang="en-US" altLang="zh-CN" sz="2400" b="1" dirty="0" smtClean="0">
              <a:solidFill>
                <a:schemeClr val="accent2">
                  <a:lumMod val="50000"/>
                </a:schemeClr>
              </a:solidFill>
            </a:endParaRPr>
          </a:p>
          <a:p>
            <a:endParaRPr lang="en-US" altLang="zh-CN" sz="2400" b="1" dirty="0">
              <a:solidFill>
                <a:schemeClr val="accent2">
                  <a:lumMod val="50000"/>
                </a:schemeClr>
              </a:solidFill>
            </a:endParaRPr>
          </a:p>
          <a:p>
            <a:r>
              <a:rPr lang="en-US" altLang="zh-CN" sz="2400" b="1" dirty="0" err="1">
                <a:solidFill>
                  <a:schemeClr val="accent2">
                    <a:lumMod val="50000"/>
                  </a:schemeClr>
                </a:solidFill>
              </a:rPr>
              <a:t>def</a:t>
            </a:r>
            <a:r>
              <a:rPr lang="en-US" altLang="zh-CN" sz="2400" b="1" dirty="0">
                <a:solidFill>
                  <a:schemeClr val="accent2">
                    <a:lumMod val="50000"/>
                  </a:schemeClr>
                </a:solidFill>
              </a:rPr>
              <a:t> say(name="</a:t>
            </a:r>
            <a:r>
              <a:rPr lang="en-US" altLang="zh-CN" sz="2400" b="1" dirty="0" err="1">
                <a:solidFill>
                  <a:schemeClr val="accent2">
                    <a:lumMod val="50000"/>
                  </a:schemeClr>
                </a:solidFill>
              </a:rPr>
              <a:t>python",time</a:t>
            </a:r>
            <a:r>
              <a:rPr lang="en-US" altLang="zh-CN" sz="2400" b="1" dirty="0">
                <a:solidFill>
                  <a:schemeClr val="accent2">
                    <a:lumMod val="50000"/>
                  </a:schemeClr>
                </a:solidFill>
              </a:rPr>
              <a:t>=3):</a:t>
            </a:r>
          </a:p>
          <a:p>
            <a:r>
              <a:rPr lang="en-US" altLang="zh-CN" sz="2400" b="1" dirty="0">
                <a:solidFill>
                  <a:schemeClr val="accent2">
                    <a:lumMod val="50000"/>
                  </a:schemeClr>
                </a:solidFill>
              </a:rPr>
              <a:t>	 </a:t>
            </a:r>
            <a:r>
              <a:rPr lang="en-US" altLang="zh-CN" sz="2400" b="1" dirty="0" err="1">
                <a:solidFill>
                  <a:schemeClr val="accent2">
                    <a:lumMod val="50000"/>
                  </a:schemeClr>
                </a:solidFill>
              </a:rPr>
              <a:t>i</a:t>
            </a:r>
            <a:r>
              <a:rPr lang="en-US" altLang="zh-CN" sz="2400" b="1" dirty="0">
                <a:solidFill>
                  <a:schemeClr val="accent2">
                    <a:lumMod val="50000"/>
                  </a:schemeClr>
                </a:solidFill>
              </a:rPr>
              <a:t> = 0</a:t>
            </a:r>
          </a:p>
          <a:p>
            <a:r>
              <a:rPr lang="en-US" altLang="zh-CN" sz="2400" b="1" dirty="0">
                <a:solidFill>
                  <a:schemeClr val="accent2">
                    <a:lumMod val="50000"/>
                  </a:schemeClr>
                </a:solidFill>
              </a:rPr>
              <a:t>	 while </a:t>
            </a:r>
            <a:r>
              <a:rPr lang="en-US" altLang="zh-CN" sz="2400" b="1" dirty="0" err="1">
                <a:solidFill>
                  <a:schemeClr val="accent2">
                    <a:lumMod val="50000"/>
                  </a:schemeClr>
                </a:solidFill>
              </a:rPr>
              <a:t>i</a:t>
            </a:r>
            <a:r>
              <a:rPr lang="en-US" altLang="zh-CN" sz="2400" b="1" dirty="0">
                <a:solidFill>
                  <a:schemeClr val="accent2">
                    <a:lumMod val="50000"/>
                  </a:schemeClr>
                </a:solidFill>
              </a:rPr>
              <a:t> &lt;=  time:</a:t>
            </a:r>
          </a:p>
          <a:p>
            <a:r>
              <a:rPr lang="en-US" altLang="zh-CN" sz="2400" b="1" dirty="0">
                <a:solidFill>
                  <a:schemeClr val="accent2">
                    <a:lumMod val="50000"/>
                  </a:schemeClr>
                </a:solidFill>
              </a:rPr>
              <a:t>	 	print(name, end=' ')  </a:t>
            </a:r>
          </a:p>
          <a:p>
            <a:r>
              <a:rPr lang="en-US" altLang="zh-CN" sz="2400" b="1" dirty="0">
                <a:solidFill>
                  <a:schemeClr val="accent2">
                    <a:lumMod val="50000"/>
                  </a:schemeClr>
                </a:solidFill>
              </a:rPr>
              <a:t>	 	</a:t>
            </a:r>
            <a:r>
              <a:rPr lang="en-US" altLang="zh-CN" sz="2400" b="1" dirty="0" err="1">
                <a:solidFill>
                  <a:schemeClr val="accent2">
                    <a:lumMod val="50000"/>
                  </a:schemeClr>
                </a:solidFill>
              </a:rPr>
              <a:t>i</a:t>
            </a:r>
            <a:r>
              <a:rPr lang="en-US" altLang="zh-CN" sz="2400" b="1" dirty="0">
                <a:solidFill>
                  <a:schemeClr val="accent2">
                    <a:lumMod val="50000"/>
                  </a:schemeClr>
                </a:solidFill>
              </a:rPr>
              <a:t> += 1</a:t>
            </a:r>
          </a:p>
          <a:p>
            <a:endParaRPr lang="en-US" altLang="zh-CN" sz="2400" b="1" dirty="0">
              <a:solidFill>
                <a:schemeClr val="accent2">
                  <a:lumMod val="50000"/>
                </a:schemeClr>
              </a:solidFill>
            </a:endParaRPr>
          </a:p>
          <a:p>
            <a:r>
              <a:rPr lang="zh-CN" altLang="zh-CN" sz="2400" dirty="0"/>
              <a:t>运行后输出：</a:t>
            </a:r>
          </a:p>
          <a:p>
            <a:r>
              <a:rPr lang="en-US" altLang="zh-CN" sz="2400" dirty="0"/>
              <a:t>python </a:t>
            </a:r>
            <a:r>
              <a:rPr lang="en-US" altLang="zh-CN" sz="2400" dirty="0" err="1"/>
              <a:t>python</a:t>
            </a:r>
            <a:r>
              <a:rPr lang="en-US" altLang="zh-CN" sz="2400" dirty="0"/>
              <a:t> </a:t>
            </a:r>
            <a:r>
              <a:rPr lang="en-US" altLang="zh-CN" sz="2400" dirty="0" err="1"/>
              <a:t>python</a:t>
            </a:r>
            <a:r>
              <a:rPr lang="en-US" altLang="zh-CN" sz="2400" dirty="0"/>
              <a:t>		</a:t>
            </a:r>
            <a:r>
              <a:rPr lang="en-US" altLang="zh-CN" sz="2400" dirty="0" smtClean="0"/>
              <a:t>#</a:t>
            </a:r>
            <a:r>
              <a:rPr lang="en-US" altLang="zh-CN" sz="2400" dirty="0"/>
              <a:t>say()</a:t>
            </a:r>
            <a:r>
              <a:rPr lang="zh-CN" altLang="en-US" sz="2400" dirty="0"/>
              <a:t>的执行结果</a:t>
            </a:r>
          </a:p>
          <a:p>
            <a:r>
              <a:rPr lang="en-US" altLang="zh-CN" sz="2400" dirty="0"/>
              <a:t>hello </a:t>
            </a:r>
            <a:r>
              <a:rPr lang="en-US" altLang="zh-CN" sz="2400" dirty="0" err="1"/>
              <a:t>hello</a:t>
            </a:r>
            <a:r>
              <a:rPr lang="en-US" altLang="zh-CN" sz="2400" dirty="0"/>
              <a:t> </a:t>
            </a:r>
            <a:r>
              <a:rPr lang="en-US" altLang="zh-CN" sz="2400" dirty="0" err="1"/>
              <a:t>hello</a:t>
            </a:r>
            <a:r>
              <a:rPr lang="en-US" altLang="zh-CN" sz="2400" dirty="0"/>
              <a:t>			</a:t>
            </a:r>
            <a:r>
              <a:rPr lang="en-US" altLang="zh-CN" sz="2400" dirty="0" smtClean="0"/>
              <a:t>#</a:t>
            </a:r>
            <a:r>
              <a:rPr lang="en-US" altLang="zh-CN" sz="2400" dirty="0"/>
              <a:t>say("hello")</a:t>
            </a:r>
            <a:r>
              <a:rPr lang="zh-CN" altLang="en-US" sz="2400" dirty="0"/>
              <a:t>的执行结果</a:t>
            </a:r>
          </a:p>
          <a:p>
            <a:r>
              <a:rPr lang="en-US" altLang="zh-CN" sz="2400" dirty="0"/>
              <a:t>5 5 5					</a:t>
            </a:r>
            <a:r>
              <a:rPr lang="en-US" altLang="zh-CN" sz="2400" dirty="0" smtClean="0"/>
              <a:t>#</a:t>
            </a:r>
            <a:r>
              <a:rPr lang="en-US" altLang="zh-CN" sz="2400" dirty="0"/>
              <a:t>say(5)</a:t>
            </a:r>
            <a:r>
              <a:rPr lang="zh-CN" altLang="en-US" sz="2400" dirty="0"/>
              <a:t>的执行结果</a:t>
            </a:r>
          </a:p>
          <a:p>
            <a:r>
              <a:rPr lang="en-US" altLang="zh-CN" sz="2400" dirty="0"/>
              <a:t>hello </a:t>
            </a:r>
            <a:r>
              <a:rPr lang="en-US" altLang="zh-CN" sz="2400" dirty="0" err="1"/>
              <a:t>hello</a:t>
            </a:r>
            <a:r>
              <a:rPr lang="en-US" altLang="zh-CN" sz="2400" dirty="0"/>
              <a:t> </a:t>
            </a:r>
            <a:r>
              <a:rPr lang="en-US" altLang="zh-CN" sz="2400" dirty="0" err="1"/>
              <a:t>hello</a:t>
            </a:r>
            <a:r>
              <a:rPr lang="en-US" altLang="zh-CN" sz="2400" dirty="0"/>
              <a:t> </a:t>
            </a:r>
            <a:r>
              <a:rPr lang="en-US" altLang="zh-CN" sz="2400" dirty="0" err="1"/>
              <a:t>hello</a:t>
            </a:r>
            <a:r>
              <a:rPr lang="en-US" altLang="zh-CN" sz="2400" dirty="0"/>
              <a:t> </a:t>
            </a:r>
            <a:r>
              <a:rPr lang="en-US" altLang="zh-CN" sz="2400" dirty="0" err="1"/>
              <a:t>hello</a:t>
            </a:r>
            <a:r>
              <a:rPr lang="en-US" altLang="zh-CN" sz="2400" dirty="0"/>
              <a:t>	</a:t>
            </a:r>
            <a:r>
              <a:rPr lang="en-US" altLang="zh-CN" sz="2400" dirty="0" smtClean="0"/>
              <a:t>#</a:t>
            </a:r>
            <a:r>
              <a:rPr lang="en-US" altLang="zh-CN" sz="2400" dirty="0"/>
              <a:t>say("hello",5)</a:t>
            </a:r>
            <a:r>
              <a:rPr lang="zh-CN" altLang="en-US" sz="2400" dirty="0"/>
              <a:t>的执行结果</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32</a:t>
            </a:fld>
            <a:endParaRPr lang="en-US" altLang="ko-KR"/>
          </a:p>
        </p:txBody>
      </p:sp>
    </p:spTree>
    <p:extLst>
      <p:ext uri="{BB962C8B-B14F-4D97-AF65-F5344CB8AC3E}">
        <p14:creationId xmlns:p14="http://schemas.microsoft.com/office/powerpoint/2010/main" val="445997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14463"/>
            <a:ext cx="8785225" cy="445928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7410" name="矩形 1"/>
          <p:cNvSpPr>
            <a:spLocks noChangeArrowheads="1"/>
          </p:cNvSpPr>
          <p:nvPr/>
        </p:nvSpPr>
        <p:spPr bwMode="auto">
          <a:xfrm>
            <a:off x="179388" y="188913"/>
            <a:ext cx="8785225"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800" b="1" dirty="0">
                <a:solidFill>
                  <a:srgbClr val="FFFF00"/>
                </a:solidFill>
              </a:rPr>
              <a:t>例 </a:t>
            </a:r>
            <a:r>
              <a:rPr lang="en-US" altLang="zh-CN" sz="2800" b="1" dirty="0">
                <a:solidFill>
                  <a:srgbClr val="FFFF00"/>
                </a:solidFill>
              </a:rPr>
              <a:t>5.9</a:t>
            </a:r>
            <a:r>
              <a:rPr lang="zh-CN" altLang="en-US" sz="2800" b="1" dirty="0">
                <a:solidFill>
                  <a:srgbClr val="FFFF00"/>
                </a:solidFill>
              </a:rPr>
              <a:t>输出两位学生的课程</a:t>
            </a:r>
            <a:r>
              <a:rPr lang="zh-CN" altLang="en-US" sz="2800" b="1" dirty="0" smtClean="0">
                <a:solidFill>
                  <a:srgbClr val="FFFF00"/>
                </a:solidFill>
              </a:rPr>
              <a:t>成绩单</a:t>
            </a:r>
            <a:endParaRPr lang="en-US" altLang="zh-CN" sz="2800" b="1" dirty="0" smtClean="0">
              <a:solidFill>
                <a:srgbClr val="FFFF00"/>
              </a:solidFill>
            </a:endParaRPr>
          </a:p>
          <a:p>
            <a:pPr eaLnBrk="1" hangingPunct="1"/>
            <a:r>
              <a:rPr lang="zh-CN" altLang="en-US" sz="2800" b="1" dirty="0" smtClean="0">
                <a:solidFill>
                  <a:srgbClr val="FFFF00"/>
                </a:solidFill>
              </a:rPr>
              <a:t>及</a:t>
            </a:r>
            <a:r>
              <a:rPr lang="zh-CN" altLang="en-US" sz="2800" b="1" dirty="0">
                <a:solidFill>
                  <a:srgbClr val="FFFF00"/>
                </a:solidFill>
              </a:rPr>
              <a:t>各自的平均成绩</a:t>
            </a:r>
            <a:endParaRPr lang="en-US" altLang="zh-CN" sz="2800" b="1" dirty="0" smtClean="0">
              <a:solidFill>
                <a:schemeClr val="accent2">
                  <a:lumMod val="50000"/>
                </a:schemeClr>
              </a:solidFill>
            </a:endParaRPr>
          </a:p>
          <a:p>
            <a:endParaRPr lang="en-US" altLang="zh-CN" sz="2400" b="1" dirty="0" smtClean="0">
              <a:solidFill>
                <a:schemeClr val="accent2">
                  <a:lumMod val="50000"/>
                </a:schemeClr>
              </a:solidFill>
            </a:endParaRPr>
          </a:p>
          <a:p>
            <a:r>
              <a:rPr lang="en-US" altLang="zh-CN" sz="2400" b="1" dirty="0" err="1">
                <a:solidFill>
                  <a:schemeClr val="accent2">
                    <a:lumMod val="50000"/>
                  </a:schemeClr>
                </a:solidFill>
              </a:rPr>
              <a:t>def</a:t>
            </a:r>
            <a:r>
              <a:rPr lang="en-US" altLang="zh-CN" sz="2400" b="1" dirty="0">
                <a:solidFill>
                  <a:schemeClr val="accent2">
                    <a:lumMod val="50000"/>
                  </a:schemeClr>
                </a:solidFill>
              </a:rPr>
              <a:t> grade(</a:t>
            </a:r>
            <a:r>
              <a:rPr lang="en-US" altLang="zh-CN" sz="2400" b="1" dirty="0" err="1">
                <a:solidFill>
                  <a:schemeClr val="accent2">
                    <a:lumMod val="50000"/>
                  </a:schemeClr>
                </a:solidFill>
              </a:rPr>
              <a:t>name,num</a:t>
            </a:r>
            <a:r>
              <a:rPr lang="en-US" altLang="zh-CN" sz="2400" b="1" dirty="0">
                <a:solidFill>
                  <a:schemeClr val="accent2">
                    <a:lumMod val="50000"/>
                  </a:schemeClr>
                </a:solidFill>
              </a:rPr>
              <a:t>,*scores):</a:t>
            </a:r>
          </a:p>
          <a:p>
            <a:r>
              <a:rPr lang="en-US" altLang="zh-CN" sz="2400" b="1" dirty="0">
                <a:solidFill>
                  <a:schemeClr val="accent2">
                    <a:lumMod val="50000"/>
                  </a:schemeClr>
                </a:solidFill>
              </a:rPr>
              <a:t>	print(name)</a:t>
            </a:r>
          </a:p>
          <a:p>
            <a:r>
              <a:rPr lang="en-US" altLang="zh-CN" sz="2400" b="1" dirty="0">
                <a:solidFill>
                  <a:schemeClr val="accent2">
                    <a:lumMod val="50000"/>
                  </a:schemeClr>
                </a:solidFill>
              </a:rPr>
              <a:t>	print("{}</a:t>
            </a:r>
            <a:r>
              <a:rPr lang="zh-CN" altLang="en-US" sz="2400" b="1" dirty="0">
                <a:solidFill>
                  <a:schemeClr val="accent2">
                    <a:lumMod val="50000"/>
                  </a:schemeClr>
                </a:solidFill>
              </a:rPr>
              <a:t>门课程成绩为：</a:t>
            </a:r>
            <a:r>
              <a:rPr lang="en-US" altLang="zh-CN" sz="2400" b="1" dirty="0">
                <a:solidFill>
                  <a:schemeClr val="accent2">
                    <a:lumMod val="50000"/>
                  </a:schemeClr>
                </a:solidFill>
              </a:rPr>
              <a:t>".format(</a:t>
            </a:r>
            <a:r>
              <a:rPr lang="en-US" altLang="zh-CN" sz="2400" b="1" dirty="0" err="1">
                <a:solidFill>
                  <a:schemeClr val="accent2">
                    <a:lumMod val="50000"/>
                  </a:schemeClr>
                </a:solidFill>
              </a:rPr>
              <a:t>num</a:t>
            </a:r>
            <a:r>
              <a:rPr lang="en-US" altLang="zh-CN" sz="2400" b="1" dirty="0">
                <a:solidFill>
                  <a:schemeClr val="accent2">
                    <a:lumMod val="50000"/>
                  </a:schemeClr>
                </a:solidFill>
              </a:rPr>
              <a:t>))</a:t>
            </a:r>
          </a:p>
          <a:p>
            <a:r>
              <a:rPr lang="en-US" altLang="zh-CN" sz="2400" b="1" dirty="0">
                <a:solidFill>
                  <a:schemeClr val="accent2">
                    <a:lumMod val="50000"/>
                  </a:schemeClr>
                </a:solidFill>
              </a:rPr>
              <a:t>	</a:t>
            </a:r>
            <a:r>
              <a:rPr lang="en-US" altLang="zh-CN" sz="2400" b="1" dirty="0" err="1">
                <a:solidFill>
                  <a:schemeClr val="accent2">
                    <a:lumMod val="50000"/>
                  </a:schemeClr>
                </a:solidFill>
              </a:rPr>
              <a:t>ave</a:t>
            </a:r>
            <a:r>
              <a:rPr lang="en-US" altLang="zh-CN" sz="2400" b="1" dirty="0">
                <a:solidFill>
                  <a:schemeClr val="accent2">
                    <a:lumMod val="50000"/>
                  </a:schemeClr>
                </a:solidFill>
              </a:rPr>
              <a:t> = 0</a:t>
            </a:r>
          </a:p>
          <a:p>
            <a:r>
              <a:rPr lang="en-US" altLang="zh-CN" sz="2400" b="1" dirty="0">
                <a:solidFill>
                  <a:schemeClr val="accent2">
                    <a:lumMod val="50000"/>
                  </a:schemeClr>
                </a:solidFill>
              </a:rPr>
              <a:t>	for </a:t>
            </a:r>
            <a:r>
              <a:rPr lang="en-US" altLang="zh-CN" sz="2400" b="1" dirty="0" err="1">
                <a:solidFill>
                  <a:schemeClr val="accent2">
                    <a:lumMod val="50000"/>
                  </a:schemeClr>
                </a:solidFill>
              </a:rPr>
              <a:t>var</a:t>
            </a:r>
            <a:r>
              <a:rPr lang="en-US" altLang="zh-CN" sz="2400" b="1" dirty="0">
                <a:solidFill>
                  <a:schemeClr val="accent2">
                    <a:lumMod val="50000"/>
                  </a:schemeClr>
                </a:solidFill>
              </a:rPr>
              <a:t> in scores:</a:t>
            </a:r>
          </a:p>
          <a:p>
            <a:r>
              <a:rPr lang="en-US" altLang="zh-CN" sz="2400" b="1" dirty="0">
                <a:solidFill>
                  <a:schemeClr val="accent2">
                    <a:lumMod val="50000"/>
                  </a:schemeClr>
                </a:solidFill>
              </a:rPr>
              <a:t>		print(</a:t>
            </a:r>
            <a:r>
              <a:rPr lang="en-US" altLang="zh-CN" sz="2400" b="1" dirty="0" err="1">
                <a:solidFill>
                  <a:schemeClr val="accent2">
                    <a:lumMod val="50000"/>
                  </a:schemeClr>
                </a:solidFill>
              </a:rPr>
              <a:t>var,end</a:t>
            </a:r>
            <a:r>
              <a:rPr lang="en-US" altLang="zh-CN" sz="2400" b="1" dirty="0">
                <a:solidFill>
                  <a:schemeClr val="accent2">
                    <a:lumMod val="50000"/>
                  </a:schemeClr>
                </a:solidFill>
              </a:rPr>
              <a:t>=' ')</a:t>
            </a:r>
          </a:p>
          <a:p>
            <a:r>
              <a:rPr lang="en-US" altLang="zh-CN" sz="2400" b="1" dirty="0">
                <a:solidFill>
                  <a:schemeClr val="accent2">
                    <a:lumMod val="50000"/>
                  </a:schemeClr>
                </a:solidFill>
              </a:rPr>
              <a:t>		</a:t>
            </a:r>
            <a:r>
              <a:rPr lang="en-US" altLang="zh-CN" sz="2400" b="1" dirty="0" err="1">
                <a:solidFill>
                  <a:schemeClr val="accent2">
                    <a:lumMod val="50000"/>
                  </a:schemeClr>
                </a:solidFill>
              </a:rPr>
              <a:t>ave</a:t>
            </a:r>
            <a:r>
              <a:rPr lang="en-US" altLang="zh-CN" sz="2400" b="1" dirty="0">
                <a:solidFill>
                  <a:schemeClr val="accent2">
                    <a:lumMod val="50000"/>
                  </a:schemeClr>
                </a:solidFill>
              </a:rPr>
              <a:t> = </a:t>
            </a:r>
            <a:r>
              <a:rPr lang="en-US" altLang="zh-CN" sz="2400" b="1" dirty="0" err="1">
                <a:solidFill>
                  <a:schemeClr val="accent2">
                    <a:lumMod val="50000"/>
                  </a:schemeClr>
                </a:solidFill>
              </a:rPr>
              <a:t>ave</a:t>
            </a:r>
            <a:r>
              <a:rPr lang="en-US" altLang="zh-CN" sz="2400" b="1" dirty="0">
                <a:solidFill>
                  <a:schemeClr val="accent2">
                    <a:lumMod val="50000"/>
                  </a:schemeClr>
                </a:solidFill>
              </a:rPr>
              <a:t> + </a:t>
            </a:r>
            <a:r>
              <a:rPr lang="en-US" altLang="zh-CN" sz="2400" b="1" dirty="0" err="1">
                <a:solidFill>
                  <a:schemeClr val="accent2">
                    <a:lumMod val="50000"/>
                  </a:schemeClr>
                </a:solidFill>
              </a:rPr>
              <a:t>var</a:t>
            </a:r>
            <a:endParaRPr lang="en-US" altLang="zh-CN" sz="2400" b="1" dirty="0">
              <a:solidFill>
                <a:schemeClr val="accent2">
                  <a:lumMod val="50000"/>
                </a:schemeClr>
              </a:solidFill>
            </a:endParaRPr>
          </a:p>
          <a:p>
            <a:r>
              <a:rPr lang="en-US" altLang="zh-CN" sz="2400" b="1" dirty="0">
                <a:solidFill>
                  <a:schemeClr val="accent2">
                    <a:lumMod val="50000"/>
                  </a:schemeClr>
                </a:solidFill>
              </a:rPr>
              <a:t>	</a:t>
            </a:r>
            <a:r>
              <a:rPr lang="en-US" altLang="zh-CN" sz="2400" b="1" dirty="0" err="1">
                <a:solidFill>
                  <a:schemeClr val="accent2">
                    <a:lumMod val="50000"/>
                  </a:schemeClr>
                </a:solidFill>
              </a:rPr>
              <a:t>ave</a:t>
            </a:r>
            <a:r>
              <a:rPr lang="en-US" altLang="zh-CN" sz="2400" b="1" dirty="0">
                <a:solidFill>
                  <a:schemeClr val="accent2">
                    <a:lumMod val="50000"/>
                  </a:schemeClr>
                </a:solidFill>
              </a:rPr>
              <a:t> = </a:t>
            </a:r>
            <a:r>
              <a:rPr lang="en-US" altLang="zh-CN" sz="2400" b="1" dirty="0" err="1">
                <a:solidFill>
                  <a:schemeClr val="accent2">
                    <a:lumMod val="50000"/>
                  </a:schemeClr>
                </a:solidFill>
              </a:rPr>
              <a:t>ave</a:t>
            </a:r>
            <a:r>
              <a:rPr lang="en-US" altLang="zh-CN" sz="2400" b="1" dirty="0">
                <a:solidFill>
                  <a:schemeClr val="accent2">
                    <a:lumMod val="50000"/>
                  </a:schemeClr>
                </a:solidFill>
              </a:rPr>
              <a:t> / </a:t>
            </a:r>
            <a:r>
              <a:rPr lang="en-US" altLang="zh-CN" sz="2400" b="1" dirty="0" err="1">
                <a:solidFill>
                  <a:schemeClr val="accent2">
                    <a:lumMod val="50000"/>
                  </a:schemeClr>
                </a:solidFill>
              </a:rPr>
              <a:t>num</a:t>
            </a:r>
            <a:endParaRPr lang="en-US" altLang="zh-CN" sz="2400" b="1" dirty="0">
              <a:solidFill>
                <a:schemeClr val="accent2">
                  <a:lumMod val="50000"/>
                </a:schemeClr>
              </a:solidFill>
            </a:endParaRPr>
          </a:p>
          <a:p>
            <a:r>
              <a:rPr lang="en-US" altLang="zh-CN" sz="2400" b="1" dirty="0">
                <a:solidFill>
                  <a:schemeClr val="accent2">
                    <a:lumMod val="50000"/>
                  </a:schemeClr>
                </a:solidFill>
              </a:rPr>
              <a:t>	print</a:t>
            </a:r>
            <a:r>
              <a:rPr lang="en-US" altLang="zh-CN" sz="2400" b="1" dirty="0" smtClean="0">
                <a:solidFill>
                  <a:schemeClr val="accent2">
                    <a:lumMod val="50000"/>
                  </a:schemeClr>
                </a:solidFill>
              </a:rPr>
              <a:t>(“,</a:t>
            </a:r>
            <a:r>
              <a:rPr lang="zh-CN" altLang="en-US" sz="2400" b="1" dirty="0" smtClean="0">
                <a:solidFill>
                  <a:schemeClr val="accent2">
                    <a:lumMod val="50000"/>
                  </a:schemeClr>
                </a:solidFill>
              </a:rPr>
              <a:t>平均</a:t>
            </a:r>
            <a:r>
              <a:rPr lang="zh-CN" altLang="en-US" sz="2400" b="1" dirty="0">
                <a:solidFill>
                  <a:schemeClr val="accent2">
                    <a:lumMod val="50000"/>
                  </a:schemeClr>
                </a:solidFill>
              </a:rPr>
              <a:t>成绩为</a:t>
            </a:r>
            <a:r>
              <a:rPr lang="en-US" altLang="zh-CN" sz="2400" b="1" dirty="0">
                <a:solidFill>
                  <a:schemeClr val="accent2">
                    <a:lumMod val="50000"/>
                  </a:schemeClr>
                </a:solidFill>
              </a:rPr>
              <a:t>{:.2f}".format(</a:t>
            </a:r>
            <a:r>
              <a:rPr lang="en-US" altLang="zh-CN" sz="2400" b="1" dirty="0" err="1">
                <a:solidFill>
                  <a:schemeClr val="accent2">
                    <a:lumMod val="50000"/>
                  </a:schemeClr>
                </a:solidFill>
              </a:rPr>
              <a:t>ave</a:t>
            </a:r>
            <a:r>
              <a:rPr lang="en-US" altLang="zh-CN" sz="2400" b="1" dirty="0">
                <a:solidFill>
                  <a:schemeClr val="accent2">
                    <a:lumMod val="50000"/>
                  </a:schemeClr>
                </a:solidFill>
              </a:rPr>
              <a:t>))</a:t>
            </a:r>
          </a:p>
          <a:p>
            <a:r>
              <a:rPr lang="en-US" altLang="zh-CN" sz="2400" b="1" dirty="0">
                <a:solidFill>
                  <a:schemeClr val="accent2">
                    <a:lumMod val="50000"/>
                  </a:schemeClr>
                </a:solidFill>
              </a:rPr>
              <a:t># </a:t>
            </a:r>
            <a:r>
              <a:rPr lang="zh-CN" altLang="en-US" sz="2400" b="1" dirty="0">
                <a:solidFill>
                  <a:schemeClr val="accent2">
                    <a:lumMod val="50000"/>
                  </a:schemeClr>
                </a:solidFill>
              </a:rPr>
              <a:t>接下来进行函数调用</a:t>
            </a:r>
          </a:p>
          <a:p>
            <a:r>
              <a:rPr lang="en-US" altLang="zh-CN" sz="2400" b="1" dirty="0">
                <a:solidFill>
                  <a:schemeClr val="accent2">
                    <a:lumMod val="50000"/>
                  </a:schemeClr>
                </a:solidFill>
              </a:rPr>
              <a:t>grade("Zhang",3,90,100,98)</a:t>
            </a:r>
          </a:p>
          <a:p>
            <a:r>
              <a:rPr lang="en-US" altLang="zh-CN" sz="2400" b="1" dirty="0">
                <a:solidFill>
                  <a:schemeClr val="accent2">
                    <a:lumMod val="50000"/>
                  </a:schemeClr>
                </a:solidFill>
              </a:rPr>
              <a:t>grade("Huang",4,92,98,99,90)</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33</a:t>
            </a:fld>
            <a:endParaRPr lang="en-US" altLang="ko-KR"/>
          </a:p>
        </p:txBody>
      </p:sp>
    </p:spTree>
    <p:extLst>
      <p:ext uri="{BB962C8B-B14F-4D97-AF65-F5344CB8AC3E}">
        <p14:creationId xmlns:p14="http://schemas.microsoft.com/office/powerpoint/2010/main" val="445997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a:xfrm>
            <a:off x="73025" y="112713"/>
            <a:ext cx="8229600" cy="815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5.4</a:t>
            </a:r>
            <a:r>
              <a:rPr lang="zh-CN" altLang="zh-CN" dirty="0" smtClean="0"/>
              <a:t>嵌套调用与递归调用</a:t>
            </a:r>
            <a:endParaRPr lang="zh-CN" altLang="en-US" dirty="0" smtClean="0"/>
          </a:p>
        </p:txBody>
      </p:sp>
      <p:sp>
        <p:nvSpPr>
          <p:cNvPr id="1028"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zh-CN" altLang="zh-CN" sz="3600" dirty="0" smtClean="0">
                <a:solidFill>
                  <a:srgbClr val="FF0000"/>
                </a:solidFill>
              </a:rPr>
              <a:t>函数的嵌套调用</a:t>
            </a:r>
            <a:endParaRPr lang="en-US" altLang="zh-CN" dirty="0" smtClean="0">
              <a:solidFill>
                <a:srgbClr val="FF0000"/>
              </a:solidFill>
            </a:endParaRPr>
          </a:p>
          <a:p>
            <a:pPr marL="0" indent="0">
              <a:buFont typeface="Arial" charset="0"/>
              <a:buNone/>
            </a:pPr>
            <a:r>
              <a:rPr lang="zh-CN" altLang="zh-CN" sz="2400" dirty="0" smtClean="0"/>
              <a:t>一个被用调函数的函数体中出现函数调用语句（调用其它函数），这种调用现象称为函数的嵌套调用。</a:t>
            </a:r>
            <a:endParaRPr lang="en-US" altLang="zh-CN" sz="2400" dirty="0" smtClean="0"/>
          </a:p>
          <a:p>
            <a:pPr marL="0" indent="0">
              <a:buFont typeface="Arial" charset="0"/>
              <a:buNone/>
            </a:pPr>
            <a:r>
              <a:rPr lang="zh-CN" altLang="zh-CN" dirty="0" smtClean="0">
                <a:solidFill>
                  <a:srgbClr val="FF0000"/>
                </a:solidFill>
              </a:rPr>
              <a:t>例</a:t>
            </a:r>
            <a:r>
              <a:rPr lang="en-US" altLang="zh-CN" dirty="0" smtClean="0">
                <a:solidFill>
                  <a:srgbClr val="FF0000"/>
                </a:solidFill>
              </a:rPr>
              <a:t>  </a:t>
            </a:r>
            <a:r>
              <a:rPr lang="zh-CN" altLang="zh-CN" sz="2400" dirty="0" smtClean="0"/>
              <a:t>编程求组合</a:t>
            </a:r>
            <a:endParaRPr lang="en-US" altLang="zh-CN" sz="2400" dirty="0" smtClean="0"/>
          </a:p>
          <a:p>
            <a:pPr marL="0" indent="0">
              <a:buFont typeface="Arial" charset="0"/>
              <a:buNone/>
            </a:pPr>
            <a:r>
              <a:rPr lang="zh-CN" altLang="zh-CN" sz="2400" dirty="0" smtClean="0"/>
              <a:t>程序调用函数</a:t>
            </a:r>
            <a:r>
              <a:rPr lang="en-US" altLang="zh-CN" sz="2400" dirty="0" smtClean="0"/>
              <a:t>comb()</a:t>
            </a:r>
            <a:r>
              <a:rPr lang="zh-CN" altLang="zh-CN" sz="2400" dirty="0" smtClean="0"/>
              <a:t>；</a:t>
            </a:r>
            <a:r>
              <a:rPr lang="en-US" altLang="zh-CN" sz="2400" dirty="0" smtClean="0"/>
              <a:t>comb()</a:t>
            </a:r>
            <a:r>
              <a:rPr lang="zh-CN" altLang="zh-CN" sz="2400" dirty="0" smtClean="0"/>
              <a:t>在执行过程中又调用了函数</a:t>
            </a:r>
            <a:r>
              <a:rPr lang="en-US" altLang="zh-CN" sz="2400" dirty="0" err="1" smtClean="0"/>
              <a:t>fac</a:t>
            </a:r>
            <a:r>
              <a:rPr lang="en-US" altLang="zh-CN" sz="2400" dirty="0" smtClean="0"/>
              <a:t>()</a:t>
            </a:r>
            <a:r>
              <a:rPr lang="zh-CN" altLang="zh-CN" sz="2400" dirty="0" smtClean="0"/>
              <a:t>。</a:t>
            </a:r>
            <a:r>
              <a:rPr lang="en-US" altLang="zh-CN" sz="2400" dirty="0" err="1" smtClean="0"/>
              <a:t>fac</a:t>
            </a:r>
            <a:r>
              <a:rPr lang="en-US" altLang="zh-CN" sz="2400" dirty="0" smtClean="0"/>
              <a:t>()</a:t>
            </a:r>
            <a:r>
              <a:rPr lang="zh-CN" altLang="zh-CN" sz="2400" dirty="0" smtClean="0"/>
              <a:t>的调用被嵌套在函数</a:t>
            </a:r>
            <a:r>
              <a:rPr lang="en-US" altLang="zh-CN" sz="2400" dirty="0" smtClean="0"/>
              <a:t>comb()</a:t>
            </a:r>
            <a:r>
              <a:rPr lang="zh-CN" altLang="zh-CN" sz="2400" dirty="0" smtClean="0"/>
              <a:t>的调用中。</a:t>
            </a:r>
            <a:endParaRPr lang="zh-CN" altLang="en-US" sz="2400" dirty="0" smtClean="0"/>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zh-CN" altLang="en-US"/>
          </a:p>
        </p:txBody>
      </p:sp>
      <p:graphicFrame>
        <p:nvGraphicFramePr>
          <p:cNvPr id="1026" name="对象 4"/>
          <p:cNvGraphicFramePr>
            <a:graphicFrameLocks noChangeAspect="1"/>
          </p:cNvGraphicFramePr>
          <p:nvPr/>
        </p:nvGraphicFramePr>
        <p:xfrm>
          <a:off x="3276600" y="3068638"/>
          <a:ext cx="1223963" cy="515937"/>
        </p:xfrm>
        <a:graphic>
          <a:graphicData uri="http://schemas.openxmlformats.org/presentationml/2006/ole">
            <mc:AlternateContent xmlns:mc="http://schemas.openxmlformats.org/markup-compatibility/2006">
              <mc:Choice xmlns:v="urn:schemas-microsoft-com:vml" Requires="v">
                <p:oleObj spid="_x0000_s1040" r:id="rId3" imgW="901309" imgH="380835" progId="Equation.DSMT4">
                  <p:embed/>
                </p:oleObj>
              </mc:Choice>
              <mc:Fallback>
                <p:oleObj r:id="rId3" imgW="901309" imgH="38083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68638"/>
                        <a:ext cx="122396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34</a:t>
            </a:fld>
            <a:endParaRPr lang="en-US" altLang="ko-KR"/>
          </a:p>
        </p:txBody>
      </p:sp>
    </p:spTree>
    <p:extLst>
      <p:ext uri="{BB962C8B-B14F-4D97-AF65-F5344CB8AC3E}">
        <p14:creationId xmlns:p14="http://schemas.microsoft.com/office/powerpoint/2010/main" val="24808606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269875" y="253584"/>
            <a:ext cx="864076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en-US" sz="2400" b="1" dirty="0">
                <a:solidFill>
                  <a:srgbClr val="FFFF00"/>
                </a:solidFill>
              </a:rPr>
              <a:t>例 </a:t>
            </a:r>
            <a:r>
              <a:rPr lang="en-US" altLang="zh-CN" sz="2400" b="1" dirty="0">
                <a:solidFill>
                  <a:srgbClr val="FFFF00"/>
                </a:solidFill>
              </a:rPr>
              <a:t>5.17</a:t>
            </a:r>
            <a:r>
              <a:rPr lang="zh-CN" altLang="en-US" sz="2400" b="1" dirty="0">
                <a:solidFill>
                  <a:srgbClr val="FFFF00"/>
                </a:solidFill>
              </a:rPr>
              <a:t>求解二项式的</a:t>
            </a:r>
            <a:r>
              <a:rPr lang="zh-CN" altLang="en-US" sz="2400" b="1" dirty="0" smtClean="0">
                <a:solidFill>
                  <a:srgbClr val="FFFF00"/>
                </a:solidFill>
              </a:rPr>
              <a:t>相关函数</a:t>
            </a:r>
            <a:endParaRPr lang="en-US" altLang="zh-CN" sz="2400" b="1" dirty="0" smtClean="0">
              <a:solidFill>
                <a:srgbClr val="FFFF00"/>
              </a:solidFill>
            </a:endParaRPr>
          </a:p>
          <a:p>
            <a:pPr eaLnBrk="1" hangingPunct="1"/>
            <a:endParaRPr lang="en-US" altLang="zh-CN" sz="2400" b="1" dirty="0" smtClean="0">
              <a:solidFill>
                <a:srgbClr val="FF0000"/>
              </a:solidFill>
              <a:latin typeface="Courier New" pitchFamily="49" charset="0"/>
              <a:cs typeface="Courier New" pitchFamily="49" charset="0"/>
            </a:endParaRPr>
          </a:p>
          <a:p>
            <a:pPr eaLnBrk="1" hangingPunct="1"/>
            <a:endParaRPr lang="en-US" altLang="zh-CN" sz="2400" b="1" dirty="0">
              <a:solidFill>
                <a:srgbClr val="FF0000"/>
              </a:solidFill>
              <a:latin typeface="Courier New" pitchFamily="49" charset="0"/>
              <a:cs typeface="Courier New" pitchFamily="49" charset="0"/>
            </a:endParaRPr>
          </a:p>
          <a:p>
            <a:pPr eaLnBrk="1" hangingPunct="1"/>
            <a:r>
              <a:rPr lang="en-US" altLang="zh-CN" sz="2400" b="1" dirty="0" smtClean="0">
                <a:solidFill>
                  <a:srgbClr val="0070C0"/>
                </a:solidFill>
                <a:latin typeface="Courier New" pitchFamily="49" charset="0"/>
                <a:cs typeface="Courier New" pitchFamily="49" charset="0"/>
              </a:rPr>
              <a:t>n </a:t>
            </a:r>
            <a:r>
              <a:rPr lang="en-US" altLang="zh-CN" sz="2400" b="1" dirty="0">
                <a:solidFill>
                  <a:srgbClr val="0070C0"/>
                </a:solidFill>
                <a:latin typeface="Courier New" pitchFamily="49" charset="0"/>
                <a:cs typeface="Courier New" pitchFamily="49" charset="0"/>
              </a:rPr>
              <a:t>= </a:t>
            </a:r>
            <a:r>
              <a:rPr lang="en-US" altLang="zh-CN" sz="2400" b="1" dirty="0" err="1">
                <a:solidFill>
                  <a:srgbClr val="0070C0"/>
                </a:solidFill>
                <a:latin typeface="Courier New" pitchFamily="49" charset="0"/>
                <a:cs typeface="Courier New" pitchFamily="49" charset="0"/>
              </a:rPr>
              <a:t>eval</a:t>
            </a:r>
            <a:r>
              <a:rPr lang="en-US" altLang="zh-CN" sz="2400" b="1" dirty="0">
                <a:solidFill>
                  <a:srgbClr val="0070C0"/>
                </a:solidFill>
                <a:latin typeface="Courier New" pitchFamily="49" charset="0"/>
                <a:cs typeface="Courier New" pitchFamily="49" charset="0"/>
              </a:rPr>
              <a:t>(input("Input n: "))</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m = </a:t>
            </a:r>
            <a:r>
              <a:rPr lang="en-US" altLang="zh-CN" sz="2400" b="1" dirty="0" err="1">
                <a:solidFill>
                  <a:srgbClr val="0070C0"/>
                </a:solidFill>
                <a:latin typeface="Courier New" pitchFamily="49" charset="0"/>
                <a:cs typeface="Courier New" pitchFamily="49" charset="0"/>
              </a:rPr>
              <a:t>eval</a:t>
            </a:r>
            <a:r>
              <a:rPr lang="en-US" altLang="zh-CN" sz="2400" b="1" dirty="0">
                <a:solidFill>
                  <a:srgbClr val="0070C0"/>
                </a:solidFill>
                <a:latin typeface="Courier New" pitchFamily="49" charset="0"/>
                <a:cs typeface="Courier New" pitchFamily="49" charset="0"/>
              </a:rPr>
              <a:t>(input("Input m: "))</a:t>
            </a:r>
            <a:endParaRPr lang="zh-CN" altLang="zh-CN" sz="2400" b="1" dirty="0">
              <a:solidFill>
                <a:srgbClr val="0070C0"/>
              </a:solidFill>
              <a:latin typeface="Courier New" pitchFamily="49" charset="0"/>
              <a:cs typeface="Courier New" pitchFamily="49" charset="0"/>
            </a:endParaRPr>
          </a:p>
          <a:p>
            <a:pPr eaLnBrk="1" hangingPunct="1"/>
            <a:r>
              <a:rPr lang="en-US" altLang="zh-CN" sz="2400" b="1" dirty="0" err="1">
                <a:solidFill>
                  <a:srgbClr val="FF0000"/>
                </a:solidFill>
                <a:latin typeface="Courier New" pitchFamily="49" charset="0"/>
                <a:cs typeface="Courier New" pitchFamily="49" charset="0"/>
              </a:rPr>
              <a:t>def</a:t>
            </a:r>
            <a:r>
              <a:rPr lang="en-US" altLang="zh-CN" sz="2400" b="1" dirty="0">
                <a:solidFill>
                  <a:srgbClr val="FF0000"/>
                </a:solidFill>
                <a:latin typeface="Courier New" pitchFamily="49" charset="0"/>
                <a:cs typeface="Courier New" pitchFamily="49" charset="0"/>
              </a:rPr>
              <a:t> </a:t>
            </a:r>
            <a:r>
              <a:rPr lang="en-US" altLang="zh-CN" sz="2400" b="1" dirty="0" err="1">
                <a:solidFill>
                  <a:srgbClr val="FF0000"/>
                </a:solidFill>
                <a:latin typeface="Courier New" pitchFamily="49" charset="0"/>
                <a:cs typeface="Courier New" pitchFamily="49" charset="0"/>
              </a:rPr>
              <a:t>fac</a:t>
            </a:r>
            <a:r>
              <a:rPr lang="en-US" altLang="zh-CN" sz="2400" b="1" dirty="0">
                <a:solidFill>
                  <a:srgbClr val="FF0000"/>
                </a:solidFill>
                <a:latin typeface="Courier New" pitchFamily="49" charset="0"/>
                <a:cs typeface="Courier New" pitchFamily="49" charset="0"/>
              </a:rPr>
              <a:t>(k) :</a:t>
            </a:r>
            <a:endParaRPr lang="zh-CN" altLang="zh-CN" sz="2400" b="1" dirty="0">
              <a:solidFill>
                <a:srgbClr val="FF0000"/>
              </a:solidFill>
              <a:latin typeface="Courier New" pitchFamily="49" charset="0"/>
              <a:cs typeface="Courier New" pitchFamily="49" charset="0"/>
            </a:endParaRPr>
          </a:p>
          <a:p>
            <a:pPr eaLnBrk="1" hangingPunct="1"/>
            <a:r>
              <a:rPr lang="en-US" altLang="zh-CN" sz="2400" b="1" dirty="0">
                <a:solidFill>
                  <a:srgbClr val="FF0000"/>
                </a:solidFill>
                <a:latin typeface="Courier New" pitchFamily="49" charset="0"/>
                <a:cs typeface="Courier New" pitchFamily="49" charset="0"/>
              </a:rPr>
              <a:t>    </a:t>
            </a:r>
            <a:r>
              <a:rPr lang="en-US" altLang="zh-CN" sz="2400" b="1" dirty="0" err="1">
                <a:solidFill>
                  <a:srgbClr val="FF0000"/>
                </a:solidFill>
                <a:latin typeface="Courier New" pitchFamily="49" charset="0"/>
                <a:cs typeface="Courier New" pitchFamily="49" charset="0"/>
              </a:rPr>
              <a:t>i</a:t>
            </a:r>
            <a:r>
              <a:rPr lang="en-US" altLang="zh-CN" sz="2400" b="1" dirty="0">
                <a:solidFill>
                  <a:srgbClr val="FF0000"/>
                </a:solidFill>
                <a:latin typeface="Courier New" pitchFamily="49" charset="0"/>
                <a:cs typeface="Courier New" pitchFamily="49" charset="0"/>
              </a:rPr>
              <a:t> = f = 1</a:t>
            </a:r>
            <a:endParaRPr lang="zh-CN" altLang="zh-CN" sz="2400" b="1" dirty="0">
              <a:solidFill>
                <a:srgbClr val="FF0000"/>
              </a:solidFill>
              <a:latin typeface="Courier New" pitchFamily="49" charset="0"/>
              <a:cs typeface="Courier New" pitchFamily="49" charset="0"/>
            </a:endParaRPr>
          </a:p>
          <a:p>
            <a:pPr eaLnBrk="1" hangingPunct="1"/>
            <a:r>
              <a:rPr lang="en-US" altLang="zh-CN" sz="2400" b="1" dirty="0">
                <a:solidFill>
                  <a:srgbClr val="FF0000"/>
                </a:solidFill>
                <a:latin typeface="Courier New" pitchFamily="49" charset="0"/>
                <a:cs typeface="Courier New" pitchFamily="49" charset="0"/>
              </a:rPr>
              <a:t>    while </a:t>
            </a:r>
            <a:r>
              <a:rPr lang="en-US" altLang="zh-CN" sz="2400" b="1" dirty="0" err="1">
                <a:solidFill>
                  <a:srgbClr val="FF0000"/>
                </a:solidFill>
                <a:latin typeface="Courier New" pitchFamily="49" charset="0"/>
                <a:cs typeface="Courier New" pitchFamily="49" charset="0"/>
              </a:rPr>
              <a:t>i</a:t>
            </a:r>
            <a:r>
              <a:rPr lang="en-US" altLang="zh-CN" sz="2400" b="1" dirty="0">
                <a:solidFill>
                  <a:srgbClr val="FF0000"/>
                </a:solidFill>
                <a:latin typeface="Courier New" pitchFamily="49" charset="0"/>
                <a:cs typeface="Courier New" pitchFamily="49" charset="0"/>
              </a:rPr>
              <a:t>&lt;=k :</a:t>
            </a:r>
            <a:endParaRPr lang="zh-CN" altLang="zh-CN" sz="2400" b="1" dirty="0">
              <a:solidFill>
                <a:srgbClr val="FF0000"/>
              </a:solidFill>
              <a:latin typeface="Courier New" pitchFamily="49" charset="0"/>
              <a:cs typeface="Courier New" pitchFamily="49" charset="0"/>
            </a:endParaRPr>
          </a:p>
          <a:p>
            <a:pPr eaLnBrk="1" hangingPunct="1"/>
            <a:r>
              <a:rPr lang="en-US" altLang="zh-CN" sz="2400" b="1" dirty="0">
                <a:solidFill>
                  <a:srgbClr val="FF0000"/>
                </a:solidFill>
                <a:latin typeface="Courier New" pitchFamily="49" charset="0"/>
                <a:cs typeface="Courier New" pitchFamily="49" charset="0"/>
              </a:rPr>
              <a:t>        f = f*</a:t>
            </a:r>
            <a:r>
              <a:rPr lang="en-US" altLang="zh-CN" sz="2400" b="1" dirty="0" err="1">
                <a:solidFill>
                  <a:srgbClr val="FF0000"/>
                </a:solidFill>
                <a:latin typeface="Courier New" pitchFamily="49" charset="0"/>
                <a:cs typeface="Courier New" pitchFamily="49" charset="0"/>
              </a:rPr>
              <a:t>i</a:t>
            </a:r>
            <a:endParaRPr lang="zh-CN" altLang="zh-CN" sz="2400" b="1" dirty="0">
              <a:solidFill>
                <a:srgbClr val="FF0000"/>
              </a:solidFill>
              <a:latin typeface="Courier New" pitchFamily="49" charset="0"/>
              <a:cs typeface="Courier New" pitchFamily="49" charset="0"/>
            </a:endParaRPr>
          </a:p>
          <a:p>
            <a:pPr eaLnBrk="1" hangingPunct="1"/>
            <a:r>
              <a:rPr lang="en-US" altLang="zh-CN" sz="2400" b="1" dirty="0">
                <a:solidFill>
                  <a:srgbClr val="FF0000"/>
                </a:solidFill>
                <a:latin typeface="Courier New" pitchFamily="49" charset="0"/>
                <a:cs typeface="Courier New" pitchFamily="49" charset="0"/>
              </a:rPr>
              <a:t>        </a:t>
            </a:r>
            <a:r>
              <a:rPr lang="en-US" altLang="zh-CN" sz="2400" b="1" dirty="0" err="1">
                <a:solidFill>
                  <a:srgbClr val="FF0000"/>
                </a:solidFill>
                <a:latin typeface="Courier New" pitchFamily="49" charset="0"/>
                <a:cs typeface="Courier New" pitchFamily="49" charset="0"/>
              </a:rPr>
              <a:t>i</a:t>
            </a:r>
            <a:r>
              <a:rPr lang="en-US" altLang="zh-CN" sz="2400" b="1" dirty="0">
                <a:solidFill>
                  <a:srgbClr val="FF0000"/>
                </a:solidFill>
                <a:latin typeface="Courier New" pitchFamily="49" charset="0"/>
                <a:cs typeface="Courier New" pitchFamily="49" charset="0"/>
              </a:rPr>
              <a:t> = i+1</a:t>
            </a:r>
            <a:endParaRPr lang="zh-CN" altLang="zh-CN" sz="2400" b="1" dirty="0">
              <a:solidFill>
                <a:srgbClr val="FF0000"/>
              </a:solidFill>
              <a:latin typeface="Courier New" pitchFamily="49" charset="0"/>
              <a:cs typeface="Courier New" pitchFamily="49" charset="0"/>
            </a:endParaRPr>
          </a:p>
          <a:p>
            <a:pPr eaLnBrk="1" hangingPunct="1"/>
            <a:r>
              <a:rPr lang="en-US" altLang="zh-CN" sz="2400" b="1" dirty="0">
                <a:solidFill>
                  <a:srgbClr val="FF0000"/>
                </a:solidFill>
                <a:latin typeface="Courier New" pitchFamily="49" charset="0"/>
                <a:cs typeface="Courier New" pitchFamily="49" charset="0"/>
              </a:rPr>
              <a:t>    return f</a:t>
            </a:r>
            <a:endParaRPr lang="zh-CN" altLang="zh-CN" sz="2400" b="1" dirty="0">
              <a:solidFill>
                <a:srgbClr val="FF0000"/>
              </a:solidFill>
              <a:latin typeface="Courier New" pitchFamily="49" charset="0"/>
              <a:cs typeface="Courier New" pitchFamily="49" charset="0"/>
            </a:endParaRPr>
          </a:p>
          <a:p>
            <a:pPr eaLnBrk="1" hangingPunct="1"/>
            <a:r>
              <a:rPr lang="en-US" altLang="zh-CN" sz="2400" b="1" i="1" dirty="0" err="1">
                <a:solidFill>
                  <a:srgbClr val="92D050"/>
                </a:solidFill>
                <a:latin typeface="Courier New" pitchFamily="49" charset="0"/>
                <a:cs typeface="Courier New" pitchFamily="49" charset="0"/>
              </a:rPr>
              <a:t>def</a:t>
            </a:r>
            <a:r>
              <a:rPr lang="en-US" altLang="zh-CN" sz="2400" b="1" i="1" dirty="0">
                <a:solidFill>
                  <a:srgbClr val="92D050"/>
                </a:solidFill>
                <a:latin typeface="Courier New" pitchFamily="49" charset="0"/>
                <a:cs typeface="Courier New" pitchFamily="49" charset="0"/>
              </a:rPr>
              <a:t> comb(n, m) :</a:t>
            </a:r>
            <a:endParaRPr lang="zh-CN" altLang="zh-CN" sz="2400" b="1" i="1" dirty="0">
              <a:solidFill>
                <a:srgbClr val="92D050"/>
              </a:solidFill>
              <a:latin typeface="Courier New" pitchFamily="49" charset="0"/>
              <a:cs typeface="Courier New" pitchFamily="49" charset="0"/>
            </a:endParaRPr>
          </a:p>
          <a:p>
            <a:pPr eaLnBrk="1" hangingPunct="1"/>
            <a:r>
              <a:rPr lang="en-US" altLang="zh-CN" sz="2400" b="1" i="1" dirty="0">
                <a:solidFill>
                  <a:srgbClr val="92D050"/>
                </a:solidFill>
                <a:latin typeface="Courier New" pitchFamily="49" charset="0"/>
                <a:cs typeface="Courier New" pitchFamily="49" charset="0"/>
              </a:rPr>
              <a:t>    c = </a:t>
            </a:r>
            <a:r>
              <a:rPr lang="en-US" altLang="zh-CN" sz="2400" b="1" i="1" dirty="0" err="1">
                <a:solidFill>
                  <a:srgbClr val="92D050"/>
                </a:solidFill>
                <a:latin typeface="Courier New" pitchFamily="49" charset="0"/>
                <a:cs typeface="Courier New" pitchFamily="49" charset="0"/>
              </a:rPr>
              <a:t>fac</a:t>
            </a:r>
            <a:r>
              <a:rPr lang="en-US" altLang="zh-CN" sz="2400" b="1" i="1" dirty="0">
                <a:solidFill>
                  <a:srgbClr val="92D050"/>
                </a:solidFill>
                <a:latin typeface="Courier New" pitchFamily="49" charset="0"/>
                <a:cs typeface="Courier New" pitchFamily="49" charset="0"/>
              </a:rPr>
              <a:t>(m)//(</a:t>
            </a:r>
            <a:r>
              <a:rPr lang="en-US" altLang="zh-CN" sz="2400" b="1" i="1" dirty="0" err="1">
                <a:solidFill>
                  <a:srgbClr val="92D050"/>
                </a:solidFill>
                <a:latin typeface="Courier New" pitchFamily="49" charset="0"/>
                <a:cs typeface="Courier New" pitchFamily="49" charset="0"/>
              </a:rPr>
              <a:t>fac</a:t>
            </a:r>
            <a:r>
              <a:rPr lang="en-US" altLang="zh-CN" sz="2400" b="1" i="1" dirty="0">
                <a:solidFill>
                  <a:srgbClr val="92D050"/>
                </a:solidFill>
                <a:latin typeface="Courier New" pitchFamily="49" charset="0"/>
                <a:cs typeface="Courier New" pitchFamily="49" charset="0"/>
              </a:rPr>
              <a:t>(n)*</a:t>
            </a:r>
            <a:r>
              <a:rPr lang="en-US" altLang="zh-CN" sz="2400" b="1" i="1" dirty="0" err="1">
                <a:solidFill>
                  <a:srgbClr val="92D050"/>
                </a:solidFill>
                <a:latin typeface="Courier New" pitchFamily="49" charset="0"/>
                <a:cs typeface="Courier New" pitchFamily="49" charset="0"/>
              </a:rPr>
              <a:t>fac</a:t>
            </a:r>
            <a:r>
              <a:rPr lang="en-US" altLang="zh-CN" sz="2400" b="1" i="1" dirty="0">
                <a:solidFill>
                  <a:srgbClr val="92D050"/>
                </a:solidFill>
                <a:latin typeface="Courier New" pitchFamily="49" charset="0"/>
                <a:cs typeface="Courier New" pitchFamily="49" charset="0"/>
              </a:rPr>
              <a:t>(m-n))</a:t>
            </a:r>
            <a:endParaRPr lang="zh-CN" altLang="zh-CN" sz="2400" b="1" i="1" dirty="0">
              <a:solidFill>
                <a:srgbClr val="92D050"/>
              </a:solidFill>
              <a:latin typeface="Courier New" pitchFamily="49" charset="0"/>
              <a:cs typeface="Courier New" pitchFamily="49" charset="0"/>
            </a:endParaRPr>
          </a:p>
          <a:p>
            <a:pPr eaLnBrk="1" hangingPunct="1"/>
            <a:r>
              <a:rPr lang="en-US" altLang="zh-CN" sz="2400" b="1" i="1" dirty="0">
                <a:solidFill>
                  <a:srgbClr val="92D050"/>
                </a:solidFill>
                <a:latin typeface="Courier New" pitchFamily="49" charset="0"/>
                <a:cs typeface="Courier New" pitchFamily="49" charset="0"/>
              </a:rPr>
              <a:t>    return c</a:t>
            </a:r>
            <a:endParaRPr lang="zh-CN" altLang="zh-CN" sz="2400" b="1" i="1" dirty="0">
              <a:solidFill>
                <a:srgbClr val="92D050"/>
              </a:solidFill>
              <a:latin typeface="Courier New" pitchFamily="49" charset="0"/>
              <a:cs typeface="Courier New" pitchFamily="49" charset="0"/>
            </a:endParaRPr>
          </a:p>
          <a:p>
            <a:pPr eaLnBrk="1" hangingPunct="1"/>
            <a:r>
              <a:rPr lang="en-US" altLang="zh-CN" sz="2400" b="1" dirty="0">
                <a:solidFill>
                  <a:srgbClr val="0070C0"/>
                </a:solidFill>
                <a:latin typeface="Courier New" pitchFamily="49" charset="0"/>
                <a:cs typeface="Courier New" pitchFamily="49" charset="0"/>
              </a:rPr>
              <a:t>print(comb(n, m))</a:t>
            </a:r>
            <a:endParaRPr lang="zh-CN" altLang="zh-CN" sz="2400" b="1" dirty="0">
              <a:solidFill>
                <a:srgbClr val="0070C0"/>
              </a:solidFill>
              <a:latin typeface="Courier New" pitchFamily="49" charset="0"/>
              <a:cs typeface="Courier New" pitchFamily="49" charset="0"/>
            </a:endParaRPr>
          </a:p>
        </p:txBody>
      </p:sp>
      <p:sp>
        <p:nvSpPr>
          <p:cNvPr id="3" name="矩形 2"/>
          <p:cNvSpPr/>
          <p:nvPr/>
        </p:nvSpPr>
        <p:spPr>
          <a:xfrm>
            <a:off x="269875" y="2205038"/>
            <a:ext cx="3941763" cy="216058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269875" y="4365625"/>
            <a:ext cx="7326313" cy="115093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35</a:t>
            </a:fld>
            <a:endParaRPr lang="en-US" altLang="ko-KR"/>
          </a:p>
        </p:txBody>
      </p:sp>
    </p:spTree>
    <p:extLst>
      <p:ext uri="{BB962C8B-B14F-4D97-AF65-F5344CB8AC3E}">
        <p14:creationId xmlns:p14="http://schemas.microsoft.com/office/powerpoint/2010/main" val="1070506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160338" y="260350"/>
            <a:ext cx="8713787"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b="1" dirty="0" smtClean="0">
                <a:solidFill>
                  <a:srgbClr val="FF0000"/>
                </a:solidFill>
              </a:rPr>
              <a:t>函数</a:t>
            </a:r>
            <a:r>
              <a:rPr lang="zh-CN" altLang="zh-CN" b="1" dirty="0">
                <a:solidFill>
                  <a:srgbClr val="FF0000"/>
                </a:solidFill>
              </a:rPr>
              <a:t>的递归调用</a:t>
            </a:r>
            <a:endParaRPr lang="en-US" altLang="zh-CN" b="1" dirty="0">
              <a:solidFill>
                <a:srgbClr val="FF0000"/>
              </a:solidFill>
            </a:endParaRPr>
          </a:p>
          <a:p>
            <a:pPr eaLnBrk="1" hangingPunct="1"/>
            <a:endParaRPr lang="en-US" altLang="zh-CN" sz="2400" dirty="0"/>
          </a:p>
          <a:p>
            <a:pPr eaLnBrk="1" hangingPunct="1"/>
            <a:r>
              <a:rPr lang="zh-CN" altLang="zh-CN" sz="2400" dirty="0"/>
              <a:t>函数的递归（</a:t>
            </a:r>
            <a:r>
              <a:rPr lang="en-US" altLang="zh-CN" sz="2400" dirty="0"/>
              <a:t>recursive</a:t>
            </a:r>
            <a:r>
              <a:rPr lang="zh-CN" altLang="zh-CN" sz="2400" dirty="0"/>
              <a:t>）调用</a:t>
            </a:r>
            <a:r>
              <a:rPr lang="zh-CN" altLang="en-US" sz="2400" dirty="0"/>
              <a:t>：</a:t>
            </a:r>
            <a:r>
              <a:rPr lang="zh-CN" altLang="zh-CN" sz="2400" dirty="0"/>
              <a:t>调用一个函数的过程中又出现直接或间接地调用该函数本身</a:t>
            </a:r>
            <a:endParaRPr lang="en-US" altLang="zh-CN" sz="2400" dirty="0"/>
          </a:p>
          <a:p>
            <a:pPr eaLnBrk="1" hangingPunct="1"/>
            <a:r>
              <a:rPr lang="en-US" altLang="zh-CN" sz="2400" dirty="0"/>
              <a:t>      </a:t>
            </a:r>
            <a:r>
              <a:rPr lang="zh-CN" altLang="zh-CN" sz="2400" dirty="0"/>
              <a:t>当达到某种条件时应该使递归调用终止。通常这种条件称作递归终止条件</a:t>
            </a:r>
            <a:r>
              <a:rPr lang="zh-CN" altLang="en-US" sz="2400" dirty="0"/>
              <a:t>。</a:t>
            </a:r>
            <a:endParaRPr lang="en-US" altLang="zh-CN" sz="2400" dirty="0"/>
          </a:p>
          <a:p>
            <a:pPr eaLnBrk="1" hangingPunct="1"/>
            <a:endParaRPr lang="en-US" altLang="zh-CN" sz="2400" dirty="0"/>
          </a:p>
          <a:p>
            <a:pPr eaLnBrk="1" hangingPunct="1"/>
            <a:r>
              <a:rPr lang="zh-CN" altLang="zh-CN" sz="2400" dirty="0"/>
              <a:t>其一，因为有的问题它本身就是递归定义的；</a:t>
            </a:r>
            <a:endParaRPr lang="en-US" altLang="zh-CN" sz="2400" dirty="0"/>
          </a:p>
          <a:p>
            <a:pPr eaLnBrk="1" hangingPunct="1"/>
            <a:r>
              <a:rPr lang="zh-CN" altLang="zh-CN" sz="2400" dirty="0"/>
              <a:t>其二，因为它可以使某些看起来不易解决的问题变得容易描述和容易解决，使一个蕴含递归关系且结构复杂的程序变得简洁精炼，增强程序可读性。</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36</a:t>
            </a:fld>
            <a:endParaRPr lang="en-US" altLang="ko-KR"/>
          </a:p>
        </p:txBody>
      </p:sp>
    </p:spTree>
    <p:extLst>
      <p:ext uri="{BB962C8B-B14F-4D97-AF65-F5344CB8AC3E}">
        <p14:creationId xmlns:p14="http://schemas.microsoft.com/office/powerpoint/2010/main" val="19406781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1"/>
          <p:cNvSpPr>
            <a:spLocks noChangeArrowheads="1"/>
          </p:cNvSpPr>
          <p:nvPr/>
        </p:nvSpPr>
        <p:spPr bwMode="auto">
          <a:xfrm>
            <a:off x="250825" y="188913"/>
            <a:ext cx="864235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zh-CN" altLang="zh-CN" sz="3200" b="1" dirty="0">
                <a:solidFill>
                  <a:srgbClr val="FF0000"/>
                </a:solidFill>
              </a:rPr>
              <a:t>例</a:t>
            </a:r>
            <a:r>
              <a:rPr lang="en-US" altLang="zh-CN" sz="3200" b="1" dirty="0" smtClean="0">
                <a:solidFill>
                  <a:srgbClr val="FF0000"/>
                </a:solidFill>
              </a:rPr>
              <a:t>5.15  </a:t>
            </a:r>
            <a:r>
              <a:rPr lang="zh-CN" altLang="zh-CN" sz="2400" dirty="0">
                <a:solidFill>
                  <a:srgbClr val="FF0000"/>
                </a:solidFill>
              </a:rPr>
              <a:t>编写递归调用函数计算</a:t>
            </a:r>
            <a:r>
              <a:rPr lang="en-US" altLang="zh-CN" sz="2400" dirty="0">
                <a:solidFill>
                  <a:srgbClr val="FF0000"/>
                </a:solidFill>
              </a:rPr>
              <a:t>n!</a:t>
            </a:r>
            <a:r>
              <a:rPr lang="zh-CN" altLang="zh-CN" sz="2400" dirty="0">
                <a:solidFill>
                  <a:srgbClr val="FF0000"/>
                </a:solidFill>
              </a:rPr>
              <a:t>的值。</a:t>
            </a:r>
            <a:endParaRPr lang="en-US" altLang="zh-CN" sz="2400" dirty="0">
              <a:solidFill>
                <a:srgbClr val="FF0000"/>
              </a:solidFill>
            </a:endParaRPr>
          </a:p>
          <a:p>
            <a:pPr eaLnBrk="1" hangingPunct="1"/>
            <a:endParaRPr lang="en-US" altLang="zh-CN" sz="2400" dirty="0"/>
          </a:p>
          <a:p>
            <a:pPr eaLnBrk="1" hangingPunct="1"/>
            <a:r>
              <a:rPr lang="zh-CN" altLang="zh-CN" sz="2400" dirty="0"/>
              <a:t>分析：</a:t>
            </a:r>
            <a:r>
              <a:rPr lang="en-US" altLang="zh-CN" sz="2400" dirty="0"/>
              <a:t>n!</a:t>
            </a:r>
            <a:r>
              <a:rPr lang="zh-CN" altLang="zh-CN" sz="2400" dirty="0"/>
              <a:t>本身就是以递归形式定义的：</a:t>
            </a:r>
            <a:endParaRPr lang="en-US" altLang="zh-CN" sz="2400" dirty="0"/>
          </a:p>
          <a:p>
            <a:pPr eaLnBrk="1" hangingPunct="1"/>
            <a:endParaRPr lang="en-US" altLang="zh-CN" sz="2400" dirty="0"/>
          </a:p>
          <a:p>
            <a:pPr eaLnBrk="1" hangingPunct="1"/>
            <a:r>
              <a:rPr lang="en-US" altLang="zh-CN" sz="2400" dirty="0"/>
              <a:t>	n</a:t>
            </a:r>
            <a:r>
              <a:rPr lang="zh-CN" altLang="en-US" sz="2400" dirty="0"/>
              <a:t>！</a:t>
            </a:r>
            <a:r>
              <a:rPr lang="en-US" altLang="zh-CN" sz="2400" dirty="0"/>
              <a:t>=</a:t>
            </a:r>
          </a:p>
          <a:p>
            <a:pPr eaLnBrk="1" hangingPunct="1"/>
            <a:endParaRPr lang="en-US" altLang="zh-CN" sz="2400" dirty="0"/>
          </a:p>
          <a:p>
            <a:pPr eaLnBrk="1" hangingPunct="1"/>
            <a:r>
              <a:rPr lang="zh-CN" altLang="zh-CN" sz="2400" dirty="0"/>
              <a:t>求</a:t>
            </a:r>
            <a:r>
              <a:rPr lang="en-US" altLang="zh-CN" sz="2400" dirty="0"/>
              <a:t>n!</a:t>
            </a:r>
            <a:r>
              <a:rPr lang="zh-CN" altLang="zh-CN" sz="2400" dirty="0"/>
              <a:t>，应先求</a:t>
            </a:r>
            <a:r>
              <a:rPr lang="en-US" altLang="zh-CN" sz="2400" dirty="0"/>
              <a:t>(n-1)!</a:t>
            </a:r>
            <a:r>
              <a:rPr lang="zh-CN" altLang="zh-CN" sz="2400" dirty="0"/>
              <a:t>；而求</a:t>
            </a:r>
            <a:r>
              <a:rPr lang="en-US" altLang="zh-CN" sz="2400" dirty="0"/>
              <a:t>(n-1)!</a:t>
            </a:r>
            <a:r>
              <a:rPr lang="zh-CN" altLang="zh-CN" sz="2400" dirty="0"/>
              <a:t>，又需要先求</a:t>
            </a:r>
            <a:r>
              <a:rPr lang="en-US" altLang="zh-CN" sz="2400" dirty="0"/>
              <a:t>(n-2)!</a:t>
            </a:r>
            <a:r>
              <a:rPr lang="zh-CN" altLang="zh-CN" sz="2400" dirty="0"/>
              <a:t>；而求</a:t>
            </a:r>
            <a:r>
              <a:rPr lang="en-US" altLang="zh-CN" sz="2400" dirty="0"/>
              <a:t>(n–2)!</a:t>
            </a:r>
            <a:r>
              <a:rPr lang="zh-CN" altLang="zh-CN" sz="2400" dirty="0"/>
              <a:t>，又可以变成求</a:t>
            </a:r>
            <a:r>
              <a:rPr lang="en-US" altLang="zh-CN" sz="2400" dirty="0"/>
              <a:t>(n-3)!</a:t>
            </a:r>
            <a:r>
              <a:rPr lang="zh-CN" altLang="zh-CN" sz="2400" dirty="0"/>
              <a:t>，</a:t>
            </a:r>
            <a:r>
              <a:rPr lang="en-US" altLang="zh-CN" sz="2400" dirty="0"/>
              <a:t>...</a:t>
            </a:r>
            <a:r>
              <a:rPr lang="zh-CN" altLang="zh-CN" sz="2400" dirty="0"/>
              <a:t>，如此递推，直到最后变成求</a:t>
            </a:r>
            <a:r>
              <a:rPr lang="en-US" altLang="zh-CN" sz="2400" dirty="0"/>
              <a:t>1!</a:t>
            </a:r>
            <a:r>
              <a:rPr lang="zh-CN" altLang="zh-CN" sz="2400" dirty="0"/>
              <a:t>的问题。而根据公式有</a:t>
            </a:r>
            <a:r>
              <a:rPr lang="en-US" altLang="zh-CN" sz="2400" dirty="0"/>
              <a:t>1!=1</a:t>
            </a:r>
            <a:r>
              <a:rPr lang="zh-CN" altLang="zh-CN" sz="2400" dirty="0"/>
              <a:t>（这就是本问题的</a:t>
            </a:r>
            <a:r>
              <a:rPr lang="zh-CN" altLang="zh-CN" sz="2400" b="1" dirty="0">
                <a:solidFill>
                  <a:srgbClr val="FF0000"/>
                </a:solidFill>
              </a:rPr>
              <a:t>递归终止条件</a:t>
            </a:r>
            <a:r>
              <a:rPr lang="zh-CN" altLang="zh-CN" sz="2400" dirty="0"/>
              <a:t>）。由终止条件得到</a:t>
            </a:r>
            <a:r>
              <a:rPr lang="en-US" altLang="zh-CN" sz="2400" dirty="0"/>
              <a:t>1!</a:t>
            </a:r>
            <a:r>
              <a:rPr lang="zh-CN" altLang="zh-CN" sz="2400" dirty="0"/>
              <a:t>结果后，再反过来依次求出</a:t>
            </a:r>
            <a:r>
              <a:rPr lang="en-US" altLang="zh-CN" sz="2400" dirty="0"/>
              <a:t>2!</a:t>
            </a:r>
            <a:r>
              <a:rPr lang="zh-CN" altLang="zh-CN" sz="2400" dirty="0"/>
              <a:t>，</a:t>
            </a:r>
            <a:r>
              <a:rPr lang="en-US" altLang="zh-CN" sz="2400" dirty="0"/>
              <a:t>3!</a:t>
            </a:r>
            <a:r>
              <a:rPr lang="zh-CN" altLang="zh-CN" sz="2400" dirty="0"/>
              <a:t>，</a:t>
            </a:r>
            <a:r>
              <a:rPr lang="en-US" altLang="zh-CN" sz="2400" dirty="0"/>
              <a:t>...</a:t>
            </a:r>
            <a:r>
              <a:rPr lang="zh-CN" altLang="zh-CN" sz="2400" dirty="0"/>
              <a:t>，直到最后求出</a:t>
            </a:r>
            <a:r>
              <a:rPr lang="en-US" altLang="zh-CN" sz="2400" dirty="0"/>
              <a:t>n!</a:t>
            </a:r>
            <a:r>
              <a:rPr lang="zh-CN" altLang="zh-CN" sz="2400" dirty="0"/>
              <a:t>。</a:t>
            </a:r>
          </a:p>
          <a:p>
            <a:pPr eaLnBrk="1" hangingPunct="1"/>
            <a:endParaRPr lang="en-US" altLang="zh-CN" sz="2400" dirty="0"/>
          </a:p>
          <a:p>
            <a:pPr eaLnBrk="1" hangingPunct="1"/>
            <a:r>
              <a:rPr lang="zh-CN" altLang="zh-CN" sz="2400" dirty="0"/>
              <a:t>设求</a:t>
            </a:r>
            <a:r>
              <a:rPr lang="en-US" altLang="zh-CN" sz="2400" dirty="0"/>
              <a:t>n!</a:t>
            </a:r>
            <a:r>
              <a:rPr lang="zh-CN" altLang="zh-CN" sz="2400" dirty="0"/>
              <a:t>的函数为</a:t>
            </a:r>
            <a:r>
              <a:rPr lang="en-US" altLang="zh-CN" sz="2400" dirty="0" err="1"/>
              <a:t>fac</a:t>
            </a:r>
            <a:r>
              <a:rPr lang="en-US" altLang="zh-CN" sz="2400" dirty="0"/>
              <a:t>(n)</a:t>
            </a:r>
            <a:r>
              <a:rPr lang="zh-CN" altLang="zh-CN" sz="2400" dirty="0"/>
              <a:t>，函数体内求</a:t>
            </a:r>
            <a:r>
              <a:rPr lang="en-US" altLang="zh-CN" sz="2400" dirty="0"/>
              <a:t>n!</a:t>
            </a:r>
            <a:r>
              <a:rPr lang="zh-CN" altLang="zh-CN" sz="2400" dirty="0"/>
              <a:t>，只要</a:t>
            </a:r>
            <a:r>
              <a:rPr lang="en-US" altLang="zh-CN" sz="2400" dirty="0"/>
              <a:t>n&gt;1</a:t>
            </a:r>
            <a:r>
              <a:rPr lang="zh-CN" altLang="zh-CN" sz="2400" dirty="0"/>
              <a:t>，可用</a:t>
            </a:r>
            <a:r>
              <a:rPr lang="en-US" altLang="zh-CN" sz="2400" dirty="0"/>
              <a:t>n*</a:t>
            </a:r>
            <a:r>
              <a:rPr lang="en-US" altLang="zh-CN" sz="2400" dirty="0" err="1"/>
              <a:t>fac</a:t>
            </a:r>
            <a:r>
              <a:rPr lang="en-US" altLang="zh-CN" sz="2400" dirty="0"/>
              <a:t>(n-1)</a:t>
            </a:r>
            <a:r>
              <a:rPr lang="zh-CN" altLang="zh-CN" sz="2400" dirty="0"/>
              <a:t>表示，即</a:t>
            </a:r>
            <a:r>
              <a:rPr lang="en-US" altLang="zh-CN" sz="2400" dirty="0" err="1"/>
              <a:t>fac</a:t>
            </a:r>
            <a:r>
              <a:rPr lang="en-US" altLang="zh-CN" sz="2400" dirty="0"/>
              <a:t>(n)</a:t>
            </a:r>
            <a:r>
              <a:rPr lang="zh-CN" altLang="zh-CN" sz="2400" dirty="0"/>
              <a:t>函数体内将递归调用</a:t>
            </a:r>
            <a:r>
              <a:rPr lang="en-US" altLang="zh-CN" sz="2400" dirty="0" err="1"/>
              <a:t>fac</a:t>
            </a:r>
            <a:r>
              <a:rPr lang="en-US" altLang="zh-CN" sz="2400" dirty="0"/>
              <a:t>()</a:t>
            </a:r>
            <a:r>
              <a:rPr lang="zh-CN" altLang="zh-CN" sz="2400" dirty="0"/>
              <a:t>自身；一旦参数</a:t>
            </a:r>
            <a:r>
              <a:rPr lang="en-US" altLang="zh-CN" sz="2400" dirty="0"/>
              <a:t>n</a:t>
            </a:r>
            <a:r>
              <a:rPr lang="zh-CN" altLang="zh-CN" sz="2400" dirty="0"/>
              <a:t>为</a:t>
            </a:r>
            <a:r>
              <a:rPr lang="en-US" altLang="zh-CN" sz="2400" dirty="0"/>
              <a:t>1</a:t>
            </a:r>
            <a:r>
              <a:rPr lang="zh-CN" altLang="zh-CN" sz="2400" dirty="0"/>
              <a:t>，则终止调用函数自身并给出函数值</a:t>
            </a:r>
            <a:r>
              <a:rPr lang="en-US" altLang="zh-CN" sz="2400" dirty="0"/>
              <a:t>1</a:t>
            </a:r>
            <a:r>
              <a:rPr lang="zh-CN" altLang="zh-CN" sz="2400" dirty="0"/>
              <a:t>。</a:t>
            </a:r>
            <a:endParaRPr lang="en-US" altLang="zh-CN" sz="2400" dirty="0"/>
          </a:p>
          <a:p>
            <a:pPr eaLnBrk="1" hangingPunct="1"/>
            <a:endParaRPr lang="en-US" altLang="zh-CN" sz="2400" dirty="0"/>
          </a:p>
        </p:txBody>
      </p:sp>
      <p:sp>
        <p:nvSpPr>
          <p:cNvPr id="20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zh-CN" altLang="en-US"/>
          </a:p>
        </p:txBody>
      </p:sp>
      <p:graphicFrame>
        <p:nvGraphicFramePr>
          <p:cNvPr id="2050" name="对象 3"/>
          <p:cNvGraphicFramePr>
            <a:graphicFrameLocks noChangeAspect="1"/>
          </p:cNvGraphicFramePr>
          <p:nvPr/>
        </p:nvGraphicFramePr>
        <p:xfrm>
          <a:off x="2268538" y="1628775"/>
          <a:ext cx="1963737" cy="727075"/>
        </p:xfrm>
        <a:graphic>
          <a:graphicData uri="http://schemas.openxmlformats.org/presentationml/2006/ole">
            <mc:AlternateContent xmlns:mc="http://schemas.openxmlformats.org/markup-compatibility/2006">
              <mc:Choice xmlns:v="urn:schemas-microsoft-com:vml" Requires="v">
                <p:oleObj spid="_x0000_s2064" r:id="rId3" imgW="1130300" imgH="419100" progId="Equation.3">
                  <p:embed/>
                </p:oleObj>
              </mc:Choice>
              <mc:Fallback>
                <p:oleObj r:id="rId3" imgW="1130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628775"/>
                        <a:ext cx="19637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37</a:t>
            </a:fld>
            <a:endParaRPr lang="en-US" altLang="ko-KR"/>
          </a:p>
        </p:txBody>
      </p:sp>
    </p:spTree>
    <p:extLst>
      <p:ext uri="{BB962C8B-B14F-4D97-AF65-F5344CB8AC3E}">
        <p14:creationId xmlns:p14="http://schemas.microsoft.com/office/powerpoint/2010/main" val="1926377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395288" y="1720850"/>
            <a:ext cx="849788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2400" b="1">
                <a:solidFill>
                  <a:srgbClr val="0070C0"/>
                </a:solidFill>
                <a:latin typeface="Courier New" pitchFamily="49" charset="0"/>
                <a:cs typeface="Courier New" pitchFamily="49" charset="0"/>
              </a:rPr>
              <a:t># -*- coding:gb2312 -*-</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 ex5-9</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def fac(n) :</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   if n==1 :</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      return 1</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   else:</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      return n*fac(n-1)</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x=eval(input("input a value:"))</a:t>
            </a:r>
            <a:endParaRPr lang="zh-CN" altLang="zh-CN" sz="2400" b="1">
              <a:solidFill>
                <a:srgbClr val="0070C0"/>
              </a:solidFill>
              <a:latin typeface="Courier New" pitchFamily="49" charset="0"/>
              <a:cs typeface="Courier New" pitchFamily="49" charset="0"/>
            </a:endParaRPr>
          </a:p>
          <a:p>
            <a:pPr eaLnBrk="1" hangingPunct="1"/>
            <a:r>
              <a:rPr lang="en-US" altLang="zh-CN" sz="2400" b="1">
                <a:solidFill>
                  <a:srgbClr val="0070C0"/>
                </a:solidFill>
                <a:latin typeface="Courier New" pitchFamily="49" charset="0"/>
                <a:cs typeface="Courier New" pitchFamily="49" charset="0"/>
              </a:rPr>
              <a:t>y=fac(x)			# </a:t>
            </a:r>
            <a:r>
              <a:rPr lang="zh-CN" altLang="zh-CN" sz="2400" b="1">
                <a:solidFill>
                  <a:srgbClr val="0070C0"/>
                </a:solidFill>
                <a:latin typeface="Courier New" pitchFamily="49" charset="0"/>
                <a:cs typeface="Courier New" pitchFamily="49" charset="0"/>
              </a:rPr>
              <a:t>主程序调用</a:t>
            </a:r>
            <a:r>
              <a:rPr lang="en-US" altLang="zh-CN" sz="2400" b="1">
                <a:solidFill>
                  <a:srgbClr val="0070C0"/>
                </a:solidFill>
                <a:latin typeface="Courier New" pitchFamily="49" charset="0"/>
                <a:cs typeface="Courier New" pitchFamily="49" charset="0"/>
              </a:rPr>
              <a:t>fac()</a:t>
            </a:r>
            <a:r>
              <a:rPr lang="zh-CN" altLang="zh-CN" sz="2400" b="1">
                <a:solidFill>
                  <a:srgbClr val="0070C0"/>
                </a:solidFill>
                <a:latin typeface="Courier New" pitchFamily="49" charset="0"/>
                <a:cs typeface="Courier New" pitchFamily="49" charset="0"/>
              </a:rPr>
              <a:t>函数</a:t>
            </a:r>
          </a:p>
          <a:p>
            <a:pPr eaLnBrk="1" hangingPunct="1"/>
            <a:r>
              <a:rPr lang="en-US" altLang="zh-CN" sz="2400" b="1">
                <a:solidFill>
                  <a:srgbClr val="0070C0"/>
                </a:solidFill>
                <a:latin typeface="Courier New" pitchFamily="49" charset="0"/>
                <a:cs typeface="Courier New" pitchFamily="49" charset="0"/>
              </a:rPr>
              <a:t>print(y)</a:t>
            </a:r>
            <a:endParaRPr lang="zh-CN" altLang="zh-CN" sz="2400" b="1">
              <a:solidFill>
                <a:srgbClr val="0070C0"/>
              </a:solidFill>
              <a:latin typeface="Courier New" pitchFamily="49" charset="0"/>
              <a:cs typeface="Courier New" pitchFamily="49" charset="0"/>
            </a:endParaRPr>
          </a:p>
        </p:txBody>
      </p:sp>
      <p:sp>
        <p:nvSpPr>
          <p:cNvPr id="3" name="矩形 2"/>
          <p:cNvSpPr/>
          <p:nvPr/>
        </p:nvSpPr>
        <p:spPr>
          <a:xfrm>
            <a:off x="395288" y="2492375"/>
            <a:ext cx="6408737" cy="1800225"/>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38</a:t>
            </a:fld>
            <a:endParaRPr lang="en-US" altLang="ko-KR"/>
          </a:p>
        </p:txBody>
      </p:sp>
    </p:spTree>
    <p:extLst>
      <p:ext uri="{BB962C8B-B14F-4D97-AF65-F5344CB8AC3E}">
        <p14:creationId xmlns:p14="http://schemas.microsoft.com/office/powerpoint/2010/main" val="545978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bwMode="auto">
          <a:xfrm>
            <a:off x="73025" y="112713"/>
            <a:ext cx="8229600" cy="815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5.5.1 </a:t>
            </a:r>
            <a:r>
              <a:rPr lang="zh-CN" altLang="en-US" dirty="0" smtClean="0"/>
              <a:t>模块及其引用</a:t>
            </a: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33387402"/>
              </p:ext>
            </p:extLst>
          </p:nvPr>
        </p:nvGraphicFramePr>
        <p:xfrm>
          <a:off x="247135" y="1357233"/>
          <a:ext cx="8513805" cy="4734647"/>
        </p:xfrm>
        <a:graphic>
          <a:graphicData uri="http://schemas.openxmlformats.org/drawingml/2006/table">
            <a:tbl>
              <a:tblPr firstRow="1" firstCol="1" bandRow="1">
                <a:tableStyleId>{5C22544A-7EE6-4342-B048-85BDC9FD1C3A}</a:tableStyleId>
              </a:tblPr>
              <a:tblGrid>
                <a:gridCol w="1705233"/>
                <a:gridCol w="2582562"/>
                <a:gridCol w="4226010"/>
              </a:tblGrid>
              <a:tr h="497981">
                <a:tc>
                  <a:txBody>
                    <a:bodyPr/>
                    <a:lstStyle/>
                    <a:p>
                      <a:pPr indent="0" algn="just">
                        <a:lnSpc>
                          <a:spcPct val="150000"/>
                        </a:lnSpc>
                        <a:spcAft>
                          <a:spcPts val="0"/>
                        </a:spcAft>
                      </a:pPr>
                      <a:r>
                        <a:rPr lang="en-US" sz="1800" kern="100">
                          <a:effectLst/>
                        </a:rPr>
                        <a:t> </a:t>
                      </a:r>
                      <a:endParaRPr lang="zh-CN" sz="1800" kern="100">
                        <a:effectLst/>
                        <a:latin typeface="等线"/>
                        <a:ea typeface="等线"/>
                        <a:cs typeface="等线"/>
                      </a:endParaRPr>
                    </a:p>
                  </a:txBody>
                  <a:tcPr marL="68580" marR="68580" marT="0" marB="0"/>
                </a:tc>
                <a:tc>
                  <a:txBody>
                    <a:bodyPr/>
                    <a:lstStyle/>
                    <a:p>
                      <a:pPr indent="0" algn="ctr">
                        <a:lnSpc>
                          <a:spcPct val="150000"/>
                        </a:lnSpc>
                        <a:spcAft>
                          <a:spcPts val="0"/>
                        </a:spcAft>
                      </a:pPr>
                      <a:r>
                        <a:rPr lang="zh-CN" sz="1800" kern="100">
                          <a:effectLst/>
                        </a:rPr>
                        <a:t>方式一</a:t>
                      </a:r>
                      <a:endParaRPr lang="zh-CN" sz="1800" kern="100">
                        <a:effectLst/>
                        <a:latin typeface="等线"/>
                        <a:ea typeface="等线"/>
                        <a:cs typeface="等线"/>
                      </a:endParaRPr>
                    </a:p>
                  </a:txBody>
                  <a:tcPr marL="68580" marR="68580" marT="0" marB="0"/>
                </a:tc>
                <a:tc>
                  <a:txBody>
                    <a:bodyPr/>
                    <a:lstStyle/>
                    <a:p>
                      <a:pPr indent="0" algn="ctr">
                        <a:lnSpc>
                          <a:spcPct val="150000"/>
                        </a:lnSpc>
                        <a:spcAft>
                          <a:spcPts val="0"/>
                        </a:spcAft>
                      </a:pPr>
                      <a:r>
                        <a:rPr lang="zh-CN" sz="1800" kern="100">
                          <a:effectLst/>
                        </a:rPr>
                        <a:t>方式二</a:t>
                      </a:r>
                      <a:endParaRPr lang="zh-CN" sz="1800" kern="100">
                        <a:effectLst/>
                        <a:latin typeface="等线"/>
                        <a:ea typeface="等线"/>
                        <a:cs typeface="等线"/>
                      </a:endParaRPr>
                    </a:p>
                  </a:txBody>
                  <a:tcPr marL="68580" marR="68580" marT="0" marB="0"/>
                </a:tc>
              </a:tr>
              <a:tr h="1059101">
                <a:tc>
                  <a:txBody>
                    <a:bodyPr/>
                    <a:lstStyle/>
                    <a:p>
                      <a:pPr indent="0" algn="just">
                        <a:lnSpc>
                          <a:spcPct val="150000"/>
                        </a:lnSpc>
                        <a:spcAft>
                          <a:spcPts val="0"/>
                        </a:spcAft>
                      </a:pPr>
                      <a:r>
                        <a:rPr lang="zh-CN" sz="1800" kern="100" dirty="0">
                          <a:effectLst/>
                        </a:rPr>
                        <a:t>模块的引用</a:t>
                      </a:r>
                      <a:endParaRPr lang="zh-CN" sz="1800" kern="100" dirty="0">
                        <a:effectLst/>
                        <a:latin typeface="等线"/>
                        <a:ea typeface="等线"/>
                        <a:cs typeface="等线"/>
                      </a:endParaRPr>
                    </a:p>
                  </a:txBody>
                  <a:tcPr marL="68580" marR="68580" marT="0" marB="0"/>
                </a:tc>
                <a:tc>
                  <a:txBody>
                    <a:bodyPr/>
                    <a:lstStyle/>
                    <a:p>
                      <a:pPr indent="0" algn="just">
                        <a:lnSpc>
                          <a:spcPct val="150000"/>
                        </a:lnSpc>
                        <a:spcAft>
                          <a:spcPts val="0"/>
                        </a:spcAft>
                      </a:pPr>
                      <a:r>
                        <a:rPr lang="en-US" sz="1800" kern="100">
                          <a:effectLst/>
                        </a:rPr>
                        <a:t>import </a:t>
                      </a:r>
                      <a:r>
                        <a:rPr lang="zh-CN" sz="1800" kern="100">
                          <a:effectLst/>
                        </a:rPr>
                        <a:t>模块名</a:t>
                      </a:r>
                      <a:endParaRPr lang="zh-CN" sz="1800" kern="100">
                        <a:effectLst/>
                        <a:latin typeface="等线"/>
                        <a:ea typeface="等线"/>
                        <a:cs typeface="等线"/>
                      </a:endParaRPr>
                    </a:p>
                  </a:txBody>
                  <a:tcPr marL="68580" marR="68580" marT="0" marB="0"/>
                </a:tc>
                <a:tc>
                  <a:txBody>
                    <a:bodyPr/>
                    <a:lstStyle/>
                    <a:p>
                      <a:pPr indent="0" algn="just">
                        <a:lnSpc>
                          <a:spcPct val="150000"/>
                        </a:lnSpc>
                        <a:spcAft>
                          <a:spcPts val="0"/>
                        </a:spcAft>
                      </a:pPr>
                      <a:r>
                        <a:rPr lang="en-US" sz="1800" kern="100">
                          <a:effectLst/>
                        </a:rPr>
                        <a:t>from</a:t>
                      </a:r>
                      <a:r>
                        <a:rPr lang="zh-CN" sz="1800" kern="100">
                          <a:effectLst/>
                        </a:rPr>
                        <a:t>模块名</a:t>
                      </a:r>
                      <a:r>
                        <a:rPr lang="en-US" sz="1800" kern="100">
                          <a:effectLst/>
                        </a:rPr>
                        <a:t>import </a:t>
                      </a:r>
                      <a:r>
                        <a:rPr lang="zh-CN" sz="1800" kern="100">
                          <a:effectLst/>
                        </a:rPr>
                        <a:t>函数名</a:t>
                      </a:r>
                    </a:p>
                    <a:p>
                      <a:pPr indent="0" algn="just">
                        <a:lnSpc>
                          <a:spcPct val="150000"/>
                        </a:lnSpc>
                        <a:spcAft>
                          <a:spcPts val="0"/>
                        </a:spcAft>
                      </a:pPr>
                      <a:r>
                        <a:rPr lang="zh-CN" sz="1800" kern="100">
                          <a:effectLst/>
                        </a:rPr>
                        <a:t>或：</a:t>
                      </a:r>
                      <a:r>
                        <a:rPr lang="en-US" sz="1800" kern="100">
                          <a:effectLst/>
                        </a:rPr>
                        <a:t>from</a:t>
                      </a:r>
                      <a:r>
                        <a:rPr lang="zh-CN" sz="1800" kern="100">
                          <a:effectLst/>
                        </a:rPr>
                        <a:t>模块名</a:t>
                      </a:r>
                      <a:r>
                        <a:rPr lang="en-US" sz="1800" kern="100">
                          <a:effectLst/>
                        </a:rPr>
                        <a:t>import *</a:t>
                      </a:r>
                      <a:endParaRPr lang="zh-CN" sz="1800" kern="100">
                        <a:effectLst/>
                        <a:latin typeface="等线"/>
                        <a:ea typeface="等线"/>
                        <a:cs typeface="等线"/>
                      </a:endParaRPr>
                    </a:p>
                  </a:txBody>
                  <a:tcPr marL="68580" marR="68580" marT="0" marB="0"/>
                </a:tc>
              </a:tr>
              <a:tr h="2181734">
                <a:tc>
                  <a:txBody>
                    <a:bodyPr/>
                    <a:lstStyle/>
                    <a:p>
                      <a:pPr indent="0" algn="just">
                        <a:lnSpc>
                          <a:spcPct val="150000"/>
                        </a:lnSpc>
                        <a:spcAft>
                          <a:spcPts val="0"/>
                        </a:spcAft>
                      </a:pPr>
                      <a:r>
                        <a:rPr lang="zh-CN" sz="1800" kern="100">
                          <a:effectLst/>
                        </a:rPr>
                        <a:t>引用示例</a:t>
                      </a:r>
                      <a:endParaRPr lang="zh-CN" sz="1800" kern="100">
                        <a:effectLst/>
                        <a:latin typeface="等线"/>
                        <a:ea typeface="等线"/>
                        <a:cs typeface="等线"/>
                      </a:endParaRPr>
                    </a:p>
                  </a:txBody>
                  <a:tcPr marL="68580" marR="68580" marT="0" marB="0"/>
                </a:tc>
                <a:tc>
                  <a:txBody>
                    <a:bodyPr/>
                    <a:lstStyle/>
                    <a:p>
                      <a:pPr indent="0" algn="just">
                        <a:lnSpc>
                          <a:spcPct val="150000"/>
                        </a:lnSpc>
                        <a:spcAft>
                          <a:spcPts val="0"/>
                        </a:spcAft>
                      </a:pPr>
                      <a:r>
                        <a:rPr lang="en-US" sz="1800" kern="100">
                          <a:effectLst/>
                        </a:rPr>
                        <a:t>import combinatorial</a:t>
                      </a:r>
                      <a:endParaRPr lang="zh-CN" sz="1800" kern="100">
                        <a:effectLst/>
                      </a:endParaRPr>
                    </a:p>
                    <a:p>
                      <a:pPr indent="0" algn="just">
                        <a:lnSpc>
                          <a:spcPct val="150000"/>
                        </a:lnSpc>
                        <a:spcAft>
                          <a:spcPts val="0"/>
                        </a:spcAft>
                      </a:pPr>
                      <a:r>
                        <a:rPr lang="en-US" sz="1800" kern="100">
                          <a:effectLst/>
                        </a:rPr>
                        <a:t> </a:t>
                      </a:r>
                      <a:endParaRPr lang="zh-CN" sz="1800" kern="100">
                        <a:effectLst/>
                        <a:latin typeface="等线"/>
                        <a:ea typeface="等线"/>
                        <a:cs typeface="等线"/>
                      </a:endParaRPr>
                    </a:p>
                  </a:txBody>
                  <a:tcPr marL="68580" marR="68580" marT="0" marB="0"/>
                </a:tc>
                <a:tc>
                  <a:txBody>
                    <a:bodyPr/>
                    <a:lstStyle/>
                    <a:p>
                      <a:pPr indent="0" algn="just">
                        <a:lnSpc>
                          <a:spcPct val="150000"/>
                        </a:lnSpc>
                        <a:spcAft>
                          <a:spcPts val="0"/>
                        </a:spcAft>
                      </a:pPr>
                      <a:r>
                        <a:rPr lang="en-US" sz="1800" kern="100" dirty="0">
                          <a:effectLst/>
                        </a:rPr>
                        <a:t>from combinatorial import </a:t>
                      </a:r>
                      <a:r>
                        <a:rPr lang="en-US" sz="1800" kern="100" dirty="0" err="1">
                          <a:effectLst/>
                        </a:rPr>
                        <a:t>fac,comb</a:t>
                      </a:r>
                      <a:endParaRPr lang="zh-CN" sz="1800" kern="100" dirty="0">
                        <a:effectLst/>
                      </a:endParaRPr>
                    </a:p>
                    <a:p>
                      <a:pPr indent="0" algn="just">
                        <a:lnSpc>
                          <a:spcPct val="150000"/>
                        </a:lnSpc>
                        <a:spcAft>
                          <a:spcPts val="0"/>
                        </a:spcAft>
                      </a:pPr>
                      <a:r>
                        <a:rPr lang="zh-CN" sz="1800" kern="100" dirty="0">
                          <a:effectLst/>
                        </a:rPr>
                        <a:t>或者：</a:t>
                      </a:r>
                      <a:r>
                        <a:rPr lang="en-US" sz="1800" kern="100" dirty="0">
                          <a:effectLst/>
                        </a:rPr>
                        <a:t>from combinatorial import *</a:t>
                      </a:r>
                      <a:endParaRPr lang="zh-CN" sz="1800" kern="100" dirty="0">
                        <a:effectLst/>
                        <a:latin typeface="等线"/>
                        <a:ea typeface="等线"/>
                        <a:cs typeface="等线"/>
                      </a:endParaRPr>
                    </a:p>
                  </a:txBody>
                  <a:tcPr marL="68580" marR="68580" marT="0" marB="0"/>
                </a:tc>
              </a:tr>
              <a:tr h="497850">
                <a:tc>
                  <a:txBody>
                    <a:bodyPr/>
                    <a:lstStyle/>
                    <a:p>
                      <a:pPr indent="0" algn="just">
                        <a:lnSpc>
                          <a:spcPct val="150000"/>
                        </a:lnSpc>
                        <a:spcAft>
                          <a:spcPts val="0"/>
                        </a:spcAft>
                      </a:pPr>
                      <a:r>
                        <a:rPr lang="zh-CN" sz="1800" kern="100">
                          <a:effectLst/>
                        </a:rPr>
                        <a:t>函数调用</a:t>
                      </a:r>
                      <a:endParaRPr lang="zh-CN" sz="1800" kern="100">
                        <a:effectLst/>
                        <a:latin typeface="等线"/>
                        <a:ea typeface="等线"/>
                        <a:cs typeface="等线"/>
                      </a:endParaRPr>
                    </a:p>
                  </a:txBody>
                  <a:tcPr marL="68580" marR="68580" marT="0" marB="0"/>
                </a:tc>
                <a:tc>
                  <a:txBody>
                    <a:bodyPr/>
                    <a:lstStyle/>
                    <a:p>
                      <a:pPr indent="0" algn="just">
                        <a:lnSpc>
                          <a:spcPct val="150000"/>
                        </a:lnSpc>
                        <a:spcAft>
                          <a:spcPts val="0"/>
                        </a:spcAft>
                      </a:pPr>
                      <a:r>
                        <a:rPr lang="zh-CN" sz="1800" kern="100">
                          <a:effectLst/>
                        </a:rPr>
                        <a:t>模块名</a:t>
                      </a:r>
                      <a:r>
                        <a:rPr lang="en-US" sz="1800" kern="100">
                          <a:effectLst/>
                        </a:rPr>
                        <a:t>.</a:t>
                      </a:r>
                      <a:r>
                        <a:rPr lang="zh-CN" sz="1800" kern="100">
                          <a:effectLst/>
                        </a:rPr>
                        <a:t>函数名</a:t>
                      </a:r>
                      <a:endParaRPr lang="zh-CN" sz="1800" kern="100">
                        <a:effectLst/>
                        <a:latin typeface="等线"/>
                        <a:ea typeface="等线"/>
                        <a:cs typeface="等线"/>
                      </a:endParaRPr>
                    </a:p>
                  </a:txBody>
                  <a:tcPr marL="68580" marR="68580" marT="0" marB="0"/>
                </a:tc>
                <a:tc>
                  <a:txBody>
                    <a:bodyPr/>
                    <a:lstStyle/>
                    <a:p>
                      <a:pPr indent="0" algn="just">
                        <a:lnSpc>
                          <a:spcPct val="150000"/>
                        </a:lnSpc>
                        <a:spcAft>
                          <a:spcPts val="0"/>
                        </a:spcAft>
                      </a:pPr>
                      <a:r>
                        <a:rPr lang="zh-CN" sz="1800" kern="100">
                          <a:effectLst/>
                        </a:rPr>
                        <a:t>函数名</a:t>
                      </a:r>
                      <a:endParaRPr lang="zh-CN" sz="1800" kern="100">
                        <a:effectLst/>
                        <a:latin typeface="等线"/>
                        <a:ea typeface="等线"/>
                        <a:cs typeface="等线"/>
                      </a:endParaRPr>
                    </a:p>
                  </a:txBody>
                  <a:tcPr marL="68580" marR="68580" marT="0" marB="0"/>
                </a:tc>
              </a:tr>
              <a:tr h="497981">
                <a:tc>
                  <a:txBody>
                    <a:bodyPr/>
                    <a:lstStyle/>
                    <a:p>
                      <a:pPr indent="0" algn="just">
                        <a:lnSpc>
                          <a:spcPct val="150000"/>
                        </a:lnSpc>
                        <a:spcAft>
                          <a:spcPts val="0"/>
                        </a:spcAft>
                      </a:pPr>
                      <a:r>
                        <a:rPr lang="zh-CN" sz="1800" kern="100">
                          <a:effectLst/>
                        </a:rPr>
                        <a:t>函数调用示例</a:t>
                      </a:r>
                      <a:endParaRPr lang="zh-CN" sz="1800" kern="100">
                        <a:effectLst/>
                        <a:latin typeface="等线"/>
                        <a:ea typeface="等线"/>
                        <a:cs typeface="等线"/>
                      </a:endParaRPr>
                    </a:p>
                  </a:txBody>
                  <a:tcPr marL="68580" marR="68580" marT="0" marB="0"/>
                </a:tc>
                <a:tc>
                  <a:txBody>
                    <a:bodyPr/>
                    <a:lstStyle/>
                    <a:p>
                      <a:pPr indent="0" algn="just">
                        <a:lnSpc>
                          <a:spcPct val="150000"/>
                        </a:lnSpc>
                        <a:spcAft>
                          <a:spcPts val="0"/>
                        </a:spcAft>
                      </a:pPr>
                      <a:r>
                        <a:rPr lang="en-US" sz="1800" kern="100">
                          <a:effectLst/>
                        </a:rPr>
                        <a:t>combinatorial.fac(10)</a:t>
                      </a:r>
                      <a:endParaRPr lang="zh-CN" sz="1800" kern="100">
                        <a:effectLst/>
                        <a:latin typeface="等线"/>
                        <a:ea typeface="等线"/>
                        <a:cs typeface="等线"/>
                      </a:endParaRPr>
                    </a:p>
                  </a:txBody>
                  <a:tcPr marL="68580" marR="68580" marT="0" marB="0"/>
                </a:tc>
                <a:tc>
                  <a:txBody>
                    <a:bodyPr/>
                    <a:lstStyle/>
                    <a:p>
                      <a:pPr indent="0" algn="just">
                        <a:lnSpc>
                          <a:spcPct val="150000"/>
                        </a:lnSpc>
                        <a:spcAft>
                          <a:spcPts val="0"/>
                        </a:spcAft>
                      </a:pPr>
                      <a:r>
                        <a:rPr lang="en-US" sz="1800" kern="100" dirty="0" err="1">
                          <a:effectLst/>
                        </a:rPr>
                        <a:t>fac</a:t>
                      </a:r>
                      <a:r>
                        <a:rPr lang="en-US" sz="1800" kern="100" dirty="0">
                          <a:effectLst/>
                        </a:rPr>
                        <a:t>(10)</a:t>
                      </a:r>
                      <a:endParaRPr lang="zh-CN" sz="1800" kern="100" dirty="0">
                        <a:effectLst/>
                        <a:latin typeface="等线"/>
                        <a:ea typeface="等线"/>
                        <a:cs typeface="等线"/>
                      </a:endParaRPr>
                    </a:p>
                  </a:txBody>
                  <a:tcPr marL="68580" marR="68580" marT="0" marB="0"/>
                </a:tc>
              </a:tr>
            </a:tbl>
          </a:graphicData>
        </a:graphic>
      </p:graphicFrame>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39</a:t>
            </a:fld>
            <a:endParaRPr lang="en-US" altLang="ko-KR"/>
          </a:p>
        </p:txBody>
      </p:sp>
    </p:spTree>
    <p:extLst>
      <p:ext uri="{BB962C8B-B14F-4D97-AF65-F5344CB8AC3E}">
        <p14:creationId xmlns:p14="http://schemas.microsoft.com/office/powerpoint/2010/main" val="940021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250825" y="1412875"/>
            <a:ext cx="85693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3200" b="1" dirty="0"/>
              <a:t>      </a:t>
            </a:r>
            <a:r>
              <a:rPr lang="zh-CN" altLang="zh-CN" sz="3200" b="1" dirty="0"/>
              <a:t>一个较大的程序，通常需要合理划分程序中的功能模块。功能模块在程序设计语言中被称为函数。</a:t>
            </a:r>
            <a:endParaRPr lang="en-US" altLang="zh-CN" sz="3200" b="1" dirty="0"/>
          </a:p>
          <a:p>
            <a:pPr eaLnBrk="1" hangingPunct="1"/>
            <a:r>
              <a:rPr lang="en-US" altLang="zh-CN" sz="3200" b="1" dirty="0"/>
              <a:t>      </a:t>
            </a:r>
            <a:r>
              <a:rPr lang="zh-CN" altLang="zh-CN" sz="3200" b="1" dirty="0"/>
              <a:t>要写好函数，必须清楚函数的组织格式（即函数如何定义）；要用好函数，则必须把握函数的调用机制。</a:t>
            </a:r>
            <a:endParaRPr lang="zh-CN" altLang="en-US" sz="3200" b="1"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4</a:t>
            </a:fld>
            <a:endParaRPr lang="en-US" altLang="ko-KR"/>
          </a:p>
        </p:txBody>
      </p:sp>
    </p:spTree>
    <p:extLst>
      <p:ext uri="{BB962C8B-B14F-4D97-AF65-F5344CB8AC3E}">
        <p14:creationId xmlns:p14="http://schemas.microsoft.com/office/powerpoint/2010/main" val="356363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5.5.2 </a:t>
            </a:r>
            <a:r>
              <a:rPr lang="zh-CN" altLang="en-US" dirty="0" smtClean="0"/>
              <a:t>包</a:t>
            </a:r>
            <a:endParaRPr lang="zh-CN" altLang="en-US" dirty="0"/>
          </a:p>
        </p:txBody>
      </p:sp>
      <p:sp>
        <p:nvSpPr>
          <p:cNvPr id="3" name="内容占位符 2"/>
          <p:cNvSpPr>
            <a:spLocks noGrp="1"/>
          </p:cNvSpPr>
          <p:nvPr>
            <p:ph idx="1"/>
          </p:nvPr>
        </p:nvSpPr>
        <p:spPr/>
        <p:txBody>
          <a:bodyPr/>
          <a:lstStyle/>
          <a:p>
            <a:r>
              <a:rPr lang="zh-CN" altLang="zh-CN" dirty="0"/>
              <a:t>包是</a:t>
            </a:r>
            <a:r>
              <a:rPr lang="en-US" altLang="zh-CN" dirty="0"/>
              <a:t>Python</a:t>
            </a:r>
            <a:r>
              <a:rPr lang="zh-CN" altLang="zh-CN" dirty="0"/>
              <a:t>引入的分层次的文件目录结构，它定义了一个由模块及子包，和子包下的子包等组成的</a:t>
            </a:r>
            <a:r>
              <a:rPr lang="en-US" altLang="zh-CN" dirty="0"/>
              <a:t> Python </a:t>
            </a:r>
            <a:r>
              <a:rPr lang="zh-CN" altLang="zh-CN" dirty="0"/>
              <a:t>的应用环境。引入了包以后，只要顶层的包名不与别人冲突，那所有模块都不会与别人冲突。</a:t>
            </a:r>
          </a:p>
          <a:p>
            <a:r>
              <a:rPr lang="zh-CN" altLang="zh-CN" dirty="0"/>
              <a:t>每一个</a:t>
            </a:r>
            <a:r>
              <a:rPr lang="en-US" altLang="zh-CN" dirty="0"/>
              <a:t>Python</a:t>
            </a:r>
            <a:r>
              <a:rPr lang="zh-CN" altLang="zh-CN" dirty="0"/>
              <a:t>的包目录下面都会有名为</a:t>
            </a:r>
            <a:r>
              <a:rPr lang="en-US" altLang="zh-CN" dirty="0"/>
              <a:t>__init__.py</a:t>
            </a:r>
            <a:r>
              <a:rPr lang="zh-CN" altLang="zh-CN" dirty="0"/>
              <a:t>的特殊文件，该文件可以为空文件，但是必须存在，它表明这个目录不是普通的目录结构，而是一个包，里面包含模块。</a:t>
            </a:r>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40</a:t>
            </a:fld>
            <a:endParaRPr lang="en-US" altLang="ko-KR"/>
          </a:p>
        </p:txBody>
      </p:sp>
    </p:spTree>
    <p:extLst>
      <p:ext uri="{BB962C8B-B14F-4D97-AF65-F5344CB8AC3E}">
        <p14:creationId xmlns:p14="http://schemas.microsoft.com/office/powerpoint/2010/main" val="2952786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 </a:t>
            </a:r>
            <a:r>
              <a:rPr lang="zh-CN" altLang="en-US" dirty="0" smtClean="0"/>
              <a:t>内置函数</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41</a:t>
            </a:fld>
            <a:endParaRPr lang="en-US" altLang="ko-K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1" y="1297458"/>
            <a:ext cx="9093809" cy="4979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7520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 </a:t>
            </a:r>
            <a:r>
              <a:rPr lang="zh-CN" altLang="en-US" dirty="0"/>
              <a:t>内置函数</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42</a:t>
            </a:fld>
            <a:endParaRPr lang="en-US" altLang="ko-K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2055"/>
            <a:ext cx="9112541" cy="595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645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 </a:t>
            </a:r>
            <a:r>
              <a:rPr lang="zh-CN" altLang="en-US" dirty="0" smtClean="0"/>
              <a:t>本章小结</a:t>
            </a:r>
            <a:endParaRPr lang="zh-CN" altLang="en-US" dirty="0"/>
          </a:p>
        </p:txBody>
      </p:sp>
      <p:sp>
        <p:nvSpPr>
          <p:cNvPr id="3" name="内容占位符 2"/>
          <p:cNvSpPr>
            <a:spLocks noGrp="1"/>
          </p:cNvSpPr>
          <p:nvPr>
            <p:ph idx="1"/>
          </p:nvPr>
        </p:nvSpPr>
        <p:spPr>
          <a:xfrm>
            <a:off x="148282" y="1266568"/>
            <a:ext cx="8798010" cy="5047735"/>
          </a:xfrm>
        </p:spPr>
        <p:txBody>
          <a:bodyPr/>
          <a:lstStyle/>
          <a:p>
            <a:r>
              <a:rPr lang="zh-CN" altLang="zh-CN" dirty="0" smtClean="0"/>
              <a:t>函数</a:t>
            </a:r>
            <a:r>
              <a:rPr lang="en-US" altLang="zh-CN" dirty="0"/>
              <a:t>(Function) </a:t>
            </a:r>
            <a:r>
              <a:rPr lang="zh-CN" altLang="zh-CN" dirty="0"/>
              <a:t>是指可重复使用的程序段，这个程序段通常实现特定的功能。在程序中可以通过对函数的调用（</a:t>
            </a:r>
            <a:r>
              <a:rPr lang="en-US" altLang="zh-CN" dirty="0"/>
              <a:t>Calling</a:t>
            </a:r>
            <a:r>
              <a:rPr lang="zh-CN" altLang="zh-CN" dirty="0"/>
              <a:t>）提高代码的复用，从而提高编程效率及程序的可读性。</a:t>
            </a:r>
          </a:p>
          <a:p>
            <a:r>
              <a:rPr lang="zh-CN" altLang="zh-CN" dirty="0"/>
              <a:t>为了更好地使用函数，我们可以在函数调用时向函数内部传递参数，本章对各种形式的参数传递方法进行了探讨。并在学习函数参数的过程中，了解了变量的使用范围，根据变量的使用范围不同可以分为全局变量和局部变量。</a:t>
            </a:r>
          </a:p>
          <a:p>
            <a:r>
              <a:rPr lang="zh-CN" altLang="zh-CN" dirty="0" smtClean="0"/>
              <a:t>除了函数，</a:t>
            </a:r>
            <a:r>
              <a:rPr lang="en-US" altLang="zh-CN" dirty="0" smtClean="0"/>
              <a:t>Python</a:t>
            </a:r>
            <a:r>
              <a:rPr lang="zh-CN" altLang="zh-CN" dirty="0" smtClean="0"/>
              <a:t>还可以利用模块实现代码重用，所谓模块就是一个包含了一系列函数的</a:t>
            </a:r>
            <a:r>
              <a:rPr lang="en-US" altLang="zh-CN" dirty="0" smtClean="0"/>
              <a:t>Python</a:t>
            </a:r>
            <a:r>
              <a:rPr lang="zh-CN" altLang="zh-CN" dirty="0" smtClean="0"/>
              <a:t>程序文件，同时，我们将一系列的模块文件放在同一个文件夹中，从而构成了包，包是可以对模块进行层次化的管理的有效工具，大大提高了代码的可维护性和重用性。</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43</a:t>
            </a:fld>
            <a:endParaRPr lang="en-US" altLang="ko-KR"/>
          </a:p>
        </p:txBody>
      </p:sp>
    </p:spTree>
    <p:extLst>
      <p:ext uri="{BB962C8B-B14F-4D97-AF65-F5344CB8AC3E}">
        <p14:creationId xmlns:p14="http://schemas.microsoft.com/office/powerpoint/2010/main" val="1559000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 </a:t>
            </a:r>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zh-CN" dirty="0"/>
              <a:t>我们可以编写自己定义的函数、模块和包，也可以使用</a:t>
            </a:r>
            <a:r>
              <a:rPr lang="en-US" altLang="zh-CN" dirty="0"/>
              <a:t>Python</a:t>
            </a:r>
            <a:r>
              <a:rPr lang="zh-CN" altLang="zh-CN" dirty="0"/>
              <a:t>提供给我们的各种包，</a:t>
            </a:r>
            <a:r>
              <a:rPr lang="en-US" altLang="zh-CN" dirty="0"/>
              <a:t>Python</a:t>
            </a:r>
            <a:r>
              <a:rPr lang="zh-CN" altLang="zh-CN" dirty="0"/>
              <a:t>提供给我们的包，也成为内置函数库，前面学过的</a:t>
            </a:r>
            <a:r>
              <a:rPr lang="en-US" altLang="zh-CN" dirty="0"/>
              <a:t>Turtle</a:t>
            </a:r>
            <a:r>
              <a:rPr lang="zh-CN" altLang="zh-CN" dirty="0"/>
              <a:t>小海龟便是众多内置函数库中的一个。更重要的是，除了</a:t>
            </a:r>
            <a:r>
              <a:rPr lang="en-US" altLang="zh-CN" dirty="0"/>
              <a:t>Python</a:t>
            </a:r>
            <a:r>
              <a:rPr lang="zh-CN" altLang="zh-CN" dirty="0"/>
              <a:t>的内置函数库，全世界还有非常多的程序员编写了实现各种各样功能的第三方函数库，当我们需要这些功能的时候，只需将它们的代码导入到自己的程序中即可，这种基于大量第三方函数库进行编程的编程方式，正是</a:t>
            </a:r>
            <a:r>
              <a:rPr lang="en-US" altLang="zh-CN" dirty="0"/>
              <a:t>Python</a:t>
            </a:r>
            <a:r>
              <a:rPr lang="zh-CN" altLang="zh-CN" dirty="0"/>
              <a:t>语言的魅力所在！</a:t>
            </a:r>
          </a:p>
          <a:p>
            <a:endParaRPr lang="zh-CN" altLang="en-US" dirty="0"/>
          </a:p>
        </p:txBody>
      </p:sp>
      <p:sp>
        <p:nvSpPr>
          <p:cNvPr id="4" name="灯片编号占位符 3"/>
          <p:cNvSpPr>
            <a:spLocks noGrp="1"/>
          </p:cNvSpPr>
          <p:nvPr>
            <p:ph type="sldNum" sz="quarter" idx="10"/>
          </p:nvPr>
        </p:nvSpPr>
        <p:spPr/>
        <p:txBody>
          <a:bodyPr/>
          <a:lstStyle/>
          <a:p>
            <a:pPr>
              <a:defRPr/>
            </a:pPr>
            <a:fld id="{2BD893FB-85AB-4B61-AFED-52C0504A6183}" type="slidenum">
              <a:rPr lang="en-US" altLang="ko-KR" smtClean="0"/>
              <a:pPr>
                <a:defRPr/>
              </a:pPr>
              <a:t>44</a:t>
            </a:fld>
            <a:endParaRPr lang="en-US" altLang="ko-KR"/>
          </a:p>
        </p:txBody>
      </p:sp>
    </p:spTree>
    <p:extLst>
      <p:ext uri="{BB962C8B-B14F-4D97-AF65-F5344CB8AC3E}">
        <p14:creationId xmlns:p14="http://schemas.microsoft.com/office/powerpoint/2010/main" val="931287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A4BEA5F9-DBEB-4738-BE04-49D700A0E943}" type="slidenum">
              <a:rPr kumimoji="0" lang="en-US" altLang="zh-CN" sz="1800">
                <a:solidFill>
                  <a:srgbClr val="FFFFFF"/>
                </a:solidFill>
                <a:latin typeface="Times New Roman" pitchFamily="18" charset="0"/>
                <a:ea typeface="隶书" pitchFamily="49" charset="-122"/>
              </a:rPr>
              <a:pPr algn="r" eaLnBrk="1" hangingPunct="1"/>
              <a:t>45</a:t>
            </a:fld>
            <a:endParaRPr kumimoji="0" lang="en-US" altLang="zh-CN" sz="1800">
              <a:solidFill>
                <a:srgbClr val="FFFFFF"/>
              </a:solidFill>
              <a:latin typeface="Times New Roman" pitchFamily="18" charset="0"/>
              <a:ea typeface="隶书" pitchFamily="49" charset="-122"/>
            </a:endParaRPr>
          </a:p>
        </p:txBody>
      </p:sp>
      <p:pic>
        <p:nvPicPr>
          <p:cNvPr id="6" name="Picture 24" descr="C:\Documents and Settings\Administrator\桌面\新建文件夹\18.png"/>
          <p:cNvPicPr>
            <a:picLocks noChangeAspect="1" noChangeArrowheads="1"/>
          </p:cNvPicPr>
          <p:nvPr/>
        </p:nvPicPr>
        <p:blipFill>
          <a:blip r:embed="rId3">
            <a:extLst>
              <a:ext uri="{28A0092B-C50C-407E-A947-70E740481C1C}">
                <a14:useLocalDpi xmlns:a14="http://schemas.microsoft.com/office/drawing/2010/main" val="0"/>
              </a:ext>
            </a:extLst>
          </a:blip>
          <a:srcRect l="52174" t="57532" r="24638" b="10677"/>
          <a:stretch>
            <a:fillRect/>
          </a:stretch>
        </p:blipFill>
        <p:spPr bwMode="auto">
          <a:xfrm>
            <a:off x="3165475" y="1609725"/>
            <a:ext cx="8778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5" descr="C:\Documents and Settings\Administrator\桌面\新建文件夹\19.png"/>
          <p:cNvPicPr>
            <a:picLocks noChangeAspect="1" noChangeArrowheads="1"/>
          </p:cNvPicPr>
          <p:nvPr/>
        </p:nvPicPr>
        <p:blipFill>
          <a:blip r:embed="rId4">
            <a:extLst>
              <a:ext uri="{28A0092B-C50C-407E-A947-70E740481C1C}">
                <a14:useLocalDpi xmlns:a14="http://schemas.microsoft.com/office/drawing/2010/main" val="0"/>
              </a:ext>
            </a:extLst>
          </a:blip>
          <a:srcRect l="39130" t="60558" r="40581" b="18246"/>
          <a:stretch>
            <a:fillRect/>
          </a:stretch>
        </p:blipFill>
        <p:spPr bwMode="auto">
          <a:xfrm rot="5241647">
            <a:off x="3981450" y="2209800"/>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6" descr="C:\Documents and Settings\Administrator\桌面\新建文件夹\20.png"/>
          <p:cNvPicPr>
            <a:picLocks noChangeAspect="1" noChangeArrowheads="1"/>
          </p:cNvPicPr>
          <p:nvPr/>
        </p:nvPicPr>
        <p:blipFill>
          <a:blip r:embed="rId5">
            <a:extLst>
              <a:ext uri="{28A0092B-C50C-407E-A947-70E740481C1C}">
                <a14:useLocalDpi xmlns:a14="http://schemas.microsoft.com/office/drawing/2010/main" val="0"/>
              </a:ext>
            </a:extLst>
          </a:blip>
          <a:srcRect l="27536" t="36336" r="44928" b="25816"/>
          <a:stretch>
            <a:fillRect/>
          </a:stretch>
        </p:blipFill>
        <p:spPr bwMode="auto">
          <a:xfrm rot="10211323">
            <a:off x="3094038" y="3514725"/>
            <a:ext cx="13668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a:off x="5254625" y="2835275"/>
            <a:ext cx="18002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0" descr="C:\Documents and Settings\Administrator\桌面\新建文件夹\1.png"/>
          <p:cNvPicPr>
            <a:picLocks noChangeAspect="1" noChangeArrowheads="1"/>
          </p:cNvPicPr>
          <p:nvPr/>
        </p:nvPicPr>
        <p:blipFill>
          <a:blip r:embed="rId7">
            <a:extLst>
              <a:ext uri="{28A0092B-C50C-407E-A947-70E740481C1C}">
                <a14:useLocalDpi xmlns:a14="http://schemas.microsoft.com/office/drawing/2010/main" val="0"/>
              </a:ext>
            </a:extLst>
          </a:blip>
          <a:srcRect l="50723" t="33307" r="-1450" b="3107"/>
          <a:stretch>
            <a:fillRect/>
          </a:stretch>
        </p:blipFill>
        <p:spPr bwMode="auto">
          <a:xfrm rot="-826922">
            <a:off x="3044825" y="2478088"/>
            <a:ext cx="7413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1" descr="C:\Documents and Settings\Administrator\桌面\新建文件夹\2.png"/>
          <p:cNvPicPr>
            <a:picLocks noChangeAspect="1" noChangeArrowheads="1"/>
          </p:cNvPicPr>
          <p:nvPr/>
        </p:nvPicPr>
        <p:blipFill>
          <a:blip r:embed="rId8">
            <a:extLst>
              <a:ext uri="{28A0092B-C50C-407E-A947-70E740481C1C}">
                <a14:useLocalDpi xmlns:a14="http://schemas.microsoft.com/office/drawing/2010/main" val="0"/>
              </a:ext>
            </a:extLst>
          </a:blip>
          <a:srcRect l="36232" t="15140" r="52174" b="69720"/>
          <a:stretch>
            <a:fillRect/>
          </a:stretch>
        </p:blipFill>
        <p:spPr bwMode="auto">
          <a:xfrm>
            <a:off x="4533900" y="1538288"/>
            <a:ext cx="5762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2" descr="C:\Documents and Settings\Administrator\桌面\新建文件夹\3.png"/>
          <p:cNvPicPr>
            <a:picLocks noChangeAspect="1" noChangeArrowheads="1"/>
          </p:cNvPicPr>
          <p:nvPr/>
        </p:nvPicPr>
        <p:blipFill>
          <a:blip r:embed="rId9">
            <a:extLst>
              <a:ext uri="{28A0092B-C50C-407E-A947-70E740481C1C}">
                <a14:useLocalDpi xmlns:a14="http://schemas.microsoft.com/office/drawing/2010/main" val="0"/>
              </a:ext>
            </a:extLst>
          </a:blip>
          <a:srcRect l="42029" t="21194" r="34782" b="57610"/>
          <a:stretch>
            <a:fillRect/>
          </a:stretch>
        </p:blipFill>
        <p:spPr bwMode="auto">
          <a:xfrm>
            <a:off x="4389438" y="2906713"/>
            <a:ext cx="11525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rot="2270662">
            <a:off x="1547813" y="1700213"/>
            <a:ext cx="18002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7" descr="C:\Documents and Settings\Administrator\桌面\新建文件夹\21.png"/>
          <p:cNvPicPr>
            <a:picLocks noChangeAspect="1" noChangeArrowheads="1"/>
          </p:cNvPicPr>
          <p:nvPr/>
        </p:nvPicPr>
        <p:blipFill>
          <a:blip r:embed="rId6">
            <a:extLst>
              <a:ext uri="{28A0092B-C50C-407E-A947-70E740481C1C}">
                <a14:useLocalDpi xmlns:a14="http://schemas.microsoft.com/office/drawing/2010/main" val="0"/>
              </a:ext>
            </a:extLst>
          </a:blip>
          <a:srcRect t="57532" r="49274" b="13704"/>
          <a:stretch>
            <a:fillRect/>
          </a:stretch>
        </p:blipFill>
        <p:spPr bwMode="auto">
          <a:xfrm rot="2270662">
            <a:off x="5724525" y="1484313"/>
            <a:ext cx="18002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6"/>
          <p:cNvGrpSpPr>
            <a:grpSpLocks/>
          </p:cNvGrpSpPr>
          <p:nvPr/>
        </p:nvGrpSpPr>
        <p:grpSpPr bwMode="auto">
          <a:xfrm>
            <a:off x="2274888" y="2259013"/>
            <a:ext cx="2952750" cy="3887787"/>
            <a:chOff x="4788024" y="548680"/>
            <a:chExt cx="2592288" cy="3744416"/>
          </a:xfrm>
        </p:grpSpPr>
        <p:sp>
          <p:nvSpPr>
            <p:cNvPr id="16" name="TextBox 15"/>
            <p:cNvSpPr txBox="1"/>
            <p:nvPr/>
          </p:nvSpPr>
          <p:spPr>
            <a:xfrm>
              <a:off x="4788024" y="548680"/>
              <a:ext cx="2592288" cy="503925"/>
            </a:xfrm>
            <a:prstGeom prst="rect">
              <a:avLst/>
            </a:prstGeom>
            <a:noFill/>
          </p:spPr>
          <p:txBody>
            <a:bodyPr>
              <a:spAutoFit/>
            </a:bodyPr>
            <a:lstStyle/>
            <a:p>
              <a:pPr algn="ctr" eaLnBrk="0" hangingPunct="0">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输入理想的程序</a:t>
              </a:r>
            </a:p>
          </p:txBody>
        </p:sp>
        <p:sp>
          <p:nvSpPr>
            <p:cNvPr id="17" name="矩形 16"/>
            <p:cNvSpPr/>
            <p:nvPr/>
          </p:nvSpPr>
          <p:spPr>
            <a:xfrm>
              <a:off x="5436096" y="2637236"/>
              <a:ext cx="1944216" cy="1655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grpSp>
        <p:nvGrpSpPr>
          <p:cNvPr id="3" name="组合 18"/>
          <p:cNvGrpSpPr>
            <a:grpSpLocks/>
          </p:cNvGrpSpPr>
          <p:nvPr/>
        </p:nvGrpSpPr>
        <p:grpSpPr bwMode="auto">
          <a:xfrm>
            <a:off x="3092450" y="3032125"/>
            <a:ext cx="4506913" cy="1804988"/>
            <a:chOff x="4168980" y="1192876"/>
            <a:chExt cx="4507476" cy="1804076"/>
          </a:xfrm>
        </p:grpSpPr>
        <p:sp>
          <p:nvSpPr>
            <p:cNvPr id="19" name="TextBox 18"/>
            <p:cNvSpPr txBox="1"/>
            <p:nvPr/>
          </p:nvSpPr>
          <p:spPr>
            <a:xfrm>
              <a:off x="4168980" y="1192876"/>
              <a:ext cx="3024336" cy="451178"/>
            </a:xfrm>
            <a:prstGeom prst="rect">
              <a:avLst/>
            </a:prstGeom>
            <a:noFill/>
          </p:spPr>
          <p:txBody>
            <a:bodyPr>
              <a:spAutoFit/>
            </a:bodyPr>
            <a:lstStyle/>
            <a:p>
              <a:pPr algn="r" eaLnBrk="0" hangingPunct="0">
                <a:lnSpc>
                  <a:spcPts val="2800"/>
                </a:lnSpc>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输出快乐的人生</a:t>
              </a:r>
            </a:p>
          </p:txBody>
        </p:sp>
        <p:sp>
          <p:nvSpPr>
            <p:cNvPr id="20" name="矩形 19"/>
            <p:cNvSpPr/>
            <p:nvPr/>
          </p:nvSpPr>
          <p:spPr>
            <a:xfrm>
              <a:off x="8100121" y="2636771"/>
              <a:ext cx="576335" cy="3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sp>
        <p:nvSpPr>
          <p:cNvPr id="4" name="灯片编号占位符 3"/>
          <p:cNvSpPr>
            <a:spLocks noGrp="1"/>
          </p:cNvSpPr>
          <p:nvPr>
            <p:ph type="sldNum" sz="quarter" idx="10"/>
          </p:nvPr>
        </p:nvSpPr>
        <p:spPr/>
        <p:txBody>
          <a:bodyPr/>
          <a:lstStyle/>
          <a:p>
            <a:pPr>
              <a:defRPr/>
            </a:pPr>
            <a:fld id="{BA1E115F-A18D-4981-BA91-63DE54E36BEB}" type="slidenum">
              <a:rPr lang="en-US" altLang="ko-KR" smtClean="0"/>
              <a:pPr>
                <a:defRPr/>
              </a:pPr>
              <a:t>45</a:t>
            </a:fld>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ppt_x</p:attrName>
                                        </p:attrNameLst>
                                      </p:cBhvr>
                                      <p:tavLst>
                                        <p:tav tm="0">
                                          <p:val>
                                            <p:fltVal val="0.5"/>
                                          </p:val>
                                        </p:tav>
                                        <p:tav tm="100000">
                                          <p:val>
                                            <p:strVal val="#ppt_x"/>
                                          </p:val>
                                        </p:tav>
                                      </p:tavLst>
                                    </p:anim>
                                    <p:anim calcmode="lin" valueType="num">
                                      <p:cBhvr>
                                        <p:cTn id="28" dur="500" fill="hold"/>
                                        <p:tgtEl>
                                          <p:spTgt spid="9"/>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ppt_x</p:attrName>
                                        </p:attrNameLst>
                                      </p:cBhvr>
                                      <p:tavLst>
                                        <p:tav tm="0">
                                          <p:val>
                                            <p:fltVal val="0.5"/>
                                          </p:val>
                                        </p:tav>
                                        <p:tav tm="100000">
                                          <p:val>
                                            <p:strVal val="#ppt_x"/>
                                          </p:val>
                                        </p:tav>
                                      </p:tavLst>
                                    </p:anim>
                                    <p:anim calcmode="lin" valueType="num">
                                      <p:cBhvr>
                                        <p:cTn id="40" dur="500" fill="hold"/>
                                        <p:tgtEl>
                                          <p:spTgt spid="11"/>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1" presetClass="path" presetSubtype="0" accel="50000" decel="50000" fill="hold" nodeType="withEffect">
                                  <p:stCondLst>
                                    <p:cond delay="0"/>
                                  </p:stCondLst>
                                  <p:childTnLst>
                                    <p:animMotion origin="layout" path="M 3.33333E-6 4.44444E-6 C 0.01788 -0.08866 0.08646 -0.14167 0.15312 -0.11806 C 0.21961 -0.09422 0.25937 -0.00278 0.24166 0.08611 C 0.22378 0.17476 0.15521 0.22777 0.08854 0.20416 C 0.02205 0.18032 -0.01771 0.08888 3.33333E-6 4.44444E-6 Z " pathEditMode="relative" rAng="-4502271" ptsTypes="fffff">
                                      <p:cBhvr>
                                        <p:cTn id="60" dur="1500" fill="hold"/>
                                        <p:tgtEl>
                                          <p:spTgt spid="6"/>
                                        </p:tgtEl>
                                        <p:attrNameLst>
                                          <p:attrName>ppt_x</p:attrName>
                                          <p:attrName>ppt_y</p:attrName>
                                        </p:attrNameLst>
                                      </p:cBhvr>
                                      <p:rCtr x="1210000" y="430000"/>
                                    </p:animMotion>
                                  </p:childTnLst>
                                </p:cTn>
                              </p:par>
                              <p:par>
                                <p:cTn id="61" presetID="8" presetClass="emph" presetSubtype="0" accel="50000" decel="50000" fill="hold" nodeType="withEffect">
                                  <p:stCondLst>
                                    <p:cond delay="0"/>
                                  </p:stCondLst>
                                  <p:childTnLst>
                                    <p:animRot by="21600000">
                                      <p:cBhvr>
                                        <p:cTn id="62" dur="1500" fill="hold"/>
                                        <p:tgtEl>
                                          <p:spTgt spid="6"/>
                                        </p:tgtEl>
                                        <p:attrNameLst>
                                          <p:attrName>r</p:attrName>
                                        </p:attrNameLst>
                                      </p:cBhvr>
                                    </p:animRot>
                                  </p:childTnLst>
                                </p:cTn>
                              </p:par>
                              <p:par>
                                <p:cTn id="63" presetID="1" presetClass="path" presetSubtype="0" accel="50000" decel="50000" fill="hold" nodeType="withEffect">
                                  <p:stCondLst>
                                    <p:cond delay="0"/>
                                  </p:stCondLst>
                                  <p:childTnLst>
                                    <p:animMotion origin="layout" path="M -3.33333E-6 5.78035E-7 C 0.0533 -0.05896 0.1323 -0.04902 0.17639 0.02173 C 0.22032 0.09248 0.2132 0.19699 0.16007 0.25618 C 0.10747 0.31491 0.0283 0.3052 -0.01545 0.23468 C -0.05989 0.16393 -0.05295 0.05873 -3.33333E-6 5.78035E-7 Z " pathEditMode="relative" rAng="-2382144" ptsTypes="fffff">
                                      <p:cBhvr>
                                        <p:cTn id="64" dur="1500" fill="hold"/>
                                        <p:tgtEl>
                                          <p:spTgt spid="7"/>
                                        </p:tgtEl>
                                        <p:attrNameLst>
                                          <p:attrName>ppt_x</p:attrName>
                                          <p:attrName>ppt_y</p:attrName>
                                        </p:attrNameLst>
                                      </p:cBhvr>
                                      <p:rCtr x="800000" y="1280000"/>
                                    </p:animMotion>
                                  </p:childTnLst>
                                </p:cTn>
                              </p:par>
                              <p:par>
                                <p:cTn id="65" presetID="8" presetClass="emph" presetSubtype="0" accel="50000" decel="50000" fill="hold" nodeType="withEffect">
                                  <p:stCondLst>
                                    <p:cond delay="0"/>
                                  </p:stCondLst>
                                  <p:childTnLst>
                                    <p:animRot by="21600000">
                                      <p:cBhvr>
                                        <p:cTn id="66" dur="1500" fill="hold"/>
                                        <p:tgtEl>
                                          <p:spTgt spid="7"/>
                                        </p:tgtEl>
                                        <p:attrNameLst>
                                          <p:attrName>r</p:attrName>
                                        </p:attrNameLst>
                                      </p:cBhvr>
                                    </p:animRot>
                                  </p:childTnLst>
                                </p:cTn>
                              </p:par>
                              <p:par>
                                <p:cTn id="67" presetID="1" presetClass="path" presetSubtype="0" accel="50000" decel="50000" fill="hold" nodeType="withEffect">
                                  <p:stCondLst>
                                    <p:cond delay="0"/>
                                  </p:stCondLst>
                                  <p:childTnLst>
                                    <p:animMotion origin="layout" path="M -4.16667E-6 -5.78035E-8 C -0.05052 -0.06358 -0.05225 -0.16855 -0.0052 -0.23538 C 0.04202 -0.30197 0.12153 -0.3052 0.17136 -0.24231 C 0.22171 -0.17919 0.22362 -0.07399 0.17639 -0.00717 C 0.129 0.05942 0.05018 0.06289 -4.16667E-6 -5.78035E-8 Z " pathEditMode="relative" rAng="13404034" ptsTypes="fffff">
                                      <p:cBhvr>
                                        <p:cTn id="68" dur="1500" spd="-100000" fill="hold"/>
                                        <p:tgtEl>
                                          <p:spTgt spid="8"/>
                                        </p:tgtEl>
                                        <p:attrNameLst>
                                          <p:attrName>ppt_x</p:attrName>
                                          <p:attrName>ppt_y</p:attrName>
                                        </p:attrNameLst>
                                      </p:cBhvr>
                                      <p:rCtr x="860000" y="-1210000"/>
                                    </p:animMotion>
                                  </p:childTnLst>
                                </p:cTn>
                              </p:par>
                              <p:par>
                                <p:cTn id="69" presetID="8" presetClass="emph" presetSubtype="0" accel="50000" decel="50000" fill="hold" nodeType="withEffect">
                                  <p:stCondLst>
                                    <p:cond delay="0"/>
                                  </p:stCondLst>
                                  <p:childTnLst>
                                    <p:animRot by="-21600000">
                                      <p:cBhvr>
                                        <p:cTn id="70" dur="1500" fill="hold"/>
                                        <p:tgtEl>
                                          <p:spTgt spid="8"/>
                                        </p:tgtEl>
                                        <p:attrNameLst>
                                          <p:attrName>r</p:attrName>
                                        </p:attrNameLst>
                                      </p:cBhvr>
                                    </p:animRot>
                                  </p:childTnLst>
                                </p:cTn>
                              </p:par>
                              <p:par>
                                <p:cTn id="71" presetID="1" presetClass="path" presetSubtype="0" accel="50000" decel="50000" fill="hold" nodeType="withEffect">
                                  <p:stCondLst>
                                    <p:cond delay="0"/>
                                  </p:stCondLst>
                                  <p:childTnLst>
                                    <p:animMotion origin="layout" path="M 0.00607 0.00485 C 0.06406 0.05318 0.08194 0.1563 0.04548 0.23399 C 0.00885 0.31168 -0.06841 0.33549 -0.12674 0.28694 C -0.18525 0.23769 -0.20295 0.1348 -0.1665 0.05734 C -0.12986 -0.02058 -0.05226 -0.04416 0.00607 0.00485 Z " pathEditMode="relative" rAng="1925530" ptsTypes="fffff">
                                      <p:cBhvr>
                                        <p:cTn id="72" dur="1500" spd="-100000" fill="hold"/>
                                        <p:tgtEl>
                                          <p:spTgt spid="12"/>
                                        </p:tgtEl>
                                        <p:attrNameLst>
                                          <p:attrName>ppt_x</p:attrName>
                                          <p:attrName>ppt_y</p:attrName>
                                        </p:attrNameLst>
                                      </p:cBhvr>
                                      <p:rCtr x="-660000" y="1410000"/>
                                    </p:animMotion>
                                  </p:childTnLst>
                                </p:cTn>
                              </p:par>
                              <p:par>
                                <p:cTn id="73" presetID="8" presetClass="emph" presetSubtype="0" accel="50000" decel="50000" fill="hold" nodeType="withEffect">
                                  <p:stCondLst>
                                    <p:cond delay="0"/>
                                  </p:stCondLst>
                                  <p:childTnLst>
                                    <p:animRot by="-21600000">
                                      <p:cBhvr>
                                        <p:cTn id="74" dur="1500" fill="hold"/>
                                        <p:tgtEl>
                                          <p:spTgt spid="12"/>
                                        </p:tgtEl>
                                        <p:attrNameLst>
                                          <p:attrName>r</p:attrName>
                                        </p:attrNameLst>
                                      </p:cBhvr>
                                    </p:animRot>
                                  </p:childTnLst>
                                </p:cTn>
                              </p:par>
                              <p:par>
                                <p:cTn id="75" presetID="1" presetClass="path" presetSubtype="0" accel="50000" decel="50000" fill="hold" nodeType="withEffect">
                                  <p:stCondLst>
                                    <p:cond delay="0"/>
                                  </p:stCondLst>
                                  <p:childTnLst>
                                    <p:animMotion origin="layout" path="M 0.00399 -0.00555 C -0.00243 0.08555 -0.0632 0.15329 -0.13212 0.14474 C -0.2007 0.13618 -0.25122 0.05502 -0.2448 -0.03677 C -0.23837 -0.12833 -0.17761 -0.19584 -0.10868 -0.18729 C -0.04028 -0.17873 0.01059 -0.09734 0.00399 -0.00555 Z " pathEditMode="relative" rAng="5720755" ptsTypes="fffff">
                                      <p:cBhvr>
                                        <p:cTn id="76" dur="1500" spd="-100000" fill="hold"/>
                                        <p:tgtEl>
                                          <p:spTgt spid="11"/>
                                        </p:tgtEl>
                                        <p:attrNameLst>
                                          <p:attrName>ppt_x</p:attrName>
                                          <p:attrName>ppt_y</p:attrName>
                                        </p:attrNameLst>
                                      </p:cBhvr>
                                      <p:rCtr x="-1240000" y="-160000"/>
                                    </p:animMotion>
                                  </p:childTnLst>
                                </p:cTn>
                              </p:par>
                              <p:par>
                                <p:cTn id="77" presetID="1" presetClass="path" presetSubtype="0" accel="50000" decel="50000" fill="hold" nodeType="withEffect">
                                  <p:stCondLst>
                                    <p:cond delay="0"/>
                                  </p:stCondLst>
                                  <p:childTnLst>
                                    <p:animMotion origin="layout" path="M 3.33333E-6 1.48148E-6 C 0.03211 0.08125 0.00868 0.18217 -0.05243 0.225 C -0.11337 0.26782 -0.18907 0.23657 -0.22118 0.15509 C -0.2533 0.07384 -0.22986 -0.02708 -0.16875 -0.06991 C -0.10782 -0.11273 -0.03212 -0.08148 3.33333E-6 1.48148E-6 Z " pathEditMode="relative" rAng="3735600" ptsTypes="fffff">
                                      <p:cBhvr>
                                        <p:cTn id="78" dur="1500" spd="-100000" fill="hold"/>
                                        <p:tgtEl>
                                          <p:spTgt spid="10"/>
                                        </p:tgtEl>
                                        <p:attrNameLst>
                                          <p:attrName>ppt_x</p:attrName>
                                          <p:attrName>ppt_y</p:attrName>
                                        </p:attrNameLst>
                                      </p:cBhvr>
                                      <p:rCtr x="-1110000" y="780000"/>
                                    </p:animMotion>
                                  </p:childTnLst>
                                </p:cTn>
                              </p:par>
                              <p:par>
                                <p:cTn id="79" presetID="8" presetClass="emph" presetSubtype="0" accel="50000" decel="50000" fill="hold" nodeType="withEffect">
                                  <p:stCondLst>
                                    <p:cond delay="0"/>
                                  </p:stCondLst>
                                  <p:childTnLst>
                                    <p:animRot by="-21600000">
                                      <p:cBhvr>
                                        <p:cTn id="80" dur="1500" fill="hold"/>
                                        <p:tgtEl>
                                          <p:spTgt spid="10"/>
                                        </p:tgtEl>
                                        <p:attrNameLst>
                                          <p:attrName>r</p:attrName>
                                        </p:attrNameLst>
                                      </p:cBhvr>
                                    </p:animRot>
                                  </p:childTnLst>
                                </p:cTn>
                              </p:par>
                              <p:par>
                                <p:cTn id="81"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82" dur="1500" spd="-100000" fill="hold"/>
                                        <p:tgtEl>
                                          <p:spTgt spid="9"/>
                                        </p:tgtEl>
                                        <p:attrNameLst>
                                          <p:attrName>ppt_x</p:attrName>
                                          <p:attrName>ppt_y</p:attrName>
                                        </p:attrNameLst>
                                      </p:cBhvr>
                                    </p:animMotion>
                                  </p:childTnLst>
                                </p:cTn>
                              </p:par>
                              <p:par>
                                <p:cTn id="83" presetID="1" presetClass="path" presetSubtype="0" accel="50000" decel="50000" fill="hold" nodeType="withEffect">
                                  <p:stCondLst>
                                    <p:cond delay="0"/>
                                  </p:stCondLst>
                                  <p:childTnLst>
                                    <p:animMotion origin="layout" path="M 4.16667E-6 -2.59259E-6 C 0.05607 0.05324 0.06944 0.15741 0.02951 0.23241 C -0.01042 0.30718 -0.08855 0.325 -0.1448 0.27176 C -0.20087 0.21852 -0.21424 0.11435 -0.17431 0.03935 C -0.13438 -0.03541 -0.05625 -0.05324 4.16667E-6 -2.59259E-6 Z " pathEditMode="relative" rAng="2123381" ptsTypes="fffff">
                                      <p:cBhvr>
                                        <p:cTn id="84" dur="1500" spd="-100000" fill="hold"/>
                                        <p:tgtEl>
                                          <p:spTgt spid="14"/>
                                        </p:tgtEl>
                                        <p:attrNameLst>
                                          <p:attrName>ppt_x</p:attrName>
                                          <p:attrName>ppt_y</p:attrName>
                                        </p:attrNameLst>
                                      </p:cBhvr>
                                      <p:rCtr x="-720000" y="1360000"/>
                                    </p:animMotion>
                                  </p:childTnLst>
                                </p:cTn>
                              </p:par>
                              <p:par>
                                <p:cTn id="85" presetID="1" presetClass="path" presetSubtype="0" accel="50000" decel="50000" fill="hold" nodeType="withEffect">
                                  <p:stCondLst>
                                    <p:cond delay="0"/>
                                  </p:stCondLst>
                                  <p:childTnLst>
                                    <p:animMotion origin="layout" path="M -5.55556E-7 -3.33333E-6 C 0.03281 0.08079 0.01024 0.18218 -0.05017 0.22616 C -0.11076 0.26991 -0.18681 0.23982 -0.21979 0.15926 C -0.2526 0.07848 -0.23003 -0.02291 -0.16962 -0.06689 C -0.10903 -0.11064 -0.03299 -0.08055 -5.55556E-7 -3.33333E-6 Z " pathEditMode="relative" rAng="3692899" ptsTypes="fffff">
                                      <p:cBhvr>
                                        <p:cTn id="86" dur="1500" spd="-100000" fill="hold"/>
                                        <p:tgtEl>
                                          <p:spTgt spid="13"/>
                                        </p:tgtEl>
                                        <p:attrNameLst>
                                          <p:attrName>ppt_x</p:attrName>
                                          <p:attrName>ppt_y</p:attrName>
                                        </p:attrNameLst>
                                      </p:cBhvr>
                                      <p:rCtr x="-1100000" y="800000"/>
                                    </p:animMotion>
                                  </p:childTnLst>
                                </p:cTn>
                              </p:par>
                              <p:par>
                                <p:cTn id="87" presetID="8" presetClass="emph" presetSubtype="0" accel="50000" decel="50000" fill="hold" nodeType="withEffect">
                                  <p:stCondLst>
                                    <p:cond delay="0"/>
                                  </p:stCondLst>
                                  <p:childTnLst>
                                    <p:animRot by="-21600000">
                                      <p:cBhvr>
                                        <p:cTn id="88" dur="1500" fill="hold"/>
                                        <p:tgtEl>
                                          <p:spTgt spid="14"/>
                                        </p:tgtEl>
                                        <p:attrNameLst>
                                          <p:attrName>r</p:attrName>
                                        </p:attrNameLst>
                                      </p:cBhvr>
                                    </p:animRot>
                                  </p:childTnLst>
                                </p:cTn>
                              </p:par>
                              <p:par>
                                <p:cTn id="89" presetID="8" presetClass="emph" presetSubtype="0" accel="50000" decel="50000" fill="hold" nodeType="withEffect">
                                  <p:stCondLst>
                                    <p:cond delay="0"/>
                                  </p:stCondLst>
                                  <p:childTnLst>
                                    <p:animRot by="-21600000">
                                      <p:cBhvr>
                                        <p:cTn id="90" dur="1500" fill="hold"/>
                                        <p:tgtEl>
                                          <p:spTgt spid="13"/>
                                        </p:tgtEl>
                                        <p:attrNameLst>
                                          <p:attrName>r</p:attrName>
                                        </p:attrNameLst>
                                      </p:cBhvr>
                                    </p:animRot>
                                  </p:childTnLst>
                                </p:cTn>
                              </p:par>
                              <p:par>
                                <p:cTn id="91" presetID="8" presetClass="emph" presetSubtype="0" accel="50000" decel="50000" fill="hold" nodeType="withEffect">
                                  <p:stCondLst>
                                    <p:cond delay="0"/>
                                  </p:stCondLst>
                                  <p:childTnLst>
                                    <p:animRot by="-21600000">
                                      <p:cBhvr>
                                        <p:cTn id="92" dur="1500" fill="hold"/>
                                        <p:tgtEl>
                                          <p:spTgt spid="9"/>
                                        </p:tgtEl>
                                        <p:attrNameLst>
                                          <p:attrName>r</p:attrName>
                                        </p:attrNameLst>
                                      </p:cBhvr>
                                    </p:animRot>
                                  </p:childTnLst>
                                </p:cTn>
                              </p:par>
                              <p:par>
                                <p:cTn id="93" presetID="8" presetClass="emph" presetSubtype="0" accel="50000" decel="50000" fill="hold" nodeType="withEffect">
                                  <p:stCondLst>
                                    <p:cond delay="0"/>
                                  </p:stCondLst>
                                  <p:childTnLst>
                                    <p:animRot by="-21600000">
                                      <p:cBhvr>
                                        <p:cTn id="94" dur="1500" fill="hold"/>
                                        <p:tgtEl>
                                          <p:spTgt spid="11"/>
                                        </p:tgtEl>
                                        <p:attrNameLst>
                                          <p:attrName>r</p:attrName>
                                        </p:attrNameLst>
                                      </p:cBhvr>
                                    </p:animRot>
                                  </p:childTnLst>
                                </p:cTn>
                              </p:par>
                              <p:par>
                                <p:cTn id="95" presetID="23" presetClass="exit" presetSubtype="32" fill="hold" nodeType="withEffect">
                                  <p:stCondLst>
                                    <p:cond delay="1000"/>
                                  </p:stCondLst>
                                  <p:childTnLst>
                                    <p:anim calcmode="lin" valueType="num">
                                      <p:cBhvr>
                                        <p:cTn id="96" dur="500"/>
                                        <p:tgtEl>
                                          <p:spTgt spid="6"/>
                                        </p:tgtEl>
                                        <p:attrNameLst>
                                          <p:attrName>ppt_w</p:attrName>
                                        </p:attrNameLst>
                                      </p:cBhvr>
                                      <p:tavLst>
                                        <p:tav tm="0">
                                          <p:val>
                                            <p:strVal val="ppt_w"/>
                                          </p:val>
                                        </p:tav>
                                        <p:tav tm="100000">
                                          <p:val>
                                            <p:fltVal val="0"/>
                                          </p:val>
                                        </p:tav>
                                      </p:tavLst>
                                    </p:anim>
                                    <p:anim calcmode="lin" valueType="num">
                                      <p:cBhvr>
                                        <p:cTn id="97" dur="500"/>
                                        <p:tgtEl>
                                          <p:spTgt spid="6"/>
                                        </p:tgtEl>
                                        <p:attrNameLst>
                                          <p:attrName>ppt_h</p:attrName>
                                        </p:attrNameLst>
                                      </p:cBhvr>
                                      <p:tavLst>
                                        <p:tav tm="0">
                                          <p:val>
                                            <p:strVal val="ppt_h"/>
                                          </p:val>
                                        </p:tav>
                                        <p:tav tm="100000">
                                          <p:val>
                                            <p:fltVal val="0"/>
                                          </p:val>
                                        </p:tav>
                                      </p:tavLst>
                                    </p:anim>
                                    <p:set>
                                      <p:cBhvr>
                                        <p:cTn id="98" dur="1" fill="hold">
                                          <p:stCondLst>
                                            <p:cond delay="499"/>
                                          </p:stCondLst>
                                        </p:cTn>
                                        <p:tgtEl>
                                          <p:spTgt spid="6"/>
                                        </p:tgtEl>
                                        <p:attrNameLst>
                                          <p:attrName>style.visibility</p:attrName>
                                        </p:attrNameLst>
                                      </p:cBhvr>
                                      <p:to>
                                        <p:strVal val="hidden"/>
                                      </p:to>
                                    </p:set>
                                  </p:childTnLst>
                                </p:cTn>
                              </p:par>
                              <p:par>
                                <p:cTn id="99" presetID="23" presetClass="exit" presetSubtype="32" fill="hold" nodeType="withEffect">
                                  <p:stCondLst>
                                    <p:cond delay="100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fltVal val="0"/>
                                          </p:val>
                                        </p:tav>
                                      </p:tavLst>
                                    </p:anim>
                                    <p:set>
                                      <p:cBhvr>
                                        <p:cTn id="102" dur="1" fill="hold">
                                          <p:stCondLst>
                                            <p:cond delay="499"/>
                                          </p:stCondLst>
                                        </p:cTn>
                                        <p:tgtEl>
                                          <p:spTgt spid="7"/>
                                        </p:tgtEl>
                                        <p:attrNameLst>
                                          <p:attrName>style.visibility</p:attrName>
                                        </p:attrNameLst>
                                      </p:cBhvr>
                                      <p:to>
                                        <p:strVal val="hidden"/>
                                      </p:to>
                                    </p:set>
                                  </p:childTnLst>
                                </p:cTn>
                              </p:par>
                              <p:par>
                                <p:cTn id="103" presetID="23" presetClass="exit" presetSubtype="32" fill="hold" nodeType="withEffect">
                                  <p:stCondLst>
                                    <p:cond delay="1000"/>
                                  </p:stCondLst>
                                  <p:childTnLst>
                                    <p:anim calcmode="lin" valueType="num">
                                      <p:cBhvr>
                                        <p:cTn id="104" dur="500"/>
                                        <p:tgtEl>
                                          <p:spTgt spid="8"/>
                                        </p:tgtEl>
                                        <p:attrNameLst>
                                          <p:attrName>ppt_w</p:attrName>
                                        </p:attrNameLst>
                                      </p:cBhvr>
                                      <p:tavLst>
                                        <p:tav tm="0">
                                          <p:val>
                                            <p:strVal val="ppt_w"/>
                                          </p:val>
                                        </p:tav>
                                        <p:tav tm="100000">
                                          <p:val>
                                            <p:fltVal val="0"/>
                                          </p:val>
                                        </p:tav>
                                      </p:tavLst>
                                    </p:anim>
                                    <p:anim calcmode="lin" valueType="num">
                                      <p:cBhvr>
                                        <p:cTn id="105" dur="500"/>
                                        <p:tgtEl>
                                          <p:spTgt spid="8"/>
                                        </p:tgtEl>
                                        <p:attrNameLst>
                                          <p:attrName>ppt_h</p:attrName>
                                        </p:attrNameLst>
                                      </p:cBhvr>
                                      <p:tavLst>
                                        <p:tav tm="0">
                                          <p:val>
                                            <p:strVal val="ppt_h"/>
                                          </p:val>
                                        </p:tav>
                                        <p:tav tm="100000">
                                          <p:val>
                                            <p:fltVal val="0"/>
                                          </p:val>
                                        </p:tav>
                                      </p:tavLst>
                                    </p:anim>
                                    <p:set>
                                      <p:cBhvr>
                                        <p:cTn id="106" dur="1" fill="hold">
                                          <p:stCondLst>
                                            <p:cond delay="499"/>
                                          </p:stCondLst>
                                        </p:cTn>
                                        <p:tgtEl>
                                          <p:spTgt spid="8"/>
                                        </p:tgtEl>
                                        <p:attrNameLst>
                                          <p:attrName>style.visibility</p:attrName>
                                        </p:attrNameLst>
                                      </p:cBhvr>
                                      <p:to>
                                        <p:strVal val="hidden"/>
                                      </p:to>
                                    </p:set>
                                  </p:childTnLst>
                                </p:cTn>
                              </p:par>
                              <p:par>
                                <p:cTn id="107" presetID="23" presetClass="exit" presetSubtype="32" fill="hold" nodeType="withEffect">
                                  <p:stCondLst>
                                    <p:cond delay="1000"/>
                                  </p:stCondLst>
                                  <p:childTnLst>
                                    <p:anim calcmode="lin" valueType="num">
                                      <p:cBhvr>
                                        <p:cTn id="108" dur="500"/>
                                        <p:tgtEl>
                                          <p:spTgt spid="9"/>
                                        </p:tgtEl>
                                        <p:attrNameLst>
                                          <p:attrName>ppt_w</p:attrName>
                                        </p:attrNameLst>
                                      </p:cBhvr>
                                      <p:tavLst>
                                        <p:tav tm="0">
                                          <p:val>
                                            <p:strVal val="ppt_w"/>
                                          </p:val>
                                        </p:tav>
                                        <p:tav tm="100000">
                                          <p:val>
                                            <p:fltVal val="0"/>
                                          </p:val>
                                        </p:tav>
                                      </p:tavLst>
                                    </p:anim>
                                    <p:anim calcmode="lin" valueType="num">
                                      <p:cBhvr>
                                        <p:cTn id="109" dur="500"/>
                                        <p:tgtEl>
                                          <p:spTgt spid="9"/>
                                        </p:tgtEl>
                                        <p:attrNameLst>
                                          <p:attrName>ppt_h</p:attrName>
                                        </p:attrNameLst>
                                      </p:cBhvr>
                                      <p:tavLst>
                                        <p:tav tm="0">
                                          <p:val>
                                            <p:strVal val="ppt_h"/>
                                          </p:val>
                                        </p:tav>
                                        <p:tav tm="100000">
                                          <p:val>
                                            <p:fltVal val="0"/>
                                          </p:val>
                                        </p:tav>
                                      </p:tavLst>
                                    </p:anim>
                                    <p:set>
                                      <p:cBhvr>
                                        <p:cTn id="110" dur="1" fill="hold">
                                          <p:stCondLst>
                                            <p:cond delay="499"/>
                                          </p:stCondLst>
                                        </p:cTn>
                                        <p:tgtEl>
                                          <p:spTgt spid="9"/>
                                        </p:tgtEl>
                                        <p:attrNameLst>
                                          <p:attrName>style.visibility</p:attrName>
                                        </p:attrNameLst>
                                      </p:cBhvr>
                                      <p:to>
                                        <p:strVal val="hidden"/>
                                      </p:to>
                                    </p:set>
                                  </p:childTnLst>
                                </p:cTn>
                              </p:par>
                              <p:par>
                                <p:cTn id="111" presetID="23" presetClass="exit" presetSubtype="32" fill="hold" nodeType="withEffect">
                                  <p:stCondLst>
                                    <p:cond delay="1000"/>
                                  </p:stCondLst>
                                  <p:childTnLst>
                                    <p:anim calcmode="lin" valueType="num">
                                      <p:cBhvr>
                                        <p:cTn id="112" dur="500"/>
                                        <p:tgtEl>
                                          <p:spTgt spid="10"/>
                                        </p:tgtEl>
                                        <p:attrNameLst>
                                          <p:attrName>ppt_w</p:attrName>
                                        </p:attrNameLst>
                                      </p:cBhvr>
                                      <p:tavLst>
                                        <p:tav tm="0">
                                          <p:val>
                                            <p:strVal val="ppt_w"/>
                                          </p:val>
                                        </p:tav>
                                        <p:tav tm="100000">
                                          <p:val>
                                            <p:fltVal val="0"/>
                                          </p:val>
                                        </p:tav>
                                      </p:tavLst>
                                    </p:anim>
                                    <p:anim calcmode="lin" valueType="num">
                                      <p:cBhvr>
                                        <p:cTn id="113" dur="500"/>
                                        <p:tgtEl>
                                          <p:spTgt spid="10"/>
                                        </p:tgtEl>
                                        <p:attrNameLst>
                                          <p:attrName>ppt_h</p:attrName>
                                        </p:attrNameLst>
                                      </p:cBhvr>
                                      <p:tavLst>
                                        <p:tav tm="0">
                                          <p:val>
                                            <p:strVal val="ppt_h"/>
                                          </p:val>
                                        </p:tav>
                                        <p:tav tm="100000">
                                          <p:val>
                                            <p:fltVal val="0"/>
                                          </p:val>
                                        </p:tav>
                                      </p:tavLst>
                                    </p:anim>
                                    <p:set>
                                      <p:cBhvr>
                                        <p:cTn id="114" dur="1" fill="hold">
                                          <p:stCondLst>
                                            <p:cond delay="499"/>
                                          </p:stCondLst>
                                        </p:cTn>
                                        <p:tgtEl>
                                          <p:spTgt spid="10"/>
                                        </p:tgtEl>
                                        <p:attrNameLst>
                                          <p:attrName>style.visibility</p:attrName>
                                        </p:attrNameLst>
                                      </p:cBhvr>
                                      <p:to>
                                        <p:strVal val="hidden"/>
                                      </p:to>
                                    </p:set>
                                  </p:childTnLst>
                                </p:cTn>
                              </p:par>
                              <p:par>
                                <p:cTn id="115" presetID="23" presetClass="exit" presetSubtype="32" fill="hold" nodeType="withEffect">
                                  <p:stCondLst>
                                    <p:cond delay="1000"/>
                                  </p:stCondLst>
                                  <p:childTnLst>
                                    <p:anim calcmode="lin" valueType="num">
                                      <p:cBhvr>
                                        <p:cTn id="116" dur="500"/>
                                        <p:tgtEl>
                                          <p:spTgt spid="11"/>
                                        </p:tgtEl>
                                        <p:attrNameLst>
                                          <p:attrName>ppt_w</p:attrName>
                                        </p:attrNameLst>
                                      </p:cBhvr>
                                      <p:tavLst>
                                        <p:tav tm="0">
                                          <p:val>
                                            <p:strVal val="ppt_w"/>
                                          </p:val>
                                        </p:tav>
                                        <p:tav tm="100000">
                                          <p:val>
                                            <p:fltVal val="0"/>
                                          </p:val>
                                        </p:tav>
                                      </p:tavLst>
                                    </p:anim>
                                    <p:anim calcmode="lin" valueType="num">
                                      <p:cBhvr>
                                        <p:cTn id="117" dur="500"/>
                                        <p:tgtEl>
                                          <p:spTgt spid="11"/>
                                        </p:tgtEl>
                                        <p:attrNameLst>
                                          <p:attrName>ppt_h</p:attrName>
                                        </p:attrNameLst>
                                      </p:cBhvr>
                                      <p:tavLst>
                                        <p:tav tm="0">
                                          <p:val>
                                            <p:strVal val="ppt_h"/>
                                          </p:val>
                                        </p:tav>
                                        <p:tav tm="100000">
                                          <p:val>
                                            <p:fltVal val="0"/>
                                          </p:val>
                                        </p:tav>
                                      </p:tavLst>
                                    </p:anim>
                                    <p:set>
                                      <p:cBhvr>
                                        <p:cTn id="118" dur="1" fill="hold">
                                          <p:stCondLst>
                                            <p:cond delay="499"/>
                                          </p:stCondLst>
                                        </p:cTn>
                                        <p:tgtEl>
                                          <p:spTgt spid="11"/>
                                        </p:tgtEl>
                                        <p:attrNameLst>
                                          <p:attrName>style.visibility</p:attrName>
                                        </p:attrNameLst>
                                      </p:cBhvr>
                                      <p:to>
                                        <p:strVal val="hidden"/>
                                      </p:to>
                                    </p:set>
                                  </p:childTnLst>
                                </p:cTn>
                              </p:par>
                              <p:par>
                                <p:cTn id="119" presetID="23" presetClass="exit" presetSubtype="32" fill="hold" nodeType="withEffect">
                                  <p:stCondLst>
                                    <p:cond delay="1000"/>
                                  </p:stCondLst>
                                  <p:childTnLst>
                                    <p:anim calcmode="lin" valueType="num">
                                      <p:cBhvr>
                                        <p:cTn id="120" dur="500"/>
                                        <p:tgtEl>
                                          <p:spTgt spid="12"/>
                                        </p:tgtEl>
                                        <p:attrNameLst>
                                          <p:attrName>ppt_w</p:attrName>
                                        </p:attrNameLst>
                                      </p:cBhvr>
                                      <p:tavLst>
                                        <p:tav tm="0">
                                          <p:val>
                                            <p:strVal val="ppt_w"/>
                                          </p:val>
                                        </p:tav>
                                        <p:tav tm="100000">
                                          <p:val>
                                            <p:fltVal val="0"/>
                                          </p:val>
                                        </p:tav>
                                      </p:tavLst>
                                    </p:anim>
                                    <p:anim calcmode="lin" valueType="num">
                                      <p:cBhvr>
                                        <p:cTn id="121" dur="500"/>
                                        <p:tgtEl>
                                          <p:spTgt spid="12"/>
                                        </p:tgtEl>
                                        <p:attrNameLst>
                                          <p:attrName>ppt_h</p:attrName>
                                        </p:attrNameLst>
                                      </p:cBhvr>
                                      <p:tavLst>
                                        <p:tav tm="0">
                                          <p:val>
                                            <p:strVal val="ppt_h"/>
                                          </p:val>
                                        </p:tav>
                                        <p:tav tm="100000">
                                          <p:val>
                                            <p:fltVal val="0"/>
                                          </p:val>
                                        </p:tav>
                                      </p:tavLst>
                                    </p:anim>
                                    <p:set>
                                      <p:cBhvr>
                                        <p:cTn id="122" dur="1" fill="hold">
                                          <p:stCondLst>
                                            <p:cond delay="499"/>
                                          </p:stCondLst>
                                        </p:cTn>
                                        <p:tgtEl>
                                          <p:spTgt spid="12"/>
                                        </p:tgtEl>
                                        <p:attrNameLst>
                                          <p:attrName>style.visibility</p:attrName>
                                        </p:attrNameLst>
                                      </p:cBhvr>
                                      <p:to>
                                        <p:strVal val="hidden"/>
                                      </p:to>
                                    </p:set>
                                  </p:childTnLst>
                                </p:cTn>
                              </p:par>
                              <p:par>
                                <p:cTn id="123" presetID="23" presetClass="exit" presetSubtype="32" fill="hold" nodeType="withEffect">
                                  <p:stCondLst>
                                    <p:cond delay="1000"/>
                                  </p:stCondLst>
                                  <p:childTnLst>
                                    <p:anim calcmode="lin" valueType="num">
                                      <p:cBhvr>
                                        <p:cTn id="124" dur="500"/>
                                        <p:tgtEl>
                                          <p:spTgt spid="13"/>
                                        </p:tgtEl>
                                        <p:attrNameLst>
                                          <p:attrName>ppt_w</p:attrName>
                                        </p:attrNameLst>
                                      </p:cBhvr>
                                      <p:tavLst>
                                        <p:tav tm="0">
                                          <p:val>
                                            <p:strVal val="ppt_w"/>
                                          </p:val>
                                        </p:tav>
                                        <p:tav tm="100000">
                                          <p:val>
                                            <p:fltVal val="0"/>
                                          </p:val>
                                        </p:tav>
                                      </p:tavLst>
                                    </p:anim>
                                    <p:anim calcmode="lin" valueType="num">
                                      <p:cBhvr>
                                        <p:cTn id="125" dur="500"/>
                                        <p:tgtEl>
                                          <p:spTgt spid="13"/>
                                        </p:tgtEl>
                                        <p:attrNameLst>
                                          <p:attrName>ppt_h</p:attrName>
                                        </p:attrNameLst>
                                      </p:cBhvr>
                                      <p:tavLst>
                                        <p:tav tm="0">
                                          <p:val>
                                            <p:strVal val="ppt_h"/>
                                          </p:val>
                                        </p:tav>
                                        <p:tav tm="100000">
                                          <p:val>
                                            <p:fltVal val="0"/>
                                          </p:val>
                                        </p:tav>
                                      </p:tavLst>
                                    </p:anim>
                                    <p:set>
                                      <p:cBhvr>
                                        <p:cTn id="126" dur="1" fill="hold">
                                          <p:stCondLst>
                                            <p:cond delay="499"/>
                                          </p:stCondLst>
                                        </p:cTn>
                                        <p:tgtEl>
                                          <p:spTgt spid="13"/>
                                        </p:tgtEl>
                                        <p:attrNameLst>
                                          <p:attrName>style.visibility</p:attrName>
                                        </p:attrNameLst>
                                      </p:cBhvr>
                                      <p:to>
                                        <p:strVal val="hidden"/>
                                      </p:to>
                                    </p:set>
                                  </p:childTnLst>
                                </p:cTn>
                              </p:par>
                              <p:par>
                                <p:cTn id="127" presetID="23" presetClass="exit" presetSubtype="32" fill="hold" nodeType="withEffect">
                                  <p:stCondLst>
                                    <p:cond delay="1000"/>
                                  </p:stCondLst>
                                  <p:childTnLst>
                                    <p:anim calcmode="lin" valueType="num">
                                      <p:cBhvr>
                                        <p:cTn id="128" dur="500"/>
                                        <p:tgtEl>
                                          <p:spTgt spid="14"/>
                                        </p:tgtEl>
                                        <p:attrNameLst>
                                          <p:attrName>ppt_w</p:attrName>
                                        </p:attrNameLst>
                                      </p:cBhvr>
                                      <p:tavLst>
                                        <p:tav tm="0">
                                          <p:val>
                                            <p:strVal val="ppt_w"/>
                                          </p:val>
                                        </p:tav>
                                        <p:tav tm="100000">
                                          <p:val>
                                            <p:fltVal val="0"/>
                                          </p:val>
                                        </p:tav>
                                      </p:tavLst>
                                    </p:anim>
                                    <p:anim calcmode="lin" valueType="num">
                                      <p:cBhvr>
                                        <p:cTn id="129" dur="500"/>
                                        <p:tgtEl>
                                          <p:spTgt spid="14"/>
                                        </p:tgtEl>
                                        <p:attrNameLst>
                                          <p:attrName>ppt_h</p:attrName>
                                        </p:attrNameLst>
                                      </p:cBhvr>
                                      <p:tavLst>
                                        <p:tav tm="0">
                                          <p:val>
                                            <p:strVal val="ppt_h"/>
                                          </p:val>
                                        </p:tav>
                                        <p:tav tm="100000">
                                          <p:val>
                                            <p:fltVal val="0"/>
                                          </p:val>
                                        </p:tav>
                                      </p:tavLst>
                                    </p:anim>
                                    <p:set>
                                      <p:cBhvr>
                                        <p:cTn id="130" dur="1" fill="hold">
                                          <p:stCondLst>
                                            <p:cond delay="499"/>
                                          </p:stCondLst>
                                        </p:cTn>
                                        <p:tgtEl>
                                          <p:spTgt spid="14"/>
                                        </p:tgtEl>
                                        <p:attrNameLst>
                                          <p:attrName>style.visibility</p:attrName>
                                        </p:attrNameLst>
                                      </p:cBhvr>
                                      <p:to>
                                        <p:strVal val="hidden"/>
                                      </p:to>
                                    </p:set>
                                  </p:childTnLst>
                                </p:cTn>
                              </p:par>
                              <p:par>
                                <p:cTn id="131" presetID="10" presetClass="entr" presetSubtype="0" fill="hold" nodeType="withEffect">
                                  <p:stCondLst>
                                    <p:cond delay="20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1500"/>
                                        <p:tgtEl>
                                          <p:spTgt spid="2"/>
                                        </p:tgtEl>
                                      </p:cBhvr>
                                    </p:animEffect>
                                  </p:childTnLst>
                                </p:cTn>
                              </p:par>
                              <p:par>
                                <p:cTn id="134" presetID="10" presetClass="entr" presetSubtype="0" fill="hold" nodeType="withEffect">
                                  <p:stCondLst>
                                    <p:cond delay="200"/>
                                  </p:stCondLst>
                                  <p:childTnLst>
                                    <p:set>
                                      <p:cBhvr>
                                        <p:cTn id="135" dur="1" fill="hold">
                                          <p:stCondLst>
                                            <p:cond delay="0"/>
                                          </p:stCondLst>
                                        </p:cTn>
                                        <p:tgtEl>
                                          <p:spTgt spid="3"/>
                                        </p:tgtEl>
                                        <p:attrNameLst>
                                          <p:attrName>style.visibility</p:attrName>
                                        </p:attrNameLst>
                                      </p:cBhvr>
                                      <p:to>
                                        <p:strVal val="visible"/>
                                      </p:to>
                                    </p:set>
                                    <p:animEffect transition="in" filter="fade">
                                      <p:cBhvr>
                                        <p:cTn id="136" dur="1500"/>
                                        <p:tgtEl>
                                          <p:spTgt spid="3"/>
                                        </p:tgtEl>
                                      </p:cBhvr>
                                    </p:animEffect>
                                  </p:childTnLst>
                                </p:cTn>
                              </p:par>
                              <p:par>
                                <p:cTn id="137" presetID="8" presetClass="emph" presetSubtype="0" accel="50000" fill="hold" nodeType="withEffect">
                                  <p:stCondLst>
                                    <p:cond delay="200"/>
                                  </p:stCondLst>
                                  <p:childTnLst>
                                    <p:animRot by="-21600000">
                                      <p:cBhvr>
                                        <p:cTn id="138" dur="1500" fill="hold"/>
                                        <p:tgtEl>
                                          <p:spTgt spid="2"/>
                                        </p:tgtEl>
                                        <p:attrNameLst>
                                          <p:attrName>r</p:attrName>
                                        </p:attrNameLst>
                                      </p:cBhvr>
                                    </p:animRot>
                                  </p:childTnLst>
                                </p:cTn>
                              </p:par>
                              <p:par>
                                <p:cTn id="139" presetID="8" presetClass="emph" presetSubtype="0" accel="50000" fill="hold" nodeType="withEffect">
                                  <p:stCondLst>
                                    <p:cond delay="200"/>
                                  </p:stCondLst>
                                  <p:childTnLst>
                                    <p:animRot by="21600000">
                                      <p:cBhvr>
                                        <p:cTn id="140" dur="15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73025" y="112713"/>
            <a:ext cx="8229600" cy="815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5.1 </a:t>
            </a:r>
            <a:r>
              <a:rPr lang="zh-CN" altLang="en-US" dirty="0" smtClean="0"/>
              <a:t>函数的定义与调用</a:t>
            </a:r>
          </a:p>
        </p:txBody>
      </p:sp>
      <p:sp>
        <p:nvSpPr>
          <p:cNvPr id="8195" name="内容占位符 2"/>
          <p:cNvSpPr>
            <a:spLocks noGrp="1"/>
          </p:cNvSpPr>
          <p:nvPr>
            <p:ph idx="1"/>
          </p:nvPr>
        </p:nvSpPr>
        <p:spPr bwMode="auto">
          <a:xfrm>
            <a:off x="527050" y="133826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zh-CN" altLang="zh-CN" dirty="0" smtClean="0"/>
              <a:t>使用函数有两个目的：</a:t>
            </a:r>
            <a:endParaRPr lang="en-US" altLang="zh-CN" dirty="0" smtClean="0"/>
          </a:p>
          <a:p>
            <a:pPr marL="0" indent="0">
              <a:buFont typeface="Arial" charset="0"/>
              <a:buNone/>
            </a:pPr>
            <a:r>
              <a:rPr lang="zh-CN" altLang="zh-CN" dirty="0" smtClean="0">
                <a:solidFill>
                  <a:srgbClr val="FF0000"/>
                </a:solidFill>
              </a:rPr>
              <a:t>（</a:t>
            </a:r>
            <a:r>
              <a:rPr lang="en-US" altLang="zh-CN" dirty="0" smtClean="0">
                <a:solidFill>
                  <a:srgbClr val="FF0000"/>
                </a:solidFill>
              </a:rPr>
              <a:t>1</a:t>
            </a:r>
            <a:r>
              <a:rPr lang="zh-CN" altLang="zh-CN" dirty="0" smtClean="0">
                <a:solidFill>
                  <a:srgbClr val="FF0000"/>
                </a:solidFill>
              </a:rPr>
              <a:t>）分解问题，降低编程难度。</a:t>
            </a:r>
            <a:endParaRPr lang="en-US" altLang="zh-CN" dirty="0" smtClean="0">
              <a:solidFill>
                <a:srgbClr val="FF0000"/>
              </a:solidFill>
            </a:endParaRPr>
          </a:p>
          <a:p>
            <a:pPr marL="0" indent="0">
              <a:buFont typeface="Arial" charset="0"/>
              <a:buNone/>
            </a:pPr>
            <a:r>
              <a:rPr lang="zh-CN" altLang="zh-CN" dirty="0" smtClean="0">
                <a:solidFill>
                  <a:srgbClr val="FF0000"/>
                </a:solidFill>
              </a:rPr>
              <a:t>（</a:t>
            </a:r>
            <a:r>
              <a:rPr lang="en-US" altLang="zh-CN" dirty="0" smtClean="0">
                <a:solidFill>
                  <a:srgbClr val="FF0000"/>
                </a:solidFill>
              </a:rPr>
              <a:t>2</a:t>
            </a:r>
            <a:r>
              <a:rPr lang="zh-CN" altLang="zh-CN" dirty="0" smtClean="0">
                <a:solidFill>
                  <a:srgbClr val="FF0000"/>
                </a:solidFill>
              </a:rPr>
              <a:t>）另一方面，代码重用。</a:t>
            </a:r>
            <a:endParaRPr lang="en-US" altLang="zh-CN" dirty="0" smtClean="0">
              <a:solidFill>
                <a:srgbClr val="FF0000"/>
              </a:solidFill>
            </a:endParaRPr>
          </a:p>
          <a:p>
            <a:pPr marL="0" indent="0">
              <a:buFont typeface="Arial" charset="0"/>
              <a:buNone/>
            </a:pPr>
            <a:r>
              <a:rPr lang="en-US" altLang="zh-CN" dirty="0" smtClean="0"/>
              <a:t>       </a:t>
            </a:r>
            <a:r>
              <a:rPr lang="zh-CN" altLang="zh-CN" dirty="0" smtClean="0"/>
              <a:t>把实现某一特定功能的相关语句按某种格式组织在一起形成一个程序单位，这样的一个程序单位就叫函数（</a:t>
            </a:r>
            <a:r>
              <a:rPr lang="en-US" altLang="zh-CN" dirty="0" smtClean="0"/>
              <a:t>function</a:t>
            </a:r>
            <a:r>
              <a:rPr lang="zh-CN" altLang="zh-CN" dirty="0" smtClean="0"/>
              <a:t>）。函数有时也被称作</a:t>
            </a:r>
            <a:r>
              <a:rPr lang="zh-CN" altLang="zh-CN" dirty="0" smtClean="0">
                <a:solidFill>
                  <a:srgbClr val="FF0000"/>
                </a:solidFill>
              </a:rPr>
              <a:t>例程或过程</a:t>
            </a:r>
            <a:r>
              <a:rPr lang="zh-CN" altLang="zh-CN" dirty="0" smtClean="0"/>
              <a:t>。而给程序单位所起的名称被称作函数名。</a:t>
            </a:r>
          </a:p>
          <a:p>
            <a:pPr marL="0" indent="0">
              <a:buFont typeface="Arial" charset="0"/>
              <a:buNone/>
            </a:pPr>
            <a:endParaRPr lang="zh-CN" altLang="en-US" dirty="0" smtClean="0"/>
          </a:p>
        </p:txBody>
      </p:sp>
      <p:sp>
        <p:nvSpPr>
          <p:cNvPr id="2" name="灯片编号占位符 1"/>
          <p:cNvSpPr>
            <a:spLocks noGrp="1"/>
          </p:cNvSpPr>
          <p:nvPr>
            <p:ph type="sldNum" sz="quarter" idx="10"/>
          </p:nvPr>
        </p:nvSpPr>
        <p:spPr/>
        <p:txBody>
          <a:bodyPr/>
          <a:lstStyle/>
          <a:p>
            <a:pPr>
              <a:defRPr/>
            </a:pPr>
            <a:fld id="{2BD893FB-85AB-4B61-AFED-52C0504A6183}" type="slidenum">
              <a:rPr lang="en-US" altLang="ko-KR" smtClean="0"/>
              <a:pPr>
                <a:defRPr/>
              </a:pPr>
              <a:t>5</a:t>
            </a:fld>
            <a:endParaRPr lang="en-US" altLang="ko-KR"/>
          </a:p>
        </p:txBody>
      </p:sp>
    </p:spTree>
    <p:extLst>
      <p:ext uri="{BB962C8B-B14F-4D97-AF65-F5344CB8AC3E}">
        <p14:creationId xmlns:p14="http://schemas.microsoft.com/office/powerpoint/2010/main" val="2594843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863600" y="1196975"/>
            <a:ext cx="804862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3200"/>
              <a:t>Python</a:t>
            </a:r>
            <a:r>
              <a:rPr lang="zh-CN" altLang="zh-CN" sz="3200"/>
              <a:t>语言的函数分</a:t>
            </a:r>
            <a:r>
              <a:rPr lang="zh-CN" altLang="en-US" sz="3200"/>
              <a:t>类</a:t>
            </a:r>
            <a:r>
              <a:rPr lang="zh-CN" altLang="zh-CN" sz="3200"/>
              <a:t>：</a:t>
            </a:r>
            <a:endParaRPr lang="en-US" altLang="zh-CN" sz="3200"/>
          </a:p>
          <a:p>
            <a:pPr eaLnBrk="1" hangingPunct="1">
              <a:buFont typeface="Wingdings" pitchFamily="2" charset="2"/>
              <a:buChar char="l"/>
            </a:pPr>
            <a:r>
              <a:rPr lang="zh-CN" altLang="zh-CN" sz="3200">
                <a:solidFill>
                  <a:srgbClr val="FF0000"/>
                </a:solidFill>
              </a:rPr>
              <a:t>用户自定义函数</a:t>
            </a:r>
            <a:endParaRPr lang="en-US" altLang="zh-CN" sz="3200">
              <a:solidFill>
                <a:srgbClr val="FF0000"/>
              </a:solidFill>
            </a:endParaRPr>
          </a:p>
          <a:p>
            <a:pPr eaLnBrk="1" hangingPunct="1">
              <a:buFont typeface="Wingdings" pitchFamily="2" charset="2"/>
              <a:buChar char="l"/>
            </a:pPr>
            <a:r>
              <a:rPr lang="zh-CN" altLang="zh-CN" sz="3200">
                <a:solidFill>
                  <a:srgbClr val="FF0000"/>
                </a:solidFill>
              </a:rPr>
              <a:t>系统内置函数</a:t>
            </a:r>
            <a:endParaRPr lang="en-US" altLang="zh-CN" sz="3200">
              <a:solidFill>
                <a:srgbClr val="FF0000"/>
              </a:solidFill>
            </a:endParaRPr>
          </a:p>
          <a:p>
            <a:pPr eaLnBrk="1" hangingPunct="1">
              <a:buFont typeface="Wingdings" pitchFamily="2" charset="2"/>
              <a:buChar char="l"/>
            </a:pPr>
            <a:r>
              <a:rPr lang="en-US" altLang="zh-CN" sz="3200">
                <a:solidFill>
                  <a:srgbClr val="FF0000"/>
                </a:solidFill>
              </a:rPr>
              <a:t>Python</a:t>
            </a:r>
            <a:r>
              <a:rPr lang="zh-CN" altLang="zh-CN" sz="3200">
                <a:solidFill>
                  <a:srgbClr val="FF0000"/>
                </a:solidFill>
              </a:rPr>
              <a:t>标准库（模块中定义的）函数。</a:t>
            </a:r>
            <a:endParaRPr lang="en-US" altLang="zh-CN" sz="3200">
              <a:solidFill>
                <a:srgbClr val="FF0000"/>
              </a:solidFill>
            </a:endParaRPr>
          </a:p>
          <a:p>
            <a:pPr eaLnBrk="1" hangingPunct="1"/>
            <a:r>
              <a:rPr lang="zh-CN" altLang="zh-CN" sz="3200"/>
              <a:t>系统</a:t>
            </a:r>
            <a:r>
              <a:rPr lang="zh-CN" altLang="zh-CN" sz="3200">
                <a:solidFill>
                  <a:srgbClr val="FF0000"/>
                </a:solidFill>
              </a:rPr>
              <a:t>内置函数是用户可直接使用</a:t>
            </a:r>
            <a:r>
              <a:rPr lang="zh-CN" altLang="zh-CN" sz="3200"/>
              <a:t>的函数。</a:t>
            </a:r>
            <a:r>
              <a:rPr lang="en-US" altLang="zh-CN" sz="3200"/>
              <a:t>Python</a:t>
            </a:r>
            <a:r>
              <a:rPr lang="zh-CN" altLang="zh-CN" sz="3200">
                <a:solidFill>
                  <a:srgbClr val="FF0000"/>
                </a:solidFill>
              </a:rPr>
              <a:t>标准库中的函数，要导入相应的标准库</a:t>
            </a:r>
            <a:r>
              <a:rPr lang="zh-CN" altLang="zh-CN" sz="3200"/>
              <a:t>，才能使用其中的函数。</a:t>
            </a:r>
            <a:endParaRPr lang="en-US" altLang="zh-CN" sz="3200"/>
          </a:p>
          <a:p>
            <a:pPr eaLnBrk="1" hangingPunct="1"/>
            <a:r>
              <a:rPr lang="zh-CN" altLang="zh-CN" sz="3200"/>
              <a:t>用户自定义函数是用户自己定义的函数，</a:t>
            </a:r>
            <a:r>
              <a:rPr lang="zh-CN" altLang="zh-CN" sz="3200" b="1">
                <a:solidFill>
                  <a:srgbClr val="0070C0"/>
                </a:solidFill>
              </a:rPr>
              <a:t>只有定义了这个函数，用户才能调用。这是本章要讨论的问题。</a:t>
            </a: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6</a:t>
            </a:fld>
            <a:endParaRPr lang="en-US" altLang="ko-KR"/>
          </a:p>
        </p:txBody>
      </p:sp>
    </p:spTree>
    <p:extLst>
      <p:ext uri="{BB962C8B-B14F-4D97-AF65-F5344CB8AC3E}">
        <p14:creationId xmlns:p14="http://schemas.microsoft.com/office/powerpoint/2010/main" val="360841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363538" y="1147763"/>
            <a:ext cx="85693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pitchFamily="2" charset="-122"/>
              </a:defRPr>
            </a:lvl1pPr>
            <a:lvl2pPr marL="742950" indent="-285750" eaLnBrk="0" hangingPunct="0">
              <a:defRPr kumimoji="1" sz="3600">
                <a:solidFill>
                  <a:schemeClr val="tx1"/>
                </a:solidFill>
                <a:latin typeface="Gulim" pitchFamily="34" charset="-127"/>
                <a:ea typeface="宋体" pitchFamily="2" charset="-122"/>
              </a:defRPr>
            </a:lvl2pPr>
            <a:lvl3pPr marL="1143000" indent="-228600" eaLnBrk="0" hangingPunct="0">
              <a:defRPr kumimoji="1" sz="3600">
                <a:solidFill>
                  <a:schemeClr val="tx1"/>
                </a:solidFill>
                <a:latin typeface="Gulim" pitchFamily="34" charset="-127"/>
                <a:ea typeface="宋体" pitchFamily="2" charset="-122"/>
              </a:defRPr>
            </a:lvl3pPr>
            <a:lvl4pPr marL="1600200" indent="-228600" eaLnBrk="0" hangingPunct="0">
              <a:defRPr kumimoji="1" sz="3600">
                <a:solidFill>
                  <a:schemeClr val="tx1"/>
                </a:solidFill>
                <a:latin typeface="Gulim" pitchFamily="34" charset="-127"/>
                <a:ea typeface="宋体" pitchFamily="2" charset="-122"/>
              </a:defRPr>
            </a:lvl4pPr>
            <a:lvl5pPr marL="2057400" indent="-228600" eaLnBrk="0" hangingPunct="0">
              <a:defRPr kumimoji="1" sz="3600">
                <a:solidFill>
                  <a:schemeClr val="tx1"/>
                </a:solidFill>
                <a:latin typeface="Gulim" pitchFamily="34" charset="-127"/>
                <a:ea typeface="宋体" pitchFamily="2"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pitchFamily="2"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pitchFamily="2"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pitchFamily="2"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pitchFamily="2" charset="-122"/>
              </a:defRPr>
            </a:lvl9pPr>
          </a:lstStyle>
          <a:p>
            <a:pPr eaLnBrk="1" hangingPunct="1"/>
            <a:r>
              <a:rPr lang="en-US" altLang="zh-CN" sz="3200" dirty="0"/>
              <a:t>      </a:t>
            </a:r>
            <a:r>
              <a:rPr lang="zh-CN" altLang="zh-CN" sz="3200" dirty="0"/>
              <a:t>函数调用通过调用语句实现，调用语句所在的程序或函数称为调用程序或调用函数</a:t>
            </a:r>
            <a:r>
              <a:rPr lang="zh-CN" altLang="en-US" sz="3200" dirty="0"/>
              <a:t>。</a:t>
            </a:r>
            <a:r>
              <a:rPr lang="zh-CN" altLang="zh-CN" sz="3200" dirty="0"/>
              <a:t>调用语句需要指定被调用函数的</a:t>
            </a:r>
            <a:r>
              <a:rPr lang="zh-CN" altLang="zh-CN" sz="3200" b="1" dirty="0">
                <a:solidFill>
                  <a:srgbClr val="FF0000"/>
                </a:solidFill>
              </a:rPr>
              <a:t>名字</a:t>
            </a:r>
            <a:r>
              <a:rPr lang="zh-CN" altLang="zh-CN" sz="3200" dirty="0"/>
              <a:t>和调用该函数所需要的信息（</a:t>
            </a:r>
            <a:r>
              <a:rPr lang="zh-CN" altLang="zh-CN" sz="3200" b="1" dirty="0">
                <a:solidFill>
                  <a:srgbClr val="FF0000"/>
                </a:solidFill>
              </a:rPr>
              <a:t>参数</a:t>
            </a:r>
            <a:r>
              <a:rPr lang="zh-CN" altLang="zh-CN" sz="3200" dirty="0"/>
              <a:t>）。</a:t>
            </a:r>
            <a:endParaRPr lang="en-US" altLang="zh-CN" sz="3200" dirty="0"/>
          </a:p>
          <a:p>
            <a:pPr eaLnBrk="1" hangingPunct="1"/>
            <a:endParaRPr lang="en-US" altLang="zh-CN" sz="3200" dirty="0" smtClean="0"/>
          </a:p>
          <a:p>
            <a:pPr eaLnBrk="1" hangingPunct="1"/>
            <a:r>
              <a:rPr lang="en-US" altLang="zh-CN" sz="3200" dirty="0" smtClean="0"/>
              <a:t>           </a:t>
            </a:r>
            <a:r>
              <a:rPr lang="zh-CN" altLang="en-US" sz="3200" b="1" dirty="0"/>
              <a:t>函数名（实参</a:t>
            </a:r>
            <a:r>
              <a:rPr lang="en-US" altLang="zh-CN" sz="3200" b="1" dirty="0"/>
              <a:t>1</a:t>
            </a:r>
            <a:r>
              <a:rPr lang="zh-CN" altLang="en-US" sz="3200" b="1" dirty="0"/>
              <a:t>，实参</a:t>
            </a:r>
            <a:r>
              <a:rPr lang="en-US" altLang="zh-CN" sz="3200" b="1" dirty="0"/>
              <a:t>2</a:t>
            </a:r>
            <a:r>
              <a:rPr lang="zh-CN" altLang="en-US" sz="3200" b="1" dirty="0"/>
              <a:t>，</a:t>
            </a:r>
            <a:r>
              <a:rPr lang="en-US" altLang="zh-CN" sz="3200" b="1" dirty="0"/>
              <a:t>……</a:t>
            </a:r>
            <a:r>
              <a:rPr lang="zh-CN" altLang="en-US" sz="3200" b="1" dirty="0"/>
              <a:t>）</a:t>
            </a:r>
            <a:endParaRPr lang="zh-CN" altLang="zh-CN" sz="3200" b="1" dirty="0"/>
          </a:p>
          <a:p>
            <a:pPr eaLnBrk="1" hangingPunct="1"/>
            <a:endParaRPr lang="en-US" altLang="zh-CN" sz="3200" b="1" dirty="0" smtClean="0">
              <a:solidFill>
                <a:srgbClr val="002060"/>
              </a:solidFill>
            </a:endParaRPr>
          </a:p>
          <a:p>
            <a:pPr eaLnBrk="1" hangingPunct="1"/>
            <a:r>
              <a:rPr lang="en-US" altLang="zh-CN" sz="3200" b="1" dirty="0" smtClean="0">
                <a:solidFill>
                  <a:srgbClr val="002060"/>
                </a:solidFill>
              </a:rPr>
              <a:t>      </a:t>
            </a:r>
            <a:r>
              <a:rPr lang="zh-CN" altLang="zh-CN" sz="3200" b="1" dirty="0" smtClean="0">
                <a:solidFill>
                  <a:srgbClr val="002060"/>
                </a:solidFill>
              </a:rPr>
              <a:t>被</a:t>
            </a:r>
            <a:r>
              <a:rPr lang="zh-CN" altLang="zh-CN" sz="3200" b="1" dirty="0">
                <a:solidFill>
                  <a:srgbClr val="002060"/>
                </a:solidFill>
              </a:rPr>
              <a:t>调函数执行完后，返回调用语句的下一句，返回时可以反馈结果给调用语句。</a:t>
            </a:r>
            <a:endParaRPr lang="zh-CN" altLang="en-US" sz="3200" b="1" dirty="0">
              <a:solidFill>
                <a:srgbClr val="002060"/>
              </a:solidFill>
            </a:endParaRPr>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7</a:t>
            </a:fld>
            <a:endParaRPr lang="en-US" altLang="ko-KR"/>
          </a:p>
        </p:txBody>
      </p:sp>
    </p:spTree>
    <p:extLst>
      <p:ext uri="{BB962C8B-B14F-4D97-AF65-F5344CB8AC3E}">
        <p14:creationId xmlns:p14="http://schemas.microsoft.com/office/powerpoint/2010/main" val="4155722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a:off x="179388" y="474663"/>
            <a:ext cx="8713787" cy="4278094"/>
          </a:xfrm>
          <a:prstGeom prst="rect">
            <a:avLst/>
          </a:prstGeom>
          <a:noFill/>
          <a:ln w="9525">
            <a:noFill/>
            <a:miter lim="800000"/>
            <a:headEnd/>
            <a:tailEnd/>
          </a:ln>
        </p:spPr>
        <p:txBody>
          <a:bodyPr>
            <a:spAutoFit/>
          </a:bodyPr>
          <a:lstStyle/>
          <a:p>
            <a:pPr marL="514350" indent="-514350">
              <a:buFontTx/>
              <a:buAutoNum type="arabicPeriod"/>
              <a:defRPr/>
            </a:pPr>
            <a:r>
              <a:rPr lang="zh-CN" altLang="zh-CN" sz="3200" b="1" dirty="0">
                <a:solidFill>
                  <a:srgbClr val="FF0000"/>
                </a:solidFill>
              </a:rPr>
              <a:t>函数的定义格式</a:t>
            </a:r>
            <a:endParaRPr lang="zh-CN" altLang="zh-CN" sz="3200" dirty="0">
              <a:solidFill>
                <a:srgbClr val="FF0000"/>
              </a:solidFill>
            </a:endParaRPr>
          </a:p>
          <a:p>
            <a:pPr>
              <a:defRPr/>
            </a:pPr>
            <a:endParaRPr lang="en-US" altLang="zh-CN" sz="2400" dirty="0" smtClean="0"/>
          </a:p>
          <a:p>
            <a:pPr>
              <a:defRPr/>
            </a:pPr>
            <a:r>
              <a:rPr lang="zh-CN" altLang="zh-CN" sz="2400" dirty="0" smtClean="0"/>
              <a:t>函数</a:t>
            </a:r>
            <a:r>
              <a:rPr lang="zh-CN" altLang="zh-CN" sz="2400" dirty="0"/>
              <a:t>的定义格式：</a:t>
            </a:r>
          </a:p>
          <a:p>
            <a:pPr>
              <a:defRPr/>
            </a:pPr>
            <a:r>
              <a:rPr lang="en-US" altLang="zh-CN" sz="2400" dirty="0"/>
              <a:t>	</a:t>
            </a:r>
            <a:r>
              <a:rPr lang="en-US" altLang="zh-CN" sz="2400" b="1" dirty="0" err="1">
                <a:solidFill>
                  <a:srgbClr val="0070C0"/>
                </a:solidFill>
              </a:rPr>
              <a:t>def</a:t>
            </a:r>
            <a:r>
              <a:rPr lang="en-US" altLang="zh-CN" sz="2400" b="1" dirty="0">
                <a:solidFill>
                  <a:srgbClr val="0070C0"/>
                </a:solidFill>
              </a:rPr>
              <a:t> </a:t>
            </a:r>
            <a:r>
              <a:rPr lang="zh-CN" altLang="en-US" sz="2400" b="1" dirty="0">
                <a:solidFill>
                  <a:srgbClr val="0070C0"/>
                </a:solidFill>
              </a:rPr>
              <a:t>函数名</a:t>
            </a:r>
            <a:r>
              <a:rPr lang="en-US" altLang="zh-CN" sz="2400" b="1" dirty="0">
                <a:solidFill>
                  <a:srgbClr val="0070C0"/>
                </a:solidFill>
              </a:rPr>
              <a:t>([</a:t>
            </a:r>
            <a:r>
              <a:rPr lang="zh-CN" altLang="en-US" sz="2400" b="1" dirty="0">
                <a:solidFill>
                  <a:srgbClr val="0070C0"/>
                </a:solidFill>
              </a:rPr>
              <a:t>参数列表</a:t>
            </a:r>
            <a:r>
              <a:rPr lang="en-US" altLang="zh-CN" sz="2400" b="1" dirty="0">
                <a:solidFill>
                  <a:srgbClr val="0070C0"/>
                </a:solidFill>
              </a:rPr>
              <a:t>]):</a:t>
            </a:r>
          </a:p>
          <a:p>
            <a:pPr>
              <a:defRPr/>
            </a:pPr>
            <a:r>
              <a:rPr lang="en-US" altLang="zh-CN" sz="2400" b="1" dirty="0">
                <a:solidFill>
                  <a:srgbClr val="0070C0"/>
                </a:solidFill>
              </a:rPr>
              <a:t>	['''</a:t>
            </a:r>
            <a:r>
              <a:rPr lang="zh-CN" altLang="en-US" sz="2400" b="1" dirty="0">
                <a:solidFill>
                  <a:srgbClr val="0070C0"/>
                </a:solidFill>
              </a:rPr>
              <a:t>文档字符串</a:t>
            </a:r>
            <a:r>
              <a:rPr lang="en-US" altLang="zh-CN" sz="2400" b="1" dirty="0">
                <a:solidFill>
                  <a:srgbClr val="0070C0"/>
                </a:solidFill>
              </a:rPr>
              <a:t>''']</a:t>
            </a:r>
          </a:p>
          <a:p>
            <a:pPr>
              <a:defRPr/>
            </a:pPr>
            <a:r>
              <a:rPr lang="en-US" altLang="zh-CN" sz="2400" b="1" dirty="0">
                <a:solidFill>
                  <a:srgbClr val="0070C0"/>
                </a:solidFill>
              </a:rPr>
              <a:t>	[</a:t>
            </a:r>
            <a:r>
              <a:rPr lang="zh-CN" altLang="en-US" sz="2400" b="1" dirty="0">
                <a:solidFill>
                  <a:srgbClr val="0070C0"/>
                </a:solidFill>
              </a:rPr>
              <a:t>函数体</a:t>
            </a:r>
            <a:r>
              <a:rPr lang="en-US" altLang="zh-CN" sz="2400" b="1" dirty="0">
                <a:solidFill>
                  <a:srgbClr val="0070C0"/>
                </a:solidFill>
              </a:rPr>
              <a:t>]</a:t>
            </a:r>
          </a:p>
          <a:p>
            <a:pPr>
              <a:defRPr/>
            </a:pPr>
            <a:r>
              <a:rPr lang="en-US" altLang="zh-CN" sz="2400" b="1" dirty="0">
                <a:solidFill>
                  <a:srgbClr val="0070C0"/>
                </a:solidFill>
              </a:rPr>
              <a:t>	return [</a:t>
            </a:r>
            <a:r>
              <a:rPr lang="zh-CN" altLang="en-US" sz="2400" b="1" dirty="0">
                <a:solidFill>
                  <a:srgbClr val="0070C0"/>
                </a:solidFill>
              </a:rPr>
              <a:t>返回值列表</a:t>
            </a:r>
            <a:r>
              <a:rPr lang="en-US" altLang="zh-CN" sz="2400" b="1" dirty="0">
                <a:solidFill>
                  <a:srgbClr val="0070C0"/>
                </a:solidFill>
              </a:rPr>
              <a:t>]</a:t>
            </a:r>
          </a:p>
          <a:p>
            <a:pPr>
              <a:defRPr/>
            </a:pPr>
            <a:r>
              <a:rPr lang="en-US" altLang="zh-CN" sz="2400" dirty="0" smtClean="0"/>
              <a:t>	</a:t>
            </a:r>
            <a:r>
              <a:rPr lang="zh-CN" altLang="zh-CN" sz="2400" dirty="0" smtClean="0"/>
              <a:t>其中</a:t>
            </a:r>
            <a:r>
              <a:rPr lang="zh-CN" altLang="zh-CN" sz="2400" dirty="0"/>
              <a:t>，</a:t>
            </a:r>
            <a:r>
              <a:rPr lang="en-US" altLang="zh-CN" sz="2400" dirty="0"/>
              <a:t>&lt;</a:t>
            </a:r>
            <a:r>
              <a:rPr lang="zh-CN" altLang="zh-CN" sz="2400" dirty="0"/>
              <a:t>函数名</a:t>
            </a:r>
            <a:r>
              <a:rPr lang="en-US" altLang="zh-CN" sz="2400" dirty="0"/>
              <a:t>&gt;</a:t>
            </a:r>
            <a:r>
              <a:rPr lang="zh-CN" altLang="zh-CN" sz="2400" dirty="0"/>
              <a:t>是任何有效的</a:t>
            </a:r>
            <a:r>
              <a:rPr lang="en-US" altLang="zh-CN" sz="2400" dirty="0"/>
              <a:t>Python</a:t>
            </a:r>
            <a:r>
              <a:rPr lang="zh-CN" altLang="zh-CN" sz="2400" dirty="0"/>
              <a:t>标识符，</a:t>
            </a:r>
            <a:r>
              <a:rPr lang="en-US" altLang="zh-CN" sz="2400" dirty="0"/>
              <a:t>&lt;</a:t>
            </a:r>
            <a:r>
              <a:rPr lang="zh-CN" altLang="zh-CN" sz="2400" dirty="0"/>
              <a:t>参数表</a:t>
            </a:r>
            <a:r>
              <a:rPr lang="en-US" altLang="zh-CN" sz="2400" dirty="0"/>
              <a:t>&gt;</a:t>
            </a:r>
            <a:r>
              <a:rPr lang="zh-CN" altLang="zh-CN" sz="2400" dirty="0"/>
              <a:t>是用“，”分隔的参数，参数个可以是</a:t>
            </a:r>
            <a:r>
              <a:rPr lang="en-US" altLang="zh-CN" sz="2400" dirty="0"/>
              <a:t>0</a:t>
            </a:r>
            <a:r>
              <a:rPr lang="zh-CN" altLang="zh-CN" sz="2400" dirty="0"/>
              <a:t>个、</a:t>
            </a:r>
            <a:r>
              <a:rPr lang="en-US" altLang="zh-CN" sz="2400" dirty="0"/>
              <a:t>1</a:t>
            </a:r>
            <a:r>
              <a:rPr lang="zh-CN" altLang="zh-CN" sz="2400" dirty="0"/>
              <a:t>个或多个，参数用于调用程序在调用函数时向函数传递值。</a:t>
            </a:r>
            <a:endParaRPr lang="en-US" altLang="zh-CN" sz="2400" dirty="0"/>
          </a:p>
          <a:p>
            <a:pPr>
              <a:defRPr/>
            </a:pPr>
            <a:r>
              <a:rPr lang="en-US" altLang="zh-CN" sz="2400" dirty="0" smtClean="0"/>
              <a:t>&lt;</a:t>
            </a:r>
            <a:r>
              <a:rPr lang="zh-CN" altLang="zh-CN" sz="2400" dirty="0"/>
              <a:t>函数体</a:t>
            </a:r>
            <a:r>
              <a:rPr lang="en-US" altLang="zh-CN" sz="2400" dirty="0"/>
              <a:t>&gt;</a:t>
            </a:r>
            <a:r>
              <a:rPr lang="zh-CN" altLang="zh-CN" sz="2400" dirty="0"/>
              <a:t>是函数被调用时执行的代码段。至少要有一条语句。</a:t>
            </a:r>
            <a:endParaRPr lang="zh-CN" altLang="en-US" sz="2400" dirty="0"/>
          </a:p>
        </p:txBody>
      </p:sp>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8</a:t>
            </a:fld>
            <a:endParaRPr lang="en-US" altLang="ko-KR"/>
          </a:p>
        </p:txBody>
      </p:sp>
    </p:spTree>
    <p:extLst>
      <p:ext uri="{BB962C8B-B14F-4D97-AF65-F5344CB8AC3E}">
        <p14:creationId xmlns:p14="http://schemas.microsoft.com/office/powerpoint/2010/main" val="1435797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A1E115F-A18D-4981-BA91-63DE54E36BEB}" type="slidenum">
              <a:rPr lang="en-US" altLang="ko-KR" smtClean="0"/>
              <a:pPr>
                <a:defRPr/>
              </a:pPr>
              <a:t>9</a:t>
            </a:fld>
            <a:endParaRPr lang="en-US" altLang="ko-KR"/>
          </a:p>
        </p:txBody>
      </p:sp>
      <p:sp>
        <p:nvSpPr>
          <p:cNvPr id="3" name="TextBox 2"/>
          <p:cNvSpPr txBox="1"/>
          <p:nvPr/>
        </p:nvSpPr>
        <p:spPr>
          <a:xfrm>
            <a:off x="407773" y="1225689"/>
            <a:ext cx="8056605" cy="5078313"/>
          </a:xfrm>
          <a:prstGeom prst="rect">
            <a:avLst/>
          </a:prstGeom>
          <a:noFill/>
        </p:spPr>
        <p:txBody>
          <a:bodyPr wrap="square" rtlCol="0">
            <a:spAutoFit/>
          </a:bodyPr>
          <a:lstStyle/>
          <a:p>
            <a:pPr>
              <a:defRPr/>
            </a:pPr>
            <a:r>
              <a:rPr lang="zh-CN" altLang="zh-CN" dirty="0"/>
              <a:t>形参</a:t>
            </a:r>
            <a:r>
              <a:rPr lang="zh-CN" altLang="en-US" dirty="0"/>
              <a:t>：</a:t>
            </a:r>
            <a:r>
              <a:rPr lang="zh-CN" altLang="zh-CN" dirty="0"/>
              <a:t>函数定义</a:t>
            </a:r>
            <a:r>
              <a:rPr lang="zh-CN" altLang="en-US" dirty="0"/>
              <a:t>时</a:t>
            </a:r>
            <a:r>
              <a:rPr lang="zh-CN" altLang="zh-CN" dirty="0"/>
              <a:t>（</a:t>
            </a:r>
            <a:r>
              <a:rPr lang="en-US" altLang="zh-CN" dirty="0" err="1"/>
              <a:t>def</a:t>
            </a:r>
            <a:r>
              <a:rPr lang="zh-CN" altLang="zh-CN" dirty="0"/>
              <a:t>语句）函数名后面的圆括号中的参数</a:t>
            </a:r>
            <a:r>
              <a:rPr lang="en-US" altLang="zh-CN" dirty="0"/>
              <a:t> </a:t>
            </a:r>
            <a:r>
              <a:rPr lang="zh-CN" altLang="zh-CN" dirty="0" smtClean="0"/>
              <a:t>。形参</a:t>
            </a:r>
            <a:r>
              <a:rPr lang="zh-CN" altLang="zh-CN" dirty="0"/>
              <a:t>只能是变量。形参只能函数被调用时才分配内存</a:t>
            </a:r>
            <a:r>
              <a:rPr lang="zh-CN" altLang="zh-CN" dirty="0" smtClean="0"/>
              <a:t>单元</a:t>
            </a:r>
            <a:r>
              <a:rPr lang="zh-CN" altLang="zh-CN" dirty="0"/>
              <a:t>，调用结束时释放所分配的内存单元。</a:t>
            </a:r>
            <a:endParaRPr lang="en-US" altLang="zh-CN" dirty="0"/>
          </a:p>
          <a:p>
            <a:pPr>
              <a:defRPr/>
            </a:pPr>
            <a:r>
              <a:rPr lang="zh-CN" altLang="zh-CN" dirty="0"/>
              <a:t>实参</a:t>
            </a:r>
            <a:r>
              <a:rPr lang="zh-CN" altLang="en-US" dirty="0"/>
              <a:t>：</a:t>
            </a:r>
            <a:r>
              <a:rPr lang="zh-CN" altLang="zh-CN" dirty="0"/>
              <a:t>调用函数</a:t>
            </a:r>
            <a:r>
              <a:rPr lang="zh-CN" altLang="en-US" dirty="0"/>
              <a:t>时，函数</a:t>
            </a:r>
            <a:r>
              <a:rPr lang="zh-CN" altLang="zh-CN" dirty="0"/>
              <a:t>名后面的圆括号中的参数</a:t>
            </a:r>
            <a:r>
              <a:rPr lang="zh-CN" altLang="en-US" dirty="0"/>
              <a:t>。</a:t>
            </a:r>
            <a:r>
              <a:rPr lang="zh-CN" altLang="zh-CN" dirty="0"/>
              <a:t>实参</a:t>
            </a:r>
            <a:r>
              <a:rPr lang="zh-CN" altLang="zh-CN" dirty="0" smtClean="0"/>
              <a:t>可以是</a:t>
            </a:r>
            <a:r>
              <a:rPr lang="zh-CN" altLang="zh-CN" dirty="0"/>
              <a:t>常量、变量、表达式，在实施函数调用时，实参</a:t>
            </a:r>
            <a:r>
              <a:rPr lang="zh-CN" altLang="zh-CN" dirty="0" smtClean="0"/>
              <a:t>必须有</a:t>
            </a:r>
            <a:r>
              <a:rPr lang="zh-CN" altLang="zh-CN" dirty="0"/>
              <a:t>确定的值</a:t>
            </a:r>
            <a:r>
              <a:rPr lang="zh-CN" altLang="zh-CN" dirty="0" smtClean="0"/>
              <a:t>。</a:t>
            </a:r>
            <a:endParaRPr lang="zh-CN" altLang="en-US" dirty="0"/>
          </a:p>
        </p:txBody>
      </p:sp>
      <p:sp>
        <p:nvSpPr>
          <p:cNvPr id="4" name="标题 1"/>
          <p:cNvSpPr txBox="1">
            <a:spLocks/>
          </p:cNvSpPr>
          <p:nvPr/>
        </p:nvSpPr>
        <p:spPr bwMode="auto">
          <a:xfrm>
            <a:off x="234778" y="112713"/>
            <a:ext cx="8229600" cy="815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a:lstStyle>
          <a:p>
            <a:r>
              <a:rPr lang="en-US" altLang="zh-CN" kern="0" smtClean="0">
                <a:solidFill>
                  <a:srgbClr val="FFFF00"/>
                </a:solidFill>
              </a:rPr>
              <a:t>5.1 </a:t>
            </a:r>
            <a:r>
              <a:rPr lang="zh-CN" altLang="en-US" kern="0" smtClean="0">
                <a:solidFill>
                  <a:srgbClr val="FFFF00"/>
                </a:solidFill>
              </a:rPr>
              <a:t>函数的定义与调用</a:t>
            </a:r>
            <a:endParaRPr lang="zh-CN" altLang="en-US" kern="0" dirty="0" smtClean="0">
              <a:solidFill>
                <a:srgbClr val="FFFF00"/>
              </a:solidFill>
            </a:endParaRPr>
          </a:p>
        </p:txBody>
      </p:sp>
    </p:spTree>
    <p:extLst>
      <p:ext uri="{BB962C8B-B14F-4D97-AF65-F5344CB8AC3E}">
        <p14:creationId xmlns:p14="http://schemas.microsoft.com/office/powerpoint/2010/main" val="4043846896"/>
      </p:ext>
    </p:extLst>
  </p:cSld>
  <p:clrMapOvr>
    <a:masterClrMapping/>
  </p:clrMapOvr>
</p:sld>
</file>

<file path=ppt/theme/theme1.xml><?xml version="1.0" encoding="utf-8"?>
<a:theme xmlns:a="http://schemas.openxmlformats.org/drawingml/2006/main" name="南邮">
  <a:themeElements>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fontScheme name="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1_기본 디자인 1">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FFFFCC"/>
        </a:dk2>
        <a:lt2>
          <a:srgbClr val="5F5F5F"/>
        </a:lt2>
        <a:accent1>
          <a:srgbClr val="5A9E65"/>
        </a:accent1>
        <a:accent2>
          <a:srgbClr val="CCCC00"/>
        </a:accent2>
        <a:accent3>
          <a:srgbClr val="FFFFFF"/>
        </a:accent3>
        <a:accent4>
          <a:srgbClr val="000000"/>
        </a:accent4>
        <a:accent5>
          <a:srgbClr val="B5CCB8"/>
        </a:accent5>
        <a:accent6>
          <a:srgbClr val="B9B900"/>
        </a:accent6>
        <a:hlink>
          <a:srgbClr val="DB8647"/>
        </a:hlink>
        <a:folHlink>
          <a:srgbClr val="90B7CA"/>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FF"/>
        </a:lt1>
        <a:dk2>
          <a:srgbClr val="FEE9DE"/>
        </a:dk2>
        <a:lt2>
          <a:srgbClr val="777777"/>
        </a:lt2>
        <a:accent1>
          <a:srgbClr val="6D5484"/>
        </a:accent1>
        <a:accent2>
          <a:srgbClr val="D88EC6"/>
        </a:accent2>
        <a:accent3>
          <a:srgbClr val="FFFFFF"/>
        </a:accent3>
        <a:accent4>
          <a:srgbClr val="000000"/>
        </a:accent4>
        <a:accent5>
          <a:srgbClr val="BAB3C2"/>
        </a:accent5>
        <a:accent6>
          <a:srgbClr val="C480B3"/>
        </a:accent6>
        <a:hlink>
          <a:srgbClr val="EA8484"/>
        </a:hlink>
        <a:folHlink>
          <a:srgbClr val="8BCF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930</TotalTime>
  <Words>2461</Words>
  <Application>Microsoft Office PowerPoint</Application>
  <PresentationFormat>全屏显示(4:3)</PresentationFormat>
  <Paragraphs>411</Paragraphs>
  <Slides>45</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64" baseType="lpstr">
      <vt:lpstr>Gulim</vt:lpstr>
      <vt:lpstr>等线</vt:lpstr>
      <vt:lpstr>方正黄草简体</vt:lpstr>
      <vt:lpstr>黑体</vt:lpstr>
      <vt:lpstr>华文细黑</vt:lpstr>
      <vt:lpstr>华文新魏</vt:lpstr>
      <vt:lpstr>隶书</vt:lpstr>
      <vt:lpstr>宋体</vt:lpstr>
      <vt:lpstr>幼圆</vt:lpstr>
      <vt:lpstr>Arial</vt:lpstr>
      <vt:lpstr>Arial Black</vt:lpstr>
      <vt:lpstr>Calibri</vt:lpstr>
      <vt:lpstr>Courier New</vt:lpstr>
      <vt:lpstr>Tahoma</vt:lpstr>
      <vt:lpstr>Times New Roman</vt:lpstr>
      <vt:lpstr>Wingdings</vt:lpstr>
      <vt:lpstr>南邮</vt:lpstr>
      <vt:lpstr>MathType 6.0 Equation</vt:lpstr>
      <vt:lpstr>Microsoft Equation 3.0</vt:lpstr>
      <vt:lpstr>PowerPoint 演示文稿</vt:lpstr>
      <vt:lpstr>第5章 函数与模块</vt:lpstr>
      <vt:lpstr>1 掌握函数的定义和调用方法 2 理解函数中参数的作用 3 理解变量的作用范围 4 了解匿名函数lambda的基本用法  5 理解模块与包的概念及用法 6 掌握Python内置模块的基本使用方法</vt:lpstr>
      <vt:lpstr>PowerPoint 演示文稿</vt:lpstr>
      <vt:lpstr>5.1 函数的定义与调用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参数传递方式</vt:lpstr>
      <vt:lpstr>PowerPoint 演示文稿</vt:lpstr>
      <vt:lpstr>变量作用域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5.4嵌套调用与递归调用</vt:lpstr>
      <vt:lpstr>PowerPoint 演示文稿</vt:lpstr>
      <vt:lpstr>PowerPoint 演示文稿</vt:lpstr>
      <vt:lpstr>PowerPoint 演示文稿</vt:lpstr>
      <vt:lpstr>PowerPoint 演示文稿</vt:lpstr>
      <vt:lpstr>5.5.1 模块及其引用</vt:lpstr>
      <vt:lpstr>5.5.2 包</vt:lpstr>
      <vt:lpstr>5.6 内置函数</vt:lpstr>
      <vt:lpstr>5.6 内置函数</vt:lpstr>
      <vt:lpstr>5.7 本章小结</vt:lpstr>
      <vt:lpstr>5.7 本章小结</vt:lpstr>
      <vt:lpstr>PowerPoint 演示文稿</vt:lpstr>
    </vt:vector>
  </TitlesOfParts>
  <Company>artcom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dc:description>본 디자인은 ARTCOM PT연구소에 저작권이 있습니다.</dc:description>
  <cp:lastModifiedBy>薛 景</cp:lastModifiedBy>
  <cp:revision>44</cp:revision>
  <dcterms:created xsi:type="dcterms:W3CDTF">2015-09-21T07:23:15Z</dcterms:created>
  <dcterms:modified xsi:type="dcterms:W3CDTF">2018-10-11T05:38:44Z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000800b289000000000001024140</vt:lpwstr>
  </property>
</Properties>
</file>