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258" r:id="rId2"/>
    <p:sldId id="609" r:id="rId3"/>
    <p:sldId id="610" r:id="rId4"/>
    <p:sldId id="611" r:id="rId5"/>
    <p:sldId id="612" r:id="rId6"/>
    <p:sldId id="613" r:id="rId7"/>
    <p:sldId id="614" r:id="rId8"/>
    <p:sldId id="615" r:id="rId9"/>
    <p:sldId id="616" r:id="rId10"/>
    <p:sldId id="617" r:id="rId11"/>
    <p:sldId id="618" r:id="rId12"/>
    <p:sldId id="619" r:id="rId13"/>
    <p:sldId id="620" r:id="rId14"/>
    <p:sldId id="621" r:id="rId15"/>
    <p:sldId id="622" r:id="rId16"/>
    <p:sldId id="623" r:id="rId17"/>
    <p:sldId id="624" r:id="rId18"/>
    <p:sldId id="625" r:id="rId19"/>
    <p:sldId id="626" r:id="rId20"/>
    <p:sldId id="627" r:id="rId21"/>
    <p:sldId id="628" r:id="rId22"/>
    <p:sldId id="629" r:id="rId23"/>
    <p:sldId id="630" r:id="rId24"/>
    <p:sldId id="631" r:id="rId25"/>
    <p:sldId id="632" r:id="rId26"/>
    <p:sldId id="633" r:id="rId27"/>
    <p:sldId id="564" r:id="rId28"/>
  </p:sldIdLst>
  <p:sldSz cx="9144000" cy="6858000" type="screen4x3"/>
  <p:notesSz cx="6858000" cy="9144000"/>
  <p:defaultTextStyle>
    <a:defPPr>
      <a:defRPr lang="ko-KR"/>
    </a:defPPr>
    <a:lvl1pPr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Gulim" pitchFamily="34" charset="-127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Gulim" pitchFamily="34" charset="-127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Gulim" pitchFamily="34" charset="-127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Gulim" pitchFamily="34" charset="-127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Gulim" pitchFamily="34" charset="-127"/>
        <a:ea typeface="宋体" charset="-122"/>
        <a:cs typeface="+mn-cs"/>
      </a:defRPr>
    </a:lvl5pPr>
    <a:lvl6pPr marL="2286000" algn="l" defTabSz="914400" rtl="0" eaLnBrk="1" latinLnBrk="0" hangingPunct="1">
      <a:defRPr kumimoji="1" sz="3600" kern="1200">
        <a:solidFill>
          <a:schemeClr val="tx1"/>
        </a:solidFill>
        <a:latin typeface="Gulim" pitchFamily="34" charset="-127"/>
        <a:ea typeface="宋体" charset="-122"/>
        <a:cs typeface="+mn-cs"/>
      </a:defRPr>
    </a:lvl6pPr>
    <a:lvl7pPr marL="2743200" algn="l" defTabSz="914400" rtl="0" eaLnBrk="1" latinLnBrk="0" hangingPunct="1">
      <a:defRPr kumimoji="1" sz="3600" kern="1200">
        <a:solidFill>
          <a:schemeClr val="tx1"/>
        </a:solidFill>
        <a:latin typeface="Gulim" pitchFamily="34" charset="-127"/>
        <a:ea typeface="宋体" charset="-122"/>
        <a:cs typeface="+mn-cs"/>
      </a:defRPr>
    </a:lvl7pPr>
    <a:lvl8pPr marL="3200400" algn="l" defTabSz="914400" rtl="0" eaLnBrk="1" latinLnBrk="0" hangingPunct="1">
      <a:defRPr kumimoji="1" sz="3600" kern="1200">
        <a:solidFill>
          <a:schemeClr val="tx1"/>
        </a:solidFill>
        <a:latin typeface="Gulim" pitchFamily="34" charset="-127"/>
        <a:ea typeface="宋体" charset="-122"/>
        <a:cs typeface="+mn-cs"/>
      </a:defRPr>
    </a:lvl8pPr>
    <a:lvl9pPr marL="3657600" algn="l" defTabSz="914400" rtl="0" eaLnBrk="1" latinLnBrk="0" hangingPunct="1">
      <a:defRPr kumimoji="1" sz="3600" kern="1200">
        <a:solidFill>
          <a:schemeClr val="tx1"/>
        </a:solidFill>
        <a:latin typeface="Gulim" pitchFamily="34" charset="-127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3399"/>
    <a:srgbClr val="006600"/>
    <a:srgbClr val="FF5050"/>
    <a:srgbClr val="F8F8F8"/>
    <a:srgbClr val="FF0000"/>
    <a:srgbClr val="F8FE06"/>
    <a:srgbClr val="FCF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4242" autoAdjust="0"/>
  </p:normalViewPr>
  <p:slideViewPr>
    <p:cSldViewPr snapToGrid="0">
      <p:cViewPr varScale="1">
        <p:scale>
          <a:sx n="53" d="100"/>
          <a:sy n="53" d="100"/>
        </p:scale>
        <p:origin x="-163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139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sz="1200">
                <a:ea typeface="Gulim" pitchFamily="34" charset="-127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200"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defRPr sz="1200"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sz="1200">
                <a:ea typeface="Gulim" pitchFamily="34" charset="-127"/>
              </a:defRPr>
            </a:lvl1pPr>
          </a:lstStyle>
          <a:p>
            <a:pPr>
              <a:defRPr/>
            </a:pPr>
            <a:fld id="{1E35477E-1C5A-478E-90F9-334C38665C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65082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sz="1200"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200"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defRPr sz="1200"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sz="1200">
                <a:ea typeface="Gulim" pitchFamily="34" charset="-127"/>
              </a:defRPr>
            </a:lvl1pPr>
          </a:lstStyle>
          <a:p>
            <a:pPr>
              <a:defRPr/>
            </a:pPr>
            <a:fld id="{216887E0-471E-4DE0-AF29-DA3E571DA50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190853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6887E0-471E-4DE0-AF29-DA3E571DA503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521832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6887E0-471E-4DE0-AF29-DA3E571DA503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692834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3" tIns="45711" rIns="91423" bIns="45711" anchor="b"/>
          <a:lstStyle>
            <a:lvl1pPr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9pPr>
          </a:lstStyle>
          <a:p>
            <a:pPr algn="r" eaLnBrk="1" hangingPunct="1"/>
            <a:fld id="{7DBC9705-389B-4C5F-8471-201467B8898F}" type="slidenum">
              <a:rPr lang="en-US" altLang="zh-CN" sz="1200">
                <a:latin typeface="Times New Roman" pitchFamily="18" charset="0"/>
                <a:ea typeface="隶书" pitchFamily="49" charset="-122"/>
              </a:rPr>
              <a:pPr algn="r" eaLnBrk="1" hangingPunct="1"/>
              <a:t>27</a:t>
            </a:fld>
            <a:endParaRPr lang="en-US" altLang="zh-CN" sz="120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1" rIns="91423" bIns="45711"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97914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" descr="njup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730824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E9908-57B2-4459-980B-5946E56C3D5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42470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4098925" y="6553200"/>
            <a:ext cx="982663" cy="3048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1" compatLnSpc="1">
            <a:spAutoFit/>
          </a:bodyPr>
          <a:lstStyle/>
          <a:p>
            <a:fld id="{9A0DB2DC-4C9A-4742-B13C-FB6460FD3503}" type="slidenum">
              <a:rPr lang="zh-CN" altLang="en-US" dirty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15603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752" y="112410"/>
            <a:ext cx="8229600" cy="816743"/>
          </a:xfrm>
          <a:prstGeom prst="rect">
            <a:avLst/>
          </a:prstGeom>
        </p:spPr>
        <p:txBody>
          <a:bodyPr/>
          <a:lstStyle>
            <a:lvl1pPr>
              <a:defRPr sz="4000" baseline="0">
                <a:solidFill>
                  <a:srgbClr val="F8FE06"/>
                </a:solidFill>
                <a:latin typeface="Tahoma" pitchFamily="34" charset="0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lnSpc>
                <a:spcPct val="105000"/>
              </a:lnSpc>
              <a:defRPr sz="3200" b="1" i="0" baseline="0">
                <a:latin typeface="Tahoma" pitchFamily="34" charset="0"/>
                <a:ea typeface="黑体" pitchFamily="49" charset="-122"/>
              </a:defRPr>
            </a:lvl1pPr>
            <a:lvl2pPr>
              <a:lnSpc>
                <a:spcPct val="105000"/>
              </a:lnSpc>
              <a:defRPr sz="2800" b="1" i="0" baseline="0">
                <a:latin typeface="Tahoma" pitchFamily="34" charset="0"/>
                <a:ea typeface="黑体" pitchFamily="49" charset="-122"/>
              </a:defRPr>
            </a:lvl2pPr>
            <a:lvl3pPr>
              <a:lnSpc>
                <a:spcPct val="105000"/>
              </a:lnSpc>
              <a:defRPr sz="2400" b="1" i="0" baseline="0">
                <a:latin typeface="Tahoma" pitchFamily="34" charset="0"/>
                <a:ea typeface="黑体" pitchFamily="49" charset="-122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893FB-85AB-4B61-AFED-52C0504A61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892379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A6B54-9BAF-4780-A14F-7F55ADCF1FE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779364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E115F-A18D-4981-BA91-63DE54E36BE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903174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47CC8-4C22-4E94-92BB-030D8DD40F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193417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6F916-06FB-4C33-8B4C-B7BC557AF9D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61721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EA571-AA88-4692-84BF-86BB01D66D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774846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60973-C939-468A-B29F-375B0F4B0B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09480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73544-A9B0-4441-A16B-C5F230DA09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157877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98925" y="6553200"/>
            <a:ext cx="982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 latinLnBrk="1">
              <a:defRPr kumimoji="0" sz="1400" b="1">
                <a:solidFill>
                  <a:schemeClr val="bg1"/>
                </a:solidFill>
                <a:ea typeface="Gulim" pitchFamily="34" charset="-127"/>
              </a:defRPr>
            </a:lvl1pPr>
          </a:lstStyle>
          <a:p>
            <a:pPr>
              <a:defRPr/>
            </a:pPr>
            <a:fld id="{E5C96805-3790-4584-B70C-938A5B84B6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WordArt 31"/>
          <p:cNvSpPr>
            <a:spLocks noChangeArrowheads="1" noChangeShapeType="1" noTextEdit="1"/>
          </p:cNvSpPr>
          <p:nvPr/>
        </p:nvSpPr>
        <p:spPr bwMode="auto">
          <a:xfrm>
            <a:off x="-9525" y="6577013"/>
            <a:ext cx="3151188" cy="266700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9600" b="1" kern="10">
                <a:gradFill rotWithShape="1">
                  <a:gsLst>
                    <a:gs pos="0">
                      <a:srgbClr val="FFFFFF"/>
                    </a:gs>
                    <a:gs pos="100000">
                      <a:schemeClr val="bg1">
                        <a:alpha val="32001"/>
                      </a:schemeClr>
                    </a:gs>
                  </a:gsLst>
                  <a:lin ang="5400000" scaled="1"/>
                </a:gradFill>
                <a:latin typeface="华文新魏"/>
                <a:ea typeface="华文新魏"/>
              </a:rPr>
              <a:t>计算机软件教学中心</a:t>
            </a:r>
          </a:p>
        </p:txBody>
      </p:sp>
      <p:sp>
        <p:nvSpPr>
          <p:cNvPr id="1029" name="WordArt 35"/>
          <p:cNvSpPr>
            <a:spLocks noChangeArrowheads="1" noChangeShapeType="1" noTextEdit="1"/>
          </p:cNvSpPr>
          <p:nvPr/>
        </p:nvSpPr>
        <p:spPr bwMode="auto">
          <a:xfrm>
            <a:off x="5707063" y="6551613"/>
            <a:ext cx="3432175" cy="306387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49407"/>
              </a:avLst>
            </a:prstTxWarp>
          </a:bodyPr>
          <a:lstStyle/>
          <a:p>
            <a:pPr algn="ctr"/>
            <a:r>
              <a:rPr lang="en-US" altLang="zh-CN" sz="9600" b="1" kern="10" dirty="0">
                <a:gradFill rotWithShape="1">
                  <a:gsLst>
                    <a:gs pos="0">
                      <a:srgbClr val="FFFFFF"/>
                    </a:gs>
                    <a:gs pos="100000">
                      <a:schemeClr val="bg1">
                        <a:alpha val="32001"/>
                      </a:schemeClr>
                    </a:gs>
                  </a:gsLst>
                  <a:lin ang="5400000" scaled="1"/>
                </a:gradFill>
                <a:latin typeface="华文新魏"/>
                <a:ea typeface="华文新魏"/>
              </a:rPr>
              <a:t>http://</a:t>
            </a:r>
            <a:r>
              <a:rPr lang="en-US" altLang="zh-CN" sz="9600" b="1" kern="10" dirty="0" smtClean="0">
                <a:gradFill rotWithShape="1">
                  <a:gsLst>
                    <a:gs pos="0">
                      <a:srgbClr val="FFFFFF"/>
                    </a:gs>
                    <a:gs pos="100000">
                      <a:schemeClr val="bg1">
                        <a:alpha val="32001"/>
                      </a:schemeClr>
                    </a:gs>
                  </a:gsLst>
                  <a:lin ang="5400000" scaled="1"/>
                </a:gradFill>
                <a:latin typeface="华文新魏"/>
                <a:ea typeface="华文新魏"/>
              </a:rPr>
              <a:t>c.njupt.edu.cn/</a:t>
            </a:r>
            <a:endParaRPr lang="zh-CN" altLang="en-US" sz="9600" b="1" kern="10" dirty="0">
              <a:gradFill rotWithShape="1">
                <a:gsLst>
                  <a:gs pos="0">
                    <a:srgbClr val="FFFFFF"/>
                  </a:gs>
                  <a:gs pos="100000">
                    <a:schemeClr val="bg1">
                      <a:alpha val="32001"/>
                    </a:schemeClr>
                  </a:gs>
                </a:gsLst>
                <a:lin ang="5400000" scaled="1"/>
              </a:gradFill>
              <a:latin typeface="华文新魏"/>
              <a:ea typeface="华文新魏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6341" y="0"/>
            <a:ext cx="9131318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itchFamily="34" charset="-127"/>
          <a:ea typeface="Gulim" pitchFamily="34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itchFamily="34" charset="-127"/>
          <a:ea typeface="Gulim" pitchFamily="34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itchFamily="34" charset="-127"/>
          <a:ea typeface="Gulim" pitchFamily="34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itchFamily="34" charset="-127"/>
          <a:ea typeface="Gulim" pitchFamily="34" charset="-127"/>
        </a:defRPr>
      </a:lvl5pPr>
      <a:lvl6pPr marL="4572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itchFamily="34" charset="-127"/>
          <a:ea typeface="Gulim" pitchFamily="34" charset="-127"/>
        </a:defRPr>
      </a:lvl6pPr>
      <a:lvl7pPr marL="9144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itchFamily="34" charset="-127"/>
          <a:ea typeface="Gulim" pitchFamily="34" charset="-127"/>
        </a:defRPr>
      </a:lvl7pPr>
      <a:lvl8pPr marL="13716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itchFamily="34" charset="-127"/>
          <a:ea typeface="Gulim" pitchFamily="34" charset="-127"/>
        </a:defRPr>
      </a:lvl8pPr>
      <a:lvl9pPr marL="18288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itchFamily="34" charset="-127"/>
          <a:ea typeface="Gulim" pitchFamily="34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£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£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9" name="Text Box 43"/>
          <p:cNvSpPr txBox="1">
            <a:spLocks noChangeArrowheads="1"/>
          </p:cNvSpPr>
          <p:nvPr/>
        </p:nvSpPr>
        <p:spPr bwMode="auto">
          <a:xfrm>
            <a:off x="3703638" y="5322888"/>
            <a:ext cx="11721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Gulim" pitchFamily="34" charset="-127"/>
              </a:rPr>
              <a:t>201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Gulim" pitchFamily="34" charset="-127"/>
              </a:rPr>
              <a:t>8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Gulim" pitchFamily="34" charset="-127"/>
              </a:rPr>
              <a:t>.</a:t>
            </a:r>
            <a:r>
              <a:rPr lang="en-US" altLang="ko-KR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Gulim" pitchFamily="34" charset="-127"/>
              </a:rPr>
              <a:t>2</a:t>
            </a:r>
          </a:p>
        </p:txBody>
      </p:sp>
      <p:sp>
        <p:nvSpPr>
          <p:cNvPr id="4099" name="Rectangle 45"/>
          <p:cNvSpPr>
            <a:spLocks noChangeArrowheads="1"/>
          </p:cNvSpPr>
          <p:nvPr/>
        </p:nvSpPr>
        <p:spPr bwMode="auto">
          <a:xfrm>
            <a:off x="101600" y="1298575"/>
            <a:ext cx="890587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/>
          <a:lstStyle/>
          <a:p>
            <a:pPr algn="ctr" latinLnBrk="1">
              <a:lnSpc>
                <a:spcPct val="90000"/>
              </a:lnSpc>
              <a:defRPr/>
            </a:pPr>
            <a:r>
              <a:rPr lang="en-US" altLang="zh-CN" sz="5400" b="1" dirty="0" smtClean="0">
                <a:solidFill>
                  <a:srgbClr val="FFFFFF"/>
                </a:solidFill>
                <a:latin typeface="Arial Black" pitchFamily="34" charset="0"/>
                <a:ea typeface="黑体" pitchFamily="2" charset="-122"/>
              </a:rPr>
              <a:t>Python</a:t>
            </a:r>
            <a:r>
              <a:rPr lang="zh-CN" altLang="en-US" sz="5400" b="1" dirty="0" smtClean="0">
                <a:solidFill>
                  <a:srgbClr val="FFFFFF"/>
                </a:solidFill>
                <a:latin typeface="Arial Black" pitchFamily="34" charset="0"/>
                <a:ea typeface="黑体" pitchFamily="2" charset="-122"/>
              </a:rPr>
              <a:t>语言程序设计</a:t>
            </a:r>
            <a:endParaRPr lang="zh-CN" altLang="en-US" sz="5400" b="1" dirty="0">
              <a:solidFill>
                <a:srgbClr val="FFFFFF"/>
              </a:solidFill>
              <a:latin typeface="Arial Black" pitchFamily="34" charset="0"/>
              <a:ea typeface="黑体" pitchFamily="2" charset="-122"/>
            </a:endParaRPr>
          </a:p>
        </p:txBody>
      </p:sp>
      <p:sp>
        <p:nvSpPr>
          <p:cNvPr id="4100" name="Text Box 57"/>
          <p:cNvSpPr txBox="1">
            <a:spLocks noChangeArrowheads="1"/>
          </p:cNvSpPr>
          <p:nvPr/>
        </p:nvSpPr>
        <p:spPr bwMode="auto">
          <a:xfrm>
            <a:off x="1174750" y="2625725"/>
            <a:ext cx="70151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Times New Roman" pitchFamily="18" charset="0"/>
                <a:ea typeface="幼圆" pitchFamily="49" charset="-122"/>
              </a:rPr>
              <a:t>南京邮电大学计算机学院</a:t>
            </a:r>
            <a:endParaRPr lang="en-US" altLang="zh-CN" sz="3200" b="1">
              <a:solidFill>
                <a:srgbClr val="FFFF00"/>
              </a:solidFill>
              <a:latin typeface="Times New Roman" pitchFamily="18" charset="0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6571" y="1378857"/>
            <a:ext cx="8229600" cy="4906963"/>
          </a:xfrm>
        </p:spPr>
        <p:txBody>
          <a:bodyPr/>
          <a:lstStyle/>
          <a:p>
            <a:r>
              <a:rPr lang="zh-CN" altLang="en-US" sz="2400" dirty="0"/>
              <a:t>该代码重新定义了</a:t>
            </a:r>
            <a:r>
              <a:rPr lang="en-US" altLang="zh-CN" sz="2400" dirty="0"/>
              <a:t>Person</a:t>
            </a:r>
            <a:r>
              <a:rPr lang="zh-CN" altLang="en-US" sz="2400" dirty="0"/>
              <a:t>类，与上一节中定义的</a:t>
            </a:r>
            <a:r>
              <a:rPr lang="en-US" altLang="zh-CN" sz="2400" dirty="0"/>
              <a:t>Person</a:t>
            </a:r>
            <a:r>
              <a:rPr lang="zh-CN" altLang="en-US" sz="2400" dirty="0"/>
              <a:t>类不同的点如下：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 smtClean="0"/>
              <a:t>__</a:t>
            </a:r>
            <a:r>
              <a:rPr lang="en-US" altLang="zh-CN" sz="2000" dirty="0" err="1"/>
              <a:t>init</a:t>
            </a:r>
            <a:r>
              <a:rPr lang="en-US" altLang="zh-CN" sz="2000" dirty="0"/>
              <a:t>__()</a:t>
            </a:r>
            <a:r>
              <a:rPr lang="zh-CN" altLang="en-US" sz="2000" dirty="0"/>
              <a:t>方法拥有除</a:t>
            </a:r>
            <a:r>
              <a:rPr lang="en-US" altLang="zh-CN" sz="2000" dirty="0"/>
              <a:t>self</a:t>
            </a:r>
            <a:r>
              <a:rPr lang="zh-CN" altLang="en-US" sz="2000" dirty="0"/>
              <a:t>外的三个参数：</a:t>
            </a:r>
            <a:r>
              <a:rPr lang="en-US" altLang="zh-CN" sz="2000" dirty="0"/>
              <a:t>name</a:t>
            </a:r>
            <a:r>
              <a:rPr lang="zh-CN" altLang="en-US" sz="2000" dirty="0"/>
              <a:t>、</a:t>
            </a:r>
            <a:r>
              <a:rPr lang="en-US" altLang="zh-CN" sz="2000" dirty="0"/>
              <a:t>gender</a:t>
            </a:r>
            <a:r>
              <a:rPr lang="zh-CN" altLang="en-US" sz="2000" dirty="0"/>
              <a:t>、</a:t>
            </a:r>
            <a:r>
              <a:rPr lang="en-US" altLang="zh-CN" sz="2000" dirty="0"/>
              <a:t>weight</a:t>
            </a:r>
            <a:r>
              <a:rPr lang="zh-CN" altLang="en-US" sz="2000" dirty="0"/>
              <a:t>，分别赋值给</a:t>
            </a:r>
            <a:r>
              <a:rPr lang="en-US" altLang="zh-CN" sz="2000" dirty="0"/>
              <a:t>self.name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self.gener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self.weight</a:t>
            </a:r>
            <a:r>
              <a:rPr lang="zh-CN" altLang="en-US" sz="2000" dirty="0"/>
              <a:t>。在创建</a:t>
            </a:r>
            <a:r>
              <a:rPr lang="en-US" altLang="zh-CN" sz="2000" dirty="0"/>
              <a:t>Person</a:t>
            </a:r>
            <a:r>
              <a:rPr lang="zh-CN" altLang="en-US" sz="2000" dirty="0"/>
              <a:t>对象的时候可以通过传不同的值创建不同的对象，如在代码块</a:t>
            </a:r>
            <a:r>
              <a:rPr lang="en-US" altLang="zh-CN" sz="2000" dirty="0"/>
              <a:t>4</a:t>
            </a:r>
            <a:r>
              <a:rPr lang="zh-CN" altLang="en-US" sz="2000" dirty="0"/>
              <a:t>中，通过</a:t>
            </a:r>
            <a:r>
              <a:rPr lang="en-US" altLang="zh-CN" sz="2000" dirty="0"/>
              <a:t>p1=Person('</a:t>
            </a:r>
            <a:r>
              <a:rPr lang="zh-CN" altLang="en-US" sz="2000" dirty="0"/>
              <a:t>韩信</a:t>
            </a:r>
            <a:r>
              <a:rPr lang="en-US" altLang="zh-CN" sz="2000" dirty="0"/>
              <a:t>','</a:t>
            </a:r>
            <a:r>
              <a:rPr lang="zh-CN" altLang="en-US" sz="2000" dirty="0"/>
              <a:t>男</a:t>
            </a:r>
            <a:r>
              <a:rPr lang="en-US" altLang="zh-CN" sz="2000" dirty="0"/>
              <a:t>',70)</a:t>
            </a:r>
            <a:r>
              <a:rPr lang="zh-CN" altLang="en-US" sz="2000" dirty="0"/>
              <a:t>，创建一个名为韩信，男性，体重</a:t>
            </a:r>
            <a:r>
              <a:rPr lang="en-US" altLang="zh-CN" sz="2000" dirty="0"/>
              <a:t>70</a:t>
            </a:r>
            <a:r>
              <a:rPr lang="zh-CN" altLang="en-US" sz="2000" dirty="0"/>
              <a:t>的</a:t>
            </a:r>
            <a:r>
              <a:rPr lang="en-US" altLang="zh-CN" sz="2000" dirty="0"/>
              <a:t>Person</a:t>
            </a:r>
            <a:r>
              <a:rPr lang="zh-CN" altLang="en-US" sz="2000" dirty="0"/>
              <a:t>对象，通过</a:t>
            </a:r>
            <a:r>
              <a:rPr lang="en-US" altLang="zh-CN" sz="2000" dirty="0"/>
              <a:t>p2=Person('</a:t>
            </a:r>
            <a:r>
              <a:rPr lang="zh-CN" altLang="en-US" sz="2000" dirty="0"/>
              <a:t>王昭君</a:t>
            </a:r>
            <a:r>
              <a:rPr lang="en-US" altLang="zh-CN" sz="2000" dirty="0"/>
              <a:t>','</a:t>
            </a:r>
            <a:r>
              <a:rPr lang="zh-CN" altLang="en-US" sz="2000" dirty="0"/>
              <a:t>女</a:t>
            </a:r>
            <a:r>
              <a:rPr lang="en-US" altLang="zh-CN" sz="2000" dirty="0"/>
              <a:t>',50)</a:t>
            </a:r>
            <a:r>
              <a:rPr lang="zh-CN" altLang="en-US" sz="2000" dirty="0"/>
              <a:t>创建一个名为王昭君，女性，体重</a:t>
            </a:r>
            <a:r>
              <a:rPr lang="en-US" altLang="zh-CN" sz="2000" dirty="0"/>
              <a:t>50</a:t>
            </a:r>
            <a:r>
              <a:rPr lang="zh-CN" altLang="en-US" sz="2000" dirty="0"/>
              <a:t>的</a:t>
            </a:r>
            <a:r>
              <a:rPr lang="en-US" altLang="zh-CN" sz="2000" dirty="0"/>
              <a:t>Person</a:t>
            </a:r>
            <a:r>
              <a:rPr lang="zh-CN" altLang="en-US" sz="2000" dirty="0"/>
              <a:t>对象。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 smtClean="0"/>
              <a:t>定义</a:t>
            </a:r>
            <a:r>
              <a:rPr lang="zh-CN" altLang="en-US" sz="2000" dirty="0"/>
              <a:t>了</a:t>
            </a:r>
            <a:r>
              <a:rPr lang="en-US" altLang="zh-CN" sz="2000" dirty="0"/>
              <a:t>eat()</a:t>
            </a:r>
            <a:r>
              <a:rPr lang="zh-CN" altLang="en-US" sz="2000" dirty="0"/>
              <a:t>方法，该方法的参数是</a:t>
            </a:r>
            <a:r>
              <a:rPr lang="en-US" altLang="zh-CN" sz="2000" dirty="0"/>
              <a:t>self</a:t>
            </a:r>
            <a:r>
              <a:rPr lang="zh-CN" altLang="en-US" sz="2000" dirty="0"/>
              <a:t>和</a:t>
            </a:r>
            <a:r>
              <a:rPr lang="en-US" altLang="zh-CN" sz="2000" dirty="0"/>
              <a:t>food</a:t>
            </a:r>
            <a:r>
              <a:rPr lang="zh-CN" altLang="en-US" sz="2000" dirty="0"/>
              <a:t>：</a:t>
            </a:r>
            <a:r>
              <a:rPr lang="en-US" altLang="zh-CN" sz="2000" dirty="0"/>
              <a:t>self</a:t>
            </a:r>
            <a:r>
              <a:rPr lang="zh-CN" altLang="en-US" sz="2000" dirty="0"/>
              <a:t>表示当前调用</a:t>
            </a:r>
            <a:r>
              <a:rPr lang="en-US" altLang="zh-CN" sz="2000" dirty="0"/>
              <a:t>eat()</a:t>
            </a:r>
            <a:r>
              <a:rPr lang="zh-CN" altLang="en-US" sz="2000" dirty="0"/>
              <a:t>的对象，</a:t>
            </a:r>
            <a:r>
              <a:rPr lang="en-US" altLang="zh-CN" sz="2000" dirty="0"/>
              <a:t>food</a:t>
            </a:r>
            <a:r>
              <a:rPr lang="zh-CN" altLang="en-US" sz="2000" dirty="0"/>
              <a:t>是一个数字类型参数，表示吃进去的食物重量，通过</a:t>
            </a:r>
            <a:r>
              <a:rPr lang="en-US" altLang="zh-CN" sz="2000" dirty="0" err="1"/>
              <a:t>self.weight</a:t>
            </a:r>
            <a:r>
              <a:rPr lang="en-US" altLang="zh-CN" sz="2000" dirty="0"/>
              <a:t>=</a:t>
            </a:r>
            <a:r>
              <a:rPr lang="en-US" altLang="zh-CN" sz="2000" dirty="0" err="1"/>
              <a:t>self.weight+food</a:t>
            </a:r>
            <a:r>
              <a:rPr lang="zh-CN" altLang="en-US" sz="2000" dirty="0"/>
              <a:t>使得调用</a:t>
            </a:r>
            <a:r>
              <a:rPr lang="en-US" altLang="zh-CN" sz="2000" dirty="0"/>
              <a:t>eat()</a:t>
            </a:r>
            <a:r>
              <a:rPr lang="zh-CN" altLang="en-US" sz="2000" dirty="0"/>
              <a:t>方法的</a:t>
            </a:r>
            <a:r>
              <a:rPr lang="en-US" altLang="zh-CN" sz="2000" dirty="0"/>
              <a:t>Person</a:t>
            </a:r>
            <a:r>
              <a:rPr lang="zh-CN" altLang="en-US" sz="2000" dirty="0"/>
              <a:t>对象体重增加，如</a:t>
            </a:r>
            <a:r>
              <a:rPr lang="en-US" altLang="zh-CN" sz="2000" dirty="0"/>
              <a:t>p1.eat(2)</a:t>
            </a:r>
            <a:r>
              <a:rPr lang="zh-CN" altLang="en-US" sz="2000" dirty="0"/>
              <a:t>表示</a:t>
            </a:r>
            <a:r>
              <a:rPr lang="en-US" altLang="zh-CN" sz="2000" dirty="0"/>
              <a:t>Person</a:t>
            </a:r>
            <a:r>
              <a:rPr lang="zh-CN" altLang="en-US" sz="2000" dirty="0"/>
              <a:t>对象</a:t>
            </a:r>
            <a:r>
              <a:rPr lang="en-US" altLang="zh-CN" sz="2000" dirty="0"/>
              <a:t>p1</a:t>
            </a:r>
            <a:r>
              <a:rPr lang="zh-CN" altLang="en-US" sz="2000" dirty="0"/>
              <a:t>的体重增加</a:t>
            </a:r>
            <a:r>
              <a:rPr lang="en-US" altLang="zh-CN" sz="2000" dirty="0"/>
              <a:t>2</a:t>
            </a:r>
            <a:r>
              <a:rPr lang="zh-CN" altLang="en-US" sz="2000" dirty="0"/>
              <a:t>，同时显示信息。</a:t>
            </a: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7147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 startAt="3"/>
            </a:pPr>
            <a:r>
              <a:rPr lang="zh-CN" altLang="zh-CN" sz="2400" dirty="0"/>
              <a:t>定义了</a:t>
            </a:r>
            <a:r>
              <a:rPr lang="en-US" altLang="zh-CN" sz="2400" dirty="0"/>
              <a:t>run()</a:t>
            </a:r>
            <a:r>
              <a:rPr lang="zh-CN" altLang="zh-CN" sz="2400" dirty="0"/>
              <a:t>方法，该方法只有一个参数</a:t>
            </a:r>
            <a:r>
              <a:rPr lang="en-US" altLang="zh-CN" sz="2400" dirty="0"/>
              <a:t>self</a:t>
            </a:r>
            <a:r>
              <a:rPr lang="zh-CN" altLang="zh-CN" sz="2400" dirty="0"/>
              <a:t>，通过</a:t>
            </a:r>
            <a:r>
              <a:rPr lang="en-US" altLang="zh-CN" sz="2400" dirty="0" err="1"/>
              <a:t>self.weight</a:t>
            </a:r>
            <a:r>
              <a:rPr lang="en-US" altLang="zh-CN" sz="2400" dirty="0"/>
              <a:t>=self.weight-1</a:t>
            </a:r>
            <a:r>
              <a:rPr lang="zh-CN" altLang="zh-CN" sz="2400" dirty="0"/>
              <a:t>使得调用</a:t>
            </a:r>
            <a:r>
              <a:rPr lang="en-US" altLang="zh-CN" sz="2400" dirty="0"/>
              <a:t>run()</a:t>
            </a:r>
            <a:r>
              <a:rPr lang="zh-CN" altLang="zh-CN" sz="2400" dirty="0"/>
              <a:t>的对象体重减</a:t>
            </a:r>
            <a:r>
              <a:rPr lang="en-US" altLang="zh-CN" sz="2400" dirty="0"/>
              <a:t>1</a:t>
            </a:r>
            <a:r>
              <a:rPr lang="zh-CN" altLang="zh-CN" sz="2400" dirty="0"/>
              <a:t>，如</a:t>
            </a:r>
            <a:r>
              <a:rPr lang="en-US" altLang="zh-CN" sz="2400" dirty="0"/>
              <a:t>p1.run()</a:t>
            </a:r>
            <a:r>
              <a:rPr lang="zh-CN" altLang="zh-CN" sz="2400" dirty="0"/>
              <a:t>，表示</a:t>
            </a:r>
            <a:r>
              <a:rPr lang="en-US" altLang="zh-CN" sz="2400" dirty="0"/>
              <a:t>Person</a:t>
            </a:r>
            <a:r>
              <a:rPr lang="zh-CN" altLang="zh-CN" sz="2400" dirty="0"/>
              <a:t>对象</a:t>
            </a:r>
            <a:r>
              <a:rPr lang="en-US" altLang="zh-CN" sz="2400" dirty="0"/>
              <a:t>p1</a:t>
            </a:r>
            <a:r>
              <a:rPr lang="zh-CN" altLang="zh-CN" sz="2400" dirty="0"/>
              <a:t>通过跑步锻炼体重降低了</a:t>
            </a:r>
            <a:r>
              <a:rPr lang="en-US" altLang="zh-CN" sz="2400" dirty="0"/>
              <a:t>1</a:t>
            </a:r>
            <a:r>
              <a:rPr lang="zh-CN" altLang="zh-CN" sz="2400" dirty="0"/>
              <a:t>，同时显示信息。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zh-CN" altLang="zh-CN" sz="2400" dirty="0"/>
              <a:t>定义了</a:t>
            </a:r>
            <a:r>
              <a:rPr lang="en-US" altLang="zh-CN" sz="2400" dirty="0"/>
              <a:t>say()</a:t>
            </a:r>
            <a:r>
              <a:rPr lang="zh-CN" altLang="zh-CN" sz="2400" dirty="0"/>
              <a:t>方法，该方法只有一个参数</a:t>
            </a:r>
            <a:r>
              <a:rPr lang="en-US" altLang="zh-CN" sz="2400" dirty="0"/>
              <a:t>self</a:t>
            </a:r>
            <a:r>
              <a:rPr lang="zh-CN" altLang="zh-CN" sz="2400" dirty="0"/>
              <a:t>，通过</a:t>
            </a:r>
            <a:r>
              <a:rPr lang="en-US" altLang="zh-CN" sz="2400" dirty="0"/>
              <a:t>print('My name is %s' % (self.name))</a:t>
            </a:r>
            <a:r>
              <a:rPr lang="zh-CN" altLang="zh-CN" sz="2400" dirty="0"/>
              <a:t>语句自我介绍，如</a:t>
            </a:r>
            <a:r>
              <a:rPr lang="en-US" altLang="zh-CN" sz="2400" dirty="0"/>
              <a:t>p2.say()</a:t>
            </a:r>
            <a:r>
              <a:rPr lang="zh-CN" altLang="zh-CN" sz="2400" dirty="0"/>
              <a:t>，输出“王昭君”，自我介绍。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zh-CN" altLang="zh-CN" sz="2400" dirty="0"/>
              <a:t>代码块</a:t>
            </a:r>
            <a:r>
              <a:rPr lang="en-US" altLang="zh-CN" sz="2400" dirty="0"/>
              <a:t>4</a:t>
            </a:r>
            <a:r>
              <a:rPr lang="zh-CN" altLang="zh-CN" sz="2400" dirty="0"/>
              <a:t>创建了两个不同的</a:t>
            </a:r>
            <a:r>
              <a:rPr lang="en-US" altLang="zh-CN" sz="2400" dirty="0"/>
              <a:t>Person</a:t>
            </a:r>
            <a:r>
              <a:rPr lang="zh-CN" altLang="zh-CN" sz="2400" dirty="0"/>
              <a:t>对象，分别是</a:t>
            </a:r>
            <a:r>
              <a:rPr lang="en-US" altLang="zh-CN" sz="2400" dirty="0"/>
              <a:t>p1</a:t>
            </a:r>
            <a:r>
              <a:rPr lang="zh-CN" altLang="zh-CN" sz="2400" dirty="0"/>
              <a:t>和</a:t>
            </a:r>
            <a:r>
              <a:rPr lang="en-US" altLang="zh-CN" sz="2400" dirty="0"/>
              <a:t>p2</a:t>
            </a:r>
            <a:r>
              <a:rPr lang="zh-CN" altLang="zh-CN" sz="2400" dirty="0"/>
              <a:t>，分别调用他们的</a:t>
            </a:r>
            <a:r>
              <a:rPr lang="en-US" altLang="zh-CN" sz="2400" dirty="0"/>
              <a:t>eat()</a:t>
            </a:r>
            <a:r>
              <a:rPr lang="zh-CN" altLang="zh-CN" sz="2400" dirty="0"/>
              <a:t>、</a:t>
            </a:r>
            <a:r>
              <a:rPr lang="en-US" altLang="zh-CN" sz="2400" dirty="0"/>
              <a:t>run()</a:t>
            </a:r>
            <a:r>
              <a:rPr lang="zh-CN" altLang="zh-CN" sz="2400" dirty="0"/>
              <a:t>、</a:t>
            </a:r>
            <a:r>
              <a:rPr lang="en-US" altLang="zh-CN" sz="2400" dirty="0"/>
              <a:t>say()</a:t>
            </a:r>
            <a:r>
              <a:rPr lang="zh-CN" altLang="zh-CN" sz="2400" dirty="0"/>
              <a:t>方法。</a:t>
            </a:r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53365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</a:t>
            </a:r>
            <a:r>
              <a:rPr lang="zh-CN" altLang="en-US" dirty="0"/>
              <a:t>属性的默认值设置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可以为属性在</a:t>
            </a:r>
            <a:r>
              <a:rPr lang="en-US" altLang="zh-CN" sz="2800" dirty="0"/>
              <a:t>__</a:t>
            </a:r>
            <a:r>
              <a:rPr lang="en-US" altLang="zh-CN" sz="2800" dirty="0" err="1"/>
              <a:t>init</a:t>
            </a:r>
            <a:r>
              <a:rPr lang="en-US" altLang="zh-CN" sz="2800" dirty="0"/>
              <a:t>__()</a:t>
            </a:r>
            <a:r>
              <a:rPr lang="zh-CN" altLang="en-US" sz="2800" dirty="0"/>
              <a:t>方法中设置默认值，代码如下</a:t>
            </a:r>
            <a:r>
              <a:rPr lang="zh-CN" altLang="en-US" sz="2800" dirty="0" smtClean="0"/>
              <a:t>：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sp>
        <p:nvSpPr>
          <p:cNvPr id="5" name="矩形 4"/>
          <p:cNvSpPr/>
          <p:nvPr/>
        </p:nvSpPr>
        <p:spPr>
          <a:xfrm>
            <a:off x="820057" y="3166479"/>
            <a:ext cx="76562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# </a:t>
            </a:r>
            <a:r>
              <a:rPr lang="zh-CN" altLang="en-US" sz="2000" b="1" dirty="0"/>
              <a:t>例 </a:t>
            </a:r>
            <a:r>
              <a:rPr lang="en-US" altLang="zh-CN" sz="2000" b="1" dirty="0"/>
              <a:t>8 3</a:t>
            </a:r>
            <a:r>
              <a:rPr lang="zh-CN" altLang="en-US" sz="2000" b="1" dirty="0"/>
              <a:t>在类的定义中加入初始化代码</a:t>
            </a:r>
          </a:p>
          <a:p>
            <a:r>
              <a:rPr lang="en-US" altLang="zh-CN" sz="2000" b="1" dirty="0" err="1"/>
              <a:t>def</a:t>
            </a:r>
            <a:r>
              <a:rPr lang="en-US" altLang="zh-CN" sz="2000" b="1" dirty="0"/>
              <a:t> __</a:t>
            </a:r>
            <a:r>
              <a:rPr lang="en-US" altLang="zh-CN" sz="2000" b="1" dirty="0" err="1"/>
              <a:t>init</a:t>
            </a:r>
            <a:r>
              <a:rPr lang="en-US" altLang="zh-CN" sz="2000" b="1" dirty="0"/>
              <a:t>__(self, name, gender='</a:t>
            </a:r>
            <a:r>
              <a:rPr lang="zh-CN" altLang="en-US" sz="2000" b="1" dirty="0"/>
              <a:t>男</a:t>
            </a:r>
            <a:r>
              <a:rPr lang="en-US" altLang="zh-CN" sz="2000" b="1" dirty="0"/>
              <a:t>', weight=70):</a:t>
            </a:r>
          </a:p>
          <a:p>
            <a:r>
              <a:rPr lang="en-US" altLang="zh-CN" sz="2000" b="1" dirty="0"/>
              <a:t>        </a:t>
            </a:r>
            <a:r>
              <a:rPr lang="en-US" altLang="zh-CN" sz="2000" b="1" dirty="0" err="1"/>
              <a:t>self._name</a:t>
            </a:r>
            <a:r>
              <a:rPr lang="en-US" altLang="zh-CN" sz="2000" b="1" dirty="0"/>
              <a:t>=name</a:t>
            </a:r>
          </a:p>
          <a:p>
            <a:r>
              <a:rPr lang="en-US" altLang="zh-CN" sz="2000" b="1" dirty="0"/>
              <a:t>        </a:t>
            </a:r>
            <a:r>
              <a:rPr lang="en-US" altLang="zh-CN" sz="2000" b="1" dirty="0" err="1"/>
              <a:t>self.gender</a:t>
            </a:r>
            <a:r>
              <a:rPr lang="en-US" altLang="zh-CN" sz="2000" b="1" dirty="0"/>
              <a:t> =gender</a:t>
            </a:r>
          </a:p>
          <a:p>
            <a:r>
              <a:rPr lang="en-US" altLang="zh-CN" sz="2000" b="1" dirty="0"/>
              <a:t>        </a:t>
            </a:r>
            <a:r>
              <a:rPr lang="en-US" altLang="zh-CN" sz="2000" b="1" dirty="0" err="1"/>
              <a:t>self.weight</a:t>
            </a:r>
            <a:r>
              <a:rPr lang="en-US" altLang="zh-CN" sz="2000" b="1" dirty="0"/>
              <a:t>=weight</a:t>
            </a:r>
          </a:p>
          <a:p>
            <a:r>
              <a:rPr lang="en-US" altLang="zh-CN" sz="2000" b="1" dirty="0"/>
              <a:t>        print('A person named %s is created' % </a:t>
            </a:r>
            <a:r>
              <a:rPr lang="en-US" altLang="zh-CN" sz="2000" b="1" dirty="0" err="1"/>
              <a:t>self._name</a:t>
            </a:r>
            <a:r>
              <a:rPr lang="en-US" altLang="zh-CN" sz="2000" b="1" dirty="0"/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127498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</a:t>
            </a:r>
            <a:r>
              <a:rPr lang="zh-CN" altLang="en-US" dirty="0"/>
              <a:t>属性</a:t>
            </a:r>
            <a:r>
              <a:rPr lang="zh-CN" altLang="en-US" dirty="0" smtClean="0"/>
              <a:t>的修改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5" name="矩形 4"/>
          <p:cNvSpPr/>
          <p:nvPr/>
        </p:nvSpPr>
        <p:spPr>
          <a:xfrm>
            <a:off x="308541" y="1918409"/>
            <a:ext cx="856342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等线" panose="02010600030101010101" pitchFamily="2" charset="-122"/>
                <a:ea typeface="宋体" panose="02010600030101010101" pitchFamily="2" charset="-122"/>
                <a:cs typeface="等线" panose="02010600030101010101" pitchFamily="2" charset="-122"/>
              </a:rPr>
              <a:t>#</a:t>
            </a: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</a:t>
            </a:r>
            <a:r>
              <a:rPr lang="zh-CN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例 </a:t>
            </a: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8‑4</a:t>
            </a:r>
            <a:r>
              <a:rPr lang="zh-CN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属性值的添加、修改与删除示例</a:t>
            </a: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p1=Person('</a:t>
            </a:r>
            <a:r>
              <a:rPr lang="zh-CN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安琪拉</a:t>
            </a: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','</a:t>
            </a:r>
            <a:r>
              <a:rPr lang="zh-CN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女</a:t>
            </a: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',45)</a:t>
            </a:r>
            <a:endParaRPr lang="zh-CN" altLang="zh-CN" sz="20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p1.height=170</a:t>
            </a:r>
            <a:endParaRPr lang="zh-CN" altLang="zh-CN" sz="20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p1.weight=46</a:t>
            </a:r>
            <a:endParaRPr lang="zh-CN" altLang="zh-CN" sz="20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print(p1.height, p1.weight)</a:t>
            </a:r>
            <a:endParaRPr lang="zh-CN" altLang="zh-CN" sz="20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del p1.height</a:t>
            </a:r>
            <a:endParaRPr lang="zh-CN" altLang="zh-CN" sz="20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print(p1.height, p1.weight)</a:t>
            </a:r>
            <a:endParaRPr lang="zh-CN" altLang="zh-CN" sz="20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129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其中：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p1.height=170</a:t>
            </a:r>
            <a:r>
              <a:rPr lang="zh-CN" altLang="zh-CN" dirty="0"/>
              <a:t>为对象</a:t>
            </a:r>
            <a:r>
              <a:rPr lang="en-US" altLang="zh-CN" dirty="0"/>
              <a:t>p1</a:t>
            </a:r>
            <a:r>
              <a:rPr lang="zh-CN" altLang="zh-CN" dirty="0"/>
              <a:t>添加了一个名为</a:t>
            </a:r>
            <a:r>
              <a:rPr lang="en-US" altLang="zh-CN" dirty="0"/>
              <a:t>height</a:t>
            </a:r>
            <a:r>
              <a:rPr lang="zh-CN" altLang="zh-CN" dirty="0"/>
              <a:t>的属性并赋值</a:t>
            </a:r>
            <a:r>
              <a:rPr lang="zh-CN" altLang="zh-CN" dirty="0" smtClean="0"/>
              <a:t>为</a:t>
            </a:r>
            <a:r>
              <a:rPr lang="en-US" altLang="zh-CN" dirty="0" smtClean="0"/>
              <a:t>170</a:t>
            </a:r>
            <a:r>
              <a:rPr lang="zh-CN" altLang="zh-CN" dirty="0"/>
              <a:t>，</a:t>
            </a:r>
            <a:r>
              <a:rPr lang="en-US" altLang="zh-CN" dirty="0"/>
              <a:t>height</a:t>
            </a:r>
            <a:r>
              <a:rPr lang="zh-CN" altLang="zh-CN" dirty="0"/>
              <a:t>属性在</a:t>
            </a:r>
            <a:r>
              <a:rPr lang="en-US" altLang="zh-CN" dirty="0"/>
              <a:t>Person</a:t>
            </a:r>
            <a:r>
              <a:rPr lang="zh-CN" altLang="zh-CN" dirty="0"/>
              <a:t>类中没有定义，只在</a:t>
            </a:r>
            <a:r>
              <a:rPr lang="en-US" altLang="zh-CN" dirty="0"/>
              <a:t>p1</a:t>
            </a:r>
            <a:r>
              <a:rPr lang="zh-CN" altLang="zh-CN" dirty="0"/>
              <a:t>对象中存在。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p1.weight=46</a:t>
            </a:r>
            <a:r>
              <a:rPr lang="zh-CN" altLang="zh-CN" dirty="0"/>
              <a:t>将对象</a:t>
            </a:r>
            <a:r>
              <a:rPr lang="en-US" altLang="zh-CN" dirty="0"/>
              <a:t>p1</a:t>
            </a:r>
            <a:r>
              <a:rPr lang="zh-CN" altLang="zh-CN" dirty="0"/>
              <a:t>的</a:t>
            </a:r>
            <a:r>
              <a:rPr lang="en-US" altLang="zh-CN" dirty="0"/>
              <a:t>weight</a:t>
            </a:r>
            <a:r>
              <a:rPr lang="zh-CN" altLang="zh-CN" dirty="0"/>
              <a:t>属性的值修改为</a:t>
            </a:r>
            <a:r>
              <a:rPr lang="en-US" altLang="zh-CN" dirty="0"/>
              <a:t>46</a:t>
            </a:r>
            <a:r>
              <a:rPr lang="zh-CN" altLang="zh-CN" dirty="0"/>
              <a:t>。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del p1.height</a:t>
            </a:r>
            <a:r>
              <a:rPr lang="zh-CN" altLang="zh-CN" dirty="0"/>
              <a:t>删除对象</a:t>
            </a:r>
            <a:r>
              <a:rPr lang="en-US" altLang="zh-CN" dirty="0"/>
              <a:t>p1</a:t>
            </a:r>
            <a:r>
              <a:rPr lang="zh-CN" altLang="zh-CN" dirty="0"/>
              <a:t>的</a:t>
            </a:r>
            <a:r>
              <a:rPr lang="en-US" altLang="zh-CN" dirty="0"/>
              <a:t>height</a:t>
            </a:r>
            <a:r>
              <a:rPr lang="zh-CN" altLang="zh-CN" dirty="0"/>
              <a:t>属性。</a:t>
            </a:r>
          </a:p>
          <a:p>
            <a:pPr marL="971550" lvl="1" indent="-5143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13934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私有</a:t>
            </a:r>
            <a:r>
              <a:rPr lang="zh-CN" altLang="en-US" dirty="0"/>
              <a:t>属性和私有方法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sp>
        <p:nvSpPr>
          <p:cNvPr id="5" name="矩形 4"/>
          <p:cNvSpPr/>
          <p:nvPr/>
        </p:nvSpPr>
        <p:spPr>
          <a:xfrm>
            <a:off x="73751" y="1295731"/>
            <a:ext cx="8910591" cy="4773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b="1" kern="100" dirty="0">
                <a:latin typeface="等线" panose="02010600030101010101" pitchFamily="2" charset="-122"/>
                <a:ea typeface="宋体" panose="02010600030101010101" pitchFamily="2" charset="-122"/>
                <a:cs typeface="等线" panose="02010600030101010101" pitchFamily="2" charset="-122"/>
              </a:rPr>
              <a:t># </a:t>
            </a:r>
            <a:r>
              <a:rPr lang="zh-CN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例 </a:t>
            </a: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8‑5</a:t>
            </a:r>
            <a:r>
              <a:rPr lang="zh-CN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私有属性的使用示例</a:t>
            </a: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class Person:</a:t>
            </a:r>
            <a:endParaRPr lang="zh-CN" altLang="zh-CN" sz="12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</a:t>
            </a:r>
            <a:r>
              <a:rPr lang="en-US" altLang="zh-CN" sz="12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def</a:t>
            </a: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__</a:t>
            </a:r>
            <a:r>
              <a:rPr lang="en-US" altLang="zh-CN" sz="12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init</a:t>
            </a: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__(</a:t>
            </a:r>
            <a:r>
              <a:rPr lang="en-US" altLang="zh-CN" sz="12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self,name,gender</a:t>
            </a: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='</a:t>
            </a:r>
            <a:r>
              <a:rPr lang="zh-CN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男</a:t>
            </a: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',weight=70):</a:t>
            </a:r>
            <a:endParaRPr lang="zh-CN" altLang="zh-CN" sz="12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</a:t>
            </a:r>
            <a:r>
              <a:rPr lang="en-US" altLang="zh-CN" sz="12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self._name</a:t>
            </a: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=name</a:t>
            </a:r>
            <a:endParaRPr lang="zh-CN" altLang="zh-CN" sz="12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</a:t>
            </a:r>
            <a:r>
              <a:rPr lang="en-US" altLang="zh-CN" sz="12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self.gender</a:t>
            </a: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=gender</a:t>
            </a:r>
            <a:endParaRPr lang="zh-CN" altLang="zh-CN" sz="12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</a:t>
            </a:r>
            <a:r>
              <a:rPr lang="en-US" altLang="zh-CN" sz="12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self.__weight</a:t>
            </a: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=weight</a:t>
            </a:r>
            <a:endParaRPr lang="zh-CN" altLang="zh-CN" sz="12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print('A person named %s is created' % </a:t>
            </a:r>
            <a:r>
              <a:rPr lang="en-US" altLang="zh-CN" sz="12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self._name</a:t>
            </a: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)</a:t>
            </a:r>
            <a:endParaRPr lang="zh-CN" altLang="zh-CN" sz="12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</a:t>
            </a:r>
            <a:r>
              <a:rPr lang="en-US" altLang="zh-CN" sz="12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def</a:t>
            </a: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eat(</a:t>
            </a:r>
            <a:r>
              <a:rPr lang="en-US" altLang="zh-CN" sz="12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self,food</a:t>
            </a: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):</a:t>
            </a:r>
            <a:endParaRPr lang="zh-CN" altLang="zh-CN" sz="12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self.__</a:t>
            </a:r>
            <a:r>
              <a:rPr lang="en-US" altLang="zh-CN" sz="12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setWeight</a:t>
            </a: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(self.__</a:t>
            </a:r>
            <a:r>
              <a:rPr lang="en-US" altLang="zh-CN" sz="12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weight+food</a:t>
            </a: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)</a:t>
            </a:r>
            <a:endParaRPr lang="zh-CN" altLang="zh-CN" sz="12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print('%s eat %s food, and my weight is %d' % (self._</a:t>
            </a:r>
            <a:r>
              <a:rPr lang="en-US" altLang="zh-CN" sz="12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name,food</a:t>
            </a: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, </a:t>
            </a:r>
            <a:r>
              <a:rPr lang="en-US" altLang="zh-CN" sz="12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self.__weight</a:t>
            </a: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))</a:t>
            </a:r>
            <a:endParaRPr lang="zh-CN" altLang="zh-CN" sz="12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</a:t>
            </a:r>
            <a:r>
              <a:rPr lang="en-US" altLang="zh-CN" sz="12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def</a:t>
            </a: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run(self):</a:t>
            </a:r>
            <a:endParaRPr lang="zh-CN" altLang="zh-CN" sz="12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</a:t>
            </a:r>
            <a:r>
              <a:rPr lang="en-US" altLang="zh-CN" sz="12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self.__weight</a:t>
            </a: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=self.__weight-1</a:t>
            </a:r>
            <a:endParaRPr lang="zh-CN" altLang="zh-CN" sz="12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print('%s </a:t>
            </a:r>
            <a:r>
              <a:rPr lang="en-US" altLang="zh-CN" sz="12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runned</a:t>
            </a: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, and my weight is %d' % (</a:t>
            </a:r>
            <a:r>
              <a:rPr lang="en-US" altLang="zh-CN" sz="12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self._name,self.__weight</a:t>
            </a: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))</a:t>
            </a:r>
            <a:endParaRPr lang="zh-CN" altLang="zh-CN" sz="12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</a:t>
            </a:r>
            <a:r>
              <a:rPr lang="en-US" altLang="zh-CN" sz="12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def</a:t>
            </a: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say(self):</a:t>
            </a:r>
            <a:endParaRPr lang="zh-CN" altLang="zh-CN" sz="12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print('My name is %s' % (</a:t>
            </a:r>
            <a:r>
              <a:rPr lang="en-US" altLang="zh-CN" sz="12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self._name</a:t>
            </a: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))</a:t>
            </a:r>
            <a:endParaRPr lang="zh-CN" altLang="zh-CN" sz="12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</a:t>
            </a:r>
            <a:r>
              <a:rPr lang="en-US" altLang="zh-CN" sz="12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def</a:t>
            </a: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__</a:t>
            </a:r>
            <a:r>
              <a:rPr lang="en-US" altLang="zh-CN" sz="12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setWeight</a:t>
            </a: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(self, weight):</a:t>
            </a:r>
            <a:endParaRPr lang="zh-CN" altLang="zh-CN" sz="12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</a:t>
            </a:r>
            <a:r>
              <a:rPr lang="en-US" altLang="zh-CN" sz="12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self.__weight</a:t>
            </a: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=weight</a:t>
            </a:r>
            <a:endParaRPr lang="zh-CN" altLang="zh-CN" sz="12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9301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以上代码定义了两个私有属性</a:t>
            </a:r>
            <a:r>
              <a:rPr lang="en-US" altLang="zh-CN" sz="2800" dirty="0"/>
              <a:t>_name</a:t>
            </a:r>
            <a:r>
              <a:rPr lang="zh-CN" altLang="zh-CN" sz="2800" dirty="0"/>
              <a:t>和</a:t>
            </a:r>
            <a:r>
              <a:rPr lang="en-US" altLang="zh-CN" sz="2800" dirty="0"/>
              <a:t>__weight</a:t>
            </a:r>
            <a:r>
              <a:rPr lang="zh-CN" altLang="zh-CN" sz="2800" dirty="0"/>
              <a:t>，一个私有方法</a:t>
            </a:r>
            <a:r>
              <a:rPr lang="en-US" altLang="zh-CN" sz="2800" dirty="0"/>
              <a:t>__</a:t>
            </a:r>
            <a:r>
              <a:rPr lang="en-US" altLang="zh-CN" sz="2800" dirty="0" err="1"/>
              <a:t>setWeight</a:t>
            </a:r>
            <a:r>
              <a:rPr lang="en-US" altLang="zh-CN" sz="2800" dirty="0"/>
              <a:t>()</a:t>
            </a:r>
            <a:r>
              <a:rPr lang="zh-CN" altLang="zh-CN" sz="2800" dirty="0"/>
              <a:t>，“</a:t>
            </a:r>
            <a:r>
              <a:rPr lang="en-US" altLang="zh-CN" sz="2800" dirty="0"/>
              <a:t>_</a:t>
            </a:r>
            <a:r>
              <a:rPr lang="zh-CN" altLang="zh-CN" sz="2800" dirty="0"/>
              <a:t>”和“</a:t>
            </a:r>
            <a:r>
              <a:rPr lang="en-US" altLang="zh-CN" sz="2800" dirty="0"/>
              <a:t>__</a:t>
            </a:r>
            <a:r>
              <a:rPr lang="zh-CN" altLang="zh-CN" sz="2800" dirty="0"/>
              <a:t>”的不同之处在于：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zh-CN" sz="2400" dirty="0"/>
              <a:t>单下划线“</a:t>
            </a:r>
            <a:r>
              <a:rPr lang="en-US" altLang="zh-CN" sz="2400" dirty="0"/>
              <a:t>_</a:t>
            </a:r>
            <a:r>
              <a:rPr lang="zh-CN" altLang="zh-CN" sz="2400" dirty="0"/>
              <a:t>”开头：只是告诉别人这是私有属性，外部依然可以访问更改，所以</a:t>
            </a:r>
            <a:r>
              <a:rPr lang="en-US" altLang="zh-CN" sz="2400" dirty="0"/>
              <a:t>p4._name</a:t>
            </a:r>
            <a:r>
              <a:rPr lang="zh-CN" altLang="zh-CN" sz="2400" dirty="0"/>
              <a:t>可以正常访问；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zh-CN" sz="2400" dirty="0"/>
              <a:t>双下划线“</a:t>
            </a:r>
            <a:r>
              <a:rPr lang="en-US" altLang="zh-CN" sz="2400" dirty="0"/>
              <a:t>__</a:t>
            </a:r>
            <a:r>
              <a:rPr lang="zh-CN" altLang="zh-CN" sz="2400" dirty="0"/>
              <a:t>”开头：比如</a:t>
            </a:r>
            <a:r>
              <a:rPr lang="en-US" altLang="zh-CN" sz="2400" dirty="0"/>
              <a:t>__weight</a:t>
            </a:r>
            <a:r>
              <a:rPr lang="zh-CN" altLang="zh-CN" sz="2400" dirty="0"/>
              <a:t>属性不可通过</a:t>
            </a:r>
            <a:r>
              <a:rPr lang="en-US" altLang="zh-CN" sz="2400" dirty="0"/>
              <a:t>p4.__weight</a:t>
            </a:r>
            <a:r>
              <a:rPr lang="zh-CN" altLang="zh-CN" sz="2400" dirty="0"/>
              <a:t>来访问或者更改，</a:t>
            </a:r>
            <a:r>
              <a:rPr lang="en-US" altLang="zh-CN" sz="2400" dirty="0"/>
              <a:t>p4.__setWeight(80)</a:t>
            </a:r>
            <a:r>
              <a:rPr lang="zh-CN" altLang="zh-CN" sz="2400" dirty="0"/>
              <a:t>不可以调用，但是可以在类内部的方法调用，比如</a:t>
            </a:r>
            <a:r>
              <a:rPr lang="en-US" altLang="zh-CN" sz="2400" dirty="0"/>
              <a:t>eat()</a:t>
            </a:r>
            <a:r>
              <a:rPr lang="zh-CN" altLang="zh-CN" sz="2400" dirty="0"/>
              <a:t>方法调用了</a:t>
            </a:r>
            <a:r>
              <a:rPr lang="en-US" altLang="zh-CN" sz="2400" dirty="0"/>
              <a:t>__</a:t>
            </a:r>
            <a:r>
              <a:rPr lang="en-US" altLang="zh-CN" sz="2400" dirty="0" err="1"/>
              <a:t>setWeight</a:t>
            </a:r>
            <a:r>
              <a:rPr lang="en-US" altLang="zh-CN" sz="2400" dirty="0"/>
              <a:t>()</a:t>
            </a:r>
            <a:r>
              <a:rPr lang="zh-CN" altLang="zh-CN" sz="2400" dirty="0"/>
              <a:t>方法，</a:t>
            </a:r>
            <a:r>
              <a:rPr lang="en-US" altLang="zh-CN" sz="2400" dirty="0"/>
              <a:t>run()</a:t>
            </a:r>
            <a:r>
              <a:rPr lang="zh-CN" altLang="zh-CN" sz="2400" dirty="0"/>
              <a:t>方法修改了</a:t>
            </a:r>
            <a:r>
              <a:rPr lang="en-US" altLang="zh-CN" sz="2400" dirty="0"/>
              <a:t>__weight</a:t>
            </a:r>
            <a:r>
              <a:rPr lang="zh-CN" altLang="zh-CN" sz="2400" dirty="0"/>
              <a:t>属性。</a:t>
            </a:r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17452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</a:t>
            </a:r>
            <a:r>
              <a:rPr lang="zh-CN" altLang="en-US" dirty="0"/>
              <a:t>属性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sp>
        <p:nvSpPr>
          <p:cNvPr id="5" name="矩形 4"/>
          <p:cNvSpPr/>
          <p:nvPr/>
        </p:nvSpPr>
        <p:spPr>
          <a:xfrm>
            <a:off x="77494" y="1225689"/>
            <a:ext cx="884879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等线" panose="02010600030101010101" pitchFamily="2" charset="-122"/>
                <a:ea typeface="宋体" panose="02010600030101010101" pitchFamily="2" charset="-122"/>
                <a:cs typeface="等线" panose="02010600030101010101" pitchFamily="2" charset="-122"/>
              </a:rPr>
              <a:t># </a:t>
            </a:r>
            <a:r>
              <a:rPr lang="zh-CN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例 </a:t>
            </a: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8‑6</a:t>
            </a:r>
            <a:r>
              <a:rPr lang="zh-CN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类属性的使用示例</a:t>
            </a: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#</a:t>
            </a:r>
            <a:r>
              <a:rPr lang="zh-CN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代码块</a:t>
            </a: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7</a:t>
            </a:r>
            <a:r>
              <a:rPr lang="zh-CN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：类的定义</a:t>
            </a: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class Person:</a:t>
            </a:r>
            <a:endParaRPr lang="zh-CN" altLang="zh-CN" sz="20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count=0</a:t>
            </a:r>
            <a:endParaRPr lang="zh-CN" altLang="zh-CN" sz="20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</a:t>
            </a:r>
            <a:r>
              <a:rPr lang="en-US" altLang="zh-CN" sz="20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def</a:t>
            </a: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__</a:t>
            </a:r>
            <a:r>
              <a:rPr lang="en-US" altLang="zh-CN" sz="20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init</a:t>
            </a: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__(</a:t>
            </a:r>
            <a:r>
              <a:rPr lang="en-US" altLang="zh-CN" sz="20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self,name,gender</a:t>
            </a: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='</a:t>
            </a:r>
            <a:r>
              <a:rPr lang="zh-CN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男</a:t>
            </a: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',weight=70):</a:t>
            </a:r>
            <a:endParaRPr lang="zh-CN" altLang="zh-CN" sz="20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</a:t>
            </a:r>
            <a:r>
              <a:rPr lang="en-US" altLang="zh-CN" sz="20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self._name</a:t>
            </a: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=name</a:t>
            </a:r>
            <a:endParaRPr lang="zh-CN" altLang="zh-CN" sz="20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</a:t>
            </a:r>
            <a:r>
              <a:rPr lang="en-US" altLang="zh-CN" sz="20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self.gender</a:t>
            </a: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=gender</a:t>
            </a:r>
            <a:endParaRPr lang="zh-CN" altLang="zh-CN" sz="20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</a:t>
            </a:r>
            <a:r>
              <a:rPr lang="en-US" altLang="zh-CN" sz="20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self.__weight</a:t>
            </a: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=weight</a:t>
            </a:r>
            <a:endParaRPr lang="zh-CN" altLang="zh-CN" sz="20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</a:t>
            </a:r>
            <a:r>
              <a:rPr lang="en-US" altLang="zh-CN" sz="20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Person.count</a:t>
            </a: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=Person.count+1</a:t>
            </a:r>
            <a:endParaRPr lang="zh-CN" altLang="zh-CN" sz="20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print('A person named %s is created' % </a:t>
            </a:r>
            <a:r>
              <a:rPr lang="en-US" altLang="zh-CN" sz="20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self._name</a:t>
            </a: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)</a:t>
            </a:r>
            <a:endParaRPr lang="zh-CN" altLang="zh-CN" sz="20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9242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</a:t>
            </a:r>
            <a:r>
              <a:rPr lang="en-US" altLang="zh-CN" dirty="0" smtClean="0"/>
              <a:t>. </a:t>
            </a:r>
            <a:r>
              <a:rPr lang="zh-CN" altLang="en-US" dirty="0" smtClean="0"/>
              <a:t>类</a:t>
            </a:r>
            <a:r>
              <a:rPr lang="zh-CN" altLang="en-US" dirty="0"/>
              <a:t>的继承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的编程带来的主要好处之一是代码的重用，实现这种重用的方法之一是通过继承机制。一个类继承另一个类时，它将自动获得另一个类的所有属性和方法；原有的类称为父类，而新类称为子类。子类继承了其父类的所有属性和方法，同时还可以定义自己的属性和方法。继承完全可以理解成类之间的类型和子类型关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39617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</a:t>
            </a:r>
            <a:r>
              <a:rPr lang="zh-CN" altLang="en-US" dirty="0"/>
              <a:t>个简单的继承例子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5" name="矩形 4"/>
          <p:cNvSpPr/>
          <p:nvPr/>
        </p:nvSpPr>
        <p:spPr>
          <a:xfrm>
            <a:off x="-133077" y="1109687"/>
            <a:ext cx="913193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class </a:t>
            </a: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Person:</a:t>
            </a:r>
            <a:endParaRPr lang="zh-CN" altLang="zh-CN" sz="16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</a:t>
            </a:r>
            <a:r>
              <a:rPr lang="en-US" altLang="zh-CN" sz="16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def</a:t>
            </a: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__</a:t>
            </a:r>
            <a:r>
              <a:rPr lang="en-US" altLang="zh-CN" sz="16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init</a:t>
            </a: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__(</a:t>
            </a:r>
            <a:r>
              <a:rPr lang="en-US" altLang="zh-CN" sz="16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self,name,gender</a:t>
            </a: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='</a:t>
            </a:r>
            <a:r>
              <a:rPr lang="zh-CN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男</a:t>
            </a: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',weight=70):</a:t>
            </a:r>
            <a:endParaRPr lang="zh-CN" altLang="zh-CN" sz="16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self.name=name</a:t>
            </a:r>
            <a:endParaRPr lang="zh-CN" altLang="zh-CN" sz="16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</a:t>
            </a:r>
            <a:r>
              <a:rPr lang="en-US" altLang="zh-CN" sz="16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self.gender</a:t>
            </a: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=gender</a:t>
            </a:r>
            <a:endParaRPr lang="zh-CN" altLang="zh-CN" sz="16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</a:t>
            </a:r>
            <a:r>
              <a:rPr lang="en-US" altLang="zh-CN" sz="16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self.weight</a:t>
            </a: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=weight</a:t>
            </a:r>
            <a:endParaRPr lang="zh-CN" altLang="zh-CN" sz="16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print('A person named %s is created' % self.name)</a:t>
            </a:r>
            <a:endParaRPr lang="zh-CN" altLang="zh-CN" sz="16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</a:t>
            </a:r>
            <a:r>
              <a:rPr lang="en-US" altLang="zh-CN" sz="16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def</a:t>
            </a: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say(self):</a:t>
            </a:r>
            <a:endParaRPr lang="zh-CN" altLang="zh-CN" sz="16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print('My name is %s' % (self.name))</a:t>
            </a:r>
            <a:endParaRPr lang="zh-CN" altLang="zh-CN" sz="16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class Teacher(Person):</a:t>
            </a:r>
            <a:endParaRPr lang="zh-CN" altLang="zh-CN" sz="16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</a:t>
            </a:r>
            <a:r>
              <a:rPr lang="en-US" altLang="zh-CN" sz="16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def</a:t>
            </a: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teach(self, lesson):</a:t>
            </a:r>
            <a:endParaRPr lang="zh-CN" altLang="zh-CN" sz="16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print("%s </a:t>
            </a:r>
            <a:r>
              <a:rPr lang="en-US" altLang="zh-CN" sz="16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teachs</a:t>
            </a: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%s" % (</a:t>
            </a:r>
            <a:r>
              <a:rPr lang="en-US" altLang="zh-CN" sz="16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self.name,lesson</a:t>
            </a: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))</a:t>
            </a:r>
            <a:endParaRPr lang="zh-CN" altLang="zh-CN" sz="16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class Student(Person):</a:t>
            </a:r>
            <a:endParaRPr lang="zh-CN" altLang="zh-CN" sz="16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</a:t>
            </a:r>
            <a:r>
              <a:rPr lang="en-US" altLang="zh-CN" sz="16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def</a:t>
            </a: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study(self, lesson):</a:t>
            </a:r>
            <a:endParaRPr lang="zh-CN" altLang="zh-CN" sz="16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print("%s studies %s" % (</a:t>
            </a:r>
            <a:r>
              <a:rPr lang="en-US" altLang="zh-CN" sz="16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self.name,lesson</a:t>
            </a: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))</a:t>
            </a:r>
            <a:endParaRPr lang="zh-CN" altLang="zh-CN" sz="1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3729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ctrTitle"/>
          </p:nvPr>
        </p:nvSpPr>
        <p:spPr>
          <a:xfrm>
            <a:off x="1071563" y="2143125"/>
            <a:ext cx="7772400" cy="1470025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zh-CN" sz="4400" dirty="0" smtClean="0">
                <a:solidFill>
                  <a:schemeClr val="tx1"/>
                </a:solidFill>
              </a:rPr>
              <a:t>第</a:t>
            </a:r>
            <a:r>
              <a:rPr lang="en-US" altLang="zh-CN" sz="4400" dirty="0" smtClean="0">
                <a:solidFill>
                  <a:schemeClr val="tx1"/>
                </a:solidFill>
              </a:rPr>
              <a:t>8</a:t>
            </a:r>
            <a:r>
              <a:rPr lang="zh-CN" altLang="zh-CN" sz="4400" dirty="0" smtClean="0">
                <a:solidFill>
                  <a:schemeClr val="tx1"/>
                </a:solidFill>
              </a:rPr>
              <a:t>章 </a:t>
            </a:r>
            <a:r>
              <a:rPr lang="zh-CN" altLang="en-US" sz="4400" dirty="0" smtClean="0">
                <a:solidFill>
                  <a:schemeClr val="tx1"/>
                </a:solidFill>
              </a:rPr>
              <a:t>面向对象编程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4393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600200"/>
            <a:ext cx="8454571" cy="4525963"/>
          </a:xfrm>
        </p:spPr>
        <p:txBody>
          <a:bodyPr/>
          <a:lstStyle/>
          <a:p>
            <a:r>
              <a:rPr lang="zh-CN" altLang="en-US" sz="2800" dirty="0"/>
              <a:t>关于以上代码的说明如下：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400" dirty="0" smtClean="0"/>
              <a:t>定义</a:t>
            </a:r>
            <a:r>
              <a:rPr lang="zh-CN" altLang="en-US" sz="2400" dirty="0"/>
              <a:t>了三个类：</a:t>
            </a:r>
            <a:r>
              <a:rPr lang="en-US" altLang="zh-CN" sz="2400" dirty="0"/>
              <a:t>Person</a:t>
            </a:r>
            <a:r>
              <a:rPr lang="zh-CN" altLang="en-US" sz="2400" dirty="0"/>
              <a:t>类、</a:t>
            </a:r>
            <a:r>
              <a:rPr lang="en-US" altLang="zh-CN" sz="2400" dirty="0"/>
              <a:t>Teacher</a:t>
            </a:r>
            <a:r>
              <a:rPr lang="zh-CN" altLang="en-US" sz="2400" dirty="0"/>
              <a:t>类、</a:t>
            </a:r>
            <a:r>
              <a:rPr lang="en-US" altLang="zh-CN" sz="2400" dirty="0"/>
              <a:t>Student</a:t>
            </a:r>
            <a:r>
              <a:rPr lang="zh-CN" altLang="en-US" sz="2400" dirty="0"/>
              <a:t>类。其中，</a:t>
            </a:r>
            <a:r>
              <a:rPr lang="en-US" altLang="zh-CN" sz="2400" dirty="0"/>
              <a:t>Person</a:t>
            </a:r>
            <a:r>
              <a:rPr lang="zh-CN" altLang="en-US" sz="2400" dirty="0"/>
              <a:t>类是基类，</a:t>
            </a:r>
            <a:r>
              <a:rPr lang="en-US" altLang="zh-CN" sz="2400" dirty="0"/>
              <a:t>Teacher</a:t>
            </a:r>
            <a:r>
              <a:rPr lang="zh-CN" altLang="en-US" sz="2400" dirty="0"/>
              <a:t>和</a:t>
            </a:r>
            <a:r>
              <a:rPr lang="en-US" altLang="zh-CN" sz="2400" dirty="0"/>
              <a:t>Student</a:t>
            </a:r>
            <a:r>
              <a:rPr lang="zh-CN" altLang="en-US" sz="2400" dirty="0"/>
              <a:t>继承了</a:t>
            </a:r>
            <a:r>
              <a:rPr lang="en-US" altLang="zh-CN" sz="2400" dirty="0"/>
              <a:t>Person</a:t>
            </a:r>
            <a:r>
              <a:rPr lang="zh-CN" altLang="en-US" sz="2400" dirty="0"/>
              <a:t>类，是其派生类，派生的语法分别是</a:t>
            </a:r>
            <a:r>
              <a:rPr lang="en-US" altLang="zh-CN" sz="2400" dirty="0"/>
              <a:t>class Teacher(Person)</a:t>
            </a:r>
            <a:r>
              <a:rPr lang="zh-CN" altLang="en-US" sz="2400" dirty="0"/>
              <a:t>和</a:t>
            </a:r>
            <a:r>
              <a:rPr lang="en-US" altLang="zh-CN" sz="2400" dirty="0"/>
              <a:t>class Student(Person)</a:t>
            </a:r>
            <a:r>
              <a:rPr lang="zh-CN" altLang="en-US" sz="2400" dirty="0"/>
              <a:t>。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400" dirty="0" smtClean="0"/>
              <a:t>Person</a:t>
            </a:r>
            <a:r>
              <a:rPr lang="zh-CN" altLang="en-US" sz="2400" dirty="0"/>
              <a:t>类拥有三个对象属性：</a:t>
            </a:r>
            <a:r>
              <a:rPr lang="en-US" altLang="zh-CN" sz="2400" dirty="0"/>
              <a:t>name</a:t>
            </a:r>
            <a:r>
              <a:rPr lang="zh-CN" altLang="en-US" sz="2400" dirty="0"/>
              <a:t>、</a:t>
            </a:r>
            <a:r>
              <a:rPr lang="en-US" altLang="zh-CN" sz="2400" dirty="0"/>
              <a:t>gender</a:t>
            </a:r>
            <a:r>
              <a:rPr lang="zh-CN" altLang="en-US" sz="2400" dirty="0"/>
              <a:t>、</a:t>
            </a:r>
            <a:r>
              <a:rPr lang="en-US" altLang="zh-CN" sz="2400" dirty="0"/>
              <a:t>weight</a:t>
            </a:r>
            <a:r>
              <a:rPr lang="zh-CN" altLang="en-US" sz="2400" dirty="0"/>
              <a:t>，一个初始化方法</a:t>
            </a:r>
            <a:r>
              <a:rPr lang="en-US" altLang="zh-CN" sz="2400" dirty="0"/>
              <a:t>__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__()</a:t>
            </a:r>
            <a:r>
              <a:rPr lang="zh-CN" altLang="en-US" sz="2400" dirty="0"/>
              <a:t>，一个普通对象方法</a:t>
            </a:r>
            <a:r>
              <a:rPr lang="en-US" altLang="zh-CN" sz="2400" dirty="0"/>
              <a:t>say()</a:t>
            </a:r>
            <a:r>
              <a:rPr lang="zh-CN" altLang="en-US" sz="2400" dirty="0"/>
              <a:t>；</a:t>
            </a:r>
            <a:r>
              <a:rPr lang="en-US" altLang="zh-CN" sz="2400" dirty="0"/>
              <a:t>Teacher</a:t>
            </a:r>
            <a:r>
              <a:rPr lang="zh-CN" altLang="en-US" sz="2400" dirty="0"/>
              <a:t>类中只定义了一个对象方法</a:t>
            </a:r>
            <a:r>
              <a:rPr lang="en-US" altLang="zh-CN" sz="2400" dirty="0"/>
              <a:t>teach()</a:t>
            </a:r>
            <a:r>
              <a:rPr lang="zh-CN" altLang="en-US" sz="2400" dirty="0"/>
              <a:t>；</a:t>
            </a:r>
            <a:r>
              <a:rPr lang="en-US" altLang="zh-CN" sz="2400" dirty="0"/>
              <a:t>Student</a:t>
            </a:r>
            <a:r>
              <a:rPr lang="zh-CN" altLang="en-US" sz="2400" dirty="0"/>
              <a:t>类只定义了一个对象方法</a:t>
            </a:r>
            <a:r>
              <a:rPr lang="en-US" altLang="zh-CN" sz="2400" dirty="0"/>
              <a:t>study()</a:t>
            </a:r>
            <a:r>
              <a:rPr lang="zh-CN" altLang="en-US" sz="2400" dirty="0"/>
              <a:t>。</a:t>
            </a:r>
          </a:p>
          <a:p>
            <a:pPr marL="971550" lvl="1" indent="-514350">
              <a:buFont typeface="+mj-lt"/>
              <a:buAutoNum type="arabicPeriod"/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19605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 startAt="3"/>
            </a:pPr>
            <a:r>
              <a:rPr lang="zh-CN" altLang="en-US" dirty="0" smtClean="0"/>
              <a:t>由于</a:t>
            </a:r>
            <a:r>
              <a:rPr lang="en-US" altLang="zh-CN" dirty="0"/>
              <a:t>Teacher</a:t>
            </a:r>
            <a:r>
              <a:rPr lang="zh-CN" altLang="en-US" dirty="0"/>
              <a:t>和</a:t>
            </a:r>
            <a:r>
              <a:rPr lang="en-US" altLang="zh-CN" dirty="0"/>
              <a:t>Student</a:t>
            </a:r>
            <a:r>
              <a:rPr lang="zh-CN" altLang="en-US" dirty="0"/>
              <a:t>是</a:t>
            </a:r>
            <a:r>
              <a:rPr lang="en-US" altLang="zh-CN" dirty="0"/>
              <a:t>Person</a:t>
            </a:r>
            <a:r>
              <a:rPr lang="zh-CN" altLang="en-US" dirty="0"/>
              <a:t>的派生类，所以可以重用</a:t>
            </a:r>
            <a:r>
              <a:rPr lang="en-US" altLang="zh-CN" dirty="0"/>
              <a:t>Person</a:t>
            </a:r>
            <a:r>
              <a:rPr lang="zh-CN" altLang="en-US" dirty="0"/>
              <a:t>的三个属性和两个方法。在用</a:t>
            </a:r>
            <a:r>
              <a:rPr lang="en-US" altLang="zh-CN" dirty="0"/>
              <a:t>t=Teacher('</a:t>
            </a:r>
            <a:r>
              <a:rPr lang="zh-CN" altLang="en-US" dirty="0"/>
              <a:t>孔子</a:t>
            </a:r>
            <a:r>
              <a:rPr lang="en-US" altLang="zh-CN" dirty="0"/>
              <a:t>','</a:t>
            </a:r>
            <a:r>
              <a:rPr lang="zh-CN" altLang="en-US" dirty="0"/>
              <a:t>男</a:t>
            </a:r>
            <a:r>
              <a:rPr lang="en-US" altLang="zh-CN" dirty="0"/>
              <a:t>',70)</a:t>
            </a:r>
            <a:r>
              <a:rPr lang="zh-CN" altLang="en-US" dirty="0"/>
              <a:t>语句创建</a:t>
            </a:r>
            <a:r>
              <a:rPr lang="en-US" altLang="zh-CN" dirty="0"/>
              <a:t>Teacher</a:t>
            </a:r>
            <a:r>
              <a:rPr lang="zh-CN" altLang="en-US" dirty="0"/>
              <a:t>对象</a:t>
            </a:r>
            <a:r>
              <a:rPr lang="en-US" altLang="zh-CN" dirty="0"/>
              <a:t>t</a:t>
            </a:r>
            <a:r>
              <a:rPr lang="zh-CN" altLang="en-US" dirty="0"/>
              <a:t>的时候，也需要传入三个参数，自动调用基类</a:t>
            </a:r>
            <a:r>
              <a:rPr lang="en-US" altLang="zh-CN" dirty="0"/>
              <a:t>Person</a:t>
            </a:r>
            <a:r>
              <a:rPr lang="zh-CN" altLang="en-US" dirty="0"/>
              <a:t>的</a:t>
            </a:r>
            <a:r>
              <a:rPr lang="en-US" altLang="zh-CN" dirty="0"/>
              <a:t>__</a:t>
            </a:r>
            <a:r>
              <a:rPr lang="en-US" altLang="zh-CN" dirty="0" err="1"/>
              <a:t>init</a:t>
            </a:r>
            <a:r>
              <a:rPr lang="en-US" altLang="zh-CN" dirty="0"/>
              <a:t>__()</a:t>
            </a:r>
            <a:r>
              <a:rPr lang="zh-CN" altLang="en-US" dirty="0"/>
              <a:t>方法，创建</a:t>
            </a:r>
            <a:r>
              <a:rPr lang="en-US" altLang="zh-CN" dirty="0"/>
              <a:t>Student</a:t>
            </a:r>
            <a:r>
              <a:rPr lang="zh-CN" altLang="en-US" dirty="0"/>
              <a:t>对象同理。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zh-CN" altLang="en-US" dirty="0" smtClean="0"/>
              <a:t>创建</a:t>
            </a:r>
            <a:r>
              <a:rPr lang="zh-CN" altLang="en-US" dirty="0"/>
              <a:t>的</a:t>
            </a:r>
            <a:r>
              <a:rPr lang="en-US" altLang="zh-CN" dirty="0"/>
              <a:t>Teacher</a:t>
            </a:r>
            <a:r>
              <a:rPr lang="zh-CN" altLang="en-US" dirty="0"/>
              <a:t>对象</a:t>
            </a:r>
            <a:r>
              <a:rPr lang="en-US" altLang="zh-CN" dirty="0"/>
              <a:t>t</a:t>
            </a:r>
            <a:r>
              <a:rPr lang="zh-CN" altLang="en-US" dirty="0"/>
              <a:t>可以访问</a:t>
            </a:r>
            <a:r>
              <a:rPr lang="en-US" altLang="zh-CN" dirty="0"/>
              <a:t>teach()</a:t>
            </a:r>
            <a:r>
              <a:rPr lang="zh-CN" altLang="en-US" dirty="0"/>
              <a:t>方法，和基类中的</a:t>
            </a:r>
            <a:r>
              <a:rPr lang="en-US" altLang="zh-CN" dirty="0"/>
              <a:t>say()</a:t>
            </a:r>
            <a:r>
              <a:rPr lang="zh-CN" altLang="en-US" dirty="0"/>
              <a:t>方法，也可以访问基类中的</a:t>
            </a:r>
            <a:r>
              <a:rPr lang="en-US" altLang="zh-CN" dirty="0"/>
              <a:t>name</a:t>
            </a:r>
            <a:r>
              <a:rPr lang="zh-CN" altLang="en-US" dirty="0"/>
              <a:t>、</a:t>
            </a:r>
            <a:r>
              <a:rPr lang="en-US" altLang="zh-CN" dirty="0"/>
              <a:t>gender</a:t>
            </a:r>
            <a:r>
              <a:rPr lang="zh-CN" altLang="en-US" dirty="0"/>
              <a:t>、</a:t>
            </a:r>
            <a:r>
              <a:rPr lang="en-US" altLang="zh-CN" dirty="0"/>
              <a:t>weight</a:t>
            </a:r>
            <a:r>
              <a:rPr lang="zh-CN" altLang="en-US" dirty="0"/>
              <a:t>属性。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64017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</a:t>
            </a:r>
            <a:r>
              <a:rPr lang="zh-CN" altLang="en-US" dirty="0"/>
              <a:t>类方法对父类方法的覆盖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5" name="矩形 4"/>
          <p:cNvSpPr/>
          <p:nvPr/>
        </p:nvSpPr>
        <p:spPr>
          <a:xfrm>
            <a:off x="275772" y="1109687"/>
            <a:ext cx="8077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class Person:</a:t>
            </a:r>
            <a:endParaRPr lang="zh-CN" altLang="zh-CN" sz="16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</a:t>
            </a:r>
            <a:r>
              <a:rPr lang="en-US" altLang="zh-CN" sz="16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def</a:t>
            </a: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__</a:t>
            </a:r>
            <a:r>
              <a:rPr lang="en-US" altLang="zh-CN" sz="16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init</a:t>
            </a: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__(</a:t>
            </a:r>
            <a:r>
              <a:rPr lang="en-US" altLang="zh-CN" sz="16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self,name,gender</a:t>
            </a: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='</a:t>
            </a:r>
            <a:r>
              <a:rPr lang="zh-CN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男</a:t>
            </a: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',weight=70):</a:t>
            </a:r>
            <a:endParaRPr lang="zh-CN" altLang="zh-CN" sz="16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self.name=name</a:t>
            </a:r>
            <a:endParaRPr lang="zh-CN" altLang="zh-CN" sz="16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</a:t>
            </a:r>
            <a:r>
              <a:rPr lang="en-US" altLang="zh-CN" sz="16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self.gender</a:t>
            </a: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=gender</a:t>
            </a:r>
            <a:endParaRPr lang="zh-CN" altLang="zh-CN" sz="16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</a:t>
            </a:r>
            <a:r>
              <a:rPr lang="en-US" altLang="zh-CN" sz="16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self.weight</a:t>
            </a: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=weight</a:t>
            </a:r>
            <a:endParaRPr lang="zh-CN" altLang="zh-CN" sz="16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print('A person named %s is created' % self.name)</a:t>
            </a:r>
            <a:endParaRPr lang="zh-CN" altLang="zh-CN" sz="16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</a:t>
            </a:r>
            <a:r>
              <a:rPr lang="en-US" altLang="zh-CN" sz="16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def</a:t>
            </a: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say(self):</a:t>
            </a:r>
            <a:endParaRPr lang="zh-CN" altLang="zh-CN" sz="16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print('My name is %s' % (self.name))</a:t>
            </a:r>
            <a:endParaRPr lang="zh-CN" altLang="zh-CN" sz="16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class Teacher(Person):</a:t>
            </a:r>
            <a:endParaRPr lang="zh-CN" altLang="zh-CN" sz="16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</a:t>
            </a:r>
            <a:r>
              <a:rPr lang="en-US" altLang="zh-CN" sz="16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def</a:t>
            </a: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say(self):</a:t>
            </a:r>
            <a:endParaRPr lang="zh-CN" altLang="zh-CN" sz="16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print('%s is a teacher' % self.name)</a:t>
            </a:r>
            <a:endParaRPr lang="zh-CN" altLang="zh-CN" sz="16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class Student(Person):</a:t>
            </a:r>
            <a:endParaRPr lang="zh-CN" altLang="zh-CN" sz="16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</a:t>
            </a:r>
            <a:r>
              <a:rPr lang="en-US" altLang="zh-CN" sz="16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def</a:t>
            </a: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say(self):</a:t>
            </a:r>
            <a:endParaRPr lang="zh-CN" altLang="zh-CN" sz="16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print('%s is a student' % self.name)</a:t>
            </a:r>
            <a:endParaRPr lang="zh-CN" altLang="zh-CN" sz="1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45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调用</a:t>
            </a:r>
            <a:r>
              <a:rPr lang="zh-CN" altLang="en-US" dirty="0"/>
              <a:t>父类的同名方法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  <p:sp>
        <p:nvSpPr>
          <p:cNvPr id="5" name="矩形 4"/>
          <p:cNvSpPr/>
          <p:nvPr/>
        </p:nvSpPr>
        <p:spPr>
          <a:xfrm>
            <a:off x="73752" y="1151479"/>
            <a:ext cx="896864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class Person:</a:t>
            </a:r>
            <a:endParaRPr lang="zh-CN" altLang="zh-CN" sz="2000" b="1" dirty="0"/>
          </a:p>
          <a:p>
            <a:r>
              <a:rPr lang="en-US" altLang="zh-CN" sz="2000" b="1" dirty="0"/>
              <a:t>    </a:t>
            </a:r>
            <a:r>
              <a:rPr lang="en-US" altLang="zh-CN" sz="2000" b="1" dirty="0" err="1"/>
              <a:t>def</a:t>
            </a:r>
            <a:r>
              <a:rPr lang="en-US" altLang="zh-CN" sz="2000" b="1" dirty="0"/>
              <a:t> __</a:t>
            </a:r>
            <a:r>
              <a:rPr lang="en-US" altLang="zh-CN" sz="2000" b="1" dirty="0" err="1"/>
              <a:t>init</a:t>
            </a:r>
            <a:r>
              <a:rPr lang="en-US" altLang="zh-CN" sz="2000" b="1" dirty="0"/>
              <a:t>__(</a:t>
            </a:r>
            <a:r>
              <a:rPr lang="en-US" altLang="zh-CN" sz="2000" b="1" dirty="0" err="1"/>
              <a:t>self,name,gender</a:t>
            </a:r>
            <a:r>
              <a:rPr lang="en-US" altLang="zh-CN" sz="2000" b="1" dirty="0"/>
              <a:t>='</a:t>
            </a:r>
            <a:r>
              <a:rPr lang="zh-CN" altLang="zh-CN" sz="2000" b="1" dirty="0"/>
              <a:t>男</a:t>
            </a:r>
            <a:r>
              <a:rPr lang="en-US" altLang="zh-CN" sz="2000" b="1" dirty="0"/>
              <a:t>',weight=70):</a:t>
            </a:r>
            <a:endParaRPr lang="zh-CN" altLang="zh-CN" sz="2000" b="1" dirty="0"/>
          </a:p>
          <a:p>
            <a:r>
              <a:rPr lang="en-US" altLang="zh-CN" sz="2000" b="1" dirty="0"/>
              <a:t>        self.name=name</a:t>
            </a:r>
            <a:endParaRPr lang="zh-CN" altLang="zh-CN" sz="2000" b="1" dirty="0"/>
          </a:p>
          <a:p>
            <a:r>
              <a:rPr lang="en-US" altLang="zh-CN" sz="2000" b="1" dirty="0"/>
              <a:t>        </a:t>
            </a:r>
            <a:r>
              <a:rPr lang="en-US" altLang="zh-CN" sz="2000" b="1" dirty="0" err="1"/>
              <a:t>self.gender</a:t>
            </a:r>
            <a:r>
              <a:rPr lang="en-US" altLang="zh-CN" sz="2000" b="1" dirty="0"/>
              <a:t>=gender</a:t>
            </a:r>
            <a:endParaRPr lang="zh-CN" altLang="zh-CN" sz="2000" b="1" dirty="0"/>
          </a:p>
          <a:p>
            <a:r>
              <a:rPr lang="en-US" altLang="zh-CN" sz="2000" b="1" dirty="0"/>
              <a:t>        </a:t>
            </a:r>
            <a:r>
              <a:rPr lang="en-US" altLang="zh-CN" sz="2000" b="1" dirty="0" err="1"/>
              <a:t>self.weight</a:t>
            </a:r>
            <a:r>
              <a:rPr lang="en-US" altLang="zh-CN" sz="2000" b="1" dirty="0"/>
              <a:t>=weight</a:t>
            </a:r>
            <a:endParaRPr lang="zh-CN" altLang="zh-CN" sz="2000" b="1" dirty="0"/>
          </a:p>
          <a:p>
            <a:r>
              <a:rPr lang="en-US" altLang="zh-CN" sz="2000" b="1" dirty="0"/>
              <a:t>        print('A person named %s is created' % self.name)</a:t>
            </a:r>
            <a:endParaRPr lang="zh-CN" altLang="zh-CN" sz="2000" b="1" dirty="0"/>
          </a:p>
          <a:p>
            <a:r>
              <a:rPr lang="en-US" altLang="zh-CN" sz="2000" b="1" dirty="0"/>
              <a:t>    </a:t>
            </a:r>
            <a:r>
              <a:rPr lang="en-US" altLang="zh-CN" sz="2000" b="1" dirty="0" err="1"/>
              <a:t>def</a:t>
            </a:r>
            <a:r>
              <a:rPr lang="en-US" altLang="zh-CN" sz="2000" b="1" dirty="0"/>
              <a:t> say(self):</a:t>
            </a:r>
            <a:endParaRPr lang="zh-CN" altLang="zh-CN" sz="2000" b="1" dirty="0"/>
          </a:p>
          <a:p>
            <a:r>
              <a:rPr lang="en-US" altLang="zh-CN" sz="2000" b="1" dirty="0"/>
              <a:t>        print('My name is %s' % (self.name))</a:t>
            </a:r>
            <a:endParaRPr lang="zh-CN" altLang="zh-CN" sz="2000" b="1" dirty="0"/>
          </a:p>
          <a:p>
            <a:r>
              <a:rPr lang="en-US" altLang="zh-CN" sz="2000" b="1" dirty="0"/>
              <a:t>class Teacher(Person):</a:t>
            </a:r>
            <a:endParaRPr lang="zh-CN" altLang="zh-CN" sz="2000" b="1" dirty="0"/>
          </a:p>
          <a:p>
            <a:r>
              <a:rPr lang="en-US" altLang="zh-CN" sz="2000" b="1" dirty="0"/>
              <a:t>    </a:t>
            </a:r>
            <a:r>
              <a:rPr lang="en-US" altLang="zh-CN" sz="2000" b="1" dirty="0" err="1"/>
              <a:t>def</a:t>
            </a:r>
            <a:r>
              <a:rPr lang="en-US" altLang="zh-CN" sz="2000" b="1" dirty="0"/>
              <a:t> __</a:t>
            </a:r>
            <a:r>
              <a:rPr lang="en-US" altLang="zh-CN" sz="2000" b="1" dirty="0" err="1"/>
              <a:t>init</a:t>
            </a:r>
            <a:r>
              <a:rPr lang="en-US" altLang="zh-CN" sz="2000" b="1" dirty="0"/>
              <a:t>__(self, </a:t>
            </a:r>
            <a:r>
              <a:rPr lang="en-US" altLang="zh-CN" sz="2000" b="1" dirty="0" err="1"/>
              <a:t>name,gender</a:t>
            </a:r>
            <a:r>
              <a:rPr lang="en-US" altLang="zh-CN" sz="2000" b="1" dirty="0"/>
              <a:t>='</a:t>
            </a:r>
            <a:r>
              <a:rPr lang="zh-CN" altLang="zh-CN" sz="2000" b="1" dirty="0"/>
              <a:t>男</a:t>
            </a:r>
            <a:r>
              <a:rPr lang="en-US" altLang="zh-CN" sz="2000" b="1" dirty="0"/>
              <a:t>',weight=70, title='</a:t>
            </a:r>
            <a:r>
              <a:rPr lang="zh-CN" altLang="zh-CN" sz="2000" b="1" dirty="0"/>
              <a:t>讲师</a:t>
            </a:r>
            <a:r>
              <a:rPr lang="en-US" altLang="zh-CN" sz="2000" b="1" dirty="0"/>
              <a:t>'):</a:t>
            </a:r>
            <a:endParaRPr lang="zh-CN" altLang="zh-CN" sz="2000" b="1" dirty="0"/>
          </a:p>
          <a:p>
            <a:r>
              <a:rPr lang="en-US" altLang="zh-CN" sz="2000" b="1" dirty="0"/>
              <a:t>        Person.__</a:t>
            </a:r>
            <a:r>
              <a:rPr lang="en-US" altLang="zh-CN" sz="2000" b="1" dirty="0" err="1"/>
              <a:t>init</a:t>
            </a:r>
            <a:r>
              <a:rPr lang="en-US" altLang="zh-CN" sz="2000" b="1" dirty="0"/>
              <a:t>__(</a:t>
            </a:r>
            <a:r>
              <a:rPr lang="en-US" altLang="zh-CN" sz="2000" b="1" dirty="0" err="1"/>
              <a:t>self,name,gender,weight</a:t>
            </a:r>
            <a:r>
              <a:rPr lang="en-US" altLang="zh-CN" sz="2000" b="1" dirty="0"/>
              <a:t>)</a:t>
            </a:r>
            <a:endParaRPr lang="zh-CN" altLang="zh-CN" sz="2000" b="1" dirty="0"/>
          </a:p>
          <a:p>
            <a:r>
              <a:rPr lang="en-US" altLang="zh-CN" sz="2000" b="1" dirty="0"/>
              <a:t>        </a:t>
            </a:r>
            <a:r>
              <a:rPr lang="en-US" altLang="zh-CN" sz="2000" b="1" dirty="0" err="1"/>
              <a:t>self.title</a:t>
            </a:r>
            <a:r>
              <a:rPr lang="en-US" altLang="zh-CN" sz="2000" b="1" dirty="0"/>
              <a:t>=title</a:t>
            </a:r>
            <a:endParaRPr lang="zh-CN" altLang="zh-CN" sz="2000" b="1" dirty="0"/>
          </a:p>
          <a:p>
            <a:r>
              <a:rPr lang="en-US" altLang="zh-CN" sz="2000" b="1" dirty="0"/>
              <a:t>    </a:t>
            </a:r>
            <a:r>
              <a:rPr lang="en-US" altLang="zh-CN" sz="2000" b="1" dirty="0" err="1"/>
              <a:t>def</a:t>
            </a:r>
            <a:r>
              <a:rPr lang="en-US" altLang="zh-CN" sz="2000" b="1" dirty="0"/>
              <a:t> say(self):</a:t>
            </a:r>
            <a:endParaRPr lang="zh-CN" altLang="zh-CN" sz="2000" b="1" dirty="0"/>
          </a:p>
          <a:p>
            <a:r>
              <a:rPr lang="en-US" altLang="zh-CN" sz="2000" b="1" dirty="0"/>
              <a:t>        </a:t>
            </a:r>
            <a:r>
              <a:rPr lang="en-US" altLang="zh-CN" sz="2000" b="1" dirty="0" err="1"/>
              <a:t>Person.say</a:t>
            </a:r>
            <a:r>
              <a:rPr lang="en-US" altLang="zh-CN" sz="2000" b="1" dirty="0"/>
              <a:t>(self)</a:t>
            </a:r>
            <a:endParaRPr lang="zh-CN" altLang="zh-CN" sz="2000" b="1" dirty="0"/>
          </a:p>
          <a:p>
            <a:r>
              <a:rPr lang="en-US" altLang="zh-CN" sz="2000" b="1" dirty="0"/>
              <a:t>        print('%s is a teacher' % self.name)</a:t>
            </a:r>
            <a:endParaRPr lang="zh-CN" altLang="zh-CN" sz="2000" b="1" dirty="0"/>
          </a:p>
          <a:p>
            <a:r>
              <a:rPr lang="en-US" altLang="zh-CN" sz="2000" b="1" dirty="0"/>
              <a:t>    </a:t>
            </a:r>
            <a:r>
              <a:rPr lang="en-US" altLang="zh-CN" sz="2000" b="1" dirty="0" err="1"/>
              <a:t>def</a:t>
            </a:r>
            <a:r>
              <a:rPr lang="en-US" altLang="zh-CN" sz="2000" b="1" dirty="0"/>
              <a:t> teach(self, lesson):</a:t>
            </a:r>
            <a:endParaRPr lang="zh-CN" altLang="zh-CN" sz="2000" b="1" dirty="0"/>
          </a:p>
          <a:p>
            <a:r>
              <a:rPr lang="en-US" altLang="zh-CN" sz="2000" b="1" dirty="0"/>
              <a:t>        print("%s </a:t>
            </a:r>
            <a:r>
              <a:rPr lang="en-US" altLang="zh-CN" sz="2000" b="1" dirty="0" err="1"/>
              <a:t>teachs</a:t>
            </a:r>
            <a:r>
              <a:rPr lang="en-US" altLang="zh-CN" sz="2000" b="1" dirty="0"/>
              <a:t> %s" % (</a:t>
            </a:r>
            <a:r>
              <a:rPr lang="en-US" altLang="zh-CN" sz="2000" b="1" dirty="0" err="1"/>
              <a:t>self.name,lesson</a:t>
            </a:r>
            <a:r>
              <a:rPr lang="en-US" altLang="zh-CN" sz="2000" b="1" dirty="0"/>
              <a:t>))</a:t>
            </a:r>
            <a:endParaRPr lang="zh-CN" altLang="zh-CN" sz="2000" b="1" dirty="0"/>
          </a:p>
        </p:txBody>
      </p:sp>
    </p:spTree>
    <p:extLst>
      <p:ext uri="{BB962C8B-B14F-4D97-AF65-F5344CB8AC3E}">
        <p14:creationId xmlns="" xmlns:p14="http://schemas.microsoft.com/office/powerpoint/2010/main" val="313245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0172"/>
            <a:ext cx="8229600" cy="4935992"/>
          </a:xfrm>
        </p:spPr>
        <p:txBody>
          <a:bodyPr/>
          <a:lstStyle/>
          <a:p>
            <a:r>
              <a:rPr lang="zh-CN" altLang="en-US" sz="2400" dirty="0"/>
              <a:t>在这个代码中，子类</a:t>
            </a:r>
            <a:r>
              <a:rPr lang="en-US" altLang="zh-CN" sz="2400" dirty="0"/>
              <a:t>Teacher</a:t>
            </a:r>
            <a:r>
              <a:rPr lang="zh-CN" altLang="en-US" sz="2400" dirty="0"/>
              <a:t>和子类</a:t>
            </a:r>
            <a:r>
              <a:rPr lang="en-US" altLang="zh-CN" sz="2400" dirty="0"/>
              <a:t>Student</a:t>
            </a:r>
            <a:r>
              <a:rPr lang="zh-CN" altLang="en-US" sz="2400" dirty="0"/>
              <a:t>中定义了与父类</a:t>
            </a:r>
            <a:r>
              <a:rPr lang="en-US" altLang="zh-CN" sz="2400" dirty="0"/>
              <a:t>Person</a:t>
            </a:r>
            <a:r>
              <a:rPr lang="zh-CN" altLang="en-US" sz="2400" dirty="0"/>
              <a:t>同名的方法</a:t>
            </a:r>
            <a:r>
              <a:rPr lang="en-US" altLang="zh-CN" sz="2400" dirty="0"/>
              <a:t>__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__()</a:t>
            </a:r>
            <a:r>
              <a:rPr lang="zh-CN" altLang="en-US" sz="2400" dirty="0"/>
              <a:t>方法和</a:t>
            </a:r>
            <a:r>
              <a:rPr lang="en-US" altLang="zh-CN" sz="2400" dirty="0"/>
              <a:t>say()</a:t>
            </a:r>
            <a:r>
              <a:rPr lang="zh-CN" altLang="en-US" sz="2400" dirty="0"/>
              <a:t>方法：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000" dirty="0" smtClean="0"/>
              <a:t>子</a:t>
            </a:r>
            <a:r>
              <a:rPr lang="zh-CN" altLang="en-US" sz="2000" dirty="0"/>
              <a:t>类</a:t>
            </a:r>
            <a:r>
              <a:rPr lang="en-US" altLang="zh-CN" sz="2000" dirty="0"/>
              <a:t>Teacher</a:t>
            </a:r>
            <a:r>
              <a:rPr lang="zh-CN" altLang="en-US" sz="2000" dirty="0"/>
              <a:t>中的</a:t>
            </a:r>
            <a:r>
              <a:rPr lang="en-US" altLang="zh-CN" sz="2000" dirty="0"/>
              <a:t>__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__()</a:t>
            </a:r>
            <a:r>
              <a:rPr lang="zh-CN" altLang="en-US" sz="2000" dirty="0"/>
              <a:t>方法传入四个参数：</a:t>
            </a:r>
            <a:r>
              <a:rPr lang="en-US" altLang="zh-CN" sz="2000" dirty="0"/>
              <a:t>name</a:t>
            </a:r>
            <a:r>
              <a:rPr lang="zh-CN" altLang="en-US" sz="2000" dirty="0"/>
              <a:t>、</a:t>
            </a:r>
            <a:r>
              <a:rPr lang="en-US" altLang="zh-CN" sz="2000" dirty="0"/>
              <a:t>gender</a:t>
            </a:r>
            <a:r>
              <a:rPr lang="zh-CN" altLang="en-US" sz="2000" dirty="0"/>
              <a:t>、</a:t>
            </a:r>
            <a:r>
              <a:rPr lang="en-US" altLang="zh-CN" sz="2000" dirty="0"/>
              <a:t>weight</a:t>
            </a:r>
            <a:r>
              <a:rPr lang="zh-CN" altLang="en-US" sz="2000" dirty="0"/>
              <a:t>、</a:t>
            </a:r>
            <a:r>
              <a:rPr lang="en-US" altLang="zh-CN" sz="2000" dirty="0"/>
              <a:t>title</a:t>
            </a:r>
            <a:r>
              <a:rPr lang="zh-CN" altLang="en-US" sz="2000" dirty="0"/>
              <a:t>，通过调用</a:t>
            </a:r>
            <a:r>
              <a:rPr lang="en-US" altLang="zh-CN" sz="2000" dirty="0"/>
              <a:t>Person.__</a:t>
            </a:r>
            <a:r>
              <a:rPr lang="en-US" altLang="zh-CN" sz="2000" dirty="0" err="1"/>
              <a:t>init</a:t>
            </a:r>
            <a:r>
              <a:rPr lang="en-US" altLang="zh-CN" sz="2000" dirty="0"/>
              <a:t>__(self, name, gender, weight)</a:t>
            </a:r>
            <a:r>
              <a:rPr lang="zh-CN" altLang="en-US" sz="2000" dirty="0"/>
              <a:t>为父类</a:t>
            </a:r>
            <a:r>
              <a:rPr lang="en-US" altLang="zh-CN" sz="2000" dirty="0"/>
              <a:t>Person</a:t>
            </a:r>
            <a:r>
              <a:rPr lang="zh-CN" altLang="en-US" sz="2000" dirty="0"/>
              <a:t>中的三个属性赋值，</a:t>
            </a:r>
            <a:r>
              <a:rPr lang="en-US" altLang="zh-CN" sz="2000" dirty="0"/>
              <a:t>title</a:t>
            </a:r>
            <a:r>
              <a:rPr lang="zh-CN" altLang="en-US" sz="2000" dirty="0"/>
              <a:t>表示教师测职称，是</a:t>
            </a:r>
            <a:r>
              <a:rPr lang="en-US" altLang="zh-CN" sz="2000" dirty="0"/>
              <a:t>Teacher</a:t>
            </a:r>
            <a:r>
              <a:rPr lang="zh-CN" altLang="en-US" sz="2000" dirty="0"/>
              <a:t>类的专有对象属性。同理，子类</a:t>
            </a:r>
            <a:r>
              <a:rPr lang="en-US" altLang="zh-CN" sz="2000" dirty="0"/>
              <a:t>Student</a:t>
            </a:r>
            <a:r>
              <a:rPr lang="zh-CN" altLang="en-US" sz="2000" dirty="0"/>
              <a:t>的</a:t>
            </a:r>
            <a:r>
              <a:rPr lang="en-US" altLang="zh-CN" sz="2000" dirty="0"/>
              <a:t>__</a:t>
            </a:r>
            <a:r>
              <a:rPr lang="en-US" altLang="zh-CN" sz="2000" dirty="0" err="1"/>
              <a:t>init</a:t>
            </a:r>
            <a:r>
              <a:rPr lang="en-US" altLang="zh-CN" sz="2000" dirty="0"/>
              <a:t>__()</a:t>
            </a:r>
            <a:r>
              <a:rPr lang="zh-CN" altLang="en-US" sz="2000" dirty="0"/>
              <a:t>方法也传入四个参数，前三个为父类中的三个对应属性赋值，</a:t>
            </a:r>
            <a:r>
              <a:rPr lang="en-US" altLang="zh-CN" sz="2000" dirty="0"/>
              <a:t>major</a:t>
            </a:r>
            <a:r>
              <a:rPr lang="zh-CN" altLang="en-US" sz="2000" dirty="0"/>
              <a:t>表示学生的专业，是</a:t>
            </a:r>
            <a:r>
              <a:rPr lang="en-US" altLang="zh-CN" sz="2000" dirty="0"/>
              <a:t>Student</a:t>
            </a:r>
            <a:r>
              <a:rPr lang="zh-CN" altLang="en-US" sz="2000" dirty="0"/>
              <a:t>类的专有对象属性。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000" dirty="0" smtClean="0"/>
              <a:t>子</a:t>
            </a:r>
            <a:r>
              <a:rPr lang="zh-CN" altLang="en-US" sz="2000" dirty="0"/>
              <a:t>类</a:t>
            </a:r>
            <a:r>
              <a:rPr lang="en-US" altLang="zh-CN" sz="2000" dirty="0"/>
              <a:t>Teacher</a:t>
            </a:r>
            <a:r>
              <a:rPr lang="zh-CN" altLang="en-US" sz="2000" dirty="0"/>
              <a:t>中的</a:t>
            </a:r>
            <a:r>
              <a:rPr lang="en-US" altLang="zh-CN" sz="2000" dirty="0"/>
              <a:t>say()</a:t>
            </a:r>
            <a:r>
              <a:rPr lang="zh-CN" altLang="en-US" sz="2000" dirty="0"/>
              <a:t>中通过</a:t>
            </a:r>
            <a:r>
              <a:rPr lang="en-US" altLang="zh-CN" sz="2000" dirty="0" err="1"/>
              <a:t>Person.say</a:t>
            </a:r>
            <a:r>
              <a:rPr lang="en-US" altLang="zh-CN" sz="2000" dirty="0"/>
              <a:t>(self)</a:t>
            </a:r>
            <a:r>
              <a:rPr lang="zh-CN" altLang="en-US" sz="2000" dirty="0"/>
              <a:t>语句调用了父类</a:t>
            </a:r>
            <a:r>
              <a:rPr lang="en-US" altLang="zh-CN" sz="2000" dirty="0"/>
              <a:t>Person</a:t>
            </a:r>
            <a:r>
              <a:rPr lang="zh-CN" altLang="en-US" sz="2000" dirty="0"/>
              <a:t>的</a:t>
            </a:r>
            <a:r>
              <a:rPr lang="en-US" altLang="zh-CN" sz="2000" dirty="0"/>
              <a:t>say()</a:t>
            </a:r>
            <a:r>
              <a:rPr lang="zh-CN" altLang="en-US" sz="2000" dirty="0"/>
              <a:t>方法介绍自己的姓名，随后通过</a:t>
            </a:r>
            <a:r>
              <a:rPr lang="en-US" altLang="zh-CN" sz="2000" dirty="0"/>
              <a:t>print('%s is a teacher' % self.name)</a:t>
            </a:r>
            <a:r>
              <a:rPr lang="zh-CN" altLang="en-US" sz="2000" dirty="0"/>
              <a:t>语句调用说明自己是教师；同理，子类</a:t>
            </a:r>
            <a:r>
              <a:rPr lang="en-US" altLang="zh-CN" sz="2000" dirty="0"/>
              <a:t>Student</a:t>
            </a:r>
            <a:r>
              <a:rPr lang="zh-CN" altLang="en-US" sz="2000" dirty="0"/>
              <a:t>中的</a:t>
            </a:r>
            <a:r>
              <a:rPr lang="en-US" altLang="zh-CN" sz="2000" dirty="0"/>
              <a:t>say()</a:t>
            </a:r>
            <a:r>
              <a:rPr lang="zh-CN" altLang="en-US" sz="2000" dirty="0"/>
              <a:t>中通过调用父类的</a:t>
            </a:r>
            <a:r>
              <a:rPr lang="en-US" altLang="zh-CN" sz="2000" dirty="0"/>
              <a:t>say()</a:t>
            </a:r>
            <a:r>
              <a:rPr lang="zh-CN" altLang="en-US" sz="2000" dirty="0"/>
              <a:t>方法介绍自己的姓名，随后通过</a:t>
            </a:r>
            <a:r>
              <a:rPr lang="en-US" altLang="zh-CN" sz="2000" dirty="0"/>
              <a:t>print('%s is a student% self.name)</a:t>
            </a:r>
            <a:r>
              <a:rPr lang="zh-CN" altLang="en-US" sz="2000" dirty="0"/>
              <a:t>语句调用说明自己是学生。</a:t>
            </a: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9077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07886"/>
            <a:ext cx="8229600" cy="4718277"/>
          </a:xfrm>
        </p:spPr>
        <p:txBody>
          <a:bodyPr/>
          <a:lstStyle/>
          <a:p>
            <a:r>
              <a:rPr lang="zh-CN" altLang="zh-CN" sz="2800" dirty="0"/>
              <a:t>因此，我们可以看出在</a:t>
            </a:r>
            <a:r>
              <a:rPr lang="en-US" altLang="zh-CN" sz="2800" dirty="0"/>
              <a:t>Python</a:t>
            </a:r>
            <a:r>
              <a:rPr lang="zh-CN" altLang="zh-CN" sz="2800" dirty="0"/>
              <a:t>中继承中的一些特点：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zh-CN" sz="2400" dirty="0"/>
              <a:t>在继承中基类的构造（</a:t>
            </a:r>
            <a:r>
              <a:rPr lang="en-US" altLang="zh-CN" sz="2400" dirty="0"/>
              <a:t>__</a:t>
            </a:r>
            <a:r>
              <a:rPr lang="en-US" altLang="zh-CN" sz="2400" dirty="0" err="1"/>
              <a:t>init</a:t>
            </a:r>
            <a:r>
              <a:rPr lang="en-US" altLang="zh-CN" sz="2400" dirty="0"/>
              <a:t>__()</a:t>
            </a:r>
            <a:r>
              <a:rPr lang="zh-CN" altLang="zh-CN" sz="2400" dirty="0"/>
              <a:t>方法）不会被自动调用，它需要在其派生类的构造中亲自专门调用。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zh-CN" sz="2400" dirty="0"/>
              <a:t>在调用基类的方法时，需要加上基类的类名前缀，且需要带上</a:t>
            </a:r>
            <a:r>
              <a:rPr lang="en-US" altLang="zh-CN" sz="2400" dirty="0"/>
              <a:t>self</a:t>
            </a:r>
            <a:r>
              <a:rPr lang="zh-CN" altLang="zh-CN" sz="2400" dirty="0"/>
              <a:t>参数变量。区别在于类中调用普通函数时并不需要带上</a:t>
            </a:r>
            <a:r>
              <a:rPr lang="en-US" altLang="zh-CN" sz="2400" dirty="0"/>
              <a:t>self</a:t>
            </a:r>
            <a:r>
              <a:rPr lang="zh-CN" altLang="zh-CN" sz="2400" dirty="0"/>
              <a:t>参数。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400" dirty="0"/>
              <a:t>Python</a:t>
            </a:r>
            <a:r>
              <a:rPr lang="zh-CN" altLang="zh-CN" sz="2400" dirty="0"/>
              <a:t>总是首先查找对应类型的方法，如果它不能在派生类中找到对应的方法，它才开始到基类中逐个查找。（先在本类中查找调用的方法，找不到才去基类中找）。</a:t>
            </a:r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35447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本章</a:t>
            </a:r>
            <a:r>
              <a:rPr lang="zh-CN" altLang="zh-CN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5456" y="1478195"/>
            <a:ext cx="8229600" cy="4525963"/>
          </a:xfrm>
        </p:spPr>
        <p:txBody>
          <a:bodyPr/>
          <a:lstStyle/>
          <a:p>
            <a:r>
              <a:rPr lang="zh-CN" altLang="zh-CN" sz="2400" dirty="0"/>
              <a:t>通过本章的学习，我们学习了面向对象编程的相关知识，包括类的定义、对象的创建、对象的使用、类的继承、子类和父类的关系等。</a:t>
            </a:r>
          </a:p>
          <a:p>
            <a:r>
              <a:rPr lang="zh-CN" altLang="zh-CN" sz="2400" dirty="0"/>
              <a:t>定义类的方法是使用</a:t>
            </a:r>
            <a:r>
              <a:rPr lang="en-US" altLang="zh-CN" sz="2400" dirty="0"/>
              <a:t>class</a:t>
            </a:r>
            <a:r>
              <a:rPr lang="zh-CN" altLang="zh-CN" sz="2400" dirty="0"/>
              <a:t>关键字，根据类可以创建对象，对象又称为类的实例，在创建对象时自动调用类的</a:t>
            </a:r>
            <a:r>
              <a:rPr lang="en-US" altLang="zh-CN" sz="2400" dirty="0"/>
              <a:t>__</a:t>
            </a:r>
            <a:r>
              <a:rPr lang="en-US" altLang="zh-CN" sz="2400" dirty="0" err="1"/>
              <a:t>init</a:t>
            </a:r>
            <a:r>
              <a:rPr lang="en-US" altLang="zh-CN" sz="2400" dirty="0"/>
              <a:t>__()</a:t>
            </a:r>
            <a:r>
              <a:rPr lang="zh-CN" altLang="zh-CN" sz="2400" dirty="0"/>
              <a:t>方法，如果有参数还需要传入参数。类中的属性和方法可以</a:t>
            </a:r>
            <a:r>
              <a:rPr lang="zh-CN" altLang="zh-CN" sz="2400" dirty="0" smtClean="0"/>
              <a:t>是</a:t>
            </a:r>
            <a:r>
              <a:rPr lang="zh-CN" altLang="en-US" sz="2400" dirty="0" smtClean="0"/>
              <a:t>公共</a:t>
            </a:r>
            <a:r>
              <a:rPr lang="zh-CN" altLang="zh-CN" sz="2400" dirty="0" smtClean="0"/>
              <a:t>的</a:t>
            </a:r>
            <a:r>
              <a:rPr lang="zh-CN" altLang="zh-CN" sz="2400" dirty="0"/>
              <a:t>，也可以是私有的，私有属性和私有方法不能在类的外部被调用。</a:t>
            </a:r>
          </a:p>
          <a:p>
            <a:r>
              <a:rPr lang="zh-CN" altLang="zh-CN" sz="2400" dirty="0"/>
              <a:t>一个类可以被继承产生派生类，派生类又称为子类，被派生的类被称为基类或父类。子类可以重用父类中的属性和方法，子类中的方法还会覆盖父类中的同名方法，在子类的方法中需要通过父类名访问父类中的同名方法。</a:t>
            </a: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4683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 txBox="1">
            <a:spLocks noGrp="1"/>
          </p:cNvSpPr>
          <p:nvPr/>
        </p:nvSpPr>
        <p:spPr bwMode="auto">
          <a:xfrm>
            <a:off x="8174038" y="15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9pPr>
          </a:lstStyle>
          <a:p>
            <a:pPr algn="r" eaLnBrk="1" hangingPunct="1"/>
            <a:fld id="{A4BEA5F9-DBEB-4738-BE04-49D700A0E943}" type="slidenum">
              <a:rPr kumimoji="0" lang="en-US" altLang="zh-CN" sz="1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</a:rPr>
              <a:pPr algn="r" eaLnBrk="1" hangingPunct="1"/>
              <a:t>27</a:t>
            </a:fld>
            <a:endParaRPr kumimoji="0" lang="en-US" altLang="zh-CN" sz="1800">
              <a:solidFill>
                <a:srgbClr val="FFFFFF"/>
              </a:solidFill>
              <a:latin typeface="Times New Roman" pitchFamily="18" charset="0"/>
              <a:ea typeface="隶书" pitchFamily="49" charset="-122"/>
            </a:endParaRPr>
          </a:p>
        </p:txBody>
      </p:sp>
      <p:pic>
        <p:nvPicPr>
          <p:cNvPr id="6" name="Picture 24" descr="C:\Documents and Settings\Administrator\桌面\新建文件夹\1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2174" t="57532" r="24638" b="10677"/>
          <a:stretch>
            <a:fillRect/>
          </a:stretch>
        </p:blipFill>
        <p:spPr bwMode="auto">
          <a:xfrm>
            <a:off x="3165475" y="1609725"/>
            <a:ext cx="87788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5" descr="C:\Documents and Settings\Administrator\桌面\新建文件夹\1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9130" t="60558" r="40581" b="18246"/>
          <a:stretch>
            <a:fillRect/>
          </a:stretch>
        </p:blipFill>
        <p:spPr bwMode="auto">
          <a:xfrm rot="5241647">
            <a:off x="3981450" y="2209800"/>
            <a:ext cx="1008063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6" descr="C:\Documents and Settings\Administrator\桌面\新建文件夹\2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536" t="36336" r="44928" b="25816"/>
          <a:stretch>
            <a:fillRect/>
          </a:stretch>
        </p:blipFill>
        <p:spPr bwMode="auto">
          <a:xfrm rot="10211323">
            <a:off x="3094038" y="3514725"/>
            <a:ext cx="136683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7" descr="C:\Documents and Settings\Administrator\桌面\新建文件夹\2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57532" r="49274" b="13704"/>
          <a:stretch>
            <a:fillRect/>
          </a:stretch>
        </p:blipFill>
        <p:spPr bwMode="auto">
          <a:xfrm>
            <a:off x="5254625" y="2835275"/>
            <a:ext cx="1800225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0" descr="C:\Documents and Settings\Administrator\桌面\新建文件夹\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0723" t="33307" r="-1450" b="3107"/>
          <a:stretch>
            <a:fillRect/>
          </a:stretch>
        </p:blipFill>
        <p:spPr bwMode="auto">
          <a:xfrm rot="-826922">
            <a:off x="3044825" y="2478088"/>
            <a:ext cx="741363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1" descr="C:\Documents and Settings\Administrator\桌面\新建文件夹\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232" t="15140" r="52174" b="69720"/>
          <a:stretch>
            <a:fillRect/>
          </a:stretch>
        </p:blipFill>
        <p:spPr bwMode="auto">
          <a:xfrm>
            <a:off x="4533900" y="1538288"/>
            <a:ext cx="5762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2" descr="C:\Documents and Settings\Administrator\桌面\新建文件夹\3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2029" t="21194" r="34782" b="57610"/>
          <a:stretch>
            <a:fillRect/>
          </a:stretch>
        </p:blipFill>
        <p:spPr bwMode="auto">
          <a:xfrm>
            <a:off x="4389438" y="2906713"/>
            <a:ext cx="115252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7" descr="C:\Documents and Settings\Administrator\桌面\新建文件夹\2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57532" r="49274" b="13704"/>
          <a:stretch>
            <a:fillRect/>
          </a:stretch>
        </p:blipFill>
        <p:spPr bwMode="auto">
          <a:xfrm rot="2270662">
            <a:off x="1547813" y="1700213"/>
            <a:ext cx="1800225" cy="97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7" descr="C:\Documents and Settings\Administrator\桌面\新建文件夹\2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57532" r="49274" b="13704"/>
          <a:stretch>
            <a:fillRect/>
          </a:stretch>
        </p:blipFill>
        <p:spPr bwMode="auto">
          <a:xfrm rot="2270662">
            <a:off x="5724525" y="1484313"/>
            <a:ext cx="1800225" cy="97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2274888" y="2259013"/>
            <a:ext cx="2952750" cy="3887787"/>
            <a:chOff x="4788024" y="548680"/>
            <a:chExt cx="2592288" cy="3744416"/>
          </a:xfrm>
        </p:grpSpPr>
        <p:sp>
          <p:nvSpPr>
            <p:cNvPr id="16" name="TextBox 15"/>
            <p:cNvSpPr txBox="1"/>
            <p:nvPr/>
          </p:nvSpPr>
          <p:spPr>
            <a:xfrm>
              <a:off x="4788024" y="548680"/>
              <a:ext cx="2592288" cy="5039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kumimoji="0" lang="zh-CN" altLang="en-US" sz="2800" b="1" dirty="0">
                  <a:gradFill flip="none" rotWithShape="1">
                    <a:gsLst>
                      <a:gs pos="0">
                        <a:srgbClr val="FF0000">
                          <a:shade val="30000"/>
                          <a:satMod val="115000"/>
                        </a:srgbClr>
                      </a:gs>
                      <a:gs pos="50000">
                        <a:srgbClr val="FF0000">
                          <a:shade val="67500"/>
                          <a:satMod val="115000"/>
                        </a:srgbClr>
                      </a:gs>
                      <a:gs pos="100000">
                        <a:srgbClr val="FF0000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latin typeface="方正黄草简体" pitchFamily="65" charset="-122"/>
                  <a:ea typeface="方正黄草简体" pitchFamily="65" charset="-122"/>
                </a:rPr>
                <a:t>输入理想的程序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5436096" y="2637236"/>
              <a:ext cx="1944216" cy="16558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kumimoji="0" lang="zh-CN" altLang="en-US" sz="1800" dirty="0">
                <a:ea typeface="华文细黑" pitchFamily="2" charset="-122"/>
              </a:endParaRPr>
            </a:p>
          </p:txBody>
        </p:sp>
      </p:grpSp>
      <p:grpSp>
        <p:nvGrpSpPr>
          <p:cNvPr id="3" name="组合 18"/>
          <p:cNvGrpSpPr>
            <a:grpSpLocks/>
          </p:cNvGrpSpPr>
          <p:nvPr/>
        </p:nvGrpSpPr>
        <p:grpSpPr bwMode="auto">
          <a:xfrm>
            <a:off x="3092450" y="3032125"/>
            <a:ext cx="4506913" cy="1804988"/>
            <a:chOff x="4168980" y="1192876"/>
            <a:chExt cx="4507476" cy="1804076"/>
          </a:xfrm>
        </p:grpSpPr>
        <p:sp>
          <p:nvSpPr>
            <p:cNvPr id="19" name="TextBox 18"/>
            <p:cNvSpPr txBox="1"/>
            <p:nvPr/>
          </p:nvSpPr>
          <p:spPr>
            <a:xfrm>
              <a:off x="4168980" y="1192876"/>
              <a:ext cx="3024336" cy="4511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0" hangingPunct="0">
                <a:lnSpc>
                  <a:spcPts val="2800"/>
                </a:lnSpc>
                <a:defRPr/>
              </a:pPr>
              <a:r>
                <a:rPr kumimoji="0" lang="zh-CN" altLang="en-US" sz="2800" b="1" dirty="0">
                  <a:gradFill flip="none" rotWithShape="1">
                    <a:gsLst>
                      <a:gs pos="0">
                        <a:srgbClr val="FF0000">
                          <a:shade val="30000"/>
                          <a:satMod val="115000"/>
                        </a:srgbClr>
                      </a:gs>
                      <a:gs pos="50000">
                        <a:srgbClr val="FF0000">
                          <a:shade val="67500"/>
                          <a:satMod val="115000"/>
                        </a:srgbClr>
                      </a:gs>
                      <a:gs pos="100000">
                        <a:srgbClr val="FF0000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latin typeface="方正黄草简体" pitchFamily="65" charset="-122"/>
                  <a:ea typeface="方正黄草简体" pitchFamily="65" charset="-122"/>
                </a:rPr>
                <a:t>输出快乐的人生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8100121" y="2636771"/>
              <a:ext cx="576335" cy="3601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kumimoji="0" lang="zh-CN" altLang="en-US" sz="1800" dirty="0">
                <a:ea typeface="华文细黑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C 0.01788 -0.08866 0.08646 -0.14167 0.15312 -0.11806 C 0.21961 -0.09422 0.25937 -0.00278 0.24166 0.08611 C 0.22378 0.17476 0.15521 0.22777 0.08854 0.20416 C 0.02205 0.18032 -0.01771 0.08888 3.33333E-6 4.44444E-6 Z " pathEditMode="relative" rAng="-4502271" ptsTypes="fffff">
                                      <p:cBhvr>
                                        <p:cTn id="6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0000" y="43000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5.78035E-7 C 0.0533 -0.05896 0.1323 -0.04902 0.17639 0.02173 C 0.22032 0.09248 0.2132 0.19699 0.16007 0.25618 C 0.10747 0.31491 0.0283 0.3052 -0.01545 0.23468 C -0.05989 0.16393 -0.05295 0.05873 -3.33333E-6 5.78035E-7 Z " pathEditMode="relative" rAng="-2382144" ptsTypes="fffff">
                                      <p:cBhvr>
                                        <p:cTn id="6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0000" y="128000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5.78035E-8 C -0.05052 -0.06358 -0.05225 -0.16855 -0.0052 -0.23538 C 0.04202 -0.30197 0.12153 -0.3052 0.17136 -0.24231 C 0.22171 -0.17919 0.22362 -0.07399 0.17639 -0.00717 C 0.129 0.05942 0.05018 0.06289 -4.16667E-6 -5.78035E-8 Z " pathEditMode="relative" rAng="13404034" ptsTypes="fffff">
                                      <p:cBhvr>
                                        <p:cTn id="68" dur="1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0000" y="-121000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7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07 0.00485 C 0.06406 0.05318 0.08194 0.1563 0.04548 0.23399 C 0.00885 0.31168 -0.06841 0.33549 -0.12674 0.28694 C -0.18525 0.23769 -0.20295 0.1348 -0.1665 0.05734 C -0.12986 -0.02058 -0.05226 -0.04416 0.00607 0.00485 Z " pathEditMode="relative" rAng="1925530" ptsTypes="fffff">
                                      <p:cBhvr>
                                        <p:cTn id="72" dur="15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00" y="141000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74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9 -0.00555 C -0.00243 0.08555 -0.0632 0.15329 -0.13212 0.14474 C -0.2007 0.13618 -0.25122 0.05502 -0.2448 -0.03677 C -0.23837 -0.12833 -0.17761 -0.19584 -0.10868 -0.18729 C -0.04028 -0.17873 0.01059 -0.09734 0.00399 -0.00555 Z " pathEditMode="relative" rAng="5720755" ptsTypes="fffff">
                                      <p:cBhvr>
                                        <p:cTn id="76" dur="1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0000" y="-16000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C 0.03211 0.08125 0.00868 0.18217 -0.05243 0.225 C -0.11337 0.26782 -0.18907 0.23657 -0.22118 0.15509 C -0.2533 0.07384 -0.22986 -0.02708 -0.16875 -0.06991 C -0.10782 -0.11273 -0.03212 -0.08148 3.33333E-6 1.48148E-6 Z " pathEditMode="relative" rAng="3735600" ptsTypes="fffff">
                                      <p:cBhvr>
                                        <p:cTn id="78" dur="1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0000" y="78000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0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0.069 0  0.125 0.07458  0.125 0.16647  C 0.125 0.25837  0.069 0.33295  0 0.33295  C -0.069 0.33295  -0.125 0.25837  -0.125 0.16647  C -0.125 0.07458  -0.069 0  0 0  Z" pathEditMode="relative" ptsTypes="">
                                      <p:cBhvr>
                                        <p:cTn id="82" dur="1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59259E-6 C 0.05607 0.05324 0.06944 0.15741 0.02951 0.23241 C -0.01042 0.30718 -0.08855 0.325 -0.1448 0.27176 C -0.20087 0.21852 -0.21424 0.11435 -0.17431 0.03935 C -0.13438 -0.03541 -0.05625 -0.05324 4.16667E-6 -2.59259E-6 Z " pathEditMode="relative" rAng="2123381" ptsTypes="fffff">
                                      <p:cBhvr>
                                        <p:cTn id="84" dur="15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000" y="136000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33333E-6 C 0.03281 0.08079 0.01024 0.18218 -0.05017 0.22616 C -0.11076 0.26991 -0.18681 0.23982 -0.21979 0.15926 C -0.2526 0.07848 -0.23003 -0.02291 -0.16962 -0.06689 C -0.10903 -0.11064 -0.03299 -0.08055 -5.55556E-7 -3.33333E-6 Z " pathEditMode="relative" rAng="3692899" ptsTypes="fffff">
                                      <p:cBhvr>
                                        <p:cTn id="86" dur="15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0000" y="80000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0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3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4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" presetID="2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8" presetClass="emph" presetSubtype="0" ac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21600000">
                                      <p:cBhvr>
                                        <p:cTn id="13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8" presetClass="emph" presetSubtype="0" ac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学习目标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掌握</a:t>
            </a:r>
            <a:r>
              <a:rPr lang="zh-CN" altLang="en-US" dirty="0"/>
              <a:t>定义类的方法</a:t>
            </a:r>
          </a:p>
          <a:p>
            <a:r>
              <a:rPr lang="zh-CN" altLang="en-US" dirty="0" smtClean="0"/>
              <a:t>掌握</a:t>
            </a:r>
            <a:r>
              <a:rPr lang="zh-CN" altLang="en-US" dirty="0"/>
              <a:t>创建和使用对象的方法</a:t>
            </a:r>
          </a:p>
          <a:p>
            <a:r>
              <a:rPr lang="zh-CN" altLang="en-US" dirty="0" smtClean="0"/>
              <a:t>掌握</a:t>
            </a:r>
            <a:r>
              <a:rPr lang="zh-CN" altLang="en-US" dirty="0"/>
              <a:t>类的继承的概念和使用方法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8661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8.1 </a:t>
            </a:r>
            <a:r>
              <a:rPr lang="zh-CN" altLang="en-US" dirty="0" smtClean="0"/>
              <a:t>类和对象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面向对象编程是模拟人类认识事物的方式的编程方法，是最有效的编程方法之一。人类通过将事物进行分</a:t>
            </a:r>
            <a:r>
              <a:rPr lang="zh-CN" altLang="en-US" sz="2400" dirty="0">
                <a:solidFill>
                  <a:srgbClr val="FF0000"/>
                </a:solidFill>
              </a:rPr>
              <a:t>类</a:t>
            </a:r>
            <a:r>
              <a:rPr lang="zh-CN" altLang="en-US" sz="2400" dirty="0"/>
              <a:t>来认识世界，比如，人类将自然界中的事物分类生物和非生物，又将生物分为动物、植物、微生物，又将动物分为有脊椎动物和无脊椎动物，继而又分为哺乳类、鸟类、鱼类、爬行类等，哺乳类又分为猫、狗、牛、羊等。每一个类的个体都具有一些共同的属性，在面向对象编程中，个体被称为</a:t>
            </a:r>
            <a:r>
              <a:rPr lang="zh-CN" altLang="en-US" sz="2400" dirty="0">
                <a:solidFill>
                  <a:srgbClr val="FF0000"/>
                </a:solidFill>
              </a:rPr>
              <a:t>对象</a:t>
            </a:r>
            <a:r>
              <a:rPr lang="zh-CN" altLang="en-US" sz="2400" dirty="0"/>
              <a:t>，又称为</a:t>
            </a:r>
            <a:r>
              <a:rPr lang="zh-CN" altLang="en-US" sz="2400" dirty="0">
                <a:solidFill>
                  <a:srgbClr val="FF0000"/>
                </a:solidFill>
              </a:rPr>
              <a:t>实例</a:t>
            </a:r>
            <a:r>
              <a:rPr lang="zh-CN" altLang="en-US" sz="2400" dirty="0"/>
              <a:t>。在本章的学习中，类、对象、实例是三个常用的术语。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09977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Person</a:t>
            </a:r>
            <a:r>
              <a:rPr lang="zh-CN" altLang="en-US" dirty="0" smtClean="0"/>
              <a:t>类的定义和实例化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接下来我们来定义人的类</a:t>
            </a:r>
            <a:r>
              <a:rPr lang="en-US" altLang="zh-CN" sz="2400" dirty="0"/>
              <a:t>Person</a:t>
            </a:r>
            <a:r>
              <a:rPr lang="zh-CN" altLang="en-US" sz="2400" dirty="0"/>
              <a:t>类，人有名字（</a:t>
            </a:r>
            <a:r>
              <a:rPr lang="en-US" altLang="zh-CN" sz="2400" dirty="0"/>
              <a:t>name</a:t>
            </a:r>
            <a:r>
              <a:rPr lang="zh-CN" altLang="en-US" sz="2400" dirty="0"/>
              <a:t>）、性别（</a:t>
            </a:r>
            <a:r>
              <a:rPr lang="en-US" altLang="zh-CN" sz="2400" dirty="0"/>
              <a:t>gender</a:t>
            </a:r>
            <a:r>
              <a:rPr lang="zh-CN" altLang="en-US" sz="2400" dirty="0"/>
              <a:t>）、体重（</a:t>
            </a:r>
            <a:r>
              <a:rPr lang="en-US" altLang="zh-CN" sz="2400" dirty="0"/>
              <a:t>weight</a:t>
            </a:r>
            <a:r>
              <a:rPr lang="zh-CN" altLang="en-US" sz="2400" dirty="0"/>
              <a:t>）等属性，根据这个说明，我们可以定义</a:t>
            </a:r>
            <a:r>
              <a:rPr lang="en-US" altLang="zh-CN" sz="2400" dirty="0"/>
              <a:t>Person</a:t>
            </a:r>
            <a:r>
              <a:rPr lang="zh-CN" altLang="en-US" sz="2400" dirty="0"/>
              <a:t>类并创建</a:t>
            </a:r>
            <a:r>
              <a:rPr lang="en-US" altLang="zh-CN" sz="2400" dirty="0"/>
              <a:t>Person</a:t>
            </a:r>
            <a:r>
              <a:rPr lang="zh-CN" altLang="en-US" sz="2400" dirty="0"/>
              <a:t>对象，如以下代码所示：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5" name="矩形 4"/>
          <p:cNvSpPr/>
          <p:nvPr/>
        </p:nvSpPr>
        <p:spPr>
          <a:xfrm>
            <a:off x="457200" y="3229213"/>
            <a:ext cx="753931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#</a:t>
            </a:r>
            <a:r>
              <a:rPr lang="zh-CN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代码块</a:t>
            </a: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：类的定义</a:t>
            </a: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class Person:</a:t>
            </a:r>
            <a:endParaRPr lang="zh-CN" altLang="zh-CN" sz="20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</a:t>
            </a:r>
            <a:r>
              <a:rPr lang="en-US" altLang="zh-CN" sz="20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def</a:t>
            </a: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__</a:t>
            </a:r>
            <a:r>
              <a:rPr lang="en-US" altLang="zh-CN" sz="20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init</a:t>
            </a: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__(self):</a:t>
            </a:r>
            <a:endParaRPr lang="zh-CN" altLang="zh-CN" sz="20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self.name='</a:t>
            </a:r>
            <a:r>
              <a:rPr lang="zh-CN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韩信</a:t>
            </a: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'</a:t>
            </a:r>
            <a:endParaRPr lang="zh-CN" altLang="zh-CN" sz="20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</a:t>
            </a:r>
            <a:r>
              <a:rPr lang="en-US" altLang="zh-CN" sz="20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self.gender</a:t>
            </a: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='</a:t>
            </a:r>
            <a:r>
              <a:rPr lang="zh-CN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男</a:t>
            </a: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'</a:t>
            </a:r>
            <a:endParaRPr lang="zh-CN" altLang="zh-CN" sz="20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</a:t>
            </a:r>
            <a:r>
              <a:rPr lang="en-US" altLang="zh-CN" sz="20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self.weight</a:t>
            </a: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=70</a:t>
            </a:r>
            <a:endParaRPr lang="zh-CN" altLang="zh-CN" sz="20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</a:t>
            </a:r>
            <a:r>
              <a:rPr lang="en-US" altLang="zh-CN" sz="20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print</a:t>
            </a: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('An instance created')</a:t>
            </a:r>
            <a:endParaRPr lang="zh-CN" altLang="zh-CN" sz="20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20331" y="3229213"/>
            <a:ext cx="4572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#</a:t>
            </a:r>
            <a:r>
              <a:rPr lang="zh-CN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代码块</a:t>
            </a: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</a:t>
            </a:r>
            <a:r>
              <a:rPr lang="zh-CN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：类的实例化</a:t>
            </a: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p1=Person()</a:t>
            </a:r>
            <a:endParaRPr lang="zh-CN" altLang="zh-CN" sz="20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print(p1.name)</a:t>
            </a:r>
            <a:endParaRPr lang="zh-CN" altLang="zh-CN" sz="20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print(p1.gender)</a:t>
            </a:r>
            <a:endParaRPr lang="zh-CN" altLang="zh-CN" sz="20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print(p1.weight)</a:t>
            </a:r>
            <a:endParaRPr lang="zh-CN" altLang="zh-CN" sz="20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122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752" y="1378856"/>
            <a:ext cx="9070248" cy="5037593"/>
          </a:xfrm>
        </p:spPr>
        <p:txBody>
          <a:bodyPr/>
          <a:lstStyle/>
          <a:p>
            <a:r>
              <a:rPr lang="zh-CN" altLang="en-US" sz="2800" dirty="0" smtClean="0"/>
              <a:t>代码</a:t>
            </a:r>
            <a:r>
              <a:rPr lang="zh-CN" altLang="en-US" sz="2800" dirty="0"/>
              <a:t>块</a:t>
            </a:r>
            <a:r>
              <a:rPr lang="en-US" altLang="zh-CN" sz="2800" dirty="0"/>
              <a:t>1</a:t>
            </a:r>
            <a:r>
              <a:rPr lang="zh-CN" altLang="en-US" sz="2800" dirty="0"/>
              <a:t>定义了</a:t>
            </a:r>
            <a:r>
              <a:rPr lang="en-US" altLang="zh-CN" sz="2800" dirty="0"/>
              <a:t>Person</a:t>
            </a:r>
            <a:r>
              <a:rPr lang="zh-CN" altLang="en-US" sz="2800" dirty="0"/>
              <a:t>类，说明如下：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400" dirty="0" smtClean="0"/>
              <a:t>class</a:t>
            </a:r>
            <a:r>
              <a:rPr lang="zh-CN" altLang="en-US" sz="2400" dirty="0"/>
              <a:t>是定义类的关键字，</a:t>
            </a:r>
            <a:r>
              <a:rPr lang="en-US" altLang="zh-CN" sz="2400" dirty="0"/>
              <a:t>Person</a:t>
            </a:r>
            <a:r>
              <a:rPr lang="zh-CN" altLang="en-US" sz="2400" dirty="0"/>
              <a:t>是类名</a:t>
            </a:r>
            <a:r>
              <a:rPr lang="zh-CN" altLang="en-US" sz="2400" dirty="0" smtClean="0"/>
              <a:t>，在</a:t>
            </a:r>
            <a:r>
              <a:rPr lang="en-US" altLang="zh-CN" sz="2400" dirty="0"/>
              <a:t>Python</a:t>
            </a:r>
            <a:r>
              <a:rPr lang="zh-CN" altLang="en-US" sz="2400" dirty="0"/>
              <a:t>定义类的格式是“</a:t>
            </a:r>
            <a:r>
              <a:rPr lang="en-US" altLang="zh-CN" sz="2400" dirty="0"/>
              <a:t>class </a:t>
            </a:r>
            <a:r>
              <a:rPr lang="zh-CN" altLang="en-US" sz="2400" dirty="0"/>
              <a:t>类名”，这是一个固定格式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971550" lvl="1" indent="-514350">
              <a:buFont typeface="+mj-lt"/>
              <a:buAutoNum type="arabicPeriod"/>
            </a:pPr>
            <a:endParaRPr lang="en-US" altLang="zh-CN" sz="2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400" dirty="0"/>
              <a:t>这个类中只有一个函数，类中的函数也称为“方法”，该方法的名称为</a:t>
            </a:r>
            <a:r>
              <a:rPr lang="en-US" altLang="zh-CN" sz="2400" dirty="0"/>
              <a:t>__</a:t>
            </a:r>
            <a:r>
              <a:rPr lang="en-US" altLang="zh-CN" sz="2400" dirty="0" err="1"/>
              <a:t>init</a:t>
            </a:r>
            <a:r>
              <a:rPr lang="en-US" altLang="zh-CN" sz="2400" dirty="0"/>
              <a:t>__</a:t>
            </a:r>
            <a:r>
              <a:rPr lang="zh-CN" altLang="en-US" sz="2400" dirty="0"/>
              <a:t>，前面学到的有关函数的一切都适用于方法，唯一重要的差别是调用方法的方式。</a:t>
            </a:r>
            <a:r>
              <a:rPr lang="en-US" altLang="zh-CN" sz="2400" dirty="0"/>
              <a:t>__</a:t>
            </a:r>
            <a:r>
              <a:rPr lang="en-US" altLang="zh-CN" sz="2400" dirty="0" err="1"/>
              <a:t>init</a:t>
            </a:r>
            <a:r>
              <a:rPr lang="en-US" altLang="zh-CN" sz="2400" dirty="0"/>
              <a:t>__()</a:t>
            </a:r>
            <a:r>
              <a:rPr lang="zh-CN" altLang="en-US" sz="2400" dirty="0"/>
              <a:t>不是普通方法，是一个特殊的方法，其作用是：每当你根据</a:t>
            </a:r>
            <a:r>
              <a:rPr lang="en-US" altLang="zh-CN" sz="2400" dirty="0"/>
              <a:t>Person </a:t>
            </a:r>
            <a:r>
              <a:rPr lang="zh-CN" altLang="en-US" sz="2400" dirty="0"/>
              <a:t>类创建新实例时，</a:t>
            </a:r>
            <a:r>
              <a:rPr lang="en-US" altLang="zh-CN" sz="2400" dirty="0"/>
              <a:t>Python</a:t>
            </a:r>
            <a:r>
              <a:rPr lang="zh-CN" altLang="en-US" sz="2400" dirty="0"/>
              <a:t>都会自动运行它。在这个方法的名称中，开头和末尾各有两个下划线，这是一种约定，旨在与普通方法进行区分。</a:t>
            </a:r>
          </a:p>
          <a:p>
            <a:pPr marL="971550" lvl="1" indent="-514350">
              <a:buFont typeface="+mj-lt"/>
              <a:buAutoNum type="arabicPeriod"/>
            </a:pPr>
            <a:endParaRPr lang="zh-CN" altLang="en-US" sz="2400" dirty="0"/>
          </a:p>
          <a:p>
            <a:pPr marL="971550" lvl="1" indent="-514350">
              <a:buFont typeface="+mj-lt"/>
              <a:buAutoNum type="arabicPeriod"/>
            </a:pPr>
            <a:endParaRPr lang="zh-CN" altLang="en-US" sz="2400" dirty="0"/>
          </a:p>
          <a:p>
            <a:pPr marL="971550" lvl="1" indent="-514350">
              <a:buFont typeface="+mj-lt"/>
              <a:buAutoNum type="arabicPeriod"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55844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9486"/>
            <a:ext cx="8229600" cy="4616677"/>
          </a:xfrm>
        </p:spPr>
        <p:txBody>
          <a:bodyPr/>
          <a:lstStyle/>
          <a:p>
            <a:pPr marL="857250" lvl="1" indent="-457200">
              <a:buFont typeface="+mj-lt"/>
              <a:buAutoNum type="arabicPeriod" startAt="3"/>
            </a:pPr>
            <a:r>
              <a:rPr lang="zh-CN" altLang="en-US" sz="2000" dirty="0" smtClean="0"/>
              <a:t>在</a:t>
            </a:r>
            <a:r>
              <a:rPr lang="en-US" altLang="zh-CN" sz="2000" dirty="0"/>
              <a:t>__</a:t>
            </a:r>
            <a:r>
              <a:rPr lang="en-US" altLang="zh-CN" sz="2000" dirty="0" err="1"/>
              <a:t>init</a:t>
            </a:r>
            <a:r>
              <a:rPr lang="en-US" altLang="zh-CN" sz="2000" dirty="0"/>
              <a:t>__()</a:t>
            </a:r>
            <a:r>
              <a:rPr lang="zh-CN" altLang="en-US" sz="2000" dirty="0"/>
              <a:t>方法的定义中，形参</a:t>
            </a:r>
            <a:r>
              <a:rPr lang="en-US" altLang="zh-CN" sz="2000" dirty="0"/>
              <a:t>self </a:t>
            </a:r>
            <a:r>
              <a:rPr lang="zh-CN" altLang="en-US" sz="2000" dirty="0"/>
              <a:t>必不可少，还必须位于其他形参的前面。为何必须在方法定义中包含形参</a:t>
            </a:r>
            <a:r>
              <a:rPr lang="en-US" altLang="zh-CN" sz="2000" dirty="0"/>
              <a:t>self </a:t>
            </a:r>
            <a:r>
              <a:rPr lang="zh-CN" altLang="en-US" sz="2000" dirty="0"/>
              <a:t>呢？因为</a:t>
            </a:r>
            <a:r>
              <a:rPr lang="en-US" altLang="zh-CN" sz="2000" dirty="0"/>
              <a:t>Python</a:t>
            </a:r>
            <a:r>
              <a:rPr lang="zh-CN" altLang="en-US" sz="2000" dirty="0"/>
              <a:t>调用这个</a:t>
            </a:r>
            <a:r>
              <a:rPr lang="en-US" altLang="zh-CN" sz="2000" dirty="0"/>
              <a:t>__</a:t>
            </a:r>
            <a:r>
              <a:rPr lang="en-US" altLang="zh-CN" sz="2000" dirty="0" err="1"/>
              <a:t>init</a:t>
            </a:r>
            <a:r>
              <a:rPr lang="en-US" altLang="zh-CN" sz="2000" dirty="0"/>
              <a:t>__() </a:t>
            </a:r>
            <a:r>
              <a:rPr lang="zh-CN" altLang="en-US" sz="2000" dirty="0"/>
              <a:t>方法来创建</a:t>
            </a:r>
            <a:r>
              <a:rPr lang="en-US" altLang="zh-CN" sz="2000" dirty="0"/>
              <a:t>Dog </a:t>
            </a:r>
            <a:r>
              <a:rPr lang="zh-CN" altLang="en-US" sz="2000" dirty="0"/>
              <a:t>实例时，将自动传入实参</a:t>
            </a:r>
            <a:r>
              <a:rPr lang="en-US" altLang="zh-CN" sz="2000" dirty="0"/>
              <a:t>self </a:t>
            </a:r>
            <a:r>
              <a:rPr lang="zh-CN" altLang="en-US" sz="2000" dirty="0"/>
              <a:t>，每个与类相关联的方法调用都自动传递实参</a:t>
            </a:r>
            <a:r>
              <a:rPr lang="en-US" altLang="zh-CN" sz="2000" dirty="0"/>
              <a:t>self</a:t>
            </a:r>
            <a:r>
              <a:rPr lang="zh-CN" altLang="en-US" sz="2000" dirty="0"/>
              <a:t>，让实例能够访问类中的属性和方法。我们创建</a:t>
            </a:r>
            <a:r>
              <a:rPr lang="en-US" altLang="zh-CN" sz="2000" dirty="0"/>
              <a:t>Dog </a:t>
            </a:r>
            <a:r>
              <a:rPr lang="zh-CN" altLang="en-US" sz="2000" dirty="0"/>
              <a:t>实例时，</a:t>
            </a:r>
            <a:r>
              <a:rPr lang="en-US" altLang="zh-CN" sz="2000" dirty="0"/>
              <a:t>Python</a:t>
            </a:r>
            <a:r>
              <a:rPr lang="zh-CN" altLang="en-US" sz="2000" dirty="0"/>
              <a:t>将调用</a:t>
            </a:r>
            <a:r>
              <a:rPr lang="en-US" altLang="zh-CN" sz="2000" dirty="0"/>
              <a:t>Person </a:t>
            </a:r>
            <a:r>
              <a:rPr lang="zh-CN" altLang="en-US" sz="2000" dirty="0"/>
              <a:t>类的方法</a:t>
            </a:r>
            <a:r>
              <a:rPr lang="en-US" altLang="zh-CN" sz="2000" dirty="0"/>
              <a:t>__</a:t>
            </a:r>
            <a:r>
              <a:rPr lang="en-US" altLang="zh-CN" sz="2000" dirty="0" err="1"/>
              <a:t>init</a:t>
            </a:r>
            <a:r>
              <a:rPr lang="en-US" altLang="zh-CN" sz="2000" dirty="0"/>
              <a:t>__() </a:t>
            </a:r>
            <a:r>
              <a:rPr lang="zh-CN" altLang="en-US" sz="2000" dirty="0"/>
              <a:t>，</a:t>
            </a:r>
            <a:r>
              <a:rPr lang="en-US" altLang="zh-CN" sz="2000" dirty="0"/>
              <a:t>self </a:t>
            </a:r>
            <a:r>
              <a:rPr lang="zh-CN" altLang="en-US" sz="2000" dirty="0"/>
              <a:t>会自动传递，因此我们不需要传递它。</a:t>
            </a:r>
          </a:p>
          <a:p>
            <a:pPr marL="857250" lvl="1" indent="-457200">
              <a:buFont typeface="+mj-lt"/>
              <a:buAutoNum type="arabicPeriod" startAt="3"/>
            </a:pPr>
            <a:r>
              <a:rPr lang="en-US" altLang="zh-CN" sz="2000" dirty="0" smtClean="0"/>
              <a:t>__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__()</a:t>
            </a:r>
            <a:r>
              <a:rPr lang="zh-CN" altLang="en-US" sz="2000" dirty="0"/>
              <a:t>方法中有三条赋值语句，定义了三个变量</a:t>
            </a:r>
            <a:r>
              <a:rPr lang="en-US" altLang="zh-CN" sz="2000" dirty="0"/>
              <a:t>name</a:t>
            </a:r>
            <a:r>
              <a:rPr lang="zh-CN" altLang="en-US" sz="2000" dirty="0"/>
              <a:t>、</a:t>
            </a:r>
            <a:r>
              <a:rPr lang="en-US" altLang="zh-CN" sz="2000" dirty="0"/>
              <a:t>gender</a:t>
            </a:r>
            <a:r>
              <a:rPr lang="zh-CN" altLang="en-US" sz="2000" dirty="0"/>
              <a:t>和</a:t>
            </a:r>
            <a:r>
              <a:rPr lang="en-US" altLang="zh-CN" sz="2000" dirty="0"/>
              <a:t>weight</a:t>
            </a:r>
            <a:r>
              <a:rPr lang="zh-CN" altLang="en-US" sz="2000" dirty="0"/>
              <a:t>，这三个变量都有前缀</a:t>
            </a:r>
            <a:r>
              <a:rPr lang="en-US" altLang="zh-CN" sz="2000" dirty="0"/>
              <a:t>self</a:t>
            </a:r>
            <a:r>
              <a:rPr lang="zh-CN" altLang="en-US" sz="2000" dirty="0"/>
              <a:t>。以</a:t>
            </a:r>
            <a:r>
              <a:rPr lang="en-US" altLang="zh-CN" sz="2000" dirty="0"/>
              <a:t>self </a:t>
            </a:r>
            <a:r>
              <a:rPr lang="zh-CN" altLang="en-US" sz="2000" dirty="0"/>
              <a:t>为前缀的变量都可供类中的所有方法使用，我们还可以通过类的任何实例来访问这些变量。</a:t>
            </a:r>
            <a:r>
              <a:rPr lang="en-US" altLang="zh-CN" sz="2000" dirty="0"/>
              <a:t>self.name='</a:t>
            </a:r>
            <a:r>
              <a:rPr lang="zh-CN" altLang="en-US" sz="2000" dirty="0"/>
              <a:t>张三</a:t>
            </a:r>
            <a:r>
              <a:rPr lang="en-US" altLang="zh-CN" sz="2000" dirty="0"/>
              <a:t>'</a:t>
            </a:r>
            <a:r>
              <a:rPr lang="zh-CN" altLang="en-US" sz="2000" dirty="0"/>
              <a:t>将变量</a:t>
            </a:r>
            <a:r>
              <a:rPr lang="en-US" altLang="zh-CN" sz="2000" dirty="0"/>
              <a:t>name</a:t>
            </a:r>
            <a:r>
              <a:rPr lang="zh-CN" altLang="en-US" sz="2000" dirty="0"/>
              <a:t>赋值为“韩信”，然后该变量被关联到当前创建的实例。</a:t>
            </a:r>
            <a:r>
              <a:rPr lang="en-US" altLang="zh-CN" sz="2000" dirty="0" err="1"/>
              <a:t>self.gender</a:t>
            </a:r>
            <a:r>
              <a:rPr lang="en-US" altLang="zh-CN" sz="2000" dirty="0"/>
              <a:t>='</a:t>
            </a:r>
            <a:r>
              <a:rPr lang="zh-CN" altLang="en-US" sz="2000" dirty="0"/>
              <a:t>男</a:t>
            </a:r>
            <a:r>
              <a:rPr lang="en-US" altLang="zh-CN" sz="2000" dirty="0"/>
              <a:t>'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self.weight</a:t>
            </a:r>
            <a:r>
              <a:rPr lang="en-US" altLang="zh-CN" sz="2000" dirty="0"/>
              <a:t>=70</a:t>
            </a:r>
            <a:r>
              <a:rPr lang="zh-CN" altLang="en-US" sz="2000" dirty="0"/>
              <a:t>的作用与此类似。像这样带有前缀</a:t>
            </a:r>
            <a:r>
              <a:rPr lang="en-US" altLang="zh-CN" sz="2000" dirty="0"/>
              <a:t>self</a:t>
            </a:r>
            <a:r>
              <a:rPr lang="zh-CN" altLang="en-US" sz="2000" dirty="0"/>
              <a:t>的、可通过实例访问的变量称为属性。</a:t>
            </a:r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98012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600200"/>
            <a:ext cx="8512629" cy="4525963"/>
          </a:xfrm>
        </p:spPr>
        <p:txBody>
          <a:bodyPr/>
          <a:lstStyle/>
          <a:p>
            <a:r>
              <a:rPr lang="zh-CN" altLang="en-US" sz="2800" dirty="0"/>
              <a:t>代码块</a:t>
            </a:r>
            <a:r>
              <a:rPr lang="en-US" altLang="zh-CN" sz="2800" dirty="0"/>
              <a:t>2</a:t>
            </a:r>
            <a:r>
              <a:rPr lang="zh-CN" altLang="en-US" sz="2800" dirty="0"/>
              <a:t>紧接在类</a:t>
            </a:r>
            <a:r>
              <a:rPr lang="en-US" altLang="zh-CN" sz="2800" dirty="0"/>
              <a:t>Person</a:t>
            </a:r>
            <a:r>
              <a:rPr lang="zh-CN" altLang="en-US" sz="2800" dirty="0"/>
              <a:t>的定义语句后面，是使用类</a:t>
            </a:r>
            <a:r>
              <a:rPr lang="en-US" altLang="zh-CN" sz="2800" dirty="0"/>
              <a:t>Person</a:t>
            </a:r>
            <a:r>
              <a:rPr lang="zh-CN" altLang="en-US" sz="2800" dirty="0"/>
              <a:t>创建对象的代码，创建了两个名为</a:t>
            </a:r>
            <a:r>
              <a:rPr lang="en-US" altLang="zh-CN" sz="2800" dirty="0"/>
              <a:t>p1</a:t>
            </a:r>
            <a:r>
              <a:rPr lang="zh-CN" altLang="en-US" sz="2800" dirty="0"/>
              <a:t>和</a:t>
            </a:r>
            <a:r>
              <a:rPr lang="en-US" altLang="zh-CN" sz="2800" dirty="0"/>
              <a:t>p2</a:t>
            </a:r>
            <a:r>
              <a:rPr lang="zh-CN" altLang="en-US" sz="2800" dirty="0"/>
              <a:t>的</a:t>
            </a:r>
            <a:r>
              <a:rPr lang="en-US" altLang="zh-CN" sz="2800" dirty="0"/>
              <a:t>Person</a:t>
            </a:r>
            <a:r>
              <a:rPr lang="zh-CN" altLang="en-US" sz="2800" dirty="0"/>
              <a:t>对象，也称为</a:t>
            </a:r>
            <a:r>
              <a:rPr lang="en-US" altLang="zh-CN" sz="2800" dirty="0"/>
              <a:t>Person</a:t>
            </a:r>
            <a:r>
              <a:rPr lang="zh-CN" altLang="en-US" sz="2800" dirty="0"/>
              <a:t>实例。代码块</a:t>
            </a:r>
            <a:r>
              <a:rPr lang="en-US" altLang="zh-CN" sz="2800" dirty="0"/>
              <a:t>2</a:t>
            </a:r>
            <a:r>
              <a:rPr lang="zh-CN" altLang="en-US" sz="2800" dirty="0"/>
              <a:t>的解释如下：</a:t>
            </a:r>
          </a:p>
          <a:p>
            <a:pPr marL="857250" lvl="1" indent="-457200">
              <a:buFont typeface="+mj-lt"/>
              <a:buAutoNum type="arabicPeriod"/>
            </a:pPr>
            <a:r>
              <a:rPr lang="zh-CN" altLang="en-US" sz="2400" dirty="0" smtClean="0"/>
              <a:t>使用</a:t>
            </a:r>
            <a:r>
              <a:rPr lang="en-US" altLang="zh-CN" sz="2400" dirty="0"/>
              <a:t>Person()</a:t>
            </a:r>
            <a:r>
              <a:rPr lang="zh-CN" altLang="en-US" sz="2400" dirty="0"/>
              <a:t>创建一个对象，并赋值给</a:t>
            </a:r>
            <a:r>
              <a:rPr lang="en-US" altLang="zh-CN" sz="2400" dirty="0"/>
              <a:t>p1</a:t>
            </a:r>
            <a:r>
              <a:rPr lang="zh-CN" altLang="en-US" sz="2400" dirty="0"/>
              <a:t>对象变量，</a:t>
            </a:r>
            <a:r>
              <a:rPr lang="en-US" altLang="zh-CN" sz="2400" dirty="0"/>
              <a:t>p1</a:t>
            </a:r>
            <a:r>
              <a:rPr lang="zh-CN" altLang="en-US" sz="2400" dirty="0"/>
              <a:t>是这个对象的对象名，在创建对象时自动调用</a:t>
            </a:r>
            <a:r>
              <a:rPr lang="en-US" altLang="zh-CN" sz="2400" dirty="0"/>
              <a:t>Person</a:t>
            </a:r>
            <a:r>
              <a:rPr lang="zh-CN" altLang="en-US" sz="2400" dirty="0"/>
              <a:t>类的</a:t>
            </a:r>
            <a:r>
              <a:rPr lang="en-US" altLang="zh-CN" sz="2400" dirty="0"/>
              <a:t>__</a:t>
            </a:r>
            <a:r>
              <a:rPr lang="en-US" altLang="zh-CN" sz="2400" dirty="0" err="1"/>
              <a:t>init</a:t>
            </a:r>
            <a:r>
              <a:rPr lang="en-US" altLang="zh-CN" sz="2400" dirty="0"/>
              <a:t>__()</a:t>
            </a:r>
            <a:r>
              <a:rPr lang="zh-CN" altLang="en-US" sz="2400" dirty="0"/>
              <a:t>方法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857250" lvl="1" indent="-457200">
              <a:buFont typeface="+mj-lt"/>
              <a:buAutoNum type="arabicPeriod"/>
            </a:pPr>
            <a:endParaRPr lang="zh-CN" altLang="en-US" sz="2400" dirty="0"/>
          </a:p>
          <a:p>
            <a:pPr marL="857250" lvl="1" indent="-457200">
              <a:buFont typeface="+mj-lt"/>
              <a:buAutoNum type="arabicPeriod"/>
            </a:pPr>
            <a:r>
              <a:rPr lang="zh-CN" altLang="en-US" sz="2400" dirty="0" smtClean="0"/>
              <a:t>使用</a:t>
            </a:r>
            <a:r>
              <a:rPr lang="zh-CN" altLang="en-US" sz="2400" dirty="0"/>
              <a:t>“</a:t>
            </a:r>
            <a:r>
              <a:rPr lang="en-US" altLang="zh-CN" sz="2400" dirty="0"/>
              <a:t>.”</a:t>
            </a:r>
            <a:r>
              <a:rPr lang="zh-CN" altLang="en-US" sz="2400" dirty="0"/>
              <a:t>号访问</a:t>
            </a:r>
            <a:r>
              <a:rPr lang="en-US" altLang="zh-CN" sz="2400" dirty="0"/>
              <a:t>p1</a:t>
            </a:r>
            <a:r>
              <a:rPr lang="zh-CN" altLang="en-US" sz="2400" dirty="0"/>
              <a:t>的属性，包括</a:t>
            </a:r>
            <a:r>
              <a:rPr lang="en-US" altLang="zh-CN" sz="2400" dirty="0"/>
              <a:t>name</a:t>
            </a:r>
            <a:r>
              <a:rPr lang="zh-CN" altLang="en-US" sz="2400" dirty="0"/>
              <a:t>、</a:t>
            </a:r>
            <a:r>
              <a:rPr lang="en-US" altLang="zh-CN" sz="2400" dirty="0"/>
              <a:t>gender</a:t>
            </a:r>
            <a:r>
              <a:rPr lang="zh-CN" altLang="en-US" sz="2400" dirty="0"/>
              <a:t>、</a:t>
            </a:r>
            <a:r>
              <a:rPr lang="en-US" altLang="zh-CN" sz="2400" dirty="0"/>
              <a:t>weight</a:t>
            </a:r>
            <a:r>
              <a:rPr lang="zh-CN" altLang="en-US" sz="2400" dirty="0"/>
              <a:t>，“</a:t>
            </a:r>
            <a:r>
              <a:rPr lang="en-US" altLang="zh-CN" sz="2400" dirty="0"/>
              <a:t>.”</a:t>
            </a:r>
            <a:r>
              <a:rPr lang="zh-CN" altLang="en-US" sz="2400" dirty="0"/>
              <a:t>符号是访问对象的属性和方法的特殊符号。</a:t>
            </a:r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63322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Person</a:t>
            </a:r>
            <a:r>
              <a:rPr lang="zh-CN" altLang="en-US" dirty="0"/>
              <a:t>类的完整定义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5" name="矩形 4"/>
          <p:cNvSpPr/>
          <p:nvPr/>
        </p:nvSpPr>
        <p:spPr>
          <a:xfrm>
            <a:off x="73752" y="1157249"/>
            <a:ext cx="917302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class </a:t>
            </a: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Person:</a:t>
            </a:r>
            <a:endParaRPr lang="zh-CN" altLang="zh-CN" sz="16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</a:t>
            </a:r>
            <a:r>
              <a:rPr lang="en-US" altLang="zh-CN" sz="16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def</a:t>
            </a: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__</a:t>
            </a:r>
            <a:r>
              <a:rPr lang="en-US" altLang="zh-CN" sz="16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init</a:t>
            </a: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__(</a:t>
            </a:r>
            <a:r>
              <a:rPr lang="en-US" altLang="zh-CN" sz="16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self,name,gender,weight</a:t>
            </a: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):</a:t>
            </a:r>
            <a:endParaRPr lang="zh-CN" altLang="zh-CN" sz="16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self.name=name</a:t>
            </a:r>
            <a:endParaRPr lang="zh-CN" altLang="zh-CN" sz="16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</a:t>
            </a:r>
            <a:r>
              <a:rPr lang="en-US" altLang="zh-CN" sz="16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self.gender</a:t>
            </a: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=gender</a:t>
            </a:r>
            <a:endParaRPr lang="zh-CN" altLang="zh-CN" sz="16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</a:t>
            </a:r>
            <a:r>
              <a:rPr lang="en-US" altLang="zh-CN" sz="16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self.weight</a:t>
            </a: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=weight</a:t>
            </a:r>
            <a:endParaRPr lang="zh-CN" altLang="zh-CN" sz="16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print('A person named %s is created' % self.name)</a:t>
            </a:r>
            <a:endParaRPr lang="zh-CN" altLang="zh-CN" sz="16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</a:t>
            </a:r>
            <a:r>
              <a:rPr lang="en-US" altLang="zh-CN" sz="16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def</a:t>
            </a: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eat(</a:t>
            </a:r>
            <a:r>
              <a:rPr lang="en-US" altLang="zh-CN" sz="16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self,food</a:t>
            </a: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):</a:t>
            </a:r>
            <a:endParaRPr lang="zh-CN" altLang="zh-CN" sz="16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</a:t>
            </a:r>
            <a:r>
              <a:rPr lang="en-US" altLang="zh-CN" sz="16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self.weight</a:t>
            </a: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=</a:t>
            </a:r>
            <a:r>
              <a:rPr lang="en-US" altLang="zh-CN" sz="16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self.weight+food</a:t>
            </a:r>
            <a:endParaRPr lang="zh-CN" altLang="zh-CN" sz="16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print('%s eat %s food, and my weight is %d' % (</a:t>
            </a:r>
            <a:r>
              <a:rPr lang="en-US" altLang="zh-CN" sz="16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self.name,food</a:t>
            </a: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, </a:t>
            </a:r>
            <a:r>
              <a:rPr lang="en-US" altLang="zh-CN" sz="16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self.weight</a:t>
            </a: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))</a:t>
            </a:r>
            <a:endParaRPr lang="zh-CN" altLang="zh-CN" sz="16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</a:t>
            </a:r>
            <a:r>
              <a:rPr lang="en-US" altLang="zh-CN" sz="16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def</a:t>
            </a: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run(self):</a:t>
            </a:r>
            <a:endParaRPr lang="zh-CN" altLang="zh-CN" sz="16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</a:t>
            </a:r>
            <a:r>
              <a:rPr lang="en-US" altLang="zh-CN" sz="16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self.weight</a:t>
            </a: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=self.weight-1</a:t>
            </a:r>
            <a:endParaRPr lang="zh-CN" altLang="zh-CN" sz="16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print('%s </a:t>
            </a:r>
            <a:r>
              <a:rPr lang="en-US" altLang="zh-CN" sz="16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runned</a:t>
            </a: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, and my weight is %d' % (</a:t>
            </a:r>
            <a:r>
              <a:rPr lang="en-US" altLang="zh-CN" sz="16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self.name,self.weight</a:t>
            </a: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))</a:t>
            </a:r>
            <a:endParaRPr lang="zh-CN" altLang="zh-CN" sz="16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</a:t>
            </a:r>
            <a:r>
              <a:rPr lang="en-US" altLang="zh-CN" sz="16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def</a:t>
            </a: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say(self):</a:t>
            </a:r>
            <a:endParaRPr lang="zh-CN" altLang="zh-CN" sz="16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print('My name is %s' % (self.name))</a:t>
            </a:r>
            <a:endParaRPr lang="zh-CN" altLang="zh-CN" sz="1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2548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南邮">
  <a:themeElements>
    <a:clrScheme name="1_기본 디자인 3">
      <a:dk1>
        <a:srgbClr val="000000"/>
      </a:dk1>
      <a:lt1>
        <a:srgbClr val="FFFFFF"/>
      </a:lt1>
      <a:dk2>
        <a:srgbClr val="FFFFFF"/>
      </a:dk2>
      <a:lt2>
        <a:srgbClr val="4D4D4D"/>
      </a:lt2>
      <a:accent1>
        <a:srgbClr val="7067AF"/>
      </a:accent1>
      <a:accent2>
        <a:srgbClr val="99CCFF"/>
      </a:accent2>
      <a:accent3>
        <a:srgbClr val="FFFFFF"/>
      </a:accent3>
      <a:accent4>
        <a:srgbClr val="000000"/>
      </a:accent4>
      <a:accent5>
        <a:srgbClr val="BBB8D4"/>
      </a:accent5>
      <a:accent6>
        <a:srgbClr val="8AB9E7"/>
      </a:accent6>
      <a:hlink>
        <a:srgbClr val="CCCCFF"/>
      </a:hlink>
      <a:folHlink>
        <a:srgbClr val="C68DFF"/>
      </a:folHlink>
    </a:clrScheme>
    <a:fontScheme name="1_기본 디자인">
      <a:majorFont>
        <a:latin typeface="Gulim"/>
        <a:ea typeface="Gulim"/>
        <a:cs typeface=""/>
      </a:majorFont>
      <a:minorFont>
        <a:latin typeface="Gulim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FFFFCC"/>
        </a:dk2>
        <a:lt2>
          <a:srgbClr val="5F5F5F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FFFFFF"/>
        </a:dk2>
        <a:lt2>
          <a:srgbClr val="4D4D4D"/>
        </a:lt2>
        <a:accent1>
          <a:srgbClr val="7067A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BB8D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FF"/>
        </a:lt1>
        <a:dk2>
          <a:srgbClr val="FEE9DE"/>
        </a:dk2>
        <a:lt2>
          <a:srgbClr val="777777"/>
        </a:lt2>
        <a:accent1>
          <a:srgbClr val="6D5484"/>
        </a:accent1>
        <a:accent2>
          <a:srgbClr val="D88EC6"/>
        </a:accent2>
        <a:accent3>
          <a:srgbClr val="FFFFFF"/>
        </a:accent3>
        <a:accent4>
          <a:srgbClr val="000000"/>
        </a:accent4>
        <a:accent5>
          <a:srgbClr val="BAB3C2"/>
        </a:accent5>
        <a:accent6>
          <a:srgbClr val="C480B3"/>
        </a:accent6>
        <a:hlink>
          <a:srgbClr val="EA8484"/>
        </a:hlink>
        <a:folHlink>
          <a:srgbClr val="8BCF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1103</TotalTime>
  <Words>2887</Words>
  <Application>Microsoft Office PowerPoint</Application>
  <PresentationFormat>全屏显示(4:3)</PresentationFormat>
  <Paragraphs>205</Paragraphs>
  <Slides>27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南邮</vt:lpstr>
      <vt:lpstr>幻灯片 1</vt:lpstr>
      <vt:lpstr>第8章 面向对象编程</vt:lpstr>
      <vt:lpstr>学习目标</vt:lpstr>
      <vt:lpstr>8.1 类和对象</vt:lpstr>
      <vt:lpstr>Person类的定义和实例化</vt:lpstr>
      <vt:lpstr>幻灯片 6</vt:lpstr>
      <vt:lpstr>幻灯片 7</vt:lpstr>
      <vt:lpstr>幻灯片 8</vt:lpstr>
      <vt:lpstr>Person类的完整定义</vt:lpstr>
      <vt:lpstr>幻灯片 10</vt:lpstr>
      <vt:lpstr>幻灯片 11</vt:lpstr>
      <vt:lpstr>对象属性的默认值设置</vt:lpstr>
      <vt:lpstr>对象属性的修改</vt:lpstr>
      <vt:lpstr>幻灯片 14</vt:lpstr>
      <vt:lpstr>私有属性和私有方法</vt:lpstr>
      <vt:lpstr>幻灯片 16</vt:lpstr>
      <vt:lpstr>类属性</vt:lpstr>
      <vt:lpstr>8.2. 类的继承</vt:lpstr>
      <vt:lpstr>一个简单的继承例子</vt:lpstr>
      <vt:lpstr>幻灯片 20</vt:lpstr>
      <vt:lpstr>幻灯片 21</vt:lpstr>
      <vt:lpstr>子类方法对父类方法的覆盖</vt:lpstr>
      <vt:lpstr>调用父类的同名方法</vt:lpstr>
      <vt:lpstr>幻灯片 24</vt:lpstr>
      <vt:lpstr>幻灯片 25</vt:lpstr>
      <vt:lpstr>本章小结</vt:lpstr>
      <vt:lpstr>幻灯片 27</vt:lpstr>
    </vt:vector>
  </TitlesOfParts>
  <Company>artcom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dc:description>본 디자인은 ARTCOM PT연구소에 저작권이 있습니다.</dc:description>
  <cp:lastModifiedBy>ZM2015</cp:lastModifiedBy>
  <cp:revision>47</cp:revision>
  <dcterms:created xsi:type="dcterms:W3CDTF">2015-09-21T07:23:15Z</dcterms:created>
  <dcterms:modified xsi:type="dcterms:W3CDTF">2019-05-17T03:26:18Z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000800b289000000000001024140</vt:lpwstr>
  </property>
</Properties>
</file>