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8" r:id="rId2"/>
    <p:sldId id="609" r:id="rId3"/>
    <p:sldId id="610" r:id="rId4"/>
    <p:sldId id="611" r:id="rId5"/>
    <p:sldId id="612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564" r:id="rId28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99"/>
    <a:srgbClr val="006600"/>
    <a:srgbClr val="FF5050"/>
    <a:srgbClr val="F8F8F8"/>
    <a:srgbClr val="FF0000"/>
    <a:srgbClr val="F8FE06"/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242" autoAdjust="0"/>
  </p:normalViewPr>
  <p:slideViewPr>
    <p:cSldViewPr snapToGrid="0">
      <p:cViewPr varScale="1">
        <p:scale>
          <a:sx n="77" d="100"/>
          <a:sy n="77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1E35477E-1C5A-478E-90F9-334C38665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82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216887E0-471E-4DE0-AF29-DA3E571DA5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0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83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138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3" tIns="45711" rIns="91423" bIns="45711"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7DBC9705-389B-4C5F-8471-201467B8898F}" type="slidenum">
              <a:rPr lang="en-US" altLang="zh-CN" sz="1200">
                <a:latin typeface="Times New Roman" pitchFamily="18" charset="0"/>
                <a:ea typeface="隶书" pitchFamily="49" charset="-122"/>
              </a:rPr>
              <a:pPr algn="r" eaLnBrk="1" hangingPunct="1"/>
              <a:t>27</a:t>
            </a:fld>
            <a:endParaRPr lang="en-US" altLang="zh-CN" sz="1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414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nju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8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E9908-57B2-4459-980B-5946E56C3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7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1" compatLnSpc="1">
            <a:spAutoFit/>
          </a:bodyPr>
          <a:lstStyle/>
          <a:p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0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2" y="112410"/>
            <a:ext cx="8229600" cy="816743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rgbClr val="F8FE06"/>
                </a:solidFill>
                <a:latin typeface="Tahoma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5000"/>
              </a:lnSpc>
              <a:defRPr sz="3200" b="1" i="0" baseline="0">
                <a:latin typeface="Tahoma" pitchFamily="34" charset="0"/>
                <a:ea typeface="黑体" pitchFamily="49" charset="-122"/>
              </a:defRPr>
            </a:lvl1pPr>
            <a:lvl2pPr>
              <a:lnSpc>
                <a:spcPct val="105000"/>
              </a:lnSpc>
              <a:defRPr sz="2800" b="1" i="0" baseline="0">
                <a:latin typeface="Tahoma" pitchFamily="34" charset="0"/>
                <a:ea typeface="黑体" pitchFamily="49" charset="-122"/>
              </a:defRPr>
            </a:lvl2pPr>
            <a:lvl3pPr>
              <a:lnSpc>
                <a:spcPct val="105000"/>
              </a:lnSpc>
              <a:defRPr sz="2400" b="1" i="0" baseline="0">
                <a:latin typeface="Tahoma" pitchFamily="34" charset="0"/>
                <a:ea typeface="黑体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93FB-85AB-4B61-AFED-52C0504A6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37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6B54-9BAF-4780-A14F-7F55ADCF1F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115F-A18D-4981-BA91-63DE54E36B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47CC8-4C22-4E94-92BB-030D8DD40F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41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F916-06FB-4C33-8B4C-B7BC557AF9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2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A571-AA88-4692-84BF-86BB01D66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84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0973-C939-468A-B29F-375B0F4B0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3544-A9B0-4441-A16B-C5F230DA09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87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latinLnBrk="1">
              <a:defRPr kumimoji="0" sz="1400" b="1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fld id="{E5C96805-3790-4584-B70C-938A5B84B6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WordArt 31"/>
          <p:cNvSpPr>
            <a:spLocks noChangeArrowheads="1" noChangeShapeType="1" noTextEdit="1"/>
          </p:cNvSpPr>
          <p:nvPr/>
        </p:nvSpPr>
        <p:spPr bwMode="auto">
          <a:xfrm>
            <a:off x="-9525" y="6577013"/>
            <a:ext cx="3151188" cy="266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计算机软件教学中心</a:t>
            </a:r>
          </a:p>
        </p:txBody>
      </p:sp>
      <p:sp>
        <p:nvSpPr>
          <p:cNvPr id="1029" name="WordArt 35"/>
          <p:cNvSpPr>
            <a:spLocks noChangeArrowheads="1" noChangeShapeType="1" noTextEdit="1"/>
          </p:cNvSpPr>
          <p:nvPr/>
        </p:nvSpPr>
        <p:spPr bwMode="auto">
          <a:xfrm>
            <a:off x="5707063" y="6551613"/>
            <a:ext cx="3432175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9407"/>
              </a:avLst>
            </a:prstTxWarp>
          </a:bodyPr>
          <a:lstStyle/>
          <a:p>
            <a:pPr algn="ctr"/>
            <a:r>
              <a:rPr lang="en-US" altLang="zh-CN" sz="9600" b="1" kern="10" dirty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http://</a:t>
            </a:r>
            <a:r>
              <a:rPr lang="en-US" altLang="zh-CN" sz="9600" b="1" kern="10" dirty="0" smtClean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c.njupt.edu.cn/</a:t>
            </a:r>
            <a:endParaRPr lang="zh-CN" altLang="en-US" sz="9600" b="1" kern="10" dirty="0"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alpha val="32001"/>
                    </a:schemeClr>
                  </a:gs>
                </a:gsLst>
                <a:lin ang="5400000" scaled="1"/>
              </a:gradFill>
              <a:latin typeface="华文新魏"/>
              <a:ea typeface="华文新魏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3703638" y="5322888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201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8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.</a:t>
            </a:r>
            <a:r>
              <a: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</a:t>
            </a:r>
          </a:p>
        </p:txBody>
      </p:sp>
      <p:sp>
        <p:nvSpPr>
          <p:cNvPr id="4099" name="Rectangle 45"/>
          <p:cNvSpPr>
            <a:spLocks noChangeArrowheads="1"/>
          </p:cNvSpPr>
          <p:nvPr/>
        </p:nvSpPr>
        <p:spPr bwMode="auto">
          <a:xfrm>
            <a:off x="101600" y="1298575"/>
            <a:ext cx="89058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zh-CN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Python</a:t>
            </a:r>
            <a:r>
              <a:rPr lang="zh-CN" altLang="en-US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语言程序设计</a:t>
            </a:r>
            <a:endParaRPr lang="zh-CN" altLang="en-US" sz="5400" b="1" dirty="0">
              <a:solidFill>
                <a:srgbClr val="FFFFFF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4100" name="Text Box 57"/>
          <p:cNvSpPr txBox="1">
            <a:spLocks noChangeArrowheads="1"/>
          </p:cNvSpPr>
          <p:nvPr/>
        </p:nvSpPr>
        <p:spPr bwMode="auto">
          <a:xfrm>
            <a:off x="1174750" y="2625725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南京邮电大学计算机学院</a:t>
            </a:r>
            <a:endParaRPr lang="en-US" altLang="zh-CN" sz="3200" b="1">
              <a:solidFill>
                <a:srgbClr val="FFFF00"/>
              </a:solidFill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为按钮设置动作事件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156732" y="1617518"/>
            <a:ext cx="8867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9‑3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为按钮组件设置动作事件的响应代码示例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 =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tk.Tk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top.title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第一个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窗口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button_clicked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():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top.title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你点击了按钮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btn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(top, text="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一个按钮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command=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button_clicked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btn.pack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top.mainloop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2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语句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=</a:t>
            </a:r>
            <a:r>
              <a:rPr lang="en-US" altLang="zh-CN" sz="2800" dirty="0" err="1"/>
              <a:t>tk.Button</a:t>
            </a:r>
            <a:r>
              <a:rPr lang="en-US" altLang="zh-CN" sz="2800" dirty="0"/>
              <a:t>(top, text="</a:t>
            </a:r>
            <a:r>
              <a:rPr lang="zh-CN" altLang="zh-CN" sz="2800" dirty="0"/>
              <a:t>一个按钮</a:t>
            </a:r>
            <a:r>
              <a:rPr lang="en-US" altLang="zh-CN" sz="2800" dirty="0"/>
              <a:t>", command=</a:t>
            </a:r>
            <a:r>
              <a:rPr lang="en-US" altLang="zh-CN" sz="2800" dirty="0" err="1"/>
              <a:t>button_clicked</a:t>
            </a:r>
            <a:r>
              <a:rPr lang="en-US" altLang="zh-CN" sz="2800" dirty="0"/>
              <a:t>)</a:t>
            </a:r>
            <a:r>
              <a:rPr lang="zh-CN" altLang="zh-CN" sz="2800" dirty="0"/>
              <a:t>创建按钮对象，同时设置按钮对象的</a:t>
            </a:r>
            <a:r>
              <a:rPr lang="en-US" altLang="zh-CN" sz="2800" dirty="0"/>
              <a:t>command</a:t>
            </a:r>
            <a:r>
              <a:rPr lang="zh-CN" altLang="zh-CN" sz="2800" dirty="0"/>
              <a:t>属性为</a:t>
            </a:r>
            <a:r>
              <a:rPr lang="en-US" altLang="zh-CN" sz="2800" dirty="0" err="1"/>
              <a:t>button_clicked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button_clicked</a:t>
            </a:r>
            <a:r>
              <a:rPr lang="zh-CN" altLang="zh-CN" sz="2800" dirty="0"/>
              <a:t>是一个函数，当点击按钮时就会执行该函数。</a:t>
            </a:r>
          </a:p>
          <a:p>
            <a:r>
              <a:rPr lang="zh-CN" altLang="zh-CN" sz="2800" dirty="0"/>
              <a:t>语句</a:t>
            </a:r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button_clicked</a:t>
            </a:r>
            <a:r>
              <a:rPr lang="en-US" altLang="zh-CN" sz="2800" dirty="0"/>
              <a:t>(): </a:t>
            </a:r>
            <a:r>
              <a:rPr lang="en-US" altLang="zh-CN" sz="2800" dirty="0" err="1"/>
              <a:t>top.title</a:t>
            </a:r>
            <a:r>
              <a:rPr lang="en-US" altLang="zh-CN" sz="2800" dirty="0"/>
              <a:t>("</a:t>
            </a:r>
            <a:r>
              <a:rPr lang="zh-CN" altLang="zh-CN" sz="2800" dirty="0"/>
              <a:t>你点击了按钮</a:t>
            </a:r>
            <a:r>
              <a:rPr lang="en-US" altLang="zh-CN" sz="2800" dirty="0"/>
              <a:t>")</a:t>
            </a:r>
            <a:r>
              <a:rPr lang="zh-CN" altLang="zh-CN" sz="2800" dirty="0"/>
              <a:t>定义了函数</a:t>
            </a:r>
            <a:r>
              <a:rPr lang="en-US" altLang="zh-CN" sz="2800" dirty="0" err="1"/>
              <a:t>button_clicked</a:t>
            </a:r>
            <a:r>
              <a:rPr lang="zh-CN" altLang="zh-CN" sz="2800" dirty="0"/>
              <a:t>，其功能是通过</a:t>
            </a:r>
            <a:r>
              <a:rPr lang="en-US" altLang="zh-CN" sz="2800" dirty="0" err="1"/>
              <a:t>top.title</a:t>
            </a:r>
            <a:r>
              <a:rPr lang="en-US" altLang="zh-CN" sz="2800" dirty="0"/>
              <a:t>("</a:t>
            </a:r>
            <a:r>
              <a:rPr lang="zh-CN" altLang="zh-CN" sz="2800" dirty="0"/>
              <a:t>你点击了按钮</a:t>
            </a:r>
            <a:r>
              <a:rPr lang="en-US" altLang="zh-CN" sz="2800" dirty="0"/>
              <a:t>")</a:t>
            </a:r>
            <a:r>
              <a:rPr lang="zh-CN" altLang="zh-CN" sz="2800" dirty="0"/>
              <a:t>语句将窗口</a:t>
            </a:r>
            <a:r>
              <a:rPr lang="en-US" altLang="zh-CN" sz="2800" dirty="0"/>
              <a:t>top</a:t>
            </a:r>
            <a:r>
              <a:rPr lang="zh-CN" altLang="zh-CN" sz="2800" dirty="0"/>
              <a:t>的标题设置为</a:t>
            </a:r>
            <a:r>
              <a:rPr lang="en-US" altLang="zh-CN" sz="2800" dirty="0"/>
              <a:t>"</a:t>
            </a:r>
            <a:r>
              <a:rPr lang="zh-CN" altLang="zh-CN" sz="2800" dirty="0"/>
              <a:t>你点击了按钮</a:t>
            </a:r>
            <a:r>
              <a:rPr lang="en-US" altLang="zh-CN" sz="2800" dirty="0"/>
              <a:t>"</a:t>
            </a:r>
            <a:r>
              <a:rPr lang="zh-CN" altLang="zh-CN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坐标管理器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在以上的例子中，我们通过</a:t>
            </a:r>
            <a:r>
              <a:rPr lang="en-US" altLang="zh-CN" sz="2800" dirty="0"/>
              <a:t>Button</a:t>
            </a:r>
            <a:r>
              <a:rPr lang="zh-CN" altLang="zh-CN" sz="2800" dirty="0"/>
              <a:t>组件的</a:t>
            </a:r>
            <a:r>
              <a:rPr lang="en-US" altLang="zh-CN" sz="2800" dirty="0"/>
              <a:t>pack()</a:t>
            </a:r>
            <a:r>
              <a:rPr lang="zh-CN" altLang="zh-CN" sz="2800" dirty="0"/>
              <a:t>方法将组件摆放在窗口中，</a:t>
            </a:r>
            <a:r>
              <a:rPr lang="en-US" altLang="zh-CN" sz="2800" dirty="0"/>
              <a:t>pack()</a:t>
            </a:r>
            <a:r>
              <a:rPr lang="zh-CN" altLang="zh-CN" sz="2800" dirty="0"/>
              <a:t>方法是负责管理组件摆放位置的方法，我们称之为坐标管理器。</a:t>
            </a:r>
          </a:p>
          <a:p>
            <a:r>
              <a:rPr lang="en-US" altLang="zh-CN" sz="2800" dirty="0" err="1"/>
              <a:t>Tkinter</a:t>
            </a:r>
            <a:r>
              <a:rPr lang="zh-CN" altLang="zh-CN" sz="2800" dirty="0"/>
              <a:t>共有三个坐标管理器，分别是包（</a:t>
            </a:r>
            <a:r>
              <a:rPr lang="en-US" altLang="zh-CN" sz="2800" dirty="0"/>
              <a:t>Packer</a:t>
            </a:r>
            <a:r>
              <a:rPr lang="zh-CN" altLang="zh-CN" sz="2800" dirty="0"/>
              <a:t>），网格（</a:t>
            </a:r>
            <a:r>
              <a:rPr lang="en-US" altLang="zh-CN" sz="2800" dirty="0"/>
              <a:t>Grid</a:t>
            </a:r>
            <a:r>
              <a:rPr lang="zh-CN" altLang="zh-CN" sz="2800" dirty="0"/>
              <a:t>），位置（</a:t>
            </a:r>
            <a:r>
              <a:rPr lang="en-US" altLang="zh-CN" sz="2800" dirty="0"/>
              <a:t>Place</a:t>
            </a:r>
            <a:r>
              <a:rPr lang="zh-CN" altLang="zh-CN" sz="2800" dirty="0"/>
              <a:t>），其中包（</a:t>
            </a:r>
            <a:r>
              <a:rPr lang="en-US" altLang="zh-CN" sz="2800" dirty="0"/>
              <a:t>Packer</a:t>
            </a:r>
            <a:r>
              <a:rPr lang="zh-CN" altLang="zh-CN" sz="2800" dirty="0"/>
              <a:t>）和网格（</a:t>
            </a:r>
            <a:r>
              <a:rPr lang="en-US" altLang="zh-CN" sz="2800" dirty="0"/>
              <a:t>Grid</a:t>
            </a:r>
            <a:r>
              <a:rPr lang="zh-CN" altLang="zh-CN" sz="2800" dirty="0"/>
              <a:t>）是常用的坐标管理器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altLang="zh-CN" sz="2400" dirty="0" smtClean="0"/>
              <a:t>Packer</a:t>
            </a:r>
            <a:r>
              <a:rPr lang="zh-CN" altLang="zh-CN" sz="2400" dirty="0" smtClean="0"/>
              <a:t>坐标管理器通过组件的</a:t>
            </a:r>
            <a:r>
              <a:rPr lang="en-US" altLang="zh-CN" sz="2400" dirty="0" smtClean="0"/>
              <a:t>pack()</a:t>
            </a:r>
            <a:r>
              <a:rPr lang="zh-CN" altLang="zh-CN" sz="2400" dirty="0" smtClean="0"/>
              <a:t>方法实现，如果有多个组件调用了</a:t>
            </a:r>
            <a:r>
              <a:rPr lang="en-US" altLang="zh-CN" sz="2400" dirty="0" smtClean="0"/>
              <a:t>pack()</a:t>
            </a:r>
            <a:r>
              <a:rPr lang="zh-CN" altLang="zh-CN" sz="2400" dirty="0" smtClean="0"/>
              <a:t>方法，则按照调用</a:t>
            </a:r>
            <a:r>
              <a:rPr lang="en-US" altLang="zh-CN" sz="2400" dirty="0" smtClean="0"/>
              <a:t>pack()</a:t>
            </a:r>
            <a:r>
              <a:rPr lang="zh-CN" altLang="zh-CN" sz="2400" dirty="0" smtClean="0"/>
              <a:t>的先后顺序从上到下摆放到窗口中，如以下代码所示：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4590256" y="1382554"/>
            <a:ext cx="425268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9‑4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多个组件的摆放示例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 =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tk.Tk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top.title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("Packer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坐标管理器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btn1=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btn3=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btn1.pack()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btn2.pack()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btn3.pack()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top.mainloop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0" y="1386686"/>
            <a:ext cx="56376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9‑5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使用网格化布局摆放多个组件示例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 =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tk.Tk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top.title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网格坐标管理器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btn1=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btn3=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btn21=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21")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btn22=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22")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btn23=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top,text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71143" y="181312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btn1.grid(row=0,column=0)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btn2.grid(row=0,column=1)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btn3.grid(row=0,column=2)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btn21.grid(row=1,column=0)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btn22.grid(row=1,column=1)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btn23.grid(row=1,column=2)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top.mainloop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90256" y="2002971"/>
            <a:ext cx="0" cy="409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55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Tkinter</a:t>
            </a:r>
            <a:r>
              <a:rPr lang="zh-CN" altLang="zh-CN" dirty="0"/>
              <a:t>组件及其属性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06827"/>
              </p:ext>
            </p:extLst>
          </p:nvPr>
        </p:nvGraphicFramePr>
        <p:xfrm>
          <a:off x="73752" y="1008862"/>
          <a:ext cx="8939618" cy="5432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5676"/>
                <a:gridCol w="7053942"/>
              </a:tblGrid>
              <a:tr h="300179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组件名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Button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按钮组件；在程序中显示按钮。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Canvas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画布组件；显示图形元素如线条或文本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315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Checkbutton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多选框组件；用于在程序中提供多项选择框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Entry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输入组件；用于显示简单的文本内容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Frame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框架组件；在屏幕上显示一个矩形区域，多用来作为容器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Label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标签组件；可以显示文本和位图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Listbox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列表框组件；在</a:t>
                      </a:r>
                      <a:r>
                        <a:rPr lang="en-US" sz="2000" kern="100" dirty="0" err="1">
                          <a:effectLst/>
                        </a:rPr>
                        <a:t>Listbox</a:t>
                      </a:r>
                      <a:r>
                        <a:rPr lang="zh-CN" sz="2000" kern="100" dirty="0">
                          <a:effectLst/>
                        </a:rPr>
                        <a:t>窗口小部件是用来显示一个字符串列表给用户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562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Menubutton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菜单按钮组件，由于显示菜单项。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Menu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菜单组件；显示菜单栏</a:t>
                      </a:r>
                      <a:r>
                        <a:rPr lang="en-US" sz="2000" kern="100">
                          <a:effectLst/>
                        </a:rPr>
                        <a:t>,</a:t>
                      </a:r>
                      <a:r>
                        <a:rPr lang="zh-CN" sz="2000" kern="100">
                          <a:effectLst/>
                        </a:rPr>
                        <a:t>下拉菜单和弹出菜单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Message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消息组件；用来显示多行文本，与</a:t>
                      </a:r>
                      <a:r>
                        <a:rPr lang="en-US" sz="2000" kern="100" dirty="0">
                          <a:effectLst/>
                        </a:rPr>
                        <a:t>label</a:t>
                      </a:r>
                      <a:r>
                        <a:rPr lang="zh-CN" sz="2000" kern="100" dirty="0">
                          <a:effectLst/>
                        </a:rPr>
                        <a:t>比较类似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9100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Radiobutton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单选按钮组件；显示一个单选的按钮状态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Scale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范围组件；显示一个数值刻度，为输出限定范围的数字区间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文本组件；用于显示多行文本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0179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Spinbox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输入组件；与</a:t>
                      </a:r>
                      <a:r>
                        <a:rPr lang="en-US" sz="2000" kern="100" dirty="0">
                          <a:effectLst/>
                        </a:rPr>
                        <a:t>Entry</a:t>
                      </a:r>
                      <a:r>
                        <a:rPr lang="zh-CN" sz="2000" kern="100" dirty="0">
                          <a:effectLst/>
                        </a:rPr>
                        <a:t>类似，但是可以指定输入范围值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1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</a:t>
            </a:r>
            <a:r>
              <a:rPr lang="zh-CN" altLang="zh-CN" dirty="0" smtClean="0"/>
              <a:t>共有</a:t>
            </a:r>
            <a:r>
              <a:rPr lang="zh-CN" altLang="zh-CN" dirty="0"/>
              <a:t>属性及其描述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02183"/>
              </p:ext>
            </p:extLst>
          </p:nvPr>
        </p:nvGraphicFramePr>
        <p:xfrm>
          <a:off x="333829" y="1465941"/>
          <a:ext cx="8490857" cy="4789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4661"/>
                <a:gridCol w="5216196"/>
              </a:tblGrid>
              <a:tr h="686326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属性名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属性描述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6326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Dimension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组件的大小；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6326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Color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组件的颜色；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6326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Font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组件的字体；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6326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Anchor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组件包含的锚点；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71762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Relief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组件的样式；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6326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Bitmap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组件中的位图；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</a:t>
            </a:r>
            <a:r>
              <a:rPr lang="zh-CN" altLang="zh-CN" dirty="0"/>
              <a:t>组件和</a:t>
            </a:r>
            <a:r>
              <a:rPr lang="en-US" altLang="zh-CN" dirty="0"/>
              <a:t>Entry</a:t>
            </a:r>
            <a:r>
              <a:rPr lang="zh-CN" altLang="zh-CN" dirty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zh-CN" dirty="0"/>
              <a:t>例 </a:t>
            </a:r>
            <a:r>
              <a:rPr lang="en-US" altLang="zh-CN" dirty="0"/>
              <a:t>9‑6 </a:t>
            </a:r>
            <a:r>
              <a:rPr lang="zh-CN" altLang="zh-CN" dirty="0"/>
              <a:t>标签与文本框组件使用示例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81851" y="2590982"/>
            <a:ext cx="5904319" cy="29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Listbox</a:t>
            </a:r>
            <a:r>
              <a:rPr lang="zh-CN" altLang="zh-CN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zh-CN" dirty="0"/>
              <a:t>例 </a:t>
            </a:r>
            <a:r>
              <a:rPr lang="en-US" altLang="zh-CN" dirty="0"/>
              <a:t>9‑7 </a:t>
            </a:r>
            <a:r>
              <a:rPr lang="zh-CN" altLang="zh-CN" dirty="0"/>
              <a:t>列表框组件使用示例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123" y="2320469"/>
            <a:ext cx="5020762" cy="40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zh-CN" dirty="0"/>
              <a:t>例 </a:t>
            </a:r>
            <a:r>
              <a:rPr lang="en-US" altLang="zh-CN" dirty="0"/>
              <a:t>9‑8 </a:t>
            </a:r>
            <a:r>
              <a:rPr lang="zh-CN" altLang="zh-CN" dirty="0"/>
              <a:t>多种组件组合使用示例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3304" y="2096588"/>
            <a:ext cx="3790496" cy="42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071563" y="2143125"/>
            <a:ext cx="7772400" cy="14700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zh-CN" sz="4400" dirty="0" smtClean="0">
                <a:solidFill>
                  <a:schemeClr val="tx1"/>
                </a:solidFill>
              </a:rPr>
              <a:t>第</a:t>
            </a:r>
            <a:r>
              <a:rPr lang="en-US" altLang="zh-CN" sz="4400" dirty="0" smtClean="0">
                <a:solidFill>
                  <a:schemeClr val="tx1"/>
                </a:solidFill>
              </a:rPr>
              <a:t>9</a:t>
            </a:r>
            <a:r>
              <a:rPr lang="zh-CN" altLang="zh-CN" sz="4400" dirty="0" smtClean="0">
                <a:solidFill>
                  <a:schemeClr val="tx1"/>
                </a:solidFill>
              </a:rPr>
              <a:t>章 </a:t>
            </a:r>
            <a:r>
              <a:rPr lang="zh-CN" altLang="en-US" sz="4400" dirty="0" smtClean="0">
                <a:solidFill>
                  <a:schemeClr val="tx1"/>
                </a:solidFill>
              </a:rPr>
              <a:t>图形用户界面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zh-CN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zh-CN" dirty="0"/>
              <a:t>例 </a:t>
            </a:r>
            <a:r>
              <a:rPr lang="en-US" altLang="zh-CN" dirty="0"/>
              <a:t>9‑9 </a:t>
            </a:r>
            <a:r>
              <a:rPr lang="zh-CN" altLang="zh-CN" dirty="0"/>
              <a:t>画布组件使用示例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301" y="2239608"/>
            <a:ext cx="4132669" cy="3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zh-CN" altLang="en-US" dirty="0"/>
              <a:t>分析：简单计算器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03" y="1695973"/>
            <a:ext cx="4812513" cy="44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实现计算器</a:t>
            </a:r>
            <a:r>
              <a:rPr lang="zh-CN" altLang="zh-CN" dirty="0" smtClean="0"/>
              <a:t>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73752" y="1305515"/>
            <a:ext cx="8810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9‑10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实现简单计算器的界面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endParaRPr lang="zh-CN" altLang="zh-CN" sz="1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top=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tk.Tk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1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shows=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tk.Label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(top, width=25, text=’0’,  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bg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='yellow') #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显示文本框，初值为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，背景色为黄色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shows.grid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(row=0,columnspan=4) #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以网格坐标管理器将文本框放置在第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行，占用四格宽度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zero=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(top, text='0', width=5) #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属性设置按钮宽度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one=</a:t>
            </a: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(top, text='1', width=5) #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r>
              <a:rPr lang="en-US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6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equal=</a:t>
            </a:r>
            <a:r>
              <a:rPr lang="en-US" altLang="zh-CN" sz="16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(top, text='=', width=5) #</a:t>
            </a:r>
            <a:r>
              <a:rPr lang="zh-CN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等于运算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one.grid</a:t>
            </a:r>
            <a:r>
              <a:rPr lang="en-US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(row=1,column=0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#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将数字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摆放在第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endParaRPr lang="en-US" altLang="zh-CN" sz="16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equal.grid</a:t>
            </a:r>
            <a:r>
              <a:rPr lang="en-US" altLang="zh-CN" sz="1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(row=4,column=2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#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将等于运算符摆放在第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top.mainloop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6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实现数字按钮的点击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73752" y="1202020"/>
            <a:ext cx="907024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9‑11 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数字按钮的点击功能实现示例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press_opt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=False 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当值为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时，上一次点击的按钮不是运算按钮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num_action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): 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在数字按钮事件中被调用的函数，传入点击的数字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global 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press_opt</a:t>
            </a:r>
            <a:endParaRPr lang="zh-CN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press_opt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如果上一次点击了运算按钮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shows['text']=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则显示框变为点击的数字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press_opt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=False 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press_opt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变为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zh-CN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else: shows['text']=shows['text']+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否则当前点击数字连在显示框数字后面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sz="18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点击函数，调用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num_action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函数，并出入字符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’0</a:t>
            </a:r>
            <a:r>
              <a:rPr lang="en-US" altLang="zh-CN" sz="1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en-US" altLang="zh-CN" sz="1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zero_click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(): 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num_action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('0') </a:t>
            </a:r>
            <a:endParaRPr lang="en-US" altLang="zh-CN" sz="18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zero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['command']=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zero_click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#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设置数字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按钮的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’command’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值为</a:t>
            </a:r>
            <a:r>
              <a:rPr lang="en-US" altLang="zh-CN" sz="1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zero_click</a:t>
            </a:r>
            <a:r>
              <a:rPr lang="zh-CN" altLang="zh-CN" sz="1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6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实现小数点按钮的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421027" y="1620758"/>
            <a:ext cx="83384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9‑12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点击小数点按钮的功能实现示例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has_dot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=False #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值为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时，显示框中的数字有小数点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dot_click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():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global has _dot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not has _dot: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shows['text']=shows['text']+'.'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has _dot=True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dot['command']=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dot_click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1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实现运算按钮的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86" y="1478195"/>
            <a:ext cx="8229600" cy="4525963"/>
          </a:xfrm>
        </p:spPr>
        <p:txBody>
          <a:bodyPr/>
          <a:lstStyle/>
          <a:p>
            <a:r>
              <a:rPr lang="zh-CN" altLang="zh-CN" sz="2800" dirty="0"/>
              <a:t>本节实现加（</a:t>
            </a:r>
            <a:r>
              <a:rPr lang="en-US" altLang="zh-CN" sz="2800" dirty="0"/>
              <a:t>+</a:t>
            </a:r>
            <a:r>
              <a:rPr lang="zh-CN" altLang="zh-CN" sz="2800" dirty="0"/>
              <a:t>）、减（</a:t>
            </a:r>
            <a:r>
              <a:rPr lang="en-US" altLang="zh-CN" sz="2800" dirty="0"/>
              <a:t>-</a:t>
            </a:r>
            <a:r>
              <a:rPr lang="zh-CN" altLang="zh-CN" sz="2800" dirty="0"/>
              <a:t>）、乘（</a:t>
            </a:r>
            <a:r>
              <a:rPr lang="en-US" altLang="zh-CN" sz="2800" dirty="0"/>
              <a:t>*</a:t>
            </a:r>
            <a:r>
              <a:rPr lang="zh-CN" altLang="zh-CN" sz="2800" dirty="0"/>
              <a:t>）、除（</a:t>
            </a:r>
            <a:r>
              <a:rPr lang="en-US" altLang="zh-CN" sz="2800" dirty="0"/>
              <a:t>/</a:t>
            </a:r>
            <a:r>
              <a:rPr lang="zh-CN" altLang="zh-CN" sz="2800" dirty="0"/>
              <a:t>）、等于（</a:t>
            </a:r>
            <a:r>
              <a:rPr lang="en-US" altLang="zh-CN" sz="2800" dirty="0"/>
              <a:t>=</a:t>
            </a:r>
            <a:r>
              <a:rPr lang="zh-CN" altLang="zh-CN" sz="2800" dirty="0"/>
              <a:t>）运算的功能，当点击运算按钮时，需要做如下的事情：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如果之前有需要完成的运算，则先完成运算：比如，前面按钮的顺序是：</a:t>
            </a:r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3</a:t>
            </a:r>
            <a:r>
              <a:rPr lang="zh-CN" altLang="zh-CN" sz="2400" dirty="0"/>
              <a:t>、</a:t>
            </a:r>
            <a:r>
              <a:rPr lang="en-US" altLang="zh-CN" sz="2400" dirty="0"/>
              <a:t>+</a:t>
            </a:r>
            <a:r>
              <a:rPr lang="zh-CN" altLang="zh-CN" sz="2400" dirty="0"/>
              <a:t>、</a:t>
            </a:r>
            <a:r>
              <a:rPr lang="en-US" altLang="zh-CN" sz="2400" dirty="0"/>
              <a:t>4</a:t>
            </a:r>
            <a:r>
              <a:rPr lang="zh-CN" altLang="zh-CN" sz="2400" dirty="0"/>
              <a:t>、</a:t>
            </a:r>
            <a:r>
              <a:rPr lang="en-US" altLang="zh-CN" sz="2400" dirty="0"/>
              <a:t>5</a:t>
            </a:r>
            <a:r>
              <a:rPr lang="zh-CN" altLang="zh-CN" sz="2400" dirty="0"/>
              <a:t>、</a:t>
            </a:r>
            <a:r>
              <a:rPr lang="en-US" altLang="zh-CN" sz="2400" dirty="0"/>
              <a:t>6</a:t>
            </a:r>
            <a:r>
              <a:rPr lang="zh-CN" altLang="zh-CN" sz="2400" dirty="0"/>
              <a:t>，当前再一次点击五个运算符中的任意一个，则要先完成</a:t>
            </a:r>
            <a:r>
              <a:rPr lang="en-US" altLang="zh-CN" sz="2400" dirty="0"/>
              <a:t>123+456</a:t>
            </a:r>
            <a:r>
              <a:rPr lang="zh-CN" altLang="zh-CN" sz="2400" dirty="0"/>
              <a:t>的运算，在显示框中显示运算结果</a:t>
            </a:r>
            <a:r>
              <a:rPr lang="en-US" altLang="zh-CN" sz="2400" dirty="0"/>
              <a:t>479</a:t>
            </a:r>
            <a:r>
              <a:rPr lang="zh-CN" altLang="zh-CN" sz="2400" dirty="0"/>
              <a:t>，同时记录当前点击的运算符；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如果之前没有需要完成的运算，记录当前点击的运算符。</a:t>
            </a:r>
          </a:p>
          <a:p>
            <a:r>
              <a:rPr lang="zh-CN" altLang="zh-CN" sz="2800" dirty="0"/>
              <a:t>具体的实现</a:t>
            </a:r>
            <a:r>
              <a:rPr lang="zh-CN" altLang="zh-CN" sz="2800" dirty="0" smtClean="0"/>
              <a:t>代码</a:t>
            </a:r>
            <a:r>
              <a:rPr lang="zh-CN" altLang="en-US" sz="2800" dirty="0"/>
              <a:t>见教材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1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本章小结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通过本章的学习，我们学习了</a:t>
            </a:r>
            <a:r>
              <a:rPr lang="en-US" altLang="zh-CN" dirty="0" err="1"/>
              <a:t>Tkinter</a:t>
            </a:r>
            <a:r>
              <a:rPr lang="zh-CN" altLang="zh-CN" dirty="0"/>
              <a:t>图形用户界面开发，包括创建</a:t>
            </a:r>
            <a:r>
              <a:rPr lang="en-US" altLang="zh-CN" dirty="0" err="1"/>
              <a:t>Tkinter</a:t>
            </a:r>
            <a:r>
              <a:rPr lang="zh-CN" altLang="zh-CN" dirty="0"/>
              <a:t>窗口、创建各种</a:t>
            </a:r>
            <a:r>
              <a:rPr lang="en-US" altLang="zh-CN" dirty="0" err="1"/>
              <a:t>Tkinter</a:t>
            </a:r>
            <a:r>
              <a:rPr lang="zh-CN" altLang="zh-CN" dirty="0"/>
              <a:t>组件（如按钮、标签、输入框、列表框、画布等）、</a:t>
            </a:r>
            <a:r>
              <a:rPr lang="en-US" altLang="zh-CN" dirty="0" err="1"/>
              <a:t>Tkinter</a:t>
            </a:r>
            <a:r>
              <a:rPr lang="zh-CN" altLang="zh-CN" dirty="0"/>
              <a:t>坐标管理器等，最后通过开发一个简易计算器对</a:t>
            </a:r>
            <a:r>
              <a:rPr lang="en-US" altLang="zh-CN" dirty="0" err="1"/>
              <a:t>Tkinter</a:t>
            </a:r>
            <a:r>
              <a:rPr lang="zh-CN" altLang="zh-CN"/>
              <a:t>的应用进行举例。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01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A4BEA5F9-DBEB-4738-BE04-49D700A0E943}" type="slidenum">
              <a:rPr kumimoji="0" lang="en-US" altLang="zh-CN" sz="1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pPr algn="r" eaLnBrk="1" hangingPunct="1"/>
              <a:t>27</a:t>
            </a:fld>
            <a:endParaRPr kumimoji="0" lang="en-US" altLang="zh-CN" sz="18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6" name="Picture 24" descr="C:\Documents and Settings\Administrator\桌面\新建文件夹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4" t="57532" r="24638" b="10677"/>
          <a:stretch>
            <a:fillRect/>
          </a:stretch>
        </p:blipFill>
        <p:spPr bwMode="auto">
          <a:xfrm>
            <a:off x="3165475" y="1609725"/>
            <a:ext cx="877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C:\Documents and Settings\Administrator\桌面\新建文件夹\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60558" r="40581" b="18246"/>
          <a:stretch>
            <a:fillRect/>
          </a:stretch>
        </p:blipFill>
        <p:spPr bwMode="auto">
          <a:xfrm rot="5241647">
            <a:off x="3981450" y="2209800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C:\Documents and Settings\Administrator\桌面\新建文件夹\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t="36336" r="44928" b="25816"/>
          <a:stretch>
            <a:fillRect/>
          </a:stretch>
        </p:blipFill>
        <p:spPr bwMode="auto">
          <a:xfrm rot="10211323">
            <a:off x="3094038" y="3514725"/>
            <a:ext cx="1366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>
            <a:off x="5254625" y="2835275"/>
            <a:ext cx="1800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C:\Documents and Settings\Administrator\桌面\新建文件夹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3" t="33307" r="-1450" b="3107"/>
          <a:stretch>
            <a:fillRect/>
          </a:stretch>
        </p:blipFill>
        <p:spPr bwMode="auto">
          <a:xfrm rot="-826922">
            <a:off x="3044825" y="2478088"/>
            <a:ext cx="7413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C:\Documents and Settings\Administrator\桌面\新建文件夹\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2" t="15140" r="52174" b="69720"/>
          <a:stretch>
            <a:fillRect/>
          </a:stretch>
        </p:blipFill>
        <p:spPr bwMode="auto">
          <a:xfrm>
            <a:off x="4533900" y="1538288"/>
            <a:ext cx="576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2" descr="C:\Documents and Settings\Administrator\桌面\新建文件夹\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9" t="21194" r="34782" b="57610"/>
          <a:stretch>
            <a:fillRect/>
          </a:stretch>
        </p:blipFill>
        <p:spPr bwMode="auto">
          <a:xfrm>
            <a:off x="4389438" y="2906713"/>
            <a:ext cx="11525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1547813" y="17002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5724525" y="14843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274888" y="2259013"/>
            <a:ext cx="2952750" cy="3887787"/>
            <a:chOff x="4788024" y="548680"/>
            <a:chExt cx="2592288" cy="374441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548680"/>
              <a:ext cx="2592288" cy="50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输入理想的程序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436096" y="2637236"/>
              <a:ext cx="1944216" cy="1655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3092450" y="3032125"/>
            <a:ext cx="4506913" cy="1804988"/>
            <a:chOff x="4168980" y="1192876"/>
            <a:chExt cx="4507476" cy="1804076"/>
          </a:xfrm>
        </p:grpSpPr>
        <p:sp>
          <p:nvSpPr>
            <p:cNvPr id="19" name="TextBox 18"/>
            <p:cNvSpPr txBox="1"/>
            <p:nvPr/>
          </p:nvSpPr>
          <p:spPr>
            <a:xfrm>
              <a:off x="4168980" y="1192876"/>
              <a:ext cx="3024336" cy="451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0" hangingPunct="0">
                <a:lnSpc>
                  <a:spcPts val="2800"/>
                </a:lnSpc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输出快乐的人生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0121" y="2636771"/>
              <a:ext cx="576335" cy="360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788 -0.08866 0.08646 -0.14167 0.15312 -0.11806 C 0.21961 -0.09422 0.25937 -0.00278 0.24166 0.08611 C 0.22378 0.17476 0.15521 0.22777 0.08854 0.20416 C 0.02205 0.18032 -0.01771 0.08888 3.33333E-6 4.44444E-6 Z " pathEditMode="relative" rAng="-4502271" ptsTypes="fffff">
                                      <p:cBhvr>
                                        <p:cTn id="6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00" y="430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78035E-7 C 0.0533 -0.05896 0.1323 -0.04902 0.17639 0.02173 C 0.22032 0.09248 0.2132 0.19699 0.16007 0.25618 C 0.10747 0.31491 0.0283 0.3052 -0.01545 0.23468 C -0.05989 0.16393 -0.05295 0.05873 -3.33333E-6 5.78035E-7 Z " pathEditMode="relative" rAng="-2382144" ptsTypes="fffff">
                                      <p:cBhvr>
                                        <p:cTn id="6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0" y="1280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5.78035E-8 C -0.05052 -0.06358 -0.05225 -0.16855 -0.0052 -0.23538 C 0.04202 -0.30197 0.12153 -0.3052 0.17136 -0.24231 C 0.22171 -0.17919 0.22362 -0.07399 0.17639 -0.00717 C 0.129 0.05942 0.05018 0.06289 -4.16667E-6 -5.78035E-8 Z " pathEditMode="relative" rAng="13404034" ptsTypes="fffff">
                                      <p:cBhvr>
                                        <p:cTn id="68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00" y="-1210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0.00485 C 0.06406 0.05318 0.08194 0.1563 0.04548 0.23399 C 0.00885 0.31168 -0.06841 0.33549 -0.12674 0.28694 C -0.18525 0.23769 -0.20295 0.1348 -0.1665 0.05734 C -0.12986 -0.02058 -0.05226 -0.04416 0.00607 0.00485 Z " pathEditMode="relative" rAng="1925530" ptsTypes="fffff">
                                      <p:cBhvr>
                                        <p:cTn id="72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00" y="141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55 C -0.00243 0.08555 -0.0632 0.15329 -0.13212 0.14474 C -0.2007 0.13618 -0.25122 0.05502 -0.2448 -0.03677 C -0.23837 -0.12833 -0.17761 -0.19584 -0.10868 -0.18729 C -0.04028 -0.17873 0.01059 -0.09734 0.00399 -0.00555 Z " pathEditMode="relative" rAng="5720755" ptsTypes="fffff">
                                      <p:cBhvr>
                                        <p:cTn id="76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00" y="-1600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C 0.03211 0.08125 0.00868 0.18217 -0.05243 0.225 C -0.11337 0.26782 -0.18907 0.23657 -0.22118 0.15509 C -0.2533 0.07384 -0.22986 -0.02708 -0.16875 -0.06991 C -0.10782 -0.11273 -0.03212 -0.08148 3.33333E-6 1.48148E-6 Z " pathEditMode="relative" rAng="3735600" ptsTypes="fffff">
                                      <p:cBhvr>
                                        <p:cTn id="78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00" y="780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82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0.05607 0.05324 0.06944 0.15741 0.02951 0.23241 C -0.01042 0.30718 -0.08855 0.325 -0.1448 0.27176 C -0.20087 0.21852 -0.21424 0.11435 -0.17431 0.03935 C -0.13438 -0.03541 -0.05625 -0.05324 4.16667E-6 -2.59259E-6 Z " pathEditMode="relative" rAng="2123381" ptsTypes="fffff">
                                      <p:cBhvr>
                                        <p:cTn id="84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00" y="13600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3281 0.08079 0.01024 0.18218 -0.05017 0.22616 C -0.11076 0.26991 -0.18681 0.23982 -0.21979 0.15926 C -0.2526 0.07848 -0.23003 -0.02291 -0.16962 -0.06689 C -0.10903 -0.11064 -0.03299 -0.08055 -5.55556E-7 -3.33333E-6 Z " pathEditMode="relative" rAng="3692899" ptsTypes="fffff">
                                      <p:cBhvr>
                                        <p:cTn id="86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00" y="8000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13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err="1"/>
              <a:t>Tkinter</a:t>
            </a:r>
            <a:r>
              <a:rPr lang="zh-CN" altLang="en-US" dirty="0"/>
              <a:t>窗口创建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err="1"/>
              <a:t>Tkinter</a:t>
            </a:r>
            <a:r>
              <a:rPr lang="zh-CN" altLang="en-US" dirty="0"/>
              <a:t>坐标管理器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标签、按钮、输入框、列表框、画布等</a:t>
            </a:r>
            <a:r>
              <a:rPr lang="en-US" altLang="zh-CN" dirty="0" err="1"/>
              <a:t>Tkinter</a:t>
            </a:r>
            <a:r>
              <a:rPr lang="zh-CN" altLang="en-US" dirty="0"/>
              <a:t>组件的使用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9.1.Tkinter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GUI </a:t>
            </a:r>
            <a:r>
              <a:rPr lang="zh-CN" altLang="zh-CN" sz="2400" dirty="0"/>
              <a:t>是</a:t>
            </a:r>
            <a:r>
              <a:rPr lang="en-US" altLang="zh-CN" sz="2400" dirty="0"/>
              <a:t>Graphical User Interface</a:t>
            </a:r>
            <a:r>
              <a:rPr lang="zh-CN" altLang="zh-CN" sz="2400" dirty="0"/>
              <a:t>（图形用户界面）的缩写。在</a:t>
            </a:r>
            <a:r>
              <a:rPr lang="en-US" altLang="zh-CN" sz="2400" dirty="0"/>
              <a:t>GUI </a:t>
            </a:r>
            <a:r>
              <a:rPr lang="zh-CN" altLang="zh-CN" sz="2400" dirty="0"/>
              <a:t>中，并不只是键入文本和返回文本，用户可以看到窗口、按钮、文本框等图形，而且可以用鼠标点击，还可以通过键盘键入。我们目前为止完成的程序都是命令行或文本模式程序，</a:t>
            </a:r>
            <a:r>
              <a:rPr lang="en-US" altLang="zh-CN" sz="2400" dirty="0"/>
              <a:t>GUI </a:t>
            </a:r>
            <a:r>
              <a:rPr lang="zh-CN" altLang="zh-CN" sz="2400" dirty="0"/>
              <a:t>是与程序交互的一种不同的方式。有</a:t>
            </a:r>
            <a:r>
              <a:rPr lang="en-US" altLang="zh-CN" sz="2400" dirty="0"/>
              <a:t>GUI </a:t>
            </a:r>
            <a:r>
              <a:rPr lang="zh-CN" altLang="zh-CN" sz="2400" dirty="0"/>
              <a:t>的程序有</a:t>
            </a:r>
            <a:r>
              <a:rPr lang="en-US" altLang="zh-CN" sz="2400" dirty="0"/>
              <a:t>3</a:t>
            </a:r>
            <a:r>
              <a:rPr lang="zh-CN" altLang="zh-CN" sz="2400" dirty="0"/>
              <a:t>个基本要素：输入、处理和输出，但它们的输入和输出更丰富、更有趣一些。</a:t>
            </a:r>
          </a:p>
          <a:p>
            <a:r>
              <a:rPr lang="en-US" altLang="zh-CN" sz="2400" dirty="0" err="1"/>
              <a:t>Tkinter</a:t>
            </a:r>
            <a:r>
              <a:rPr lang="en-US" altLang="zh-CN" sz="2400" dirty="0"/>
              <a:t> </a:t>
            </a:r>
            <a:r>
              <a:rPr lang="zh-CN" altLang="zh-CN" sz="2400" dirty="0"/>
              <a:t>是</a:t>
            </a:r>
            <a:r>
              <a:rPr lang="en-US" altLang="zh-CN" sz="2400" dirty="0"/>
              <a:t>Python </a:t>
            </a:r>
            <a:r>
              <a:rPr lang="zh-CN" altLang="zh-CN" sz="2400" dirty="0"/>
              <a:t>的默认</a:t>
            </a:r>
            <a:r>
              <a:rPr lang="en-US" altLang="zh-CN" sz="2400" dirty="0"/>
              <a:t>GUI </a:t>
            </a:r>
            <a:r>
              <a:rPr lang="zh-CN" altLang="zh-CN" sz="2400" dirty="0"/>
              <a:t>库，在安装</a:t>
            </a:r>
            <a:r>
              <a:rPr lang="en-US" altLang="zh-CN" sz="2400" dirty="0"/>
              <a:t>Python</a:t>
            </a:r>
            <a:r>
              <a:rPr lang="zh-CN" altLang="zh-CN" sz="2400" dirty="0"/>
              <a:t>时默认安装好，不需要通过</a:t>
            </a:r>
            <a:r>
              <a:rPr lang="en-US" altLang="zh-CN" sz="2400" dirty="0"/>
              <a:t>pip</a:t>
            </a:r>
            <a:r>
              <a:rPr lang="zh-CN" altLang="zh-CN" sz="2400" dirty="0"/>
              <a:t>工具手动下载。借助于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</a:t>
            </a:r>
            <a:r>
              <a:rPr lang="zh-CN" altLang="zh-CN" sz="2400" dirty="0"/>
              <a:t>开发</a:t>
            </a:r>
            <a:r>
              <a:rPr lang="en-US" altLang="zh-CN" sz="2400" dirty="0"/>
              <a:t>GUI </a:t>
            </a:r>
            <a:r>
              <a:rPr lang="zh-CN" altLang="zh-CN" sz="2400" dirty="0"/>
              <a:t>的可移植性和灵活性，加上脚本语言的简洁和系统语言的强劲，我们得到了一件可与商业软件相匹敌的利器，它可以用于快速开发各种</a:t>
            </a:r>
            <a:r>
              <a:rPr lang="en-US" altLang="zh-CN" sz="2400" dirty="0"/>
              <a:t>GUI </a:t>
            </a:r>
            <a:r>
              <a:rPr lang="zh-CN" altLang="zh-CN" sz="2400" dirty="0"/>
              <a:t>程序。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8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/>
              <a:t>个</a:t>
            </a:r>
            <a:r>
              <a:rPr lang="en-US" altLang="zh-CN" dirty="0" err="1"/>
              <a:t>Tkinter</a:t>
            </a:r>
            <a:r>
              <a:rPr lang="zh-CN" altLang="en-US" dirty="0"/>
              <a:t>窗口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55132" y="1756017"/>
            <a:ext cx="90702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9‑1 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简单的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程序示例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	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 = 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tk.Tk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 				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创建顶层窗口对象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top.title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第一个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窗口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		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设置窗口标题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top.mainloop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 				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主事件循环</a:t>
            </a:r>
            <a:endParaRPr lang="zh-CN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9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47819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第一句代码</a:t>
            </a:r>
            <a:r>
              <a:rPr lang="en-US" altLang="zh-CN" sz="2800" dirty="0"/>
              <a:t>import </a:t>
            </a:r>
            <a:r>
              <a:rPr lang="en-US" altLang="zh-CN" sz="2800" dirty="0" err="1"/>
              <a:t>tkinter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tk</a:t>
            </a:r>
            <a:r>
              <a:rPr lang="zh-CN" altLang="zh-CN" sz="2800" dirty="0"/>
              <a:t>导入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>模块并命名为</a:t>
            </a:r>
            <a:r>
              <a:rPr lang="en-US" altLang="zh-CN" sz="2800" dirty="0" err="1"/>
              <a:t>tk</a:t>
            </a:r>
            <a:r>
              <a:rPr lang="zh-CN" altLang="zh-CN" sz="2800" dirty="0"/>
              <a:t>，之后可以使用</a:t>
            </a:r>
            <a:r>
              <a:rPr lang="en-US" altLang="zh-CN" sz="2800" dirty="0" err="1"/>
              <a:t>tk</a:t>
            </a:r>
            <a:r>
              <a:rPr lang="zh-CN" altLang="zh-CN" sz="2800" dirty="0"/>
              <a:t>表示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>，所有使用</a:t>
            </a:r>
            <a:r>
              <a:rPr lang="en-US" altLang="zh-CN" sz="2800" dirty="0" err="1"/>
              <a:t>Tkinter</a:t>
            </a:r>
            <a:r>
              <a:rPr lang="en-US" altLang="zh-CN" sz="2800" dirty="0"/>
              <a:t> </a:t>
            </a:r>
            <a:r>
              <a:rPr lang="zh-CN" altLang="zh-CN" sz="2800" dirty="0"/>
              <a:t>的</a:t>
            </a:r>
            <a:r>
              <a:rPr lang="en-US" altLang="zh-CN" sz="2800" dirty="0"/>
              <a:t>GUI </a:t>
            </a:r>
            <a:r>
              <a:rPr lang="zh-CN" altLang="zh-CN" sz="2800" dirty="0"/>
              <a:t>程序必须先导入</a:t>
            </a:r>
            <a:r>
              <a:rPr lang="en-US" altLang="zh-CN" sz="2800" dirty="0" err="1"/>
              <a:t>Tkinter</a:t>
            </a:r>
            <a:r>
              <a:rPr lang="en-US" altLang="zh-CN" sz="2800" dirty="0"/>
              <a:t> </a:t>
            </a:r>
            <a:r>
              <a:rPr lang="zh-CN" altLang="zh-CN" sz="2800" dirty="0"/>
              <a:t>模块，获得</a:t>
            </a:r>
            <a:r>
              <a:rPr lang="en-US" altLang="zh-CN" sz="2800" dirty="0" err="1"/>
              <a:t>Tkinter</a:t>
            </a:r>
            <a:r>
              <a:rPr lang="en-US" altLang="zh-CN" sz="2800" dirty="0"/>
              <a:t> </a:t>
            </a:r>
            <a:r>
              <a:rPr lang="zh-CN" altLang="zh-CN" sz="2800" dirty="0"/>
              <a:t>的访问权。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第二句代码</a:t>
            </a:r>
            <a:r>
              <a:rPr lang="en-US" altLang="zh-CN" sz="2800" dirty="0"/>
              <a:t>top = </a:t>
            </a:r>
            <a:r>
              <a:rPr lang="en-US" altLang="zh-CN" sz="2800" dirty="0" err="1"/>
              <a:t>tk.Tk</a:t>
            </a:r>
            <a:r>
              <a:rPr lang="en-US" altLang="zh-CN" sz="2800" dirty="0"/>
              <a:t>()</a:t>
            </a:r>
            <a:r>
              <a:rPr lang="zh-CN" altLang="zh-CN" sz="2800" dirty="0"/>
              <a:t>创建一个顶层窗口对象。顶层窗口是指那些在程序中独立显示的部分。我们可以在</a:t>
            </a:r>
            <a:r>
              <a:rPr lang="en-US" altLang="zh-CN" sz="2800" dirty="0"/>
              <a:t>GUI </a:t>
            </a:r>
            <a:r>
              <a:rPr lang="zh-CN" altLang="zh-CN" sz="2800" dirty="0"/>
              <a:t>程序中创建多个顶层窗口，但其中只能有一个是根窗口。可以采用先完全设计好组件再添加实际功能的开发方式，也可以二者同时进行（这意味着交替执行上述五步中的第三步和第四步）。</a:t>
            </a:r>
          </a:p>
          <a:p>
            <a:pPr marL="514350" indent="-514350">
              <a:buFont typeface="+mj-lt"/>
              <a:buAutoNum type="arabicPeriod"/>
            </a:pPr>
            <a:endParaRPr lang="zh-CN" altLang="zh-CN" sz="2800" dirty="0"/>
          </a:p>
          <a:p>
            <a:pPr marL="514350" indent="-514350">
              <a:buFont typeface="+mj-lt"/>
              <a:buAutoNum type="arabicPeriod"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6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zh-CN" sz="2800" dirty="0"/>
              <a:t>第三句代码</a:t>
            </a:r>
            <a:r>
              <a:rPr lang="en-US" altLang="zh-CN" sz="2800" dirty="0" err="1"/>
              <a:t>top.title</a:t>
            </a:r>
            <a:r>
              <a:rPr lang="en-US" altLang="zh-CN" sz="2800" dirty="0"/>
              <a:t>("</a:t>
            </a:r>
            <a:r>
              <a:rPr lang="zh-CN" altLang="zh-CN" sz="2800" dirty="0"/>
              <a:t>第一个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>窗口</a:t>
            </a:r>
            <a:r>
              <a:rPr lang="en-US" altLang="zh-CN" sz="2800" dirty="0"/>
              <a:t>")</a:t>
            </a:r>
            <a:r>
              <a:rPr lang="zh-CN" altLang="zh-CN" sz="2800" dirty="0"/>
              <a:t>设置窗口的标题为“第一个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>”，</a:t>
            </a:r>
            <a:r>
              <a:rPr lang="en-US" altLang="zh-CN" sz="2800" dirty="0"/>
              <a:t>top</a:t>
            </a:r>
            <a:r>
              <a:rPr lang="zh-CN" altLang="zh-CN" sz="2800" dirty="0"/>
              <a:t>对象有多个方法设置窗口的其它属性，比如窗口大小、窗口位置等。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zh-CN" sz="2800" dirty="0"/>
              <a:t>第四句代码</a:t>
            </a:r>
            <a:r>
              <a:rPr lang="en-US" altLang="zh-CN" sz="2800" dirty="0" err="1"/>
              <a:t>top.mainloop</a:t>
            </a:r>
            <a:r>
              <a:rPr lang="en-US" altLang="zh-CN" sz="2800" dirty="0"/>
              <a:t>()</a:t>
            </a:r>
            <a:r>
              <a:rPr lang="zh-CN" altLang="zh-CN" sz="2800" dirty="0"/>
              <a:t>进入主事件循环，这是一个无限循环，通常是您程序执行的最后一段代码。一旦进入主循环，</a:t>
            </a:r>
            <a:r>
              <a:rPr lang="en-US" altLang="zh-CN" sz="2800" dirty="0"/>
              <a:t>GUI </a:t>
            </a:r>
            <a:r>
              <a:rPr lang="zh-CN" altLang="zh-CN" sz="2800" dirty="0"/>
              <a:t>便从此掌握控制权。所有其他动作都来自回调函数，包括程序退出。当直接关闭窗口时，必须要唤起一个回调来结束您的程序。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在窗口中加入</a:t>
            </a:r>
            <a:r>
              <a:rPr lang="zh-CN" altLang="zh-CN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以下代码在窗口中加入一个按钮（</a:t>
            </a:r>
            <a:r>
              <a:rPr lang="en-US" altLang="zh-CN" sz="2400" dirty="0"/>
              <a:t>Button</a:t>
            </a:r>
            <a:r>
              <a:rPr lang="zh-CN" altLang="zh-CN" sz="2400" dirty="0"/>
              <a:t>）组件</a:t>
            </a:r>
            <a:r>
              <a:rPr lang="zh-CN" altLang="zh-CN" sz="2400" dirty="0" smtClean="0"/>
              <a:t>：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457200" y="2155845"/>
            <a:ext cx="8367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9‑2 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在图形用户中加入按钮组件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 = 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tk.Tk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top.title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第一个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窗口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btn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tk.Button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(top, text="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一个按钮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创建一个按钮对象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btn.pack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使用坐标管理器将组件放到正确的位置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top.mainloop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8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其中，语句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tk.Button</a:t>
            </a:r>
            <a:r>
              <a:rPr lang="en-US" altLang="zh-CN" sz="2400" dirty="0"/>
              <a:t>(top, text="</a:t>
            </a:r>
            <a:r>
              <a:rPr lang="zh-CN" altLang="zh-CN" sz="2400" dirty="0"/>
              <a:t>一个按钮</a:t>
            </a:r>
            <a:r>
              <a:rPr lang="en-US" altLang="zh-CN" sz="2400" dirty="0"/>
              <a:t>")</a:t>
            </a:r>
            <a:r>
              <a:rPr lang="zh-CN" altLang="zh-CN" sz="2400" dirty="0"/>
              <a:t>创建了一个</a:t>
            </a:r>
            <a:r>
              <a:rPr lang="en-US" altLang="zh-CN" sz="2400" dirty="0"/>
              <a:t>Button</a:t>
            </a:r>
            <a:r>
              <a:rPr lang="zh-CN" altLang="zh-CN" sz="2400" dirty="0"/>
              <a:t>（按钮）对象，</a:t>
            </a:r>
            <a:r>
              <a:rPr lang="en-US" altLang="zh-CN" sz="2400" dirty="0" err="1"/>
              <a:t>btn</a:t>
            </a:r>
            <a:r>
              <a:rPr lang="zh-CN" altLang="zh-CN" sz="2400" dirty="0"/>
              <a:t>是按钮对象名，</a:t>
            </a:r>
            <a:r>
              <a:rPr lang="en-US" altLang="zh-CN" sz="2400" dirty="0" err="1"/>
              <a:t>tk.Button</a:t>
            </a:r>
            <a:r>
              <a:rPr lang="zh-CN" altLang="zh-CN" sz="2400" dirty="0"/>
              <a:t>是按钮类，创建时传入两个参数：</a:t>
            </a:r>
            <a:r>
              <a:rPr lang="en-US" altLang="zh-CN" sz="2400" dirty="0"/>
              <a:t>top</a:t>
            </a:r>
            <a:r>
              <a:rPr lang="zh-CN" altLang="zh-CN" sz="2400" dirty="0"/>
              <a:t>和</a:t>
            </a:r>
            <a:r>
              <a:rPr lang="en-US" altLang="zh-CN" sz="2400" dirty="0"/>
              <a:t>text</a:t>
            </a:r>
            <a:r>
              <a:rPr lang="zh-CN" altLang="zh-CN" sz="2400" dirty="0"/>
              <a:t>。</a:t>
            </a:r>
            <a:r>
              <a:rPr lang="en-US" altLang="zh-CN" sz="2400" dirty="0"/>
              <a:t>top</a:t>
            </a:r>
            <a:r>
              <a:rPr lang="zh-CN" altLang="zh-CN" sz="2400" dirty="0"/>
              <a:t>是按钮所在的窗口对象，任何一个</a:t>
            </a:r>
            <a:r>
              <a:rPr lang="en-US" altLang="zh-CN" sz="2400" dirty="0" err="1"/>
              <a:t>Tkinter</a:t>
            </a:r>
            <a:r>
              <a:rPr lang="zh-CN" altLang="zh-CN" sz="2400" dirty="0"/>
              <a:t>组件都需要有一个所属的窗口；</a:t>
            </a:r>
            <a:r>
              <a:rPr lang="en-US" altLang="zh-CN" sz="2400" dirty="0"/>
              <a:t>text</a:t>
            </a:r>
            <a:r>
              <a:rPr lang="zh-CN" altLang="zh-CN" sz="2400" dirty="0"/>
              <a:t>是按钮的标题，也就是在按钮上显示的文字，此处的标题是“一个按钮”。</a:t>
            </a:r>
          </a:p>
          <a:p>
            <a:r>
              <a:rPr lang="zh-CN" altLang="zh-CN" sz="2400" dirty="0"/>
              <a:t>语句</a:t>
            </a:r>
            <a:r>
              <a:rPr lang="en-US" altLang="zh-CN" sz="2400" dirty="0" err="1"/>
              <a:t>btn.pack</a:t>
            </a:r>
            <a:r>
              <a:rPr lang="en-US" altLang="zh-CN" sz="2400" dirty="0"/>
              <a:t>()</a:t>
            </a:r>
            <a:r>
              <a:rPr lang="zh-CN" altLang="zh-CN" sz="2400" dirty="0"/>
              <a:t>设置按钮</a:t>
            </a:r>
            <a:r>
              <a:rPr lang="en-US" altLang="zh-CN" sz="2400" dirty="0" err="1"/>
              <a:t>btn</a:t>
            </a:r>
            <a:r>
              <a:rPr lang="zh-CN" altLang="zh-CN" sz="2400" dirty="0"/>
              <a:t>在所属窗口中所摆放的位置，</a:t>
            </a:r>
            <a:r>
              <a:rPr lang="en-US" altLang="zh-CN" sz="2400" dirty="0"/>
              <a:t>pack()</a:t>
            </a:r>
            <a:r>
              <a:rPr lang="zh-CN" altLang="zh-CN" sz="2400" dirty="0"/>
              <a:t>是一个坐标管理器方法，根据按钮的大小和加入窗口的先后顺序，自动决定按钮在窗口中的位置。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89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邮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1880</Words>
  <Application>Microsoft Office PowerPoint</Application>
  <PresentationFormat>全屏显示(4:3)</PresentationFormat>
  <Paragraphs>204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Gulim</vt:lpstr>
      <vt:lpstr>等线</vt:lpstr>
      <vt:lpstr>方正黄草简体</vt:lpstr>
      <vt:lpstr>黑体</vt:lpstr>
      <vt:lpstr>华文细黑</vt:lpstr>
      <vt:lpstr>华文新魏</vt:lpstr>
      <vt:lpstr>隶书</vt:lpstr>
      <vt:lpstr>宋体</vt:lpstr>
      <vt:lpstr>幼圆</vt:lpstr>
      <vt:lpstr>Arial Black</vt:lpstr>
      <vt:lpstr>Calibri</vt:lpstr>
      <vt:lpstr>Tahoma</vt:lpstr>
      <vt:lpstr>Times New Roman</vt:lpstr>
      <vt:lpstr>Wingdings</vt:lpstr>
      <vt:lpstr>南邮</vt:lpstr>
      <vt:lpstr>PowerPoint 演示文稿</vt:lpstr>
      <vt:lpstr>第9章 图形用户界面</vt:lpstr>
      <vt:lpstr>学习目标</vt:lpstr>
      <vt:lpstr>9.1.Tkinter简介</vt:lpstr>
      <vt:lpstr>第一个Tkinter窗口</vt:lpstr>
      <vt:lpstr>PowerPoint 演示文稿</vt:lpstr>
      <vt:lpstr>PowerPoint 演示文稿</vt:lpstr>
      <vt:lpstr>在窗口中加入组件</vt:lpstr>
      <vt:lpstr>PowerPoint 演示文稿</vt:lpstr>
      <vt:lpstr>为按钮设置动作事件</vt:lpstr>
      <vt:lpstr>PowerPoint 演示文稿</vt:lpstr>
      <vt:lpstr>坐标管理器</vt:lpstr>
      <vt:lpstr>PowerPoint 演示文稿</vt:lpstr>
      <vt:lpstr>PowerPoint 演示文稿</vt:lpstr>
      <vt:lpstr>Tkinter组件及其属性 </vt:lpstr>
      <vt:lpstr>组件的共有属性及其描述</vt:lpstr>
      <vt:lpstr>Label组件和Entry组件</vt:lpstr>
      <vt:lpstr>Listbox组件</vt:lpstr>
      <vt:lpstr>PowerPoint 演示文稿</vt:lpstr>
      <vt:lpstr>Canvas组件</vt:lpstr>
      <vt:lpstr>案例分析：简单计算器</vt:lpstr>
      <vt:lpstr>实现计算器界面</vt:lpstr>
      <vt:lpstr>实现数字按钮的点击功能</vt:lpstr>
      <vt:lpstr>实现小数点按钮的功能</vt:lpstr>
      <vt:lpstr>实现运算按钮的功能</vt:lpstr>
      <vt:lpstr>本章小结 </vt:lpstr>
      <vt:lpstr>PowerPoint 演示文稿</vt:lpstr>
    </vt:vector>
  </TitlesOfParts>
  <Company>artcom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dc:description>본 디자인은 ARTCOM PT연구소에 저작권이 있습니다.</dc:description>
  <cp:lastModifiedBy>薛 景</cp:lastModifiedBy>
  <cp:revision>48</cp:revision>
  <dcterms:created xsi:type="dcterms:W3CDTF">2015-09-21T07:23:15Z</dcterms:created>
  <dcterms:modified xsi:type="dcterms:W3CDTF">2018-10-11T05:39:37Z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000800b289000000000001024140</vt:lpwstr>
  </property>
</Properties>
</file>