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6"/>
  </p:notesMasterIdLst>
  <p:handoutMasterIdLst>
    <p:handoutMasterId r:id="rId77"/>
  </p:handoutMasterIdLst>
  <p:sldIdLst>
    <p:sldId id="289" r:id="rId2"/>
    <p:sldId id="25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19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269" r:id="rId25"/>
    <p:sldId id="329" r:id="rId26"/>
    <p:sldId id="279" r:id="rId27"/>
    <p:sldId id="270" r:id="rId28"/>
    <p:sldId id="320" r:id="rId29"/>
    <p:sldId id="322" r:id="rId30"/>
    <p:sldId id="323" r:id="rId31"/>
    <p:sldId id="330" r:id="rId32"/>
    <p:sldId id="290" r:id="rId33"/>
    <p:sldId id="293" r:id="rId34"/>
    <p:sldId id="294" r:id="rId35"/>
    <p:sldId id="324" r:id="rId36"/>
    <p:sldId id="325" r:id="rId37"/>
    <p:sldId id="32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7" r:id="rId48"/>
    <p:sldId id="328" r:id="rId49"/>
    <p:sldId id="357" r:id="rId50"/>
    <p:sldId id="358" r:id="rId51"/>
    <p:sldId id="359" r:id="rId52"/>
    <p:sldId id="360" r:id="rId53"/>
    <p:sldId id="361" r:id="rId54"/>
    <p:sldId id="362" r:id="rId55"/>
    <p:sldId id="407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82" r:id="rId71"/>
    <p:sldId id="383" r:id="rId72"/>
    <p:sldId id="384" r:id="rId73"/>
    <p:sldId id="385" r:id="rId74"/>
    <p:sldId id="386" r:id="rId7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FF"/>
    <a:srgbClr val="FF66FF"/>
    <a:srgbClr val="00FFCC"/>
    <a:srgbClr val="FFFF66"/>
    <a:srgbClr val="00FF99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8" autoAdjust="0"/>
    <p:restoredTop sz="94660"/>
  </p:normalViewPr>
  <p:slideViewPr>
    <p:cSldViewPr>
      <p:cViewPr varScale="1">
        <p:scale>
          <a:sx n="79" d="100"/>
          <a:sy n="79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94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6.wmf"/><Relationship Id="rId7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png"/><Relationship Id="rId4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62.png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10" Type="http://schemas.openxmlformats.org/officeDocument/2006/relationships/image" Target="../media/image62.png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62.png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99.wmf"/><Relationship Id="rId2" Type="http://schemas.openxmlformats.org/officeDocument/2006/relationships/image" Target="../media/image71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2.wmf"/><Relationship Id="rId4" Type="http://schemas.openxmlformats.org/officeDocument/2006/relationships/image" Target="../media/image10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7C7E93E2-B60A-4942-A530-628BD3960C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328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B9FA850-E456-4FBC-84C6-098760169F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773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F06141-4985-4B10-8369-B8534134F5B1}" type="slidenum">
              <a:rPr lang="en-US" altLang="zh-CN" sz="1300" smtClean="0"/>
              <a:pPr>
                <a:spcBef>
                  <a:spcPct val="0"/>
                </a:spcBef>
              </a:pPr>
              <a:t>2</a:t>
            </a:fld>
            <a:endParaRPr lang="en-US" altLang="zh-CN" sz="13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FA850-E456-4FBC-84C6-098760169FDD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6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3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2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82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9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8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486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2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6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16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641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472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notesSlide" Target="../notesSlides/notesSlide1.xml"/><Relationship Id="rId7" Type="http://schemas.openxmlformats.org/officeDocument/2006/relationships/slide" Target="slide3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slide" Target="slide24.xml"/><Relationship Id="rId5" Type="http://schemas.openxmlformats.org/officeDocument/2006/relationships/slide" Target="slide12.xml"/><Relationship Id="rId10" Type="http://schemas.openxmlformats.org/officeDocument/2006/relationships/image" Target="../media/image5.jpeg"/><Relationship Id="rId4" Type="http://schemas.openxmlformats.org/officeDocument/2006/relationships/slide" Target="slide3.xml"/><Relationship Id="rId9" Type="http://schemas.openxmlformats.org/officeDocument/2006/relationships/slide" Target="slide4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png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24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75.bin"/><Relationship Id="rId21" Type="http://schemas.openxmlformats.org/officeDocument/2006/relationships/image" Target="../media/image82.w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image" Target="../media/image62.png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9.wmf"/><Relationship Id="rId22" Type="http://schemas.openxmlformats.org/officeDocument/2006/relationships/oleObject" Target="../embeddings/oleObject85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7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02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03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07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23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7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02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02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0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7388" y="1333500"/>
            <a:ext cx="2374900" cy="51752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单一决策主体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783013" y="1187450"/>
            <a:ext cx="16557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决策变量目标函数约束条件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059113" y="2981325"/>
            <a:ext cx="2951162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/>
              <a:t>决策主体的决策行为发生直接相互作用 </a:t>
            </a:r>
            <a:r>
              <a:rPr lang="en-US" altLang="zh-CN" sz="2800" b="1"/>
              <a:t>(</a:t>
            </a:r>
            <a:r>
              <a:rPr lang="zh-CN" altLang="en-US" sz="2800" b="1"/>
              <a:t>相互影响</a:t>
            </a:r>
            <a:r>
              <a:rPr lang="en-US" altLang="zh-CN" sz="2800" b="1"/>
              <a:t>)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827088" y="42783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博弈模型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997200" y="48688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非合作博弈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074738" y="48688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合作博弈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436688" y="2097088"/>
            <a:ext cx="1343025" cy="5175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三要素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938838" y="3197225"/>
            <a:ext cx="3097212" cy="1169988"/>
            <a:chOff x="3456" y="2400"/>
            <a:chExt cx="1536" cy="737"/>
          </a:xfrm>
        </p:grpSpPr>
        <p:sp>
          <p:nvSpPr>
            <p:cNvPr id="4118" name="Text Box 7"/>
            <p:cNvSpPr txBox="1">
              <a:spLocks noChangeArrowheads="1"/>
            </p:cNvSpPr>
            <p:nvPr/>
          </p:nvSpPr>
          <p:spPr bwMode="auto">
            <a:xfrm>
              <a:off x="3671" y="2400"/>
              <a:ext cx="1321" cy="73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博弈</a:t>
              </a:r>
              <a:r>
                <a:rPr lang="en-US" altLang="zh-CN" sz="2800" b="1"/>
                <a:t>(</a:t>
              </a:r>
              <a:r>
                <a:rPr lang="zh-CN" altLang="en-US" sz="2800" b="1"/>
                <a:t>对策</a:t>
              </a:r>
              <a:r>
                <a:rPr lang="en-US" altLang="zh-CN" sz="2800" b="1"/>
                <a:t>)</a:t>
              </a:r>
              <a:r>
                <a:rPr lang="zh-CN" altLang="en-US" sz="2800" b="1"/>
                <a:t>模型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(Game Theory)</a:t>
              </a:r>
            </a:p>
          </p:txBody>
        </p:sp>
        <p:sp>
          <p:nvSpPr>
            <p:cNvPr id="4119" name="AutoShape 13"/>
            <p:cNvSpPr>
              <a:spLocks noChangeArrowheads="1"/>
            </p:cNvSpPr>
            <p:nvPr/>
          </p:nvSpPr>
          <p:spPr bwMode="auto">
            <a:xfrm>
              <a:off x="3456" y="243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477838" y="3052763"/>
            <a:ext cx="2438400" cy="51911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多个决策主体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940425" y="1470025"/>
            <a:ext cx="3014663" cy="1160463"/>
            <a:chOff x="3456" y="2400"/>
            <a:chExt cx="1536" cy="731"/>
          </a:xfrm>
        </p:grpSpPr>
        <p:sp>
          <p:nvSpPr>
            <p:cNvPr id="4116" name="Text Box 18"/>
            <p:cNvSpPr txBox="1">
              <a:spLocks noChangeArrowheads="1"/>
            </p:cNvSpPr>
            <p:nvPr/>
          </p:nvSpPr>
          <p:spPr bwMode="auto">
            <a:xfrm>
              <a:off x="3676" y="2400"/>
              <a:ext cx="1316" cy="73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优化模型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(Optimization)</a:t>
              </a:r>
            </a:p>
          </p:txBody>
        </p:sp>
        <p:sp>
          <p:nvSpPr>
            <p:cNvPr id="4117" name="AutoShape 19"/>
            <p:cNvSpPr>
              <a:spLocks noChangeArrowheads="1"/>
            </p:cNvSpPr>
            <p:nvPr/>
          </p:nvSpPr>
          <p:spPr bwMode="auto">
            <a:xfrm>
              <a:off x="3456" y="243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64163" y="4679950"/>
            <a:ext cx="2438400" cy="533400"/>
            <a:chOff x="3456" y="2400"/>
            <a:chExt cx="1536" cy="336"/>
          </a:xfrm>
        </p:grpSpPr>
        <p:sp>
          <p:nvSpPr>
            <p:cNvPr id="4114" name="Text Box 22"/>
            <p:cNvSpPr txBox="1">
              <a:spLocks noChangeArrowheads="1"/>
            </p:cNvSpPr>
            <p:nvPr/>
          </p:nvSpPr>
          <p:spPr bwMode="auto">
            <a:xfrm>
              <a:off x="3744" y="2400"/>
              <a:ext cx="1248" cy="3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静态、动态</a:t>
              </a:r>
            </a:p>
          </p:txBody>
        </p:sp>
        <p:sp>
          <p:nvSpPr>
            <p:cNvPr id="4115" name="AutoShape 23"/>
            <p:cNvSpPr>
              <a:spLocks noChangeArrowheads="1"/>
            </p:cNvSpPr>
            <p:nvPr/>
          </p:nvSpPr>
          <p:spPr bwMode="auto">
            <a:xfrm>
              <a:off x="3456" y="243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364163" y="5286375"/>
            <a:ext cx="3695700" cy="519113"/>
            <a:chOff x="3379" y="3249"/>
            <a:chExt cx="2328" cy="327"/>
          </a:xfrm>
        </p:grpSpPr>
        <p:sp>
          <p:nvSpPr>
            <p:cNvPr id="4112" name="Text Box 25"/>
            <p:cNvSpPr txBox="1">
              <a:spLocks noChangeArrowheads="1"/>
            </p:cNvSpPr>
            <p:nvPr/>
          </p:nvSpPr>
          <p:spPr bwMode="auto">
            <a:xfrm>
              <a:off x="3651" y="3249"/>
              <a:ext cx="2056" cy="3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信息完全、不完全</a:t>
              </a:r>
            </a:p>
          </p:txBody>
        </p:sp>
        <p:sp>
          <p:nvSpPr>
            <p:cNvPr id="4113" name="AutoShape 26"/>
            <p:cNvSpPr>
              <a:spLocks noChangeArrowheads="1"/>
            </p:cNvSpPr>
            <p:nvPr/>
          </p:nvSpPr>
          <p:spPr bwMode="auto">
            <a:xfrm>
              <a:off x="3379" y="3279"/>
              <a:ext cx="136" cy="28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539750" y="5934075"/>
            <a:ext cx="8532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军事、政治、经济、企业管理和社会科学中应用广泛</a:t>
            </a:r>
          </a:p>
        </p:txBody>
      </p:sp>
      <p:sp>
        <p:nvSpPr>
          <p:cNvPr id="4111" name="Text Box 5"/>
          <p:cNvSpPr txBox="1">
            <a:spLocks noChangeArrowheads="1"/>
          </p:cNvSpPr>
          <p:nvPr/>
        </p:nvSpPr>
        <p:spPr bwMode="auto">
          <a:xfrm>
            <a:off x="1858963" y="404813"/>
            <a:ext cx="5170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第十章  博弈模型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2" grpId="0" animBg="1" autoUpdateAnimBg="0"/>
      <p:bldP spid="43014" grpId="0" animBg="1" autoUpdateAnimBg="0"/>
      <p:bldP spid="43016" grpId="0" animBg="1" autoUpdateAnimBg="0"/>
      <p:bldP spid="43017" grpId="0" animBg="1" autoUpdateAnimBg="0"/>
      <p:bldP spid="43018" grpId="0" animBg="1" autoUpdateAnimBg="0"/>
      <p:bldP spid="43013" grpId="0" animBg="1"/>
      <p:bldP spid="43024" grpId="0" animBg="1"/>
      <p:bldP spid="430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0975" y="404813"/>
            <a:ext cx="4824413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/>
              <a:t>点球大战模型的纳什均衡</a:t>
            </a:r>
            <a:endParaRPr lang="zh-CN" altLang="en-US" sz="3200" b="1"/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323850" y="1268413"/>
            <a:ext cx="20161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模型检验：</a:t>
            </a:r>
            <a:endParaRPr lang="zh-CN" altLang="en-US" sz="2800"/>
          </a:p>
        </p:txBody>
      </p:sp>
      <p:sp>
        <p:nvSpPr>
          <p:cNvPr id="40057" name="Rectangle 121"/>
          <p:cNvSpPr>
            <a:spLocks noChangeArrowheads="1"/>
          </p:cNvSpPr>
          <p:nvPr/>
        </p:nvSpPr>
        <p:spPr bwMode="auto">
          <a:xfrm>
            <a:off x="323850" y="3971925"/>
            <a:ext cx="8640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两人常数和博弈：</a:t>
            </a:r>
            <a:r>
              <a:rPr lang="zh-CN" altLang="zh-CN" sz="2800" b="1">
                <a:solidFill>
                  <a:schemeClr val="accent2"/>
                </a:solidFill>
              </a:rPr>
              <a:t>严格竞争</a:t>
            </a:r>
            <a:r>
              <a:rPr lang="zh-CN" altLang="en-US" sz="2800" b="1">
                <a:solidFill>
                  <a:schemeClr val="accent2"/>
                </a:solidFill>
              </a:rPr>
              <a:t>，仍可采用线性规划求解  </a:t>
            </a:r>
          </a:p>
        </p:txBody>
      </p:sp>
      <p:sp>
        <p:nvSpPr>
          <p:cNvPr id="40062" name="Rectangle 126"/>
          <p:cNvSpPr>
            <a:spLocks noChangeArrowheads="1"/>
          </p:cNvSpPr>
          <p:nvPr/>
        </p:nvSpPr>
        <p:spPr bwMode="auto">
          <a:xfrm>
            <a:off x="323850" y="1970088"/>
            <a:ext cx="287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459</a:t>
            </a:r>
            <a:r>
              <a:rPr lang="zh-CN" altLang="zh-CN" sz="2800" b="1" dirty="0"/>
              <a:t>次实际罚球</a:t>
            </a:r>
            <a:endParaRPr lang="zh-CN" altLang="en-US" sz="2800" b="1" dirty="0"/>
          </a:p>
        </p:txBody>
      </p:sp>
      <p:sp>
        <p:nvSpPr>
          <p:cNvPr id="40066" name="Rectangle 130"/>
          <p:cNvSpPr>
            <a:spLocks noChangeArrowheads="1"/>
          </p:cNvSpPr>
          <p:nvPr/>
        </p:nvSpPr>
        <p:spPr bwMode="auto">
          <a:xfrm>
            <a:off x="323850" y="2636838"/>
            <a:ext cx="85439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模型应用：</a:t>
            </a:r>
            <a:r>
              <a:rPr lang="zh-CN" altLang="zh-CN" sz="2800" b="1"/>
              <a:t>对于特定的点球大战，</a:t>
            </a:r>
            <a:r>
              <a:rPr lang="zh-CN" altLang="en-US" sz="2800" b="1"/>
              <a:t>需采用</a:t>
            </a:r>
            <a:r>
              <a:rPr lang="zh-CN" altLang="zh-CN" sz="2800" b="1"/>
              <a:t>具体出场</a:t>
            </a:r>
            <a:r>
              <a:rPr lang="zh-CN" altLang="en-US" sz="2800" b="1"/>
              <a:t>的</a:t>
            </a:r>
            <a:r>
              <a:rPr lang="zh-CN" altLang="zh-CN" sz="2800" b="1"/>
              <a:t>罚球队员和守门员以前对阵的进球概率数据</a:t>
            </a:r>
            <a:endParaRPr lang="zh-CN" altLang="en-US" sz="2800" b="1"/>
          </a:p>
        </p:txBody>
      </p:sp>
      <p:sp>
        <p:nvSpPr>
          <p:cNvPr id="40069" name="Rectangle 133"/>
          <p:cNvSpPr>
            <a:spLocks noChangeArrowheads="1"/>
          </p:cNvSpPr>
          <p:nvPr/>
        </p:nvSpPr>
        <p:spPr bwMode="auto">
          <a:xfrm>
            <a:off x="323850" y="4849813"/>
            <a:ext cx="839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非严格竞争的博弈：可采用</a:t>
            </a:r>
            <a:r>
              <a:rPr lang="zh-CN" altLang="zh-CN" sz="2800" b="1">
                <a:solidFill>
                  <a:schemeClr val="accent2"/>
                </a:solidFill>
              </a:rPr>
              <a:t>纳什均衡</a:t>
            </a:r>
            <a:r>
              <a:rPr lang="zh-CN" altLang="en-US" sz="2800" b="1">
                <a:solidFill>
                  <a:schemeClr val="accent2"/>
                </a:solidFill>
              </a:rPr>
              <a:t>的定义求解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40070" name="Rectangle 134"/>
          <p:cNvSpPr>
            <a:spLocks noChangeArrowheads="1"/>
          </p:cNvSpPr>
          <p:nvPr/>
        </p:nvSpPr>
        <p:spPr bwMode="auto">
          <a:xfrm>
            <a:off x="323850" y="5713413"/>
            <a:ext cx="8256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/>
              <a:t>纳什均衡</a:t>
            </a:r>
            <a:r>
              <a:rPr lang="zh-CN" altLang="en-US" sz="2800" b="1"/>
              <a:t>：可扩展到多人、</a:t>
            </a:r>
            <a:r>
              <a:rPr lang="zh-CN" altLang="zh-CN" sz="2800" b="1"/>
              <a:t>纯策略空间</a:t>
            </a:r>
            <a:r>
              <a:rPr lang="zh-CN" altLang="en-US" sz="2800" b="1"/>
              <a:t>为</a:t>
            </a:r>
            <a:r>
              <a:rPr lang="zh-CN" altLang="zh-CN" sz="2800" b="1"/>
              <a:t>无限集合</a:t>
            </a:r>
            <a:endParaRPr lang="zh-CN" altLang="en-US" sz="2800" b="1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05163" y="1970088"/>
            <a:ext cx="2806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</a:rPr>
              <a:t>左</a:t>
            </a:r>
            <a:r>
              <a:rPr lang="en-US" altLang="zh-CN" sz="2800" b="1">
                <a:solidFill>
                  <a:srgbClr val="000000"/>
                </a:solidFill>
              </a:rPr>
              <a:t>40%, </a:t>
            </a:r>
            <a:r>
              <a:rPr lang="zh-CN" altLang="zh-CN" sz="2800" b="1">
                <a:solidFill>
                  <a:srgbClr val="000000"/>
                </a:solidFill>
              </a:rPr>
              <a:t>右</a:t>
            </a:r>
            <a:r>
              <a:rPr lang="en-US" altLang="zh-CN" sz="2800" b="1">
                <a:solidFill>
                  <a:srgbClr val="000000"/>
                </a:solidFill>
              </a:rPr>
              <a:t>60%</a:t>
            </a:r>
            <a:endParaRPr lang="zh-CN" altLang="en-US" b="1"/>
          </a:p>
        </p:txBody>
      </p:sp>
      <p:sp>
        <p:nvSpPr>
          <p:cNvPr id="19" name="Rectangle 133"/>
          <p:cNvSpPr>
            <a:spLocks noChangeArrowheads="1"/>
          </p:cNvSpPr>
          <p:nvPr/>
        </p:nvSpPr>
        <p:spPr bwMode="auto">
          <a:xfrm>
            <a:off x="2557463" y="1268413"/>
            <a:ext cx="327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</a:rPr>
              <a:t>罚</a:t>
            </a:r>
            <a:r>
              <a:rPr lang="en-US" altLang="zh-CN" sz="2800" b="1">
                <a:solidFill>
                  <a:srgbClr val="FF0000"/>
                </a:solidFill>
              </a:rPr>
              <a:t>: </a:t>
            </a:r>
            <a:r>
              <a:rPr lang="en-US" altLang="zh-CN" sz="2800" b="1" i="1">
                <a:solidFill>
                  <a:schemeClr val="accent2"/>
                </a:solidFill>
              </a:rPr>
              <a:t>p</a:t>
            </a:r>
            <a:r>
              <a:rPr lang="en-US" altLang="zh-CN" sz="2800" b="1" baseline="30000">
                <a:solidFill>
                  <a:schemeClr val="accent2"/>
                </a:solidFill>
              </a:rPr>
              <a:t>*</a:t>
            </a:r>
            <a:r>
              <a:rPr lang="en-US" altLang="zh-CN" sz="2800" b="1">
                <a:solidFill>
                  <a:schemeClr val="accent2"/>
                </a:solidFill>
              </a:rPr>
              <a:t>=(0.383, 0.617)</a:t>
            </a:r>
          </a:p>
        </p:txBody>
      </p:sp>
      <p:sp>
        <p:nvSpPr>
          <p:cNvPr id="20" name="Rectangle 134"/>
          <p:cNvSpPr>
            <a:spLocks noChangeArrowheads="1"/>
          </p:cNvSpPr>
          <p:nvPr/>
        </p:nvSpPr>
        <p:spPr bwMode="auto">
          <a:xfrm>
            <a:off x="5830888" y="1266825"/>
            <a:ext cx="3278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守</a:t>
            </a:r>
            <a:r>
              <a:rPr lang="en-US" altLang="zh-CN" sz="2800" b="1">
                <a:solidFill>
                  <a:srgbClr val="FF0000"/>
                </a:solidFill>
              </a:rPr>
              <a:t>: </a:t>
            </a:r>
            <a:r>
              <a:rPr lang="en-US" altLang="zh-CN" sz="2800" b="1" i="1">
                <a:solidFill>
                  <a:schemeClr val="accent2"/>
                </a:solidFill>
              </a:rPr>
              <a:t>q</a:t>
            </a:r>
            <a:r>
              <a:rPr lang="en-US" altLang="zh-CN" sz="2800" b="1" baseline="30000">
                <a:solidFill>
                  <a:schemeClr val="accent2"/>
                </a:solidFill>
              </a:rPr>
              <a:t>*</a:t>
            </a:r>
            <a:r>
              <a:rPr lang="en-US" altLang="zh-CN" sz="2800" b="1">
                <a:solidFill>
                  <a:schemeClr val="accent2"/>
                </a:solidFill>
              </a:rPr>
              <a:t>=(0.417, 0.583)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364288" y="1976438"/>
            <a:ext cx="2671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</a:rPr>
              <a:t>左</a:t>
            </a:r>
            <a:r>
              <a:rPr lang="en-US" altLang="zh-CN" sz="2800" b="1">
                <a:solidFill>
                  <a:srgbClr val="000000"/>
                </a:solidFill>
              </a:rPr>
              <a:t>42%, </a:t>
            </a:r>
            <a:r>
              <a:rPr lang="zh-CN" altLang="zh-CN" sz="2800" b="1">
                <a:solidFill>
                  <a:srgbClr val="000000"/>
                </a:solidFill>
              </a:rPr>
              <a:t>右</a:t>
            </a:r>
            <a:r>
              <a:rPr lang="en-US" altLang="zh-CN" sz="2800" b="1">
                <a:solidFill>
                  <a:srgbClr val="000000"/>
                </a:solidFill>
              </a:rPr>
              <a:t>58%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0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0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4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4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5" grpId="0" autoUpdateAnimBg="0"/>
      <p:bldP spid="40057" grpId="0"/>
      <p:bldP spid="40062" grpId="0"/>
      <p:bldP spid="40066" grpId="0"/>
      <p:bldP spid="40069" grpId="0"/>
      <p:bldP spid="40070" grpId="0"/>
      <p:bldP spid="2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5775325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小结：博弈模型的基本要素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84213" y="1125538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参与人</a:t>
            </a:r>
            <a:r>
              <a:rPr lang="zh-CN" altLang="en-US" sz="2800"/>
              <a:t> 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3141663"/>
            <a:ext cx="309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理性假设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755650" y="522922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i="1"/>
              <a:t> </a:t>
            </a:r>
            <a:r>
              <a:rPr lang="zh-CN" altLang="en-US" sz="2800" b="1"/>
              <a:t>行动顺序（静态、动态）</a:t>
            </a:r>
            <a:r>
              <a:rPr lang="zh-CN" altLang="en-US" sz="2800"/>
              <a:t>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755650" y="5942013"/>
            <a:ext cx="813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i="1"/>
              <a:t> </a:t>
            </a:r>
            <a:r>
              <a:rPr lang="zh-CN" altLang="en-US" sz="2800" b="1"/>
              <a:t>信息结构（完全、不完全）</a:t>
            </a:r>
            <a:r>
              <a:rPr lang="zh-CN" altLang="en-US" sz="2800"/>
              <a:t>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684213" y="1700213"/>
            <a:ext cx="777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行动空间（纯战略</a:t>
            </a:r>
            <a:r>
              <a:rPr lang="en-US" altLang="zh-CN" sz="2800" b="1"/>
              <a:t>/</a:t>
            </a:r>
            <a:r>
              <a:rPr lang="zh-CN" altLang="en-US" sz="2800" b="1"/>
              <a:t>混合战略空间）</a:t>
            </a:r>
            <a:r>
              <a:rPr lang="zh-CN" altLang="en-US" sz="2800"/>
              <a:t> 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684213" y="2419350"/>
            <a:ext cx="8208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效用函数</a:t>
            </a:r>
            <a:r>
              <a:rPr lang="zh-CN" altLang="en-US" sz="2800"/>
              <a:t> 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2557463" y="3141663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参与者完全理性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最大化效用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82625" y="4638675"/>
            <a:ext cx="3097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其他因素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684213" y="393382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纳什均衡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555875" y="3933825"/>
            <a:ext cx="532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单向改变战略不能提高自己效用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10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utoUpdateAnimBg="0"/>
      <p:bldP spid="83973" grpId="0"/>
      <p:bldP spid="83974" grpId="0"/>
      <p:bldP spid="83975" grpId="0" autoUpdateAnimBg="0"/>
      <p:bldP spid="83977" grpId="0" autoUpdateAnimBg="0"/>
      <p:bldP spid="83978" grpId="0"/>
      <p:bldP spid="83979" grpId="0" autoUpdateAnimBg="0"/>
      <p:bldP spid="83982" grpId="0" autoUpdateAnimBg="0"/>
      <p:bldP spid="839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1887538" y="476250"/>
            <a:ext cx="4448175" cy="646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ea typeface="楷体_GB2312" pitchFamily="49" charset="-122"/>
              </a:rPr>
              <a:t>10.2 </a:t>
            </a:r>
            <a:r>
              <a:rPr lang="zh-CN" altLang="zh-CN" sz="3600" b="1">
                <a:ea typeface="楷体_GB2312" pitchFamily="49" charset="-122"/>
              </a:rPr>
              <a:t>拥堵的早高峰</a:t>
            </a:r>
            <a:endParaRPr lang="zh-CN" altLang="en-US" sz="3600" b="1">
              <a:ea typeface="楷体_GB2312" pitchFamily="49" charset="-122"/>
            </a:endParaRP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1403350" y="2420938"/>
            <a:ext cx="7610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FF0000"/>
                </a:solidFill>
              </a:rPr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正点</a:t>
            </a:r>
            <a:r>
              <a:rPr lang="en-US" altLang="zh-CN" sz="2800" b="1">
                <a:solidFill>
                  <a:srgbClr val="FF0000"/>
                </a:solidFill>
              </a:rPr>
              <a:t>”</a:t>
            </a:r>
            <a:r>
              <a:rPr lang="zh-CN" altLang="en-US" sz="2800" b="1">
                <a:solidFill>
                  <a:srgbClr val="FF0000"/>
                </a:solidFill>
              </a:rPr>
              <a:t>出发：</a:t>
            </a:r>
            <a:r>
              <a:rPr lang="zh-CN" altLang="zh-CN" sz="2800" b="1"/>
              <a:t>路上拥堵</a:t>
            </a:r>
            <a:r>
              <a:rPr lang="zh-CN" altLang="en-US" sz="2800" b="1"/>
              <a:t>，既烦心又费</a:t>
            </a:r>
            <a:r>
              <a:rPr lang="zh-CN" altLang="zh-CN" sz="2800" b="1"/>
              <a:t>时</a:t>
            </a:r>
            <a:r>
              <a:rPr lang="zh-CN" altLang="en-US" sz="2800" b="1"/>
              <a:t>、</a:t>
            </a:r>
            <a:r>
              <a:rPr lang="zh-CN" altLang="zh-CN" sz="2800" b="1"/>
              <a:t>耗油</a:t>
            </a:r>
            <a:endParaRPr lang="en-US" altLang="zh-CN" sz="2800" b="1"/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314325" y="4849813"/>
            <a:ext cx="8361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只考虑一条独立</a:t>
            </a:r>
            <a:r>
              <a:rPr lang="zh-CN" altLang="zh-CN" sz="2800" b="1"/>
              <a:t>道路</a:t>
            </a:r>
            <a:r>
              <a:rPr lang="zh-CN" altLang="en-US" sz="2800" b="1"/>
              <a:t>，只考虑</a:t>
            </a:r>
            <a:r>
              <a:rPr lang="zh-CN" altLang="zh-CN" sz="2800" b="1"/>
              <a:t>唯一拥堵</a:t>
            </a:r>
            <a:r>
              <a:rPr lang="zh-CN" altLang="en-US" sz="2800" b="1"/>
              <a:t>出口</a:t>
            </a:r>
            <a:r>
              <a:rPr lang="zh-CN" altLang="zh-CN" sz="2800" b="1"/>
              <a:t>（瓶颈）</a:t>
            </a:r>
            <a:endParaRPr lang="en-US" altLang="zh-CN" sz="2800" b="1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395288" y="5786438"/>
            <a:ext cx="47609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accent2"/>
                </a:solidFill>
              </a:rPr>
              <a:t>决策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zh-CN" altLang="en-US" sz="2800" b="1">
                <a:solidFill>
                  <a:schemeClr val="accent2"/>
                </a:solidFill>
              </a:rPr>
              <a:t>出发时间选择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zh-CN" altLang="zh-CN" sz="2800" b="1">
                <a:solidFill>
                  <a:schemeClr val="accent2"/>
                </a:solidFill>
              </a:rPr>
              <a:t>相互影响</a:t>
            </a:r>
            <a:endParaRPr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179388" y="1557338"/>
            <a:ext cx="1152525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22363" y="1609725"/>
            <a:ext cx="78914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tabLst>
                <a:tab pos="4667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667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667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667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667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>
                <a:solidFill>
                  <a:srgbClr val="FF0000"/>
                </a:solidFill>
              </a:rPr>
              <a:t>早</a:t>
            </a:r>
            <a:r>
              <a:rPr lang="zh-CN" altLang="en-US" sz="2800" b="1">
                <a:solidFill>
                  <a:srgbClr val="FF0000"/>
                </a:solidFill>
              </a:rPr>
              <a:t>点发：</a:t>
            </a:r>
            <a:r>
              <a:rPr lang="zh-CN" altLang="zh-CN" sz="2800" b="1"/>
              <a:t>路上</a:t>
            </a:r>
            <a:r>
              <a:rPr lang="zh-CN" altLang="en-US" sz="2800" b="1"/>
              <a:t>不太</a:t>
            </a:r>
            <a:r>
              <a:rPr lang="zh-CN" altLang="zh-CN" sz="2800" b="1"/>
              <a:t>拥堵</a:t>
            </a:r>
            <a:r>
              <a:rPr lang="zh-CN" altLang="en-US" sz="2800" b="1"/>
              <a:t>，但早到</a:t>
            </a:r>
            <a:r>
              <a:rPr lang="zh-CN" altLang="zh-CN" sz="2800" b="1"/>
              <a:t>浪费时间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76225" y="3986213"/>
            <a:ext cx="86883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道路</a:t>
            </a:r>
            <a:r>
              <a:rPr lang="zh-CN" altLang="zh-CN" sz="2800" b="1">
                <a:solidFill>
                  <a:schemeClr val="accent2"/>
                </a:solidFill>
              </a:rPr>
              <a:t>拥堵</a:t>
            </a:r>
            <a:r>
              <a:rPr lang="en-US" altLang="zh-CN" sz="2800" b="1">
                <a:solidFill>
                  <a:schemeClr val="accent2"/>
                </a:solidFill>
              </a:rPr>
              <a:t>: </a:t>
            </a:r>
            <a:r>
              <a:rPr lang="zh-CN" altLang="en-US" sz="2800" b="1">
                <a:solidFill>
                  <a:schemeClr val="accent2"/>
                </a:solidFill>
              </a:rPr>
              <a:t>出行</a:t>
            </a:r>
            <a:r>
              <a:rPr lang="zh-CN" altLang="zh-CN" sz="2800" b="1">
                <a:solidFill>
                  <a:schemeClr val="accent2"/>
                </a:solidFill>
              </a:rPr>
              <a:t>需求超过了通行能力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zh-CN" altLang="en-US" sz="2800" b="1">
                <a:solidFill>
                  <a:schemeClr val="accent2"/>
                </a:solidFill>
              </a:rPr>
              <a:t>不考虑</a:t>
            </a:r>
            <a:r>
              <a:rPr lang="zh-CN" altLang="zh-CN" sz="2800" b="1">
                <a:solidFill>
                  <a:schemeClr val="accent2"/>
                </a:solidFill>
              </a:rPr>
              <a:t>突发因素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pic>
        <p:nvPicPr>
          <p:cNvPr id="16393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514350"/>
            <a:ext cx="196691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389063" y="3195638"/>
            <a:ext cx="7610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</a:rPr>
              <a:t>晚出发：</a:t>
            </a:r>
            <a:r>
              <a:rPr lang="zh-CN" altLang="zh-CN" sz="2800" b="1"/>
              <a:t>迟到</a:t>
            </a:r>
            <a:r>
              <a:rPr lang="zh-CN" altLang="en-US" sz="2800" b="1"/>
              <a:t>“后果很严重”</a:t>
            </a:r>
            <a:r>
              <a:rPr lang="en-US" altLang="zh-CN" sz="2800" b="1"/>
              <a:t>(</a:t>
            </a:r>
            <a:r>
              <a:rPr lang="zh-CN" altLang="en-US" sz="2800" b="1"/>
              <a:t>扣钱</a:t>
            </a:r>
            <a:r>
              <a:rPr lang="en-US" altLang="zh-CN" sz="2800" b="1"/>
              <a:t>, </a:t>
            </a:r>
            <a:r>
              <a:rPr lang="zh-CN" altLang="en-US" sz="2800" b="1"/>
              <a:t>甚至解雇</a:t>
            </a:r>
            <a:r>
              <a:rPr lang="en-US" altLang="zh-CN" sz="2800" b="1"/>
              <a:t>)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651500" y="5791200"/>
            <a:ext cx="3170238" cy="5222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800" b="1"/>
              <a:t>完全信息静态对策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4" grpId="0" autoUpdateAnimBg="0"/>
      <p:bldP spid="4116" grpId="0" autoUpdateAnimBg="0"/>
      <p:bldP spid="4117" grpId="0"/>
      <p:bldP spid="4126" grpId="0" animBg="1" autoUpdateAnimBg="0"/>
      <p:bldP spid="6" grpId="0" autoUpdateAnimBg="0"/>
      <p:bldP spid="7" grpId="0" autoUpdateAnimBg="0"/>
      <p:bldP spid="14" grpId="0" autoUpdateAnimBg="0"/>
      <p:bldP spid="1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5900"/>
            <a:ext cx="864235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 smtClean="0"/>
              <a:t>仅考虑</a:t>
            </a:r>
            <a:r>
              <a:rPr lang="zh-CN" altLang="zh-CN" sz="2800" b="1" smtClean="0"/>
              <a:t>一条独立道路</a:t>
            </a:r>
            <a:r>
              <a:rPr lang="zh-CN" altLang="en-US" sz="2800" b="1" smtClean="0"/>
              <a:t>，单一瓶颈（不妨设为出口）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50825" y="584200"/>
            <a:ext cx="2359025" cy="584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模型假设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2995613"/>
            <a:ext cx="8642350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800" b="1" kern="0" dirty="0" smtClean="0"/>
              <a:t>忽略瓶颈处排队对路上所需时间的影响（常数，</a:t>
            </a:r>
            <a:r>
              <a:rPr lang="en-US" altLang="zh-CN" sz="2800" b="1" kern="0" dirty="0" smtClean="0"/>
              <a:t>0</a:t>
            </a:r>
            <a:r>
              <a:rPr lang="zh-CN" altLang="en-US" sz="2800" b="1" kern="0" dirty="0" smtClean="0"/>
              <a:t>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7338" y="2205038"/>
            <a:ext cx="86423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800" b="1" kern="0" dirty="0" smtClean="0"/>
              <a:t>假设瓶颈到公司所需时间为常数（不妨设为</a:t>
            </a:r>
            <a:r>
              <a:rPr lang="en-US" altLang="zh-CN" sz="2800" b="1" kern="0" dirty="0" smtClean="0"/>
              <a:t>0</a:t>
            </a:r>
            <a:r>
              <a:rPr lang="zh-CN" altLang="en-US" sz="2800" b="1" kern="0" dirty="0" smtClean="0"/>
              <a:t>）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3860800"/>
            <a:ext cx="86423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每个</a:t>
            </a:r>
            <a:r>
              <a:rPr lang="zh-CN" altLang="zh-CN" sz="2800" b="1" dirty="0">
                <a:solidFill>
                  <a:schemeClr val="accent2"/>
                </a:solidFill>
              </a:rPr>
              <a:t>出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行者所需时间等于</a:t>
            </a:r>
            <a:r>
              <a:rPr lang="zh-CN" altLang="zh-CN" sz="2800" b="1" dirty="0">
                <a:solidFill>
                  <a:schemeClr val="accent2"/>
                </a:solidFill>
              </a:rPr>
              <a:t>他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在出口处</a:t>
            </a:r>
            <a:r>
              <a:rPr lang="zh-CN" altLang="zh-CN" sz="2800" b="1" dirty="0">
                <a:solidFill>
                  <a:schemeClr val="accent2"/>
                </a:solidFill>
              </a:rPr>
              <a:t>排队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等待时间</a:t>
            </a:r>
            <a:endParaRPr lang="zh-CN" altLang="en-US" sz="2800" b="1" kern="0" dirty="0" smtClean="0">
              <a:solidFill>
                <a:schemeClr val="accent2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8" y="4654550"/>
            <a:ext cx="86423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800" b="1" kern="0" dirty="0" smtClean="0"/>
              <a:t>每个出行者（车或人）的决策：出发时</a:t>
            </a:r>
            <a:r>
              <a:rPr lang="zh-CN" altLang="en-US" sz="2800" b="1" kern="0" dirty="0"/>
              <a:t>刻</a:t>
            </a:r>
            <a:endParaRPr lang="zh-CN" altLang="en-US" sz="2800" b="1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288" y="5373688"/>
            <a:ext cx="8642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sz="2800" b="1">
                <a:solidFill>
                  <a:schemeClr val="accent2"/>
                </a:solidFill>
              </a:rPr>
              <a:t>在纳什均衡状态下建立出行者出发时刻的分布规律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pic>
        <p:nvPicPr>
          <p:cNvPr id="17417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514350"/>
            <a:ext cx="196691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450850"/>
            <a:ext cx="5616575" cy="584200"/>
          </a:xfr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kern="12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+mn-cs"/>
              </a:rPr>
              <a:t>问题的分析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+mn-cs"/>
              </a:rPr>
              <a:t>与数学符号的引进</a:t>
            </a:r>
            <a:endParaRPr lang="zh-CN" altLang="en-US" sz="3200" b="1" kern="1200" dirty="0">
              <a:solidFill>
                <a:srgbClr val="000000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642350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zh-CN" sz="2800" b="1" smtClean="0"/>
              <a:t>所有出行者</a:t>
            </a:r>
            <a:r>
              <a:rPr lang="zh-CN" altLang="en-US" sz="2800" b="1" smtClean="0"/>
              <a:t>正点</a:t>
            </a:r>
            <a:r>
              <a:rPr lang="zh-CN" altLang="zh-CN" sz="2800" b="1" smtClean="0"/>
              <a:t>上班时刻为</a:t>
            </a:r>
            <a:r>
              <a:rPr lang="en-US" altLang="zh-CN" sz="2800" b="1" i="1" smtClean="0"/>
              <a:t>t</a:t>
            </a:r>
            <a:r>
              <a:rPr lang="en-US" altLang="zh-CN" sz="2800" b="1" baseline="30000" smtClean="0"/>
              <a:t>*</a:t>
            </a:r>
            <a:r>
              <a:rPr lang="zh-CN" altLang="zh-CN" sz="2800" b="1" smtClean="0"/>
              <a:t>，每天早高峰有</a:t>
            </a:r>
            <a:r>
              <a:rPr lang="en-US" altLang="zh-CN" sz="2800" b="1" i="1" smtClean="0"/>
              <a:t>n</a:t>
            </a:r>
            <a:r>
              <a:rPr lang="zh-CN" altLang="zh-CN" sz="2800" b="1" smtClean="0"/>
              <a:t>辆完全相同的车，</a:t>
            </a:r>
            <a:r>
              <a:rPr lang="zh-CN" altLang="en-US" sz="2800" b="1" smtClean="0"/>
              <a:t>瓶颈</a:t>
            </a:r>
            <a:r>
              <a:rPr lang="zh-CN" altLang="zh-CN" sz="2800" b="1" smtClean="0"/>
              <a:t>最大通行能力为</a:t>
            </a:r>
            <a:r>
              <a:rPr lang="en-US" altLang="zh-CN" sz="2800" b="1" i="1" smtClean="0"/>
              <a:t>s </a:t>
            </a:r>
            <a:r>
              <a:rPr lang="en-US" altLang="zh-CN" sz="2800" b="1" smtClean="0"/>
              <a:t>(</a:t>
            </a:r>
            <a:r>
              <a:rPr lang="zh-CN" altLang="zh-CN" sz="2800" b="1" smtClean="0"/>
              <a:t>车</a:t>
            </a:r>
            <a:r>
              <a:rPr lang="en-US" altLang="zh-CN" sz="2800" b="1" smtClean="0"/>
              <a:t>/</a:t>
            </a:r>
            <a:r>
              <a:rPr lang="zh-CN" altLang="zh-CN" sz="2800" b="1" smtClean="0"/>
              <a:t>单位时间</a:t>
            </a:r>
            <a:r>
              <a:rPr lang="en-US" altLang="zh-CN" sz="2800" b="1" smtClean="0"/>
              <a:t>)</a:t>
            </a:r>
            <a:endParaRPr lang="zh-CN" altLang="en-US" sz="2800" b="1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2492375"/>
            <a:ext cx="86423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zh-CN" altLang="zh-CN" sz="2800" b="1"/>
              <a:t>第一辆</a:t>
            </a:r>
            <a:r>
              <a:rPr lang="zh-CN" altLang="en-US" sz="2800" b="1"/>
              <a:t>、</a:t>
            </a:r>
            <a:r>
              <a:rPr lang="zh-CN" altLang="zh-CN" sz="2800" b="1"/>
              <a:t>最后一辆车出发时刻为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</a:t>
            </a:r>
            <a:r>
              <a:rPr lang="zh-CN" altLang="en-US" sz="2800" b="1"/>
              <a:t>期间</a:t>
            </a:r>
            <a:r>
              <a:rPr lang="zh-CN" altLang="zh-CN" sz="2800" b="1"/>
              <a:t>出口一直拥堵</a:t>
            </a:r>
            <a:r>
              <a:rPr lang="zh-CN" altLang="en-US" sz="2800" b="1"/>
              <a:t>，</a:t>
            </a:r>
            <a:r>
              <a:rPr lang="zh-CN" altLang="zh-CN" sz="2800" b="1"/>
              <a:t>时刻</a:t>
            </a:r>
            <a:r>
              <a:rPr lang="en-US" altLang="zh-CN" sz="2800" b="1" i="1"/>
              <a:t>t</a:t>
            </a:r>
            <a:r>
              <a:rPr lang="en-US" altLang="zh-CN" sz="2800" b="1" i="1" baseline="30000"/>
              <a:t>*</a:t>
            </a:r>
            <a:r>
              <a:rPr lang="zh-CN" altLang="zh-CN" sz="2800" b="1"/>
              <a:t>到公司的车的出发时刻为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  (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≤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0</a:t>
            </a:r>
            <a:r>
              <a:rPr lang="en-US" altLang="zh-CN" sz="2800" b="1" i="1"/>
              <a:t>≤t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endParaRPr lang="zh-CN" altLang="zh-CN" sz="2800" b="1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0825" y="3714750"/>
            <a:ext cx="86423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zh-CN" altLang="zh-CN" sz="2800" b="1"/>
              <a:t>时刻</a:t>
            </a:r>
            <a:r>
              <a:rPr lang="en-US" altLang="zh-CN" sz="2800" b="1" i="1"/>
              <a:t>t</a:t>
            </a:r>
            <a:r>
              <a:rPr lang="zh-CN" altLang="zh-CN" sz="2800" b="1"/>
              <a:t>累计出发的车辆</a:t>
            </a:r>
            <a:r>
              <a:rPr lang="zh-CN" altLang="en-US" sz="2800" b="1"/>
              <a:t>数为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 (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≤</a:t>
            </a:r>
            <a:r>
              <a:rPr lang="en-US" altLang="zh-CN" sz="2800" b="1" i="1"/>
              <a:t>t≤t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r>
              <a:rPr lang="zh-CN" altLang="zh-CN" sz="2800" b="1"/>
              <a:t>；排队车辆数为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，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)=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)=0</a:t>
            </a:r>
            <a:r>
              <a:rPr lang="zh-CN" altLang="zh-CN" sz="2800" b="1"/>
              <a:t>；累计通过出口车辆数为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endParaRPr lang="zh-CN" altLang="zh-CN" sz="2800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82738" y="4797425"/>
            <a:ext cx="66611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 i="1">
                <a:solidFill>
                  <a:schemeClr val="accent2"/>
                </a:solidFill>
              </a:rPr>
              <a:t>n</a:t>
            </a:r>
            <a:r>
              <a:rPr lang="zh-CN" altLang="zh-CN" sz="2800" b="1">
                <a:solidFill>
                  <a:schemeClr val="accent2"/>
                </a:solidFill>
              </a:rPr>
              <a:t>较大</a:t>
            </a:r>
            <a:r>
              <a:rPr lang="en-US" altLang="zh-CN" sz="2800" b="1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sz="2800" b="1">
                <a:solidFill>
                  <a:schemeClr val="accent2"/>
                </a:solidFill>
              </a:rPr>
              <a:t>把</a:t>
            </a:r>
            <a:r>
              <a:rPr lang="en-US" altLang="zh-CN" sz="2800" b="1" i="1">
                <a:solidFill>
                  <a:schemeClr val="accent2"/>
                </a:solidFill>
              </a:rPr>
              <a:t>F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t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zh-CN" altLang="zh-CN" sz="2800" b="1">
                <a:solidFill>
                  <a:schemeClr val="accent2"/>
                </a:solidFill>
              </a:rPr>
              <a:t>，</a:t>
            </a:r>
            <a:r>
              <a:rPr lang="en-US" altLang="zh-CN" sz="2800" b="1" i="1">
                <a:solidFill>
                  <a:schemeClr val="accent2"/>
                </a:solidFill>
              </a:rPr>
              <a:t>Q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t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zh-CN" altLang="zh-CN" sz="2800" b="1">
                <a:solidFill>
                  <a:schemeClr val="accent2"/>
                </a:solidFill>
              </a:rPr>
              <a:t>，</a:t>
            </a:r>
            <a:r>
              <a:rPr lang="en-US" altLang="zh-CN" sz="2800" b="1" i="1">
                <a:solidFill>
                  <a:schemeClr val="accent2"/>
                </a:solidFill>
              </a:rPr>
              <a:t>G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t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zh-CN" altLang="zh-CN" sz="2800" b="1">
                <a:solidFill>
                  <a:schemeClr val="accent2"/>
                </a:solidFill>
              </a:rPr>
              <a:t>当成连续量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5516563"/>
            <a:ext cx="864235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zh-CN" altLang="zh-CN" sz="2800" b="1"/>
              <a:t>单位时间等待成本为</a:t>
            </a:r>
            <a:r>
              <a:rPr lang="zh-CN" altLang="zh-CN" sz="2800" b="1" i="1"/>
              <a:t>α</a:t>
            </a:r>
            <a:r>
              <a:rPr lang="zh-CN" altLang="zh-CN" sz="2800" b="1"/>
              <a:t>，早到成本为</a:t>
            </a:r>
            <a:r>
              <a:rPr lang="zh-CN" altLang="zh-CN" sz="2800" b="1" i="1"/>
              <a:t>β</a:t>
            </a:r>
            <a:r>
              <a:rPr lang="zh-CN" altLang="zh-CN" sz="2800" b="1"/>
              <a:t>，迟到成本为</a:t>
            </a:r>
            <a:r>
              <a:rPr lang="zh-CN" altLang="zh-CN" sz="2800" b="1" i="1"/>
              <a:t>γ</a:t>
            </a:r>
            <a:r>
              <a:rPr lang="en-US" altLang="zh-CN" sz="2800" b="1"/>
              <a:t>  (</a:t>
            </a:r>
            <a:r>
              <a:rPr lang="zh-CN" altLang="zh-CN" sz="2800" b="1" i="1"/>
              <a:t>γ</a:t>
            </a:r>
            <a:r>
              <a:rPr lang="en-US" altLang="zh-CN" sz="2800" b="1"/>
              <a:t>&gt;</a:t>
            </a:r>
            <a:r>
              <a:rPr lang="zh-CN" altLang="zh-CN" sz="2800" b="1" i="1"/>
              <a:t>α</a:t>
            </a:r>
            <a:r>
              <a:rPr lang="en-US" altLang="zh-CN" sz="2800" b="1"/>
              <a:t>&gt;</a:t>
            </a:r>
            <a:r>
              <a:rPr lang="zh-CN" altLang="zh-CN" sz="2800" b="1" i="1"/>
              <a:t>β</a:t>
            </a:r>
            <a:r>
              <a:rPr lang="en-US" altLang="zh-CN" sz="2800" b="1"/>
              <a:t>&gt;0)</a:t>
            </a:r>
            <a:r>
              <a:rPr lang="zh-CN" altLang="zh-CN" sz="2800" b="1"/>
              <a:t>；每个出行者的总出行成本相同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4" grpId="0" build="p"/>
      <p:bldP spid="5" grpId="0" build="p"/>
      <p:bldP spid="6" grpId="0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9238" y="404813"/>
            <a:ext cx="4895850" cy="584200"/>
          </a:xfr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kern="12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+mn-cs"/>
              </a:rPr>
              <a:t>模型的建立与求解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642350" cy="11525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b="1" i="1" dirty="0" smtClean="0"/>
              <a:t>t </a:t>
            </a:r>
            <a:r>
              <a:rPr lang="zh-CN" altLang="zh-CN" sz="2800" b="1" dirty="0" smtClean="0"/>
              <a:t>时刻出发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车辆</a:t>
            </a:r>
            <a:r>
              <a:rPr lang="zh-CN" altLang="en-US" sz="2800" b="1" dirty="0" smtClean="0"/>
              <a:t>在道路上</a:t>
            </a:r>
            <a:r>
              <a:rPr lang="zh-CN" altLang="zh-CN" sz="2800" b="1" dirty="0" smtClean="0"/>
              <a:t>的时</a:t>
            </a:r>
            <a:r>
              <a:rPr lang="zh-CN" altLang="en-US" sz="2800" b="1" dirty="0" smtClean="0"/>
              <a:t>间（等待时间）</a:t>
            </a:r>
            <a:r>
              <a:rPr lang="zh-CN" altLang="zh-CN" sz="2800" b="1" dirty="0" smtClean="0"/>
              <a:t>为</a:t>
            </a:r>
            <a:endParaRPr lang="zh-CN" altLang="zh-CN" sz="2800" b="1" dirty="0"/>
          </a:p>
          <a:p>
            <a:pPr marL="0" indent="0">
              <a:buFontTx/>
              <a:buNone/>
              <a:defRPr/>
            </a:pPr>
            <a:r>
              <a:rPr lang="en-US" altLang="zh-CN" sz="2800" b="1" dirty="0"/>
              <a:t>			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 =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Q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)/</a:t>
            </a:r>
            <a:r>
              <a:rPr lang="en-US" altLang="zh-CN" sz="2800" b="1" i="1" dirty="0">
                <a:solidFill>
                  <a:srgbClr val="FF0000"/>
                </a:solidFill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9238" y="2565400"/>
            <a:ext cx="8642350" cy="388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zh-CN" sz="2800" b="1" kern="0" dirty="0" smtClean="0"/>
              <a:t>如果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&lt;</a:t>
            </a:r>
            <a:r>
              <a:rPr lang="en-US" altLang="zh-CN" sz="2800" b="1" i="1" kern="0" dirty="0" smtClean="0"/>
              <a:t> t</a:t>
            </a:r>
            <a:r>
              <a:rPr lang="en-US" altLang="zh-CN" sz="2800" b="1" kern="0" baseline="-25000" dirty="0" smtClean="0"/>
              <a:t>0</a:t>
            </a:r>
            <a:r>
              <a:rPr lang="zh-CN" altLang="zh-CN" sz="2800" b="1" kern="0" dirty="0" smtClean="0"/>
              <a:t>（</a:t>
            </a:r>
            <a:r>
              <a:rPr lang="en-US" altLang="zh-CN" sz="2800" b="1" i="1" kern="0" dirty="0" smtClean="0"/>
              <a:t>t≥ t</a:t>
            </a:r>
            <a:r>
              <a:rPr lang="en-US" altLang="zh-CN" sz="2800" b="1" kern="0" baseline="-25000" dirty="0" smtClean="0"/>
              <a:t>1</a:t>
            </a:r>
            <a:r>
              <a:rPr lang="zh-CN" altLang="zh-CN" sz="2800" b="1" kern="0" dirty="0" smtClean="0"/>
              <a:t>），时刻</a:t>
            </a:r>
            <a:r>
              <a:rPr lang="en-US" altLang="zh-CN" sz="2800" b="1" i="1" kern="0" dirty="0" smtClean="0"/>
              <a:t>t</a:t>
            </a:r>
            <a:r>
              <a:rPr lang="zh-CN" altLang="zh-CN" sz="2800" b="1" kern="0" dirty="0" smtClean="0"/>
              <a:t>出发的车辆的早到时间</a:t>
            </a:r>
          </a:p>
          <a:p>
            <a:pPr marL="0" indent="0">
              <a:buFontTx/>
              <a:buNone/>
              <a:defRPr/>
            </a:pPr>
            <a:r>
              <a:rPr lang="en-US" altLang="zh-CN" sz="2800" b="1" kern="0" dirty="0" smtClean="0"/>
              <a:t>		</a:t>
            </a:r>
            <a:r>
              <a:rPr lang="en-US" altLang="zh-CN" sz="2800" b="1" i="1" kern="0" dirty="0" smtClean="0"/>
              <a:t>E</a:t>
            </a:r>
            <a:r>
              <a:rPr lang="en-US" altLang="zh-CN" sz="2800" b="1" kern="0" dirty="0" smtClean="0"/>
              <a:t>(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)</a:t>
            </a:r>
            <a:r>
              <a:rPr lang="zh-CN" altLang="zh-CN" sz="2800" b="1" kern="0" dirty="0" smtClean="0"/>
              <a:t>＝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i="1" kern="0" baseline="30000" dirty="0" smtClean="0"/>
              <a:t>*</a:t>
            </a:r>
            <a:r>
              <a:rPr lang="zh-CN" altLang="zh-CN" sz="2800" b="1" kern="0" dirty="0" smtClean="0"/>
              <a:t>－</a:t>
            </a:r>
            <a:r>
              <a:rPr lang="en-US" altLang="zh-CN" sz="2800" b="1" i="1" kern="0" dirty="0" smtClean="0"/>
              <a:t>t</a:t>
            </a:r>
            <a:r>
              <a:rPr lang="zh-CN" altLang="zh-CN" sz="2800" b="1" kern="0" dirty="0" smtClean="0"/>
              <a:t>－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 (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)           </a:t>
            </a:r>
            <a:r>
              <a:rPr lang="zh-CN" altLang="en-US" sz="2800" b="1" kern="0" dirty="0" smtClean="0"/>
              <a:t>（迟到时间</a:t>
            </a:r>
            <a:r>
              <a:rPr lang="zh-CN" altLang="en-US" sz="2800" b="1" kern="0" dirty="0"/>
              <a:t>：</a:t>
            </a:r>
            <a:r>
              <a:rPr lang="en-US" altLang="zh-CN" sz="2800" b="1" kern="0" dirty="0" smtClean="0"/>
              <a:t>0</a:t>
            </a:r>
            <a:r>
              <a:rPr lang="zh-CN" altLang="en-US" sz="2800" b="1" kern="0" dirty="0" smtClean="0"/>
              <a:t>）</a:t>
            </a:r>
            <a:endParaRPr lang="en-US" altLang="zh-CN" sz="2800" b="1" kern="0" dirty="0" smtClean="0"/>
          </a:p>
          <a:p>
            <a:pPr marL="0" indent="0">
              <a:buFontTx/>
              <a:buNone/>
              <a:defRPr/>
            </a:pPr>
            <a:endParaRPr lang="en-US" altLang="zh-CN" sz="1600" b="1" kern="0" dirty="0" smtClean="0"/>
          </a:p>
          <a:p>
            <a:pPr>
              <a:defRPr/>
            </a:pPr>
            <a:r>
              <a:rPr lang="zh-CN" altLang="en-US" sz="2800" b="1" kern="0" dirty="0" smtClean="0"/>
              <a:t>总</a:t>
            </a:r>
            <a:r>
              <a:rPr lang="zh-CN" altLang="zh-CN" sz="2800" b="1" kern="0" dirty="0" smtClean="0"/>
              <a:t>成本为</a:t>
            </a:r>
            <a:r>
              <a:rPr lang="en-US" altLang="zh-CN" sz="2800" b="1" kern="0" dirty="0" smtClean="0"/>
              <a:t> </a:t>
            </a:r>
            <a:r>
              <a:rPr lang="en-US" altLang="zh-CN" sz="2800" b="1" i="1" kern="0" dirty="0" smtClean="0"/>
              <a:t>C</a:t>
            </a:r>
            <a:r>
              <a:rPr lang="en-US" altLang="zh-CN" sz="2800" b="1" kern="0" dirty="0" smtClean="0"/>
              <a:t>(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)</a:t>
            </a:r>
            <a:r>
              <a:rPr lang="zh-CN" altLang="zh-CN" sz="2800" b="1" kern="0" dirty="0" smtClean="0"/>
              <a:t>＝α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 (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)+</a:t>
            </a:r>
            <a:r>
              <a:rPr lang="zh-CN" altLang="zh-CN" sz="2800" b="1" kern="0" dirty="0" smtClean="0"/>
              <a:t>β</a:t>
            </a:r>
            <a:r>
              <a:rPr lang="en-US" altLang="zh-CN" sz="2800" b="1" i="1" kern="0" dirty="0" smtClean="0"/>
              <a:t>E</a:t>
            </a:r>
            <a:r>
              <a:rPr lang="en-US" altLang="zh-CN" sz="2800" b="1" kern="0" dirty="0" smtClean="0"/>
              <a:t>(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)</a:t>
            </a:r>
            <a:endParaRPr lang="zh-CN" altLang="zh-CN" sz="2800" b="1" kern="0" dirty="0" smtClean="0"/>
          </a:p>
          <a:p>
            <a:pPr marL="0" indent="0">
              <a:buFontTx/>
              <a:buNone/>
              <a:defRPr/>
            </a:pPr>
            <a:r>
              <a:rPr lang="en-US" altLang="zh-CN" sz="2800" b="1" kern="0" dirty="0" smtClean="0"/>
              <a:t>                    </a:t>
            </a:r>
            <a:r>
              <a:rPr lang="en-US" altLang="zh-CN" sz="2800" b="1" i="1" kern="0" dirty="0" smtClean="0"/>
              <a:t>       </a:t>
            </a:r>
            <a:r>
              <a:rPr lang="zh-CN" altLang="zh-CN" sz="2800" b="1" kern="0" dirty="0" smtClean="0"/>
              <a:t>＝β</a:t>
            </a:r>
            <a:r>
              <a:rPr lang="en-US" altLang="zh-CN" sz="2800" b="1" kern="0" dirty="0" smtClean="0"/>
              <a:t>(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i="1" kern="0" baseline="30000" dirty="0" smtClean="0"/>
              <a:t>*</a:t>
            </a:r>
            <a:r>
              <a:rPr lang="zh-CN" altLang="zh-CN" sz="2800" b="1" kern="0" dirty="0" smtClean="0"/>
              <a:t>－</a:t>
            </a:r>
            <a:r>
              <a:rPr lang="en-US" altLang="zh-CN" sz="2800" b="1" i="1" kern="0" dirty="0" smtClean="0"/>
              <a:t>t </a:t>
            </a:r>
            <a:r>
              <a:rPr lang="en-US" altLang="zh-CN" sz="2800" b="1" kern="0" dirty="0" smtClean="0"/>
              <a:t>)</a:t>
            </a:r>
            <a:r>
              <a:rPr lang="en-US" altLang="zh-CN" sz="2800" b="1" i="1" kern="0" dirty="0" smtClean="0"/>
              <a:t> </a:t>
            </a:r>
            <a:r>
              <a:rPr lang="zh-CN" altLang="zh-CN" sz="2800" b="1" kern="0" dirty="0" smtClean="0"/>
              <a:t>＋</a:t>
            </a:r>
            <a:r>
              <a:rPr lang="en-US" altLang="zh-CN" sz="2800" b="1" kern="0" dirty="0" smtClean="0"/>
              <a:t>((</a:t>
            </a:r>
            <a:r>
              <a:rPr lang="zh-CN" altLang="zh-CN" sz="2800" b="1" kern="0" dirty="0" smtClean="0"/>
              <a:t>α－β</a:t>
            </a:r>
            <a:r>
              <a:rPr lang="en-US" altLang="zh-CN" sz="2800" b="1" kern="0" dirty="0" smtClean="0"/>
              <a:t>)/</a:t>
            </a:r>
            <a:r>
              <a:rPr lang="en-US" altLang="zh-CN" sz="2800" b="1" i="1" kern="0" dirty="0" smtClean="0"/>
              <a:t>s</a:t>
            </a:r>
            <a:r>
              <a:rPr lang="en-US" altLang="zh-CN" sz="2800" b="1" kern="0" dirty="0" smtClean="0"/>
              <a:t>)</a:t>
            </a:r>
            <a:r>
              <a:rPr lang="en-US" altLang="zh-CN" sz="2800" b="1" i="1" kern="0" dirty="0" smtClean="0"/>
              <a:t>Q</a:t>
            </a:r>
            <a:r>
              <a:rPr lang="en-US" altLang="zh-CN" sz="2800" b="1" kern="0" dirty="0" smtClean="0"/>
              <a:t>(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)   </a:t>
            </a:r>
            <a:endParaRPr lang="zh-CN" altLang="zh-CN" sz="2800" b="1" kern="0" dirty="0" smtClean="0"/>
          </a:p>
          <a:p>
            <a:pPr>
              <a:defRPr/>
            </a:pPr>
            <a:endParaRPr lang="en-US" altLang="zh-CN" sz="1600" b="1" kern="0" dirty="0" smtClean="0"/>
          </a:p>
          <a:p>
            <a:pPr>
              <a:defRPr/>
            </a:pPr>
            <a:r>
              <a:rPr lang="zh-CN" altLang="zh-CN" sz="2800" b="1" kern="0" dirty="0" smtClean="0"/>
              <a:t>因所有早到</a:t>
            </a:r>
            <a:r>
              <a:rPr lang="zh-CN" altLang="en-US" sz="2800" b="1" kern="0" dirty="0" smtClean="0"/>
              <a:t>者</a:t>
            </a:r>
            <a:r>
              <a:rPr lang="zh-CN" altLang="zh-CN" sz="2800" b="1" kern="0" dirty="0" smtClean="0"/>
              <a:t>成本相同，</a:t>
            </a:r>
            <a:r>
              <a:rPr lang="en-US" altLang="zh-CN" sz="2800" b="1" i="1" kern="0" dirty="0" err="1" smtClean="0"/>
              <a:t>dC</a:t>
            </a:r>
            <a:r>
              <a:rPr lang="en-US" altLang="zh-CN" sz="2800" b="1" i="1" kern="0" dirty="0" smtClean="0"/>
              <a:t>/</a:t>
            </a:r>
            <a:r>
              <a:rPr lang="en-US" altLang="zh-CN" sz="2800" b="1" i="1" kern="0" dirty="0" err="1" smtClean="0"/>
              <a:t>dt</a:t>
            </a:r>
            <a:r>
              <a:rPr lang="en-US" altLang="zh-CN" sz="2800" b="1" i="1" kern="0" dirty="0" smtClean="0"/>
              <a:t>=</a:t>
            </a:r>
            <a:r>
              <a:rPr lang="en-US" altLang="zh-CN" sz="2800" b="1" kern="0" dirty="0" smtClean="0"/>
              <a:t>0</a:t>
            </a:r>
            <a:r>
              <a:rPr lang="zh-CN" altLang="zh-CN" sz="2800" b="1" kern="0" dirty="0" smtClean="0"/>
              <a:t>，利用</a:t>
            </a:r>
            <a:r>
              <a:rPr lang="en-US" altLang="zh-CN" sz="2800" b="1" i="1" kern="0" dirty="0" smtClean="0"/>
              <a:t>Q</a:t>
            </a:r>
            <a:r>
              <a:rPr lang="en-US" altLang="zh-CN" sz="2800" b="1" kern="0" dirty="0" smtClean="0"/>
              <a:t>(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kern="0" baseline="-25000" dirty="0" smtClean="0"/>
              <a:t>1</a:t>
            </a:r>
            <a:r>
              <a:rPr lang="en-US" altLang="zh-CN" sz="2800" b="1" kern="0" dirty="0" smtClean="0"/>
              <a:t>)=0</a:t>
            </a:r>
            <a:r>
              <a:rPr lang="zh-CN" altLang="en-US" sz="2800" b="1" kern="0" dirty="0" smtClean="0"/>
              <a:t>有</a:t>
            </a:r>
            <a:endParaRPr lang="zh-CN" altLang="zh-CN" sz="2800" b="1" kern="0" dirty="0" smtClean="0"/>
          </a:p>
          <a:p>
            <a:pPr marL="0" indent="0">
              <a:buFontTx/>
              <a:buNone/>
              <a:defRPr/>
            </a:pPr>
            <a:r>
              <a:rPr lang="en-US" altLang="zh-CN" sz="2800" b="1" i="1" kern="0" dirty="0" smtClean="0"/>
              <a:t>                  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Q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)</a:t>
            </a:r>
            <a:r>
              <a:rPr lang="zh-CN" altLang="zh-CN" sz="2800" b="1" kern="0" dirty="0" smtClean="0">
                <a:solidFill>
                  <a:srgbClr val="FF0000"/>
                </a:solidFill>
              </a:rPr>
              <a:t>＝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 (</a:t>
            </a:r>
            <a:r>
              <a:rPr lang="zh-CN" altLang="zh-CN" sz="2800" b="1" kern="0" dirty="0" smtClean="0">
                <a:solidFill>
                  <a:srgbClr val="FF0000"/>
                </a:solidFill>
              </a:rPr>
              <a:t>β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 /(</a:t>
            </a:r>
            <a:r>
              <a:rPr lang="zh-CN" altLang="zh-CN" sz="2800" b="1" kern="0" dirty="0" smtClean="0">
                <a:solidFill>
                  <a:srgbClr val="FF0000"/>
                </a:solidFill>
              </a:rPr>
              <a:t>α－β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))(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t</a:t>
            </a:r>
            <a:r>
              <a:rPr lang="zh-CN" altLang="zh-CN" sz="2800" b="1" kern="0" dirty="0" smtClean="0">
                <a:solidFill>
                  <a:srgbClr val="FF0000"/>
                </a:solidFill>
              </a:rPr>
              <a:t>－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kern="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83769" y="620688"/>
            <a:ext cx="4032448" cy="584200"/>
          </a:xfr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kern="12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+mn-cs"/>
              </a:rPr>
              <a:t>模型的建立与求解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858250" cy="38560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同理：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&gt;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i="1" dirty="0"/>
              <a:t>≤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时</a:t>
            </a:r>
            <a:r>
              <a:rPr lang="en-US" altLang="zh-CN" sz="2800" b="1" dirty="0" smtClean="0"/>
              <a:t>, </a:t>
            </a:r>
            <a:r>
              <a:rPr lang="zh-CN" altLang="zh-CN" sz="2800" b="1" dirty="0"/>
              <a:t>时刻</a:t>
            </a:r>
            <a:r>
              <a:rPr lang="en-US" altLang="zh-CN" sz="2800" b="1" i="1" dirty="0"/>
              <a:t>t</a:t>
            </a:r>
            <a:r>
              <a:rPr lang="zh-CN" altLang="zh-CN" sz="2800" b="1" dirty="0" smtClean="0"/>
              <a:t>出发车辆</a:t>
            </a:r>
            <a:r>
              <a:rPr lang="zh-CN" altLang="en-US" sz="2800" b="1" dirty="0" smtClean="0"/>
              <a:t>迟</a:t>
            </a:r>
            <a:r>
              <a:rPr lang="zh-CN" altLang="zh-CN" sz="2800" b="1" dirty="0" smtClean="0"/>
              <a:t>到时间</a:t>
            </a:r>
            <a:r>
              <a:rPr lang="en-US" altLang="zh-CN" sz="2800" b="1" i="1" dirty="0" smtClean="0"/>
              <a:t>L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＝</a:t>
            </a:r>
            <a:r>
              <a:rPr lang="en-US" altLang="zh-CN" sz="2800" b="1" i="1" dirty="0" err="1" smtClean="0"/>
              <a:t>t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T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－</a:t>
            </a:r>
            <a:r>
              <a:rPr lang="en-US" altLang="zh-CN" sz="2800" b="1" i="1" dirty="0"/>
              <a:t>t</a:t>
            </a:r>
            <a:r>
              <a:rPr lang="en-US" altLang="zh-CN" sz="2800" b="1" i="1" baseline="30000" dirty="0"/>
              <a:t>*</a:t>
            </a:r>
            <a:r>
              <a:rPr lang="en-US" altLang="zh-CN" sz="2800" b="1" dirty="0"/>
              <a:t>   </a:t>
            </a:r>
            <a:endParaRPr lang="zh-CN" altLang="zh-CN" sz="2800" b="1" dirty="0"/>
          </a:p>
          <a:p>
            <a:pPr>
              <a:defRPr/>
            </a:pPr>
            <a:endParaRPr lang="en-US" altLang="zh-CN" sz="1600" b="1" dirty="0" smtClean="0"/>
          </a:p>
          <a:p>
            <a:pPr>
              <a:defRPr/>
            </a:pPr>
            <a:r>
              <a:rPr lang="zh-CN" altLang="en-US" sz="2800" b="1" dirty="0" smtClean="0"/>
              <a:t>总</a:t>
            </a:r>
            <a:r>
              <a:rPr lang="zh-CN" altLang="zh-CN" sz="2800" b="1" dirty="0" smtClean="0"/>
              <a:t>成本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＝α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＋</a:t>
            </a:r>
            <a:r>
              <a:rPr lang="zh-CN" altLang="zh-CN" sz="2800" b="1" dirty="0"/>
              <a:t>γ</a:t>
            </a:r>
            <a:r>
              <a:rPr lang="en-US" altLang="zh-CN" sz="2800" b="1" i="1" dirty="0" smtClean="0"/>
              <a:t>L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t)</a:t>
            </a:r>
            <a:r>
              <a:rPr lang="zh-CN" altLang="zh-CN" sz="2800" b="1" dirty="0" smtClean="0"/>
              <a:t>＝</a:t>
            </a:r>
            <a:r>
              <a:rPr lang="zh-CN" altLang="zh-CN" sz="2800" b="1" dirty="0"/>
              <a:t>γ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zh-CN" altLang="zh-CN" sz="2800" b="1" dirty="0"/>
              <a:t>－</a:t>
            </a:r>
            <a:r>
              <a:rPr lang="en-US" altLang="zh-CN" sz="2800" b="1" i="1" dirty="0"/>
              <a:t>t</a:t>
            </a:r>
            <a:r>
              <a:rPr lang="en-US" altLang="zh-CN" sz="2800" b="1" i="1" baseline="30000" dirty="0" smtClean="0"/>
              <a:t>*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＋</a:t>
            </a:r>
            <a:r>
              <a:rPr lang="en-US" altLang="zh-CN" sz="2800" b="1" dirty="0"/>
              <a:t>((</a:t>
            </a:r>
            <a:r>
              <a:rPr lang="zh-CN" altLang="zh-CN" sz="2800" b="1" dirty="0"/>
              <a:t>α＋γ</a:t>
            </a:r>
            <a:r>
              <a:rPr lang="en-US" altLang="zh-CN" sz="2800" b="1" dirty="0"/>
              <a:t>)/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)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)</a:t>
            </a:r>
            <a:endParaRPr lang="zh-CN" altLang="zh-CN" sz="2800" b="1" dirty="0"/>
          </a:p>
          <a:p>
            <a:pPr>
              <a:defRPr/>
            </a:pPr>
            <a:endParaRPr lang="en-US" altLang="zh-CN" sz="1600" b="1" dirty="0" smtClean="0"/>
          </a:p>
          <a:p>
            <a:pPr>
              <a:defRPr/>
            </a:pPr>
            <a:r>
              <a:rPr lang="zh-CN" altLang="zh-CN" sz="2800" b="1" dirty="0" smtClean="0"/>
              <a:t>因所有晚到</a:t>
            </a:r>
            <a:r>
              <a:rPr lang="zh-CN" altLang="en-US" sz="2800" b="1" dirty="0"/>
              <a:t>者</a:t>
            </a:r>
            <a:r>
              <a:rPr lang="zh-CN" altLang="zh-CN" sz="2800" b="1" dirty="0" smtClean="0"/>
              <a:t>成本</a:t>
            </a:r>
            <a:r>
              <a:rPr lang="zh-CN" altLang="zh-CN" sz="2800" b="1" dirty="0"/>
              <a:t>相同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 err="1" smtClean="0"/>
              <a:t>dC</a:t>
            </a:r>
            <a:r>
              <a:rPr lang="en-US" altLang="zh-CN" sz="2800" b="1" i="1" dirty="0" smtClean="0"/>
              <a:t>/</a:t>
            </a:r>
            <a:r>
              <a:rPr lang="en-US" altLang="zh-CN" sz="2800" b="1" i="1" dirty="0" err="1" smtClean="0"/>
              <a:t>dt</a:t>
            </a:r>
            <a:r>
              <a:rPr lang="en-US" altLang="zh-CN" sz="2800" b="1" i="1" dirty="0" smtClean="0"/>
              <a:t>=</a:t>
            </a:r>
            <a:r>
              <a:rPr lang="en-US" altLang="zh-CN" sz="2800" b="1" dirty="0" smtClean="0"/>
              <a:t>0</a:t>
            </a:r>
            <a:r>
              <a:rPr lang="zh-CN" altLang="zh-CN" sz="2800" b="1" dirty="0" smtClean="0"/>
              <a:t>，利用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)=0</a:t>
            </a:r>
            <a:r>
              <a:rPr lang="zh-CN" altLang="zh-CN" sz="2800" b="1" dirty="0" smtClean="0"/>
              <a:t>得</a:t>
            </a:r>
            <a:endParaRPr lang="zh-CN" altLang="zh-CN" sz="2800" b="1" dirty="0"/>
          </a:p>
          <a:p>
            <a:pPr marL="0" indent="0">
              <a:buFontTx/>
              <a:buNone/>
              <a:defRPr/>
            </a:pPr>
            <a:r>
              <a:rPr lang="en-US" altLang="zh-CN" sz="2800" b="1" i="1" dirty="0" smtClean="0"/>
              <a:t>                       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Q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>
                <a:solidFill>
                  <a:srgbClr val="FF0000"/>
                </a:solidFill>
              </a:rPr>
              <a:t>＝</a:t>
            </a:r>
            <a:r>
              <a:rPr lang="en-US" altLang="zh-CN" sz="2800" b="1" dirty="0">
                <a:solidFill>
                  <a:srgbClr val="FF0000"/>
                </a:solidFill>
              </a:rPr>
              <a:t> (</a:t>
            </a:r>
            <a:r>
              <a:rPr lang="zh-CN" altLang="zh-CN" sz="2800" b="1" dirty="0">
                <a:solidFill>
                  <a:srgbClr val="FF0000"/>
                </a:solidFill>
              </a:rPr>
              <a:t>γ</a:t>
            </a:r>
            <a:r>
              <a:rPr lang="en-US" altLang="zh-CN" sz="2800" b="1" i="1" dirty="0">
                <a:solidFill>
                  <a:srgbClr val="FF0000"/>
                </a:solidFill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 /(</a:t>
            </a:r>
            <a:r>
              <a:rPr lang="zh-CN" altLang="zh-CN" sz="2800" b="1" dirty="0">
                <a:solidFill>
                  <a:srgbClr val="FF0000"/>
                </a:solidFill>
              </a:rPr>
              <a:t>α＋γ</a:t>
            </a:r>
            <a:r>
              <a:rPr lang="en-US" altLang="zh-CN" sz="2800" b="1" dirty="0">
                <a:solidFill>
                  <a:srgbClr val="FF0000"/>
                </a:solidFill>
              </a:rPr>
              <a:t>))(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</a:rPr>
              <a:t>－</a:t>
            </a:r>
            <a:r>
              <a:rPr lang="en-US" altLang="zh-CN" sz="2800" b="1" i="1" dirty="0">
                <a:solidFill>
                  <a:srgbClr val="FF0000"/>
                </a:solidFill>
              </a:rPr>
              <a:t>t </a:t>
            </a:r>
            <a:r>
              <a:rPr lang="en-US" altLang="zh-CN" sz="2800" b="1" dirty="0">
                <a:solidFill>
                  <a:srgbClr val="FF0000"/>
                </a:solidFill>
              </a:rPr>
              <a:t>) 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850" y="4797425"/>
            <a:ext cx="8640763" cy="1335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比较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t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&lt;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t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0 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:  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ea typeface="宋体"/>
              </a:rPr>
              <a:t>Q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ea typeface="宋体"/>
              </a:rPr>
              <a:t>(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ea typeface="宋体"/>
              </a:rPr>
              <a:t>t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ea typeface="宋体"/>
              </a:rPr>
              <a:t>)</a:t>
            </a:r>
            <a:r>
              <a:rPr lang="zh-CN" altLang="zh-CN" sz="2800" b="1" kern="0" dirty="0">
                <a:solidFill>
                  <a:srgbClr val="FF0000"/>
                </a:solidFill>
                <a:latin typeface="Times New Roman"/>
                <a:ea typeface="宋体"/>
              </a:rPr>
              <a:t>＝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ea typeface="宋体"/>
              </a:rPr>
              <a:t> (</a:t>
            </a:r>
            <a:r>
              <a:rPr lang="zh-CN" altLang="zh-CN" sz="2800" b="1" kern="0" dirty="0">
                <a:solidFill>
                  <a:srgbClr val="FF0000"/>
                </a:solidFill>
                <a:latin typeface="Times New Roman"/>
                <a:ea typeface="宋体"/>
              </a:rPr>
              <a:t>β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ea typeface="宋体"/>
              </a:rPr>
              <a:t>s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ea typeface="宋体"/>
              </a:rPr>
              <a:t> /(</a:t>
            </a:r>
            <a:r>
              <a:rPr lang="zh-CN" altLang="zh-CN" sz="2800" b="1" kern="0" dirty="0">
                <a:solidFill>
                  <a:srgbClr val="FF0000"/>
                </a:solidFill>
                <a:latin typeface="Times New Roman"/>
                <a:ea typeface="宋体"/>
              </a:rPr>
              <a:t>α－β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ea typeface="宋体"/>
              </a:rPr>
              <a:t>))(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ea typeface="宋体"/>
              </a:rPr>
              <a:t>t</a:t>
            </a:r>
            <a:r>
              <a:rPr lang="zh-CN" altLang="zh-CN" sz="2800" b="1" kern="0" dirty="0">
                <a:solidFill>
                  <a:srgbClr val="FF0000"/>
                </a:solidFill>
                <a:latin typeface="Times New Roman"/>
                <a:ea typeface="宋体"/>
              </a:rPr>
              <a:t>－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ea typeface="宋体"/>
              </a:rPr>
              <a:t>t</a:t>
            </a:r>
            <a:r>
              <a:rPr lang="en-US" altLang="zh-CN" sz="2800" b="1" kern="0" baseline="-25000" dirty="0">
                <a:solidFill>
                  <a:srgbClr val="FF0000"/>
                </a:solidFill>
                <a:latin typeface="Times New Roman"/>
                <a:ea typeface="宋体"/>
              </a:rPr>
              <a:t>1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ea typeface="宋体"/>
              </a:rPr>
              <a:t>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ea typeface="宋体"/>
              </a:rPr>
              <a:t>)  </a:t>
            </a:r>
            <a:endParaRPr lang="en-US" altLang="zh-CN" sz="2800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1600" b="1" kern="0" dirty="0">
              <a:solidFill>
                <a:srgbClr val="000000"/>
              </a:solidFill>
              <a:latin typeface="Times New Roman"/>
              <a:ea typeface="宋体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  <a:sym typeface="Wingdings" panose="05000000000000000000" pitchFamily="2" charset="2"/>
              </a:rPr>
              <a:t> 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ea typeface="宋体"/>
                <a:sym typeface="Wingdings" panose="05000000000000000000" pitchFamily="2" charset="2"/>
              </a:rPr>
              <a:t>排</a:t>
            </a:r>
            <a:r>
              <a:rPr lang="zh-CN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队长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度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Q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t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lang="zh-CN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是分段线性函数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(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在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t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t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0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连续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endParaRPr lang="en-US" altLang="zh-CN" sz="2800" b="1" kern="0" dirty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642350" cy="1296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1" smtClean="0"/>
              <a:t>t</a:t>
            </a:r>
            <a:r>
              <a:rPr lang="en-US" altLang="zh-CN" sz="2800" b="1" smtClean="0"/>
              <a:t>&gt;</a:t>
            </a:r>
            <a:r>
              <a:rPr lang="en-US" altLang="zh-CN" sz="2800" b="1" i="1" smtClean="0"/>
              <a:t> t</a:t>
            </a:r>
            <a:r>
              <a:rPr lang="en-US" altLang="zh-CN" sz="2800" b="1" baseline="-25000" smtClean="0"/>
              <a:t>0</a:t>
            </a:r>
            <a:r>
              <a:rPr lang="en-US" altLang="zh-CN" sz="2800" b="1" smtClean="0"/>
              <a:t> </a:t>
            </a:r>
            <a:r>
              <a:rPr lang="en-US" altLang="zh-CN" sz="2800" b="1" i="1" smtClean="0"/>
              <a:t> </a:t>
            </a:r>
            <a:r>
              <a:rPr lang="zh-CN" altLang="en-US" sz="2800" b="1" smtClean="0"/>
              <a:t>时</a:t>
            </a:r>
            <a:r>
              <a:rPr lang="en-US" altLang="zh-CN" sz="2800" b="1" smtClean="0"/>
              <a:t>: </a:t>
            </a:r>
            <a:r>
              <a:rPr lang="en-US" altLang="zh-CN" sz="2800" b="1" i="1" smtClean="0"/>
              <a:t>  </a:t>
            </a:r>
            <a:r>
              <a:rPr lang="en-US" altLang="zh-CN" sz="2800" b="1" i="1" smtClean="0">
                <a:solidFill>
                  <a:srgbClr val="FF0000"/>
                </a:solidFill>
              </a:rPr>
              <a:t>Q</a:t>
            </a:r>
            <a:r>
              <a:rPr lang="en-US" altLang="zh-CN" sz="2800" b="1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smtClean="0">
                <a:solidFill>
                  <a:srgbClr val="FF0000"/>
                </a:solidFill>
              </a:rPr>
              <a:t>t</a:t>
            </a:r>
            <a:r>
              <a:rPr lang="en-US" altLang="zh-CN" sz="2800" b="1" smtClean="0">
                <a:solidFill>
                  <a:srgbClr val="FF0000"/>
                </a:solidFill>
              </a:rPr>
              <a:t>)</a:t>
            </a:r>
            <a:r>
              <a:rPr lang="zh-CN" altLang="zh-CN" sz="2800" b="1" smtClean="0">
                <a:solidFill>
                  <a:srgbClr val="FF0000"/>
                </a:solidFill>
              </a:rPr>
              <a:t>＝</a:t>
            </a:r>
            <a:r>
              <a:rPr lang="en-US" altLang="zh-CN" sz="2800" b="1" smtClean="0">
                <a:solidFill>
                  <a:srgbClr val="FF0000"/>
                </a:solidFill>
              </a:rPr>
              <a:t> (</a:t>
            </a:r>
            <a:r>
              <a:rPr lang="zh-CN" altLang="zh-CN" sz="2800" b="1" smtClean="0">
                <a:solidFill>
                  <a:srgbClr val="FF0000"/>
                </a:solidFill>
              </a:rPr>
              <a:t>γ</a:t>
            </a:r>
            <a:r>
              <a:rPr lang="en-US" altLang="zh-CN" sz="2800" b="1" i="1" smtClean="0">
                <a:solidFill>
                  <a:srgbClr val="FF0000"/>
                </a:solidFill>
              </a:rPr>
              <a:t>s</a:t>
            </a:r>
            <a:r>
              <a:rPr lang="en-US" altLang="zh-CN" sz="2800" b="1" smtClean="0">
                <a:solidFill>
                  <a:srgbClr val="FF0000"/>
                </a:solidFill>
              </a:rPr>
              <a:t> /(</a:t>
            </a:r>
            <a:r>
              <a:rPr lang="zh-CN" altLang="zh-CN" sz="2800" b="1" smtClean="0">
                <a:solidFill>
                  <a:srgbClr val="FF0000"/>
                </a:solidFill>
              </a:rPr>
              <a:t>α＋γ</a:t>
            </a:r>
            <a:r>
              <a:rPr lang="en-US" altLang="zh-CN" sz="2800" b="1" smtClean="0">
                <a:solidFill>
                  <a:srgbClr val="FF0000"/>
                </a:solidFill>
              </a:rPr>
              <a:t>))(</a:t>
            </a:r>
            <a:r>
              <a:rPr lang="en-US" altLang="zh-CN" sz="2800" b="1" i="1" smtClean="0">
                <a:solidFill>
                  <a:srgbClr val="FF0000"/>
                </a:solidFill>
              </a:rPr>
              <a:t>t</a:t>
            </a:r>
            <a:r>
              <a:rPr lang="en-US" altLang="zh-CN" sz="2800" b="1" baseline="-25000" smtClean="0">
                <a:solidFill>
                  <a:srgbClr val="FF0000"/>
                </a:solidFill>
              </a:rPr>
              <a:t>2</a:t>
            </a:r>
            <a:r>
              <a:rPr lang="zh-CN" altLang="zh-CN" sz="2800" b="1" smtClean="0">
                <a:solidFill>
                  <a:srgbClr val="FF0000"/>
                </a:solidFill>
              </a:rPr>
              <a:t>－</a:t>
            </a:r>
            <a:r>
              <a:rPr lang="en-US" altLang="zh-CN" sz="2800" b="1" i="1" smtClean="0">
                <a:solidFill>
                  <a:srgbClr val="FF0000"/>
                </a:solidFill>
              </a:rPr>
              <a:t>t</a:t>
            </a:r>
            <a:r>
              <a:rPr lang="en-US" altLang="zh-CN" sz="2800" b="1" smtClean="0">
                <a:solidFill>
                  <a:srgbClr val="FF0000"/>
                </a:solidFill>
              </a:rPr>
              <a:t>) </a:t>
            </a:r>
          </a:p>
          <a:p>
            <a:r>
              <a:rPr lang="en-US" altLang="zh-CN" sz="2800" b="1" i="1" smtClean="0"/>
              <a:t>t</a:t>
            </a:r>
            <a:r>
              <a:rPr lang="en-US" altLang="zh-CN" sz="2800" b="1" smtClean="0"/>
              <a:t>&lt;</a:t>
            </a:r>
            <a:r>
              <a:rPr lang="en-US" altLang="zh-CN" sz="2800" b="1" i="1" smtClean="0"/>
              <a:t> t</a:t>
            </a:r>
            <a:r>
              <a:rPr lang="en-US" altLang="zh-CN" sz="2800" b="1" baseline="-25000" smtClean="0"/>
              <a:t>0  </a:t>
            </a:r>
            <a:r>
              <a:rPr lang="zh-CN" altLang="en-US" sz="2800" b="1" smtClean="0"/>
              <a:t>时</a:t>
            </a:r>
            <a:r>
              <a:rPr lang="en-US" altLang="zh-CN" sz="2800" b="1" smtClean="0"/>
              <a:t>:   </a:t>
            </a:r>
            <a:r>
              <a:rPr lang="en-US" altLang="zh-CN" sz="2800" b="1" i="1" smtClean="0">
                <a:solidFill>
                  <a:srgbClr val="FF0000"/>
                </a:solidFill>
              </a:rPr>
              <a:t>Q</a:t>
            </a:r>
            <a:r>
              <a:rPr lang="en-US" altLang="zh-CN" sz="2800" b="1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smtClean="0">
                <a:solidFill>
                  <a:srgbClr val="FF0000"/>
                </a:solidFill>
              </a:rPr>
              <a:t>t</a:t>
            </a:r>
            <a:r>
              <a:rPr lang="en-US" altLang="zh-CN" sz="2800" b="1" smtClean="0">
                <a:solidFill>
                  <a:srgbClr val="FF0000"/>
                </a:solidFill>
              </a:rPr>
              <a:t>)</a:t>
            </a:r>
            <a:r>
              <a:rPr lang="zh-CN" altLang="zh-CN" sz="2800" b="1" smtClean="0">
                <a:solidFill>
                  <a:srgbClr val="FF0000"/>
                </a:solidFill>
              </a:rPr>
              <a:t>＝</a:t>
            </a:r>
            <a:r>
              <a:rPr lang="en-US" altLang="zh-CN" sz="2800" b="1" smtClean="0">
                <a:solidFill>
                  <a:srgbClr val="FF0000"/>
                </a:solidFill>
              </a:rPr>
              <a:t> (</a:t>
            </a:r>
            <a:r>
              <a:rPr lang="zh-CN" altLang="zh-CN" sz="2800" b="1" smtClean="0">
                <a:solidFill>
                  <a:srgbClr val="FF0000"/>
                </a:solidFill>
              </a:rPr>
              <a:t>β</a:t>
            </a:r>
            <a:r>
              <a:rPr lang="en-US" altLang="zh-CN" sz="2800" b="1" i="1" smtClean="0">
                <a:solidFill>
                  <a:srgbClr val="FF0000"/>
                </a:solidFill>
              </a:rPr>
              <a:t>s</a:t>
            </a:r>
            <a:r>
              <a:rPr lang="en-US" altLang="zh-CN" sz="2800" b="1" smtClean="0">
                <a:solidFill>
                  <a:srgbClr val="FF0000"/>
                </a:solidFill>
              </a:rPr>
              <a:t> /(</a:t>
            </a:r>
            <a:r>
              <a:rPr lang="zh-CN" altLang="zh-CN" sz="2800" b="1" smtClean="0">
                <a:solidFill>
                  <a:srgbClr val="FF0000"/>
                </a:solidFill>
              </a:rPr>
              <a:t>α－β</a:t>
            </a:r>
            <a:r>
              <a:rPr lang="en-US" altLang="zh-CN" sz="2800" b="1" smtClean="0">
                <a:solidFill>
                  <a:srgbClr val="FF0000"/>
                </a:solidFill>
              </a:rPr>
              <a:t>))(</a:t>
            </a:r>
            <a:r>
              <a:rPr lang="en-US" altLang="zh-CN" sz="2800" b="1" i="1" smtClean="0">
                <a:solidFill>
                  <a:srgbClr val="FF0000"/>
                </a:solidFill>
              </a:rPr>
              <a:t>t</a:t>
            </a:r>
            <a:r>
              <a:rPr lang="zh-CN" altLang="zh-CN" sz="2800" b="1" smtClean="0">
                <a:solidFill>
                  <a:srgbClr val="FF0000"/>
                </a:solidFill>
              </a:rPr>
              <a:t>－</a:t>
            </a:r>
            <a:r>
              <a:rPr lang="en-US" altLang="zh-CN" sz="2800" b="1" i="1" smtClean="0">
                <a:solidFill>
                  <a:srgbClr val="FF0000"/>
                </a:solidFill>
              </a:rPr>
              <a:t>t</a:t>
            </a:r>
            <a:r>
              <a:rPr lang="en-US" altLang="zh-CN" sz="2800" b="1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800" b="1" smtClean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2781300"/>
            <a:ext cx="86423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b="1" kern="0" dirty="0" smtClean="0"/>
              <a:t>累计到达</a:t>
            </a:r>
            <a:r>
              <a:rPr lang="en-US" altLang="zh-CN" sz="2800" b="1" i="1" kern="0" dirty="0" smtClean="0"/>
              <a:t>F</a:t>
            </a:r>
            <a:r>
              <a:rPr lang="en-US" altLang="zh-CN" sz="2800" b="1" kern="0" dirty="0" smtClean="0"/>
              <a:t>(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)=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 </a:t>
            </a:r>
            <a:r>
              <a:rPr lang="en-US" altLang="zh-CN" sz="2800" b="1" dirty="0" smtClean="0"/>
              <a:t>+</a:t>
            </a:r>
            <a:r>
              <a:rPr lang="en-US" altLang="zh-CN" sz="2800" b="1" i="1" kern="0" dirty="0" smtClean="0"/>
              <a:t>Q</a:t>
            </a:r>
            <a:r>
              <a:rPr lang="en-US" altLang="zh-CN" sz="2800" b="1" kern="0" dirty="0" smtClean="0"/>
              <a:t>(</a:t>
            </a: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)</a:t>
            </a:r>
            <a:r>
              <a:rPr lang="zh-CN" altLang="en-US" sz="2800" b="1" kern="0" dirty="0" smtClean="0"/>
              <a:t>，而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 = </a:t>
            </a:r>
            <a:r>
              <a:rPr lang="en-US" altLang="zh-CN" sz="2800" b="1" dirty="0"/>
              <a:t>(</a:t>
            </a:r>
            <a:r>
              <a:rPr lang="en-US" altLang="zh-CN" sz="2800" b="1" i="1" dirty="0" smtClean="0"/>
              <a:t>t- t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kern="0" dirty="0" smtClean="0"/>
              <a:t>)</a:t>
            </a:r>
            <a:r>
              <a:rPr lang="en-US" altLang="zh-CN" sz="2800" b="1" i="1" kern="0" dirty="0" smtClean="0"/>
              <a:t>s</a:t>
            </a:r>
            <a:endParaRPr lang="en-US" altLang="zh-CN" sz="2800" b="1" kern="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0825" y="5516563"/>
            <a:ext cx="65532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b="1" dirty="0" smtClean="0"/>
              <a:t>剩下的任务：</a:t>
            </a:r>
            <a:r>
              <a:rPr lang="zh-CN" altLang="zh-CN" sz="2800" b="1" dirty="0" smtClean="0"/>
              <a:t>确定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t</a:t>
            </a:r>
            <a:r>
              <a:rPr lang="en-US" altLang="zh-CN" sz="2800" b="1" baseline="-25000" dirty="0"/>
              <a:t>0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值</a:t>
            </a:r>
            <a:endParaRPr lang="en-US" altLang="zh-CN" sz="2800" b="1" kern="0" dirty="0" smtClean="0">
              <a:solidFill>
                <a:srgbClr val="FF0000"/>
              </a:solidFill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0513" y="3429000"/>
          <a:ext cx="8612187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3" imgW="4140200" imgH="838200" progId="Equation.DSMT4">
                  <p:embed/>
                </p:oleObj>
              </mc:Choice>
              <mc:Fallback>
                <p:oleObj name="Equation" r:id="rId3" imgW="4140200" imgH="838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3429000"/>
                        <a:ext cx="8612187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483769" y="620688"/>
            <a:ext cx="4032448" cy="5842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kern="120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+mn-cs"/>
              </a:rPr>
              <a:t>模型的建立与求解</a:t>
            </a:r>
            <a:endParaRPr lang="zh-CN" altLang="en-US" sz="3200" b="1" kern="1200" dirty="0">
              <a:solidFill>
                <a:srgbClr val="000000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2420938"/>
            <a:ext cx="6048375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zh-CN" sz="2800" b="1" dirty="0"/>
              <a:t>区间</a:t>
            </a:r>
            <a:r>
              <a:rPr lang="en-US" altLang="zh-CN" sz="2800" b="1" dirty="0"/>
              <a:t>[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]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长度</a:t>
            </a:r>
            <a:r>
              <a:rPr lang="zh-CN" altLang="en-US" sz="2800" b="1" dirty="0" smtClean="0"/>
              <a:t>： 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－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 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= </a:t>
            </a:r>
            <a:r>
              <a:rPr lang="en-US" altLang="zh-CN" sz="2800" b="1" i="1" dirty="0" smtClean="0"/>
              <a:t>n / s</a:t>
            </a:r>
            <a:r>
              <a:rPr lang="en-US" altLang="zh-CN" sz="2800" b="1" dirty="0" smtClean="0"/>
              <a:t> </a:t>
            </a:r>
            <a:endParaRPr lang="en-US" altLang="zh-CN" sz="2800" b="1" kern="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388" y="4756150"/>
            <a:ext cx="20161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    求解得</a:t>
            </a:r>
            <a:endParaRPr lang="en-US" altLang="zh-CN" sz="2800" b="1" kern="0" dirty="0" smtClean="0">
              <a:solidFill>
                <a:schemeClr val="accent2"/>
              </a:solidFill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79613" y="4756150"/>
            <a:ext cx="4606925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1</a:t>
            </a:r>
            <a:r>
              <a:rPr lang="zh-CN" altLang="zh-CN" sz="2800" b="1" dirty="0" smtClean="0"/>
              <a:t>＝</a:t>
            </a:r>
            <a:r>
              <a:rPr lang="en-US" altLang="zh-CN" sz="2800" b="1" i="1" dirty="0"/>
              <a:t>t</a:t>
            </a:r>
            <a:r>
              <a:rPr lang="en-US" altLang="zh-CN" sz="2800" b="1" i="1" baseline="30000" dirty="0"/>
              <a:t>*</a:t>
            </a:r>
            <a:r>
              <a:rPr lang="zh-CN" altLang="zh-CN" sz="2800" b="1" dirty="0"/>
              <a:t>－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γ</a:t>
            </a:r>
            <a:r>
              <a:rPr lang="en-US" altLang="zh-CN" sz="2800" b="1" dirty="0"/>
              <a:t>/(</a:t>
            </a:r>
            <a:r>
              <a:rPr lang="zh-CN" altLang="zh-CN" sz="2800" b="1" dirty="0"/>
              <a:t>β</a:t>
            </a:r>
            <a:r>
              <a:rPr lang="en-US" altLang="zh-CN" sz="2800" b="1" dirty="0"/>
              <a:t>+</a:t>
            </a:r>
            <a:r>
              <a:rPr lang="zh-CN" altLang="zh-CN" sz="2800" b="1" dirty="0"/>
              <a:t>γ</a:t>
            </a:r>
            <a:r>
              <a:rPr lang="en-US" altLang="zh-CN" sz="2800" b="1" dirty="0"/>
              <a:t>))(</a:t>
            </a:r>
            <a:r>
              <a:rPr lang="en-US" altLang="zh-CN" sz="2800" b="1" i="1" dirty="0"/>
              <a:t> n/s </a:t>
            </a:r>
            <a:r>
              <a:rPr lang="en-US" altLang="zh-CN" sz="2800" b="1" dirty="0"/>
              <a:t>) </a:t>
            </a:r>
            <a:endParaRPr lang="en-US" altLang="zh-CN" sz="2800" b="1" dirty="0" smtClean="0"/>
          </a:p>
          <a:p>
            <a:pPr>
              <a:defRPr/>
            </a:pP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2</a:t>
            </a:r>
            <a:r>
              <a:rPr lang="zh-CN" altLang="zh-CN" sz="2800" b="1" dirty="0"/>
              <a:t>＝</a:t>
            </a:r>
            <a:r>
              <a:rPr lang="en-US" altLang="zh-CN" sz="2800" b="1" i="1" dirty="0"/>
              <a:t>t</a:t>
            </a:r>
            <a:r>
              <a:rPr lang="en-US" altLang="zh-CN" sz="2800" b="1" i="1" baseline="30000" dirty="0"/>
              <a:t>*</a:t>
            </a:r>
            <a:r>
              <a:rPr lang="en-US" altLang="zh-CN" sz="2800" b="1" dirty="0"/>
              <a:t>+(</a:t>
            </a:r>
            <a:r>
              <a:rPr lang="zh-CN" altLang="zh-CN" sz="2800" b="1" dirty="0"/>
              <a:t>β</a:t>
            </a:r>
            <a:r>
              <a:rPr lang="en-US" altLang="zh-CN" sz="2800" b="1" dirty="0"/>
              <a:t>/(</a:t>
            </a:r>
            <a:r>
              <a:rPr lang="zh-CN" altLang="zh-CN" sz="2800" b="1" dirty="0"/>
              <a:t>β</a:t>
            </a:r>
            <a:r>
              <a:rPr lang="en-US" altLang="zh-CN" sz="2800" b="1" dirty="0"/>
              <a:t>+</a:t>
            </a:r>
            <a:r>
              <a:rPr lang="zh-CN" altLang="zh-CN" sz="2800" b="1" dirty="0"/>
              <a:t>γ</a:t>
            </a:r>
            <a:r>
              <a:rPr lang="en-US" altLang="zh-CN" sz="2800" b="1" dirty="0"/>
              <a:t>))(</a:t>
            </a:r>
            <a:r>
              <a:rPr lang="en-US" altLang="zh-CN" sz="2800" b="1" i="1" dirty="0"/>
              <a:t> n/s </a:t>
            </a:r>
            <a:r>
              <a:rPr lang="en-US" altLang="zh-CN" sz="2800" b="1" dirty="0"/>
              <a:t>)    </a:t>
            </a:r>
            <a:endParaRPr lang="zh-CN" altLang="zh-CN" sz="2800" b="1" dirty="0"/>
          </a:p>
          <a:p>
            <a:pPr>
              <a:defRPr/>
            </a:pP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0</a:t>
            </a:r>
            <a:r>
              <a:rPr lang="zh-CN" altLang="zh-CN" sz="2800" b="1" dirty="0"/>
              <a:t>＝</a:t>
            </a:r>
            <a:r>
              <a:rPr lang="en-US" altLang="zh-CN" sz="2800" b="1" i="1" dirty="0"/>
              <a:t>t</a:t>
            </a:r>
            <a:r>
              <a:rPr lang="en-US" altLang="zh-CN" sz="2800" b="1" i="1" baseline="30000" dirty="0" smtClean="0"/>
              <a:t>*</a:t>
            </a:r>
            <a:r>
              <a:rPr lang="zh-CN" altLang="zh-CN" sz="2800" b="1" dirty="0"/>
              <a:t>－ </a:t>
            </a:r>
            <a:r>
              <a:rPr lang="en-US" altLang="zh-CN" sz="2800" b="1" dirty="0" smtClean="0"/>
              <a:t>(</a:t>
            </a:r>
            <a:r>
              <a:rPr lang="zh-CN" altLang="zh-CN" sz="2800" b="1" dirty="0"/>
              <a:t>βγ</a:t>
            </a:r>
            <a:r>
              <a:rPr lang="en-US" altLang="zh-CN" sz="2800" b="1" dirty="0"/>
              <a:t>/</a:t>
            </a:r>
            <a:r>
              <a:rPr lang="zh-CN" altLang="zh-CN" sz="2800" b="1" dirty="0"/>
              <a:t>α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β</a:t>
            </a:r>
            <a:r>
              <a:rPr lang="en-US" altLang="zh-CN" sz="2800" b="1" dirty="0"/>
              <a:t>+</a:t>
            </a:r>
            <a:r>
              <a:rPr lang="zh-CN" altLang="zh-CN" sz="2800" b="1" dirty="0"/>
              <a:t>γ</a:t>
            </a:r>
            <a:r>
              <a:rPr lang="en-US" altLang="zh-CN" sz="2800" b="1" dirty="0"/>
              <a:t>))(</a:t>
            </a:r>
            <a:r>
              <a:rPr lang="en-US" altLang="zh-CN" sz="2800" b="1" i="1" dirty="0"/>
              <a:t> n/s </a:t>
            </a:r>
            <a:r>
              <a:rPr lang="en-US" altLang="zh-CN" sz="2800" b="1" dirty="0"/>
              <a:t>) </a:t>
            </a:r>
            <a:endParaRPr lang="en-US" altLang="zh-CN" sz="2800" b="1" kern="0" dirty="0" smtClean="0">
              <a:solidFill>
                <a:srgbClr val="FF0000"/>
              </a:solidFill>
            </a:endParaRPr>
          </a:p>
        </p:txBody>
      </p:sp>
      <p:sp>
        <p:nvSpPr>
          <p:cNvPr id="13321" name="Rectangle 3"/>
          <p:cNvSpPr txBox="1">
            <a:spLocks noChangeArrowheads="1"/>
          </p:cNvSpPr>
          <p:nvPr/>
        </p:nvSpPr>
        <p:spPr bwMode="auto">
          <a:xfrm>
            <a:off x="465138" y="3933825"/>
            <a:ext cx="86423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800" b="1" i="1"/>
              <a:t>t</a:t>
            </a:r>
            <a:r>
              <a:rPr lang="en-US" altLang="zh-CN" sz="2800" b="1" baseline="-25000"/>
              <a:t>0</a:t>
            </a:r>
            <a:r>
              <a:rPr lang="zh-CN" altLang="zh-CN" sz="2800" b="1"/>
              <a:t>＝</a:t>
            </a:r>
            <a:r>
              <a:rPr lang="en-US" altLang="zh-CN" sz="2800" b="1"/>
              <a:t> </a:t>
            </a:r>
            <a:r>
              <a:rPr lang="en-US" altLang="zh-CN" sz="2800" b="1" i="1"/>
              <a:t>t</a:t>
            </a:r>
            <a:r>
              <a:rPr lang="en-US" altLang="zh-CN" sz="2800" b="1" i="1" baseline="30000"/>
              <a:t>*</a:t>
            </a:r>
            <a:r>
              <a:rPr lang="zh-CN" altLang="zh-CN" sz="2800" b="1"/>
              <a:t>－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)/</a:t>
            </a:r>
            <a:r>
              <a:rPr lang="en-US" altLang="zh-CN" sz="2800" b="1" i="1"/>
              <a:t>s </a:t>
            </a:r>
            <a:r>
              <a:rPr lang="en-US" altLang="zh-CN" sz="2800" b="1" i="1">
                <a:sym typeface="Wingdings" panose="05000000000000000000" pitchFamily="2" charset="2"/>
              </a:rPr>
              <a:t>   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0</a:t>
            </a:r>
            <a:r>
              <a:rPr lang="zh-CN" altLang="zh-CN" sz="2800" b="1"/>
              <a:t>＝</a:t>
            </a:r>
            <a:r>
              <a:rPr lang="en-US" altLang="zh-CN" sz="2800" b="1" i="1"/>
              <a:t>t</a:t>
            </a:r>
            <a:r>
              <a:rPr lang="en-US" altLang="zh-CN" sz="2800" b="1" i="1" baseline="30000"/>
              <a:t>*</a:t>
            </a:r>
            <a:r>
              <a:rPr lang="zh-CN" altLang="zh-CN" sz="2800" b="1"/>
              <a:t>－</a:t>
            </a:r>
            <a:r>
              <a:rPr lang="en-US" altLang="zh-CN" sz="2800" b="1"/>
              <a:t>(</a:t>
            </a:r>
            <a:r>
              <a:rPr lang="zh-CN" altLang="zh-CN" sz="2800" b="1"/>
              <a:t>β</a:t>
            </a:r>
            <a:r>
              <a:rPr lang="en-US" altLang="zh-CN" sz="2800" b="1"/>
              <a:t>/(</a:t>
            </a:r>
            <a:r>
              <a:rPr lang="zh-CN" altLang="zh-CN" sz="2800" b="1"/>
              <a:t>α－β</a:t>
            </a:r>
            <a:r>
              <a:rPr lang="en-US" altLang="zh-CN" sz="2800" b="1"/>
              <a:t>))(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0</a:t>
            </a:r>
            <a:r>
              <a:rPr lang="zh-CN" altLang="zh-CN" sz="2800" b="1"/>
              <a:t>－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 </a:t>
            </a:r>
            <a:r>
              <a:rPr lang="en-US" altLang="zh-CN" sz="2800" b="1"/>
              <a:t>) </a:t>
            </a:r>
            <a:r>
              <a:rPr lang="en-US" altLang="zh-CN" sz="2800" b="1" i="1">
                <a:sym typeface="Wingdings" panose="05000000000000000000" pitchFamily="2" charset="2"/>
              </a:rPr>
              <a:t>  </a:t>
            </a:r>
            <a:r>
              <a:rPr lang="en-US" altLang="zh-CN" sz="2800" b="1"/>
              <a:t> </a:t>
            </a:r>
          </a:p>
        </p:txBody>
      </p:sp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8313" y="3140075"/>
            <a:ext cx="856773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在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0</a:t>
            </a:r>
            <a:r>
              <a:rPr lang="zh-CN" altLang="zh-CN" sz="2800" b="1" dirty="0"/>
              <a:t>连续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γ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/(</a:t>
            </a:r>
            <a:r>
              <a:rPr lang="zh-CN" altLang="zh-CN" sz="2800" b="1" dirty="0"/>
              <a:t>α＋γ</a:t>
            </a:r>
            <a:r>
              <a:rPr lang="en-US" altLang="zh-CN" sz="2800" b="1" dirty="0"/>
              <a:t>))(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－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)=(</a:t>
            </a:r>
            <a:r>
              <a:rPr lang="zh-CN" altLang="zh-CN" sz="2800" b="1" dirty="0"/>
              <a:t>β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/(</a:t>
            </a:r>
            <a:r>
              <a:rPr lang="zh-CN" altLang="zh-CN" sz="2800" b="1" dirty="0"/>
              <a:t>α－β</a:t>
            </a:r>
            <a:r>
              <a:rPr lang="en-US" altLang="zh-CN" sz="2800" b="1" dirty="0"/>
              <a:t>))(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0</a:t>
            </a:r>
            <a:r>
              <a:rPr lang="zh-CN" altLang="zh-CN" sz="2800" b="1" dirty="0"/>
              <a:t>－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)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222375" y="1267916"/>
            <a:ext cx="6553200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&gt;</a:t>
            </a:r>
            <a:r>
              <a:rPr lang="en-US" altLang="zh-CN" sz="2800" b="1" i="1" kern="0" dirty="0" smtClean="0"/>
              <a:t> t</a:t>
            </a:r>
            <a:r>
              <a:rPr lang="en-US" altLang="zh-CN" sz="2800" b="1" kern="0" baseline="-25000" dirty="0" smtClean="0"/>
              <a:t>0</a:t>
            </a:r>
            <a:r>
              <a:rPr lang="en-US" altLang="zh-CN" sz="2800" b="1" kern="0" dirty="0" smtClean="0"/>
              <a:t> </a:t>
            </a:r>
            <a:r>
              <a:rPr lang="en-US" altLang="zh-CN" sz="2800" b="1" i="1" kern="0" dirty="0" smtClean="0"/>
              <a:t> </a:t>
            </a:r>
            <a:r>
              <a:rPr lang="zh-CN" altLang="en-US" sz="2800" b="1" kern="0" dirty="0" smtClean="0"/>
              <a:t>时</a:t>
            </a:r>
            <a:r>
              <a:rPr lang="en-US" altLang="zh-CN" sz="2800" b="1" kern="0" dirty="0" smtClean="0"/>
              <a:t>: </a:t>
            </a:r>
            <a:r>
              <a:rPr lang="en-US" altLang="zh-CN" sz="2800" b="1" i="1" kern="0" dirty="0" smtClean="0"/>
              <a:t>  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Q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)</a:t>
            </a:r>
            <a:r>
              <a:rPr lang="zh-CN" altLang="zh-CN" sz="2800" b="1" kern="0" dirty="0" smtClean="0">
                <a:solidFill>
                  <a:srgbClr val="FF0000"/>
                </a:solidFill>
              </a:rPr>
              <a:t>＝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 (</a:t>
            </a:r>
            <a:r>
              <a:rPr lang="zh-CN" altLang="zh-CN" sz="2800" b="1" kern="0" dirty="0" smtClean="0">
                <a:solidFill>
                  <a:srgbClr val="FF0000"/>
                </a:solidFill>
              </a:rPr>
              <a:t>γ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 /(</a:t>
            </a:r>
            <a:r>
              <a:rPr lang="zh-CN" altLang="zh-CN" sz="2800" b="1" kern="0" dirty="0" smtClean="0">
                <a:solidFill>
                  <a:srgbClr val="FF0000"/>
                </a:solidFill>
              </a:rPr>
              <a:t>α＋γ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))(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kern="0" baseline="-25000" dirty="0" smtClean="0">
                <a:solidFill>
                  <a:srgbClr val="FF0000"/>
                </a:solidFill>
              </a:rPr>
              <a:t>2</a:t>
            </a:r>
            <a:r>
              <a:rPr lang="zh-CN" altLang="zh-CN" sz="2800" b="1" kern="0" dirty="0" smtClean="0">
                <a:solidFill>
                  <a:srgbClr val="FF0000"/>
                </a:solidFill>
              </a:rPr>
              <a:t>－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) </a:t>
            </a:r>
          </a:p>
          <a:p>
            <a:pPr>
              <a:defRPr/>
            </a:pPr>
            <a:r>
              <a:rPr lang="en-US" altLang="zh-CN" sz="2800" b="1" i="1" kern="0" dirty="0" smtClean="0"/>
              <a:t>t</a:t>
            </a:r>
            <a:r>
              <a:rPr lang="en-US" altLang="zh-CN" sz="2800" b="1" kern="0" dirty="0" smtClean="0"/>
              <a:t>&lt;</a:t>
            </a:r>
            <a:r>
              <a:rPr lang="en-US" altLang="zh-CN" sz="2800" b="1" i="1" kern="0" dirty="0" smtClean="0"/>
              <a:t> t</a:t>
            </a:r>
            <a:r>
              <a:rPr lang="en-US" altLang="zh-CN" sz="2800" b="1" kern="0" baseline="-25000" dirty="0" smtClean="0"/>
              <a:t>0  </a:t>
            </a:r>
            <a:r>
              <a:rPr lang="zh-CN" altLang="en-US" sz="2800" b="1" kern="0" dirty="0" smtClean="0"/>
              <a:t>时</a:t>
            </a:r>
            <a:r>
              <a:rPr lang="en-US" altLang="zh-CN" sz="2800" b="1" kern="0" dirty="0" smtClean="0"/>
              <a:t>:   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Q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)</a:t>
            </a:r>
            <a:r>
              <a:rPr lang="zh-CN" altLang="zh-CN" sz="2800" b="1" kern="0" dirty="0" smtClean="0">
                <a:solidFill>
                  <a:srgbClr val="FF0000"/>
                </a:solidFill>
              </a:rPr>
              <a:t>＝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 (</a:t>
            </a:r>
            <a:r>
              <a:rPr lang="zh-CN" altLang="zh-CN" sz="2800" b="1" kern="0" dirty="0" smtClean="0">
                <a:solidFill>
                  <a:srgbClr val="FF0000"/>
                </a:solidFill>
              </a:rPr>
              <a:t>β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 /(</a:t>
            </a:r>
            <a:r>
              <a:rPr lang="zh-CN" altLang="zh-CN" sz="2800" b="1" kern="0" dirty="0" smtClean="0">
                <a:solidFill>
                  <a:srgbClr val="FF0000"/>
                </a:solidFill>
              </a:rPr>
              <a:t>α－β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))(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t</a:t>
            </a:r>
            <a:r>
              <a:rPr lang="zh-CN" altLang="zh-CN" sz="2800" b="1" kern="0" dirty="0" smtClean="0">
                <a:solidFill>
                  <a:srgbClr val="FF0000"/>
                </a:solidFill>
              </a:rPr>
              <a:t>－</a:t>
            </a:r>
            <a:r>
              <a:rPr lang="en-US" altLang="zh-CN" sz="2800" b="1" i="1" kern="0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kern="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59563" y="5084763"/>
            <a:ext cx="2376487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 </a:t>
            </a:r>
            <a:r>
              <a:rPr lang="zh-CN" altLang="zh-CN" sz="2800" b="1" i="1" dirty="0">
                <a:solidFill>
                  <a:schemeClr val="accent2"/>
                </a:solidFill>
              </a:rPr>
              <a:t>γ</a:t>
            </a:r>
            <a:r>
              <a:rPr lang="en-US" altLang="zh-CN" sz="2800" b="1" dirty="0">
                <a:solidFill>
                  <a:schemeClr val="accent2"/>
                </a:solidFill>
              </a:rPr>
              <a:t>&gt;</a:t>
            </a:r>
            <a:r>
              <a:rPr lang="zh-CN" altLang="zh-CN" sz="2800" b="1" i="1" dirty="0">
                <a:solidFill>
                  <a:schemeClr val="accent2"/>
                </a:solidFill>
              </a:rPr>
              <a:t>β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&gt;0   </a:t>
            </a:r>
            <a:r>
              <a:rPr lang="en-US" altLang="zh-CN" sz="2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</a:p>
          <a:p>
            <a:pPr marL="0" indent="0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</a:rPr>
              <a:t>t</a:t>
            </a:r>
            <a:r>
              <a:rPr lang="en-US" altLang="zh-CN" sz="2800" b="1" i="1" baseline="30000" dirty="0">
                <a:solidFill>
                  <a:schemeClr val="accent2"/>
                </a:solidFill>
              </a:rPr>
              <a:t>*</a:t>
            </a:r>
            <a:r>
              <a:rPr lang="zh-CN" altLang="zh-CN" sz="2800" b="1" dirty="0">
                <a:solidFill>
                  <a:schemeClr val="accent2"/>
                </a:solidFill>
              </a:rPr>
              <a:t>－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t</a:t>
            </a:r>
            <a:r>
              <a:rPr lang="en-US" altLang="zh-CN" sz="2800" b="1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&gt;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</a:rPr>
              <a:t>t</a:t>
            </a:r>
            <a:r>
              <a:rPr lang="en-US" altLang="zh-CN" sz="2800" b="1" baseline="-25000" dirty="0">
                <a:solidFill>
                  <a:schemeClr val="accent2"/>
                </a:solidFill>
              </a:rPr>
              <a:t>2</a:t>
            </a:r>
            <a:r>
              <a:rPr lang="zh-CN" altLang="zh-CN" sz="2800" b="1" dirty="0">
                <a:solidFill>
                  <a:schemeClr val="accent2"/>
                </a:solidFill>
              </a:rPr>
              <a:t>－</a:t>
            </a:r>
            <a:r>
              <a:rPr lang="en-US" altLang="zh-CN" sz="2800" b="1" i="1" dirty="0">
                <a:solidFill>
                  <a:schemeClr val="accent2"/>
                </a:solidFill>
              </a:rPr>
              <a:t>t</a:t>
            </a:r>
            <a:r>
              <a:rPr lang="en-US" altLang="zh-CN" sz="2800" b="1" i="1" baseline="30000" dirty="0">
                <a:solidFill>
                  <a:schemeClr val="accent2"/>
                </a:solidFill>
              </a:rPr>
              <a:t>*</a:t>
            </a:r>
            <a:endParaRPr lang="en-US" altLang="zh-CN" sz="2800" b="1" kern="0" dirty="0" smtClean="0">
              <a:solidFill>
                <a:schemeClr val="accent2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483769" y="620688"/>
            <a:ext cx="4032448" cy="5842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kern="120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+mn-cs"/>
              </a:rPr>
              <a:t>模型的建立与求解</a:t>
            </a:r>
            <a:endParaRPr lang="zh-CN" altLang="en-US" sz="3200" b="1" kern="1200" dirty="0">
              <a:solidFill>
                <a:srgbClr val="000000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3321" grpId="0"/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49500"/>
            <a:ext cx="6046787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419475" y="468313"/>
            <a:ext cx="2520950" cy="5842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+mn-cs"/>
              </a:rPr>
              <a:t>模型的解释</a:t>
            </a:r>
            <a:endParaRPr lang="zh-CN" altLang="en-US" sz="3200" b="1" dirty="0">
              <a:solidFill>
                <a:srgbClr val="000000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052513"/>
            <a:ext cx="82804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b="1" dirty="0" smtClean="0"/>
              <a:t>每辆车</a:t>
            </a:r>
            <a:r>
              <a:rPr lang="zh-CN" altLang="en-US" sz="2800" b="1" dirty="0"/>
              <a:t>成本</a:t>
            </a:r>
            <a:r>
              <a:rPr lang="zh-CN" altLang="en-US" sz="2800" b="1" dirty="0" smtClean="0"/>
              <a:t> </a:t>
            </a:r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＝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n/s</a:t>
            </a:r>
            <a:r>
              <a:rPr lang="en-US" altLang="zh-CN" sz="2800" b="1" dirty="0" smtClean="0"/>
              <a:t>) </a:t>
            </a:r>
            <a:r>
              <a:rPr lang="zh-CN" altLang="zh-CN" sz="2800" b="1" dirty="0" smtClean="0"/>
              <a:t>βγ</a:t>
            </a:r>
            <a:r>
              <a:rPr lang="en-US" altLang="zh-CN" sz="2800" b="1" dirty="0" smtClean="0"/>
              <a:t> / (</a:t>
            </a:r>
            <a:r>
              <a:rPr lang="zh-CN" altLang="zh-CN" sz="2800" b="1" dirty="0"/>
              <a:t>β＋γ</a:t>
            </a:r>
            <a:r>
              <a:rPr lang="en-US" altLang="zh-CN" sz="2800" b="1" dirty="0" smtClean="0"/>
              <a:t>)  </a:t>
            </a:r>
            <a:r>
              <a:rPr lang="zh-CN" altLang="en-US" sz="2800" b="1" dirty="0" smtClean="0"/>
              <a:t>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与α</a:t>
            </a:r>
            <a:r>
              <a:rPr lang="zh-CN" altLang="zh-CN" sz="2800" b="1" dirty="0">
                <a:solidFill>
                  <a:srgbClr val="FF0000"/>
                </a:solidFill>
              </a:rPr>
              <a:t>和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i="1" baseline="30000" dirty="0">
                <a:solidFill>
                  <a:srgbClr val="FF0000"/>
                </a:solidFill>
              </a:rPr>
              <a:t>*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无关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en-US" altLang="zh-CN" sz="2800" b="1" kern="0" dirty="0" smtClean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4675" y="1701800"/>
            <a:ext cx="76692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800" b="1" i="1"/>
              <a:t>n</a:t>
            </a:r>
            <a:r>
              <a:rPr lang="zh-CN" altLang="en-US" sz="2800" b="1"/>
              <a:t>辆车</a:t>
            </a:r>
            <a:r>
              <a:rPr lang="zh-CN" altLang="zh-CN" sz="2800" b="1"/>
              <a:t>出行的总成本是</a:t>
            </a:r>
            <a:r>
              <a:rPr lang="en-US" altLang="zh-CN" sz="2800" b="1" i="1"/>
              <a:t>TC</a:t>
            </a:r>
            <a:r>
              <a:rPr lang="zh-CN" altLang="zh-CN" sz="2800" b="1"/>
              <a:t>＝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 baseline="30000"/>
              <a:t>2</a:t>
            </a:r>
            <a:r>
              <a:rPr lang="en-US" altLang="zh-CN" sz="2800" b="1" i="1"/>
              <a:t>/s</a:t>
            </a:r>
            <a:r>
              <a:rPr lang="en-US" altLang="zh-CN" sz="2800" b="1"/>
              <a:t>) </a:t>
            </a:r>
            <a:r>
              <a:rPr lang="zh-CN" altLang="zh-CN" sz="2800" b="1"/>
              <a:t>βγ</a:t>
            </a:r>
            <a:r>
              <a:rPr lang="en-US" altLang="zh-CN" sz="2800" b="1"/>
              <a:t> / (</a:t>
            </a:r>
            <a:r>
              <a:rPr lang="zh-CN" altLang="zh-CN" sz="2800" b="1"/>
              <a:t>β＋γ</a:t>
            </a:r>
            <a:r>
              <a:rPr lang="en-US" altLang="zh-CN" sz="2800" b="1"/>
              <a:t>) </a:t>
            </a:r>
            <a:endParaRPr lang="zh-CN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1763713" y="1268413"/>
            <a:ext cx="720725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第十章  博弈模型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916238" y="1484313"/>
            <a:ext cx="590391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rId4" action="ppaction://hlinksldjump"/>
              </a:rPr>
              <a:t>10.1  </a:t>
            </a:r>
            <a:r>
              <a:rPr lang="zh-CN" altLang="zh-CN" sz="3200" b="1" dirty="0">
                <a:ea typeface="楷体_GB2312" pitchFamily="49" charset="-122"/>
                <a:hlinkClick r:id="rId4" action="ppaction://hlinksldjump"/>
              </a:rPr>
              <a:t>点球大战</a:t>
            </a:r>
            <a:endParaRPr lang="en-US" altLang="zh-CN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rId5" action="ppaction://hlinksldjump"/>
              </a:rPr>
              <a:t>10.2  </a:t>
            </a:r>
            <a:r>
              <a:rPr lang="zh-CN" altLang="zh-CN" sz="3200" b="1" dirty="0">
                <a:ea typeface="楷体_GB2312" pitchFamily="49" charset="-122"/>
                <a:hlinkClick r:id="rId5" action="ppaction://hlinksldjump"/>
              </a:rPr>
              <a:t>拥堵的早高峰</a:t>
            </a:r>
            <a:endParaRPr lang="en-US" altLang="zh-CN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rId6" action="ppaction://hlinksldjump"/>
              </a:rPr>
              <a:t>10.3    “</a:t>
            </a:r>
            <a:r>
              <a:rPr lang="zh-CN" altLang="en-US" sz="3200" b="1" dirty="0">
                <a:ea typeface="楷体_GB2312" pitchFamily="49" charset="-122"/>
                <a:hlinkClick r:id="rId6" action="ppaction://hlinksldjump"/>
              </a:rPr>
              <a:t>一口价”的战略 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rId7" action="ppaction://hlinksldjump"/>
              </a:rPr>
              <a:t>10.4  </a:t>
            </a:r>
            <a:r>
              <a:rPr lang="zh-CN" altLang="en-US" sz="3200" b="1" dirty="0">
                <a:ea typeface="楷体_GB2312" pitchFamily="49" charset="-122"/>
                <a:hlinkClick r:id="rId7" action="ppaction://hlinksldjump"/>
              </a:rPr>
              <a:t>不患寡而患不均 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rId8" action="ppaction://hlinksldjump"/>
              </a:rPr>
              <a:t>10.5  </a:t>
            </a:r>
            <a:r>
              <a:rPr lang="zh-CN" altLang="en-US" sz="3200" b="1" dirty="0">
                <a:ea typeface="楷体_GB2312" pitchFamily="49" charset="-122"/>
                <a:hlinkClick r:id="rId8" action="ppaction://hlinksldjump"/>
              </a:rPr>
              <a:t>效益的合理分配 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rId9" action="ppaction://hlinksldjump"/>
              </a:rPr>
              <a:t>10.6  </a:t>
            </a:r>
            <a:r>
              <a:rPr lang="zh-CN" altLang="en-US" sz="3200" b="1" dirty="0">
                <a:ea typeface="楷体_GB2312" pitchFamily="49" charset="-122"/>
                <a:hlinkClick r:id="rId9" action="ppaction://hlinksldjump"/>
              </a:rPr>
              <a:t>加权投票中权力的度量 </a:t>
            </a:r>
            <a:endParaRPr lang="zh-CN" altLang="en-US" sz="3200" b="1" dirty="0">
              <a:ea typeface="楷体_GB2312" pitchFamily="49" charset="-122"/>
            </a:endParaRPr>
          </a:p>
        </p:txBody>
      </p:sp>
      <p:pic>
        <p:nvPicPr>
          <p:cNvPr id="5124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832" y="548680"/>
            <a:ext cx="2449512" cy="584200"/>
          </a:xfr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3200" b="1" kern="12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+mn-cs"/>
              </a:rPr>
              <a:t>模型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+mn-cs"/>
              </a:rPr>
              <a:t>的解释</a:t>
            </a:r>
            <a:endParaRPr lang="zh-CN" altLang="en-US" sz="3200" b="1" kern="1200" dirty="0">
              <a:solidFill>
                <a:srgbClr val="000000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750" y="1268413"/>
            <a:ext cx="82804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b="1" dirty="0" smtClean="0"/>
              <a:t>每辆车</a:t>
            </a:r>
            <a:r>
              <a:rPr lang="zh-CN" altLang="en-US" sz="2800" b="1" dirty="0"/>
              <a:t>成本</a:t>
            </a:r>
            <a:r>
              <a:rPr lang="zh-CN" altLang="en-US" sz="2800" b="1" dirty="0" smtClean="0"/>
              <a:t> </a:t>
            </a:r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＝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n/s</a:t>
            </a:r>
            <a:r>
              <a:rPr lang="en-US" altLang="zh-CN" sz="2800" b="1" dirty="0" smtClean="0"/>
              <a:t>) </a:t>
            </a:r>
            <a:r>
              <a:rPr lang="zh-CN" altLang="zh-CN" sz="2800" b="1" dirty="0" smtClean="0"/>
              <a:t>βγ</a:t>
            </a:r>
            <a:r>
              <a:rPr lang="en-US" altLang="zh-CN" sz="2800" b="1" dirty="0" smtClean="0"/>
              <a:t> / (</a:t>
            </a:r>
            <a:r>
              <a:rPr lang="zh-CN" altLang="zh-CN" sz="2800" b="1" dirty="0"/>
              <a:t>β＋γ</a:t>
            </a:r>
            <a:r>
              <a:rPr lang="en-US" altLang="zh-CN" sz="2800" b="1" dirty="0" smtClean="0"/>
              <a:t>)  </a:t>
            </a:r>
            <a:r>
              <a:rPr lang="zh-CN" altLang="en-US" sz="2800" b="1" dirty="0" smtClean="0"/>
              <a:t>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与α</a:t>
            </a:r>
            <a:r>
              <a:rPr lang="zh-CN" altLang="zh-CN" sz="2800" b="1" dirty="0">
                <a:solidFill>
                  <a:srgbClr val="FF0000"/>
                </a:solidFill>
              </a:rPr>
              <a:t>和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i="1" baseline="30000" dirty="0">
                <a:solidFill>
                  <a:srgbClr val="FF0000"/>
                </a:solidFill>
              </a:rPr>
              <a:t>*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无关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en-US" altLang="zh-CN" sz="2800" b="1" kern="0" dirty="0" smtClean="0">
              <a:solidFill>
                <a:srgbClr val="FF0000"/>
              </a:solidFill>
            </a:endParaRP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Rectangle 3"/>
          <p:cNvSpPr txBox="1">
            <a:spLocks noChangeArrowheads="1"/>
          </p:cNvSpPr>
          <p:nvPr/>
        </p:nvSpPr>
        <p:spPr bwMode="auto">
          <a:xfrm>
            <a:off x="4643438" y="2708275"/>
            <a:ext cx="43926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zh-CN" altLang="zh-CN" sz="2800" b="1">
                <a:solidFill>
                  <a:srgbClr val="FF0000"/>
                </a:solidFill>
              </a:rPr>
              <a:t>所有</a:t>
            </a:r>
            <a:r>
              <a:rPr lang="zh-CN" altLang="en-US" sz="2800" b="1">
                <a:solidFill>
                  <a:srgbClr val="FF0000"/>
                </a:solidFill>
              </a:rPr>
              <a:t>车</a:t>
            </a:r>
            <a:r>
              <a:rPr lang="zh-CN" altLang="zh-CN" sz="2800" b="1">
                <a:solidFill>
                  <a:srgbClr val="FF0000"/>
                </a:solidFill>
              </a:rPr>
              <a:t>总等待成本</a:t>
            </a:r>
            <a:r>
              <a:rPr lang="en-US" altLang="zh-CN" sz="2800" b="1">
                <a:solidFill>
                  <a:srgbClr val="FF0000"/>
                </a:solidFill>
              </a:rPr>
              <a:t>(TTC)</a:t>
            </a:r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4" name="Rectangle 3"/>
          <p:cNvSpPr txBox="1">
            <a:spLocks noChangeArrowheads="1"/>
          </p:cNvSpPr>
          <p:nvPr/>
        </p:nvSpPr>
        <p:spPr bwMode="auto">
          <a:xfrm>
            <a:off x="574675" y="1989138"/>
            <a:ext cx="766921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800" b="1" i="1"/>
              <a:t>n</a:t>
            </a:r>
            <a:r>
              <a:rPr lang="zh-CN" altLang="en-US" sz="2800" b="1"/>
              <a:t>辆车</a:t>
            </a:r>
            <a:r>
              <a:rPr lang="zh-CN" altLang="zh-CN" sz="2800" b="1"/>
              <a:t>出行的总成本是</a:t>
            </a:r>
            <a:r>
              <a:rPr lang="en-US" altLang="zh-CN" sz="2800" b="1" i="1"/>
              <a:t>TC</a:t>
            </a:r>
            <a:r>
              <a:rPr lang="zh-CN" altLang="zh-CN" sz="2800" b="1"/>
              <a:t>＝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 baseline="30000"/>
              <a:t>2</a:t>
            </a:r>
            <a:r>
              <a:rPr lang="en-US" altLang="zh-CN" sz="2800" b="1" i="1"/>
              <a:t>/s</a:t>
            </a:r>
            <a:r>
              <a:rPr lang="en-US" altLang="zh-CN" sz="2800" b="1"/>
              <a:t>) </a:t>
            </a:r>
            <a:r>
              <a:rPr lang="zh-CN" altLang="zh-CN" sz="2800" b="1"/>
              <a:t>βγ</a:t>
            </a:r>
            <a:r>
              <a:rPr lang="en-US" altLang="zh-CN" sz="2800" b="1"/>
              <a:t> / (</a:t>
            </a:r>
            <a:r>
              <a:rPr lang="zh-CN" altLang="zh-CN" sz="2800" b="1"/>
              <a:t>β＋γ</a:t>
            </a:r>
            <a:r>
              <a:rPr lang="en-US" altLang="zh-CN" sz="2800" b="1"/>
              <a:t>) </a:t>
            </a:r>
            <a:endParaRPr lang="zh-CN" altLang="zh-CN" sz="2800" b="1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787900" y="3357563"/>
            <a:ext cx="4248150" cy="3175000"/>
            <a:chOff x="5292725" y="4284663"/>
            <a:chExt cx="3816350" cy="2095500"/>
          </a:xfrm>
        </p:grpSpPr>
        <p:pic>
          <p:nvPicPr>
            <p:cNvPr id="2458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725" y="4284663"/>
              <a:ext cx="3816350" cy="209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25" y="5949950"/>
              <a:ext cx="8096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58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460216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9632" y="620688"/>
            <a:ext cx="6121400" cy="584200"/>
          </a:xfr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kern="12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+mn-cs"/>
              </a:rPr>
              <a:t>模型的分析与应用：拥堵费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8424863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b="1" dirty="0"/>
              <a:t>集中</a:t>
            </a:r>
            <a:r>
              <a:rPr lang="zh-CN" altLang="zh-CN" sz="2800" b="1" dirty="0" smtClean="0"/>
              <a:t>决策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从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到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的任意</a:t>
            </a:r>
            <a:r>
              <a:rPr lang="zh-CN" altLang="zh-CN" sz="2800" b="1" dirty="0" smtClean="0"/>
              <a:t>时刻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, </a:t>
            </a:r>
            <a:r>
              <a:rPr lang="zh-CN" altLang="zh-CN" sz="2800" b="1" dirty="0"/>
              <a:t>出发</a:t>
            </a:r>
            <a:r>
              <a:rPr lang="zh-CN" altLang="zh-CN" sz="2800" b="1" dirty="0" smtClean="0"/>
              <a:t>率等于</a:t>
            </a:r>
            <a:r>
              <a:rPr lang="zh-CN" altLang="zh-CN" sz="2800" b="1" dirty="0"/>
              <a:t>瓶颈的通行能力</a:t>
            </a:r>
            <a:r>
              <a:rPr lang="en-US" altLang="zh-CN" sz="2800" b="1" i="1" dirty="0" smtClean="0"/>
              <a:t>s</a:t>
            </a:r>
            <a:r>
              <a:rPr lang="zh-CN" altLang="en-US" sz="2800" b="1" dirty="0" smtClean="0"/>
              <a:t>（</a:t>
            </a:r>
            <a:r>
              <a:rPr lang="zh-CN" altLang="zh-CN" sz="2800" b="1" dirty="0"/>
              <a:t>累计的出发车辆数与</a:t>
            </a:r>
            <a:r>
              <a:rPr lang="en-US" altLang="zh-CN" sz="2800" b="1" dirty="0"/>
              <a:t>OCD</a:t>
            </a:r>
            <a:r>
              <a:rPr lang="zh-CN" altLang="zh-CN" sz="2800" b="1" dirty="0"/>
              <a:t>线重合</a:t>
            </a:r>
            <a:r>
              <a:rPr lang="zh-CN" altLang="en-US" sz="2800" b="1" dirty="0" smtClean="0"/>
              <a:t>）</a:t>
            </a:r>
            <a:endParaRPr lang="en-US" altLang="zh-CN" sz="2800" b="1" kern="0" dirty="0" smtClean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859338" y="3486150"/>
            <a:ext cx="3744912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zh-CN" sz="2800" b="1" dirty="0" smtClean="0">
                <a:solidFill>
                  <a:srgbClr val="FF0000"/>
                </a:solidFill>
              </a:rPr>
              <a:t>固定的高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费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可达到最优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但实际收不到费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不公平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   (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不同车成本不同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)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256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23850" y="2420938"/>
            <a:ext cx="8389938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b="1" kern="0" dirty="0" smtClean="0"/>
              <a:t>如何收拥堵费？是否可达到上述“系统最优”？</a:t>
            </a:r>
            <a:endParaRPr lang="en-US" altLang="zh-CN" sz="2800" b="1" kern="0" dirty="0" smtClean="0"/>
          </a:p>
        </p:txBody>
      </p:sp>
      <p:sp>
        <p:nvSpPr>
          <p:cNvPr id="256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561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460216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build="p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018" y="451052"/>
            <a:ext cx="5329238" cy="584200"/>
          </a:xfr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kern="12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+mn-cs"/>
              </a:rPr>
              <a:t>模型的分析与应用：拥堵费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1463" y="1054100"/>
            <a:ext cx="8713787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800" b="1" dirty="0"/>
              <a:t>早到</a:t>
            </a:r>
            <a:r>
              <a:rPr lang="zh-CN" altLang="zh-CN" sz="2800" b="1" dirty="0" smtClean="0"/>
              <a:t>成本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β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＝β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i="1" baseline="30000" dirty="0"/>
              <a:t>*</a:t>
            </a:r>
            <a:r>
              <a:rPr lang="zh-CN" altLang="zh-CN" sz="2800" b="1" dirty="0"/>
              <a:t>－</a:t>
            </a:r>
            <a:r>
              <a:rPr lang="en-US" altLang="zh-CN" sz="2800" b="1" i="1" dirty="0"/>
              <a:t>t</a:t>
            </a:r>
            <a:r>
              <a:rPr lang="zh-CN" altLang="zh-CN" sz="2800" b="1" dirty="0"/>
              <a:t>－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))</a:t>
            </a:r>
            <a:r>
              <a:rPr lang="zh-CN" altLang="zh-CN" sz="2800" b="1" dirty="0"/>
              <a:t>（当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&lt;</a:t>
            </a:r>
            <a:r>
              <a:rPr lang="en-US" altLang="zh-CN" sz="2800" b="1" i="1" dirty="0"/>
              <a:t> t</a:t>
            </a:r>
            <a:r>
              <a:rPr lang="en-US" altLang="zh-CN" sz="2800" b="1" baseline="-25000" dirty="0"/>
              <a:t>0</a:t>
            </a:r>
            <a:r>
              <a:rPr lang="zh-CN" altLang="zh-CN" sz="2800" b="1" dirty="0"/>
              <a:t>）</a:t>
            </a:r>
            <a:r>
              <a:rPr lang="zh-CN" altLang="zh-CN" sz="2800" b="1" dirty="0" smtClean="0"/>
              <a:t>或者</a:t>
            </a:r>
            <a:endParaRPr lang="en-US" altLang="zh-CN" sz="2800" b="1" dirty="0" smtClean="0"/>
          </a:p>
          <a:p>
            <a:pPr>
              <a:lnSpc>
                <a:spcPct val="150000"/>
              </a:lnSpc>
              <a:defRPr/>
            </a:pPr>
            <a:r>
              <a:rPr lang="zh-CN" altLang="zh-CN" sz="2800" b="1" dirty="0" smtClean="0"/>
              <a:t>晚到成本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γ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＝γ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zh-CN" altLang="zh-CN" sz="2800" b="1" dirty="0"/>
              <a:t>＋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－</a:t>
            </a:r>
            <a:r>
              <a:rPr lang="en-US" altLang="zh-CN" sz="2800" b="1" i="1" dirty="0"/>
              <a:t>t</a:t>
            </a:r>
            <a:r>
              <a:rPr lang="en-US" altLang="zh-CN" sz="2800" b="1" i="1" baseline="30000" dirty="0"/>
              <a:t>*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（当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&gt;</a:t>
            </a:r>
            <a:r>
              <a:rPr lang="en-US" altLang="zh-CN" sz="2800" b="1" i="1" dirty="0"/>
              <a:t> t</a:t>
            </a:r>
            <a:r>
              <a:rPr lang="en-US" altLang="zh-CN" sz="2800" b="1" baseline="-25000" dirty="0"/>
              <a:t>0</a:t>
            </a:r>
            <a:r>
              <a:rPr lang="zh-CN" altLang="zh-CN" sz="2800" b="1" dirty="0" smtClean="0"/>
              <a:t>）</a:t>
            </a:r>
            <a:endParaRPr lang="en-US" altLang="zh-CN" sz="2800" b="1" dirty="0"/>
          </a:p>
          <a:p>
            <a:pPr>
              <a:lnSpc>
                <a:spcPct val="150000"/>
              </a:lnSpc>
              <a:defRPr/>
            </a:pPr>
            <a:r>
              <a:rPr lang="zh-CN" altLang="zh-CN" sz="2800" b="1" dirty="0" smtClean="0"/>
              <a:t>消除排队</a:t>
            </a:r>
            <a:r>
              <a:rPr lang="zh-CN" altLang="en-US" sz="2800" b="1" dirty="0" smtClean="0"/>
              <a:t>即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)=</a:t>
            </a:r>
            <a:r>
              <a:rPr lang="en-US" altLang="zh-CN" sz="2800" b="1" dirty="0" smtClean="0"/>
              <a:t>0, </a:t>
            </a:r>
            <a:r>
              <a:rPr lang="zh-CN" altLang="zh-CN" sz="2800" b="1" dirty="0" smtClean="0"/>
              <a:t>收费让</a:t>
            </a:r>
            <a:r>
              <a:rPr lang="zh-CN" altLang="zh-CN" sz="2800" b="1" dirty="0"/>
              <a:t>每辆</a:t>
            </a:r>
            <a:r>
              <a:rPr lang="zh-CN" altLang="zh-CN" sz="2800" b="1" dirty="0" smtClean="0"/>
              <a:t>车成本相同</a:t>
            </a:r>
            <a:endParaRPr lang="en-US" altLang="zh-CN" sz="2800" b="1" kern="0" dirty="0" smtClean="0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6" name="Rectangle 3"/>
          <p:cNvSpPr txBox="1">
            <a:spLocks noChangeArrowheads="1"/>
          </p:cNvSpPr>
          <p:nvPr/>
        </p:nvSpPr>
        <p:spPr bwMode="auto">
          <a:xfrm>
            <a:off x="4787900" y="3213100"/>
            <a:ext cx="41052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solidFill>
                  <a:srgbClr val="FF0000"/>
                </a:solidFill>
              </a:rPr>
              <a:t>按时刻</a:t>
            </a:r>
            <a:r>
              <a:rPr lang="en-US" altLang="zh-CN" sz="2800" b="1" i="1">
                <a:solidFill>
                  <a:srgbClr val="FF0000"/>
                </a:solidFill>
              </a:rPr>
              <a:t>t</a:t>
            </a:r>
            <a:r>
              <a:rPr lang="zh-CN" altLang="en-US" sz="2800" b="1">
                <a:solidFill>
                  <a:srgbClr val="FF0000"/>
                </a:solidFill>
              </a:rPr>
              <a:t>收费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</a:rPr>
              <a:t>: </a:t>
            </a:r>
            <a:r>
              <a:rPr lang="zh-CN" altLang="en-US" sz="2800" b="1">
                <a:solidFill>
                  <a:srgbClr val="FF0000"/>
                </a:solidFill>
              </a:rPr>
              <a:t>常数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8" name="对象 4"/>
          <p:cNvGraphicFramePr>
            <a:graphicFrameLocks noChangeAspect="1"/>
          </p:cNvGraphicFramePr>
          <p:nvPr/>
        </p:nvGraphicFramePr>
        <p:xfrm>
          <a:off x="4787900" y="3790950"/>
          <a:ext cx="4211638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2044700" imgH="939800" progId="Equation.DSMT4">
                  <p:embed/>
                </p:oleObj>
              </mc:Choice>
              <mc:Fallback>
                <p:oleObj name="Equation" r:id="rId3" imgW="2044700" imgH="939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90950"/>
                        <a:ext cx="4211638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460216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716463" y="5570538"/>
            <a:ext cx="44275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取</a:t>
            </a:r>
            <a:r>
              <a:rPr lang="en-US" altLang="zh-CN" sz="2800" b="1" i="1">
                <a:solidFill>
                  <a:schemeClr val="accent2"/>
                </a:solidFill>
              </a:rPr>
              <a:t>a</a:t>
            </a:r>
            <a:r>
              <a:rPr lang="zh-CN" altLang="zh-CN" sz="2800" b="1">
                <a:solidFill>
                  <a:schemeClr val="accent2"/>
                </a:solidFill>
              </a:rPr>
              <a:t>＝</a:t>
            </a:r>
            <a:r>
              <a:rPr lang="en-US" altLang="zh-CN" sz="2800" b="1" i="1">
                <a:solidFill>
                  <a:schemeClr val="accent2"/>
                </a:solidFill>
              </a:rPr>
              <a:t>C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t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zh-CN" altLang="zh-CN" sz="2800" b="1">
                <a:solidFill>
                  <a:schemeClr val="accent2"/>
                </a:solidFill>
              </a:rPr>
              <a:t>＝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n/s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zh-CN" altLang="zh-CN" sz="2800" b="1">
                <a:solidFill>
                  <a:schemeClr val="accent2"/>
                </a:solidFill>
              </a:rPr>
              <a:t>βγ</a:t>
            </a:r>
            <a:r>
              <a:rPr lang="en-US" altLang="zh-CN" sz="2800" b="1">
                <a:solidFill>
                  <a:schemeClr val="accent2"/>
                </a:solidFill>
              </a:rPr>
              <a:t>/(</a:t>
            </a:r>
            <a:r>
              <a:rPr lang="zh-CN" altLang="zh-CN" sz="2800" b="1">
                <a:solidFill>
                  <a:schemeClr val="accent2"/>
                </a:solidFill>
              </a:rPr>
              <a:t>β＋γ</a:t>
            </a:r>
            <a:r>
              <a:rPr lang="en-US" altLang="zh-CN" sz="2800" b="1">
                <a:solidFill>
                  <a:schemeClr val="accent2"/>
                </a:solidFill>
              </a:rPr>
              <a:t>),</a:t>
            </a:r>
          </a:p>
          <a:p>
            <a:pPr eaLnBrk="1" hangingPunct="1"/>
            <a:r>
              <a:rPr lang="zh-CN" altLang="zh-CN" sz="2800" b="1">
                <a:solidFill>
                  <a:schemeClr val="accent2"/>
                </a:solidFill>
              </a:rPr>
              <a:t>则</a:t>
            </a:r>
            <a:r>
              <a:rPr lang="zh-CN" altLang="en-US" sz="2800" b="1">
                <a:solidFill>
                  <a:schemeClr val="accent2"/>
                </a:solidFill>
              </a:rPr>
              <a:t>车</a:t>
            </a:r>
            <a:r>
              <a:rPr lang="zh-CN" altLang="zh-CN" sz="2800" b="1">
                <a:solidFill>
                  <a:schemeClr val="accent2"/>
                </a:solidFill>
              </a:rPr>
              <a:t>成本</a:t>
            </a:r>
            <a:r>
              <a:rPr lang="zh-CN" altLang="en-US" sz="2800" b="1">
                <a:solidFill>
                  <a:schemeClr val="accent2"/>
                </a:solidFill>
              </a:rPr>
              <a:t>不增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</a:rPr>
              <a:t>但</a:t>
            </a:r>
            <a:r>
              <a:rPr lang="en-US" altLang="zh-CN" sz="2800" b="1" i="1">
                <a:solidFill>
                  <a:schemeClr val="accent2"/>
                </a:solidFill>
              </a:rPr>
              <a:t>p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t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en-US" altLang="zh-CN" sz="2800" b="1" i="1">
                <a:solidFill>
                  <a:schemeClr val="accent2"/>
                </a:solidFill>
              </a:rPr>
              <a:t>≥</a:t>
            </a:r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336550" y="1341438"/>
            <a:ext cx="8267700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宋体" pitchFamily="2" charset="-122"/>
              </a:rPr>
              <a:t>较简单的收费（如分</a:t>
            </a:r>
            <a:r>
              <a:rPr lang="zh-CN" altLang="en-US" sz="2800" b="1" dirty="0" smtClean="0">
                <a:latin typeface="宋体" pitchFamily="2" charset="-122"/>
              </a:rPr>
              <a:t>时段的固定收费）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latin typeface="宋体" pitchFamily="2" charset="-122"/>
              </a:rPr>
              <a:t>复杂路</a:t>
            </a:r>
            <a:r>
              <a:rPr lang="zh-CN" altLang="en-US" sz="2800" b="1" dirty="0">
                <a:latin typeface="宋体" pitchFamily="2" charset="-122"/>
              </a:rPr>
              <a:t>网</a:t>
            </a:r>
            <a:r>
              <a:rPr lang="en-US" altLang="zh-CN" sz="2800" b="1" dirty="0" smtClean="0">
                <a:latin typeface="宋体" pitchFamily="2" charset="-122"/>
              </a:rPr>
              <a:t>(</a:t>
            </a:r>
            <a:r>
              <a:rPr lang="zh-CN" altLang="en-US" sz="2800" b="1" dirty="0" smtClean="0">
                <a:latin typeface="宋体" pitchFamily="2" charset="-122"/>
              </a:rPr>
              <a:t>多</a:t>
            </a:r>
            <a:r>
              <a:rPr lang="zh-CN" altLang="en-US" sz="2800" b="1" dirty="0">
                <a:latin typeface="宋体" pitchFamily="2" charset="-122"/>
              </a:rPr>
              <a:t>出发地、多</a:t>
            </a:r>
            <a:r>
              <a:rPr lang="zh-CN" altLang="en-US" sz="2800" b="1" dirty="0" smtClean="0">
                <a:latin typeface="宋体" pitchFamily="2" charset="-122"/>
              </a:rPr>
              <a:t>目的地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lang="zh-CN" altLang="en-US" sz="2800" b="1" dirty="0" smtClean="0">
                <a:latin typeface="宋体" pitchFamily="2" charset="-122"/>
              </a:rPr>
              <a:t>多瓶颈等</a:t>
            </a:r>
            <a:r>
              <a:rPr lang="en-US" altLang="zh-CN" sz="2800" b="1" dirty="0" smtClean="0">
                <a:latin typeface="宋体" pitchFamily="2" charset="-122"/>
              </a:rPr>
              <a:t>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latin typeface="宋体" pitchFamily="2" charset="-122"/>
              </a:rPr>
              <a:t>随机因素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latin typeface="宋体" pitchFamily="2" charset="-122"/>
              </a:rPr>
              <a:t>交通诱导、信息的作用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sz="2800" b="1" dirty="0" smtClean="0">
                <a:latin typeface="宋体" pitchFamily="2" charset="-122"/>
              </a:rPr>
              <a:t>……</a:t>
            </a:r>
          </a:p>
          <a:p>
            <a:pPr>
              <a:buFont typeface="Arial" pitchFamily="34" charset="0"/>
              <a:buChar char="•"/>
              <a:defRPr/>
            </a:pPr>
            <a:endParaRPr lang="en-US" altLang="zh-CN" sz="2800" b="1" dirty="0" smtClean="0">
              <a:latin typeface="宋体" pitchFamily="2" charset="-122"/>
            </a:endParaRPr>
          </a:p>
          <a:p>
            <a:pPr marL="0" indent="0">
              <a:defRPr/>
            </a:pPr>
            <a:r>
              <a:rPr lang="en-US" altLang="zh-CN" sz="2800" b="1" dirty="0" smtClean="0">
                <a:latin typeface="宋体" pitchFamily="2" charset="-122"/>
                <a:sym typeface="Wingdings" panose="05000000000000000000" pitchFamily="2" charset="2"/>
              </a:rPr>
              <a:t>   </a:t>
            </a:r>
            <a:r>
              <a:rPr lang="zh-CN" altLang="en-US" sz="2800" b="1" dirty="0" smtClean="0">
                <a:latin typeface="宋体" pitchFamily="2" charset="-122"/>
                <a:sym typeface="Wingdings" panose="05000000000000000000" pitchFamily="2" charset="2"/>
              </a:rPr>
              <a:t>交通经济学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zh-CN" altLang="en-US" sz="2800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7651" name="Rectangle 11"/>
          <p:cNvSpPr>
            <a:spLocks noChangeArrowheads="1"/>
          </p:cNvSpPr>
          <p:nvPr/>
        </p:nvSpPr>
        <p:spPr bwMode="auto">
          <a:xfrm>
            <a:off x="2483768" y="620688"/>
            <a:ext cx="3586932" cy="584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隶书" panose="02010509060101010101" pitchFamily="49" charset="-122"/>
              </a:rPr>
              <a:t>模型的评注与扩展</a:t>
            </a:r>
            <a:endParaRPr lang="en-US" altLang="zh-CN" sz="3200" b="1">
              <a:ea typeface="隶书" panose="02010509060101010101" pitchFamily="49" charset="-122"/>
            </a:endParaRPr>
          </a:p>
        </p:txBody>
      </p:sp>
      <p:sp>
        <p:nvSpPr>
          <p:cNvPr id="27652" name="内容占位符 1"/>
          <p:cNvSpPr>
            <a:spLocks noGrp="1"/>
          </p:cNvSpPr>
          <p:nvPr>
            <p:ph idx="1"/>
          </p:nvPr>
        </p:nvSpPr>
        <p:spPr bwMode="auto">
          <a:xfrm>
            <a:off x="374650" y="5013325"/>
            <a:ext cx="8229600" cy="442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zh-CN" altLang="en-US" sz="2000" b="1" dirty="0" smtClean="0">
                <a:solidFill>
                  <a:schemeClr val="accent2"/>
                </a:solidFill>
              </a:rPr>
              <a:t>主要参考文献：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5456238"/>
            <a:ext cx="86280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65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7"/>
          <p:cNvSpPr>
            <a:spLocks noChangeArrowheads="1"/>
          </p:cNvSpPr>
          <p:nvPr/>
        </p:nvSpPr>
        <p:spPr bwMode="auto">
          <a:xfrm>
            <a:off x="2209800" y="523875"/>
            <a:ext cx="4810125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ea typeface="楷体_GB2312" pitchFamily="49" charset="-122"/>
              </a:rPr>
              <a:t>10.3   “</a:t>
            </a:r>
            <a:r>
              <a:rPr lang="zh-CN" altLang="en-US" sz="3600" b="1">
                <a:ea typeface="楷体_GB2312" pitchFamily="49" charset="-122"/>
              </a:rPr>
              <a:t>一口价”的战略 </a:t>
            </a:r>
          </a:p>
        </p:txBody>
      </p:sp>
      <p:graphicFrame>
        <p:nvGraphicFramePr>
          <p:cNvPr id="28675" name="Object 28"/>
          <p:cNvGraphicFramePr>
            <a:graphicFrameLocks noChangeAspect="1"/>
          </p:cNvGraphicFramePr>
          <p:nvPr/>
        </p:nvGraphicFramePr>
        <p:xfrm>
          <a:off x="7667625" y="471488"/>
          <a:ext cx="9429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Clip" r:id="rId3" imgW="4519613" imgH="3467100" progId="MS_ClipArt_Gallery.2">
                  <p:embed/>
                </p:oleObj>
              </mc:Choice>
              <mc:Fallback>
                <p:oleObj name="Clip" r:id="rId3" imgW="4519613" imgH="3467100" progId="MS_ClipArt_Gallery.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471488"/>
                        <a:ext cx="9429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79388" y="1628775"/>
            <a:ext cx="1008062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258888" y="2413000"/>
            <a:ext cx="7885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为节省讨价还价时间，考虑“一口价”模式</a:t>
            </a:r>
            <a:endParaRPr lang="en-US" altLang="zh-CN" sz="2800"/>
          </a:p>
        </p:txBody>
      </p: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1258888" y="3060700"/>
            <a:ext cx="7812087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双方同时报价</a:t>
            </a:r>
            <a:r>
              <a:rPr lang="zh-CN" altLang="en-US" sz="2800" b="1"/>
              <a:t>：若买价</a:t>
            </a:r>
            <a:r>
              <a:rPr lang="zh-CN" altLang="en-US" sz="2800" b="1">
                <a:cs typeface="Times New Roman" panose="02020603050405020304" pitchFamily="18" charset="0"/>
              </a:rPr>
              <a:t>≥</a:t>
            </a:r>
            <a:r>
              <a:rPr lang="zh-CN" altLang="en-US" sz="2800" b="1"/>
              <a:t>卖价，则以均价成交</a:t>
            </a:r>
            <a:r>
              <a:rPr lang="en-US" altLang="zh-CN" sz="2800" b="1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                              </a:t>
            </a:r>
            <a:r>
              <a:rPr lang="zh-CN" altLang="en-US" sz="2800" b="1"/>
              <a:t>否则不成交</a:t>
            </a:r>
            <a:endParaRPr lang="en-US" altLang="zh-CN" sz="2800" b="1"/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179388" y="4549775"/>
            <a:ext cx="10668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15416" name="Text Box 56"/>
          <p:cNvSpPr txBox="1">
            <a:spLocks noChangeArrowheads="1"/>
          </p:cNvSpPr>
          <p:nvPr/>
        </p:nvSpPr>
        <p:spPr bwMode="auto">
          <a:xfrm>
            <a:off x="1476375" y="4622800"/>
            <a:ext cx="721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双方应如何报价？</a:t>
            </a:r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1476375" y="5214938"/>
            <a:ext cx="7216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双方总能成交吗？（效率估计）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1258888" y="1700213"/>
            <a:ext cx="7705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“</a:t>
            </a:r>
            <a:r>
              <a:rPr lang="zh-CN" altLang="en-US" sz="2800" b="1"/>
              <a:t>讨价还价”很浪费买卖双方的宝贵时间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9" grpId="0" animBg="1" autoUpdateAnimBg="0"/>
      <p:bldP spid="15390" grpId="0" autoUpdateAnimBg="0"/>
      <p:bldP spid="15414" grpId="0" autoUpdateAnimBg="0"/>
      <p:bldP spid="15415" grpId="0" animBg="1" autoUpdateAnimBg="0"/>
      <p:bldP spid="15416" grpId="0" autoUpdateAnimBg="0"/>
      <p:bldP spid="15417" grpId="0" autoUpdateAnimBg="0"/>
      <p:bldP spid="1541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7667625" y="471488"/>
          <a:ext cx="9429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Clip" r:id="rId3" imgW="4519613" imgH="3467100" progId="MS_ClipArt_Gallery.2">
                  <p:embed/>
                </p:oleObj>
              </mc:Choice>
              <mc:Fallback>
                <p:oleObj name="Clip" r:id="rId3" imgW="4519613" imgH="346710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471488"/>
                        <a:ext cx="9429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843213" y="549275"/>
            <a:ext cx="3455987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模型假设与建立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11188" y="1385888"/>
            <a:ext cx="792162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卖方知道物品对自己的价值，但买方不知道</a:t>
            </a:r>
            <a:r>
              <a:rPr lang="en-US" altLang="zh-CN" sz="2800" b="1"/>
              <a:t>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zh-CN" sz="2800" b="1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买方知道物品对自己的价值，但卖方不知道</a:t>
            </a:r>
            <a:r>
              <a:rPr lang="en-US" altLang="zh-CN" sz="2800" b="1"/>
              <a:t>.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627063" y="2565400"/>
            <a:ext cx="7329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双方都知道（如猜出）对方价值的分布信息</a:t>
            </a:r>
            <a:r>
              <a:rPr lang="en-US" altLang="zh-CN" sz="2800" b="1"/>
              <a:t>.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466725" y="3213100"/>
            <a:ext cx="8208963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卖方价值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, </a:t>
            </a:r>
            <a:r>
              <a:rPr lang="zh-CN" altLang="en-US" sz="2800" b="1"/>
              <a:t>买方价值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, </a:t>
            </a:r>
            <a:r>
              <a:rPr lang="zh-CN" altLang="en-US" sz="2800" b="1"/>
              <a:t>均服从</a:t>
            </a:r>
            <a:r>
              <a:rPr lang="en-US" altLang="zh-CN" sz="2800" b="1"/>
              <a:t> [0,1] </a:t>
            </a:r>
            <a:r>
              <a:rPr lang="zh-CN" altLang="en-US" sz="2800" b="1"/>
              <a:t>上的均匀分布</a:t>
            </a:r>
            <a:endParaRPr lang="en-US" altLang="zh-CN" sz="2800" b="1"/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466725" y="3905250"/>
            <a:ext cx="85693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卖方报价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, </a:t>
            </a:r>
            <a:r>
              <a:rPr lang="zh-CN" altLang="en-US" sz="2800" b="1"/>
              <a:t>买方报价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,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 ≥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s</a:t>
            </a:r>
            <a:r>
              <a:rPr lang="zh-CN" altLang="en-US" sz="2800" b="1"/>
              <a:t>时成交价</a:t>
            </a:r>
            <a:r>
              <a:rPr lang="en-US" altLang="zh-CN" sz="2800" b="1" i="1"/>
              <a:t>p</a:t>
            </a:r>
            <a:r>
              <a:rPr lang="zh-CN" altLang="en-US" sz="2800" b="1"/>
              <a:t>＝ </a:t>
            </a:r>
            <a:r>
              <a:rPr lang="en-US" altLang="zh-CN" sz="2800" b="1"/>
              <a:t>(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+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)/2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466725" y="4624388"/>
            <a:ext cx="84264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成交效用：卖方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p- v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, </a:t>
            </a:r>
            <a:r>
              <a:rPr lang="zh-CN" altLang="en-US" sz="2800" b="1"/>
              <a:t>买方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</a:t>
            </a:r>
            <a:r>
              <a:rPr lang="en-US" altLang="zh-CN" sz="2800" b="1" i="1"/>
              <a:t> v</a:t>
            </a:r>
            <a:r>
              <a:rPr lang="en-US" altLang="zh-CN" sz="2800" b="1" i="1" baseline="-25000"/>
              <a:t>b</a:t>
            </a:r>
            <a:r>
              <a:rPr lang="en-US" altLang="zh-CN" sz="2800" b="1" i="1"/>
              <a:t> –p</a:t>
            </a:r>
            <a:r>
              <a:rPr lang="en-US" altLang="zh-CN" sz="2800" b="1"/>
              <a:t>; </a:t>
            </a:r>
            <a:r>
              <a:rPr lang="zh-CN" altLang="en-US" sz="2800" b="1"/>
              <a:t>不成交</a:t>
            </a:r>
            <a:r>
              <a:rPr lang="en-US" altLang="zh-CN" sz="2800" b="1"/>
              <a:t>: 0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466725" y="5416550"/>
            <a:ext cx="8208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双方完全理性</a:t>
            </a:r>
            <a:r>
              <a:rPr lang="en-US" altLang="zh-CN" sz="2800" b="1"/>
              <a:t>(</a:t>
            </a:r>
            <a:r>
              <a:rPr lang="zh-CN" altLang="en-US" sz="2800" b="1"/>
              <a:t>最大化自己的期望效用</a:t>
            </a:r>
            <a:r>
              <a:rPr lang="zh-CN" altLang="en-US" sz="2800"/>
              <a:t> </a:t>
            </a:r>
            <a:r>
              <a:rPr lang="en-US" altLang="zh-CN" sz="2800" b="1"/>
              <a:t>).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468313" y="60785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以上为双方的共同知识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utoUpdateAnimBg="0"/>
      <p:bldP spid="98310" grpId="0" autoUpdateAnimBg="0"/>
      <p:bldP spid="98311" grpId="0" autoUpdateAnimBg="0"/>
      <p:bldP spid="98318" grpId="0" animBg="1" autoUpdateAnimBg="0"/>
      <p:bldP spid="98319" grpId="0" animBg="1" autoUpdateAnimBg="0"/>
      <p:bldP spid="98320" grpId="0" animBg="1" autoUpdateAnimBg="0"/>
      <p:bldP spid="98321" grpId="0" animBg="1" autoUpdateAnimBg="0"/>
      <p:bldP spid="9832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66725" y="3141663"/>
            <a:ext cx="331311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/>
              <a:t>卖方报价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s</a:t>
            </a:r>
            <a:r>
              <a:rPr lang="zh-CN" altLang="en-US" sz="2800" b="1"/>
              <a:t>＝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(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)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/>
              <a:t>买方报价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b</a:t>
            </a:r>
            <a:r>
              <a:rPr lang="zh-CN" altLang="en-US" sz="2800" b="1"/>
              <a:t>＝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)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8313" y="2492375"/>
            <a:ext cx="1981200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双方战略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95288" y="4581525"/>
            <a:ext cx="38163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战略组合</a:t>
            </a:r>
            <a:r>
              <a:rPr lang="en-US" altLang="zh-CN" sz="2800" b="1">
                <a:solidFill>
                  <a:srgbClr val="FF0000"/>
                </a:solidFill>
              </a:rPr>
              <a:t>( </a:t>
            </a:r>
            <a:r>
              <a:rPr lang="en-US" altLang="zh-CN" sz="2800" b="1" i="1">
                <a:solidFill>
                  <a:srgbClr val="FF0000"/>
                </a:solidFill>
              </a:rPr>
              <a:t>p</a:t>
            </a:r>
            <a:r>
              <a:rPr lang="en-US" altLang="zh-CN" sz="2800" b="1" i="1" baseline="-25000">
                <a:solidFill>
                  <a:srgbClr val="FF0000"/>
                </a:solidFill>
              </a:rPr>
              <a:t>s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i="1" baseline="-25000">
                <a:solidFill>
                  <a:srgbClr val="FF0000"/>
                </a:solidFill>
              </a:rPr>
              <a:t>s</a:t>
            </a:r>
            <a:r>
              <a:rPr lang="en-US" altLang="zh-CN" sz="2800" b="1">
                <a:solidFill>
                  <a:srgbClr val="FF0000"/>
                </a:solidFill>
              </a:rPr>
              <a:t>), </a:t>
            </a:r>
            <a:r>
              <a:rPr lang="en-US" altLang="zh-CN" sz="2800" b="1" i="1">
                <a:solidFill>
                  <a:srgbClr val="FF0000"/>
                </a:solidFill>
              </a:rPr>
              <a:t>p</a:t>
            </a:r>
            <a:r>
              <a:rPr lang="en-US" altLang="zh-CN" sz="2800" b="1" i="1" baseline="-25000">
                <a:solidFill>
                  <a:srgbClr val="FF0000"/>
                </a:solidFill>
              </a:rPr>
              <a:t>b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i="1" baseline="-25000">
                <a:solidFill>
                  <a:srgbClr val="FF0000"/>
                </a:solidFill>
              </a:rPr>
              <a:t>b</a:t>
            </a:r>
            <a:r>
              <a:rPr lang="en-US" altLang="zh-CN" sz="2800" b="1">
                <a:solidFill>
                  <a:srgbClr val="FF0000"/>
                </a:solidFill>
              </a:rPr>
              <a:t>)) </a:t>
            </a:r>
            <a:r>
              <a:rPr lang="zh-CN" altLang="en-US" sz="2800" b="1">
                <a:solidFill>
                  <a:srgbClr val="FF0000"/>
                </a:solidFill>
              </a:rPr>
              <a:t>　何时构成均衡？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140200" y="3213100"/>
            <a:ext cx="47529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定义在</a:t>
            </a:r>
            <a:r>
              <a:rPr lang="en-US" altLang="zh-CN" sz="2800" b="1">
                <a:solidFill>
                  <a:schemeClr val="accent2"/>
                </a:solidFill>
              </a:rPr>
              <a:t>[0</a:t>
            </a:r>
            <a:r>
              <a:rPr lang="zh-CN" altLang="en-US" sz="2800" b="1">
                <a:solidFill>
                  <a:schemeClr val="accent2"/>
                </a:solidFill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</a:rPr>
              <a:t>1]</a:t>
            </a:r>
            <a:r>
              <a:rPr lang="zh-CN" altLang="en-US" sz="2800" b="1">
                <a:solidFill>
                  <a:schemeClr val="accent2"/>
                </a:solidFill>
              </a:rPr>
              <a:t>区间上、取值也在</a:t>
            </a:r>
            <a:r>
              <a:rPr lang="en-US" altLang="zh-CN" sz="2800" b="1">
                <a:solidFill>
                  <a:schemeClr val="accent2"/>
                </a:solidFill>
              </a:rPr>
              <a:t>[0</a:t>
            </a:r>
            <a:r>
              <a:rPr lang="zh-CN" altLang="en-US" sz="2800" b="1">
                <a:solidFill>
                  <a:schemeClr val="accent2"/>
                </a:solidFill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</a:rPr>
              <a:t>1]</a:t>
            </a:r>
            <a:r>
              <a:rPr lang="zh-CN" altLang="en-US" sz="2800" b="1">
                <a:solidFill>
                  <a:schemeClr val="accent2"/>
                </a:solidFill>
              </a:rPr>
              <a:t>区间上的非减函数</a:t>
            </a:r>
            <a:r>
              <a:rPr lang="en-US" altLang="zh-CN" sz="2800" b="1">
                <a:solidFill>
                  <a:schemeClr val="accent2"/>
                </a:solidFill>
              </a:rPr>
              <a:t>.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835150" y="1700213"/>
            <a:ext cx="6480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不完全信息静态博弈（静态贝叶斯博弈）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867400" y="5718175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贝叶斯纳什均衡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859338" y="4714875"/>
            <a:ext cx="3095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单向改变战略不能提高自己效用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11188" y="112553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信息非对称（不完全信息）</a:t>
            </a:r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1403350" y="1844675"/>
            <a:ext cx="287338" cy="28892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20" name="AutoShape 20"/>
          <p:cNvSpPr>
            <a:spLocks noChangeArrowheads="1"/>
          </p:cNvSpPr>
          <p:nvPr/>
        </p:nvSpPr>
        <p:spPr bwMode="auto">
          <a:xfrm>
            <a:off x="5508625" y="5876925"/>
            <a:ext cx="287338" cy="28892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2" name="Text Box 22"/>
          <p:cNvSpPr txBox="1">
            <a:spLocks noChangeArrowheads="1"/>
          </p:cNvSpPr>
          <p:nvPr/>
        </p:nvSpPr>
        <p:spPr bwMode="auto">
          <a:xfrm>
            <a:off x="2843213" y="549275"/>
            <a:ext cx="3455987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模型假设与建立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1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nimBg="1" autoUpdateAnimBg="0"/>
      <p:bldP spid="25611" grpId="0"/>
      <p:bldP spid="25614" grpId="0"/>
      <p:bldP spid="25615" grpId="0"/>
      <p:bldP spid="25616" grpId="0"/>
      <p:bldP spid="25617" grpId="0"/>
      <p:bldP spid="25618" grpId="0" animBg="1"/>
      <p:bldP spid="256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219700" y="620713"/>
            <a:ext cx="1727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均衡条件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84213" y="3429000"/>
            <a:ext cx="6983412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具体战略</a:t>
            </a:r>
            <a:r>
              <a:rPr lang="en-US" altLang="zh-CN" sz="2800" b="1"/>
              <a:t>(</a:t>
            </a:r>
            <a:r>
              <a:rPr lang="zh-CN" altLang="en-US" sz="2800" b="1"/>
              <a:t>函数</a:t>
            </a:r>
            <a:r>
              <a:rPr lang="en-US" altLang="zh-CN" sz="2800" b="1"/>
              <a:t>)</a:t>
            </a:r>
            <a:r>
              <a:rPr lang="zh-CN" altLang="en-US" sz="2800" b="1"/>
              <a:t>形式不同，均衡就可能不同</a:t>
            </a:r>
            <a:r>
              <a:rPr lang="en-US" altLang="zh-CN" sz="2800" b="1"/>
              <a:t>.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95288" y="4005263"/>
            <a:ext cx="30972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单一价格战略</a:t>
            </a:r>
            <a:endParaRPr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31749" name="Object 21"/>
          <p:cNvGraphicFramePr>
            <a:graphicFrameLocks noChangeAspect="1"/>
          </p:cNvGraphicFramePr>
          <p:nvPr/>
        </p:nvGraphicFramePr>
        <p:xfrm>
          <a:off x="7812088" y="549275"/>
          <a:ext cx="7985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Clip" r:id="rId3" imgW="4519613" imgH="3467100" progId="MS_ClipArt_Gallery.2">
                  <p:embed/>
                </p:oleObj>
              </mc:Choice>
              <mc:Fallback>
                <p:oleObj name="Clip" r:id="rId3" imgW="4519613" imgH="3467100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9275"/>
                        <a:ext cx="7985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250825" y="1628775"/>
            <a:ext cx="40322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/>
              <a:t>卖方：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/>
              <a:t>买方：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395288" y="5949950"/>
            <a:ext cx="8497887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双方战略互为最优反应，所以构成</a:t>
            </a:r>
            <a:r>
              <a:rPr lang="zh-CN" altLang="en-US" sz="2800" b="1">
                <a:solidFill>
                  <a:srgbClr val="FF0000"/>
                </a:solidFill>
              </a:rPr>
              <a:t>贝叶斯纳什均衡</a:t>
            </a:r>
            <a:r>
              <a:rPr lang="zh-CN" altLang="en-US" sz="2800" b="1"/>
              <a:t>！</a:t>
            </a:r>
          </a:p>
        </p:txBody>
      </p:sp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1763713" y="1412875"/>
          <a:ext cx="70564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Equation" r:id="rId5" imgW="3594100" imgH="444500" progId="Equation.DSMT4">
                  <p:embed/>
                </p:oleObj>
              </mc:Choice>
              <mc:Fallback>
                <p:oleObj name="Equation" r:id="rId5" imgW="3594100" imgH="4445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12875"/>
                        <a:ext cx="705643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32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1835150" y="2420938"/>
          <a:ext cx="684053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Equation" r:id="rId7" imgW="3581400" imgH="444500" progId="Equation.DSMT4">
                  <p:embed/>
                </p:oleObj>
              </mc:Choice>
              <mc:Fallback>
                <p:oleObj name="Equation" r:id="rId7" imgW="3581400" imgH="4445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20938"/>
                        <a:ext cx="6840538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3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684213" y="4652963"/>
          <a:ext cx="302418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Equation" r:id="rId9" imgW="1256755" imgH="482391" progId="Equation.DSMT4">
                  <p:embed/>
                </p:oleObj>
              </mc:Choice>
              <mc:Fallback>
                <p:oleObj name="Equation" r:id="rId9" imgW="1256755" imgH="482391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2963"/>
                        <a:ext cx="302418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3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4356100" y="4652963"/>
          <a:ext cx="28082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Equation" r:id="rId11" imgW="1282700" imgH="482600" progId="Equation.DSMT4">
                  <p:embed/>
                </p:oleObj>
              </mc:Choice>
              <mc:Fallback>
                <p:oleObj name="Equation" r:id="rId11" imgW="1282700" imgH="482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652963"/>
                        <a:ext cx="280828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39"/>
          <p:cNvSpPr txBox="1">
            <a:spLocks noChangeArrowheads="1"/>
          </p:cNvSpPr>
          <p:nvPr/>
        </p:nvSpPr>
        <p:spPr bwMode="auto">
          <a:xfrm>
            <a:off x="1187450" y="549275"/>
            <a:ext cx="3455988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模型假设与建立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6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1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  <p:bldP spid="16391" grpId="0" animBg="1" autoUpdateAnimBg="0"/>
      <p:bldP spid="16397" grpId="0"/>
      <p:bldP spid="1641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427538" y="3284538"/>
            <a:ext cx="35274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单一价格战略效率为</a:t>
            </a:r>
          </a:p>
        </p:txBody>
      </p:sp>
      <p:graphicFrame>
        <p:nvGraphicFramePr>
          <p:cNvPr id="32771" name="Object 6"/>
          <p:cNvGraphicFramePr>
            <a:graphicFrameLocks noChangeAspect="1"/>
          </p:cNvGraphicFramePr>
          <p:nvPr/>
        </p:nvGraphicFramePr>
        <p:xfrm>
          <a:off x="7812088" y="549275"/>
          <a:ext cx="7985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Clip" r:id="rId3" imgW="4519613" imgH="3467100" progId="MS_ClipArt_Gallery.2">
                  <p:embed/>
                </p:oleObj>
              </mc:Choice>
              <mc:Fallback>
                <p:oleObj name="Clip" r:id="rId3" imgW="4519613" imgH="346710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9275"/>
                        <a:ext cx="7985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4572000" y="5373688"/>
            <a:ext cx="259238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zh-CN" altLang="en-US" sz="2800" i="1"/>
              <a:t>＝</a:t>
            </a:r>
            <a:r>
              <a:rPr lang="en-US" altLang="zh-CN" sz="2800">
                <a:cs typeface="Times New Roman" panose="02020603050405020304" pitchFamily="18" charset="0"/>
              </a:rPr>
              <a:t>0.5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效率最大</a:t>
            </a:r>
            <a:r>
              <a:rPr lang="en-US" altLang="zh-CN" sz="2800" b="1"/>
              <a:t>(3/4)</a:t>
            </a: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395288" y="908050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对给定的</a:t>
            </a:r>
            <a:r>
              <a:rPr lang="en-US" altLang="zh-CN" sz="2800" b="1"/>
              <a:t>(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, 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)</a:t>
            </a:r>
            <a:r>
              <a:rPr lang="zh-CN" altLang="en-US" sz="2800" b="1"/>
              <a:t>，当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&lt;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b</a:t>
            </a:r>
            <a:r>
              <a:rPr lang="zh-CN" altLang="en-US" sz="2800" b="1"/>
              <a:t>时称交易是</a:t>
            </a:r>
            <a:r>
              <a:rPr lang="zh-CN" altLang="en-US" sz="2800" b="1">
                <a:solidFill>
                  <a:srgbClr val="FF0000"/>
                </a:solidFill>
              </a:rPr>
              <a:t>有利的</a:t>
            </a:r>
            <a:r>
              <a:rPr lang="en-US" altLang="zh-CN" sz="2800" b="1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lang="zh-CN" altLang="en-US" sz="2800" b="1"/>
              <a:t>交易给双方带来的效用之和（即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–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s</a:t>
            </a:r>
            <a:r>
              <a:rPr lang="zh-CN" altLang="en-US" sz="2800" b="1"/>
              <a:t>）称为</a:t>
            </a:r>
            <a:r>
              <a:rPr lang="zh-CN" altLang="en-US" sz="2800" b="1">
                <a:solidFill>
                  <a:srgbClr val="FF0000"/>
                </a:solidFill>
              </a:rPr>
              <a:t>交易价值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r>
              <a:rPr lang="en-US" altLang="zh-CN" sz="2800"/>
              <a:t> 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250825" y="1924050"/>
            <a:ext cx="87566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/>
              <a:t>给定战略组合，</a:t>
            </a:r>
            <a:r>
              <a:rPr lang="zh-CN" altLang="en-US" sz="2800" b="1">
                <a:solidFill>
                  <a:srgbClr val="FF0000"/>
                </a:solidFill>
              </a:rPr>
              <a:t>能够实际发生的交易</a:t>
            </a:r>
            <a:r>
              <a:rPr lang="zh-CN" altLang="en-US" sz="2800" b="1"/>
              <a:t>的期望价值与有利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/>
              <a:t>的全部交易的期望价值的比值称为该战略的</a:t>
            </a:r>
            <a:r>
              <a:rPr lang="zh-CN" altLang="en-US" sz="2800" b="1">
                <a:solidFill>
                  <a:srgbClr val="FF0000"/>
                </a:solidFill>
              </a:rPr>
              <a:t>交易效率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r>
              <a:rPr lang="en-US" altLang="zh-CN" sz="2800" b="1"/>
              <a:t> 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50825" y="3140075"/>
            <a:ext cx="4319588" cy="3744913"/>
            <a:chOff x="567" y="1933"/>
            <a:chExt cx="2177" cy="1769"/>
          </a:xfrm>
        </p:grpSpPr>
        <p:sp>
          <p:nvSpPr>
            <p:cNvPr id="32779" name="Text Box 18"/>
            <p:cNvSpPr txBox="1">
              <a:spLocks noChangeArrowheads="1"/>
            </p:cNvSpPr>
            <p:nvPr/>
          </p:nvSpPr>
          <p:spPr bwMode="auto">
            <a:xfrm>
              <a:off x="776" y="1933"/>
              <a:ext cx="38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v</a:t>
              </a:r>
              <a:r>
                <a:rPr lang="en-US" altLang="zh-CN" b="1" i="1" baseline="-25000"/>
                <a:t>b</a:t>
              </a:r>
              <a:endParaRPr lang="en-US" altLang="zh-CN" b="1"/>
            </a:p>
          </p:txBody>
        </p:sp>
        <p:sp>
          <p:nvSpPr>
            <p:cNvPr id="32780" name="Text Box 19"/>
            <p:cNvSpPr txBox="1">
              <a:spLocks noChangeArrowheads="1"/>
            </p:cNvSpPr>
            <p:nvPr/>
          </p:nvSpPr>
          <p:spPr bwMode="auto">
            <a:xfrm>
              <a:off x="2082" y="2279"/>
              <a:ext cx="662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v</a:t>
              </a:r>
              <a:r>
                <a:rPr lang="en-US" altLang="zh-CN" b="1" i="1" baseline="-25000"/>
                <a:t>b</a:t>
              </a:r>
              <a:r>
                <a:rPr lang="en-US" altLang="zh-CN" b="1"/>
                <a:t>=</a:t>
              </a:r>
              <a:r>
                <a:rPr lang="en-US" altLang="zh-CN" b="1" i="1"/>
                <a:t>v</a:t>
              </a:r>
              <a:r>
                <a:rPr lang="en-US" altLang="zh-CN" b="1" i="1" baseline="-25000"/>
                <a:t>s</a:t>
              </a:r>
              <a:endParaRPr lang="en-US" altLang="zh-CN" b="1"/>
            </a:p>
          </p:txBody>
        </p:sp>
        <p:sp>
          <p:nvSpPr>
            <p:cNvPr id="32781" name="Text Box 20"/>
            <p:cNvSpPr txBox="1">
              <a:spLocks noChangeArrowheads="1"/>
            </p:cNvSpPr>
            <p:nvPr/>
          </p:nvSpPr>
          <p:spPr bwMode="auto">
            <a:xfrm>
              <a:off x="602" y="3237"/>
              <a:ext cx="38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O</a:t>
              </a:r>
            </a:p>
          </p:txBody>
        </p:sp>
        <p:sp>
          <p:nvSpPr>
            <p:cNvPr id="32782" name="Text Box 21"/>
            <p:cNvSpPr txBox="1">
              <a:spLocks noChangeArrowheads="1"/>
            </p:cNvSpPr>
            <p:nvPr/>
          </p:nvSpPr>
          <p:spPr bwMode="auto">
            <a:xfrm>
              <a:off x="567" y="2263"/>
              <a:ext cx="38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32783" name="Text Box 22"/>
            <p:cNvSpPr txBox="1">
              <a:spLocks noChangeArrowheads="1"/>
            </p:cNvSpPr>
            <p:nvPr/>
          </p:nvSpPr>
          <p:spPr bwMode="auto">
            <a:xfrm>
              <a:off x="1953" y="3393"/>
              <a:ext cx="38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32784" name="Text Box 23"/>
            <p:cNvSpPr txBox="1">
              <a:spLocks noChangeArrowheads="1"/>
            </p:cNvSpPr>
            <p:nvPr/>
          </p:nvSpPr>
          <p:spPr bwMode="auto">
            <a:xfrm>
              <a:off x="1474" y="3348"/>
              <a:ext cx="38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32785" name="Text Box 24"/>
            <p:cNvSpPr txBox="1">
              <a:spLocks noChangeArrowheads="1"/>
            </p:cNvSpPr>
            <p:nvPr/>
          </p:nvSpPr>
          <p:spPr bwMode="auto">
            <a:xfrm>
              <a:off x="584" y="2643"/>
              <a:ext cx="38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32786" name="Text Box 25"/>
            <p:cNvSpPr txBox="1">
              <a:spLocks noChangeArrowheads="1"/>
            </p:cNvSpPr>
            <p:nvPr/>
          </p:nvSpPr>
          <p:spPr bwMode="auto">
            <a:xfrm>
              <a:off x="2290" y="3348"/>
              <a:ext cx="38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v</a:t>
              </a:r>
              <a:r>
                <a:rPr lang="en-US" altLang="zh-CN" b="1" i="1" baseline="-25000"/>
                <a:t>s</a:t>
              </a:r>
              <a:endParaRPr lang="en-US" altLang="zh-CN" b="1"/>
            </a:p>
          </p:txBody>
        </p:sp>
        <p:sp>
          <p:nvSpPr>
            <p:cNvPr id="32787" name="Line 26"/>
            <p:cNvSpPr>
              <a:spLocks noChangeShapeType="1"/>
            </p:cNvSpPr>
            <p:nvPr/>
          </p:nvSpPr>
          <p:spPr bwMode="auto">
            <a:xfrm>
              <a:off x="846" y="3380"/>
              <a:ext cx="15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27"/>
            <p:cNvSpPr>
              <a:spLocks noChangeShapeType="1"/>
            </p:cNvSpPr>
            <p:nvPr/>
          </p:nvSpPr>
          <p:spPr bwMode="auto">
            <a:xfrm flipV="1">
              <a:off x="828" y="2192"/>
              <a:ext cx="0" cy="1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Line 28"/>
            <p:cNvSpPr>
              <a:spLocks noChangeShapeType="1"/>
            </p:cNvSpPr>
            <p:nvPr/>
          </p:nvSpPr>
          <p:spPr bwMode="auto">
            <a:xfrm flipV="1">
              <a:off x="828" y="2309"/>
              <a:ext cx="1359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Line 29"/>
            <p:cNvSpPr>
              <a:spLocks noChangeShapeType="1"/>
            </p:cNvSpPr>
            <p:nvPr/>
          </p:nvSpPr>
          <p:spPr bwMode="auto">
            <a:xfrm>
              <a:off x="2048" y="2429"/>
              <a:ext cx="0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30"/>
            <p:cNvSpPr>
              <a:spLocks noChangeShapeType="1"/>
            </p:cNvSpPr>
            <p:nvPr/>
          </p:nvSpPr>
          <p:spPr bwMode="auto">
            <a:xfrm flipH="1">
              <a:off x="811" y="2429"/>
              <a:ext cx="12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31"/>
            <p:cNvSpPr>
              <a:spLocks noChangeShapeType="1"/>
            </p:cNvSpPr>
            <p:nvPr/>
          </p:nvSpPr>
          <p:spPr bwMode="auto">
            <a:xfrm>
              <a:off x="1560" y="2810"/>
              <a:ext cx="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32"/>
            <p:cNvSpPr>
              <a:spLocks noChangeShapeType="1"/>
            </p:cNvSpPr>
            <p:nvPr/>
          </p:nvSpPr>
          <p:spPr bwMode="auto">
            <a:xfrm flipH="1">
              <a:off x="828" y="2810"/>
              <a:ext cx="7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33"/>
            <p:cNvSpPr>
              <a:spLocks noChangeShapeType="1"/>
            </p:cNvSpPr>
            <p:nvPr/>
          </p:nvSpPr>
          <p:spPr bwMode="auto">
            <a:xfrm flipV="1">
              <a:off x="1560" y="2429"/>
              <a:ext cx="1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Text Box 34"/>
            <p:cNvSpPr txBox="1">
              <a:spLocks noChangeArrowheads="1"/>
            </p:cNvSpPr>
            <p:nvPr/>
          </p:nvSpPr>
          <p:spPr bwMode="auto">
            <a:xfrm>
              <a:off x="898" y="2453"/>
              <a:ext cx="522" cy="2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zh-CN" altLang="en-US" b="1" smtClean="0"/>
                <a:t>交易</a:t>
              </a:r>
            </a:p>
          </p:txBody>
        </p:sp>
      </p:grpSp>
      <p:sp>
        <p:nvSpPr>
          <p:cNvPr id="32776" name="Text Box 37"/>
          <p:cNvSpPr txBox="1">
            <a:spLocks noChangeArrowheads="1"/>
          </p:cNvSpPr>
          <p:nvPr/>
        </p:nvSpPr>
        <p:spPr bwMode="auto">
          <a:xfrm>
            <a:off x="1636833" y="376461"/>
            <a:ext cx="32400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单一价格战略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2777" name="Rectangle 40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5031" name="Object 39"/>
          <p:cNvGraphicFramePr>
            <a:graphicFrameLocks noChangeAspect="1"/>
          </p:cNvGraphicFramePr>
          <p:nvPr/>
        </p:nvGraphicFramePr>
        <p:xfrm>
          <a:off x="4500563" y="4076700"/>
          <a:ext cx="44640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5" imgW="2540000" imgH="635000" progId="Equation.DSMT4">
                  <p:embed/>
                </p:oleObj>
              </mc:Choice>
              <mc:Fallback>
                <p:oleObj name="Equation" r:id="rId5" imgW="2540000" imgH="6350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76700"/>
                        <a:ext cx="446405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  <p:bldP spid="85006" grpId="0"/>
      <p:bldP spid="85007" grpId="0"/>
      <p:bldP spid="8500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468313" y="692150"/>
            <a:ext cx="2663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线性价格战略</a:t>
            </a:r>
          </a:p>
        </p:txBody>
      </p:sp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7812088" y="549275"/>
          <a:ext cx="7985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Clip" r:id="rId3" imgW="4519613" imgH="3467100" progId="MS_ClipArt_Gallery.2">
                  <p:embed/>
                </p:oleObj>
              </mc:Choice>
              <mc:Fallback>
                <p:oleObj name="Clip" r:id="rId3" imgW="4519613" imgH="346710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9275"/>
                        <a:ext cx="7985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3492500" y="404813"/>
            <a:ext cx="439261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/>
              <a:t>卖方报价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(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) </a:t>
            </a:r>
            <a:r>
              <a:rPr lang="zh-CN" altLang="en-US" sz="2800" b="1"/>
              <a:t>＝ 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+</a:t>
            </a:r>
            <a:r>
              <a:rPr lang="en-US" altLang="zh-CN" sz="2800" b="1" i="1"/>
              <a:t>c</a:t>
            </a:r>
            <a:r>
              <a:rPr lang="en-US" altLang="zh-CN" sz="2800" b="1" i="1" baseline="-25000"/>
              <a:t>s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s</a:t>
            </a:r>
            <a:r>
              <a:rPr lang="en-US" altLang="zh-CN" sz="2800" b="1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/>
              <a:t>买方报价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) </a:t>
            </a:r>
            <a:r>
              <a:rPr lang="zh-CN" altLang="en-US" sz="2800" b="1"/>
              <a:t>＝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+</a:t>
            </a:r>
            <a:r>
              <a:rPr lang="en-US" altLang="zh-CN" sz="2800" b="1" i="1"/>
              <a:t>c</a:t>
            </a:r>
            <a:r>
              <a:rPr lang="en-US" altLang="zh-CN" sz="2800" b="1" i="1" baseline="-25000"/>
              <a:t>b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b</a:t>
            </a:r>
            <a:r>
              <a:rPr lang="zh-CN" altLang="en-US" sz="2800" b="1"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3060700" y="5373688"/>
            <a:ext cx="4248150" cy="11604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双方战略互为最优反应，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构成</a:t>
            </a:r>
            <a:r>
              <a:rPr lang="zh-CN" altLang="en-US" sz="2800" b="1">
                <a:solidFill>
                  <a:srgbClr val="FF0000"/>
                </a:solidFill>
              </a:rPr>
              <a:t>贝叶斯纳什均衡</a:t>
            </a:r>
            <a:r>
              <a:rPr lang="zh-CN" altLang="en-US" sz="2800" b="1"/>
              <a:t>！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395288" y="1700213"/>
            <a:ext cx="1295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买方：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395288" y="4292600"/>
            <a:ext cx="2159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买方</a:t>
            </a:r>
            <a:r>
              <a:rPr lang="en-US" altLang="zh-CN" sz="2800" b="1">
                <a:solidFill>
                  <a:schemeClr val="accent2"/>
                </a:solidFill>
              </a:rPr>
              <a:t>: (</a:t>
            </a:r>
            <a:r>
              <a:rPr lang="zh-CN" altLang="en-US" sz="2800" b="1">
                <a:solidFill>
                  <a:schemeClr val="accent2"/>
                </a:solidFill>
              </a:rPr>
              <a:t>同理</a:t>
            </a:r>
            <a:r>
              <a:rPr lang="en-US" altLang="zh-CN" sz="2800" b="1">
                <a:solidFill>
                  <a:schemeClr val="accent2"/>
                </a:solidFill>
                <a:sym typeface="Wingdings" panose="05000000000000000000" pitchFamily="2" charset="2"/>
              </a:rPr>
              <a:t>)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3203575" y="2924175"/>
            <a:ext cx="288925" cy="4333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62" name="AutoShape 22"/>
          <p:cNvSpPr>
            <a:spLocks noChangeArrowheads="1"/>
          </p:cNvSpPr>
          <p:nvPr/>
        </p:nvSpPr>
        <p:spPr bwMode="auto">
          <a:xfrm>
            <a:off x="3203575" y="3717925"/>
            <a:ext cx="288925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7064" name="Object 24"/>
          <p:cNvGraphicFramePr>
            <a:graphicFrameLocks noChangeAspect="1"/>
          </p:cNvGraphicFramePr>
          <p:nvPr/>
        </p:nvGraphicFramePr>
        <p:xfrm>
          <a:off x="3708400" y="2636838"/>
          <a:ext cx="51847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" name="Equation" r:id="rId5" imgW="2590800" imgH="444500" progId="Equation.DSMT4">
                  <p:embed/>
                </p:oleObj>
              </mc:Choice>
              <mc:Fallback>
                <p:oleObj name="Equation" r:id="rId5" imgW="2590800" imgH="4445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636838"/>
                        <a:ext cx="518477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6" name="Object 26"/>
          <p:cNvGraphicFramePr>
            <a:graphicFrameLocks noChangeAspect="1"/>
          </p:cNvGraphicFramePr>
          <p:nvPr/>
        </p:nvGraphicFramePr>
        <p:xfrm>
          <a:off x="1476375" y="1779588"/>
          <a:ext cx="74168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" name="Equation" r:id="rId7" imgW="3581400" imgH="444500" progId="Equation.DSMT4">
                  <p:embed/>
                </p:oleObj>
              </mc:Choice>
              <mc:Fallback>
                <p:oleObj name="Equation" r:id="rId7" imgW="3581400" imgH="4445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79588"/>
                        <a:ext cx="74168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8" name="Object 28"/>
          <p:cNvGraphicFramePr>
            <a:graphicFrameLocks noChangeAspect="1"/>
          </p:cNvGraphicFramePr>
          <p:nvPr/>
        </p:nvGraphicFramePr>
        <p:xfrm>
          <a:off x="755650" y="2924175"/>
          <a:ext cx="23034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5" name="Equation" r:id="rId9" imgW="1130300" imgH="228600" progId="Equation.DSMT4">
                  <p:embed/>
                </p:oleObj>
              </mc:Choice>
              <mc:Fallback>
                <p:oleObj name="Equation" r:id="rId9" imgW="11303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24175"/>
                        <a:ext cx="23034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9" name="Object 29"/>
          <p:cNvGraphicFramePr>
            <a:graphicFrameLocks noChangeAspect="1"/>
          </p:cNvGraphicFramePr>
          <p:nvPr/>
        </p:nvGraphicFramePr>
        <p:xfrm>
          <a:off x="3708400" y="3573463"/>
          <a:ext cx="2016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" name="Equation" r:id="rId11" imgW="965200" imgH="393700" progId="Equation.DSMT4">
                  <p:embed/>
                </p:oleObj>
              </mc:Choice>
              <mc:Fallback>
                <p:oleObj name="Equation" r:id="rId11" imgW="965200" imgH="3937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573463"/>
                        <a:ext cx="2016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1" name="Object 31"/>
          <p:cNvGraphicFramePr>
            <a:graphicFrameLocks noChangeAspect="1"/>
          </p:cNvGraphicFramePr>
          <p:nvPr/>
        </p:nvGraphicFramePr>
        <p:xfrm>
          <a:off x="2987675" y="4365625"/>
          <a:ext cx="31686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" name="Equation" r:id="rId13" imgW="1345616" imgH="393529" progId="Equation.DSMT4">
                  <p:embed/>
                </p:oleObj>
              </mc:Choice>
              <mc:Fallback>
                <p:oleObj name="Equation" r:id="rId13" imgW="1345616" imgH="39352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365625"/>
                        <a:ext cx="31686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3" name="Object 33"/>
          <p:cNvGraphicFramePr>
            <a:graphicFrameLocks noChangeAspect="1"/>
          </p:cNvGraphicFramePr>
          <p:nvPr/>
        </p:nvGraphicFramePr>
        <p:xfrm>
          <a:off x="6732588" y="3573463"/>
          <a:ext cx="2411412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" name="Equation" r:id="rId15" imgW="1129810" imgH="812447" progId="Equation.DSMT4">
                  <p:embed/>
                </p:oleObj>
              </mc:Choice>
              <mc:Fallback>
                <p:oleObj name="Equation" r:id="rId15" imgW="1129810" imgH="812447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573463"/>
                        <a:ext cx="2411412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5" name="AutoShape 35"/>
          <p:cNvSpPr>
            <a:spLocks noChangeArrowheads="1"/>
          </p:cNvSpPr>
          <p:nvPr/>
        </p:nvSpPr>
        <p:spPr bwMode="auto">
          <a:xfrm>
            <a:off x="6227763" y="4149725"/>
            <a:ext cx="2159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39750" y="5157788"/>
            <a:ext cx="2016125" cy="1462087"/>
            <a:chOff x="340" y="3249"/>
            <a:chExt cx="1270" cy="921"/>
          </a:xfrm>
        </p:grpSpPr>
        <p:graphicFrame>
          <p:nvGraphicFramePr>
            <p:cNvPr id="33810" name="Object 36"/>
            <p:cNvGraphicFramePr>
              <a:graphicFrameLocks noChangeAspect="1"/>
            </p:cNvGraphicFramePr>
            <p:nvPr/>
          </p:nvGraphicFramePr>
          <p:xfrm>
            <a:off x="340" y="3249"/>
            <a:ext cx="127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9" name="Equation" r:id="rId17" imgW="1066337" imgH="393529" progId="Equation.DSMT4">
                    <p:embed/>
                  </p:oleObj>
                </mc:Choice>
                <mc:Fallback>
                  <p:oleObj name="Equation" r:id="rId17" imgW="1066337" imgH="393529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249"/>
                          <a:ext cx="127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Object 38"/>
            <p:cNvGraphicFramePr>
              <a:graphicFrameLocks noChangeAspect="1"/>
            </p:cNvGraphicFramePr>
            <p:nvPr/>
          </p:nvGraphicFramePr>
          <p:xfrm>
            <a:off x="340" y="3748"/>
            <a:ext cx="122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0" name="Equation" r:id="rId19" imgW="1129810" imgH="393529" progId="Equation.DSMT4">
                    <p:embed/>
                  </p:oleObj>
                </mc:Choice>
                <mc:Fallback>
                  <p:oleObj name="Equation" r:id="rId19" imgW="1129810" imgH="393529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748"/>
                          <a:ext cx="122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7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87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87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10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1" grpId="0" animBg="1" autoUpdateAnimBg="0"/>
      <p:bldP spid="87061" grpId="0" animBg="1"/>
      <p:bldP spid="87062" grpId="0" animBg="1"/>
      <p:bldP spid="870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5219700" y="4421188"/>
            <a:ext cx="3168650" cy="95408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完全随机选择策略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(50%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50%)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？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63513" y="4440238"/>
            <a:ext cx="4048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假设：同时决策（球速很快，否则来不及反应）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0" y="5788025"/>
            <a:ext cx="82407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 </a:t>
            </a:r>
            <a:r>
              <a:rPr lang="zh-CN" altLang="zh-CN" sz="2800" b="1" dirty="0">
                <a:solidFill>
                  <a:srgbClr val="FF0000"/>
                </a:solidFill>
              </a:rPr>
              <a:t>如果不是，射门方向和扑球方向应该有什么规律？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163513" y="1792288"/>
            <a:ext cx="41925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假设：</a:t>
            </a:r>
            <a:r>
              <a:rPr lang="zh-CN" altLang="zh-CN" sz="2800" b="1" dirty="0">
                <a:solidFill>
                  <a:schemeClr val="accent2"/>
                </a:solidFill>
              </a:rPr>
              <a:t>不考虑球踢向中路</a:t>
            </a:r>
            <a:r>
              <a:rPr lang="zh-CN" altLang="en-US" sz="2800" b="1" dirty="0">
                <a:solidFill>
                  <a:schemeClr val="accent2"/>
                </a:solidFill>
              </a:rPr>
              <a:t>及</a:t>
            </a:r>
            <a:r>
              <a:rPr lang="zh-CN" altLang="zh-CN" sz="2800" b="1" dirty="0">
                <a:solidFill>
                  <a:schemeClr val="accent2"/>
                </a:solidFill>
              </a:rPr>
              <a:t>守门员</a:t>
            </a:r>
            <a:r>
              <a:rPr lang="zh-CN" altLang="en-US" sz="2800" b="1" dirty="0">
                <a:solidFill>
                  <a:schemeClr val="accent2"/>
                </a:solidFill>
              </a:rPr>
              <a:t>停</a:t>
            </a:r>
            <a:r>
              <a:rPr lang="zh-CN" altLang="zh-CN" sz="2800" b="1" dirty="0">
                <a:solidFill>
                  <a:schemeClr val="accent2"/>
                </a:solidFill>
              </a:rPr>
              <a:t>在中间</a:t>
            </a:r>
            <a:r>
              <a:rPr lang="zh-CN" altLang="en-US" sz="2800" b="1" dirty="0">
                <a:solidFill>
                  <a:schemeClr val="accent2"/>
                </a:solidFill>
              </a:rPr>
              <a:t>位置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209550" y="1204913"/>
            <a:ext cx="1871663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问题背景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5000" y="2746375"/>
          <a:ext cx="7005638" cy="13477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6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384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4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扑</a:t>
                      </a: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向左侧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扑</a:t>
                      </a: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向右侧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踢向左侧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？？</a:t>
                      </a:r>
                      <a:endParaRPr lang="zh-CN" sz="28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踢向右侧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？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？？</a:t>
                      </a:r>
                      <a:endParaRPr lang="zh-CN" altLang="zh-CN" sz="2800" b="1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98975" y="2152650"/>
            <a:ext cx="32289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1435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100" dirty="0">
                <a:solidFill>
                  <a:srgbClr val="FF0000"/>
                </a:solidFill>
                <a:latin typeface="Times New Roman"/>
                <a:ea typeface="宋体"/>
              </a:rPr>
              <a:t>守门员基本策略</a:t>
            </a:r>
          </a:p>
        </p:txBody>
      </p:sp>
      <p:sp>
        <p:nvSpPr>
          <p:cNvPr id="7" name="矩形 6"/>
          <p:cNvSpPr/>
          <p:nvPr/>
        </p:nvSpPr>
        <p:spPr>
          <a:xfrm>
            <a:off x="209550" y="3195638"/>
            <a:ext cx="1627188" cy="954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100" dirty="0">
                <a:solidFill>
                  <a:srgbClr val="FF0000"/>
                </a:solidFill>
                <a:latin typeface="Times New Roman"/>
                <a:ea typeface="宋体"/>
              </a:rPr>
              <a:t>罚球队员</a:t>
            </a:r>
            <a:endParaRPr kumimoji="0" lang="en-US" altLang="zh-CN" sz="2800" b="1" kern="100" dirty="0">
              <a:solidFill>
                <a:srgbClr val="FF0000"/>
              </a:solidFill>
              <a:latin typeface="Times New Roman"/>
              <a:ea typeface="宋体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100" dirty="0">
                <a:solidFill>
                  <a:srgbClr val="FF0000"/>
                </a:solidFill>
                <a:latin typeface="Times New Roman"/>
                <a:ea typeface="宋体"/>
              </a:rPr>
              <a:t>基本策略</a:t>
            </a:r>
          </a:p>
        </p:txBody>
      </p:sp>
      <p:sp>
        <p:nvSpPr>
          <p:cNvPr id="7195" name="AutoShape 32" descr="http://imgt3.bdstatic.com/it/u=401533077,1148197872&amp;fm=23&amp;gp=0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96" name="AutoShape 34" descr="http://imgt3.bdstatic.com/it/u=401533077,1148197872&amp;fm=23&amp;gp=0.jpg"/>
          <p:cNvSpPr>
            <a:spLocks noChangeAspect="1" noChangeArrowheads="1"/>
          </p:cNvSpPr>
          <p:nvPr/>
        </p:nvSpPr>
        <p:spPr bwMode="auto">
          <a:xfrm>
            <a:off x="228600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97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4" y="595313"/>
            <a:ext cx="2055813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8" name="Rectangle 55"/>
          <p:cNvSpPr>
            <a:spLocks noChangeArrowheads="1"/>
          </p:cNvSpPr>
          <p:nvPr/>
        </p:nvSpPr>
        <p:spPr bwMode="auto">
          <a:xfrm>
            <a:off x="2195513" y="503238"/>
            <a:ext cx="3457575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ea typeface="楷体_GB2312" pitchFamily="49" charset="-122"/>
              </a:rPr>
              <a:t>10.1 </a:t>
            </a:r>
            <a:r>
              <a:rPr lang="zh-CN" altLang="en-US" sz="3600" b="1">
                <a:ea typeface="楷体_GB2312" pitchFamily="49" charset="-122"/>
              </a:rPr>
              <a:t>点球大战</a:t>
            </a:r>
            <a:r>
              <a:rPr lang="en-US" altLang="zh-CN" sz="3600" b="1">
                <a:ea typeface="楷体_GB2312" pitchFamily="49" charset="-122"/>
              </a:rPr>
              <a:t>  </a:t>
            </a:r>
            <a:endParaRPr lang="zh-CN" altLang="en-US" sz="36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 animBg="1" autoUpdateAnimBg="0"/>
      <p:bldP spid="4118" grpId="0" autoUpdateAnimBg="0"/>
      <p:bldP spid="4119" grpId="0" autoUpdateAnimBg="0"/>
      <p:bldP spid="4124" grpId="0"/>
      <p:bldP spid="4126" grpId="0" animBg="1" autoUpdateAnimBg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7812088" y="549275"/>
          <a:ext cx="7985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Clip" r:id="rId3" imgW="4519613" imgH="3467100" progId="MS_ClipArt_Gallery.2">
                  <p:embed/>
                </p:oleObj>
              </mc:Choice>
              <mc:Fallback>
                <p:oleObj name="Clip" r:id="rId3" imgW="4519613" imgH="34671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9275"/>
                        <a:ext cx="7985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258888" y="1341438"/>
            <a:ext cx="4232275" cy="4033837"/>
            <a:chOff x="271" y="1071"/>
            <a:chExt cx="2666" cy="2541"/>
          </a:xfrm>
        </p:grpSpPr>
        <p:sp>
          <p:nvSpPr>
            <p:cNvPr id="34825" name="Text Box 11"/>
            <p:cNvSpPr txBox="1">
              <a:spLocks noChangeArrowheads="1"/>
            </p:cNvSpPr>
            <p:nvPr/>
          </p:nvSpPr>
          <p:spPr bwMode="auto">
            <a:xfrm>
              <a:off x="2472" y="3086"/>
              <a:ext cx="465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v</a:t>
              </a:r>
              <a:r>
                <a:rPr lang="en-US" altLang="zh-CN" i="1" baseline="-25000"/>
                <a:t>b</a:t>
              </a:r>
              <a:r>
                <a:rPr lang="en-US" altLang="zh-CN"/>
                <a:t>,</a:t>
              </a:r>
              <a:r>
                <a:rPr lang="en-US" altLang="zh-CN" i="1"/>
                <a:t>v</a:t>
              </a:r>
              <a:r>
                <a:rPr lang="en-US" altLang="zh-CN" i="1" baseline="-25000"/>
                <a:t>s</a:t>
              </a:r>
              <a:endParaRPr lang="en-US" altLang="zh-CN"/>
            </a:p>
          </p:txBody>
        </p:sp>
        <p:sp>
          <p:nvSpPr>
            <p:cNvPr id="34826" name="Text Box 12"/>
            <p:cNvSpPr txBox="1">
              <a:spLocks noChangeArrowheads="1"/>
            </p:cNvSpPr>
            <p:nvPr/>
          </p:nvSpPr>
          <p:spPr bwMode="auto">
            <a:xfrm>
              <a:off x="2171" y="3094"/>
              <a:ext cx="25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/>
                <a:t>1</a:t>
              </a:r>
            </a:p>
          </p:txBody>
        </p:sp>
        <p:sp>
          <p:nvSpPr>
            <p:cNvPr id="34827" name="Text Box 13"/>
            <p:cNvSpPr txBox="1">
              <a:spLocks noChangeArrowheads="1"/>
            </p:cNvSpPr>
            <p:nvPr/>
          </p:nvSpPr>
          <p:spPr bwMode="auto">
            <a:xfrm>
              <a:off x="1193" y="2587"/>
              <a:ext cx="508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p</a:t>
              </a:r>
              <a:r>
                <a:rPr lang="en-US" altLang="zh-CN" i="1" baseline="-25000"/>
                <a:t>b</a:t>
              </a:r>
              <a:r>
                <a:rPr lang="en-US" altLang="zh-CN"/>
                <a:t>(</a:t>
              </a:r>
              <a:r>
                <a:rPr lang="en-US" altLang="zh-CN" i="1"/>
                <a:t>v</a:t>
              </a:r>
              <a:r>
                <a:rPr lang="en-US" altLang="zh-CN" i="1" baseline="-25000"/>
                <a:t>b</a:t>
              </a:r>
              <a:r>
                <a:rPr lang="en-US" altLang="zh-CN"/>
                <a:t>)</a:t>
              </a:r>
            </a:p>
          </p:txBody>
        </p:sp>
        <p:sp>
          <p:nvSpPr>
            <p:cNvPr id="34828" name="Text Box 14"/>
            <p:cNvSpPr txBox="1">
              <a:spLocks noChangeArrowheads="1"/>
            </p:cNvSpPr>
            <p:nvPr/>
          </p:nvSpPr>
          <p:spPr bwMode="auto">
            <a:xfrm>
              <a:off x="1156" y="2024"/>
              <a:ext cx="58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p</a:t>
              </a:r>
              <a:r>
                <a:rPr lang="en-US" altLang="zh-CN" i="1" baseline="-25000"/>
                <a:t>s</a:t>
              </a:r>
              <a:r>
                <a:rPr lang="en-US" altLang="zh-CN"/>
                <a:t>(</a:t>
              </a:r>
              <a:r>
                <a:rPr lang="en-US" altLang="zh-CN" i="1"/>
                <a:t>v</a:t>
              </a:r>
              <a:r>
                <a:rPr lang="en-US" altLang="zh-CN" i="1" baseline="-25000"/>
                <a:t>s</a:t>
              </a:r>
              <a:r>
                <a:rPr lang="en-US" altLang="zh-CN"/>
                <a:t>)</a:t>
              </a:r>
            </a:p>
          </p:txBody>
        </p:sp>
        <p:sp>
          <p:nvSpPr>
            <p:cNvPr id="34829" name="Text Box 15"/>
            <p:cNvSpPr txBox="1">
              <a:spLocks noChangeArrowheads="1"/>
            </p:cNvSpPr>
            <p:nvPr/>
          </p:nvSpPr>
          <p:spPr bwMode="auto">
            <a:xfrm>
              <a:off x="2295" y="1958"/>
              <a:ext cx="44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/>
                <a:t>3/4</a:t>
              </a:r>
            </a:p>
          </p:txBody>
        </p:sp>
        <p:sp>
          <p:nvSpPr>
            <p:cNvPr id="34830" name="Text Box 16"/>
            <p:cNvSpPr txBox="1">
              <a:spLocks noChangeArrowheads="1"/>
            </p:cNvSpPr>
            <p:nvPr/>
          </p:nvSpPr>
          <p:spPr bwMode="auto">
            <a:xfrm>
              <a:off x="1669" y="3113"/>
              <a:ext cx="440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/>
                <a:t>3/4</a:t>
              </a:r>
            </a:p>
          </p:txBody>
        </p:sp>
        <p:sp>
          <p:nvSpPr>
            <p:cNvPr id="34831" name="Text Box 17"/>
            <p:cNvSpPr txBox="1">
              <a:spLocks noChangeArrowheads="1"/>
            </p:cNvSpPr>
            <p:nvPr/>
          </p:nvSpPr>
          <p:spPr bwMode="auto">
            <a:xfrm>
              <a:off x="271" y="2653"/>
              <a:ext cx="38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/>
                <a:t>1/4</a:t>
              </a:r>
            </a:p>
          </p:txBody>
        </p:sp>
        <p:sp>
          <p:nvSpPr>
            <p:cNvPr id="34832" name="Text Box 18"/>
            <p:cNvSpPr txBox="1">
              <a:spLocks noChangeArrowheads="1"/>
            </p:cNvSpPr>
            <p:nvPr/>
          </p:nvSpPr>
          <p:spPr bwMode="auto">
            <a:xfrm>
              <a:off x="385" y="1071"/>
              <a:ext cx="545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p</a:t>
              </a:r>
              <a:r>
                <a:rPr lang="en-US" altLang="zh-CN" i="1" baseline="-25000"/>
                <a:t>b</a:t>
              </a:r>
              <a:r>
                <a:rPr lang="en-US" altLang="zh-CN"/>
                <a:t>,</a:t>
              </a:r>
              <a:r>
                <a:rPr lang="en-US" altLang="zh-CN" i="1"/>
                <a:t>p</a:t>
              </a:r>
              <a:r>
                <a:rPr lang="en-US" altLang="zh-CN" i="1" baseline="-25000"/>
                <a:t>s</a:t>
              </a:r>
              <a:endParaRPr lang="en-US" altLang="zh-CN"/>
            </a:p>
          </p:txBody>
        </p:sp>
        <p:sp>
          <p:nvSpPr>
            <p:cNvPr id="34833" name="Text Box 19"/>
            <p:cNvSpPr txBox="1">
              <a:spLocks noChangeArrowheads="1"/>
            </p:cNvSpPr>
            <p:nvPr/>
          </p:nvSpPr>
          <p:spPr bwMode="auto">
            <a:xfrm>
              <a:off x="456" y="3048"/>
              <a:ext cx="247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O</a:t>
              </a:r>
            </a:p>
          </p:txBody>
        </p:sp>
        <p:sp>
          <p:nvSpPr>
            <p:cNvPr id="34834" name="Text Box 20"/>
            <p:cNvSpPr txBox="1">
              <a:spLocks noChangeArrowheads="1"/>
            </p:cNvSpPr>
            <p:nvPr/>
          </p:nvSpPr>
          <p:spPr bwMode="auto">
            <a:xfrm>
              <a:off x="319" y="1564"/>
              <a:ext cx="506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/>
                <a:t>1</a:t>
              </a:r>
            </a:p>
          </p:txBody>
        </p:sp>
        <p:sp>
          <p:nvSpPr>
            <p:cNvPr id="34835" name="Text Box 21"/>
            <p:cNvSpPr txBox="1">
              <a:spLocks noChangeArrowheads="1"/>
            </p:cNvSpPr>
            <p:nvPr/>
          </p:nvSpPr>
          <p:spPr bwMode="auto">
            <a:xfrm>
              <a:off x="852" y="3152"/>
              <a:ext cx="667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/>
                <a:t>1/4</a:t>
              </a:r>
            </a:p>
          </p:txBody>
        </p:sp>
        <p:sp>
          <p:nvSpPr>
            <p:cNvPr id="34836" name="Line 22"/>
            <p:cNvSpPr>
              <a:spLocks noChangeShapeType="1"/>
            </p:cNvSpPr>
            <p:nvPr/>
          </p:nvSpPr>
          <p:spPr bwMode="auto">
            <a:xfrm>
              <a:off x="664" y="3108"/>
              <a:ext cx="20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3"/>
            <p:cNvSpPr>
              <a:spLocks noChangeShapeType="1"/>
            </p:cNvSpPr>
            <p:nvPr/>
          </p:nvSpPr>
          <p:spPr bwMode="auto">
            <a:xfrm flipV="1">
              <a:off x="664" y="1465"/>
              <a:ext cx="0" cy="16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24"/>
            <p:cNvSpPr>
              <a:spLocks noChangeShapeType="1"/>
            </p:cNvSpPr>
            <p:nvPr/>
          </p:nvSpPr>
          <p:spPr bwMode="auto">
            <a:xfrm flipV="1">
              <a:off x="664" y="1892"/>
              <a:ext cx="1610" cy="8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25"/>
            <p:cNvSpPr>
              <a:spLocks noChangeShapeType="1"/>
            </p:cNvSpPr>
            <p:nvPr/>
          </p:nvSpPr>
          <p:spPr bwMode="auto">
            <a:xfrm>
              <a:off x="2274" y="1794"/>
              <a:ext cx="0" cy="1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26"/>
            <p:cNvSpPr>
              <a:spLocks noChangeShapeType="1"/>
            </p:cNvSpPr>
            <p:nvPr/>
          </p:nvSpPr>
          <p:spPr bwMode="auto">
            <a:xfrm flipH="1">
              <a:off x="641" y="1794"/>
              <a:ext cx="16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27"/>
            <p:cNvSpPr>
              <a:spLocks noChangeShapeType="1"/>
            </p:cNvSpPr>
            <p:nvPr/>
          </p:nvSpPr>
          <p:spPr bwMode="auto">
            <a:xfrm>
              <a:off x="1837" y="2122"/>
              <a:ext cx="0" cy="9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29"/>
            <p:cNvSpPr>
              <a:spLocks noChangeShapeType="1"/>
            </p:cNvSpPr>
            <p:nvPr/>
          </p:nvSpPr>
          <p:spPr bwMode="auto">
            <a:xfrm flipV="1">
              <a:off x="657" y="2122"/>
              <a:ext cx="1610" cy="8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30"/>
            <p:cNvSpPr>
              <a:spLocks noChangeShapeType="1"/>
            </p:cNvSpPr>
            <p:nvPr/>
          </p:nvSpPr>
          <p:spPr bwMode="auto">
            <a:xfrm>
              <a:off x="1837" y="2155"/>
              <a:ext cx="4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31"/>
            <p:cNvSpPr>
              <a:spLocks noChangeShapeType="1"/>
            </p:cNvSpPr>
            <p:nvPr/>
          </p:nvSpPr>
          <p:spPr bwMode="auto">
            <a:xfrm flipV="1">
              <a:off x="664" y="2812"/>
              <a:ext cx="3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32"/>
            <p:cNvSpPr>
              <a:spLocks noChangeShapeType="1"/>
            </p:cNvSpPr>
            <p:nvPr/>
          </p:nvSpPr>
          <p:spPr bwMode="auto">
            <a:xfrm flipV="1">
              <a:off x="1019" y="2812"/>
              <a:ext cx="13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0" name="Text Box 36"/>
          <p:cNvSpPr txBox="1">
            <a:spLocks noChangeArrowheads="1"/>
          </p:cNvSpPr>
          <p:nvPr/>
        </p:nvSpPr>
        <p:spPr bwMode="auto">
          <a:xfrm>
            <a:off x="468313" y="5445125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795963" y="2349500"/>
            <a:ext cx="3168650" cy="1522413"/>
            <a:chOff x="249" y="3339"/>
            <a:chExt cx="1996" cy="959"/>
          </a:xfrm>
        </p:grpSpPr>
        <p:graphicFrame>
          <p:nvGraphicFramePr>
            <p:cNvPr id="34823" name="Object 37"/>
            <p:cNvGraphicFramePr>
              <a:graphicFrameLocks noChangeAspect="1"/>
            </p:cNvGraphicFramePr>
            <p:nvPr/>
          </p:nvGraphicFramePr>
          <p:xfrm>
            <a:off x="295" y="3339"/>
            <a:ext cx="145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7" name="Equation" r:id="rId5" imgW="1130300" imgH="228600" progId="Equation.DSMT4">
                    <p:embed/>
                  </p:oleObj>
                </mc:Choice>
                <mc:Fallback>
                  <p:oleObj name="Equation" r:id="rId5" imgW="113030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3339"/>
                          <a:ext cx="145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Text Box 38"/>
            <p:cNvSpPr txBox="1">
              <a:spLocks noChangeArrowheads="1"/>
            </p:cNvSpPr>
            <p:nvPr/>
          </p:nvSpPr>
          <p:spPr bwMode="auto">
            <a:xfrm>
              <a:off x="249" y="3702"/>
              <a:ext cx="199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不成立时也适用（不唯一）</a:t>
              </a:r>
            </a:p>
          </p:txBody>
        </p:sp>
      </p:grpSp>
      <p:sp>
        <p:nvSpPr>
          <p:cNvPr id="34822" name="Text Box 40"/>
          <p:cNvSpPr txBox="1">
            <a:spLocks noChangeArrowheads="1"/>
          </p:cNvSpPr>
          <p:nvPr/>
        </p:nvSpPr>
        <p:spPr bwMode="auto">
          <a:xfrm>
            <a:off x="1116013" y="692150"/>
            <a:ext cx="2663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线性价格战略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1066800" cy="57943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评述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9250" y="520700"/>
            <a:ext cx="41052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效率（</a:t>
            </a:r>
            <a:r>
              <a:rPr lang="zh-CN" altLang="en-US" sz="2800" b="1" dirty="0">
                <a:solidFill>
                  <a:srgbClr val="FF0000"/>
                </a:solidFill>
              </a:rPr>
              <a:t>线性价格战略</a:t>
            </a:r>
            <a:r>
              <a:rPr lang="zh-CN" altLang="en-US" sz="2800" b="1" dirty="0"/>
              <a:t>）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812088" y="549275"/>
          <a:ext cx="7985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Clip" r:id="rId3" imgW="4519613" imgH="3467100" progId="MS_ClipArt_Gallery.2">
                  <p:embed/>
                </p:oleObj>
              </mc:Choice>
              <mc:Fallback>
                <p:oleObj name="Clip" r:id="rId3" imgW="4519613" imgH="34671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9275"/>
                        <a:ext cx="7985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500563" y="981075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效率为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5003800" y="3070225"/>
            <a:ext cx="3600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可以证明，</a:t>
            </a:r>
            <a:r>
              <a:rPr lang="zh-CN" altLang="en-US" sz="2800" b="1">
                <a:solidFill>
                  <a:srgbClr val="FF0000"/>
                </a:solidFill>
              </a:rPr>
              <a:t>线性均衡</a:t>
            </a:r>
            <a:r>
              <a:rPr lang="zh-CN" altLang="en-US" sz="2800" b="1"/>
              <a:t>效率最大</a:t>
            </a:r>
            <a:r>
              <a:rPr lang="en-US" altLang="zh-CN" sz="2800" b="1"/>
              <a:t>.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787900" y="4221163"/>
            <a:ext cx="421163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不存在</a:t>
            </a:r>
            <a:r>
              <a:rPr lang="zh-CN" altLang="en-US" sz="2800" b="1"/>
              <a:t>使所有有利的交易都成交的</a:t>
            </a:r>
            <a:r>
              <a:rPr lang="zh-CN" altLang="en-US" sz="2800" b="1">
                <a:solidFill>
                  <a:srgbClr val="FF0000"/>
                </a:solidFill>
              </a:rPr>
              <a:t>均衡战略组合</a:t>
            </a:r>
            <a:r>
              <a:rPr lang="en-US" altLang="zh-CN" sz="2800" b="1"/>
              <a:t>.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4859338" y="5435600"/>
            <a:ext cx="42116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信息的不完全</a:t>
            </a:r>
            <a:r>
              <a:rPr lang="zh-CN" altLang="en-US" sz="2800" b="1"/>
              <a:t>（非对称信息）降低了交易效率</a:t>
            </a:r>
            <a:r>
              <a:rPr lang="en-US" altLang="zh-CN" sz="2800" b="1"/>
              <a:t>.</a:t>
            </a:r>
            <a:r>
              <a:rPr lang="en-US" altLang="zh-CN" sz="2800"/>
              <a:t>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23850" y="1125538"/>
            <a:ext cx="4248150" cy="4065587"/>
            <a:chOff x="295" y="1298"/>
            <a:chExt cx="2676" cy="2561"/>
          </a:xfrm>
        </p:grpSpPr>
        <p:sp>
          <p:nvSpPr>
            <p:cNvPr id="35853" name="Text Box 31"/>
            <p:cNvSpPr txBox="1">
              <a:spLocks noChangeArrowheads="1"/>
            </p:cNvSpPr>
            <p:nvPr/>
          </p:nvSpPr>
          <p:spPr bwMode="auto">
            <a:xfrm>
              <a:off x="295" y="3430"/>
              <a:ext cx="2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35854" name="Text Box 36"/>
            <p:cNvSpPr txBox="1">
              <a:spLocks noChangeArrowheads="1"/>
            </p:cNvSpPr>
            <p:nvPr/>
          </p:nvSpPr>
          <p:spPr bwMode="auto">
            <a:xfrm>
              <a:off x="307" y="2867"/>
              <a:ext cx="71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/>
                <a:t>1/4</a:t>
              </a:r>
            </a:p>
          </p:txBody>
        </p:sp>
        <p:sp>
          <p:nvSpPr>
            <p:cNvPr id="35855" name="Text Box 37"/>
            <p:cNvSpPr txBox="1">
              <a:spLocks noChangeArrowheads="1"/>
            </p:cNvSpPr>
            <p:nvPr/>
          </p:nvSpPr>
          <p:spPr bwMode="auto">
            <a:xfrm>
              <a:off x="1565" y="1434"/>
              <a:ext cx="1312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v</a:t>
              </a:r>
              <a:r>
                <a:rPr lang="en-US" altLang="zh-CN" i="1" baseline="-25000"/>
                <a:t>b</a:t>
              </a:r>
              <a:r>
                <a:rPr lang="en-US" altLang="zh-CN"/>
                <a:t>=</a:t>
              </a:r>
              <a:r>
                <a:rPr lang="en-US" altLang="zh-CN" i="1"/>
                <a:t>v</a:t>
              </a:r>
              <a:r>
                <a:rPr lang="en-US" altLang="zh-CN" i="1" baseline="-25000"/>
                <a:t>s</a:t>
              </a:r>
              <a:r>
                <a:rPr lang="en-US" altLang="zh-CN"/>
                <a:t>+1/4</a:t>
              </a:r>
            </a:p>
          </p:txBody>
        </p:sp>
        <p:sp>
          <p:nvSpPr>
            <p:cNvPr id="35856" name="Text Box 38"/>
            <p:cNvSpPr txBox="1">
              <a:spLocks noChangeArrowheads="1"/>
            </p:cNvSpPr>
            <p:nvPr/>
          </p:nvSpPr>
          <p:spPr bwMode="auto">
            <a:xfrm>
              <a:off x="567" y="1298"/>
              <a:ext cx="506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v</a:t>
              </a:r>
              <a:r>
                <a:rPr lang="en-US" altLang="zh-CN" i="1" baseline="-25000"/>
                <a:t>b</a:t>
              </a:r>
              <a:endParaRPr lang="en-US" altLang="zh-CN"/>
            </a:p>
          </p:txBody>
        </p:sp>
        <p:sp>
          <p:nvSpPr>
            <p:cNvPr id="35857" name="Text Box 39"/>
            <p:cNvSpPr txBox="1">
              <a:spLocks noChangeArrowheads="1"/>
            </p:cNvSpPr>
            <p:nvPr/>
          </p:nvSpPr>
          <p:spPr bwMode="auto">
            <a:xfrm>
              <a:off x="2381" y="1752"/>
              <a:ext cx="590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v</a:t>
              </a:r>
              <a:r>
                <a:rPr lang="en-US" altLang="zh-CN" i="1" baseline="-25000"/>
                <a:t>b</a:t>
              </a:r>
              <a:r>
                <a:rPr lang="en-US" altLang="zh-CN"/>
                <a:t>=</a:t>
              </a:r>
              <a:r>
                <a:rPr lang="en-US" altLang="zh-CN" i="1"/>
                <a:t>v</a:t>
              </a:r>
              <a:r>
                <a:rPr lang="en-US" altLang="zh-CN" i="1" baseline="-25000"/>
                <a:t>s</a:t>
              </a:r>
              <a:endParaRPr lang="en-US" altLang="zh-CN"/>
            </a:p>
          </p:txBody>
        </p:sp>
        <p:sp>
          <p:nvSpPr>
            <p:cNvPr id="35858" name="Text Box 40"/>
            <p:cNvSpPr txBox="1">
              <a:spLocks noChangeArrowheads="1"/>
            </p:cNvSpPr>
            <p:nvPr/>
          </p:nvSpPr>
          <p:spPr bwMode="auto">
            <a:xfrm>
              <a:off x="424" y="3319"/>
              <a:ext cx="506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O</a:t>
              </a:r>
            </a:p>
          </p:txBody>
        </p:sp>
        <p:sp>
          <p:nvSpPr>
            <p:cNvPr id="35859" name="Text Box 41"/>
            <p:cNvSpPr txBox="1">
              <a:spLocks noChangeArrowheads="1"/>
            </p:cNvSpPr>
            <p:nvPr/>
          </p:nvSpPr>
          <p:spPr bwMode="auto">
            <a:xfrm>
              <a:off x="424" y="1824"/>
              <a:ext cx="506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/>
                <a:t>1</a:t>
              </a:r>
            </a:p>
          </p:txBody>
        </p:sp>
        <p:sp>
          <p:nvSpPr>
            <p:cNvPr id="35860" name="Text Box 42"/>
            <p:cNvSpPr txBox="1">
              <a:spLocks noChangeArrowheads="1"/>
            </p:cNvSpPr>
            <p:nvPr/>
          </p:nvSpPr>
          <p:spPr bwMode="auto">
            <a:xfrm>
              <a:off x="2109" y="3385"/>
              <a:ext cx="506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/>
                <a:t>1</a:t>
              </a:r>
            </a:p>
          </p:txBody>
        </p:sp>
        <p:sp>
          <p:nvSpPr>
            <p:cNvPr id="35861" name="Text Box 43"/>
            <p:cNvSpPr txBox="1">
              <a:spLocks noChangeArrowheads="1"/>
            </p:cNvSpPr>
            <p:nvPr/>
          </p:nvSpPr>
          <p:spPr bwMode="auto">
            <a:xfrm>
              <a:off x="2562" y="3385"/>
              <a:ext cx="409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/>
                <a:t>v</a:t>
              </a:r>
              <a:r>
                <a:rPr lang="en-US" altLang="zh-CN" i="1" baseline="-25000"/>
                <a:t>s</a:t>
              </a:r>
              <a:endParaRPr lang="en-US" altLang="zh-CN"/>
            </a:p>
          </p:txBody>
        </p:sp>
        <p:sp>
          <p:nvSpPr>
            <p:cNvPr id="35862" name="Line 44"/>
            <p:cNvSpPr>
              <a:spLocks noChangeShapeType="1"/>
            </p:cNvSpPr>
            <p:nvPr/>
          </p:nvSpPr>
          <p:spPr bwMode="auto">
            <a:xfrm>
              <a:off x="687" y="3408"/>
              <a:ext cx="204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45"/>
            <p:cNvSpPr>
              <a:spLocks noChangeShapeType="1"/>
            </p:cNvSpPr>
            <p:nvPr/>
          </p:nvSpPr>
          <p:spPr bwMode="auto">
            <a:xfrm flipV="1">
              <a:off x="664" y="1591"/>
              <a:ext cx="0" cy="18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46"/>
            <p:cNvSpPr>
              <a:spLocks noChangeShapeType="1"/>
            </p:cNvSpPr>
            <p:nvPr/>
          </p:nvSpPr>
          <p:spPr bwMode="auto">
            <a:xfrm flipV="1">
              <a:off x="664" y="1770"/>
              <a:ext cx="1795" cy="1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47"/>
            <p:cNvSpPr>
              <a:spLocks noChangeShapeType="1"/>
            </p:cNvSpPr>
            <p:nvPr/>
          </p:nvSpPr>
          <p:spPr bwMode="auto">
            <a:xfrm>
              <a:off x="2275" y="1955"/>
              <a:ext cx="0" cy="1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48"/>
            <p:cNvSpPr>
              <a:spLocks noChangeShapeType="1"/>
            </p:cNvSpPr>
            <p:nvPr/>
          </p:nvSpPr>
          <p:spPr bwMode="auto">
            <a:xfrm flipH="1">
              <a:off x="641" y="1955"/>
              <a:ext cx="16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Text Box 49"/>
            <p:cNvSpPr txBox="1">
              <a:spLocks noChangeArrowheads="1"/>
            </p:cNvSpPr>
            <p:nvPr/>
          </p:nvSpPr>
          <p:spPr bwMode="auto">
            <a:xfrm>
              <a:off x="793" y="2024"/>
              <a:ext cx="545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b="1"/>
                <a:t>交易</a:t>
              </a:r>
              <a:endParaRPr lang="zh-CN" altLang="en-US"/>
            </a:p>
          </p:txBody>
        </p:sp>
        <p:sp>
          <p:nvSpPr>
            <p:cNvPr id="35868" name="Line 51"/>
            <p:cNvSpPr>
              <a:spLocks noChangeShapeType="1"/>
            </p:cNvSpPr>
            <p:nvPr/>
          </p:nvSpPr>
          <p:spPr bwMode="auto">
            <a:xfrm flipV="1">
              <a:off x="664" y="1770"/>
              <a:ext cx="1335" cy="1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81" name="Text Box 53"/>
          <p:cNvSpPr txBox="1">
            <a:spLocks noChangeArrowheads="1"/>
          </p:cNvSpPr>
          <p:nvPr/>
        </p:nvSpPr>
        <p:spPr bwMode="auto">
          <a:xfrm>
            <a:off x="214313" y="4941888"/>
            <a:ext cx="46450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包含了交易价值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zh-CN" altLang="en-US" sz="2800" b="1">
                <a:solidFill>
                  <a:schemeClr val="accent2"/>
                </a:solidFill>
              </a:rPr>
              <a:t>即</a:t>
            </a:r>
            <a:r>
              <a:rPr lang="en-US" altLang="zh-CN" sz="2800" b="1" i="1">
                <a:solidFill>
                  <a:schemeClr val="accent2"/>
                </a:solidFill>
              </a:rPr>
              <a:t>v</a:t>
            </a:r>
            <a:r>
              <a:rPr lang="en-US" altLang="zh-CN" sz="2800" b="1" i="1" baseline="-25000">
                <a:solidFill>
                  <a:schemeClr val="accent2"/>
                </a:solidFill>
              </a:rPr>
              <a:t>b</a:t>
            </a:r>
            <a:r>
              <a:rPr lang="en-US" altLang="zh-CN" sz="2800" b="1">
                <a:solidFill>
                  <a:schemeClr val="accent2"/>
                </a:solidFill>
              </a:rPr>
              <a:t>–</a:t>
            </a:r>
            <a:r>
              <a:rPr lang="en-US" altLang="zh-CN" sz="2800" b="1" i="1">
                <a:solidFill>
                  <a:schemeClr val="accent2"/>
                </a:solidFill>
              </a:rPr>
              <a:t>v</a:t>
            </a:r>
            <a:r>
              <a:rPr lang="en-US" altLang="zh-CN" sz="2800" b="1" i="1" baseline="-25000">
                <a:solidFill>
                  <a:schemeClr val="accent2"/>
                </a:solidFill>
              </a:rPr>
              <a:t>s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zh-CN" altLang="en-US" sz="2800" b="1">
                <a:solidFill>
                  <a:schemeClr val="accent2"/>
                </a:solidFill>
              </a:rPr>
              <a:t>　大于</a:t>
            </a:r>
            <a:r>
              <a:rPr lang="en-US" altLang="zh-CN" sz="2800" b="1">
                <a:solidFill>
                  <a:schemeClr val="accent2"/>
                </a:solidFill>
              </a:rPr>
              <a:t>1/4</a:t>
            </a:r>
            <a:r>
              <a:rPr lang="zh-CN" altLang="en-US" sz="2800" b="1">
                <a:solidFill>
                  <a:schemeClr val="accent2"/>
                </a:solidFill>
              </a:rPr>
              <a:t>的所有有效交易</a:t>
            </a:r>
            <a:r>
              <a:rPr lang="en-US" altLang="zh-CN" sz="2800" b="1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851" name="Rectangle 5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9382" name="Object 54"/>
          <p:cNvGraphicFramePr>
            <a:graphicFrameLocks noChangeAspect="1"/>
          </p:cNvGraphicFramePr>
          <p:nvPr/>
        </p:nvGraphicFramePr>
        <p:xfrm>
          <a:off x="4643438" y="1557338"/>
          <a:ext cx="432117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quation" r:id="rId5" imgW="2527300" imgH="673100" progId="Equation.DSMT4">
                  <p:embed/>
                </p:oleObj>
              </mc:Choice>
              <mc:Fallback>
                <p:oleObj name="Equation" r:id="rId5" imgW="2527300" imgH="6731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557338"/>
                        <a:ext cx="4321175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9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99334" grpId="0"/>
      <p:bldP spid="99335" grpId="0"/>
      <p:bldP spid="99358" grpId="0"/>
      <p:bldP spid="993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908175" y="476250"/>
            <a:ext cx="5400675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ea typeface="楷体_GB2312" pitchFamily="49" charset="-122"/>
              </a:rPr>
              <a:t>10.4    </a:t>
            </a:r>
            <a:r>
              <a:rPr lang="zh-CN" altLang="en-US" sz="3200" b="1">
                <a:ea typeface="楷体_GB2312" pitchFamily="49" charset="-122"/>
              </a:rPr>
              <a:t>不患寡而患不均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95400" y="1196975"/>
            <a:ext cx="579755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最后通牒博弈</a:t>
            </a:r>
            <a:r>
              <a:rPr lang="en-US" altLang="zh-CN" sz="2800" b="1"/>
              <a:t>(Ultimatum Game)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7950" y="1125538"/>
            <a:ext cx="1152525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50825" y="1773238"/>
            <a:ext cx="85693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甲乙两人就分配１笔钱（如</a:t>
            </a:r>
            <a:r>
              <a:rPr lang="en-US" altLang="zh-CN" sz="2800" b="1"/>
              <a:t>100</a:t>
            </a:r>
            <a:r>
              <a:rPr lang="zh-CN" altLang="en-US" sz="2800" b="1"/>
              <a:t>元）进行博弈</a:t>
            </a:r>
            <a:r>
              <a:rPr lang="en-US" altLang="zh-CN" sz="2800" b="1"/>
              <a:t>.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50825" y="2414588"/>
            <a:ext cx="85693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甲首先提出分配方案</a:t>
            </a:r>
            <a:r>
              <a:rPr lang="zh-CN" altLang="en-US" sz="2800" b="1" i="1"/>
              <a:t> </a:t>
            </a:r>
            <a:r>
              <a:rPr lang="en-US" altLang="zh-CN" sz="2800" b="1"/>
              <a:t>(</a:t>
            </a:r>
            <a:r>
              <a:rPr lang="zh-CN" altLang="en-US" sz="2800" b="1"/>
              <a:t>分给乙的钱</a:t>
            </a:r>
            <a:r>
              <a:rPr lang="en-US" altLang="zh-CN" sz="2800" b="1"/>
              <a:t>: </a:t>
            </a:r>
            <a:r>
              <a:rPr lang="en-US" altLang="zh-CN" sz="2800" b="1" i="1"/>
              <a:t>s</a:t>
            </a:r>
            <a:r>
              <a:rPr lang="en-US" altLang="zh-CN" sz="2800" b="1"/>
              <a:t>).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23850" y="4960938"/>
            <a:ext cx="4824413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现实中的情况果真如此吗？</a:t>
            </a:r>
          </a:p>
          <a:p>
            <a:pPr lvl="1" eaLnBrk="1" hangingPunct="1">
              <a:lnSpc>
                <a:spcPct val="115000"/>
              </a:lnSpc>
              <a:buFontTx/>
              <a:buChar char="•"/>
            </a:pPr>
            <a:r>
              <a:rPr lang="zh-CN" altLang="en-US" sz="2800" b="1"/>
              <a:t>多数</a:t>
            </a:r>
            <a:r>
              <a:rPr lang="en-US" altLang="zh-CN" sz="2800" b="1" i="1"/>
              <a:t>s</a:t>
            </a:r>
            <a:r>
              <a:rPr lang="zh-CN" altLang="en-US" sz="2800" b="1"/>
              <a:t>＝总额的</a:t>
            </a:r>
            <a:r>
              <a:rPr lang="en-US" altLang="zh-CN" sz="2800" b="1"/>
              <a:t>40~50%</a:t>
            </a:r>
          </a:p>
          <a:p>
            <a:pPr lvl="1"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 i="1"/>
              <a:t>s</a:t>
            </a:r>
            <a:r>
              <a:rPr lang="zh-CN" altLang="en-US" sz="2800" b="1"/>
              <a:t>越小，越容易被乙拒绝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323850" y="3860800"/>
            <a:ext cx="8642350" cy="1073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完全信息动态博弈：均衡结果是</a:t>
            </a:r>
            <a:r>
              <a:rPr lang="en-US" altLang="zh-CN" sz="2800" b="1"/>
              <a:t>(</a:t>
            </a:r>
            <a:r>
              <a:rPr lang="en-US" altLang="zh-CN" sz="2800" b="1" i="1"/>
              <a:t>s</a:t>
            </a:r>
            <a:r>
              <a:rPr lang="en-US" altLang="zh-CN" sz="2800" b="1"/>
              <a:t>=0,</a:t>
            </a:r>
            <a:r>
              <a:rPr lang="zh-CN" altLang="en-US" sz="2800" b="1"/>
              <a:t>乙接受</a:t>
            </a:r>
            <a:r>
              <a:rPr lang="en-US" altLang="zh-CN" sz="2800" b="1"/>
              <a:t>); </a:t>
            </a:r>
            <a:r>
              <a:rPr lang="zh-CN" altLang="en-US" sz="2800" b="1"/>
              <a:t>如果要求严格均衡，则</a:t>
            </a:r>
            <a:r>
              <a:rPr lang="en-US" altLang="zh-CN" sz="2800" b="1" i="1"/>
              <a:t>s</a:t>
            </a:r>
            <a:r>
              <a:rPr lang="en-US" altLang="zh-CN" sz="2800" b="1"/>
              <a:t>=</a:t>
            </a:r>
            <a:r>
              <a:rPr lang="zh-CN" altLang="en-US" sz="2800" b="1"/>
              <a:t>１分钱</a:t>
            </a:r>
            <a:r>
              <a:rPr lang="en-US" altLang="zh-CN" sz="2800" b="1"/>
              <a:t>.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287338" y="3097213"/>
            <a:ext cx="86772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如果乙接受，则按此分配 ；否则双方什么也得不到</a:t>
            </a:r>
            <a:r>
              <a:rPr lang="en-US" altLang="zh-CN" sz="2800" b="1"/>
              <a:t>.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7632700" y="4960938"/>
            <a:ext cx="1331913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公平：利他／互惠？</a:t>
            </a:r>
            <a:r>
              <a:rPr lang="zh-CN" altLang="en-US" sz="2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5435600" y="4960938"/>
            <a:ext cx="1800225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自私：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理性／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非理性？</a:t>
            </a:r>
          </a:p>
        </p:txBody>
      </p:sp>
      <p:graphicFrame>
        <p:nvGraphicFramePr>
          <p:cNvPr id="36876" name="Object 14"/>
          <p:cNvGraphicFramePr>
            <a:graphicFrameLocks noChangeAspect="1"/>
          </p:cNvGraphicFramePr>
          <p:nvPr/>
        </p:nvGraphicFramePr>
        <p:xfrm>
          <a:off x="7877175" y="549275"/>
          <a:ext cx="7985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Clip" r:id="rId3" imgW="4519613" imgH="3467100" progId="MS_ClipArt_Gallery.2">
                  <p:embed/>
                </p:oleObj>
              </mc:Choice>
              <mc:Fallback>
                <p:oleObj name="Clip" r:id="rId3" imgW="4519613" imgH="346710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175" y="549275"/>
                        <a:ext cx="7985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/>
      <p:bldP spid="45060" grpId="0" animBg="1"/>
      <p:bldP spid="45061" grpId="0"/>
      <p:bldP spid="45062" grpId="0"/>
      <p:bldP spid="45063" grpId="0"/>
      <p:bldP spid="45064" grpId="0" animBg="1"/>
      <p:bldP spid="45066" grpId="0"/>
      <p:bldP spid="45067" grpId="0"/>
      <p:bldP spid="450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2627313" y="333375"/>
            <a:ext cx="316865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模型假设与建立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68313" y="1989138"/>
            <a:ext cx="835183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1. </a:t>
            </a:r>
            <a:r>
              <a:rPr lang="zh-CN" altLang="zh-CN" sz="2800" b="1"/>
              <a:t>每</a:t>
            </a:r>
            <a:r>
              <a:rPr lang="zh-CN" altLang="en-US" sz="2800" b="1"/>
              <a:t>个参与者都喜欢对所有参与者公平的结果；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68313" y="2527300"/>
            <a:ext cx="83518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2. </a:t>
            </a:r>
            <a:r>
              <a:rPr lang="zh-CN" altLang="zh-CN" sz="2800" b="1"/>
              <a:t>每</a:t>
            </a:r>
            <a:r>
              <a:rPr lang="zh-CN" altLang="en-US" sz="2800" b="1"/>
              <a:t>个参与者自己受到不公平对待时的“愤怒”，胜过其他参与者受到不公平对待时的“愧疚”．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2268538" y="4941888"/>
            <a:ext cx="57594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否则，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en-US" altLang="zh-CN" sz="2800" b="1" i="1"/>
              <a:t>&gt;x</a:t>
            </a:r>
            <a:r>
              <a:rPr lang="en-US" altLang="zh-CN" sz="2800" b="1" i="1" baseline="-25000"/>
              <a:t>j</a:t>
            </a:r>
            <a:r>
              <a:rPr lang="en-US" altLang="zh-CN" sz="2800" b="1"/>
              <a:t>=1-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时，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1">
                <a:solidFill>
                  <a:schemeClr val="accent2"/>
                </a:solidFill>
              </a:rPr>
              <a:t>Ｕ</a:t>
            </a:r>
            <a:r>
              <a:rPr lang="en-US" altLang="zh-CN" sz="2800" b="1" i="1" baseline="-25000">
                <a:solidFill>
                  <a:schemeClr val="accent2"/>
                </a:solidFill>
              </a:rPr>
              <a:t>i</a:t>
            </a:r>
            <a:r>
              <a:rPr lang="en-US" altLang="zh-CN" sz="2800" b="1" i="1">
                <a:solidFill>
                  <a:schemeClr val="accent2"/>
                </a:solidFill>
              </a:rPr>
              <a:t>(x)</a:t>
            </a:r>
            <a:r>
              <a:rPr lang="zh-CN" altLang="en-US" sz="2800">
                <a:solidFill>
                  <a:schemeClr val="accent2"/>
                </a:solidFill>
              </a:rPr>
              <a:t>＝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 i="1" baseline="-25000">
                <a:solidFill>
                  <a:schemeClr val="accent2"/>
                </a:solidFill>
              </a:rPr>
              <a:t>i </a:t>
            </a:r>
            <a:r>
              <a:rPr lang="en-US" altLang="zh-CN" sz="2800" b="1">
                <a:solidFill>
                  <a:schemeClr val="accent2"/>
                </a:solidFill>
              </a:rPr>
              <a:t>-</a:t>
            </a:r>
            <a:r>
              <a:rPr lang="el-GR" altLang="zh-CN" sz="2800" b="1" i="1">
                <a:solidFill>
                  <a:schemeClr val="accent2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800" b="1" i="1" baseline="-25000">
                <a:solidFill>
                  <a:schemeClr val="accent2"/>
                </a:solidFill>
              </a:rPr>
              <a:t>i</a:t>
            </a:r>
            <a:r>
              <a:rPr lang="en-US" altLang="zh-CN" sz="2800" b="1">
                <a:solidFill>
                  <a:schemeClr val="accent2"/>
                </a:solidFill>
              </a:rPr>
              <a:t> (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 i="1" baseline="-25000">
                <a:solidFill>
                  <a:schemeClr val="accent2"/>
                </a:solidFill>
              </a:rPr>
              <a:t>i</a:t>
            </a:r>
            <a:r>
              <a:rPr lang="en-US" altLang="zh-CN" sz="2800" b="1">
                <a:solidFill>
                  <a:schemeClr val="accent2"/>
                </a:solidFill>
              </a:rPr>
              <a:t> -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 i="1" baseline="-25000">
                <a:solidFill>
                  <a:schemeClr val="accent2"/>
                </a:solidFill>
              </a:rPr>
              <a:t>j</a:t>
            </a:r>
            <a:r>
              <a:rPr lang="en-US" altLang="zh-CN" sz="2800" b="1">
                <a:solidFill>
                  <a:schemeClr val="accent2"/>
                </a:solidFill>
              </a:rPr>
              <a:t>)= </a:t>
            </a:r>
            <a:r>
              <a:rPr lang="el-GR" altLang="zh-CN" sz="2800" b="1" i="1">
                <a:solidFill>
                  <a:schemeClr val="accent2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800" b="1" i="1" baseline="-25000">
                <a:solidFill>
                  <a:schemeClr val="accent2"/>
                </a:solidFill>
              </a:rPr>
              <a:t>i</a:t>
            </a:r>
            <a:r>
              <a:rPr lang="en-US" altLang="zh-CN" sz="2800" b="1">
                <a:solidFill>
                  <a:schemeClr val="accent2"/>
                </a:solidFill>
              </a:rPr>
              <a:t> -(2</a:t>
            </a:r>
            <a:r>
              <a:rPr lang="el-GR" altLang="zh-CN" sz="2800" b="1" i="1">
                <a:solidFill>
                  <a:schemeClr val="accent2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800" b="1" i="1" baseline="-25000">
                <a:solidFill>
                  <a:schemeClr val="accent2"/>
                </a:solidFill>
              </a:rPr>
              <a:t>i</a:t>
            </a:r>
            <a:r>
              <a:rPr lang="en-US" altLang="zh-CN" sz="2800" b="1">
                <a:solidFill>
                  <a:schemeClr val="accent2"/>
                </a:solidFill>
              </a:rPr>
              <a:t> -1)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 i="1" baseline="-25000">
                <a:solidFill>
                  <a:schemeClr val="accent2"/>
                </a:solidFill>
              </a:rPr>
              <a:t>i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关于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的系数非正</a:t>
            </a:r>
            <a:r>
              <a:rPr lang="zh-CN" altLang="en-US" sz="2800"/>
              <a:t> </a:t>
            </a:r>
            <a:r>
              <a:rPr lang="zh-CN" altLang="en-US" sz="2800" b="1"/>
              <a:t>（过分“愧疚” ）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23850" y="3789363"/>
            <a:ext cx="1728788" cy="5826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效用函数</a:t>
            </a:r>
          </a:p>
        </p:txBody>
      </p:sp>
      <p:sp>
        <p:nvSpPr>
          <p:cNvPr id="37895" name="Rectangle 24"/>
          <p:cNvSpPr>
            <a:spLocks noChangeArrowheads="1"/>
          </p:cNvSpPr>
          <p:nvPr/>
        </p:nvSpPr>
        <p:spPr bwMode="auto">
          <a:xfrm>
            <a:off x="0" y="4232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323850" y="908050"/>
            <a:ext cx="84963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财富总额为</a:t>
            </a:r>
            <a:r>
              <a:rPr lang="en-US" altLang="zh-CN" sz="2800" b="1">
                <a:solidFill>
                  <a:schemeClr val="accent2"/>
                </a:solidFill>
              </a:rPr>
              <a:t>1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接受提议：甲乙所得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 baseline="-25000">
                <a:solidFill>
                  <a:schemeClr val="accent2"/>
                </a:solidFill>
              </a:rPr>
              <a:t>1</a:t>
            </a:r>
            <a:r>
              <a:rPr lang="en-US" altLang="zh-CN" sz="2800" b="1">
                <a:solidFill>
                  <a:schemeClr val="accent2"/>
                </a:solidFill>
              </a:rPr>
              <a:t>=1-</a:t>
            </a:r>
            <a:r>
              <a:rPr lang="en-US" altLang="zh-CN" sz="2800" b="1" i="1">
                <a:solidFill>
                  <a:schemeClr val="accent2"/>
                </a:solidFill>
              </a:rPr>
              <a:t>s</a:t>
            </a:r>
            <a:r>
              <a:rPr lang="en-US" altLang="zh-CN" sz="2800" b="1">
                <a:solidFill>
                  <a:schemeClr val="accent2"/>
                </a:solidFill>
              </a:rPr>
              <a:t>,</a:t>
            </a:r>
            <a:r>
              <a:rPr lang="en-US" altLang="zh-CN" sz="2800" b="1" i="1">
                <a:solidFill>
                  <a:schemeClr val="accent2"/>
                </a:solidFill>
              </a:rPr>
              <a:t> x</a:t>
            </a:r>
            <a:r>
              <a:rPr lang="en-US" altLang="zh-CN" sz="2800" b="1" baseline="-25000">
                <a:solidFill>
                  <a:schemeClr val="accent2"/>
                </a:solidFill>
              </a:rPr>
              <a:t>2</a:t>
            </a:r>
            <a:r>
              <a:rPr lang="en-US" altLang="zh-CN" sz="2800" b="1">
                <a:solidFill>
                  <a:schemeClr val="accent2"/>
                </a:solidFill>
              </a:rPr>
              <a:t>=</a:t>
            </a:r>
            <a:r>
              <a:rPr lang="en-US" altLang="zh-CN" sz="2800" b="1" i="1">
                <a:solidFill>
                  <a:schemeClr val="accent2"/>
                </a:solidFill>
              </a:rPr>
              <a:t> s</a:t>
            </a:r>
            <a:r>
              <a:rPr lang="zh-CN" altLang="en-US" sz="2800" b="1">
                <a:solidFill>
                  <a:schemeClr val="accent2"/>
                </a:solidFill>
              </a:rPr>
              <a:t>；否则：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 baseline="-25000">
                <a:solidFill>
                  <a:schemeClr val="accent2"/>
                </a:solidFill>
              </a:rPr>
              <a:t>1</a:t>
            </a:r>
            <a:r>
              <a:rPr lang="en-US" altLang="zh-CN" sz="2800" b="1">
                <a:solidFill>
                  <a:schemeClr val="accent2"/>
                </a:solidFill>
              </a:rPr>
              <a:t>=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 baseline="-25000">
                <a:solidFill>
                  <a:schemeClr val="accent2"/>
                </a:solidFill>
              </a:rPr>
              <a:t>2</a:t>
            </a:r>
            <a:r>
              <a:rPr lang="en-US" altLang="zh-CN" sz="2800" b="1">
                <a:solidFill>
                  <a:schemeClr val="accent2"/>
                </a:solidFill>
              </a:rPr>
              <a:t>=0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7897" name="Rectangle 2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124075" y="3860800"/>
            <a:ext cx="6696075" cy="958850"/>
            <a:chOff x="1338" y="2432"/>
            <a:chExt cx="4218" cy="604"/>
          </a:xfrm>
        </p:grpSpPr>
        <p:graphicFrame>
          <p:nvGraphicFramePr>
            <p:cNvPr id="37902" name="Object 23"/>
            <p:cNvGraphicFramePr>
              <a:graphicFrameLocks noChangeAspect="1"/>
            </p:cNvGraphicFramePr>
            <p:nvPr/>
          </p:nvGraphicFramePr>
          <p:xfrm>
            <a:off x="1338" y="2432"/>
            <a:ext cx="4218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4" name="Equation" r:id="rId3" imgW="3238500" imgH="457200" progId="Equation.DSMT4">
                    <p:embed/>
                  </p:oleObj>
                </mc:Choice>
                <mc:Fallback>
                  <p:oleObj name="Equation" r:id="rId3" imgW="3238500" imgH="4572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432"/>
                          <a:ext cx="4218" cy="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3" name="Object 26"/>
            <p:cNvGraphicFramePr>
              <a:graphicFrameLocks noChangeAspect="1"/>
            </p:cNvGraphicFramePr>
            <p:nvPr/>
          </p:nvGraphicFramePr>
          <p:xfrm>
            <a:off x="3061" y="2704"/>
            <a:ext cx="102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5" name="Equation" r:id="rId5" imgW="698500" imgH="228600" progId="Equation.DSMT4">
                    <p:embed/>
                  </p:oleObj>
                </mc:Choice>
                <mc:Fallback>
                  <p:oleObj name="Equation" r:id="rId5" imgW="69850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704"/>
                          <a:ext cx="102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9" name="Rectangle 2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8156" name="Object 28"/>
          <p:cNvGraphicFramePr>
            <a:graphicFrameLocks noChangeAspect="1"/>
          </p:cNvGraphicFramePr>
          <p:nvPr/>
        </p:nvGraphicFramePr>
        <p:xfrm>
          <a:off x="611188" y="5013325"/>
          <a:ext cx="12239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Equation" r:id="rId7" imgW="583947" imgH="241195" progId="Equation.DSMT4">
                  <p:embed/>
                </p:oleObj>
              </mc:Choice>
              <mc:Fallback>
                <p:oleObj name="Equation" r:id="rId7" imgW="583947" imgH="241195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13325"/>
                        <a:ext cx="12239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31"/>
          <p:cNvGraphicFramePr>
            <a:graphicFrameLocks noChangeAspect="1"/>
          </p:cNvGraphicFramePr>
          <p:nvPr/>
        </p:nvGraphicFramePr>
        <p:xfrm>
          <a:off x="7877175" y="549275"/>
          <a:ext cx="7985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Clip" r:id="rId9" imgW="4519613" imgH="3467100" progId="MS_ClipArt_Gallery.2">
                  <p:embed/>
                </p:oleObj>
              </mc:Choice>
              <mc:Fallback>
                <p:oleObj name="Clip" r:id="rId9" imgW="4519613" imgH="346710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175" y="549275"/>
                        <a:ext cx="7985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  <p:bldP spid="48137" grpId="0"/>
      <p:bldP spid="48140" grpId="0" animBg="1"/>
      <p:bldP spid="4815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323850" y="404813"/>
            <a:ext cx="1944688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模型求解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611188" y="1773238"/>
            <a:ext cx="79216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如果不接受，则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=0; 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(s)=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(s)=0 . 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042988" y="3140075"/>
            <a:ext cx="345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若</a:t>
            </a:r>
            <a:r>
              <a:rPr lang="en-US" altLang="zh-CN" sz="2800" b="1" i="1"/>
              <a:t>s</a:t>
            </a:r>
            <a:r>
              <a:rPr lang="en-US" altLang="zh-CN" sz="2800" b="1">
                <a:cs typeface="Times New Roman" panose="02020603050405020304" pitchFamily="18" charset="0"/>
              </a:rPr>
              <a:t>≥</a:t>
            </a:r>
            <a:r>
              <a:rPr lang="en-US" altLang="zh-CN" sz="2800" b="1"/>
              <a:t>1/2</a:t>
            </a:r>
            <a:r>
              <a:rPr lang="en-US" altLang="zh-CN" sz="2800" b="1" i="1"/>
              <a:t>,</a:t>
            </a:r>
            <a:r>
              <a:rPr lang="zh-CN" altLang="en-US" sz="2800" b="1"/>
              <a:t>则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≥</a:t>
            </a:r>
            <a:r>
              <a:rPr lang="en-US" altLang="zh-CN" sz="2800" b="1"/>
              <a:t>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endParaRPr lang="en-US" altLang="zh-CN" sz="2800" b="1" i="1"/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539750" y="5734050"/>
            <a:ext cx="2447925" cy="6048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楷体_GB2312" pitchFamily="49" charset="-122"/>
              </a:rPr>
              <a:t>乙的最优反应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23850" y="1052513"/>
            <a:ext cx="3960813" cy="6048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楷体_GB2312" pitchFamily="49" charset="-122"/>
              </a:rPr>
              <a:t>乙的最优反应（给定</a:t>
            </a:r>
            <a:r>
              <a:rPr lang="en-US" altLang="zh-CN" sz="2800" b="1" i="1">
                <a:ea typeface="楷体_GB2312" pitchFamily="49" charset="-122"/>
              </a:rPr>
              <a:t>s</a:t>
            </a:r>
            <a:r>
              <a:rPr lang="zh-CN" altLang="en-US" sz="2800" b="1">
                <a:ea typeface="楷体_GB2312" pitchFamily="49" charset="-122"/>
              </a:rPr>
              <a:t>）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611188" y="2420938"/>
            <a:ext cx="42481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如果接受，则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=1-</a:t>
            </a:r>
            <a:r>
              <a:rPr lang="en-US" altLang="zh-CN" sz="2800" b="1" i="1"/>
              <a:t>s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</a:t>
            </a:r>
            <a:r>
              <a:rPr lang="en-US" altLang="zh-CN" sz="2800" b="1" i="1"/>
              <a:t>s</a:t>
            </a:r>
            <a:r>
              <a:rPr lang="en-US" altLang="zh-CN" sz="2800" b="1"/>
              <a:t>. 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1042988" y="3789363"/>
            <a:ext cx="3457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若</a:t>
            </a:r>
            <a:r>
              <a:rPr lang="en-US" altLang="zh-CN" sz="2800" b="1" i="1"/>
              <a:t>s</a:t>
            </a:r>
            <a:r>
              <a:rPr lang="en-US" altLang="zh-CN" sz="2800" b="1">
                <a:cs typeface="Times New Roman" panose="02020603050405020304" pitchFamily="18" charset="0"/>
              </a:rPr>
              <a:t>≤</a:t>
            </a:r>
            <a:r>
              <a:rPr lang="en-US" altLang="zh-CN" sz="2800" b="1"/>
              <a:t>1/2</a:t>
            </a:r>
            <a:r>
              <a:rPr lang="en-US" altLang="zh-CN" sz="2800" b="1" i="1"/>
              <a:t>,</a:t>
            </a:r>
            <a:r>
              <a:rPr lang="zh-CN" altLang="en-US" sz="2800" b="1"/>
              <a:t>则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≤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endParaRPr lang="en-US" altLang="zh-CN" sz="2800" b="1" i="1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2811463" y="4437063"/>
            <a:ext cx="147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U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s</a:t>
            </a:r>
            <a:r>
              <a:rPr lang="en-US" altLang="zh-CN" sz="2800" b="1"/>
              <a:t>)</a:t>
            </a:r>
            <a:r>
              <a:rPr lang="en-US" altLang="zh-CN" sz="2800" b="1">
                <a:cs typeface="Times New Roman" panose="02020603050405020304" pitchFamily="18" charset="0"/>
              </a:rPr>
              <a:t>≥0</a:t>
            </a:r>
          </a:p>
        </p:txBody>
      </p:sp>
      <p:graphicFrame>
        <p:nvGraphicFramePr>
          <p:cNvPr id="38922" name="Object 40"/>
          <p:cNvGraphicFramePr>
            <a:graphicFrameLocks noChangeAspect="1"/>
          </p:cNvGraphicFramePr>
          <p:nvPr/>
        </p:nvGraphicFramePr>
        <p:xfrm>
          <a:off x="2447925" y="476250"/>
          <a:ext cx="66960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Equation" r:id="rId3" imgW="3238500" imgH="241300" progId="Equation.DSMT4">
                  <p:embed/>
                </p:oleObj>
              </mc:Choice>
              <mc:Fallback>
                <p:oleObj name="Equation" r:id="rId3" imgW="3238500" imgH="2413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476250"/>
                        <a:ext cx="66960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7380288" y="3141663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cs typeface="Times New Roman" panose="02020603050405020304" pitchFamily="18" charset="0"/>
              </a:rPr>
              <a:t>≥1/2≥0</a:t>
            </a:r>
            <a:r>
              <a:rPr lang="en-US" altLang="zh-CN" sz="2800" b="1"/>
              <a:t> </a:t>
            </a:r>
          </a:p>
        </p:txBody>
      </p:sp>
      <p:graphicFrame>
        <p:nvGraphicFramePr>
          <p:cNvPr id="49194" name="Object 42"/>
          <p:cNvGraphicFramePr>
            <a:graphicFrameLocks noChangeAspect="1"/>
          </p:cNvGraphicFramePr>
          <p:nvPr/>
        </p:nvGraphicFramePr>
        <p:xfrm>
          <a:off x="4584700" y="3186113"/>
          <a:ext cx="27813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Equation" r:id="rId5" imgW="1333500" imgH="215900" progId="Equation.DSMT4">
                  <p:embed/>
                </p:oleObj>
              </mc:Choice>
              <mc:Fallback>
                <p:oleObj name="Equation" r:id="rId5" imgW="1333500" imgH="2159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3186113"/>
                        <a:ext cx="27813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6" name="Object 44"/>
          <p:cNvGraphicFramePr>
            <a:graphicFrameLocks noChangeAspect="1"/>
          </p:cNvGraphicFramePr>
          <p:nvPr/>
        </p:nvGraphicFramePr>
        <p:xfrm>
          <a:off x="4500563" y="3860800"/>
          <a:ext cx="45354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Equation" r:id="rId7" imgW="2387600" imgH="215900" progId="Equation.DSMT4">
                  <p:embed/>
                </p:oleObj>
              </mc:Choice>
              <mc:Fallback>
                <p:oleObj name="Equation" r:id="rId7" imgW="2387600" imgH="2159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860800"/>
                        <a:ext cx="45354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067175" y="4365625"/>
            <a:ext cx="4702175" cy="595313"/>
            <a:chOff x="2562" y="2750"/>
            <a:chExt cx="2962" cy="375"/>
          </a:xfrm>
        </p:grpSpPr>
        <p:sp>
          <p:nvSpPr>
            <p:cNvPr id="38937" name="Rectangle 23"/>
            <p:cNvSpPr>
              <a:spLocks noChangeArrowheads="1"/>
            </p:cNvSpPr>
            <p:nvPr/>
          </p:nvSpPr>
          <p:spPr bwMode="auto">
            <a:xfrm>
              <a:off x="2562" y="2793"/>
              <a:ext cx="10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cs typeface="Times New Roman" panose="02020603050405020304" pitchFamily="18" charset="0"/>
                  <a:sym typeface="Wingdings" panose="05000000000000000000" pitchFamily="2" charset="2"/>
                </a:rPr>
                <a:t>        </a:t>
              </a:r>
              <a:r>
                <a:rPr lang="en-US" altLang="zh-CN" sz="2800" b="1"/>
                <a:t> </a:t>
              </a:r>
              <a:r>
                <a:rPr lang="en-US" altLang="zh-CN" sz="2800" b="1" i="1">
                  <a:cs typeface="Times New Roman" panose="02020603050405020304" pitchFamily="18" charset="0"/>
                </a:rPr>
                <a:t>s </a:t>
              </a:r>
              <a:r>
                <a:rPr lang="en-US" altLang="zh-CN" sz="2800" b="1">
                  <a:cs typeface="Times New Roman" panose="02020603050405020304" pitchFamily="18" charset="0"/>
                </a:rPr>
                <a:t>≥</a:t>
              </a:r>
              <a:endParaRPr lang="en-US" altLang="en-US" sz="2800" b="1">
                <a:cs typeface="Times New Roman" panose="02020603050405020304" pitchFamily="18" charset="0"/>
              </a:endParaRPr>
            </a:p>
          </p:txBody>
        </p:sp>
        <p:sp>
          <p:nvSpPr>
            <p:cNvPr id="38938" name="AutoShape 28"/>
            <p:cNvSpPr>
              <a:spLocks noChangeArrowheads="1"/>
            </p:cNvSpPr>
            <p:nvPr/>
          </p:nvSpPr>
          <p:spPr bwMode="auto">
            <a:xfrm>
              <a:off x="2744" y="2886"/>
              <a:ext cx="272" cy="181"/>
            </a:xfrm>
            <a:prstGeom prst="leftRightArrow">
              <a:avLst>
                <a:gd name="adj1" fmla="val 50000"/>
                <a:gd name="adj2" fmla="val 300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8939" name="Object 47"/>
            <p:cNvGraphicFramePr>
              <a:graphicFrameLocks noChangeAspect="1"/>
            </p:cNvGraphicFramePr>
            <p:nvPr/>
          </p:nvGraphicFramePr>
          <p:xfrm>
            <a:off x="3560" y="2750"/>
            <a:ext cx="196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3" name="Equation" r:id="rId9" imgW="1282700" imgH="241300" progId="Equation.DSMT4">
                    <p:embed/>
                  </p:oleObj>
                </mc:Choice>
                <mc:Fallback>
                  <p:oleObj name="Equation" r:id="rId9" imgW="1282700" imgH="2413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750"/>
                          <a:ext cx="196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3132138" y="5734050"/>
            <a:ext cx="5400675" cy="604838"/>
            <a:chOff x="1973" y="3612"/>
            <a:chExt cx="3402" cy="381"/>
          </a:xfrm>
        </p:grpSpPr>
        <p:sp>
          <p:nvSpPr>
            <p:cNvPr id="38934" name="Rectangle 32"/>
            <p:cNvSpPr>
              <a:spLocks noChangeArrowheads="1"/>
            </p:cNvSpPr>
            <p:nvPr/>
          </p:nvSpPr>
          <p:spPr bwMode="auto">
            <a:xfrm>
              <a:off x="1973" y="3657"/>
              <a:ext cx="7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cs typeface="Times New Roman" panose="02020603050405020304" pitchFamily="18" charset="0"/>
                  <a:sym typeface="Wingdings" panose="05000000000000000000" pitchFamily="2" charset="2"/>
                </a:rPr>
                <a:t>当 </a:t>
              </a:r>
              <a:r>
                <a:rPr lang="en-US" altLang="zh-CN" sz="2800" b="1" i="1">
                  <a:cs typeface="Times New Roman" panose="02020603050405020304" pitchFamily="18" charset="0"/>
                </a:rPr>
                <a:t>s </a:t>
              </a:r>
              <a:r>
                <a:rPr lang="en-US" altLang="zh-CN" sz="2800" b="1">
                  <a:cs typeface="Times New Roman" panose="02020603050405020304" pitchFamily="18" charset="0"/>
                </a:rPr>
                <a:t>≥</a:t>
              </a:r>
              <a:endParaRPr lang="en-US" altLang="en-US" sz="2800" b="1">
                <a:cs typeface="Times New Roman" panose="02020603050405020304" pitchFamily="18" charset="0"/>
              </a:endParaRPr>
            </a:p>
          </p:txBody>
        </p:sp>
        <p:sp>
          <p:nvSpPr>
            <p:cNvPr id="38935" name="Rectangle 37"/>
            <p:cNvSpPr>
              <a:spLocks noChangeArrowheads="1"/>
            </p:cNvSpPr>
            <p:nvPr/>
          </p:nvSpPr>
          <p:spPr bwMode="auto">
            <a:xfrm>
              <a:off x="3243" y="3612"/>
              <a:ext cx="2132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800" b="1"/>
                <a:t>接受</a:t>
              </a:r>
              <a:r>
                <a:rPr lang="en-US" altLang="zh-CN" sz="2800" b="1"/>
                <a:t>; </a:t>
              </a:r>
              <a:r>
                <a:rPr lang="zh-CN" altLang="en-US" sz="2800" b="1"/>
                <a:t>否则，不接受</a:t>
              </a:r>
            </a:p>
          </p:txBody>
        </p:sp>
        <p:graphicFrame>
          <p:nvGraphicFramePr>
            <p:cNvPr id="38936" name="Object 50"/>
            <p:cNvGraphicFramePr>
              <a:graphicFrameLocks noChangeAspect="1"/>
            </p:cNvGraphicFramePr>
            <p:nvPr/>
          </p:nvGraphicFramePr>
          <p:xfrm>
            <a:off x="2699" y="3612"/>
            <a:ext cx="58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4" name="Equation" r:id="rId11" imgW="380835" imgH="241195" progId="Equation.DSMT4">
                    <p:embed/>
                  </p:oleObj>
                </mc:Choice>
                <mc:Fallback>
                  <p:oleObj name="Equation" r:id="rId11" imgW="380835" imgH="241195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612"/>
                          <a:ext cx="589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895850" y="5013325"/>
            <a:ext cx="4248150" cy="604838"/>
            <a:chOff x="3084" y="3158"/>
            <a:chExt cx="2676" cy="381"/>
          </a:xfrm>
        </p:grpSpPr>
        <p:graphicFrame>
          <p:nvGraphicFramePr>
            <p:cNvPr id="38932" name="Object 53"/>
            <p:cNvGraphicFramePr>
              <a:graphicFrameLocks noChangeAspect="1"/>
            </p:cNvGraphicFramePr>
            <p:nvPr/>
          </p:nvGraphicFramePr>
          <p:xfrm>
            <a:off x="3878" y="3158"/>
            <a:ext cx="154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5" name="Equation" r:id="rId13" imgW="965200" imgH="241300" progId="Equation.DSMT4">
                    <p:embed/>
                  </p:oleObj>
                </mc:Choice>
                <mc:Fallback>
                  <p:oleObj name="Equation" r:id="rId13" imgW="965200" imgH="2413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158"/>
                          <a:ext cx="1542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3" name="Rectangle 55"/>
            <p:cNvSpPr>
              <a:spLocks noChangeArrowheads="1"/>
            </p:cNvSpPr>
            <p:nvPr/>
          </p:nvSpPr>
          <p:spPr bwMode="auto">
            <a:xfrm>
              <a:off x="3084" y="3158"/>
              <a:ext cx="267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800" b="1"/>
                <a:t>易知 </a:t>
              </a:r>
            </a:p>
          </p:txBody>
        </p:sp>
      </p:grpSp>
      <p:sp>
        <p:nvSpPr>
          <p:cNvPr id="49209" name="Rectangle 57"/>
          <p:cNvSpPr>
            <a:spLocks noChangeArrowheads="1"/>
          </p:cNvSpPr>
          <p:nvPr/>
        </p:nvSpPr>
        <p:spPr bwMode="auto">
          <a:xfrm>
            <a:off x="1476375" y="4984750"/>
            <a:ext cx="31670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s</a:t>
            </a:r>
            <a:r>
              <a:rPr lang="zh-CN" altLang="en-US" sz="2800" b="1" i="1">
                <a:solidFill>
                  <a:schemeClr val="accent2"/>
                </a:solidFill>
              </a:rPr>
              <a:t>＝</a:t>
            </a:r>
            <a:r>
              <a:rPr lang="en-US" altLang="zh-CN" sz="2800" b="1">
                <a:solidFill>
                  <a:schemeClr val="accent2"/>
                </a:solidFill>
              </a:rPr>
              <a:t>1/2, </a:t>
            </a:r>
            <a:r>
              <a:rPr lang="zh-CN" altLang="en-US" sz="2800" b="1">
                <a:solidFill>
                  <a:schemeClr val="accent2"/>
                </a:solidFill>
              </a:rPr>
              <a:t>两者一致</a:t>
            </a:r>
            <a:r>
              <a:rPr lang="en-US" altLang="zh-CN" sz="2800" b="1">
                <a:solidFill>
                  <a:schemeClr val="accent2"/>
                </a:solidFill>
              </a:rPr>
              <a:t>) </a:t>
            </a:r>
          </a:p>
        </p:txBody>
      </p:sp>
      <p:graphicFrame>
        <p:nvGraphicFramePr>
          <p:cNvPr id="49210" name="Object 58"/>
          <p:cNvGraphicFramePr>
            <a:graphicFrameLocks noGrp="1" noChangeAspect="1"/>
          </p:cNvGraphicFramePr>
          <p:nvPr>
            <p:ph/>
          </p:nvPr>
        </p:nvGraphicFramePr>
        <p:xfrm>
          <a:off x="7596188" y="2349500"/>
          <a:ext cx="12239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" name="Equation" r:id="rId15" imgW="571252" imgH="215806" progId="Equation.DSMT4">
                  <p:embed/>
                </p:oleObj>
              </mc:Choice>
              <mc:Fallback>
                <p:oleObj name="Equation" r:id="rId15" imgW="571252" imgH="215806" progId="Equation.DSMT4">
                  <p:embed/>
                  <p:pic>
                    <p:nvPicPr>
                      <p:cNvPr id="0" name="Object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349500"/>
                        <a:ext cx="12239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12" name="AutoShape 60"/>
          <p:cNvSpPr>
            <a:spLocks noChangeArrowheads="1"/>
          </p:cNvSpPr>
          <p:nvPr/>
        </p:nvSpPr>
        <p:spPr bwMode="auto">
          <a:xfrm>
            <a:off x="7956550" y="2781300"/>
            <a:ext cx="358775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61" grpId="0"/>
      <p:bldP spid="49162" grpId="0" animBg="1"/>
      <p:bldP spid="49163" grpId="0" animBg="1"/>
      <p:bldP spid="49165" grpId="0"/>
      <p:bldP spid="49172" grpId="0"/>
      <p:bldP spid="49178" grpId="0"/>
      <p:bldP spid="49169" grpId="0"/>
      <p:bldP spid="49209" grpId="0"/>
      <p:bldP spid="492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79388" y="404813"/>
            <a:ext cx="1944687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模型求解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468313" y="1196975"/>
            <a:ext cx="4105275" cy="6048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ea typeface="楷体_GB2312" pitchFamily="49" charset="-122"/>
              </a:rPr>
              <a:t>Case 1: </a:t>
            </a:r>
            <a:r>
              <a:rPr lang="zh-CN" altLang="en-US" sz="2800" b="1">
                <a:ea typeface="楷体_GB2312" pitchFamily="49" charset="-122"/>
              </a:rPr>
              <a:t>甲知道乙的</a:t>
            </a:r>
            <a:r>
              <a:rPr lang="el-GR" altLang="zh-CN" sz="2800" b="1" i="1"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b="1" baseline="-25000"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l-GR" sz="2800" b="1" baseline="-2500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468313" y="1844675"/>
            <a:ext cx="345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若</a:t>
            </a:r>
            <a:r>
              <a:rPr lang="en-US" altLang="zh-CN" sz="2800" b="1" i="1"/>
              <a:t>s</a:t>
            </a:r>
            <a:r>
              <a:rPr lang="en-US" altLang="zh-CN" sz="2800" b="1">
                <a:cs typeface="Times New Roman" panose="02020603050405020304" pitchFamily="18" charset="0"/>
              </a:rPr>
              <a:t>≥</a:t>
            </a:r>
            <a:r>
              <a:rPr lang="en-US" altLang="zh-CN" sz="2800" b="1"/>
              <a:t>1/2,</a:t>
            </a:r>
            <a:r>
              <a:rPr lang="zh-CN" altLang="en-US" sz="2800" b="1"/>
              <a:t>则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≥</a:t>
            </a:r>
            <a:r>
              <a:rPr lang="en-US" altLang="zh-CN" sz="2800" b="1"/>
              <a:t>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endParaRPr lang="en-US" altLang="zh-CN" sz="2800" b="1" i="1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468313" y="4581525"/>
            <a:ext cx="1800225" cy="6048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楷体_GB2312" pitchFamily="49" charset="-122"/>
              </a:rPr>
              <a:t>甲的决策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sp>
        <p:nvSpPr>
          <p:cNvPr id="89117" name="Rectangle 29"/>
          <p:cNvSpPr>
            <a:spLocks noChangeArrowheads="1"/>
          </p:cNvSpPr>
          <p:nvPr/>
        </p:nvSpPr>
        <p:spPr bwMode="auto">
          <a:xfrm>
            <a:off x="3851275" y="2551113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ym typeface="Wingdings" panose="05000000000000000000" pitchFamily="2" charset="2"/>
              </a:rPr>
              <a:t></a:t>
            </a:r>
            <a:r>
              <a:rPr lang="en-US" altLang="zh-CN" sz="2800" b="1" i="1"/>
              <a:t>s</a:t>
            </a:r>
            <a:r>
              <a:rPr lang="en-US" altLang="zh-CN" sz="2800" b="1"/>
              <a:t>=1/2</a:t>
            </a:r>
            <a:r>
              <a:rPr lang="zh-CN" altLang="en-US" sz="2800" b="1"/>
              <a:t>时达到最大值</a:t>
            </a:r>
            <a:r>
              <a:rPr lang="en-US" altLang="zh-CN" sz="2800" b="1"/>
              <a:t>1/2</a:t>
            </a:r>
          </a:p>
        </p:txBody>
      </p:sp>
      <p:sp>
        <p:nvSpPr>
          <p:cNvPr id="39944" name="Rectangle 34"/>
          <p:cNvSpPr>
            <a:spLocks noChangeArrowheads="1"/>
          </p:cNvSpPr>
          <p:nvPr/>
        </p:nvSpPr>
        <p:spPr bwMode="auto">
          <a:xfrm>
            <a:off x="2339975" y="473075"/>
            <a:ext cx="5832475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甲的决策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zh-CN" altLang="en-US" sz="3200" b="1">
                <a:ea typeface="楷体_GB2312" pitchFamily="49" charset="-122"/>
              </a:rPr>
              <a:t>只需考虑乙接受情形</a:t>
            </a:r>
            <a:r>
              <a:rPr lang="en-US" altLang="zh-CN" sz="3200" b="1">
                <a:ea typeface="楷体_GB2312" pitchFamily="49" charset="-122"/>
              </a:rPr>
              <a:t>)</a:t>
            </a:r>
          </a:p>
        </p:txBody>
      </p:sp>
      <p:graphicFrame>
        <p:nvGraphicFramePr>
          <p:cNvPr id="89123" name="Object 35"/>
          <p:cNvGraphicFramePr>
            <a:graphicFrameLocks noChangeAspect="1"/>
          </p:cNvGraphicFramePr>
          <p:nvPr/>
        </p:nvGraphicFramePr>
        <p:xfrm>
          <a:off x="3924300" y="1874838"/>
          <a:ext cx="33115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Equation" r:id="rId3" imgW="1511300" imgH="215900" progId="Equation.DSMT4">
                  <p:embed/>
                </p:oleObj>
              </mc:Choice>
              <mc:Fallback>
                <p:oleObj name="Equation" r:id="rId3" imgW="1511300" imgH="2159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874838"/>
                        <a:ext cx="33115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68313" y="3213100"/>
            <a:ext cx="3382962" cy="1042988"/>
            <a:chOff x="295" y="2024"/>
            <a:chExt cx="2131" cy="657"/>
          </a:xfrm>
        </p:grpSpPr>
        <p:sp>
          <p:nvSpPr>
            <p:cNvPr id="39957" name="Rectangle 16"/>
            <p:cNvSpPr>
              <a:spLocks noChangeArrowheads="1"/>
            </p:cNvSpPr>
            <p:nvPr/>
          </p:nvSpPr>
          <p:spPr bwMode="auto">
            <a:xfrm>
              <a:off x="295" y="2024"/>
              <a:ext cx="21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zh-CN" sz="2800" b="1"/>
                <a:t> </a:t>
              </a:r>
              <a:r>
                <a:rPr lang="zh-CN" altLang="en-US" sz="2800" b="1"/>
                <a:t>若</a:t>
              </a:r>
              <a:r>
                <a:rPr lang="en-US" altLang="zh-CN" sz="2800" b="1" i="1"/>
                <a:t>s</a:t>
              </a:r>
              <a:r>
                <a:rPr lang="en-US" altLang="zh-CN" sz="2800" b="1">
                  <a:cs typeface="Times New Roman" panose="02020603050405020304" pitchFamily="18" charset="0"/>
                </a:rPr>
                <a:t>≤</a:t>
              </a:r>
              <a:r>
                <a:rPr lang="en-US" altLang="zh-CN" sz="2800" b="1"/>
                <a:t>1/2</a:t>
              </a:r>
              <a:r>
                <a:rPr lang="en-US" altLang="zh-CN" sz="2800" b="1" i="1"/>
                <a:t>,</a:t>
              </a:r>
              <a:r>
                <a:rPr lang="zh-CN" altLang="en-US" sz="2800" b="1"/>
                <a:t>则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2</a:t>
              </a:r>
              <a:r>
                <a:rPr lang="en-US" altLang="zh-CN" sz="2800" b="1">
                  <a:cs typeface="Times New Roman" panose="02020603050405020304" pitchFamily="18" charset="0"/>
                </a:rPr>
                <a:t>≤</a:t>
              </a:r>
              <a:r>
                <a:rPr lang="en-US" altLang="zh-CN" sz="2800" b="1"/>
                <a:t> </a:t>
              </a:r>
              <a:r>
                <a:rPr lang="en-US" altLang="zh-CN" sz="2800" b="1" i="1"/>
                <a:t>x</a:t>
              </a:r>
              <a:r>
                <a:rPr lang="en-US" altLang="zh-CN" sz="2800" b="1" baseline="-25000"/>
                <a:t>1</a:t>
              </a:r>
            </a:p>
          </p:txBody>
        </p:sp>
        <p:sp>
          <p:nvSpPr>
            <p:cNvPr id="39958" name="Rectangle 26"/>
            <p:cNvSpPr>
              <a:spLocks noChangeArrowheads="1"/>
            </p:cNvSpPr>
            <p:nvPr/>
          </p:nvSpPr>
          <p:spPr bwMode="auto">
            <a:xfrm>
              <a:off x="521" y="2351"/>
              <a:ext cx="7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cs typeface="Times New Roman" panose="02020603050405020304" pitchFamily="18" charset="0"/>
                  <a:sym typeface="Wingdings" panose="05000000000000000000" pitchFamily="2" charset="2"/>
                </a:rPr>
                <a:t>但 </a:t>
              </a:r>
              <a:r>
                <a:rPr lang="en-US" altLang="zh-CN" sz="2800" b="1" i="1">
                  <a:cs typeface="Times New Roman" panose="02020603050405020304" pitchFamily="18" charset="0"/>
                </a:rPr>
                <a:t>s </a:t>
              </a:r>
              <a:r>
                <a:rPr lang="en-US" altLang="zh-CN" sz="2800" b="1">
                  <a:cs typeface="Times New Roman" panose="02020603050405020304" pitchFamily="18" charset="0"/>
                </a:rPr>
                <a:t>≥</a:t>
              </a:r>
              <a:endParaRPr lang="en-US" altLang="en-US" sz="2800" b="1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959" name="Object 37"/>
            <p:cNvGraphicFramePr>
              <a:graphicFrameLocks noChangeAspect="1"/>
            </p:cNvGraphicFramePr>
            <p:nvPr/>
          </p:nvGraphicFramePr>
          <p:xfrm>
            <a:off x="1247" y="2341"/>
            <a:ext cx="54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1" name="Equation" r:id="rId5" imgW="380835" imgH="241195" progId="Equation.DSMT4">
                    <p:embed/>
                  </p:oleObj>
                </mc:Choice>
                <mc:Fallback>
                  <p:oleObj name="Equation" r:id="rId5" imgW="380835" imgH="241195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341"/>
                          <a:ext cx="54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9" name="Rectangle 4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9128" name="Object 40"/>
          <p:cNvGraphicFramePr>
            <a:graphicFrameLocks noChangeAspect="1"/>
          </p:cNvGraphicFramePr>
          <p:nvPr/>
        </p:nvGraphicFramePr>
        <p:xfrm>
          <a:off x="3851275" y="3284538"/>
          <a:ext cx="5292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Equation" r:id="rId7" imgW="2667000" imgH="215900" progId="Equation.DSMT4">
                  <p:embed/>
                </p:oleObj>
              </mc:Choice>
              <mc:Fallback>
                <p:oleObj name="Equation" r:id="rId7" imgW="2667000" imgH="2159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284538"/>
                        <a:ext cx="5292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Rectangle 4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9130" name="Object 42"/>
          <p:cNvGraphicFramePr>
            <a:graphicFrameLocks noChangeAspect="1"/>
          </p:cNvGraphicFramePr>
          <p:nvPr/>
        </p:nvGraphicFramePr>
        <p:xfrm>
          <a:off x="2557463" y="4581525"/>
          <a:ext cx="37433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Equation" r:id="rId9" imgW="1562100" imgH="228600" progId="Equation.DSMT4">
                  <p:embed/>
                </p:oleObj>
              </mc:Choice>
              <mc:Fallback>
                <p:oleObj name="Equation" r:id="rId9" imgW="15621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581525"/>
                        <a:ext cx="37433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4" name="Object 46"/>
          <p:cNvGraphicFramePr>
            <a:graphicFrameLocks noChangeAspect="1"/>
          </p:cNvGraphicFramePr>
          <p:nvPr/>
        </p:nvGraphicFramePr>
        <p:xfrm>
          <a:off x="5319713" y="4005263"/>
          <a:ext cx="11699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4" name="Equation" r:id="rId11" imgW="545626" imgH="215713" progId="Equation.DSMT4">
                  <p:embed/>
                </p:oleObj>
              </mc:Choice>
              <mc:Fallback>
                <p:oleObj name="Equation" r:id="rId11" imgW="545626" imgH="215713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4005263"/>
                        <a:ext cx="11699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35" name="AutoShape 47"/>
          <p:cNvSpPr>
            <a:spLocks noChangeArrowheads="1"/>
          </p:cNvSpPr>
          <p:nvPr/>
        </p:nvSpPr>
        <p:spPr bwMode="auto">
          <a:xfrm>
            <a:off x="4860925" y="4076700"/>
            <a:ext cx="358775" cy="431800"/>
          </a:xfrm>
          <a:prstGeom prst="downArrow">
            <a:avLst>
              <a:gd name="adj1" fmla="val 50000"/>
              <a:gd name="adj2" fmla="val 30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468313" y="5373688"/>
            <a:ext cx="2590800" cy="6048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均衡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: 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s</a:t>
            </a:r>
            <a:r>
              <a:rPr lang="en-US" altLang="zh-CN" sz="2800" b="1" i="1" baseline="30000">
                <a:solidFill>
                  <a:schemeClr val="accent2"/>
                </a:solidFill>
              </a:rPr>
              <a:t>*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,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接受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89138" name="Rectangle 50"/>
          <p:cNvSpPr>
            <a:spLocks noChangeArrowheads="1"/>
          </p:cNvSpPr>
          <p:nvPr/>
        </p:nvSpPr>
        <p:spPr bwMode="auto">
          <a:xfrm>
            <a:off x="3203575" y="5373688"/>
            <a:ext cx="5545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s</a:t>
            </a:r>
            <a:r>
              <a:rPr lang="en-US" altLang="zh-CN" sz="2800" b="1" baseline="30000"/>
              <a:t>*</a:t>
            </a:r>
            <a:r>
              <a:rPr lang="zh-CN" altLang="en-US" sz="2800" b="1"/>
              <a:t>严格小于</a:t>
            </a:r>
            <a:r>
              <a:rPr lang="en-US" altLang="zh-CN" sz="2800" b="1"/>
              <a:t>50%; </a:t>
            </a:r>
          </a:p>
          <a:p>
            <a:pPr eaLnBrk="1" hangingPunct="1"/>
            <a:r>
              <a:rPr lang="zh-CN" altLang="en-US" sz="2800" b="1"/>
              <a:t>是乙的“愤怒”系数</a:t>
            </a:r>
            <a:r>
              <a:rPr lang="el-GR" altLang="zh-CN" sz="2800" b="1" i="1">
                <a:cs typeface="Times New Roman" panose="02020603050405020304" pitchFamily="18" charset="0"/>
              </a:rPr>
              <a:t>α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</a:t>
            </a:r>
            <a:r>
              <a:rPr lang="zh-CN" altLang="en-US" sz="2800" b="1"/>
              <a:t>的增函数</a:t>
            </a:r>
            <a:r>
              <a:rPr lang="en-US" altLang="zh-CN" sz="2800" b="1"/>
              <a:t>.</a:t>
            </a:r>
            <a:r>
              <a:rPr lang="en-US" altLang="zh-CN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animBg="1"/>
      <p:bldP spid="89099" grpId="0"/>
      <p:bldP spid="89100" grpId="0" animBg="1"/>
      <p:bldP spid="89117" grpId="0"/>
      <p:bldP spid="89135" grpId="0" animBg="1"/>
      <p:bldP spid="89137" grpId="0" animBg="1"/>
      <p:bldP spid="891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50825" y="333375"/>
            <a:ext cx="403225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模型求解：甲的决策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95288" y="908050"/>
            <a:ext cx="4248150" cy="1117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ea typeface="楷体_GB2312" pitchFamily="49" charset="-122"/>
              </a:rPr>
              <a:t>Case 2: </a:t>
            </a:r>
            <a:r>
              <a:rPr lang="zh-CN" altLang="en-US" sz="2800" b="1">
                <a:ea typeface="楷体_GB2312" pitchFamily="49" charset="-122"/>
              </a:rPr>
              <a:t>甲不知道乙的</a:t>
            </a:r>
            <a:r>
              <a:rPr lang="el-GR" altLang="zh-CN" sz="2800" b="1"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b="1" baseline="-25000"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但知道</a:t>
            </a:r>
            <a:r>
              <a:rPr lang="el-GR" altLang="zh-CN" sz="2800" b="1">
                <a:ea typeface="楷体_GB2312" pitchFamily="49" charset="-122"/>
              </a:rPr>
              <a:t>α</a:t>
            </a:r>
            <a:r>
              <a:rPr lang="en-US" altLang="zh-CN" sz="2800" b="1" baseline="-25000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的分布</a:t>
            </a:r>
            <a:r>
              <a:rPr lang="en-US" altLang="zh-CN" sz="2800" b="1" i="1">
                <a:ea typeface="楷体_GB2312" pitchFamily="49" charset="-122"/>
              </a:rPr>
              <a:t>F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l-GR" altLang="zh-CN" sz="2800" b="1">
                <a:ea typeface="楷体_GB2312" pitchFamily="49" charset="-122"/>
              </a:rPr>
              <a:t>α</a:t>
            </a:r>
            <a:r>
              <a:rPr lang="en-US" altLang="zh-CN" sz="2800" b="1" baseline="-25000">
                <a:ea typeface="楷体_GB2312" pitchFamily="49" charset="-122"/>
              </a:rPr>
              <a:t>2</a:t>
            </a:r>
            <a:r>
              <a:rPr lang="en-US" altLang="zh-CN" sz="2800" b="1">
                <a:ea typeface="楷体_GB2312" pitchFamily="49" charset="-122"/>
              </a:rPr>
              <a:t>)</a:t>
            </a:r>
            <a:endParaRPr lang="el-GR" altLang="zh-CN" sz="2800" b="1">
              <a:ea typeface="楷体_GB2312" pitchFamily="49" charset="-122"/>
            </a:endParaRP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684213" y="2041525"/>
            <a:ext cx="345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若</a:t>
            </a:r>
            <a:r>
              <a:rPr lang="en-US" altLang="zh-CN" sz="2800" b="1" i="1"/>
              <a:t>s</a:t>
            </a:r>
            <a:r>
              <a:rPr lang="en-US" altLang="zh-CN" sz="2800" b="1">
                <a:cs typeface="Times New Roman" panose="02020603050405020304" pitchFamily="18" charset="0"/>
              </a:rPr>
              <a:t>≥</a:t>
            </a:r>
            <a:r>
              <a:rPr lang="en-US" altLang="zh-CN" sz="2800" b="1"/>
              <a:t>1/2</a:t>
            </a:r>
            <a:r>
              <a:rPr lang="en-US" altLang="zh-CN" sz="2800" b="1" i="1"/>
              <a:t>,</a:t>
            </a:r>
            <a:r>
              <a:rPr lang="zh-CN" altLang="en-US" sz="2800" b="1"/>
              <a:t>则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≥</a:t>
            </a:r>
            <a:r>
              <a:rPr lang="en-US" altLang="zh-CN" sz="2800" b="1"/>
              <a:t>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endParaRPr lang="en-US" altLang="zh-CN" sz="2800" b="1" i="1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395288" y="5805488"/>
            <a:ext cx="1800225" cy="6048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楷体_GB2312" pitchFamily="49" charset="-122"/>
              </a:rPr>
              <a:t>甲的决策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684213" y="2636838"/>
            <a:ext cx="3382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若</a:t>
            </a:r>
            <a:r>
              <a:rPr lang="en-US" altLang="zh-CN" sz="2800" b="1" i="1"/>
              <a:t>s</a:t>
            </a:r>
            <a:r>
              <a:rPr lang="en-US" altLang="zh-CN" sz="2800" b="1">
                <a:cs typeface="Times New Roman" panose="02020603050405020304" pitchFamily="18" charset="0"/>
              </a:rPr>
              <a:t>≤</a:t>
            </a:r>
            <a:r>
              <a:rPr lang="en-US" altLang="zh-CN" sz="2800" b="1"/>
              <a:t>1/2</a:t>
            </a:r>
            <a:r>
              <a:rPr lang="en-US" altLang="zh-CN" sz="2800" b="1" i="1"/>
              <a:t>,</a:t>
            </a:r>
            <a:r>
              <a:rPr lang="zh-CN" altLang="en-US" sz="2800" b="1"/>
              <a:t>则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≤</a:t>
            </a:r>
            <a:r>
              <a:rPr lang="en-US" altLang="zh-CN" sz="2800" b="1"/>
              <a:t>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4211638" y="2060575"/>
            <a:ext cx="475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(s)=</a:t>
            </a:r>
            <a:r>
              <a:rPr lang="en-US" altLang="zh-CN" sz="2800" b="1"/>
              <a:t>1</a:t>
            </a:r>
            <a:r>
              <a:rPr lang="en-US" altLang="zh-CN" sz="2800" b="1" i="1"/>
              <a:t>-s-</a:t>
            </a:r>
            <a:r>
              <a:rPr lang="el-GR" altLang="zh-CN" sz="2800" b="1" i="1"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b="1" baseline="-2500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/>
              <a:t>(</a:t>
            </a:r>
            <a:r>
              <a:rPr lang="en-US" altLang="zh-CN" sz="2800" b="1"/>
              <a:t>2</a:t>
            </a:r>
            <a:r>
              <a:rPr lang="en-US" altLang="zh-CN" sz="2800" b="1" i="1"/>
              <a:t>s-</a:t>
            </a:r>
            <a:r>
              <a:rPr lang="en-US" altLang="zh-CN" sz="2800" b="1"/>
              <a:t>1</a:t>
            </a:r>
            <a:r>
              <a:rPr lang="en-US" altLang="zh-CN" sz="2800" b="1" i="1"/>
              <a:t>) </a:t>
            </a:r>
            <a:r>
              <a:rPr lang="en-US" altLang="zh-CN" sz="2800" b="1">
                <a:sym typeface="Wingdings" panose="05000000000000000000" pitchFamily="2" charset="2"/>
              </a:rPr>
              <a:t></a:t>
            </a:r>
            <a:r>
              <a:rPr lang="zh-CN" altLang="en-US" sz="2800" b="1"/>
              <a:t>同前</a:t>
            </a: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323850" y="4794250"/>
            <a:ext cx="4464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　　期望效用</a:t>
            </a:r>
            <a:endParaRPr lang="zh-CN" altLang="en-US" sz="2800" b="1" i="1"/>
          </a:p>
        </p:txBody>
      </p: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1042988" y="3213100"/>
            <a:ext cx="2087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乙接受概率</a:t>
            </a:r>
          </a:p>
        </p:txBody>
      </p:sp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7740650" y="5876925"/>
            <a:ext cx="863600" cy="5127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</a:t>
            </a:r>
            <a:r>
              <a:rPr lang="en-US" altLang="zh-CN" sz="2800" b="1" i="1"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30000">
                <a:ea typeface="楷体_GB2312" pitchFamily="49" charset="-122"/>
                <a:cs typeface="Times New Roman" panose="02020603050405020304" pitchFamily="18" charset="0"/>
              </a:rPr>
              <a:t>*</a:t>
            </a:r>
            <a:endParaRPr lang="en-US" altLang="zh-CN" sz="2800" b="1"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1166" name="Object 30"/>
          <p:cNvGraphicFramePr>
            <a:graphicFrameLocks noChangeAspect="1"/>
          </p:cNvGraphicFramePr>
          <p:nvPr/>
        </p:nvGraphicFramePr>
        <p:xfrm>
          <a:off x="5076825" y="981075"/>
          <a:ext cx="255428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3" imgW="1409700" imgH="508000" progId="Equation.DSMT4">
                  <p:embed/>
                </p:oleObj>
              </mc:Choice>
              <mc:Fallback>
                <p:oleObj name="Equation" r:id="rId3" imgW="1409700" imgH="5080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981075"/>
                        <a:ext cx="2554288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8" name="Object 32"/>
          <p:cNvGraphicFramePr>
            <a:graphicFrameLocks noChangeAspect="1"/>
          </p:cNvGraphicFramePr>
          <p:nvPr/>
        </p:nvGraphicFramePr>
        <p:xfrm>
          <a:off x="3203575" y="3284538"/>
          <a:ext cx="44640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Equation" r:id="rId5" imgW="2311400" imgH="711200" progId="Equation.DSMT4">
                  <p:embed/>
                </p:oleObj>
              </mc:Choice>
              <mc:Fallback>
                <p:oleObj name="Equation" r:id="rId5" imgW="2311400" imgH="711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284538"/>
                        <a:ext cx="446405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0" name="Object 34"/>
          <p:cNvGraphicFramePr>
            <a:graphicFrameLocks noChangeAspect="1"/>
          </p:cNvGraphicFramePr>
          <p:nvPr/>
        </p:nvGraphicFramePr>
        <p:xfrm>
          <a:off x="2916238" y="4652963"/>
          <a:ext cx="6227762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Equation" r:id="rId7" imgW="3784600" imgH="711200" progId="Equation.DSMT4">
                  <p:embed/>
                </p:oleObj>
              </mc:Choice>
              <mc:Fallback>
                <p:oleObj name="Equation" r:id="rId7" imgW="3784600" imgH="711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652963"/>
                        <a:ext cx="6227762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2" name="Object 36"/>
          <p:cNvGraphicFramePr>
            <a:graphicFrameLocks noChangeAspect="1"/>
          </p:cNvGraphicFramePr>
          <p:nvPr/>
        </p:nvGraphicFramePr>
        <p:xfrm>
          <a:off x="2411413" y="5876925"/>
          <a:ext cx="50403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3" name="Equation" r:id="rId9" imgW="2463800" imgH="304800" progId="Equation.DSMT4">
                  <p:embed/>
                </p:oleObj>
              </mc:Choice>
              <mc:Fallback>
                <p:oleObj name="Equation" r:id="rId9" imgW="2463800" imgH="304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876925"/>
                        <a:ext cx="504031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10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  <p:bldP spid="91143" grpId="0"/>
      <p:bldP spid="91144" grpId="0" animBg="1"/>
      <p:bldP spid="91146" grpId="0"/>
      <p:bldP spid="91150" grpId="0"/>
      <p:bldP spid="91151" grpId="0"/>
      <p:bldP spid="91161" grpId="0"/>
      <p:bldP spid="911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339975" y="404813"/>
            <a:ext cx="1944688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模型解释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84213" y="1268413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甲永远不会提出大于１</a:t>
            </a:r>
            <a:r>
              <a:rPr lang="en-US" altLang="zh-CN" sz="2800" b="1"/>
              <a:t>/</a:t>
            </a:r>
            <a:r>
              <a:rPr lang="zh-CN" altLang="en-US" sz="2800" b="1"/>
              <a:t>２的方案</a:t>
            </a:r>
            <a:r>
              <a:rPr lang="en-US" altLang="zh-CN" sz="2800" b="1" i="1"/>
              <a:t>s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684213" y="1989138"/>
            <a:ext cx="6624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乙拒绝过小的方案</a:t>
            </a:r>
            <a:r>
              <a:rPr lang="en-US" altLang="zh-CN" sz="2800" b="1" i="1"/>
              <a:t>s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1476375" y="3357563"/>
            <a:ext cx="6767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很好地解释了实际中的最后通牒博弈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684213" y="2708275"/>
            <a:ext cx="6624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乙接受概率随</a:t>
            </a:r>
            <a:r>
              <a:rPr lang="en-US" altLang="zh-CN" sz="2800" b="1" i="1"/>
              <a:t>s</a:t>
            </a:r>
            <a:r>
              <a:rPr lang="zh-CN" altLang="en-US" sz="2800" b="1"/>
              <a:t>增加不减</a:t>
            </a:r>
          </a:p>
        </p:txBody>
      </p:sp>
      <p:pic>
        <p:nvPicPr>
          <p:cNvPr id="9320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581525"/>
            <a:ext cx="89662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250825" y="4005263"/>
            <a:ext cx="165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参考文献</a:t>
            </a:r>
          </a:p>
        </p:txBody>
      </p:sp>
      <p:graphicFrame>
        <p:nvGraphicFramePr>
          <p:cNvPr id="41994" name="Object 23"/>
          <p:cNvGraphicFramePr>
            <a:graphicFrameLocks noChangeAspect="1"/>
          </p:cNvGraphicFramePr>
          <p:nvPr/>
        </p:nvGraphicFramePr>
        <p:xfrm>
          <a:off x="7877175" y="549275"/>
          <a:ext cx="7985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Clip" r:id="rId4" imgW="4519613" imgH="3467100" progId="MS_ClipArt_Gallery.2">
                  <p:embed/>
                </p:oleObj>
              </mc:Choice>
              <mc:Fallback>
                <p:oleObj name="Clip" r:id="rId4" imgW="4519613" imgH="3467100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175" y="549275"/>
                        <a:ext cx="7985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191" grpId="0"/>
      <p:bldP spid="93193" grpId="0"/>
      <p:bldP spid="93204" grpId="0"/>
      <p:bldP spid="9320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763713" y="404813"/>
            <a:ext cx="51816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>
                <a:ea typeface="楷体_GB2312" pitchFamily="49" charset="-122"/>
              </a:rPr>
              <a:t>10.5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效益的合理分配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1371600" y="3810000"/>
          <a:ext cx="2413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2" name="Equation" r:id="rId3" imgW="1205977" imgH="253890" progId="Equation.DSMT4">
                  <p:embed/>
                </p:oleObj>
              </mc:Choice>
              <mc:Fallback>
                <p:oleObj name="Equation" r:id="rId3" imgW="1205977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413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371600" y="4384675"/>
          <a:ext cx="1828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Equation" r:id="rId5" imgW="673100" imgH="685800" progId="Equation.DSMT4">
                  <p:embed/>
                </p:oleObj>
              </mc:Choice>
              <mc:Fallback>
                <p:oleObj name="Equation" r:id="rId5" imgW="6731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84675"/>
                        <a:ext cx="18288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50825" y="1125538"/>
            <a:ext cx="609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066800" y="1066800"/>
            <a:ext cx="71770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甲乙丙三人合作经商，若甲乙合作获利</a:t>
            </a:r>
            <a:r>
              <a:rPr lang="en-US" altLang="zh-CN" sz="2800" b="1"/>
              <a:t>7</a:t>
            </a:r>
            <a:r>
              <a:rPr lang="zh-CN" altLang="en-US" sz="2800" b="1"/>
              <a:t>元，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甲丙合作获利</a:t>
            </a:r>
            <a:r>
              <a:rPr lang="en-US" altLang="zh-CN" sz="2800" b="1"/>
              <a:t>5</a:t>
            </a:r>
            <a:r>
              <a:rPr lang="zh-CN" altLang="en-US" sz="2800" b="1"/>
              <a:t>元，乙丙合作获利</a:t>
            </a:r>
            <a:r>
              <a:rPr lang="en-US" altLang="zh-CN" sz="2800" b="1"/>
              <a:t>4</a:t>
            </a:r>
            <a:r>
              <a:rPr lang="zh-CN" altLang="en-US" sz="2800" b="1"/>
              <a:t>元，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三人合作获利</a:t>
            </a:r>
            <a:r>
              <a:rPr lang="en-US" altLang="zh-CN" sz="2800" b="1"/>
              <a:t>11</a:t>
            </a:r>
            <a:r>
              <a:rPr lang="zh-CN" altLang="en-US" sz="2800" b="1"/>
              <a:t>元</a:t>
            </a:r>
            <a:r>
              <a:rPr lang="en-US" altLang="zh-CN" sz="2800" b="1"/>
              <a:t>.  </a:t>
            </a:r>
            <a:r>
              <a:rPr lang="zh-CN" altLang="en-US" sz="2800" b="1"/>
              <a:t>又知每人单干获利</a:t>
            </a:r>
            <a:r>
              <a:rPr lang="en-US" altLang="zh-CN" sz="2800" b="1"/>
              <a:t>1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问三人合作时如何分配获利？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3400" y="3200400"/>
            <a:ext cx="5499100" cy="519113"/>
            <a:chOff x="336" y="2016"/>
            <a:chExt cx="3464" cy="327"/>
          </a:xfrm>
        </p:grpSpPr>
        <p:sp>
          <p:nvSpPr>
            <p:cNvPr id="43020" name="Text Box 8"/>
            <p:cNvSpPr txBox="1">
              <a:spLocks noChangeArrowheads="1"/>
            </p:cNvSpPr>
            <p:nvPr/>
          </p:nvSpPr>
          <p:spPr bwMode="auto">
            <a:xfrm>
              <a:off x="336" y="2016"/>
              <a:ext cx="2160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记甲乙丙三人分配为</a:t>
              </a:r>
            </a:p>
          </p:txBody>
        </p:sp>
        <p:graphicFrame>
          <p:nvGraphicFramePr>
            <p:cNvPr id="43021" name="Object 9"/>
            <p:cNvGraphicFramePr>
              <a:graphicFrameLocks noChangeAspect="1"/>
            </p:cNvGraphicFramePr>
            <p:nvPr/>
          </p:nvGraphicFramePr>
          <p:xfrm>
            <a:off x="2496" y="2016"/>
            <a:ext cx="130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4" name="Equation" r:id="rId7" imgW="1066337" imgH="253890" progId="Equation.DSMT4">
                    <p:embed/>
                  </p:oleObj>
                </mc:Choice>
                <mc:Fallback>
                  <p:oleObj name="Equation" r:id="rId7" imgW="1066337" imgH="25389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16"/>
                          <a:ext cx="1304" cy="30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5029200" y="3810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解不唯一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5029200" y="4343400"/>
            <a:ext cx="167640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b="1"/>
              <a:t>(5</a:t>
            </a:r>
            <a:r>
              <a:rPr lang="zh-CN" altLang="en-US" sz="2800" b="1"/>
              <a:t>，</a:t>
            </a:r>
            <a:r>
              <a:rPr lang="en-US" altLang="zh-CN" sz="2800" b="1"/>
              <a:t>3</a:t>
            </a:r>
            <a:r>
              <a:rPr lang="zh-CN" altLang="en-US" sz="2800" b="1"/>
              <a:t>，</a:t>
            </a:r>
            <a:r>
              <a:rPr lang="en-US" altLang="zh-CN" sz="2800" b="1"/>
              <a:t>3)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b="1"/>
              <a:t>(4</a:t>
            </a:r>
            <a:r>
              <a:rPr lang="zh-CN" altLang="en-US" sz="2800" b="1"/>
              <a:t>，</a:t>
            </a:r>
            <a:r>
              <a:rPr lang="en-US" altLang="zh-CN" sz="2800" b="1"/>
              <a:t>4</a:t>
            </a:r>
            <a:r>
              <a:rPr lang="zh-CN" altLang="en-US" sz="2800" b="1"/>
              <a:t>，</a:t>
            </a:r>
            <a:r>
              <a:rPr lang="en-US" altLang="zh-CN" sz="2800" b="1"/>
              <a:t>3)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b="1"/>
              <a:t>(5</a:t>
            </a:r>
            <a:r>
              <a:rPr lang="zh-CN" altLang="en-US" sz="2800" b="1"/>
              <a:t>，</a:t>
            </a:r>
            <a:r>
              <a:rPr lang="en-US" altLang="zh-CN" sz="2800" b="1"/>
              <a:t>4</a:t>
            </a:r>
            <a:r>
              <a:rPr lang="zh-CN" altLang="en-US" sz="2800" b="1"/>
              <a:t>，</a:t>
            </a:r>
            <a:r>
              <a:rPr lang="en-US" altLang="zh-CN" sz="2800" b="1"/>
              <a:t>2)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b="1"/>
              <a:t>……</a:t>
            </a:r>
          </a:p>
        </p:txBody>
      </p:sp>
      <p:graphicFrame>
        <p:nvGraphicFramePr>
          <p:cNvPr id="108556" name="Object 12"/>
          <p:cNvGraphicFramePr>
            <a:graphicFrameLocks noChangeAspect="1"/>
          </p:cNvGraphicFramePr>
          <p:nvPr/>
        </p:nvGraphicFramePr>
        <p:xfrm>
          <a:off x="1371600" y="5988050"/>
          <a:ext cx="2057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Equation" r:id="rId9" imgW="749300" imgH="228600" progId="Equation.DSMT4">
                  <p:embed/>
                </p:oleObj>
              </mc:Choice>
              <mc:Fallback>
                <p:oleObj name="Equation" r:id="rId9" imgW="7493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88050"/>
                        <a:ext cx="2057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3"/>
          <p:cNvGraphicFramePr>
            <a:graphicFrameLocks noChangeAspect="1"/>
          </p:cNvGraphicFramePr>
          <p:nvPr/>
        </p:nvGraphicFramePr>
        <p:xfrm>
          <a:off x="7812088" y="544513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Clip" r:id="rId11" imgW="761744" imgH="434194" progId="MS_ClipArt_Gallery.2">
                  <p:embed/>
                </p:oleObj>
              </mc:Choice>
              <mc:Fallback>
                <p:oleObj name="Clip" r:id="rId11" imgW="761744" imgH="434194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4513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10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10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108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108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108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nimBg="1" autoUpdateAnimBg="0"/>
      <p:bldP spid="108550" grpId="0" animBg="1" autoUpdateAnimBg="0"/>
      <p:bldP spid="108554" grpId="0"/>
      <p:bldP spid="10855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59113" y="4508500"/>
            <a:ext cx="4267200" cy="1636713"/>
            <a:chOff x="1584" y="2784"/>
            <a:chExt cx="2688" cy="1031"/>
          </a:xfrm>
        </p:grpSpPr>
        <p:graphicFrame>
          <p:nvGraphicFramePr>
            <p:cNvPr id="44044" name="Object 3"/>
            <p:cNvGraphicFramePr>
              <a:graphicFrameLocks noChangeAspect="1"/>
            </p:cNvGraphicFramePr>
            <p:nvPr/>
          </p:nvGraphicFramePr>
          <p:xfrm>
            <a:off x="1584" y="2784"/>
            <a:ext cx="1284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0" name="Equation" r:id="rId3" imgW="876300" imgH="431800" progId="Equation.DSMT4">
                    <p:embed/>
                  </p:oleObj>
                </mc:Choice>
                <mc:Fallback>
                  <p:oleObj name="Equation" r:id="rId3" imgW="876300" imgH="431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784"/>
                          <a:ext cx="1284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5" name="Object 4"/>
            <p:cNvGraphicFramePr>
              <a:graphicFrameLocks noChangeAspect="1"/>
            </p:cNvGraphicFramePr>
            <p:nvPr/>
          </p:nvGraphicFramePr>
          <p:xfrm>
            <a:off x="1584" y="3456"/>
            <a:ext cx="268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1" name="Equation" r:id="rId5" imgW="1726451" imgH="253890" progId="Equation.DSMT4">
                    <p:embed/>
                  </p:oleObj>
                </mc:Choice>
                <mc:Fallback>
                  <p:oleObj name="Equation" r:id="rId5" imgW="1726451" imgH="25389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456"/>
                          <a:ext cx="268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1258888" y="1916113"/>
          <a:ext cx="57610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Equation" r:id="rId7" imgW="2159000" imgH="431800" progId="Equation.DSMT4">
                  <p:embed/>
                </p:oleObj>
              </mc:Choice>
              <mc:Fallback>
                <p:oleObj name="Equation" r:id="rId7" imgW="21590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16113"/>
                        <a:ext cx="57610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228600" y="1182688"/>
          <a:ext cx="34766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Equation" r:id="rId9" imgW="1447172" imgH="266584" progId="Equation.DSMT4">
                  <p:embed/>
                </p:oleObj>
              </mc:Choice>
              <mc:Fallback>
                <p:oleObj name="Equation" r:id="rId9" imgW="1447172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82688"/>
                        <a:ext cx="34766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457200" y="420688"/>
            <a:ext cx="4394200" cy="579437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 (1) 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en-US" altLang="zh-CN" sz="3200" b="1">
                <a:ea typeface="楷体_GB2312" pitchFamily="49" charset="-122"/>
              </a:rPr>
              <a:t>Shapley</a:t>
            </a:r>
            <a:r>
              <a:rPr lang="zh-CN" altLang="zh-CN" sz="3200" b="1">
                <a:ea typeface="楷体_GB2312" pitchFamily="49" charset="-122"/>
              </a:rPr>
              <a:t>合作对策</a:t>
            </a:r>
            <a:endParaRPr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4114800" y="1182688"/>
          <a:ext cx="4876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Equation" r:id="rId11" imgW="2438400" imgH="266700" progId="Equation.DSMT4">
                  <p:embed/>
                </p:oleObj>
              </mc:Choice>
              <mc:Fallback>
                <p:oleObj name="Equation" r:id="rId11" imgW="2438400" imgH="266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182688"/>
                        <a:ext cx="4876800" cy="5302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539750" y="3141663"/>
            <a:ext cx="5410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[ </a:t>
            </a:r>
            <a:r>
              <a:rPr lang="en-US" altLang="zh-CN" sz="2800" b="1" i="1"/>
              <a:t>I,v</a:t>
            </a:r>
            <a:r>
              <a:rPr lang="en-US" altLang="zh-CN" sz="2800" b="1"/>
              <a:t>] ~</a:t>
            </a:r>
            <a:r>
              <a:rPr lang="en-US" altLang="zh-CN" sz="2800" b="1" i="1"/>
              <a:t>n</a:t>
            </a:r>
            <a:r>
              <a:rPr lang="zh-CN" altLang="zh-CN" sz="2800" b="1"/>
              <a:t>人合作对策，</a:t>
            </a:r>
            <a:r>
              <a:rPr lang="en-US" altLang="zh-CN" sz="2800" b="1" i="1"/>
              <a:t>v</a:t>
            </a:r>
            <a:r>
              <a:rPr lang="en-US" altLang="zh-CN" sz="2800" b="1"/>
              <a:t>~</a:t>
            </a:r>
            <a:r>
              <a:rPr lang="zh-CN" altLang="zh-CN" sz="2800" b="1"/>
              <a:t>特征函数</a:t>
            </a:r>
            <a:endParaRPr lang="zh-CN" altLang="en-US" sz="2800" b="1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9600" y="3849688"/>
            <a:ext cx="7924800" cy="533400"/>
            <a:chOff x="480" y="2400"/>
            <a:chExt cx="4896" cy="336"/>
          </a:xfrm>
        </p:grpSpPr>
        <p:graphicFrame>
          <p:nvGraphicFramePr>
            <p:cNvPr id="44042" name="Object 11"/>
            <p:cNvGraphicFramePr>
              <a:graphicFrameLocks noChangeAspect="1"/>
            </p:cNvGraphicFramePr>
            <p:nvPr/>
          </p:nvGraphicFramePr>
          <p:xfrm>
            <a:off x="480" y="2400"/>
            <a:ext cx="192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5" name="Equation" r:id="rId13" imgW="1320227" imgH="253890" progId="Equation.DSMT4">
                    <p:embed/>
                  </p:oleObj>
                </mc:Choice>
                <mc:Fallback>
                  <p:oleObj name="Equation" r:id="rId13" imgW="1320227" imgH="25389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400"/>
                          <a:ext cx="1920" cy="328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3" name="Text Box 12"/>
            <p:cNvSpPr txBox="1">
              <a:spLocks noChangeArrowheads="1"/>
            </p:cNvSpPr>
            <p:nvPr/>
          </p:nvSpPr>
          <p:spPr bwMode="auto">
            <a:xfrm>
              <a:off x="2448" y="2409"/>
              <a:ext cx="2928" cy="32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~</a:t>
              </a:r>
              <a:r>
                <a:rPr lang="en-US" altLang="zh-CN" sz="2800" b="1" i="1"/>
                <a:t>n</a:t>
              </a:r>
              <a:r>
                <a:rPr lang="zh-CN" altLang="zh-CN" sz="2800" b="1"/>
                <a:t>人从</a:t>
              </a:r>
              <a:r>
                <a:rPr lang="en-US" altLang="zh-CN" sz="2800" b="1" i="1"/>
                <a:t>v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I</a:t>
              </a:r>
              <a:r>
                <a:rPr lang="en-US" altLang="zh-CN" sz="2800" b="1"/>
                <a:t>)</a:t>
              </a:r>
              <a:r>
                <a:rPr lang="zh-CN" altLang="en-US" sz="2800" b="1"/>
                <a:t>得到的分配，满足</a:t>
              </a:r>
            </a:p>
          </p:txBody>
        </p:sp>
      </p:grp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6011863" y="3125788"/>
            <a:ext cx="3059112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en-US" altLang="zh-CN" sz="2800" b="1"/>
              <a:t>(</a:t>
            </a:r>
            <a:r>
              <a:rPr lang="en-US" altLang="zh-CN" sz="2800" b="1" i="1"/>
              <a:t>s</a:t>
            </a:r>
            <a:r>
              <a:rPr lang="en-US" altLang="zh-CN" sz="2800" b="1"/>
              <a:t>) ~ </a:t>
            </a:r>
            <a:r>
              <a:rPr lang="zh-CN" altLang="en-US" sz="2800" b="1"/>
              <a:t>子集</a:t>
            </a:r>
            <a:r>
              <a:rPr lang="en-US" altLang="zh-CN" sz="2800" b="1" i="1"/>
              <a:t>s</a:t>
            </a:r>
            <a:r>
              <a:rPr lang="zh-CN" altLang="en-US" sz="2800" b="1"/>
              <a:t>的获利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7" grpId="0" animBg="1" autoUpdateAnimBg="0"/>
      <p:bldP spid="1095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2124075" y="436562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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不应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完全随机选择策略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50825" y="5138738"/>
            <a:ext cx="86725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zh-CN" sz="2800" b="1" dirty="0"/>
              <a:t>共同知识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所有</a:t>
            </a:r>
            <a:r>
              <a:rPr lang="zh-CN" altLang="en-US" sz="2800" b="1" dirty="0"/>
              <a:t>人</a:t>
            </a:r>
            <a:r>
              <a:rPr lang="zh-CN" altLang="zh-CN" sz="2800" b="1" dirty="0"/>
              <a:t>都知道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所有人知道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以上信息</a:t>
            </a:r>
            <a:endParaRPr lang="en-US" altLang="zh-CN" sz="2800" b="1" dirty="0"/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2625725" y="677863"/>
            <a:ext cx="4032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“</a:t>
            </a:r>
            <a:r>
              <a:rPr lang="zh-CN" altLang="zh-CN" sz="2800" b="1" dirty="0">
                <a:solidFill>
                  <a:schemeClr val="accent2"/>
                </a:solidFill>
              </a:rPr>
              <a:t>方向</a:t>
            </a:r>
            <a:r>
              <a:rPr lang="zh-CN" altLang="en-US" sz="2800" b="1" dirty="0">
                <a:solidFill>
                  <a:schemeClr val="accent2"/>
                </a:solidFill>
              </a:rPr>
              <a:t>”</a:t>
            </a:r>
            <a:r>
              <a:rPr lang="zh-CN" altLang="zh-CN" sz="2800" b="1" dirty="0">
                <a:solidFill>
                  <a:schemeClr val="accent2"/>
                </a:solidFill>
              </a:rPr>
              <a:t>以其中一人如罚球队员的位置为基准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250825" y="555625"/>
            <a:ext cx="1873250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问题背景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5000" y="2674938"/>
          <a:ext cx="7005638" cy="13477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6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384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4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扑</a:t>
                      </a: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向左侧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扑</a:t>
                      </a: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向右侧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踢向左侧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踢向右侧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0.93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0.70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219700" y="2081213"/>
            <a:ext cx="1785938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1435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100" dirty="0">
                <a:solidFill>
                  <a:srgbClr val="FF0000"/>
                </a:solidFill>
                <a:latin typeface="Times New Roman"/>
                <a:ea typeface="宋体"/>
              </a:rPr>
              <a:t>守门员</a:t>
            </a:r>
          </a:p>
        </p:txBody>
      </p:sp>
      <p:sp>
        <p:nvSpPr>
          <p:cNvPr id="7" name="矩形 6"/>
          <p:cNvSpPr/>
          <p:nvPr/>
        </p:nvSpPr>
        <p:spPr>
          <a:xfrm>
            <a:off x="209550" y="3122613"/>
            <a:ext cx="1627188" cy="954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100" dirty="0">
                <a:solidFill>
                  <a:srgbClr val="FF0000"/>
                </a:solidFill>
                <a:latin typeface="Times New Roman"/>
                <a:ea typeface="宋体"/>
              </a:rPr>
              <a:t>罚球队员</a:t>
            </a:r>
            <a:endParaRPr kumimoji="0" lang="en-US" altLang="zh-CN" sz="2800" b="1" kern="100" dirty="0">
              <a:solidFill>
                <a:srgbClr val="FF0000"/>
              </a:solidFill>
              <a:latin typeface="Times New Roman"/>
              <a:ea typeface="宋体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2800" b="1" kern="100" dirty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  <p:sp>
        <p:nvSpPr>
          <p:cNvPr id="8218" name="AutoShape 32" descr="http://imgt3.bdstatic.com/it/u=401533077,1148197872&amp;fm=23&amp;gp=0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9" name="AutoShape 34" descr="http://imgt3.bdstatic.com/it/u=401533077,1148197872&amp;fm=23&amp;gp=0.jpg"/>
          <p:cNvSpPr>
            <a:spLocks noChangeAspect="1" noChangeArrowheads="1"/>
          </p:cNvSpPr>
          <p:nvPr/>
        </p:nvSpPr>
        <p:spPr bwMode="auto">
          <a:xfrm>
            <a:off x="228600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50825" y="2103438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/>
              <a:t>经验进球概率（</a:t>
            </a:r>
            <a:r>
              <a:rPr lang="en-US" altLang="zh-CN" sz="2800" b="1"/>
              <a:t>1400</a:t>
            </a:r>
            <a:r>
              <a:rPr lang="zh-CN" altLang="zh-CN" sz="2800" b="1"/>
              <a:t>次罚球）</a:t>
            </a:r>
            <a:endParaRPr lang="zh-CN" altLang="en-US" sz="2800" b="1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95288" y="5786438"/>
            <a:ext cx="47609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accent2"/>
                </a:solidFill>
              </a:rPr>
              <a:t>决策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zh-CN" altLang="en-US" sz="2800" b="1">
                <a:solidFill>
                  <a:schemeClr val="accent2"/>
                </a:solidFill>
              </a:rPr>
              <a:t>方向选择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zh-CN" altLang="zh-CN" sz="2800" b="1">
                <a:solidFill>
                  <a:schemeClr val="accent2"/>
                </a:solidFill>
              </a:rPr>
              <a:t>相互影响</a:t>
            </a:r>
            <a:endParaRPr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51500" y="5791200"/>
            <a:ext cx="3170238" cy="5222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800" b="1" dirty="0"/>
              <a:t>完全信息静态</a:t>
            </a:r>
            <a:r>
              <a:rPr lang="zh-CN" altLang="en-US" sz="2800" b="1" dirty="0"/>
              <a:t>博弈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22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95313"/>
            <a:ext cx="2055813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119" grpId="0" autoUpdateAnimBg="0"/>
      <p:bldP spid="4124" grpId="0"/>
      <p:bldP spid="6" grpId="0"/>
      <p:bldP spid="7" grpId="0"/>
      <p:bldP spid="2" grpId="0"/>
      <p:bldP spid="18" grpId="0"/>
      <p:bldP spid="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2051050" y="2781300"/>
          <a:ext cx="43434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Equation" r:id="rId3" imgW="1778000" imgH="508000" progId="Equation.DSMT4">
                  <p:embed/>
                </p:oleObj>
              </mc:Choice>
              <mc:Fallback>
                <p:oleObj name="Equation" r:id="rId3" imgW="17780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81300"/>
                        <a:ext cx="43434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976313" y="1895475"/>
          <a:ext cx="68357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Equation" r:id="rId5" imgW="2501900" imgH="368300" progId="Equation.DSMT4">
                  <p:embed/>
                </p:oleObj>
              </mc:Choice>
              <mc:Fallback>
                <p:oleObj name="Equation" r:id="rId5" imgW="2501900" imgH="36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895475"/>
                        <a:ext cx="68357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914400" y="1209675"/>
            <a:ext cx="21336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公理化方法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84213" y="4076700"/>
            <a:ext cx="7696200" cy="519113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Symbol" panose="05050102010706020507" pitchFamily="18" charset="2"/>
              </a:rPr>
              <a:t></a:t>
            </a:r>
            <a:r>
              <a:rPr lang="en-US" altLang="zh-CN" sz="2800" b="1" i="1"/>
              <a:t>s</a:t>
            </a:r>
            <a:r>
              <a:rPr lang="en-US" altLang="zh-CN" sz="2800" b="1">
                <a:sym typeface="Symbol" panose="05050102010706020507" pitchFamily="18" charset="2"/>
              </a:rPr>
              <a:t></a:t>
            </a:r>
            <a:r>
              <a:rPr lang="en-US" altLang="zh-CN" sz="2800" b="1"/>
              <a:t>~</a:t>
            </a:r>
            <a:r>
              <a:rPr lang="zh-CN" altLang="en-US" sz="2800" b="1"/>
              <a:t>子集 </a:t>
            </a:r>
            <a:r>
              <a:rPr lang="en-US" altLang="zh-CN" sz="2800" b="1" i="1"/>
              <a:t>s</a:t>
            </a:r>
            <a:r>
              <a:rPr lang="zh-CN" altLang="en-US" sz="2800" b="1"/>
              <a:t>中的元素数目，</a:t>
            </a:r>
            <a:r>
              <a:rPr lang="zh-CN" altLang="en-US" sz="2800" b="1" i="1"/>
              <a:t> </a:t>
            </a:r>
            <a:r>
              <a:rPr lang="en-US" altLang="zh-CN" sz="2800" b="1" i="1"/>
              <a:t>S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 ~</a:t>
            </a:r>
            <a:r>
              <a:rPr lang="zh-CN" altLang="en-US" sz="2800" b="1"/>
              <a:t>包含</a:t>
            </a:r>
            <a:r>
              <a:rPr lang="en-US" altLang="zh-CN" sz="2800" b="1" i="1"/>
              <a:t>i</a:t>
            </a:r>
            <a:r>
              <a:rPr lang="zh-CN" altLang="en-US" sz="2800" b="1"/>
              <a:t>的所有子集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2000" y="5705475"/>
            <a:ext cx="6096000" cy="619125"/>
            <a:chOff x="672" y="3504"/>
            <a:chExt cx="3840" cy="390"/>
          </a:xfrm>
        </p:grpSpPr>
        <p:graphicFrame>
          <p:nvGraphicFramePr>
            <p:cNvPr id="45073" name="Object 7"/>
            <p:cNvGraphicFramePr>
              <a:graphicFrameLocks noChangeAspect="1"/>
            </p:cNvGraphicFramePr>
            <p:nvPr/>
          </p:nvGraphicFramePr>
          <p:xfrm>
            <a:off x="672" y="3504"/>
            <a:ext cx="72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1" name="Equation" r:id="rId7" imgW="444307" imgH="279279" progId="Equation.DSMT4">
                    <p:embed/>
                  </p:oleObj>
                </mc:Choice>
                <mc:Fallback>
                  <p:oleObj name="Equation" r:id="rId7" imgW="444307" imgH="279279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504"/>
                          <a:ext cx="720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4" name="Text Box 8"/>
            <p:cNvSpPr txBox="1">
              <a:spLocks noChangeArrowheads="1"/>
            </p:cNvSpPr>
            <p:nvPr/>
          </p:nvSpPr>
          <p:spPr bwMode="auto">
            <a:xfrm>
              <a:off x="1392" y="3504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~</a:t>
              </a:r>
              <a:r>
                <a:rPr lang="zh-CN" altLang="en-US" sz="2800" b="1"/>
                <a:t>由</a:t>
              </a:r>
              <a:r>
                <a:rPr lang="zh-CN" altLang="en-US" sz="2800" b="1">
                  <a:sym typeface="Symbol" panose="05050102010706020507" pitchFamily="18" charset="2"/>
                </a:rPr>
                <a:t></a:t>
              </a:r>
              <a:r>
                <a:rPr lang="en-US" altLang="zh-CN" sz="2800" b="1" i="1"/>
                <a:t>s</a:t>
              </a:r>
              <a:r>
                <a:rPr lang="en-US" altLang="zh-CN" sz="2800" b="1">
                  <a:sym typeface="Symbol" panose="05050102010706020507" pitchFamily="18" charset="2"/>
                </a:rPr>
                <a:t></a:t>
              </a:r>
              <a:r>
                <a:rPr lang="zh-CN" altLang="en-US" sz="2800" b="1"/>
                <a:t>决定的“贡献”的权重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52800" y="1209675"/>
            <a:ext cx="2514600" cy="561975"/>
            <a:chOff x="2208" y="720"/>
            <a:chExt cx="1584" cy="354"/>
          </a:xfrm>
        </p:grpSpPr>
        <p:sp>
          <p:nvSpPr>
            <p:cNvPr id="45071" name="Text Box 10"/>
            <p:cNvSpPr txBox="1">
              <a:spLocks noChangeArrowheads="1"/>
            </p:cNvSpPr>
            <p:nvPr/>
          </p:nvSpPr>
          <p:spPr bwMode="auto">
            <a:xfrm>
              <a:off x="2544" y="720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Shapley</a:t>
              </a:r>
              <a:r>
                <a:rPr lang="zh-CN" altLang="en-US" sz="2800" b="1"/>
                <a:t>值</a:t>
              </a:r>
            </a:p>
          </p:txBody>
        </p:sp>
        <p:sp>
          <p:nvSpPr>
            <p:cNvPr id="45072" name="AutoShape 11"/>
            <p:cNvSpPr>
              <a:spLocks noChangeArrowheads="1"/>
            </p:cNvSpPr>
            <p:nvPr/>
          </p:nvSpPr>
          <p:spPr bwMode="auto">
            <a:xfrm>
              <a:off x="2208" y="768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" y="4943475"/>
            <a:ext cx="7467600" cy="528638"/>
            <a:chOff x="528" y="2976"/>
            <a:chExt cx="4610" cy="333"/>
          </a:xfrm>
        </p:grpSpPr>
        <p:grpSp>
          <p:nvGrpSpPr>
            <p:cNvPr id="45067" name="Group 13"/>
            <p:cNvGrpSpPr>
              <a:grpSpLocks/>
            </p:cNvGrpSpPr>
            <p:nvPr/>
          </p:nvGrpSpPr>
          <p:grpSpPr bwMode="auto">
            <a:xfrm>
              <a:off x="528" y="2976"/>
              <a:ext cx="3888" cy="333"/>
              <a:chOff x="624" y="2976"/>
              <a:chExt cx="3840" cy="333"/>
            </a:xfrm>
          </p:grpSpPr>
          <p:graphicFrame>
            <p:nvGraphicFramePr>
              <p:cNvPr id="45069" name="Object 14"/>
              <p:cNvGraphicFramePr>
                <a:graphicFrameLocks noChangeAspect="1"/>
              </p:cNvGraphicFramePr>
              <p:nvPr/>
            </p:nvGraphicFramePr>
            <p:xfrm>
              <a:off x="624" y="2976"/>
              <a:ext cx="1536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32" name="Equation" r:id="rId9" imgW="1104900" imgH="241300" progId="Equation.DSMT4">
                      <p:embed/>
                    </p:oleObj>
                  </mc:Choice>
                  <mc:Fallback>
                    <p:oleObj name="Equation" r:id="rId9" imgW="1104900" imgH="2413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2976"/>
                            <a:ext cx="1536" cy="333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0" name="Text Box 15"/>
              <p:cNvSpPr txBox="1">
                <a:spLocks noChangeArrowheads="1"/>
              </p:cNvSpPr>
              <p:nvPr/>
            </p:nvSpPr>
            <p:spPr bwMode="auto">
              <a:xfrm>
                <a:off x="2160" y="2979"/>
                <a:ext cx="2304" cy="32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~ </a:t>
                </a:r>
                <a:r>
                  <a:rPr lang="en-US" altLang="zh-CN" sz="2800" b="1" i="1"/>
                  <a:t>i </a:t>
                </a:r>
                <a:r>
                  <a:rPr lang="zh-CN" altLang="zh-CN" sz="2800" b="1"/>
                  <a:t>对合作</a:t>
                </a:r>
                <a:r>
                  <a:rPr lang="en-US" altLang="zh-CN" sz="2800" b="1" i="1"/>
                  <a:t>s </a:t>
                </a:r>
                <a:r>
                  <a:rPr lang="zh-CN" altLang="en-US" sz="2800" b="1"/>
                  <a:t>的“贡献”</a:t>
                </a:r>
              </a:p>
            </p:txBody>
          </p:sp>
        </p:grpSp>
        <p:graphicFrame>
          <p:nvGraphicFramePr>
            <p:cNvPr id="45068" name="Object 16"/>
            <p:cNvGraphicFramePr>
              <a:graphicFrameLocks noChangeAspect="1"/>
            </p:cNvGraphicFramePr>
            <p:nvPr/>
          </p:nvGraphicFramePr>
          <p:xfrm>
            <a:off x="4416" y="2976"/>
            <a:ext cx="72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3" name="Equation" r:id="rId11" imgW="406048" imgH="203024" progId="Equation.DSMT4">
                    <p:embed/>
                  </p:oleObj>
                </mc:Choice>
                <mc:Fallback>
                  <p:oleObj name="Equation" r:id="rId11" imgW="406048" imgH="203024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76"/>
                          <a:ext cx="722" cy="32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5" name="Text Box 17"/>
          <p:cNvSpPr txBox="1">
            <a:spLocks noChangeArrowheads="1"/>
          </p:cNvSpPr>
          <p:nvPr/>
        </p:nvSpPr>
        <p:spPr bwMode="auto">
          <a:xfrm>
            <a:off x="457200" y="552450"/>
            <a:ext cx="3657600" cy="579438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Shapley</a:t>
            </a:r>
            <a:r>
              <a:rPr lang="zh-CN" altLang="zh-CN" sz="3200" b="1">
                <a:ea typeface="楷体_GB2312" pitchFamily="49" charset="-122"/>
              </a:rPr>
              <a:t>合作对策</a:t>
            </a:r>
            <a:endParaRPr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45066" name="Object 18"/>
          <p:cNvGraphicFramePr>
            <a:graphicFrameLocks noChangeAspect="1"/>
          </p:cNvGraphicFramePr>
          <p:nvPr/>
        </p:nvGraphicFramePr>
        <p:xfrm>
          <a:off x="7812088" y="544513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name="Clip" r:id="rId13" imgW="761744" imgH="434194" progId="MS_ClipArt_Gallery.2">
                  <p:embed/>
                </p:oleObj>
              </mc:Choice>
              <mc:Fallback>
                <p:oleObj name="Clip" r:id="rId13" imgW="761744" imgH="434194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4513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 autoUpdateAnimBg="0"/>
      <p:bldP spid="11059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6477000" cy="519113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三人</a:t>
            </a:r>
            <a:r>
              <a:rPr lang="en-US" altLang="zh-CN" sz="2800" b="1"/>
              <a:t>(</a:t>
            </a:r>
            <a:r>
              <a:rPr lang="en-US" altLang="zh-CN" sz="2800" b="1" i="1"/>
              <a:t>I</a:t>
            </a:r>
            <a:r>
              <a:rPr lang="en-US" altLang="zh-CN" sz="2800" b="1"/>
              <a:t>={1,2,3})</a:t>
            </a:r>
            <a:r>
              <a:rPr lang="zh-CN" altLang="en-US" sz="2800" b="1"/>
              <a:t>经商中甲的分配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的计算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200400" y="4745038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 1/3           1/6                  1/6                1/3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049463"/>
            <a:ext cx="8229600" cy="3657600"/>
            <a:chOff x="288" y="1195"/>
            <a:chExt cx="5184" cy="2304"/>
          </a:xfrm>
        </p:grpSpPr>
        <p:sp>
          <p:nvSpPr>
            <p:cNvPr id="46098" name="Line 5"/>
            <p:cNvSpPr>
              <a:spLocks noChangeShapeType="1"/>
            </p:cNvSpPr>
            <p:nvPr/>
          </p:nvSpPr>
          <p:spPr bwMode="auto">
            <a:xfrm>
              <a:off x="2016" y="1195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099" name="Group 6"/>
            <p:cNvGrpSpPr>
              <a:grpSpLocks/>
            </p:cNvGrpSpPr>
            <p:nvPr/>
          </p:nvGrpSpPr>
          <p:grpSpPr bwMode="auto">
            <a:xfrm>
              <a:off x="288" y="1195"/>
              <a:ext cx="5184" cy="2304"/>
              <a:chOff x="288" y="1195"/>
              <a:chExt cx="5184" cy="2304"/>
            </a:xfrm>
          </p:grpSpPr>
          <p:sp>
            <p:nvSpPr>
              <p:cNvPr id="46100" name="Line 7"/>
              <p:cNvSpPr>
                <a:spLocks noChangeShapeType="1"/>
              </p:cNvSpPr>
              <p:nvPr/>
            </p:nvSpPr>
            <p:spPr bwMode="auto">
              <a:xfrm>
                <a:off x="288" y="1518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1" name="Line 8"/>
              <p:cNvSpPr>
                <a:spLocks noChangeShapeType="1"/>
              </p:cNvSpPr>
              <p:nvPr/>
            </p:nvSpPr>
            <p:spPr bwMode="auto">
              <a:xfrm>
                <a:off x="288" y="1882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2" name="Line 9"/>
              <p:cNvSpPr>
                <a:spLocks noChangeShapeType="1"/>
              </p:cNvSpPr>
              <p:nvPr/>
            </p:nvSpPr>
            <p:spPr bwMode="auto">
              <a:xfrm>
                <a:off x="288" y="2206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3" name="Line 10"/>
              <p:cNvSpPr>
                <a:spLocks noChangeShapeType="1"/>
              </p:cNvSpPr>
              <p:nvPr/>
            </p:nvSpPr>
            <p:spPr bwMode="auto">
              <a:xfrm>
                <a:off x="288" y="2529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4" name="Line 11"/>
              <p:cNvSpPr>
                <a:spLocks noChangeShapeType="1"/>
              </p:cNvSpPr>
              <p:nvPr/>
            </p:nvSpPr>
            <p:spPr bwMode="auto">
              <a:xfrm>
                <a:off x="288" y="2852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5" name="Line 12"/>
              <p:cNvSpPr>
                <a:spLocks noChangeShapeType="1"/>
              </p:cNvSpPr>
              <p:nvPr/>
            </p:nvSpPr>
            <p:spPr bwMode="auto">
              <a:xfrm>
                <a:off x="288" y="3176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6106" name="Group 13"/>
              <p:cNvGrpSpPr>
                <a:grpSpLocks/>
              </p:cNvGrpSpPr>
              <p:nvPr/>
            </p:nvGrpSpPr>
            <p:grpSpPr bwMode="auto">
              <a:xfrm>
                <a:off x="288" y="1195"/>
                <a:ext cx="5184" cy="2304"/>
                <a:chOff x="288" y="1195"/>
                <a:chExt cx="5184" cy="2304"/>
              </a:xfrm>
            </p:grpSpPr>
            <p:sp>
              <p:nvSpPr>
                <p:cNvPr id="46107" name="Line 14"/>
                <p:cNvSpPr>
                  <a:spLocks noChangeShapeType="1"/>
                </p:cNvSpPr>
                <p:nvPr/>
              </p:nvSpPr>
              <p:spPr bwMode="auto">
                <a:xfrm>
                  <a:off x="288" y="1195"/>
                  <a:ext cx="51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08" name="Line 15"/>
                <p:cNvSpPr>
                  <a:spLocks noChangeShapeType="1"/>
                </p:cNvSpPr>
                <p:nvPr/>
              </p:nvSpPr>
              <p:spPr bwMode="auto">
                <a:xfrm>
                  <a:off x="288" y="3499"/>
                  <a:ext cx="51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6109" name="Object 16"/>
                <p:cNvGraphicFramePr>
                  <a:graphicFrameLocks noChangeAspect="1"/>
                </p:cNvGraphicFramePr>
                <p:nvPr/>
              </p:nvGraphicFramePr>
              <p:xfrm>
                <a:off x="288" y="3216"/>
                <a:ext cx="1632" cy="2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15" name="Equation" r:id="rId3" imgW="1524000" imgH="279400" progId="Equation.DSMT4">
                        <p:embed/>
                      </p:oleObj>
                    </mc:Choice>
                    <mc:Fallback>
                      <p:oleObj name="Equation" r:id="rId3" imgW="1524000" imgH="279400" progId="Equation.DSMT4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" y="3216"/>
                              <a:ext cx="1632" cy="2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10" name="Object 17"/>
                <p:cNvGraphicFramePr>
                  <a:graphicFrameLocks noChangeAspect="1"/>
                </p:cNvGraphicFramePr>
                <p:nvPr/>
              </p:nvGraphicFramePr>
              <p:xfrm>
                <a:off x="816" y="2893"/>
                <a:ext cx="524" cy="2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16" name="Equation" r:id="rId5" imgW="444307" imgH="279279" progId="Equation.DSMT4">
                        <p:embed/>
                      </p:oleObj>
                    </mc:Choice>
                    <mc:Fallback>
                      <p:oleObj name="Equation" r:id="rId5" imgW="444307" imgH="279279" progId="Equation.DSMT4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6" y="2893"/>
                              <a:ext cx="524" cy="2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11" name="Object 18"/>
                <p:cNvGraphicFramePr>
                  <a:graphicFrameLocks noChangeAspect="1"/>
                </p:cNvGraphicFramePr>
                <p:nvPr/>
              </p:nvGraphicFramePr>
              <p:xfrm>
                <a:off x="1008" y="2529"/>
                <a:ext cx="207" cy="2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17" name="Equation" r:id="rId7" imgW="177646" imgH="279158" progId="Equation.DSMT4">
                        <p:embed/>
                      </p:oleObj>
                    </mc:Choice>
                    <mc:Fallback>
                      <p:oleObj name="Equation" r:id="rId7" imgW="177646" imgH="279158" progId="Equation.DSMT4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2529"/>
                              <a:ext cx="207" cy="2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12" name="Object 19"/>
                <p:cNvGraphicFramePr>
                  <a:graphicFrameLocks noChangeAspect="1"/>
                </p:cNvGraphicFramePr>
                <p:nvPr/>
              </p:nvGraphicFramePr>
              <p:xfrm>
                <a:off x="500" y="2286"/>
                <a:ext cx="1180" cy="2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18" name="Equation" r:id="rId9" imgW="1002865" imgH="241195" progId="Equation.DSMT4">
                        <p:embed/>
                      </p:oleObj>
                    </mc:Choice>
                    <mc:Fallback>
                      <p:oleObj name="Equation" r:id="rId9" imgW="1002865" imgH="241195" progId="Equation.DSMT4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0" y="2286"/>
                              <a:ext cx="1180" cy="2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13" name="Object 20"/>
                <p:cNvGraphicFramePr>
                  <a:graphicFrameLocks noChangeAspect="1"/>
                </p:cNvGraphicFramePr>
                <p:nvPr/>
              </p:nvGraphicFramePr>
              <p:xfrm>
                <a:off x="768" y="1963"/>
                <a:ext cx="600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19" name="Equation" r:id="rId11" imgW="533169" imgH="241195" progId="Equation.DSMT4">
                        <p:embed/>
                      </p:oleObj>
                    </mc:Choice>
                    <mc:Fallback>
                      <p:oleObj name="Equation" r:id="rId11" imgW="533169" imgH="241195" progId="Equation.DSMT4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8" y="1963"/>
                              <a:ext cx="600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14" name="Object 21"/>
                <p:cNvGraphicFramePr>
                  <a:graphicFrameLocks noChangeAspect="1"/>
                </p:cNvGraphicFramePr>
                <p:nvPr/>
              </p:nvGraphicFramePr>
              <p:xfrm>
                <a:off x="864" y="1599"/>
                <a:ext cx="396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20" name="Equation" r:id="rId13" imgW="342751" imgH="241195" progId="Equation.DSMT4">
                        <p:embed/>
                      </p:oleObj>
                    </mc:Choice>
                    <mc:Fallback>
                      <p:oleObj name="Equation" r:id="rId13" imgW="342751" imgH="241195" progId="Equation.DSMT4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64" y="1599"/>
                              <a:ext cx="396" cy="2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15" name="Object 22"/>
                <p:cNvGraphicFramePr>
                  <a:graphicFrameLocks noChangeAspect="1"/>
                </p:cNvGraphicFramePr>
                <p:nvPr/>
              </p:nvGraphicFramePr>
              <p:xfrm>
                <a:off x="940" y="1248"/>
                <a:ext cx="218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21" name="Equation" r:id="rId15" imgW="164885" imgH="215619" progId="Equation.DSMT4">
                        <p:embed/>
                      </p:oleObj>
                    </mc:Choice>
                    <mc:Fallback>
                      <p:oleObj name="Equation" r:id="rId15" imgW="164885" imgH="215619" progId="Equation.DSMT4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0" y="1248"/>
                              <a:ext cx="218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352800" y="2112963"/>
            <a:ext cx="5105400" cy="457200"/>
            <a:chOff x="2208" y="1235"/>
            <a:chExt cx="3216" cy="288"/>
          </a:xfrm>
        </p:grpSpPr>
        <p:sp>
          <p:nvSpPr>
            <p:cNvPr id="46095" name="Text Box 24"/>
            <p:cNvSpPr txBox="1">
              <a:spLocks noChangeArrowheads="1"/>
            </p:cNvSpPr>
            <p:nvPr/>
          </p:nvSpPr>
          <p:spPr bwMode="auto">
            <a:xfrm>
              <a:off x="2208" y="1235"/>
              <a:ext cx="3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1          1      2             1     3                </a:t>
              </a:r>
              <a:r>
                <a:rPr lang="en-US" altLang="zh-CN" b="1" i="1"/>
                <a:t>I</a:t>
              </a:r>
            </a:p>
          </p:txBody>
        </p:sp>
        <p:graphicFrame>
          <p:nvGraphicFramePr>
            <p:cNvPr id="46096" name="Object 25"/>
            <p:cNvGraphicFramePr>
              <a:graphicFrameLocks noChangeAspect="1"/>
            </p:cNvGraphicFramePr>
            <p:nvPr/>
          </p:nvGraphicFramePr>
          <p:xfrm>
            <a:off x="2997" y="1276"/>
            <a:ext cx="17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2" name="Equation" r:id="rId17" imgW="165028" imgH="228501" progId="Equation.DSMT4">
                    <p:embed/>
                  </p:oleObj>
                </mc:Choice>
                <mc:Fallback>
                  <p:oleObj name="Equation" r:id="rId17" imgW="165028" imgH="228501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" y="1276"/>
                          <a:ext cx="17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7" name="Object 26"/>
            <p:cNvGraphicFramePr>
              <a:graphicFrameLocks noChangeAspect="1"/>
            </p:cNvGraphicFramePr>
            <p:nvPr/>
          </p:nvGraphicFramePr>
          <p:xfrm>
            <a:off x="4080" y="1276"/>
            <a:ext cx="17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3" name="Equation" r:id="rId19" imgW="165028" imgH="228501" progId="Equation.DSMT4">
                    <p:embed/>
                  </p:oleObj>
                </mc:Choice>
                <mc:Fallback>
                  <p:oleObj name="Equation" r:id="rId19" imgW="165028" imgH="228501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276"/>
                          <a:ext cx="17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3352800" y="2689225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1              7                     5                  11</a:t>
            </a:r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3124200" y="3205163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  0              1                     1                    4</a:t>
            </a:r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3276600" y="37338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1              6                     4                    7</a:t>
            </a: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3276600" y="52578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1/3            1                    2/3                 7/3</a:t>
            </a: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1447800" y="5957888"/>
            <a:ext cx="16764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=13/3</a:t>
            </a: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3352800" y="5943600"/>
            <a:ext cx="4343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类似可得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=23/6, 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=17/6</a:t>
            </a:r>
          </a:p>
        </p:txBody>
      </p:sp>
      <p:graphicFrame>
        <p:nvGraphicFramePr>
          <p:cNvPr id="111649" name="Object 33"/>
          <p:cNvGraphicFramePr>
            <a:graphicFrameLocks noChangeAspect="1"/>
          </p:cNvGraphicFramePr>
          <p:nvPr/>
        </p:nvGraphicFramePr>
        <p:xfrm>
          <a:off x="1676400" y="1143000"/>
          <a:ext cx="45481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4" name="Equation" r:id="rId20" imgW="1689100" imgH="368300" progId="Equation.DSMT4">
                  <p:embed/>
                </p:oleObj>
              </mc:Choice>
              <mc:Fallback>
                <p:oleObj name="Equation" r:id="rId20" imgW="1689100" imgH="3683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4548188" cy="868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50" name="Text Box 34"/>
          <p:cNvSpPr txBox="1">
            <a:spLocks noChangeArrowheads="1"/>
          </p:cNvSpPr>
          <p:nvPr/>
        </p:nvSpPr>
        <p:spPr bwMode="auto">
          <a:xfrm>
            <a:off x="3352800" y="41910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1              2                     2                    3</a:t>
            </a:r>
          </a:p>
        </p:txBody>
      </p:sp>
      <p:graphicFrame>
        <p:nvGraphicFramePr>
          <p:cNvPr id="46094" name="Object 35"/>
          <p:cNvGraphicFramePr>
            <a:graphicFrameLocks noChangeAspect="1"/>
          </p:cNvGraphicFramePr>
          <p:nvPr/>
        </p:nvGraphicFramePr>
        <p:xfrm>
          <a:off x="7812088" y="544513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5" name="Clip" r:id="rId22" imgW="761744" imgH="434194" progId="MS_ClipArt_Gallery.2">
                  <p:embed/>
                </p:oleObj>
              </mc:Choice>
              <mc:Fallback>
                <p:oleObj name="Clip" r:id="rId22" imgW="761744" imgH="434194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4513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10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10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10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10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utoUpdateAnimBg="0"/>
      <p:bldP spid="111643" grpId="0" autoUpdateAnimBg="0"/>
      <p:bldP spid="111644" grpId="0" autoUpdateAnimBg="0"/>
      <p:bldP spid="111645" grpId="0" autoUpdateAnimBg="0"/>
      <p:bldP spid="111646" grpId="0" autoUpdateAnimBg="0"/>
      <p:bldP spid="111647" grpId="0" animBg="1" autoUpdateAnimBg="0"/>
      <p:bldP spid="111648" grpId="0" animBg="1" autoUpdateAnimBg="0"/>
      <p:bldP spid="11165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8534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ea typeface="楷体_GB2312" pitchFamily="49" charset="-122"/>
              </a:rPr>
              <a:t>合作对策的应用   </a:t>
            </a:r>
            <a:r>
              <a:rPr lang="zh-CN" altLang="en-US" sz="3200" b="1">
                <a:ea typeface="楷体_GB2312" pitchFamily="49" charset="-122"/>
              </a:rPr>
              <a:t>污水处理费用的合理分担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295400"/>
            <a:ext cx="7499350" cy="2868613"/>
            <a:chOff x="384" y="720"/>
            <a:chExt cx="4724" cy="1807"/>
          </a:xfrm>
        </p:grpSpPr>
        <p:sp>
          <p:nvSpPr>
            <p:cNvPr id="47115" name="Freeform 4"/>
            <p:cNvSpPr>
              <a:spLocks/>
            </p:cNvSpPr>
            <p:nvPr/>
          </p:nvSpPr>
          <p:spPr bwMode="auto">
            <a:xfrm>
              <a:off x="384" y="1749"/>
              <a:ext cx="4580" cy="329"/>
            </a:xfrm>
            <a:custGeom>
              <a:avLst/>
              <a:gdLst>
                <a:gd name="T0" fmla="*/ 0 w 4580"/>
                <a:gd name="T1" fmla="*/ 161 h 329"/>
                <a:gd name="T2" fmla="*/ 72 w 4580"/>
                <a:gd name="T3" fmla="*/ 125 h 329"/>
                <a:gd name="T4" fmla="*/ 132 w 4580"/>
                <a:gd name="T5" fmla="*/ 77 h 329"/>
                <a:gd name="T6" fmla="*/ 300 w 4580"/>
                <a:gd name="T7" fmla="*/ 5 h 329"/>
                <a:gd name="T8" fmla="*/ 480 w 4580"/>
                <a:gd name="T9" fmla="*/ 17 h 329"/>
                <a:gd name="T10" fmla="*/ 576 w 4580"/>
                <a:gd name="T11" fmla="*/ 41 h 329"/>
                <a:gd name="T12" fmla="*/ 660 w 4580"/>
                <a:gd name="T13" fmla="*/ 77 h 329"/>
                <a:gd name="T14" fmla="*/ 708 w 4580"/>
                <a:gd name="T15" fmla="*/ 113 h 329"/>
                <a:gd name="T16" fmla="*/ 780 w 4580"/>
                <a:gd name="T17" fmla="*/ 137 h 329"/>
                <a:gd name="T18" fmla="*/ 816 w 4580"/>
                <a:gd name="T19" fmla="*/ 161 h 329"/>
                <a:gd name="T20" fmla="*/ 888 w 4580"/>
                <a:gd name="T21" fmla="*/ 185 h 329"/>
                <a:gd name="T22" fmla="*/ 924 w 4580"/>
                <a:gd name="T23" fmla="*/ 221 h 329"/>
                <a:gd name="T24" fmla="*/ 1068 w 4580"/>
                <a:gd name="T25" fmla="*/ 281 h 329"/>
                <a:gd name="T26" fmla="*/ 1104 w 4580"/>
                <a:gd name="T27" fmla="*/ 305 h 329"/>
                <a:gd name="T28" fmla="*/ 1176 w 4580"/>
                <a:gd name="T29" fmla="*/ 329 h 329"/>
                <a:gd name="T30" fmla="*/ 1764 w 4580"/>
                <a:gd name="T31" fmla="*/ 317 h 329"/>
                <a:gd name="T32" fmla="*/ 1944 w 4580"/>
                <a:gd name="T33" fmla="*/ 233 h 329"/>
                <a:gd name="T34" fmla="*/ 1980 w 4580"/>
                <a:gd name="T35" fmla="*/ 197 h 329"/>
                <a:gd name="T36" fmla="*/ 2052 w 4580"/>
                <a:gd name="T37" fmla="*/ 173 h 329"/>
                <a:gd name="T38" fmla="*/ 2496 w 4580"/>
                <a:gd name="T39" fmla="*/ 53 h 329"/>
                <a:gd name="T40" fmla="*/ 2916 w 4580"/>
                <a:gd name="T41" fmla="*/ 89 h 329"/>
                <a:gd name="T42" fmla="*/ 2952 w 4580"/>
                <a:gd name="T43" fmla="*/ 113 h 329"/>
                <a:gd name="T44" fmla="*/ 3048 w 4580"/>
                <a:gd name="T45" fmla="*/ 137 h 329"/>
                <a:gd name="T46" fmla="*/ 3288 w 4580"/>
                <a:gd name="T47" fmla="*/ 221 h 329"/>
                <a:gd name="T48" fmla="*/ 3360 w 4580"/>
                <a:gd name="T49" fmla="*/ 233 h 329"/>
                <a:gd name="T50" fmla="*/ 3456 w 4580"/>
                <a:gd name="T51" fmla="*/ 257 h 329"/>
                <a:gd name="T52" fmla="*/ 4080 w 4580"/>
                <a:gd name="T53" fmla="*/ 221 h 329"/>
                <a:gd name="T54" fmla="*/ 4344 w 4580"/>
                <a:gd name="T55" fmla="*/ 149 h 329"/>
                <a:gd name="T56" fmla="*/ 4572 w 4580"/>
                <a:gd name="T57" fmla="*/ 161 h 3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580"/>
                <a:gd name="T88" fmla="*/ 0 h 329"/>
                <a:gd name="T89" fmla="*/ 4580 w 4580"/>
                <a:gd name="T90" fmla="*/ 329 h 32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580" h="329">
                  <a:moveTo>
                    <a:pt x="0" y="161"/>
                  </a:moveTo>
                  <a:cubicBezTo>
                    <a:pt x="29" y="151"/>
                    <a:pt x="49" y="148"/>
                    <a:pt x="72" y="125"/>
                  </a:cubicBezTo>
                  <a:cubicBezTo>
                    <a:pt x="126" y="71"/>
                    <a:pt x="62" y="100"/>
                    <a:pt x="132" y="77"/>
                  </a:cubicBezTo>
                  <a:cubicBezTo>
                    <a:pt x="193" y="31"/>
                    <a:pt x="230" y="28"/>
                    <a:pt x="300" y="5"/>
                  </a:cubicBezTo>
                  <a:cubicBezTo>
                    <a:pt x="360" y="9"/>
                    <a:pt x="420" y="9"/>
                    <a:pt x="480" y="17"/>
                  </a:cubicBezTo>
                  <a:cubicBezTo>
                    <a:pt x="513" y="21"/>
                    <a:pt x="576" y="41"/>
                    <a:pt x="576" y="41"/>
                  </a:cubicBezTo>
                  <a:cubicBezTo>
                    <a:pt x="707" y="128"/>
                    <a:pt x="505" y="0"/>
                    <a:pt x="660" y="77"/>
                  </a:cubicBezTo>
                  <a:cubicBezTo>
                    <a:pt x="678" y="86"/>
                    <a:pt x="690" y="104"/>
                    <a:pt x="708" y="113"/>
                  </a:cubicBezTo>
                  <a:cubicBezTo>
                    <a:pt x="731" y="124"/>
                    <a:pt x="756" y="129"/>
                    <a:pt x="780" y="137"/>
                  </a:cubicBezTo>
                  <a:cubicBezTo>
                    <a:pt x="794" y="142"/>
                    <a:pt x="803" y="155"/>
                    <a:pt x="816" y="161"/>
                  </a:cubicBezTo>
                  <a:cubicBezTo>
                    <a:pt x="839" y="171"/>
                    <a:pt x="888" y="185"/>
                    <a:pt x="888" y="185"/>
                  </a:cubicBezTo>
                  <a:cubicBezTo>
                    <a:pt x="900" y="197"/>
                    <a:pt x="909" y="213"/>
                    <a:pt x="924" y="221"/>
                  </a:cubicBezTo>
                  <a:cubicBezTo>
                    <a:pt x="954" y="238"/>
                    <a:pt x="1032" y="263"/>
                    <a:pt x="1068" y="281"/>
                  </a:cubicBezTo>
                  <a:cubicBezTo>
                    <a:pt x="1081" y="287"/>
                    <a:pt x="1091" y="299"/>
                    <a:pt x="1104" y="305"/>
                  </a:cubicBezTo>
                  <a:cubicBezTo>
                    <a:pt x="1127" y="315"/>
                    <a:pt x="1176" y="329"/>
                    <a:pt x="1176" y="329"/>
                  </a:cubicBezTo>
                  <a:cubicBezTo>
                    <a:pt x="1372" y="325"/>
                    <a:pt x="1568" y="328"/>
                    <a:pt x="1764" y="317"/>
                  </a:cubicBezTo>
                  <a:cubicBezTo>
                    <a:pt x="1828" y="313"/>
                    <a:pt x="1894" y="267"/>
                    <a:pt x="1944" y="233"/>
                  </a:cubicBezTo>
                  <a:cubicBezTo>
                    <a:pt x="1958" y="224"/>
                    <a:pt x="1965" y="205"/>
                    <a:pt x="1980" y="197"/>
                  </a:cubicBezTo>
                  <a:cubicBezTo>
                    <a:pt x="2002" y="185"/>
                    <a:pt x="2052" y="173"/>
                    <a:pt x="2052" y="173"/>
                  </a:cubicBezTo>
                  <a:cubicBezTo>
                    <a:pt x="2175" y="80"/>
                    <a:pt x="2348" y="74"/>
                    <a:pt x="2496" y="53"/>
                  </a:cubicBezTo>
                  <a:cubicBezTo>
                    <a:pt x="2688" y="61"/>
                    <a:pt x="2760" y="63"/>
                    <a:pt x="2916" y="89"/>
                  </a:cubicBezTo>
                  <a:cubicBezTo>
                    <a:pt x="2928" y="97"/>
                    <a:pt x="2938" y="108"/>
                    <a:pt x="2952" y="113"/>
                  </a:cubicBezTo>
                  <a:cubicBezTo>
                    <a:pt x="2983" y="124"/>
                    <a:pt x="3048" y="137"/>
                    <a:pt x="3048" y="137"/>
                  </a:cubicBezTo>
                  <a:cubicBezTo>
                    <a:pt x="3121" y="181"/>
                    <a:pt x="3205" y="203"/>
                    <a:pt x="3288" y="221"/>
                  </a:cubicBezTo>
                  <a:cubicBezTo>
                    <a:pt x="3312" y="226"/>
                    <a:pt x="3336" y="228"/>
                    <a:pt x="3360" y="233"/>
                  </a:cubicBezTo>
                  <a:cubicBezTo>
                    <a:pt x="3392" y="240"/>
                    <a:pt x="3456" y="257"/>
                    <a:pt x="3456" y="257"/>
                  </a:cubicBezTo>
                  <a:cubicBezTo>
                    <a:pt x="3694" y="251"/>
                    <a:pt x="3867" y="264"/>
                    <a:pt x="4080" y="221"/>
                  </a:cubicBezTo>
                  <a:cubicBezTo>
                    <a:pt x="4157" y="182"/>
                    <a:pt x="4256" y="156"/>
                    <a:pt x="4344" y="149"/>
                  </a:cubicBezTo>
                  <a:cubicBezTo>
                    <a:pt x="4580" y="130"/>
                    <a:pt x="4572" y="62"/>
                    <a:pt x="4572" y="161"/>
                  </a:cubicBezTo>
                </a:path>
              </a:pathLst>
            </a:cu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Freeform 5"/>
            <p:cNvSpPr>
              <a:spLocks/>
            </p:cNvSpPr>
            <p:nvPr/>
          </p:nvSpPr>
          <p:spPr bwMode="auto">
            <a:xfrm>
              <a:off x="528" y="2198"/>
              <a:ext cx="4580" cy="329"/>
            </a:xfrm>
            <a:custGeom>
              <a:avLst/>
              <a:gdLst>
                <a:gd name="T0" fmla="*/ 0 w 4580"/>
                <a:gd name="T1" fmla="*/ 161 h 329"/>
                <a:gd name="T2" fmla="*/ 72 w 4580"/>
                <a:gd name="T3" fmla="*/ 125 h 329"/>
                <a:gd name="T4" fmla="*/ 132 w 4580"/>
                <a:gd name="T5" fmla="*/ 77 h 329"/>
                <a:gd name="T6" fmla="*/ 300 w 4580"/>
                <a:gd name="T7" fmla="*/ 5 h 329"/>
                <a:gd name="T8" fmla="*/ 480 w 4580"/>
                <a:gd name="T9" fmla="*/ 17 h 329"/>
                <a:gd name="T10" fmla="*/ 576 w 4580"/>
                <a:gd name="T11" fmla="*/ 41 h 329"/>
                <a:gd name="T12" fmla="*/ 660 w 4580"/>
                <a:gd name="T13" fmla="*/ 77 h 329"/>
                <a:gd name="T14" fmla="*/ 708 w 4580"/>
                <a:gd name="T15" fmla="*/ 113 h 329"/>
                <a:gd name="T16" fmla="*/ 780 w 4580"/>
                <a:gd name="T17" fmla="*/ 137 h 329"/>
                <a:gd name="T18" fmla="*/ 816 w 4580"/>
                <a:gd name="T19" fmla="*/ 161 h 329"/>
                <a:gd name="T20" fmla="*/ 888 w 4580"/>
                <a:gd name="T21" fmla="*/ 185 h 329"/>
                <a:gd name="T22" fmla="*/ 924 w 4580"/>
                <a:gd name="T23" fmla="*/ 221 h 329"/>
                <a:gd name="T24" fmla="*/ 1068 w 4580"/>
                <a:gd name="T25" fmla="*/ 281 h 329"/>
                <a:gd name="T26" fmla="*/ 1104 w 4580"/>
                <a:gd name="T27" fmla="*/ 305 h 329"/>
                <a:gd name="T28" fmla="*/ 1176 w 4580"/>
                <a:gd name="T29" fmla="*/ 329 h 329"/>
                <a:gd name="T30" fmla="*/ 1764 w 4580"/>
                <a:gd name="T31" fmla="*/ 317 h 329"/>
                <a:gd name="T32" fmla="*/ 1944 w 4580"/>
                <a:gd name="T33" fmla="*/ 233 h 329"/>
                <a:gd name="T34" fmla="*/ 1980 w 4580"/>
                <a:gd name="T35" fmla="*/ 197 h 329"/>
                <a:gd name="T36" fmla="*/ 2052 w 4580"/>
                <a:gd name="T37" fmla="*/ 173 h 329"/>
                <a:gd name="T38" fmla="*/ 2496 w 4580"/>
                <a:gd name="T39" fmla="*/ 53 h 329"/>
                <a:gd name="T40" fmla="*/ 2916 w 4580"/>
                <a:gd name="T41" fmla="*/ 89 h 329"/>
                <a:gd name="T42" fmla="*/ 2952 w 4580"/>
                <a:gd name="T43" fmla="*/ 113 h 329"/>
                <a:gd name="T44" fmla="*/ 3048 w 4580"/>
                <a:gd name="T45" fmla="*/ 137 h 329"/>
                <a:gd name="T46" fmla="*/ 3288 w 4580"/>
                <a:gd name="T47" fmla="*/ 221 h 329"/>
                <a:gd name="T48" fmla="*/ 3360 w 4580"/>
                <a:gd name="T49" fmla="*/ 233 h 329"/>
                <a:gd name="T50" fmla="*/ 3456 w 4580"/>
                <a:gd name="T51" fmla="*/ 257 h 329"/>
                <a:gd name="T52" fmla="*/ 4080 w 4580"/>
                <a:gd name="T53" fmla="*/ 221 h 329"/>
                <a:gd name="T54" fmla="*/ 4344 w 4580"/>
                <a:gd name="T55" fmla="*/ 149 h 329"/>
                <a:gd name="T56" fmla="*/ 4572 w 4580"/>
                <a:gd name="T57" fmla="*/ 161 h 3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580"/>
                <a:gd name="T88" fmla="*/ 0 h 329"/>
                <a:gd name="T89" fmla="*/ 4580 w 4580"/>
                <a:gd name="T90" fmla="*/ 329 h 32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580" h="329">
                  <a:moveTo>
                    <a:pt x="0" y="161"/>
                  </a:moveTo>
                  <a:cubicBezTo>
                    <a:pt x="29" y="151"/>
                    <a:pt x="49" y="148"/>
                    <a:pt x="72" y="125"/>
                  </a:cubicBezTo>
                  <a:cubicBezTo>
                    <a:pt x="126" y="71"/>
                    <a:pt x="62" y="100"/>
                    <a:pt x="132" y="77"/>
                  </a:cubicBezTo>
                  <a:cubicBezTo>
                    <a:pt x="193" y="31"/>
                    <a:pt x="230" y="28"/>
                    <a:pt x="300" y="5"/>
                  </a:cubicBezTo>
                  <a:cubicBezTo>
                    <a:pt x="360" y="9"/>
                    <a:pt x="420" y="9"/>
                    <a:pt x="480" y="17"/>
                  </a:cubicBezTo>
                  <a:cubicBezTo>
                    <a:pt x="513" y="21"/>
                    <a:pt x="576" y="41"/>
                    <a:pt x="576" y="41"/>
                  </a:cubicBezTo>
                  <a:cubicBezTo>
                    <a:pt x="707" y="128"/>
                    <a:pt x="505" y="0"/>
                    <a:pt x="660" y="77"/>
                  </a:cubicBezTo>
                  <a:cubicBezTo>
                    <a:pt x="678" y="86"/>
                    <a:pt x="690" y="104"/>
                    <a:pt x="708" y="113"/>
                  </a:cubicBezTo>
                  <a:cubicBezTo>
                    <a:pt x="731" y="124"/>
                    <a:pt x="756" y="129"/>
                    <a:pt x="780" y="137"/>
                  </a:cubicBezTo>
                  <a:cubicBezTo>
                    <a:pt x="794" y="142"/>
                    <a:pt x="803" y="155"/>
                    <a:pt x="816" y="161"/>
                  </a:cubicBezTo>
                  <a:cubicBezTo>
                    <a:pt x="839" y="171"/>
                    <a:pt x="888" y="185"/>
                    <a:pt x="888" y="185"/>
                  </a:cubicBezTo>
                  <a:cubicBezTo>
                    <a:pt x="900" y="197"/>
                    <a:pt x="909" y="213"/>
                    <a:pt x="924" y="221"/>
                  </a:cubicBezTo>
                  <a:cubicBezTo>
                    <a:pt x="954" y="238"/>
                    <a:pt x="1032" y="263"/>
                    <a:pt x="1068" y="281"/>
                  </a:cubicBezTo>
                  <a:cubicBezTo>
                    <a:pt x="1081" y="287"/>
                    <a:pt x="1091" y="299"/>
                    <a:pt x="1104" y="305"/>
                  </a:cubicBezTo>
                  <a:cubicBezTo>
                    <a:pt x="1127" y="315"/>
                    <a:pt x="1176" y="329"/>
                    <a:pt x="1176" y="329"/>
                  </a:cubicBezTo>
                  <a:cubicBezTo>
                    <a:pt x="1372" y="325"/>
                    <a:pt x="1568" y="328"/>
                    <a:pt x="1764" y="317"/>
                  </a:cubicBezTo>
                  <a:cubicBezTo>
                    <a:pt x="1828" y="313"/>
                    <a:pt x="1894" y="267"/>
                    <a:pt x="1944" y="233"/>
                  </a:cubicBezTo>
                  <a:cubicBezTo>
                    <a:pt x="1958" y="224"/>
                    <a:pt x="1965" y="205"/>
                    <a:pt x="1980" y="197"/>
                  </a:cubicBezTo>
                  <a:cubicBezTo>
                    <a:pt x="2002" y="185"/>
                    <a:pt x="2052" y="173"/>
                    <a:pt x="2052" y="173"/>
                  </a:cubicBezTo>
                  <a:cubicBezTo>
                    <a:pt x="2175" y="80"/>
                    <a:pt x="2348" y="74"/>
                    <a:pt x="2496" y="53"/>
                  </a:cubicBezTo>
                  <a:cubicBezTo>
                    <a:pt x="2688" y="61"/>
                    <a:pt x="2760" y="63"/>
                    <a:pt x="2916" y="89"/>
                  </a:cubicBezTo>
                  <a:cubicBezTo>
                    <a:pt x="2928" y="97"/>
                    <a:pt x="2938" y="108"/>
                    <a:pt x="2952" y="113"/>
                  </a:cubicBezTo>
                  <a:cubicBezTo>
                    <a:pt x="2983" y="124"/>
                    <a:pt x="3048" y="137"/>
                    <a:pt x="3048" y="137"/>
                  </a:cubicBezTo>
                  <a:cubicBezTo>
                    <a:pt x="3121" y="181"/>
                    <a:pt x="3205" y="203"/>
                    <a:pt x="3288" y="221"/>
                  </a:cubicBezTo>
                  <a:cubicBezTo>
                    <a:pt x="3312" y="226"/>
                    <a:pt x="3336" y="228"/>
                    <a:pt x="3360" y="233"/>
                  </a:cubicBezTo>
                  <a:cubicBezTo>
                    <a:pt x="3392" y="240"/>
                    <a:pt x="3456" y="257"/>
                    <a:pt x="3456" y="257"/>
                  </a:cubicBezTo>
                  <a:cubicBezTo>
                    <a:pt x="3694" y="251"/>
                    <a:pt x="3867" y="264"/>
                    <a:pt x="4080" y="221"/>
                  </a:cubicBezTo>
                  <a:cubicBezTo>
                    <a:pt x="4157" y="182"/>
                    <a:pt x="4256" y="156"/>
                    <a:pt x="4344" y="149"/>
                  </a:cubicBezTo>
                  <a:cubicBezTo>
                    <a:pt x="4580" y="130"/>
                    <a:pt x="4572" y="62"/>
                    <a:pt x="4572" y="161"/>
                  </a:cubicBezTo>
                </a:path>
              </a:pathLst>
            </a:cu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6"/>
            <p:cNvSpPr>
              <a:spLocks noChangeShapeType="1"/>
            </p:cNvSpPr>
            <p:nvPr/>
          </p:nvSpPr>
          <p:spPr bwMode="auto">
            <a:xfrm>
              <a:off x="768" y="119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7"/>
            <p:cNvSpPr>
              <a:spLocks noChangeShapeType="1"/>
            </p:cNvSpPr>
            <p:nvPr/>
          </p:nvSpPr>
          <p:spPr bwMode="auto">
            <a:xfrm>
              <a:off x="2208" y="123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8"/>
            <p:cNvSpPr>
              <a:spLocks noChangeShapeType="1"/>
            </p:cNvSpPr>
            <p:nvPr/>
          </p:nvSpPr>
          <p:spPr bwMode="auto">
            <a:xfrm>
              <a:off x="4560" y="123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Line 9"/>
            <p:cNvSpPr>
              <a:spLocks noChangeShapeType="1"/>
            </p:cNvSpPr>
            <p:nvPr/>
          </p:nvSpPr>
          <p:spPr bwMode="auto">
            <a:xfrm>
              <a:off x="3744" y="133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10"/>
            <p:cNvSpPr>
              <a:spLocks noChangeShapeType="1"/>
            </p:cNvSpPr>
            <p:nvPr/>
          </p:nvSpPr>
          <p:spPr bwMode="auto">
            <a:xfrm flipH="1">
              <a:off x="2208" y="133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11"/>
            <p:cNvSpPr>
              <a:spLocks noChangeShapeType="1"/>
            </p:cNvSpPr>
            <p:nvPr/>
          </p:nvSpPr>
          <p:spPr bwMode="auto">
            <a:xfrm flipH="1">
              <a:off x="768" y="133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2"/>
            <p:cNvSpPr>
              <a:spLocks noChangeShapeType="1"/>
            </p:cNvSpPr>
            <p:nvPr/>
          </p:nvSpPr>
          <p:spPr bwMode="auto">
            <a:xfrm>
              <a:off x="1680" y="133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Text Box 13"/>
            <p:cNvSpPr txBox="1">
              <a:spLocks noChangeArrowheads="1"/>
            </p:cNvSpPr>
            <p:nvPr/>
          </p:nvSpPr>
          <p:spPr bwMode="auto">
            <a:xfrm>
              <a:off x="1152" y="1190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20km</a:t>
              </a:r>
            </a:p>
          </p:txBody>
        </p:sp>
        <p:sp>
          <p:nvSpPr>
            <p:cNvPr id="47125" name="Text Box 14"/>
            <p:cNvSpPr txBox="1">
              <a:spLocks noChangeArrowheads="1"/>
            </p:cNvSpPr>
            <p:nvPr/>
          </p:nvSpPr>
          <p:spPr bwMode="auto">
            <a:xfrm>
              <a:off x="3120" y="1190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38km</a:t>
              </a:r>
            </a:p>
          </p:txBody>
        </p:sp>
        <p:sp>
          <p:nvSpPr>
            <p:cNvPr id="47126" name="Line 15"/>
            <p:cNvSpPr>
              <a:spLocks noChangeShapeType="1"/>
            </p:cNvSpPr>
            <p:nvPr/>
          </p:nvSpPr>
          <p:spPr bwMode="auto">
            <a:xfrm>
              <a:off x="1488" y="2246"/>
              <a:ext cx="768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Text Box 16"/>
            <p:cNvSpPr txBox="1">
              <a:spLocks noChangeArrowheads="1"/>
            </p:cNvSpPr>
            <p:nvPr/>
          </p:nvSpPr>
          <p:spPr bwMode="auto">
            <a:xfrm>
              <a:off x="2304" y="200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河流</a:t>
              </a:r>
            </a:p>
          </p:txBody>
        </p:sp>
        <p:sp>
          <p:nvSpPr>
            <p:cNvPr id="47128" name="Text Box 17"/>
            <p:cNvSpPr txBox="1">
              <a:spLocks noChangeArrowheads="1"/>
            </p:cNvSpPr>
            <p:nvPr/>
          </p:nvSpPr>
          <p:spPr bwMode="auto">
            <a:xfrm>
              <a:off x="1632" y="720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三城镇地理位置示意图</a:t>
              </a:r>
            </a:p>
          </p:txBody>
        </p:sp>
        <p:sp>
          <p:nvSpPr>
            <p:cNvPr id="47129" name="Text Box 18"/>
            <p:cNvSpPr txBox="1">
              <a:spLocks noChangeArrowheads="1"/>
            </p:cNvSpPr>
            <p:nvPr/>
          </p:nvSpPr>
          <p:spPr bwMode="auto">
            <a:xfrm>
              <a:off x="624" y="1440"/>
              <a:ext cx="288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47130" name="Text Box 19"/>
            <p:cNvSpPr txBox="1">
              <a:spLocks noChangeArrowheads="1"/>
            </p:cNvSpPr>
            <p:nvPr/>
          </p:nvSpPr>
          <p:spPr bwMode="auto">
            <a:xfrm>
              <a:off x="2064" y="1680"/>
              <a:ext cx="288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2</a:t>
              </a:r>
            </a:p>
          </p:txBody>
        </p:sp>
        <p:sp>
          <p:nvSpPr>
            <p:cNvPr id="47131" name="Text Box 20"/>
            <p:cNvSpPr txBox="1">
              <a:spLocks noChangeArrowheads="1"/>
            </p:cNvSpPr>
            <p:nvPr/>
          </p:nvSpPr>
          <p:spPr bwMode="auto">
            <a:xfrm>
              <a:off x="4416" y="1584"/>
              <a:ext cx="288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</p:grp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304800" y="4343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污水处理，排入河流</a:t>
            </a:r>
            <a:r>
              <a:rPr lang="en-US" altLang="zh-CN" sz="2800" b="1"/>
              <a:t>.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304800" y="4846638"/>
            <a:ext cx="44196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/>
              <a:t>三城镇可单独建处理厂，或联合建厂</a:t>
            </a:r>
            <a:r>
              <a:rPr lang="en-US" altLang="zh-CN" sz="2800" b="1"/>
              <a:t>(</a:t>
            </a:r>
            <a:r>
              <a:rPr lang="zh-CN" altLang="en-US" sz="2800" b="1"/>
              <a:t>用管道将污水由上游城镇送往下游城镇</a:t>
            </a:r>
            <a:r>
              <a:rPr lang="en-US" altLang="zh-CN" sz="2800" b="1"/>
              <a:t>).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547813" y="2349500"/>
            <a:ext cx="7010400" cy="685800"/>
            <a:chOff x="960" y="1488"/>
            <a:chExt cx="4368" cy="432"/>
          </a:xfrm>
        </p:grpSpPr>
        <p:sp>
          <p:nvSpPr>
            <p:cNvPr id="47112" name="Text Box 24"/>
            <p:cNvSpPr txBox="1">
              <a:spLocks noChangeArrowheads="1"/>
            </p:cNvSpPr>
            <p:nvPr/>
          </p:nvSpPr>
          <p:spPr bwMode="auto">
            <a:xfrm>
              <a:off x="960" y="1488"/>
              <a:ext cx="528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1</a:t>
              </a:r>
              <a:r>
                <a:rPr lang="en-US" altLang="zh-CN" b="1"/>
                <a:t>=5</a:t>
              </a:r>
            </a:p>
          </p:txBody>
        </p:sp>
        <p:sp>
          <p:nvSpPr>
            <p:cNvPr id="47113" name="Text Box 25"/>
            <p:cNvSpPr txBox="1">
              <a:spLocks noChangeArrowheads="1"/>
            </p:cNvSpPr>
            <p:nvPr/>
          </p:nvSpPr>
          <p:spPr bwMode="auto">
            <a:xfrm>
              <a:off x="4800" y="1584"/>
              <a:ext cx="528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3</a:t>
              </a:r>
              <a:r>
                <a:rPr lang="en-US" altLang="zh-CN" b="1"/>
                <a:t>=5</a:t>
              </a:r>
            </a:p>
          </p:txBody>
        </p:sp>
        <p:sp>
          <p:nvSpPr>
            <p:cNvPr id="47114" name="Text Box 26"/>
            <p:cNvSpPr txBox="1">
              <a:spLocks noChangeArrowheads="1"/>
            </p:cNvSpPr>
            <p:nvPr/>
          </p:nvSpPr>
          <p:spPr bwMode="auto">
            <a:xfrm>
              <a:off x="2400" y="1632"/>
              <a:ext cx="528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2</a:t>
              </a:r>
              <a:r>
                <a:rPr lang="en-US" altLang="zh-CN" b="1"/>
                <a:t>=3</a:t>
              </a:r>
            </a:p>
          </p:txBody>
        </p:sp>
      </p:grp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4876800" y="4419600"/>
            <a:ext cx="4038600" cy="18018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/>
              <a:t>Q</a:t>
            </a:r>
            <a:r>
              <a:rPr lang="en-US" altLang="zh-CN" sz="2800" b="1"/>
              <a:t>~</a:t>
            </a:r>
            <a:r>
              <a:rPr lang="zh-CN" altLang="zh-CN" sz="2800" b="1"/>
              <a:t>污水量，</a:t>
            </a:r>
            <a:r>
              <a:rPr lang="en-US" altLang="zh-CN" sz="2800" b="1" i="1"/>
              <a:t>L</a:t>
            </a:r>
            <a:r>
              <a:rPr lang="en-US" altLang="zh-CN" sz="2800" b="1"/>
              <a:t>~</a:t>
            </a:r>
            <a:r>
              <a:rPr lang="zh-CN" altLang="en-US" sz="2800" b="1"/>
              <a:t>管道长度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/>
              <a:t>建厂费用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=73</a:t>
            </a:r>
            <a:r>
              <a:rPr lang="en-US" altLang="zh-CN" sz="2800" b="1" i="1"/>
              <a:t>Q</a:t>
            </a:r>
            <a:r>
              <a:rPr lang="en-US" altLang="zh-CN" sz="2800" b="1" baseline="30000"/>
              <a:t>0.712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/>
              <a:t>管道费用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=0.66</a:t>
            </a:r>
            <a:r>
              <a:rPr lang="en-US" altLang="zh-CN" sz="2800" b="1" i="1"/>
              <a:t>Q</a:t>
            </a:r>
            <a:r>
              <a:rPr lang="en-US" altLang="zh-CN" sz="2800" b="1" baseline="30000"/>
              <a:t>0.51</a:t>
            </a:r>
            <a:r>
              <a:rPr lang="en-US" altLang="zh-CN" sz="2800" b="1" i="1"/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1" grpId="0"/>
      <p:bldP spid="112662" grpId="0"/>
      <p:bldP spid="112667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2590800" y="1273175"/>
          <a:ext cx="624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2" name="Equation" r:id="rId3" imgW="3441700" imgH="266700" progId="Equation.DSMT4">
                  <p:embed/>
                </p:oleObj>
              </mc:Choice>
              <mc:Fallback>
                <p:oleObj name="Equation" r:id="rId3" imgW="3441700" imgH="266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73175"/>
                        <a:ext cx="624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2438400" y="2563813"/>
          <a:ext cx="64008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3" name="Equation" r:id="rId5" imgW="3302000" imgH="266700" progId="Equation.DSMT4">
                  <p:embed/>
                </p:oleObj>
              </mc:Choice>
              <mc:Fallback>
                <p:oleObj name="Equation" r:id="rId5" imgW="33020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63813"/>
                        <a:ext cx="64008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2514600" y="3783013"/>
          <a:ext cx="6400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4" name="Equation" r:id="rId7" imgW="3314700" imgH="266700" progId="Equation.DSMT4">
                  <p:embed/>
                </p:oleObj>
              </mc:Choice>
              <mc:Fallback>
                <p:oleObj name="Equation" r:id="rId7" imgW="3314700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83013"/>
                        <a:ext cx="6400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2514600" y="5072063"/>
          <a:ext cx="6477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Equation" r:id="rId9" imgW="3276600" imgH="266700" progId="Equation.DSMT4">
                  <p:embed/>
                </p:oleObj>
              </mc:Choice>
              <mc:Fallback>
                <p:oleObj name="Equation" r:id="rId9" imgW="32766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72063"/>
                        <a:ext cx="6477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2514600" y="5768975"/>
          <a:ext cx="3048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Equation" r:id="rId11" imgW="1524000" imgH="241300" progId="Equation.DSMT4">
                  <p:embed/>
                </p:oleObj>
              </mc:Choice>
              <mc:Fallback>
                <p:oleObj name="Equation" r:id="rId11" imgW="15240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68975"/>
                        <a:ext cx="3048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667000" y="506413"/>
            <a:ext cx="3352800" cy="519112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污水处理的</a:t>
            </a:r>
            <a:r>
              <a:rPr lang="en-US" altLang="zh-CN" sz="2800">
                <a:ea typeface="楷体_GB2312" pitchFamily="49" charset="-122"/>
              </a:rPr>
              <a:t>5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种方案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28600" y="1192213"/>
            <a:ext cx="2286000" cy="5191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）单独建厂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66800" y="1878013"/>
            <a:ext cx="6248400" cy="533400"/>
            <a:chOff x="672" y="1056"/>
            <a:chExt cx="3936" cy="336"/>
          </a:xfrm>
        </p:grpSpPr>
        <p:graphicFrame>
          <p:nvGraphicFramePr>
            <p:cNvPr id="48148" name="Object 10"/>
            <p:cNvGraphicFramePr>
              <a:graphicFrameLocks noChangeAspect="1"/>
            </p:cNvGraphicFramePr>
            <p:nvPr/>
          </p:nvGraphicFramePr>
          <p:xfrm>
            <a:off x="1584" y="1070"/>
            <a:ext cx="302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7" name="Equation" r:id="rId13" imgW="2286000" imgH="254000" progId="Equation.DSMT4">
                    <p:embed/>
                  </p:oleObj>
                </mc:Choice>
                <mc:Fallback>
                  <p:oleObj name="Equation" r:id="rId13" imgW="2286000" imgH="2540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070"/>
                          <a:ext cx="3024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9" name="Text Box 11"/>
            <p:cNvSpPr txBox="1">
              <a:spLocks noChangeArrowheads="1"/>
            </p:cNvSpPr>
            <p:nvPr/>
          </p:nvSpPr>
          <p:spPr bwMode="auto">
            <a:xfrm>
              <a:off x="672" y="1056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总投资</a:t>
              </a:r>
            </a:p>
          </p:txBody>
        </p:sp>
      </p:grp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228600" y="2563813"/>
            <a:ext cx="1981200" cy="5191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1, 2</a:t>
            </a:r>
            <a:r>
              <a:rPr lang="zh-CN" altLang="en-US" sz="2800" b="1"/>
              <a:t>合作</a:t>
            </a:r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250825" y="3789363"/>
            <a:ext cx="1981200" cy="5191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）</a:t>
            </a:r>
            <a:r>
              <a:rPr lang="en-US" altLang="zh-CN" sz="2800" b="1"/>
              <a:t>2, 3</a:t>
            </a:r>
            <a:r>
              <a:rPr lang="zh-CN" altLang="en-US" sz="2800" b="1"/>
              <a:t>合作</a:t>
            </a: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228600" y="5154613"/>
            <a:ext cx="1981200" cy="5191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</a:t>
            </a:r>
            <a:r>
              <a:rPr lang="zh-CN" altLang="en-US" sz="2800" b="1"/>
              <a:t>）</a:t>
            </a:r>
            <a:r>
              <a:rPr lang="en-US" altLang="zh-CN" sz="2800" b="1"/>
              <a:t>1, 3</a:t>
            </a:r>
            <a:r>
              <a:rPr lang="zh-CN" altLang="en-US" sz="2800" b="1"/>
              <a:t>合作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90600" y="3173413"/>
            <a:ext cx="5486400" cy="519112"/>
            <a:chOff x="624" y="1872"/>
            <a:chExt cx="3456" cy="327"/>
          </a:xfrm>
        </p:grpSpPr>
        <p:graphicFrame>
          <p:nvGraphicFramePr>
            <p:cNvPr id="48146" name="Object 16"/>
            <p:cNvGraphicFramePr>
              <a:graphicFrameLocks noChangeAspect="1"/>
            </p:cNvGraphicFramePr>
            <p:nvPr/>
          </p:nvGraphicFramePr>
          <p:xfrm>
            <a:off x="1536" y="1872"/>
            <a:ext cx="254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8" name="Equation" r:id="rId15" imgW="1905000" imgH="254000" progId="Equation.DSMT4">
                    <p:embed/>
                  </p:oleObj>
                </mc:Choice>
                <mc:Fallback>
                  <p:oleObj name="Equation" r:id="rId15" imgW="1905000" imgH="254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72"/>
                          <a:ext cx="254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7" name="Text Box 17"/>
            <p:cNvSpPr txBox="1">
              <a:spLocks noChangeArrowheads="1"/>
            </p:cNvSpPr>
            <p:nvPr/>
          </p:nvSpPr>
          <p:spPr bwMode="auto">
            <a:xfrm>
              <a:off x="624" y="1872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总投资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914400" y="4392613"/>
            <a:ext cx="5257800" cy="519112"/>
            <a:chOff x="576" y="2640"/>
            <a:chExt cx="3312" cy="327"/>
          </a:xfrm>
        </p:grpSpPr>
        <p:graphicFrame>
          <p:nvGraphicFramePr>
            <p:cNvPr id="48144" name="Object 19"/>
            <p:cNvGraphicFramePr>
              <a:graphicFrameLocks noChangeAspect="1"/>
            </p:cNvGraphicFramePr>
            <p:nvPr/>
          </p:nvGraphicFramePr>
          <p:xfrm>
            <a:off x="1536" y="2640"/>
            <a:ext cx="235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9" name="Equation" r:id="rId17" imgW="1892300" imgH="254000" progId="Equation.DSMT4">
                    <p:embed/>
                  </p:oleObj>
                </mc:Choice>
                <mc:Fallback>
                  <p:oleObj name="Equation" r:id="rId17" imgW="1892300" imgH="2540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40"/>
                          <a:ext cx="235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5" name="Text Box 20"/>
            <p:cNvSpPr txBox="1">
              <a:spLocks noChangeArrowheads="1"/>
            </p:cNvSpPr>
            <p:nvPr/>
          </p:nvSpPr>
          <p:spPr bwMode="auto">
            <a:xfrm>
              <a:off x="576" y="2640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总投资</a:t>
              </a:r>
            </a:p>
          </p:txBody>
        </p:sp>
      </p:grp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5943600" y="5688013"/>
            <a:ext cx="2514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合作不会实现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10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1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2" grpId="0" animBg="1" autoUpdateAnimBg="0"/>
      <p:bldP spid="113676" grpId="0" animBg="1" autoUpdateAnimBg="0"/>
      <p:bldP spid="113677" grpId="0" animBg="1" autoUpdateAnimBg="0"/>
      <p:bldP spid="113678" grpId="0" animBg="1" autoUpdateAnimBg="0"/>
      <p:bldP spid="11368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2057400" y="457200"/>
          <a:ext cx="69342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3" imgW="3619500" imgH="558800" progId="Equation.DSMT4">
                  <p:embed/>
                </p:oleObj>
              </mc:Choice>
              <mc:Fallback>
                <p:oleObj name="Equation" r:id="rId3" imgW="3619500" imgH="55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"/>
                        <a:ext cx="69342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52400" y="457200"/>
            <a:ext cx="1828800" cy="1073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/>
              <a:t>5</a:t>
            </a:r>
            <a:r>
              <a:rPr lang="zh-CN" altLang="en-US" sz="2800" b="1"/>
              <a:t>）三城合作总投资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3602038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D</a:t>
            </a:r>
            <a:r>
              <a:rPr lang="en-US" altLang="zh-CN" sz="2800" b="1" baseline="-25000"/>
              <a:t>5</a:t>
            </a:r>
            <a:r>
              <a:rPr lang="zh-CN" altLang="en-US" sz="2800" b="1"/>
              <a:t>最小</a:t>
            </a:r>
            <a:r>
              <a:rPr lang="en-US" altLang="zh-CN" sz="2800" b="1"/>
              <a:t>, </a:t>
            </a:r>
            <a:r>
              <a:rPr lang="zh-CN" altLang="en-US" sz="2800" b="1"/>
              <a:t>应联合建厂</a:t>
            </a:r>
            <a:endParaRPr lang="zh-CN" altLang="en-US" sz="2800" b="1" baseline="-25000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447800" y="2100263"/>
            <a:ext cx="640080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 </a:t>
            </a:r>
            <a:r>
              <a:rPr lang="zh-CN" altLang="en-US" sz="2800" b="1"/>
              <a:t>建厂费：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=73</a:t>
            </a:r>
            <a:r>
              <a:rPr lang="en-US" altLang="zh-CN" sz="2800" b="1">
                <a:sym typeface="Symbol" panose="05050102010706020507" pitchFamily="18" charset="2"/>
              </a:rPr>
              <a:t>(5+3+5)</a:t>
            </a:r>
            <a:r>
              <a:rPr lang="en-US" altLang="zh-CN" sz="2800" b="1" baseline="30000">
                <a:sym typeface="Symbol" panose="05050102010706020507" pitchFamily="18" charset="2"/>
              </a:rPr>
              <a:t>0.712</a:t>
            </a:r>
            <a:r>
              <a:rPr lang="en-US" altLang="zh-CN" sz="2800" b="1">
                <a:sym typeface="Symbol" panose="05050102010706020507" pitchFamily="18" charset="2"/>
              </a:rPr>
              <a:t>=453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ym typeface="Symbol" panose="05050102010706020507" pitchFamily="18" charset="2"/>
              </a:rPr>
              <a:t> 12 </a:t>
            </a:r>
            <a:r>
              <a:rPr lang="zh-CN" altLang="en-US" sz="2800" b="1">
                <a:sym typeface="Symbol" panose="05050102010706020507" pitchFamily="18" charset="2"/>
              </a:rPr>
              <a:t>管道费：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=0.66 5</a:t>
            </a:r>
            <a:r>
              <a:rPr lang="en-US" altLang="zh-CN" sz="2800" b="1" baseline="30000">
                <a:sym typeface="Symbol" panose="05050102010706020507" pitchFamily="18" charset="2"/>
              </a:rPr>
              <a:t>0.51 </a:t>
            </a:r>
            <a:r>
              <a:rPr lang="en-US" altLang="zh-CN" sz="2800" b="1">
                <a:sym typeface="Symbol" panose="05050102010706020507" pitchFamily="18" charset="2"/>
              </a:rPr>
              <a:t>20=30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ym typeface="Symbol" panose="05050102010706020507" pitchFamily="18" charset="2"/>
              </a:rPr>
              <a:t> 23 </a:t>
            </a:r>
            <a:r>
              <a:rPr lang="zh-CN" altLang="en-US" sz="2800" b="1">
                <a:sym typeface="Symbol" panose="05050102010706020507" pitchFamily="18" charset="2"/>
              </a:rPr>
              <a:t>管道费：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en-US" altLang="zh-CN" sz="2800" b="1" baseline="-25000">
                <a:sym typeface="Symbol" panose="05050102010706020507" pitchFamily="18" charset="2"/>
              </a:rPr>
              <a:t>3</a:t>
            </a:r>
            <a:r>
              <a:rPr lang="en-US" altLang="zh-CN" sz="2800" b="1">
                <a:sym typeface="Symbol" panose="05050102010706020507" pitchFamily="18" charset="2"/>
              </a:rPr>
              <a:t>=0.66 (5+3)</a:t>
            </a:r>
            <a:r>
              <a:rPr lang="en-US" altLang="zh-CN" sz="2800" b="1" baseline="30000">
                <a:sym typeface="Symbol" panose="05050102010706020507" pitchFamily="18" charset="2"/>
              </a:rPr>
              <a:t>0.51 </a:t>
            </a:r>
            <a:r>
              <a:rPr lang="en-US" altLang="zh-CN" sz="2800" b="1">
                <a:sym typeface="Symbol" panose="05050102010706020507" pitchFamily="18" charset="2"/>
              </a:rPr>
              <a:t>38=73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2286000"/>
            <a:ext cx="990600" cy="1447800"/>
            <a:chOff x="384" y="1632"/>
            <a:chExt cx="576" cy="1152"/>
          </a:xfrm>
        </p:grpSpPr>
        <p:sp>
          <p:nvSpPr>
            <p:cNvPr id="49165" name="Text Box 7"/>
            <p:cNvSpPr txBox="1">
              <a:spLocks noChangeArrowheads="1"/>
            </p:cNvSpPr>
            <p:nvPr/>
          </p:nvSpPr>
          <p:spPr bwMode="auto">
            <a:xfrm>
              <a:off x="384" y="1968"/>
              <a:ext cx="384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D</a:t>
              </a:r>
              <a:r>
                <a:rPr lang="en-US" altLang="zh-CN" sz="2800" b="1" baseline="-25000"/>
                <a:t>5</a:t>
              </a:r>
            </a:p>
          </p:txBody>
        </p:sp>
        <p:graphicFrame>
          <p:nvGraphicFramePr>
            <p:cNvPr id="49166" name="Object 8"/>
            <p:cNvGraphicFramePr>
              <a:graphicFrameLocks noChangeAspect="1"/>
            </p:cNvGraphicFramePr>
            <p:nvPr/>
          </p:nvGraphicFramePr>
          <p:xfrm>
            <a:off x="720" y="1632"/>
            <a:ext cx="240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5" name="Equation" r:id="rId5" imgW="190417" imgH="253890" progId="Equation.DSMT4">
                    <p:embed/>
                  </p:oleObj>
                </mc:Choice>
                <mc:Fallback>
                  <p:oleObj name="Equation" r:id="rId5" imgW="190417" imgH="2538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32"/>
                          <a:ext cx="240" cy="1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685800" y="3810000"/>
            <a:ext cx="7162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城</a:t>
            </a:r>
            <a:r>
              <a:rPr lang="en-US" altLang="zh-CN" sz="2800" b="1"/>
              <a:t>3</a:t>
            </a:r>
            <a:r>
              <a:rPr lang="zh-CN" altLang="en-US" sz="2800" b="1"/>
              <a:t>建议：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1 </a:t>
            </a:r>
            <a:r>
              <a:rPr lang="zh-CN" altLang="zh-CN" sz="2800" b="1"/>
              <a:t>按</a:t>
            </a:r>
            <a:r>
              <a:rPr lang="zh-CN" altLang="en-US" sz="2800" b="1"/>
              <a:t> </a:t>
            </a:r>
            <a:r>
              <a:rPr lang="en-US" altLang="zh-CN" sz="2800" b="1"/>
              <a:t>5:3:5</a:t>
            </a:r>
            <a:r>
              <a:rPr lang="zh-CN" altLang="en-US" sz="2800" b="1"/>
              <a:t>分担</a:t>
            </a:r>
            <a:r>
              <a:rPr lang="en-US" altLang="zh-CN" sz="2800" b="1"/>
              <a:t>, 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3</a:t>
            </a:r>
            <a:r>
              <a:rPr lang="zh-CN" altLang="zh-CN" sz="2800" b="1"/>
              <a:t>由城1,2担负</a:t>
            </a:r>
            <a:endParaRPr lang="zh-CN" altLang="en-US" sz="2800" b="1"/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685800" y="4343400"/>
            <a:ext cx="7086600" cy="5191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城</a:t>
            </a:r>
            <a:r>
              <a:rPr lang="en-US" altLang="zh-CN" sz="2800" b="1"/>
              <a:t>2</a:t>
            </a:r>
            <a:r>
              <a:rPr lang="zh-CN" altLang="en-US" sz="2800" b="1"/>
              <a:t>建议：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3</a:t>
            </a:r>
            <a:r>
              <a:rPr lang="zh-CN" altLang="zh-CN" sz="2800" b="1"/>
              <a:t>由城1</a:t>
            </a:r>
            <a:r>
              <a:rPr lang="en-US" altLang="zh-CN" sz="2800" b="1"/>
              <a:t>,</a:t>
            </a:r>
            <a:r>
              <a:rPr lang="zh-CN" altLang="zh-CN" sz="2800" b="1"/>
              <a:t>2按</a:t>
            </a:r>
            <a:r>
              <a:rPr lang="zh-CN" altLang="en-US" sz="2800" b="1"/>
              <a:t> </a:t>
            </a:r>
            <a:r>
              <a:rPr lang="en-US" altLang="zh-CN" sz="2800" b="1"/>
              <a:t>5:3</a:t>
            </a:r>
            <a:r>
              <a:rPr lang="zh-CN" altLang="en-US" sz="2800" b="1"/>
              <a:t>分担</a:t>
            </a:r>
            <a:r>
              <a:rPr lang="en-US" altLang="zh-CN" sz="2800" b="1"/>
              <a:t>, 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由城</a:t>
            </a:r>
            <a:r>
              <a:rPr lang="en-US" altLang="zh-CN" sz="2800" b="1"/>
              <a:t>1</a:t>
            </a:r>
            <a:r>
              <a:rPr lang="zh-CN" altLang="zh-CN" sz="2800" b="1"/>
              <a:t>担负</a:t>
            </a:r>
            <a:endParaRPr lang="zh-CN" altLang="en-US" sz="2800" b="1"/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457200" y="4953000"/>
            <a:ext cx="77724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城</a:t>
            </a:r>
            <a:r>
              <a:rPr lang="en-US" altLang="zh-CN" sz="2800" b="1"/>
              <a:t>1</a:t>
            </a:r>
            <a:r>
              <a:rPr lang="zh-CN" altLang="en-US" sz="2800" b="1"/>
              <a:t>计算：</a:t>
            </a:r>
            <a:r>
              <a:rPr lang="zh-CN" altLang="zh-CN" sz="2800" b="1"/>
              <a:t>城3</a:t>
            </a:r>
            <a:r>
              <a:rPr lang="zh-CN" altLang="en-US" sz="2800" b="1"/>
              <a:t>分担 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1</a:t>
            </a:r>
            <a:r>
              <a:rPr lang="en-US" altLang="zh-CN" sz="2800" b="1">
                <a:sym typeface="Symbol" panose="05050102010706020507" pitchFamily="18" charset="2"/>
              </a:rPr>
              <a:t>5/13=174&lt;</a:t>
            </a:r>
            <a:r>
              <a:rPr lang="en-US" altLang="zh-CN" sz="2800" b="1" i="1">
                <a:sym typeface="Symbol" panose="05050102010706020507" pitchFamily="18" charset="2"/>
              </a:rPr>
              <a:t>C</a:t>
            </a:r>
            <a:r>
              <a:rPr lang="en-US" altLang="zh-CN" sz="2800" b="1">
                <a:sym typeface="Symbol" panose="05050102010706020507" pitchFamily="18" charset="2"/>
              </a:rPr>
              <a:t>(3)</a:t>
            </a:r>
            <a:r>
              <a:rPr lang="en-US" altLang="zh-CN" sz="2800" b="1"/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                  </a:t>
            </a:r>
            <a:r>
              <a:rPr lang="zh-CN" altLang="zh-CN" sz="2800" b="1"/>
              <a:t>城2</a:t>
            </a:r>
            <a:r>
              <a:rPr lang="zh-CN" altLang="en-US" sz="2800" b="1"/>
              <a:t>分担 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1</a:t>
            </a:r>
            <a:r>
              <a:rPr lang="en-US" altLang="zh-CN" sz="2800" b="1">
                <a:sym typeface="Symbol" panose="05050102010706020507" pitchFamily="18" charset="2"/>
              </a:rPr>
              <a:t>3/13+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en-US" altLang="zh-CN" sz="2800" b="1" baseline="-25000">
                <a:sym typeface="Symbol" panose="05050102010706020507" pitchFamily="18" charset="2"/>
              </a:rPr>
              <a:t>3 </a:t>
            </a:r>
            <a:r>
              <a:rPr lang="en-US" altLang="zh-CN" sz="2800" b="1">
                <a:sym typeface="Symbol" panose="05050102010706020507" pitchFamily="18" charset="2"/>
              </a:rPr>
              <a:t>3/8</a:t>
            </a:r>
            <a:r>
              <a:rPr lang="en-US" altLang="zh-CN" sz="2800" b="1" baseline="-250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=132&lt;</a:t>
            </a:r>
            <a:r>
              <a:rPr lang="en-US" altLang="zh-CN" sz="2800" b="1" i="1">
                <a:sym typeface="Symbol" panose="05050102010706020507" pitchFamily="18" charset="2"/>
              </a:rPr>
              <a:t>C</a:t>
            </a:r>
            <a:r>
              <a:rPr lang="en-US" altLang="zh-CN" sz="2800" b="1">
                <a:sym typeface="Symbol" panose="05050102010706020507" pitchFamily="18" charset="2"/>
              </a:rPr>
              <a:t>(2)</a:t>
            </a:r>
            <a:r>
              <a:rPr lang="en-US" altLang="zh-CN" sz="2800" b="1"/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                  </a:t>
            </a:r>
            <a:r>
              <a:rPr lang="zh-CN" altLang="en-US" sz="2800" b="1"/>
              <a:t>城</a:t>
            </a:r>
            <a:r>
              <a:rPr lang="en-US" altLang="zh-CN" sz="2800" b="1"/>
              <a:t>1</a:t>
            </a:r>
            <a:r>
              <a:rPr lang="zh-CN" altLang="en-US" sz="2800" b="1"/>
              <a:t>分</a:t>
            </a:r>
            <a:r>
              <a:rPr lang="zh-CN" altLang="zh-CN" sz="2800" b="1"/>
              <a:t>担</a:t>
            </a:r>
            <a:r>
              <a:rPr lang="zh-CN" altLang="en-US" sz="2800" b="1"/>
              <a:t> 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1</a:t>
            </a:r>
            <a:r>
              <a:rPr lang="en-US" altLang="zh-CN" sz="2800" b="1">
                <a:sym typeface="Symbol" panose="05050102010706020507" pitchFamily="18" charset="2"/>
              </a:rPr>
              <a:t>5/13+</a:t>
            </a:r>
            <a:r>
              <a:rPr lang="en-US" altLang="zh-CN" sz="2800" b="1" i="1">
                <a:sym typeface="Symbol" panose="05050102010706020507" pitchFamily="18" charset="2"/>
              </a:rPr>
              <a:t>d</a:t>
            </a:r>
            <a:r>
              <a:rPr lang="en-US" altLang="zh-CN" sz="2800" b="1" baseline="-25000">
                <a:sym typeface="Symbol" panose="05050102010706020507" pitchFamily="18" charset="2"/>
              </a:rPr>
              <a:t>3 </a:t>
            </a:r>
            <a:r>
              <a:rPr lang="en-US" altLang="zh-CN" sz="2800" b="1">
                <a:sym typeface="Symbol" panose="05050102010706020507" pitchFamily="18" charset="2"/>
              </a:rPr>
              <a:t>5/8+ </a:t>
            </a:r>
            <a:r>
              <a:rPr lang="en-US" altLang="zh-CN" sz="2800" b="1" i="1"/>
              <a:t>d</a:t>
            </a:r>
            <a:r>
              <a:rPr lang="en-US" altLang="zh-CN" sz="2800" b="1" baseline="-25000"/>
              <a:t>2</a:t>
            </a:r>
            <a:r>
              <a:rPr lang="en-US" altLang="zh-CN" sz="2800" b="1" baseline="-250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=</a:t>
            </a:r>
            <a:r>
              <a:rPr lang="en-US" altLang="zh-CN" sz="2800" b="1">
                <a:solidFill>
                  <a:srgbClr val="FF3300"/>
                </a:solidFill>
                <a:sym typeface="Symbol" panose="05050102010706020507" pitchFamily="18" charset="2"/>
              </a:rPr>
              <a:t>250&gt;</a:t>
            </a:r>
            <a:r>
              <a:rPr lang="en-US" altLang="zh-CN" sz="2800" b="1" i="1">
                <a:solidFill>
                  <a:srgbClr val="FF33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 b="1">
                <a:solidFill>
                  <a:srgbClr val="FF3300"/>
                </a:solidFill>
                <a:sym typeface="Symbol" panose="05050102010706020507" pitchFamily="18" charset="2"/>
              </a:rPr>
              <a:t>(1)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573088" y="5661025"/>
            <a:ext cx="1477962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不同意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4648200" y="1524000"/>
            <a:ext cx="23622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D</a:t>
            </a:r>
            <a:r>
              <a:rPr lang="en-US" altLang="zh-CN" sz="2800" b="1" baseline="-25000"/>
              <a:t>5</a:t>
            </a:r>
            <a:r>
              <a:rPr lang="zh-CN" altLang="en-US" sz="2800" b="1"/>
              <a:t>如何分担？</a:t>
            </a:r>
            <a:endParaRPr lang="zh-CN" altLang="en-US" sz="2800"/>
          </a:p>
        </p:txBody>
      </p:sp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7391400" y="1524000"/>
          <a:ext cx="1676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7" imgW="749300" imgH="660400" progId="Equation.DSMT4">
                  <p:embed/>
                </p:oleObj>
              </mc:Choice>
              <mc:Fallback>
                <p:oleObj name="Equation" r:id="rId7" imgW="749300" imgH="660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524000"/>
                        <a:ext cx="1676400" cy="16002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1000"/>
                                        <p:tgtEl>
                                          <p:spTgt spid="114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1000"/>
                                        <p:tgtEl>
                                          <p:spTgt spid="114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1000"/>
                                        <p:tgtEl>
                                          <p:spTgt spid="114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 autoUpdateAnimBg="0"/>
      <p:bldP spid="114693" grpId="0" build="p" autoUpdateAnimBg="0"/>
      <p:bldP spid="114697" grpId="0" animBg="1" autoUpdateAnimBg="0"/>
      <p:bldP spid="114698" grpId="0" animBg="1" autoUpdateAnimBg="0"/>
      <p:bldP spid="114699" grpId="0" build="p" autoUpdateAnimBg="0"/>
      <p:bldP spid="114700" grpId="0" animBg="1" autoUpdateAnimBg="0"/>
      <p:bldP spid="114701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685800" y="2284413"/>
          <a:ext cx="5410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Equation" r:id="rId3" imgW="1955800" imgH="203200" progId="Equation.DSMT4">
                  <p:embed/>
                </p:oleObj>
              </mc:Choice>
              <mc:Fallback>
                <p:oleObj name="Equation" r:id="rId3" imgW="19558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4413"/>
                        <a:ext cx="5410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4267200" y="760413"/>
          <a:ext cx="28067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3" name="Equation" r:id="rId5" imgW="1167893" imgH="266584" progId="Equation.DSMT4">
                  <p:embed/>
                </p:oleObj>
              </mc:Choice>
              <mc:Fallback>
                <p:oleObj name="Equation" r:id="rId5" imgW="1167893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760413"/>
                        <a:ext cx="2806700" cy="5286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609600" y="1598613"/>
            <a:ext cx="81534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特征函数</a:t>
            </a:r>
            <a:r>
              <a:rPr lang="en-US" altLang="zh-CN" sz="2800" b="1" i="1"/>
              <a:t>v</a:t>
            </a:r>
            <a:r>
              <a:rPr lang="en-US" altLang="zh-CN" sz="2800" b="1"/>
              <a:t>(</a:t>
            </a:r>
            <a:r>
              <a:rPr lang="en-US" altLang="zh-CN" sz="2800" b="1" i="1"/>
              <a:t>s</a:t>
            </a:r>
            <a:r>
              <a:rPr lang="en-US" altLang="zh-CN" sz="2800" b="1"/>
              <a:t>)~</a:t>
            </a:r>
            <a:r>
              <a:rPr lang="zh-CN" altLang="en-US" sz="2800" b="1"/>
              <a:t>联合</a:t>
            </a:r>
            <a:r>
              <a:rPr lang="en-US" altLang="zh-CN" sz="2800" b="1"/>
              <a:t>(</a:t>
            </a:r>
            <a:r>
              <a:rPr lang="zh-CN" altLang="en-US" sz="2800" b="1"/>
              <a:t>集</a:t>
            </a:r>
            <a:r>
              <a:rPr lang="en-US" altLang="zh-CN" sz="2800" b="1" i="1"/>
              <a:t>s</a:t>
            </a:r>
            <a:r>
              <a:rPr lang="en-US" altLang="zh-CN" sz="2800" b="1"/>
              <a:t>)</a:t>
            </a:r>
            <a:r>
              <a:rPr lang="zh-CN" altLang="en-US" sz="2800" b="1"/>
              <a:t>建厂比单独建厂节约的投资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5256213"/>
            <a:ext cx="8307388" cy="534987"/>
            <a:chOff x="336" y="3120"/>
            <a:chExt cx="5233" cy="337"/>
          </a:xfrm>
        </p:grpSpPr>
        <p:graphicFrame>
          <p:nvGraphicFramePr>
            <p:cNvPr id="50186" name="Object 6"/>
            <p:cNvGraphicFramePr>
              <a:graphicFrameLocks noChangeAspect="1"/>
            </p:cNvGraphicFramePr>
            <p:nvPr/>
          </p:nvGraphicFramePr>
          <p:xfrm>
            <a:off x="336" y="3120"/>
            <a:ext cx="16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4" name="Equation" r:id="rId7" imgW="1066337" imgH="253890" progId="Equation.DSMT4">
                    <p:embed/>
                  </p:oleObj>
                </mc:Choice>
                <mc:Fallback>
                  <p:oleObj name="Equation" r:id="rId7" imgW="1066337" imgH="25389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3120"/>
                          <a:ext cx="1680" cy="336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7" name="Text Box 7"/>
            <p:cNvSpPr txBox="1">
              <a:spLocks noChangeArrowheads="1"/>
            </p:cNvSpPr>
            <p:nvPr/>
          </p:nvSpPr>
          <p:spPr bwMode="auto">
            <a:xfrm>
              <a:off x="1968" y="3130"/>
              <a:ext cx="3601" cy="32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~</a:t>
              </a:r>
              <a:r>
                <a:rPr lang="zh-CN" altLang="en-US" sz="2800" b="1"/>
                <a:t>三</a:t>
              </a:r>
              <a:r>
                <a:rPr lang="zh-CN" altLang="zh-CN" sz="2800" b="1"/>
                <a:t>城从</a:t>
              </a:r>
              <a:r>
                <a:rPr lang="zh-CN" altLang="en-US" sz="2800" b="1"/>
                <a:t>节约投资</a:t>
              </a:r>
              <a:r>
                <a:rPr lang="en-US" altLang="zh-CN" sz="2800" b="1" i="1"/>
                <a:t>v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I</a:t>
              </a:r>
              <a:r>
                <a:rPr lang="en-US" altLang="zh-CN" sz="2800" b="1"/>
                <a:t>)</a:t>
              </a:r>
              <a:r>
                <a:rPr lang="zh-CN" altLang="en-US" sz="2800" b="1"/>
                <a:t>中得到的分配</a:t>
              </a:r>
            </a:p>
          </p:txBody>
        </p:sp>
      </p:grp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609600" y="2894013"/>
          <a:ext cx="6858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9" imgW="3238500" imgH="203200" progId="Equation.DSMT4">
                  <p:embed/>
                </p:oleObj>
              </mc:Choice>
              <mc:Fallback>
                <p:oleObj name="Equation" r:id="rId9" imgW="32385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4013"/>
                        <a:ext cx="6858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609600" y="3503613"/>
          <a:ext cx="822960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Equation" r:id="rId11" imgW="3924300" imgH="660400" progId="Equation.DSMT4">
                  <p:embed/>
                </p:oleObj>
              </mc:Choice>
              <mc:Fallback>
                <p:oleObj name="Equation" r:id="rId11" imgW="3924300" imgH="660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3613"/>
                        <a:ext cx="8229600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10"/>
          <p:cNvSpPr txBox="1">
            <a:spLocks noChangeArrowheads="1"/>
          </p:cNvSpPr>
          <p:nvPr/>
        </p:nvSpPr>
        <p:spPr bwMode="auto">
          <a:xfrm>
            <a:off x="609600" y="684213"/>
            <a:ext cx="345757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 Shapley</a:t>
            </a:r>
            <a:r>
              <a:rPr lang="zh-CN" altLang="zh-CN" sz="3200" b="1">
                <a:ea typeface="楷体_GB2312" pitchFamily="49" charset="-122"/>
              </a:rPr>
              <a:t>合作对策</a:t>
            </a:r>
            <a:endParaRPr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50185" name="Object 11"/>
          <p:cNvGraphicFramePr>
            <a:graphicFrameLocks noChangeAspect="1"/>
          </p:cNvGraphicFramePr>
          <p:nvPr/>
        </p:nvGraphicFramePr>
        <p:xfrm>
          <a:off x="7812088" y="544513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Clip" r:id="rId13" imgW="761744" imgH="434194" progId="MS_ClipArt_Gallery.2">
                  <p:embed/>
                </p:oleObj>
              </mc:Choice>
              <mc:Fallback>
                <p:oleObj name="Clip" r:id="rId13" imgW="761744" imgH="434194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4513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5867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计算</a:t>
            </a:r>
            <a:r>
              <a:rPr lang="zh-CN" altLang="zh-CN" sz="2800" b="1"/>
              <a:t>城1从</a:t>
            </a:r>
            <a:r>
              <a:rPr lang="zh-CN" altLang="en-US" sz="2800" b="1"/>
              <a:t>节约投资中得到的分配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endParaRPr lang="en-US" altLang="zh-CN" sz="2800" b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004888"/>
            <a:ext cx="8686800" cy="3733800"/>
            <a:chOff x="288" y="816"/>
            <a:chExt cx="5472" cy="2496"/>
          </a:xfrm>
        </p:grpSpPr>
        <p:sp>
          <p:nvSpPr>
            <p:cNvPr id="51211" name="Line 4"/>
            <p:cNvSpPr>
              <a:spLocks noChangeShapeType="1"/>
            </p:cNvSpPr>
            <p:nvPr/>
          </p:nvSpPr>
          <p:spPr bwMode="auto">
            <a:xfrm>
              <a:off x="384" y="816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Line 5"/>
            <p:cNvSpPr>
              <a:spLocks noChangeShapeType="1"/>
            </p:cNvSpPr>
            <p:nvPr/>
          </p:nvSpPr>
          <p:spPr bwMode="auto">
            <a:xfrm>
              <a:off x="384" y="1152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3" name="Line 6"/>
            <p:cNvSpPr>
              <a:spLocks noChangeShapeType="1"/>
            </p:cNvSpPr>
            <p:nvPr/>
          </p:nvSpPr>
          <p:spPr bwMode="auto">
            <a:xfrm>
              <a:off x="384" y="1488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Line 7"/>
            <p:cNvSpPr>
              <a:spLocks noChangeShapeType="1"/>
            </p:cNvSpPr>
            <p:nvPr/>
          </p:nvSpPr>
          <p:spPr bwMode="auto">
            <a:xfrm>
              <a:off x="384" y="1824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Line 8"/>
            <p:cNvSpPr>
              <a:spLocks noChangeShapeType="1"/>
            </p:cNvSpPr>
            <p:nvPr/>
          </p:nvSpPr>
          <p:spPr bwMode="auto">
            <a:xfrm>
              <a:off x="384" y="2160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6" name="Line 9"/>
            <p:cNvSpPr>
              <a:spLocks noChangeShapeType="1"/>
            </p:cNvSpPr>
            <p:nvPr/>
          </p:nvSpPr>
          <p:spPr bwMode="auto">
            <a:xfrm>
              <a:off x="384" y="2544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Line 10"/>
            <p:cNvSpPr>
              <a:spLocks noChangeShapeType="1"/>
            </p:cNvSpPr>
            <p:nvPr/>
          </p:nvSpPr>
          <p:spPr bwMode="auto">
            <a:xfrm>
              <a:off x="384" y="2928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11"/>
            <p:cNvSpPr>
              <a:spLocks noChangeShapeType="1"/>
            </p:cNvSpPr>
            <p:nvPr/>
          </p:nvSpPr>
          <p:spPr bwMode="auto">
            <a:xfrm>
              <a:off x="384" y="3312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12"/>
            <p:cNvSpPr>
              <a:spLocks noChangeShapeType="1"/>
            </p:cNvSpPr>
            <p:nvPr/>
          </p:nvSpPr>
          <p:spPr bwMode="auto">
            <a:xfrm>
              <a:off x="2016" y="816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20" name="Object 13"/>
            <p:cNvGraphicFramePr>
              <a:graphicFrameLocks noChangeAspect="1"/>
            </p:cNvGraphicFramePr>
            <p:nvPr/>
          </p:nvGraphicFramePr>
          <p:xfrm>
            <a:off x="288" y="2976"/>
            <a:ext cx="168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7" name="Equation" r:id="rId3" imgW="1524000" imgH="279400" progId="Equation.DSMT4">
                    <p:embed/>
                  </p:oleObj>
                </mc:Choice>
                <mc:Fallback>
                  <p:oleObj name="Equation" r:id="rId3" imgW="1524000" imgH="279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976"/>
                          <a:ext cx="168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1" name="Object 14"/>
            <p:cNvGraphicFramePr>
              <a:graphicFrameLocks noChangeAspect="1"/>
            </p:cNvGraphicFramePr>
            <p:nvPr/>
          </p:nvGraphicFramePr>
          <p:xfrm>
            <a:off x="864" y="2597"/>
            <a:ext cx="52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8" name="Equation" r:id="rId5" imgW="444307" imgH="279279" progId="Equation.DSMT4">
                    <p:embed/>
                  </p:oleObj>
                </mc:Choice>
                <mc:Fallback>
                  <p:oleObj name="Equation" r:id="rId5" imgW="444307" imgH="279279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597"/>
                          <a:ext cx="52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2" name="Object 15"/>
            <p:cNvGraphicFramePr>
              <a:graphicFrameLocks noChangeAspect="1"/>
            </p:cNvGraphicFramePr>
            <p:nvPr/>
          </p:nvGraphicFramePr>
          <p:xfrm>
            <a:off x="1089" y="2208"/>
            <a:ext cx="207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9" name="Equation" r:id="rId7" imgW="177646" imgH="279158" progId="Equation.DSMT4">
                    <p:embed/>
                  </p:oleObj>
                </mc:Choice>
                <mc:Fallback>
                  <p:oleObj name="Equation" r:id="rId7" imgW="177646" imgH="279158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2208"/>
                          <a:ext cx="207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3" name="Object 16"/>
            <p:cNvGraphicFramePr>
              <a:graphicFrameLocks noChangeAspect="1"/>
            </p:cNvGraphicFramePr>
            <p:nvPr/>
          </p:nvGraphicFramePr>
          <p:xfrm>
            <a:off x="672" y="1853"/>
            <a:ext cx="10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0" name="Equation" r:id="rId9" imgW="1002865" imgH="241195" progId="Equation.DSMT4">
                    <p:embed/>
                  </p:oleObj>
                </mc:Choice>
                <mc:Fallback>
                  <p:oleObj name="Equation" r:id="rId9" imgW="1002865" imgH="241195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853"/>
                          <a:ext cx="108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4" name="Object 17"/>
            <p:cNvGraphicFramePr>
              <a:graphicFrameLocks noChangeAspect="1"/>
            </p:cNvGraphicFramePr>
            <p:nvPr/>
          </p:nvGraphicFramePr>
          <p:xfrm>
            <a:off x="912" y="1575"/>
            <a:ext cx="55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1" name="Equation" r:id="rId11" imgW="533169" imgH="241195" progId="Equation.DSMT4">
                    <p:embed/>
                  </p:oleObj>
                </mc:Choice>
                <mc:Fallback>
                  <p:oleObj name="Equation" r:id="rId11" imgW="533169" imgH="241195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575"/>
                          <a:ext cx="55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5" name="Object 18"/>
            <p:cNvGraphicFramePr>
              <a:graphicFrameLocks noChangeAspect="1"/>
            </p:cNvGraphicFramePr>
            <p:nvPr/>
          </p:nvGraphicFramePr>
          <p:xfrm>
            <a:off x="960" y="1210"/>
            <a:ext cx="39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2" name="Equation" r:id="rId13" imgW="342751" imgH="241195" progId="Equation.DSMT4">
                    <p:embed/>
                  </p:oleObj>
                </mc:Choice>
                <mc:Fallback>
                  <p:oleObj name="Equation" r:id="rId13" imgW="342751" imgH="241195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210"/>
                          <a:ext cx="39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6" name="Object 19"/>
            <p:cNvGraphicFramePr>
              <a:graphicFrameLocks noChangeAspect="1"/>
            </p:cNvGraphicFramePr>
            <p:nvPr/>
          </p:nvGraphicFramePr>
          <p:xfrm>
            <a:off x="1056" y="91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3" name="Equation" r:id="rId15" imgW="126835" imgH="152202" progId="Equation.DSMT4">
                    <p:embed/>
                  </p:oleObj>
                </mc:Choice>
                <mc:Fallback>
                  <p:oleObj name="Equation" r:id="rId15" imgW="126835" imgH="152202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1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7" name="Text Box 20"/>
            <p:cNvSpPr txBox="1">
              <a:spLocks noChangeArrowheads="1"/>
            </p:cNvSpPr>
            <p:nvPr/>
          </p:nvSpPr>
          <p:spPr bwMode="auto">
            <a:xfrm>
              <a:off x="2112" y="864"/>
              <a:ext cx="326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            1         2                 1           3                 I        </a:t>
              </a:r>
            </a:p>
          </p:txBody>
        </p:sp>
        <p:graphicFrame>
          <p:nvGraphicFramePr>
            <p:cNvPr id="51228" name="Object 21"/>
            <p:cNvGraphicFramePr>
              <a:graphicFrameLocks noChangeAspect="1"/>
            </p:cNvGraphicFramePr>
            <p:nvPr/>
          </p:nvGraphicFramePr>
          <p:xfrm>
            <a:off x="2880" y="864"/>
            <a:ext cx="18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4" name="Equation" r:id="rId17" imgW="165028" imgH="228501" progId="Equation.DSMT4">
                    <p:embed/>
                  </p:oleObj>
                </mc:Choice>
                <mc:Fallback>
                  <p:oleObj name="Equation" r:id="rId17" imgW="165028" imgH="228501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864"/>
                          <a:ext cx="18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9" name="Object 22"/>
            <p:cNvGraphicFramePr>
              <a:graphicFrameLocks noChangeAspect="1"/>
            </p:cNvGraphicFramePr>
            <p:nvPr/>
          </p:nvGraphicFramePr>
          <p:xfrm>
            <a:off x="4080" y="864"/>
            <a:ext cx="18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5" name="Equation" r:id="rId19" imgW="165028" imgH="228501" progId="Equation.DSMT4">
                    <p:embed/>
                  </p:oleObj>
                </mc:Choice>
                <mc:Fallback>
                  <p:oleObj name="Equation" r:id="rId19" imgW="165028" imgH="228501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864"/>
                          <a:ext cx="18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0" name="Text Box 23"/>
            <p:cNvSpPr txBox="1">
              <a:spLocks noChangeArrowheads="1"/>
            </p:cNvSpPr>
            <p:nvPr/>
          </p:nvSpPr>
          <p:spPr bwMode="auto">
            <a:xfrm>
              <a:off x="2112" y="1200"/>
              <a:ext cx="350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0                40                           0                        64</a:t>
              </a:r>
              <a:endParaRPr lang="en-US" altLang="zh-CN" b="1"/>
            </a:p>
          </p:txBody>
        </p:sp>
        <p:sp>
          <p:nvSpPr>
            <p:cNvPr id="51231" name="Text Box 24"/>
            <p:cNvSpPr txBox="1">
              <a:spLocks noChangeArrowheads="1"/>
            </p:cNvSpPr>
            <p:nvPr/>
          </p:nvSpPr>
          <p:spPr bwMode="auto">
            <a:xfrm>
              <a:off x="2112" y="1536"/>
              <a:ext cx="340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0                 0                            0                        25</a:t>
              </a:r>
            </a:p>
          </p:txBody>
        </p:sp>
        <p:sp>
          <p:nvSpPr>
            <p:cNvPr id="51232" name="Text Box 25"/>
            <p:cNvSpPr txBox="1">
              <a:spLocks noChangeArrowheads="1"/>
            </p:cNvSpPr>
            <p:nvPr/>
          </p:nvSpPr>
          <p:spPr bwMode="auto">
            <a:xfrm>
              <a:off x="2112" y="1872"/>
              <a:ext cx="331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0                40                           0                        39</a:t>
              </a:r>
            </a:p>
          </p:txBody>
        </p:sp>
        <p:sp>
          <p:nvSpPr>
            <p:cNvPr id="51233" name="Text Box 26"/>
            <p:cNvSpPr txBox="1">
              <a:spLocks noChangeArrowheads="1"/>
            </p:cNvSpPr>
            <p:nvPr/>
          </p:nvSpPr>
          <p:spPr bwMode="auto">
            <a:xfrm>
              <a:off x="2064" y="2256"/>
              <a:ext cx="340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 1                 2                            2                         3</a:t>
              </a:r>
            </a:p>
          </p:txBody>
        </p:sp>
        <p:sp>
          <p:nvSpPr>
            <p:cNvPr id="51234" name="Text Box 27"/>
            <p:cNvSpPr txBox="1">
              <a:spLocks noChangeArrowheads="1"/>
            </p:cNvSpPr>
            <p:nvPr/>
          </p:nvSpPr>
          <p:spPr bwMode="auto">
            <a:xfrm>
              <a:off x="2064" y="2592"/>
              <a:ext cx="369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1/3              1/6                          1/6                      1/3</a:t>
              </a:r>
            </a:p>
          </p:txBody>
        </p:sp>
        <p:sp>
          <p:nvSpPr>
            <p:cNvPr id="51235" name="Text Box 28"/>
            <p:cNvSpPr txBox="1">
              <a:spLocks noChangeArrowheads="1"/>
            </p:cNvSpPr>
            <p:nvPr/>
          </p:nvSpPr>
          <p:spPr bwMode="auto">
            <a:xfrm>
              <a:off x="2064" y="2976"/>
              <a:ext cx="345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</a:t>
              </a:r>
              <a:r>
                <a:rPr lang="en-US" altLang="zh-CN" sz="2000" b="1"/>
                <a:t>0                6.7</a:t>
              </a:r>
              <a:r>
                <a:rPr lang="en-US" altLang="zh-CN" b="1"/>
                <a:t>                      </a:t>
              </a:r>
              <a:r>
                <a:rPr lang="en-US" altLang="zh-CN" sz="2000" b="1"/>
                <a:t>0                         13</a:t>
              </a:r>
              <a:r>
                <a:rPr lang="en-US" altLang="zh-CN" b="1"/>
                <a:t>                     </a:t>
              </a:r>
            </a:p>
          </p:txBody>
        </p:sp>
      </p:grp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533400" y="48910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 =19.7,</a:t>
            </a:r>
            <a:endParaRPr lang="en-US" altLang="zh-CN" sz="2800" baseline="-25000"/>
          </a:p>
        </p:txBody>
      </p: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179388" y="5949950"/>
            <a:ext cx="87852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城</a:t>
            </a:r>
            <a:r>
              <a:rPr lang="en-US" altLang="zh-CN" sz="2800" b="1"/>
              <a:t>1 </a:t>
            </a:r>
            <a:r>
              <a:rPr lang="en-US" altLang="zh-CN" sz="2800" b="1" i="1"/>
              <a:t>C</a:t>
            </a:r>
            <a:r>
              <a:rPr lang="en-US" altLang="zh-CN" sz="2800" b="1"/>
              <a:t>(1)-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>
                <a:solidFill>
                  <a:srgbClr val="FF3300"/>
                </a:solidFill>
              </a:rPr>
              <a:t>210.4, </a:t>
            </a:r>
            <a:r>
              <a:rPr lang="zh-CN" altLang="zh-CN" sz="2800" b="1"/>
              <a:t>城2 </a:t>
            </a:r>
            <a:r>
              <a:rPr lang="en-US" altLang="zh-CN" sz="2800" b="1" i="1"/>
              <a:t>C</a:t>
            </a:r>
            <a:r>
              <a:rPr lang="en-US" altLang="zh-CN" sz="2800" b="1"/>
              <a:t>(2)-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</a:t>
            </a:r>
            <a:r>
              <a:rPr lang="en-US" altLang="zh-CN" sz="2800" b="1">
                <a:solidFill>
                  <a:srgbClr val="FF3300"/>
                </a:solidFill>
              </a:rPr>
              <a:t>127.8, </a:t>
            </a:r>
            <a:r>
              <a:rPr lang="zh-CN" altLang="zh-CN" sz="2800" b="1"/>
              <a:t>城3 </a:t>
            </a:r>
            <a:r>
              <a:rPr lang="en-US" altLang="zh-CN" sz="2800" b="1" i="1"/>
              <a:t>C</a:t>
            </a:r>
            <a:r>
              <a:rPr lang="en-US" altLang="zh-CN" sz="2800" b="1"/>
              <a:t>(3)-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=</a:t>
            </a:r>
            <a:r>
              <a:rPr lang="en-US" altLang="zh-CN" sz="2800" b="1">
                <a:solidFill>
                  <a:srgbClr val="FF3300"/>
                </a:solidFill>
              </a:rPr>
              <a:t>217.8</a:t>
            </a:r>
            <a:endParaRPr lang="en-US" altLang="zh-CN" sz="2800" b="1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371600" y="5410200"/>
            <a:ext cx="5105400" cy="519113"/>
            <a:chOff x="912" y="3360"/>
            <a:chExt cx="3216" cy="327"/>
          </a:xfrm>
        </p:grpSpPr>
        <p:sp>
          <p:nvSpPr>
            <p:cNvPr id="51209" name="Text Box 32"/>
            <p:cNvSpPr txBox="1">
              <a:spLocks noChangeArrowheads="1"/>
            </p:cNvSpPr>
            <p:nvPr/>
          </p:nvSpPr>
          <p:spPr bwMode="auto">
            <a:xfrm>
              <a:off x="1392" y="3360"/>
              <a:ext cx="2736" cy="327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三城在总投资</a:t>
              </a:r>
              <a:r>
                <a:rPr lang="en-US" altLang="zh-CN" sz="2800" b="1"/>
                <a:t>556</a:t>
              </a:r>
              <a:r>
                <a:rPr lang="zh-CN" altLang="en-US" sz="2800" b="1"/>
                <a:t>中的分担</a:t>
              </a:r>
              <a:endParaRPr lang="zh-CN" altLang="en-US" sz="2800"/>
            </a:p>
          </p:txBody>
        </p:sp>
        <p:sp>
          <p:nvSpPr>
            <p:cNvPr id="51210" name="AutoShape 33"/>
            <p:cNvSpPr>
              <a:spLocks noChangeArrowheads="1"/>
            </p:cNvSpPr>
            <p:nvPr/>
          </p:nvSpPr>
          <p:spPr bwMode="auto">
            <a:xfrm>
              <a:off x="912" y="3360"/>
              <a:ext cx="24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6770" name="Text Box 34"/>
          <p:cNvSpPr txBox="1">
            <a:spLocks noChangeArrowheads="1"/>
          </p:cNvSpPr>
          <p:nvPr/>
        </p:nvSpPr>
        <p:spPr bwMode="auto">
          <a:xfrm>
            <a:off x="2133600" y="48910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 =32.1, </a:t>
            </a:r>
            <a:r>
              <a:rPr lang="en-US" altLang="zh-CN" sz="2800" i="1"/>
              <a:t>x</a:t>
            </a:r>
            <a:r>
              <a:rPr lang="en-US" altLang="zh-CN" sz="2800" baseline="-25000"/>
              <a:t>3</a:t>
            </a:r>
            <a:r>
              <a:rPr lang="en-US" altLang="zh-CN" sz="2800"/>
              <a:t>=12.2</a:t>
            </a:r>
          </a:p>
        </p:txBody>
      </p:sp>
      <p:sp>
        <p:nvSpPr>
          <p:cNvPr id="116771" name="Text Box 35"/>
          <p:cNvSpPr txBox="1">
            <a:spLocks noChangeArrowheads="1"/>
          </p:cNvSpPr>
          <p:nvPr/>
        </p:nvSpPr>
        <p:spPr bwMode="auto">
          <a:xfrm>
            <a:off x="5257800" y="4891088"/>
            <a:ext cx="341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最大，如何解释？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  <p:bldP spid="116766" grpId="0" animBg="1"/>
      <p:bldP spid="116770" grpId="0" animBg="1" autoUpdateAnimBg="0"/>
      <p:bldP spid="116771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23850" y="981075"/>
            <a:ext cx="8610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优点：</a:t>
            </a:r>
            <a:r>
              <a:rPr lang="zh-CN" altLang="en-US" sz="2800" b="1"/>
              <a:t>公正、合理，有公理化基础</a:t>
            </a:r>
            <a:r>
              <a:rPr lang="en-US" altLang="zh-CN" sz="2800" b="1"/>
              <a:t>.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323850" y="2565400"/>
            <a:ext cx="8610600" cy="1630363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如</a:t>
            </a:r>
            <a:r>
              <a:rPr lang="en-US" altLang="zh-CN" sz="2800" b="1" i="1"/>
              <a:t>n</a:t>
            </a:r>
            <a:r>
              <a:rPr lang="zh-CN" altLang="en-US" sz="2800" b="1"/>
              <a:t>个单位治理污染</a:t>
            </a:r>
            <a:r>
              <a:rPr lang="en-US" altLang="zh-CN" sz="2800" b="1"/>
              <a:t>, </a:t>
            </a:r>
            <a:r>
              <a:rPr lang="zh-CN" altLang="en-US" sz="2800" b="1"/>
              <a:t>通常知道第</a:t>
            </a:r>
            <a:r>
              <a:rPr lang="en-US" altLang="zh-CN" sz="2800" b="1" i="1"/>
              <a:t>i</a:t>
            </a:r>
            <a:r>
              <a:rPr lang="zh-CN" altLang="en-US" sz="2800" b="1"/>
              <a:t>方单独治理的投资</a:t>
            </a:r>
            <a:r>
              <a:rPr lang="en-US" altLang="zh-CN" sz="2800" b="1" i="1"/>
              <a:t>y</a:t>
            </a:r>
            <a:r>
              <a:rPr lang="en-US" altLang="zh-CN" sz="2800" b="1" i="1" baseline="-25000"/>
              <a:t>i </a:t>
            </a:r>
            <a:r>
              <a:rPr lang="zh-CN" altLang="en-US" sz="2800" b="1"/>
              <a:t>和</a:t>
            </a:r>
            <a:r>
              <a:rPr lang="en-US" altLang="zh-CN" sz="2800" b="1" i="1"/>
              <a:t>n</a:t>
            </a:r>
            <a:r>
              <a:rPr lang="zh-CN" altLang="en-US" sz="2800" b="1"/>
              <a:t>方共同治理的投资</a:t>
            </a:r>
            <a:r>
              <a:rPr lang="en-US" altLang="zh-CN" sz="2800" b="1" i="1"/>
              <a:t>Y</a:t>
            </a:r>
            <a:r>
              <a:rPr lang="en-US" altLang="zh-CN" sz="2800" b="1"/>
              <a:t>, </a:t>
            </a:r>
            <a:r>
              <a:rPr lang="zh-CN" altLang="en-US" sz="2800" b="1"/>
              <a:t>及第</a:t>
            </a:r>
            <a:r>
              <a:rPr lang="en-US" altLang="zh-CN" sz="2800" b="1" i="1"/>
              <a:t>i</a:t>
            </a:r>
            <a:r>
              <a:rPr lang="zh-CN" altLang="en-US" sz="2800" b="1"/>
              <a:t>方不参加时其余</a:t>
            </a:r>
            <a:r>
              <a:rPr lang="en-US" altLang="zh-CN" sz="2800" b="1" i="1"/>
              <a:t>n</a:t>
            </a:r>
            <a:r>
              <a:rPr lang="en-US" altLang="zh-CN" sz="2800" b="1"/>
              <a:t>-1</a:t>
            </a:r>
            <a:r>
              <a:rPr lang="zh-CN" altLang="en-US" sz="2800" b="1"/>
              <a:t>方的投资</a:t>
            </a:r>
            <a:r>
              <a:rPr lang="en-US" altLang="zh-CN" sz="2800" b="1" i="1"/>
              <a:t>z</a:t>
            </a:r>
            <a:r>
              <a:rPr lang="en-US" altLang="zh-CN" sz="2800" b="1" i="1" baseline="-25000"/>
              <a:t>i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(</a:t>
            </a:r>
            <a:r>
              <a:rPr lang="en-US" altLang="zh-CN" sz="2800" b="1" i="1"/>
              <a:t>i</a:t>
            </a:r>
            <a:r>
              <a:rPr lang="en-US" altLang="zh-CN" sz="2800" b="1"/>
              <a:t>=1,2, …,</a:t>
            </a:r>
            <a:r>
              <a:rPr lang="en-US" altLang="zh-CN" sz="2800" b="1" i="1"/>
              <a:t>n</a:t>
            </a:r>
            <a:r>
              <a:rPr lang="en-US" altLang="zh-CN" sz="2800" b="1"/>
              <a:t>). </a:t>
            </a:r>
            <a:r>
              <a:rPr lang="zh-CN" altLang="en-US" sz="2800" b="1">
                <a:solidFill>
                  <a:srgbClr val="FF0000"/>
                </a:solidFill>
              </a:rPr>
              <a:t>确定共同治理时各方分担的费用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5943600" y="4868863"/>
          <a:ext cx="29718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Equation" r:id="rId3" imgW="1371600" imgH="368300" progId="Equation.DSMT4">
                  <p:embed/>
                </p:oleObj>
              </mc:Choice>
              <mc:Fallback>
                <p:oleObj name="Equation" r:id="rId3" imgW="1371600" imgH="36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68863"/>
                        <a:ext cx="29718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611188" y="5718175"/>
            <a:ext cx="7620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其他</a:t>
            </a:r>
            <a:r>
              <a:rPr lang="en-US" altLang="zh-CN" sz="2800" b="1" i="1"/>
              <a:t>v</a:t>
            </a:r>
            <a:r>
              <a:rPr lang="en-US" altLang="zh-CN" sz="2800" b="1"/>
              <a:t>(</a:t>
            </a:r>
            <a:r>
              <a:rPr lang="en-US" altLang="zh-CN" sz="2800" b="1" i="1"/>
              <a:t>s</a:t>
            </a:r>
            <a:r>
              <a:rPr lang="en-US" altLang="zh-CN" sz="2800" b="1"/>
              <a:t>)</a:t>
            </a:r>
            <a:r>
              <a:rPr lang="zh-CN" altLang="en-US" sz="2800" b="1"/>
              <a:t>均不知道</a:t>
            </a:r>
            <a:r>
              <a:rPr lang="en-US" altLang="zh-CN" sz="2800" b="1"/>
              <a:t>, </a:t>
            </a:r>
            <a:r>
              <a:rPr lang="zh-CN" altLang="en-US" sz="2800" b="1"/>
              <a:t>无法用</a:t>
            </a:r>
            <a:r>
              <a:rPr lang="en-US" altLang="zh-CN" sz="2800" b="1"/>
              <a:t>Shapley</a:t>
            </a:r>
            <a:r>
              <a:rPr lang="zh-CN" altLang="zh-CN" sz="2800" b="1"/>
              <a:t>合作对策</a:t>
            </a:r>
            <a:r>
              <a:rPr lang="zh-CN" altLang="en-US" sz="2800" b="1"/>
              <a:t>求解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483768" y="476672"/>
            <a:ext cx="3581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Shapley</a:t>
            </a:r>
            <a:r>
              <a:rPr lang="zh-CN" altLang="zh-CN" sz="2800" b="1"/>
              <a:t>合作对策小结</a:t>
            </a:r>
            <a:endParaRPr lang="zh-CN" altLang="en-US" sz="2800" b="1"/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381000" y="42926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若定义特征函数为合作的获利</a:t>
            </a:r>
            <a:r>
              <a:rPr lang="en-US" altLang="zh-CN" sz="2800" b="1"/>
              <a:t>(</a:t>
            </a:r>
            <a:r>
              <a:rPr lang="zh-CN" altLang="en-US" sz="2800" b="1"/>
              <a:t>节约的投资</a:t>
            </a:r>
            <a:r>
              <a:rPr lang="en-US" altLang="zh-CN" sz="2800" b="1"/>
              <a:t>)</a:t>
            </a:r>
            <a:r>
              <a:rPr lang="zh-CN" altLang="en-US" sz="2800" b="1"/>
              <a:t>，则有</a:t>
            </a:r>
          </a:p>
        </p:txBody>
      </p:sp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882650" y="4797425"/>
          <a:ext cx="4552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5" imgW="2374900" imgH="431800" progId="Equation.DSMT4">
                  <p:embed/>
                </p:oleObj>
              </mc:Choice>
              <mc:Fallback>
                <p:oleObj name="Equation" r:id="rId5" imgW="23749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797425"/>
                        <a:ext cx="45529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304800" y="1484313"/>
            <a:ext cx="8610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缺点：</a:t>
            </a:r>
            <a:r>
              <a:rPr lang="zh-CN" altLang="en-US" sz="2800" b="1"/>
              <a:t>需要知道所有合作的获利</a:t>
            </a:r>
            <a:r>
              <a:rPr lang="en-US" altLang="zh-CN" sz="2800" b="1"/>
              <a:t>,  </a:t>
            </a:r>
            <a:r>
              <a:rPr lang="zh-CN" altLang="en-US" sz="2800" b="1"/>
              <a:t>即要定义</a:t>
            </a:r>
            <a:r>
              <a:rPr lang="en-US" altLang="zh-CN" sz="2800" b="1" i="1"/>
              <a:t>I</a:t>
            </a:r>
            <a:r>
              <a:rPr lang="en-US" altLang="zh-CN" sz="2800" b="1"/>
              <a:t>={1,2,…,</a:t>
            </a:r>
            <a:r>
              <a:rPr lang="en-US" altLang="zh-CN" sz="2800" b="1" i="1"/>
              <a:t>n</a:t>
            </a:r>
            <a:r>
              <a:rPr lang="en-US" altLang="zh-CN" sz="2800" b="1"/>
              <a:t>}</a:t>
            </a:r>
            <a:r>
              <a:rPr lang="zh-CN" altLang="en-US" sz="2800" b="1"/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所有子集</a:t>
            </a:r>
            <a:r>
              <a:rPr lang="en-US" altLang="zh-CN" sz="2800" b="1"/>
              <a:t>(</a:t>
            </a:r>
            <a:r>
              <a:rPr lang="zh-CN" altLang="en-US" sz="2800" b="1"/>
              <a:t>共</a:t>
            </a:r>
            <a:r>
              <a:rPr lang="en-US" altLang="zh-CN" sz="2800" b="1"/>
              <a:t>2</a:t>
            </a:r>
            <a:r>
              <a:rPr lang="en-US" altLang="zh-CN" sz="2800" b="1" i="1" baseline="30000"/>
              <a:t>n</a:t>
            </a:r>
            <a:r>
              <a:rPr lang="en-US" altLang="zh-CN" sz="2800" b="1"/>
              <a:t>-1</a:t>
            </a:r>
            <a:r>
              <a:rPr lang="zh-CN" altLang="en-US" sz="2800" b="1"/>
              <a:t>个</a:t>
            </a:r>
            <a:r>
              <a:rPr lang="en-US" altLang="zh-CN" sz="2800" b="1"/>
              <a:t>)</a:t>
            </a:r>
            <a:r>
              <a:rPr lang="zh-CN" altLang="en-US" sz="2800" b="1"/>
              <a:t>的特征函数，实际上常做不到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7812088" y="544513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Clip" r:id="rId7" imgW="761744" imgH="434194" progId="MS_ClipArt_Gallery.2">
                  <p:embed/>
                </p:oleObj>
              </mc:Choice>
              <mc:Fallback>
                <p:oleObj name="Clip" r:id="rId7" imgW="761744" imgH="434194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4513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nimBg="1" autoUpdateAnimBg="0"/>
      <p:bldP spid="118787" grpId="0" animBg="1"/>
      <p:bldP spid="118789" grpId="0" animBg="1" autoUpdateAnimBg="0"/>
      <p:bldP spid="118791" grpId="0"/>
      <p:bldP spid="11879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547813" y="549275"/>
            <a:ext cx="6119812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>
                <a:ea typeface="楷体_GB2312" pitchFamily="49" charset="-122"/>
              </a:rPr>
              <a:t>10.6   </a:t>
            </a:r>
            <a:r>
              <a:rPr lang="zh-CN" altLang="en-US" sz="3600" b="1">
                <a:ea typeface="楷体_GB2312" pitchFamily="49" charset="-122"/>
              </a:rPr>
              <a:t>加权投票中权力的度量 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10795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900113" y="2218859"/>
            <a:ext cx="66720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“</a:t>
            </a:r>
            <a:r>
              <a:rPr lang="zh-CN" altLang="en-US" sz="2800" b="1" dirty="0"/>
              <a:t>一人一票”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显示投票和表决的</a:t>
            </a:r>
            <a:r>
              <a:rPr lang="zh-CN" altLang="en-US" sz="2800" b="1" dirty="0">
                <a:solidFill>
                  <a:srgbClr val="FF0000"/>
                </a:solidFill>
              </a:rPr>
              <a:t>公正</a:t>
            </a:r>
            <a:r>
              <a:rPr lang="en-US" altLang="zh-CN" sz="2800" b="1" dirty="0"/>
              <a:t>. 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827088" y="2830513"/>
            <a:ext cx="73453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股份制公司每位股东投票和表决权的大小由所占有的</a:t>
            </a:r>
            <a:r>
              <a:rPr lang="zh-CN" altLang="en-US" sz="2800" b="1">
                <a:solidFill>
                  <a:srgbClr val="FF0000"/>
                </a:solidFill>
              </a:rPr>
              <a:t>股份</a:t>
            </a:r>
            <a:r>
              <a:rPr lang="zh-CN" altLang="en-US" sz="2800" b="1"/>
              <a:t>多少决定</a:t>
            </a:r>
            <a:r>
              <a:rPr lang="en-US" altLang="zh-CN" sz="2800" b="1"/>
              <a:t>. 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827088" y="3983038"/>
            <a:ext cx="77771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一些国家、地区的议会、政府的产生，由所属的州、县等各个区域推出的代表投票决定</a:t>
            </a:r>
            <a:r>
              <a:rPr lang="en-US" altLang="zh-CN" sz="2800" b="1"/>
              <a:t>. 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827088" y="5286375"/>
            <a:ext cx="750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代表投票的</a:t>
            </a:r>
            <a:r>
              <a:rPr lang="zh-CN" altLang="en-US" sz="2800" b="1" dirty="0">
                <a:solidFill>
                  <a:srgbClr val="FF0000"/>
                </a:solidFill>
              </a:rPr>
              <a:t>权重</a:t>
            </a:r>
            <a:r>
              <a:rPr lang="zh-CN" altLang="en-US" sz="2800" b="1" dirty="0"/>
              <a:t>取决于所代表区域的</a:t>
            </a:r>
            <a:r>
              <a:rPr lang="zh-CN" altLang="en-US" sz="2800" b="1" dirty="0">
                <a:solidFill>
                  <a:srgbClr val="FF0000"/>
                </a:solidFill>
              </a:rPr>
              <a:t>人口</a:t>
            </a:r>
            <a:r>
              <a:rPr lang="zh-CN" altLang="en-US" sz="2800" b="1" dirty="0"/>
              <a:t>数量</a:t>
            </a:r>
            <a:r>
              <a:rPr lang="en-US" altLang="zh-CN" sz="2800" b="1" dirty="0"/>
              <a:t>. 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339975" y="1412875"/>
            <a:ext cx="4649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经济或政治机构权力的分配 </a:t>
            </a:r>
          </a:p>
        </p:txBody>
      </p:sp>
      <p:graphicFrame>
        <p:nvGraphicFramePr>
          <p:cNvPr id="53257" name="Object 11"/>
          <p:cNvGraphicFramePr>
            <a:graphicFrameLocks noChangeAspect="1"/>
          </p:cNvGraphicFramePr>
          <p:nvPr/>
        </p:nvGraphicFramePr>
        <p:xfrm>
          <a:off x="8027988" y="549275"/>
          <a:ext cx="8731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Clip" r:id="rId3" imgW="4762500" imgH="3505200" progId="MS_ClipArt_Gallery.2">
                  <p:embed/>
                </p:oleObj>
              </mc:Choice>
              <mc:Fallback>
                <p:oleObj name="Clip" r:id="rId3" imgW="4762500" imgH="3505200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49275"/>
                        <a:ext cx="8731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97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 autoUpdateAnimBg="0"/>
      <p:bldP spid="97286" grpId="0"/>
      <p:bldP spid="97287" grpId="0"/>
      <p:bldP spid="97289" grpId="0"/>
      <p:bldP spid="9729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10795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763713" y="692150"/>
            <a:ext cx="7129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典型案例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美国总统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选举实行的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选举人制度 </a:t>
            </a: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611188" y="155733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美全国</a:t>
            </a:r>
            <a:r>
              <a:rPr lang="en-US" altLang="zh-CN" sz="2800" b="1"/>
              <a:t>50</a:t>
            </a:r>
            <a:r>
              <a:rPr lang="zh-CN" altLang="en-US" sz="2800" b="1"/>
              <a:t>个州和华盛顿特区共</a:t>
            </a:r>
            <a:r>
              <a:rPr lang="en-US" altLang="zh-CN" sz="2800" b="1"/>
              <a:t>538</a:t>
            </a:r>
            <a:r>
              <a:rPr lang="zh-CN" altLang="en-US" sz="2800" b="1"/>
              <a:t>张</a:t>
            </a:r>
            <a:r>
              <a:rPr lang="zh-CN" altLang="en-US" sz="2800" b="1">
                <a:solidFill>
                  <a:srgbClr val="FF0000"/>
                </a:solidFill>
              </a:rPr>
              <a:t>选举人票</a:t>
            </a:r>
            <a:r>
              <a:rPr lang="en-US" altLang="zh-CN" sz="2800" b="1"/>
              <a:t>.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539750" y="2246313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获选举人票数</a:t>
            </a:r>
            <a:r>
              <a:rPr lang="zh-CN" altLang="en-US" sz="2800" b="1" dirty="0">
                <a:solidFill>
                  <a:srgbClr val="FF0000"/>
                </a:solidFill>
              </a:rPr>
              <a:t>一半以上</a:t>
            </a:r>
            <a:r>
              <a:rPr lang="zh-CN" altLang="en-US" sz="2800" b="1" dirty="0"/>
              <a:t>的总统候选人当选总统</a:t>
            </a:r>
            <a:r>
              <a:rPr lang="en-US" altLang="zh-CN" sz="2800" b="1" dirty="0"/>
              <a:t>.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539750" y="2994025"/>
            <a:ext cx="8459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各州</a:t>
            </a:r>
            <a:r>
              <a:rPr lang="zh-CN" altLang="en-US" sz="2800" b="1">
                <a:solidFill>
                  <a:srgbClr val="FF0000"/>
                </a:solidFill>
              </a:rPr>
              <a:t>选举人票数</a:t>
            </a:r>
            <a:r>
              <a:rPr lang="zh-CN" altLang="en-US" sz="2800" b="1"/>
              <a:t>与该州在国会的参、众议员数相等</a:t>
            </a:r>
            <a:r>
              <a:rPr lang="en-US" altLang="zh-CN" sz="2800" b="1"/>
              <a:t>. </a:t>
            </a: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549275" y="3716338"/>
            <a:ext cx="843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参议员每州两位，众议员人数由各州</a:t>
            </a:r>
            <a:r>
              <a:rPr lang="zh-CN" altLang="en-US" sz="2800" b="1">
                <a:solidFill>
                  <a:srgbClr val="FF0000"/>
                </a:solidFill>
              </a:rPr>
              <a:t>人口比例</a:t>
            </a:r>
            <a:r>
              <a:rPr lang="zh-CN" altLang="en-US" sz="2800" b="1"/>
              <a:t>确定</a:t>
            </a:r>
            <a:r>
              <a:rPr lang="en-US" altLang="zh-CN" sz="2800" b="1"/>
              <a:t>. </a:t>
            </a: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539750" y="4581525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各州人口悬殊巨大使</a:t>
            </a:r>
            <a:r>
              <a:rPr lang="zh-CN" altLang="en-US" sz="2800" b="1">
                <a:solidFill>
                  <a:srgbClr val="FF0000"/>
                </a:solidFill>
              </a:rPr>
              <a:t>各州选举人票数相差很大</a:t>
            </a:r>
            <a:r>
              <a:rPr lang="en-US" altLang="zh-CN" sz="2800" b="1"/>
              <a:t>. </a:t>
            </a:r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755650" y="5229225"/>
            <a:ext cx="813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(</a:t>
            </a:r>
            <a:r>
              <a:rPr lang="zh-CN" altLang="en-US" sz="2800" b="1"/>
              <a:t>如加利福尼亚州选举人票</a:t>
            </a:r>
            <a:r>
              <a:rPr lang="en-US" altLang="zh-CN" sz="2800" b="1"/>
              <a:t>55</a:t>
            </a:r>
            <a:r>
              <a:rPr lang="zh-CN" altLang="en-US" sz="2800" b="1"/>
              <a:t>张，阿拉斯加州只</a:t>
            </a:r>
            <a:r>
              <a:rPr lang="en-US" altLang="zh-CN" sz="2800" b="1"/>
              <a:t>3</a:t>
            </a:r>
            <a:r>
              <a:rPr lang="zh-CN" altLang="en-US" sz="2800" b="1"/>
              <a:t>张</a:t>
            </a:r>
            <a:r>
              <a:rPr lang="en-US" altLang="zh-CN" sz="2800" b="1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  <p:bldP spid="129031" grpId="0"/>
      <p:bldP spid="129032" grpId="0"/>
      <p:bldP spid="129033" grpId="0"/>
      <p:bldP spid="129034" grpId="0"/>
      <p:bldP spid="129035" grpId="0"/>
      <p:bldP spid="1290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346075" y="1244600"/>
            <a:ext cx="753903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1" dirty="0">
                <a:ea typeface="隶书" panose="02010509060101010101" pitchFamily="49" charset="-122"/>
              </a:rPr>
              <a:t>　参与人     （局中人，决策者）</a:t>
            </a:r>
          </a:p>
          <a:p>
            <a:pPr eaLnBrk="1" hangingPunct="1">
              <a:buFontTx/>
              <a:buChar char="•"/>
            </a:pPr>
            <a:r>
              <a:rPr lang="zh-CN" altLang="en-US" sz="2800" b="1" dirty="0">
                <a:ea typeface="隶书" panose="02010509060101010101" pitchFamily="49" charset="-122"/>
              </a:rPr>
              <a:t>　战略</a:t>
            </a:r>
            <a:r>
              <a:rPr lang="en-US" altLang="zh-CN" sz="2800" b="1" dirty="0">
                <a:ea typeface="隶书" panose="02010509060101010101" pitchFamily="49" charset="-122"/>
              </a:rPr>
              <a:t>/</a:t>
            </a:r>
            <a:r>
              <a:rPr lang="zh-CN" altLang="en-US" sz="2800" b="1" dirty="0">
                <a:ea typeface="隶书" panose="02010509060101010101" pitchFamily="49" charset="-122"/>
              </a:rPr>
              <a:t>策略空间 （</a:t>
            </a:r>
            <a:r>
              <a:rPr lang="zh-CN" altLang="zh-CN" sz="2800" b="1" dirty="0">
                <a:ea typeface="隶书" panose="02010509060101010101" pitchFamily="49" charset="-122"/>
              </a:rPr>
              <a:t>决策变量的取值范围</a:t>
            </a:r>
            <a:r>
              <a:rPr lang="zh-CN" altLang="en-US" sz="2800" b="1" dirty="0">
                <a:ea typeface="隶书" panose="02010509060101010101" pitchFamily="49" charset="-122"/>
              </a:rPr>
              <a:t>）  </a:t>
            </a:r>
            <a:endParaRPr lang="en-US" altLang="zh-CN" sz="2800" b="1" dirty="0">
              <a:ea typeface="隶书" panose="02010509060101010101" pitchFamily="49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2800" b="1" dirty="0">
                <a:ea typeface="隶书" panose="02010509060101010101" pitchFamily="49" charset="-122"/>
              </a:rPr>
              <a:t>　</a:t>
            </a:r>
            <a:r>
              <a:rPr lang="zh-CN" altLang="zh-CN" sz="2800" b="1" dirty="0">
                <a:ea typeface="隶书" panose="02010509060101010101" pitchFamily="49" charset="-122"/>
              </a:rPr>
              <a:t>效用函数</a:t>
            </a:r>
            <a:r>
              <a:rPr lang="en-US" altLang="zh-CN" sz="2800" b="1" dirty="0">
                <a:ea typeface="隶书" panose="02010509060101010101" pitchFamily="49" charset="-122"/>
              </a:rPr>
              <a:t> </a:t>
            </a:r>
            <a:r>
              <a:rPr lang="zh-CN" altLang="zh-CN" sz="2800" b="1" dirty="0">
                <a:ea typeface="隶书" panose="02010509060101010101" pitchFamily="49" charset="-122"/>
              </a:rPr>
              <a:t>（决策的目标函数）</a:t>
            </a:r>
            <a:endParaRPr lang="zh-CN" altLang="en-US" sz="2800" b="1" dirty="0">
              <a:ea typeface="隶书" panose="02010509060101010101" pitchFamily="49" charset="-122"/>
            </a:endParaRP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282575" y="504825"/>
            <a:ext cx="3857625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博弈模型的</a:t>
            </a:r>
            <a:r>
              <a:rPr lang="zh-CN" altLang="en-US" sz="3200" b="1"/>
              <a:t>基本要素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46075" y="2725738"/>
            <a:ext cx="4081463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点球大战的博弈模型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82575" y="3284538"/>
            <a:ext cx="80010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参与人集合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={1,2}(1: </a:t>
            </a:r>
            <a:r>
              <a:rPr lang="zh-CN" altLang="zh-CN" sz="2800" b="1" dirty="0"/>
              <a:t>罚球队员，</a:t>
            </a:r>
            <a:r>
              <a:rPr lang="en-US" altLang="zh-CN" sz="2800" b="1" dirty="0"/>
              <a:t>2: </a:t>
            </a:r>
            <a:r>
              <a:rPr lang="zh-CN" altLang="zh-CN" sz="2800" b="1" dirty="0"/>
              <a:t>守门员</a:t>
            </a:r>
            <a:r>
              <a:rPr lang="en-US" altLang="zh-CN" sz="2800" b="1" dirty="0"/>
              <a:t>)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82575" y="5157788"/>
            <a:ext cx="86423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zh-CN" sz="2800" b="1"/>
              <a:t>罚球队员</a:t>
            </a:r>
            <a:r>
              <a:rPr lang="zh-CN" altLang="en-US" sz="2800" b="1"/>
              <a:t>效用函数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r>
              <a:rPr lang="zh-CN" altLang="en-US" sz="2800" b="1"/>
              <a:t> ，即进球概率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287338" y="3933825"/>
            <a:ext cx="8748712" cy="1127125"/>
            <a:chOff x="161" y="935"/>
            <a:chExt cx="5511" cy="710"/>
          </a:xfrm>
        </p:grpSpPr>
        <p:sp>
          <p:nvSpPr>
            <p:cNvPr id="9225" name="Text Box 4"/>
            <p:cNvSpPr txBox="1">
              <a:spLocks noChangeArrowheads="1"/>
            </p:cNvSpPr>
            <p:nvPr/>
          </p:nvSpPr>
          <p:spPr bwMode="auto">
            <a:xfrm>
              <a:off x="161" y="935"/>
              <a:ext cx="5511" cy="71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Tx/>
                <a:buChar char="•"/>
              </a:pPr>
              <a:r>
                <a:rPr lang="en-US" altLang="zh-CN" sz="2800" b="1" dirty="0"/>
                <a:t> </a:t>
              </a:r>
              <a:r>
                <a:rPr lang="zh-CN" altLang="zh-CN" sz="2800" b="1" dirty="0"/>
                <a:t>罚球队员</a:t>
              </a:r>
              <a:r>
                <a:rPr lang="zh-CN" altLang="en-US" sz="2800" b="1" dirty="0"/>
                <a:t>策略</a:t>
              </a:r>
              <a:r>
                <a:rPr lang="en-US" altLang="zh-CN" sz="2800" b="1" i="1" dirty="0"/>
                <a:t>a</a:t>
              </a:r>
              <a:r>
                <a:rPr lang="en-US" altLang="zh-CN" sz="2800" b="1" baseline="-25000" dirty="0"/>
                <a:t>1     </a:t>
              </a:r>
              <a:r>
                <a:rPr lang="en-US" altLang="zh-CN" sz="2800" b="1" i="1" dirty="0"/>
                <a:t>A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={1,2}(1</a:t>
              </a:r>
              <a:r>
                <a:rPr lang="zh-CN" altLang="en-US" sz="2800" b="1" dirty="0"/>
                <a:t>：左，</a:t>
              </a:r>
              <a:r>
                <a:rPr lang="en-US" altLang="zh-CN" sz="2800" b="1" dirty="0"/>
                <a:t>2</a:t>
              </a:r>
              <a:r>
                <a:rPr lang="zh-CN" altLang="en-US" sz="2800" b="1" dirty="0"/>
                <a:t>：右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；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(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纯战略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endParaRPr lang="zh-CN" altLang="en-US" sz="2800" b="1" dirty="0"/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/>
                <a:t>      守门员策略</a:t>
              </a:r>
              <a:r>
                <a:rPr lang="en-US" altLang="zh-CN" sz="2800" b="1" i="1" dirty="0"/>
                <a:t>a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   </a:t>
              </a:r>
              <a:r>
                <a:rPr lang="en-US" altLang="zh-CN" sz="2800" b="1" i="1" dirty="0"/>
                <a:t>A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={1,2}(1</a:t>
              </a:r>
              <a:r>
                <a:rPr lang="zh-CN" altLang="en-US" sz="2800" b="1" dirty="0"/>
                <a:t>：左，</a:t>
              </a:r>
              <a:r>
                <a:rPr lang="en-US" altLang="zh-CN" sz="2800" b="1" dirty="0"/>
                <a:t>2</a:t>
              </a:r>
              <a:r>
                <a:rPr lang="zh-CN" altLang="en-US" sz="2800" b="1" dirty="0"/>
                <a:t>：右</a:t>
              </a:r>
              <a:r>
                <a:rPr lang="en-US" altLang="zh-CN" sz="2800" b="1" dirty="0"/>
                <a:t>).  </a:t>
              </a:r>
              <a:r>
                <a:rPr lang="zh-CN" altLang="en-US" sz="2800" b="1" dirty="0"/>
                <a:t>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(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纯战略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</a:p>
          </p:txBody>
        </p:sp>
        <p:graphicFrame>
          <p:nvGraphicFramePr>
            <p:cNvPr id="9226" name="Object 38"/>
            <p:cNvGraphicFramePr>
              <a:graphicFrameLocks noChangeAspect="1"/>
            </p:cNvGraphicFramePr>
            <p:nvPr/>
          </p:nvGraphicFramePr>
          <p:xfrm>
            <a:off x="1863" y="102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Equation" r:id="rId3" imgW="126725" imgH="126725" progId="Equation.DSMT4">
                    <p:embed/>
                  </p:oleObj>
                </mc:Choice>
                <mc:Fallback>
                  <p:oleObj name="Equation" r:id="rId3" imgW="126725" imgH="126725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" y="102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40"/>
            <p:cNvGraphicFramePr>
              <a:graphicFrameLocks noChangeAspect="1"/>
            </p:cNvGraphicFramePr>
            <p:nvPr/>
          </p:nvGraphicFramePr>
          <p:xfrm>
            <a:off x="1908" y="1389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Equation" r:id="rId5" imgW="126725" imgH="126725" progId="Equation.DSMT4">
                    <p:embed/>
                  </p:oleObj>
                </mc:Choice>
                <mc:Fallback>
                  <p:oleObj name="Equation" r:id="rId5" imgW="126725" imgH="126725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1389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22263" y="5826125"/>
            <a:ext cx="86423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守门</a:t>
            </a:r>
            <a:r>
              <a:rPr lang="zh-CN" altLang="zh-CN" sz="2800" b="1"/>
              <a:t>员</a:t>
            </a:r>
            <a:r>
              <a:rPr lang="zh-CN" altLang="en-US" sz="2800" b="1"/>
              <a:t>效用函数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 = - 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    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零和博弈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22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22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2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4" grpId="0" build="p"/>
      <p:bldP spid="11" grpId="0" animBg="1" autoUpdateAnimBg="0"/>
      <p:bldP spid="12" grpId="0" animBg="1" autoUpdateAnimBg="0"/>
      <p:bldP spid="13" grpId="0" animBg="1" autoUpdateAnimBg="0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10795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827088" y="1844675"/>
            <a:ext cx="777557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总统候选人在各州内进行普选，获得</a:t>
            </a:r>
            <a:r>
              <a:rPr lang="zh-CN" altLang="en-US" sz="2800" b="1" dirty="0">
                <a:solidFill>
                  <a:srgbClr val="FF0000"/>
                </a:solidFill>
              </a:rPr>
              <a:t>相对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多数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/>
              <a:t>选票</a:t>
            </a:r>
            <a:r>
              <a:rPr lang="zh-CN" altLang="en-US" sz="2800" b="1" dirty="0"/>
              <a:t>的候选人得到该州的</a:t>
            </a:r>
            <a:r>
              <a:rPr lang="zh-CN" altLang="en-US" sz="2800" b="1" dirty="0">
                <a:solidFill>
                  <a:srgbClr val="FF0000"/>
                </a:solidFill>
              </a:rPr>
              <a:t>全部选举人票</a:t>
            </a:r>
            <a:r>
              <a:rPr lang="en-US" altLang="zh-CN" sz="2800" b="1" dirty="0"/>
              <a:t>. 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1043608" y="1271588"/>
            <a:ext cx="7634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48</a:t>
            </a:r>
            <a:r>
              <a:rPr lang="zh-CN" altLang="en-US" sz="2800" b="1" dirty="0"/>
              <a:t>个州和华盛顿特区都实行“</a:t>
            </a:r>
            <a:r>
              <a:rPr lang="zh-CN" altLang="en-US" sz="2800" b="1" dirty="0">
                <a:solidFill>
                  <a:srgbClr val="FF0000"/>
                </a:solidFill>
              </a:rPr>
              <a:t>胜者全得</a:t>
            </a:r>
            <a:r>
              <a:rPr lang="zh-CN" altLang="en-US" sz="2800" b="1" dirty="0"/>
              <a:t>” ：</a:t>
            </a:r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1330375" y="2931914"/>
            <a:ext cx="626427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/>
              <a:t>在加利福尼亚州以</a:t>
            </a:r>
            <a:r>
              <a:rPr lang="zh-CN" altLang="en-US" sz="2800" b="1" dirty="0">
                <a:solidFill>
                  <a:srgbClr val="FF0000"/>
                </a:solidFill>
              </a:rPr>
              <a:t>微弱多数</a:t>
            </a:r>
            <a:r>
              <a:rPr lang="zh-CN" altLang="en-US" sz="2800" b="1" dirty="0"/>
              <a:t>普选获胜的总统候选人可得到</a:t>
            </a:r>
            <a:r>
              <a:rPr lang="zh-CN" altLang="en-US" sz="2800" b="1" dirty="0">
                <a:solidFill>
                  <a:srgbClr val="FF0000"/>
                </a:solidFill>
              </a:rPr>
              <a:t>全部</a:t>
            </a:r>
            <a:r>
              <a:rPr lang="en-US" altLang="zh-CN" sz="2800" b="1" dirty="0">
                <a:solidFill>
                  <a:srgbClr val="FF0000"/>
                </a:solidFill>
              </a:rPr>
              <a:t>55</a:t>
            </a:r>
            <a:r>
              <a:rPr lang="zh-CN" altLang="en-US" sz="2800" b="1" dirty="0">
                <a:solidFill>
                  <a:srgbClr val="FF0000"/>
                </a:solidFill>
              </a:rPr>
              <a:t>张</a:t>
            </a:r>
            <a:r>
              <a:rPr lang="zh-CN" altLang="en-US" sz="2800" b="1" dirty="0"/>
              <a:t>选举人票</a:t>
            </a:r>
            <a:r>
              <a:rPr lang="en-US" altLang="zh-CN" sz="2800" b="1" dirty="0"/>
              <a:t>. </a:t>
            </a:r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827088" y="4012034"/>
            <a:ext cx="7921376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若有几个人口多的州如此，在选举人投票中就</a:t>
            </a:r>
            <a:r>
              <a:rPr lang="zh-CN" altLang="en-US" sz="2800" b="1" dirty="0" smtClean="0"/>
              <a:t>可</a:t>
            </a:r>
            <a:endParaRPr lang="en-US" altLang="zh-CN" sz="2800" b="1" dirty="0" smtClean="0"/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能</a:t>
            </a:r>
            <a:r>
              <a:rPr lang="zh-CN" altLang="en-US" sz="2800" b="1" dirty="0"/>
              <a:t>使各州</a:t>
            </a:r>
            <a:r>
              <a:rPr lang="zh-CN" altLang="en-US" sz="2800" b="1" dirty="0">
                <a:solidFill>
                  <a:srgbClr val="FF0000"/>
                </a:solidFill>
              </a:rPr>
              <a:t>累计得票最多的候选人</a:t>
            </a:r>
            <a:r>
              <a:rPr lang="zh-CN" altLang="en-US" sz="2800" b="1" dirty="0"/>
              <a:t>反而不能获胜</a:t>
            </a:r>
            <a:r>
              <a:rPr lang="en-US" altLang="zh-CN" sz="2800" b="1" dirty="0"/>
              <a:t>.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1835150" y="5078635"/>
            <a:ext cx="53292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/>
              <a:t>选举结果违反</a:t>
            </a:r>
            <a:r>
              <a:rPr lang="zh-CN" altLang="en-US" sz="2800" b="1" dirty="0">
                <a:solidFill>
                  <a:srgbClr val="FF0000"/>
                </a:solidFill>
              </a:rPr>
              <a:t>全国多数人</a:t>
            </a:r>
            <a:r>
              <a:rPr lang="zh-CN" altLang="en-US" sz="2800" b="1" dirty="0"/>
              <a:t>的意愿</a:t>
            </a:r>
            <a:r>
              <a:rPr lang="en-US" altLang="zh-CN" sz="2800" b="1" dirty="0"/>
              <a:t>. </a:t>
            </a:r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214985" y="5733256"/>
            <a:ext cx="8842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ea typeface="楷体_GB2312" pitchFamily="49" charset="-122"/>
              </a:rPr>
              <a:t>2000</a:t>
            </a:r>
            <a:r>
              <a:rPr lang="zh-CN" altLang="en-US" sz="2800" b="1" dirty="0">
                <a:ea typeface="楷体_GB2312" pitchFamily="49" charset="-122"/>
              </a:rPr>
              <a:t>年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布什</a:t>
            </a:r>
            <a:r>
              <a:rPr lang="zh-CN" altLang="en-US" sz="2800" b="1" dirty="0">
                <a:ea typeface="楷体_GB2312" pitchFamily="49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戈尔</a:t>
            </a:r>
            <a:r>
              <a:rPr lang="zh-CN" altLang="en-US" sz="2800" b="1" dirty="0">
                <a:ea typeface="楷体_GB2312" pitchFamily="49" charset="-122"/>
              </a:rPr>
              <a:t>进行的竞选中，戈尔最终败给布什！ </a:t>
            </a:r>
          </a:p>
        </p:txBody>
      </p:sp>
      <p:sp>
        <p:nvSpPr>
          <p:cNvPr id="130060" name="AutoShape 12"/>
          <p:cNvSpPr>
            <a:spLocks noChangeArrowheads="1"/>
          </p:cNvSpPr>
          <p:nvPr/>
        </p:nvSpPr>
        <p:spPr bwMode="auto">
          <a:xfrm>
            <a:off x="971600" y="3213100"/>
            <a:ext cx="217488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61" name="AutoShape 13"/>
          <p:cNvSpPr>
            <a:spLocks noChangeArrowheads="1"/>
          </p:cNvSpPr>
          <p:nvPr/>
        </p:nvSpPr>
        <p:spPr bwMode="auto">
          <a:xfrm>
            <a:off x="1476375" y="5103465"/>
            <a:ext cx="217488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63713" y="620688"/>
            <a:ext cx="7129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典型案例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美国总统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选举实行的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选举人制度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/>
      <p:bldP spid="130055" grpId="0"/>
      <p:bldP spid="130056" grpId="0"/>
      <p:bldP spid="130057" grpId="0"/>
      <p:bldP spid="130058" grpId="0"/>
      <p:bldP spid="130059" grpId="0"/>
      <p:bldP spid="130060" grpId="0" animBg="1"/>
      <p:bldP spid="1300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23850" y="3429000"/>
            <a:ext cx="10795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1187450" y="620713"/>
            <a:ext cx="7453313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/>
              <a:t>由若干区域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如省、县等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组成的机构中，每区代表的数量</a:t>
            </a:r>
            <a:r>
              <a:rPr lang="zh-CN" altLang="en-US" sz="2800" b="1" dirty="0">
                <a:solidFill>
                  <a:srgbClr val="FF0000"/>
                </a:solidFill>
              </a:rPr>
              <a:t>按照人口比例分配</a:t>
            </a:r>
            <a:r>
              <a:rPr lang="zh-CN" altLang="en-US" sz="2800" b="1" dirty="0"/>
              <a:t>，进行投票选举和表决时，每区的</a:t>
            </a:r>
            <a:r>
              <a:rPr lang="zh-CN" altLang="en-US" sz="2800" b="1" dirty="0">
                <a:solidFill>
                  <a:srgbClr val="FF0000"/>
                </a:solidFill>
              </a:rPr>
              <a:t>全体代表投相同的票</a:t>
            </a:r>
            <a:r>
              <a:rPr lang="en-US" altLang="zh-CN" sz="2800" b="1" dirty="0"/>
              <a:t>. 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1187450" y="2205038"/>
            <a:ext cx="727392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/>
              <a:t>每区各派一位代表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投票人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，按照他们所代表的各区</a:t>
            </a:r>
            <a:r>
              <a:rPr lang="zh-CN" altLang="en-US" sz="2800" b="1" dirty="0">
                <a:solidFill>
                  <a:srgbClr val="FF0000"/>
                </a:solidFill>
              </a:rPr>
              <a:t>人口比例赋予投票的权重</a:t>
            </a:r>
            <a:r>
              <a:rPr lang="en-US" altLang="zh-CN" sz="2800" b="1" dirty="0"/>
              <a:t>.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395288" y="4149725"/>
            <a:ext cx="8424862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如何度量每位代表的投票对最终结果的影响力</a:t>
            </a:r>
            <a:r>
              <a:rPr lang="en-US" altLang="zh-CN" sz="2800" b="1"/>
              <a:t>(</a:t>
            </a:r>
            <a:r>
              <a:rPr lang="zh-CN" altLang="en-US" sz="2800" b="1"/>
              <a:t>权力</a:t>
            </a:r>
            <a:r>
              <a:rPr lang="en-US" altLang="zh-CN" sz="2800" b="1"/>
              <a:t>). 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179388" y="4778375"/>
            <a:ext cx="8748712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介绍两种合理的、</a:t>
            </a:r>
            <a:r>
              <a:rPr lang="zh-CN" altLang="en-US" sz="2800" b="1" dirty="0">
                <a:solidFill>
                  <a:srgbClr val="FF0000"/>
                </a:solidFill>
              </a:rPr>
              <a:t>度量权力的数量指标</a:t>
            </a:r>
            <a:r>
              <a:rPr lang="en-US" altLang="zh-CN" sz="2800" b="1" dirty="0"/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通过实例给出它们的</a:t>
            </a:r>
            <a:r>
              <a:rPr lang="zh-CN" altLang="en-US" sz="2800" b="1" dirty="0">
                <a:solidFill>
                  <a:srgbClr val="FF0000"/>
                </a:solidFill>
              </a:rPr>
              <a:t>应用</a:t>
            </a:r>
            <a:r>
              <a:rPr lang="en-US" altLang="zh-CN" sz="2800" b="1" dirty="0"/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调整投票人的权重使其权力大致与代表的人口成比例</a:t>
            </a:r>
            <a:r>
              <a:rPr lang="en-US" altLang="zh-CN" sz="2800" b="1" dirty="0"/>
              <a:t>. 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2339975" y="3500438"/>
            <a:ext cx="3756025" cy="51911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_GB2312" pitchFamily="49" charset="-122"/>
              </a:rPr>
              <a:t>加权投票中权力的度量</a:t>
            </a:r>
          </a:p>
        </p:txBody>
      </p:sp>
      <p:sp>
        <p:nvSpPr>
          <p:cNvPr id="56328" name="Text Box 12"/>
          <p:cNvSpPr txBox="1">
            <a:spLocks noChangeArrowheads="1"/>
          </p:cNvSpPr>
          <p:nvPr/>
        </p:nvSpPr>
        <p:spPr bwMode="auto">
          <a:xfrm>
            <a:off x="323850" y="765175"/>
            <a:ext cx="574675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131086" name="AutoShape 14"/>
          <p:cNvSpPr>
            <a:spLocks noChangeArrowheads="1"/>
          </p:cNvSpPr>
          <p:nvPr/>
        </p:nvSpPr>
        <p:spPr bwMode="auto">
          <a:xfrm>
            <a:off x="684213" y="2492375"/>
            <a:ext cx="360362" cy="485775"/>
          </a:xfrm>
          <a:prstGeom prst="leftRight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31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  <p:bldP spid="131077" grpId="0"/>
      <p:bldP spid="131078" grpId="0"/>
      <p:bldP spid="131079" grpId="0" animBg="1"/>
      <p:bldP spid="131082" grpId="0" animBg="1"/>
      <p:bldP spid="13108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2484438" y="446088"/>
            <a:ext cx="4103687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加权投票与获胜联盟 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241300" y="1125538"/>
            <a:ext cx="890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en-US" altLang="zh-CN" sz="2800" b="1"/>
              <a:t>  </a:t>
            </a:r>
            <a:r>
              <a:rPr lang="zh-CN" altLang="en-US" sz="2800" b="1"/>
              <a:t>一县</a:t>
            </a:r>
            <a:r>
              <a:rPr lang="en-US" altLang="zh-CN" sz="2800" b="1"/>
              <a:t>5</a:t>
            </a:r>
            <a:r>
              <a:rPr lang="zh-CN" altLang="en-US" sz="2800" b="1"/>
              <a:t>区</a:t>
            </a:r>
            <a:r>
              <a:rPr lang="en-US" altLang="zh-CN" sz="2800" b="1"/>
              <a:t>(A, B, C, D, </a:t>
            </a:r>
            <a:r>
              <a:rPr lang="en-US" altLang="zh-CN" sz="2800" b="1">
                <a:solidFill>
                  <a:srgbClr val="000000"/>
                </a:solidFill>
              </a:rPr>
              <a:t>E</a:t>
            </a:r>
            <a:r>
              <a:rPr lang="en-US" altLang="zh-CN" sz="2800" b="1"/>
              <a:t> )</a:t>
            </a:r>
            <a:r>
              <a:rPr lang="zh-CN" altLang="en-US" sz="2800" b="1"/>
              <a:t>人口为 </a:t>
            </a:r>
            <a:r>
              <a:rPr lang="en-US" altLang="zh-CN" sz="2800" b="1">
                <a:solidFill>
                  <a:srgbClr val="FF0000"/>
                </a:solidFill>
              </a:rPr>
              <a:t>60, 20, 10, 5, 5</a:t>
            </a:r>
            <a:r>
              <a:rPr lang="en-US" altLang="zh-CN" sz="2800" b="1"/>
              <a:t> (</a:t>
            </a:r>
            <a:r>
              <a:rPr lang="zh-CN" altLang="en-US" sz="2800" b="1"/>
              <a:t>千人</a:t>
            </a:r>
            <a:r>
              <a:rPr lang="en-US" altLang="zh-CN" sz="2800" b="1"/>
              <a:t>). 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107950" y="1741488"/>
            <a:ext cx="8856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每区一位代表按人口比例分配其投票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权重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12</a:t>
            </a:r>
            <a:r>
              <a:rPr lang="en-US" altLang="zh-CN" sz="2800" b="1" dirty="0">
                <a:solidFill>
                  <a:srgbClr val="FF0000"/>
                </a:solidFill>
              </a:rPr>
              <a:t>, 4, 2, 1, 1.</a:t>
            </a:r>
            <a:r>
              <a:rPr lang="en-US" altLang="zh-CN" sz="2800" b="1" dirty="0"/>
              <a:t> </a:t>
            </a: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34925" y="2348880"/>
            <a:ext cx="9170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按</a:t>
            </a:r>
            <a:r>
              <a:rPr lang="zh-CN" altLang="en-US" sz="2800" b="1" dirty="0">
                <a:solidFill>
                  <a:srgbClr val="FF0000"/>
                </a:solidFill>
              </a:rPr>
              <a:t>简单多数规则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权重之和超过总权重一半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决定投票结果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1042988" y="3645024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将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区分成人口相等的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个子区</a:t>
            </a:r>
            <a:r>
              <a:rPr lang="en-US" altLang="zh-CN" sz="2800" b="1" dirty="0">
                <a:solidFill>
                  <a:srgbClr val="FF0000"/>
                </a:solidFill>
              </a:rPr>
              <a:t>A1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A2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A3</a:t>
            </a:r>
            <a:r>
              <a:rPr lang="en-US" altLang="zh-CN" sz="2800" b="1" dirty="0"/>
              <a:t> </a:t>
            </a: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1042988" y="4292724"/>
            <a:ext cx="741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每区代表的投票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权重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4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/>
              <a:t> 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179388" y="4874500"/>
            <a:ext cx="439816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决定投票结果的区域集合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179388" y="2996952"/>
            <a:ext cx="8796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A</a:t>
            </a:r>
            <a:r>
              <a:rPr lang="zh-CN" altLang="en-US" sz="2800" b="1" dirty="0"/>
              <a:t>区代表是</a:t>
            </a:r>
            <a:r>
              <a:rPr lang="zh-CN" altLang="en-US" sz="2800" b="1" dirty="0">
                <a:solidFill>
                  <a:srgbClr val="FF0000"/>
                </a:solidFill>
              </a:rPr>
              <a:t>独裁者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能决定投票结果</a:t>
            </a:r>
            <a:r>
              <a:rPr lang="en-US" altLang="zh-CN" sz="2800" b="1" dirty="0"/>
              <a:t>), </a:t>
            </a:r>
            <a:r>
              <a:rPr lang="zh-CN" altLang="en-US" sz="2800" b="1" dirty="0"/>
              <a:t>其他代表都是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傀儡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 dirty="0"/>
              <a:t>  </a:t>
            </a: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323850" y="3716461"/>
            <a:ext cx="504825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改革</a:t>
            </a:r>
          </a:p>
        </p:txBody>
      </p:sp>
      <p:graphicFrame>
        <p:nvGraphicFramePr>
          <p:cNvPr id="57355" name="Object 13"/>
          <p:cNvGraphicFramePr>
            <a:graphicFrameLocks noChangeAspect="1"/>
          </p:cNvGraphicFramePr>
          <p:nvPr/>
        </p:nvGraphicFramePr>
        <p:xfrm>
          <a:off x="8027988" y="476250"/>
          <a:ext cx="8731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Clip" r:id="rId3" imgW="4762500" imgH="3505200" progId="MS_ClipArt_Gallery.2">
                  <p:embed/>
                </p:oleObj>
              </mc:Choice>
              <mc:Fallback>
                <p:oleObj name="Clip" r:id="rId3" imgW="4762500" imgH="350520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476250"/>
                        <a:ext cx="8731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355976" y="4874500"/>
            <a:ext cx="223214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[A1, A2, A3],  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588125" y="4835826"/>
            <a:ext cx="210724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[</a:t>
            </a:r>
            <a:r>
              <a:rPr lang="en-US" altLang="zh-CN" sz="2800" b="1" dirty="0"/>
              <a:t>A1, A2, </a:t>
            </a:r>
            <a:r>
              <a:rPr lang="en-US" altLang="zh-CN" sz="2800" b="1" dirty="0" smtClean="0"/>
              <a:t>B], 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23850" y="5555906"/>
            <a:ext cx="245804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[</a:t>
            </a:r>
            <a:r>
              <a:rPr lang="en-US" altLang="zh-CN" sz="2800" b="1" dirty="0"/>
              <a:t>A1, A3, C, D],  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843808" y="5541964"/>
            <a:ext cx="572393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[</a:t>
            </a:r>
            <a:r>
              <a:rPr lang="en-US" altLang="zh-CN" sz="2800" b="1" dirty="0"/>
              <a:t>A1, B, C, E] ,  [A1, A3, B, D] </a:t>
            </a:r>
            <a:r>
              <a:rPr lang="zh-CN" altLang="en-US" sz="2800" b="1" dirty="0"/>
              <a:t>，</a:t>
            </a:r>
            <a:r>
              <a:rPr lang="en-US" altLang="zh-CN" sz="2800" b="1" dirty="0">
                <a:cs typeface="Times New Roman" panose="02020603050405020304" pitchFamily="18" charset="0"/>
              </a:rPr>
              <a:t>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2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2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  <p:bldP spid="132102" grpId="0"/>
      <p:bldP spid="132103" grpId="0"/>
      <p:bldP spid="132104" grpId="0"/>
      <p:bldP spid="132105" grpId="0"/>
      <p:bldP spid="132107" grpId="0"/>
      <p:bldP spid="13210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ChangeArrowheads="1"/>
          </p:cNvSpPr>
          <p:nvPr/>
        </p:nvSpPr>
        <p:spPr bwMode="auto">
          <a:xfrm>
            <a:off x="2484438" y="446088"/>
            <a:ext cx="4103687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加权投票与获胜联盟 </a:t>
            </a:r>
          </a:p>
        </p:txBody>
      </p:sp>
      <p:sp>
        <p:nvSpPr>
          <p:cNvPr id="58371" name="Rectangle 6"/>
          <p:cNvSpPr>
            <a:spLocks noChangeArrowheads="1"/>
          </p:cNvSpPr>
          <p:nvPr/>
        </p:nvSpPr>
        <p:spPr bwMode="auto">
          <a:xfrm>
            <a:off x="323850" y="1166813"/>
            <a:ext cx="232727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加权投票系统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39750" y="1844675"/>
            <a:ext cx="552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投票人集合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={A, B, C, …} (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人</a:t>
            </a:r>
            <a:r>
              <a:rPr lang="en-US" altLang="zh-CN" sz="2800" b="1" dirty="0"/>
              <a:t>)</a:t>
            </a: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5795963" y="1844675"/>
            <a:ext cx="288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Palatino-Roman" charset="0"/>
              </a:rPr>
              <a:t>权重</a:t>
            </a:r>
            <a:r>
              <a:rPr lang="en-US" altLang="zh-CN" sz="2800" b="1" i="1">
                <a:solidFill>
                  <a:srgbClr val="FF0000"/>
                </a:solidFill>
              </a:rPr>
              <a:t>w</a:t>
            </a:r>
            <a:r>
              <a:rPr lang="en-US" altLang="zh-CN" sz="2800" b="1" baseline="-30000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</a:rPr>
              <a:t> w</a:t>
            </a:r>
            <a:r>
              <a:rPr lang="en-US" altLang="zh-CN" sz="2800" b="1" baseline="-30000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</a:rPr>
              <a:t> …</a:t>
            </a:r>
            <a:r>
              <a:rPr lang="en-US" altLang="zh-CN" sz="2800" b="1">
                <a:solidFill>
                  <a:srgbClr val="FF0000"/>
                </a:solidFill>
                <a:latin typeface="Palatino-Roman" charset="0"/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</a:rPr>
              <a:t>w</a:t>
            </a:r>
            <a:r>
              <a:rPr lang="en-US" altLang="zh-CN" sz="2800" b="1" i="1" baseline="-30000">
                <a:solidFill>
                  <a:srgbClr val="FF0000"/>
                </a:solidFill>
              </a:rPr>
              <a:t>n</a:t>
            </a:r>
            <a:r>
              <a:rPr lang="en-US" altLang="zh-CN" sz="2800" b="1"/>
              <a:t> </a:t>
            </a: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468313" y="2492375"/>
            <a:ext cx="8135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定额</a:t>
            </a:r>
            <a:r>
              <a:rPr lang="en-US" altLang="zh-CN" sz="2800" b="1" i="1" dirty="0"/>
              <a:t>q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~ </a:t>
            </a:r>
            <a:r>
              <a:rPr lang="zh-CN" altLang="en-US" sz="2800" b="1" dirty="0"/>
              <a:t>投赞成票的投票人权重之和</a:t>
            </a:r>
            <a:r>
              <a:rPr lang="zh-CN" altLang="en-US" sz="2800" b="1" dirty="0">
                <a:cs typeface="Times New Roman" panose="02020603050405020304" pitchFamily="18" charset="0"/>
              </a:rPr>
              <a:t>≥ 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时决议通过</a:t>
            </a:r>
            <a:r>
              <a:rPr lang="en-US" altLang="zh-CN" sz="2800" b="1" dirty="0"/>
              <a:t>. </a:t>
            </a:r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539750" y="3141663"/>
            <a:ext cx="5688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w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w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 w</a:t>
            </a:r>
            <a:r>
              <a:rPr lang="en-US" altLang="zh-CN" sz="2800" b="1" baseline="-30000" dirty="0"/>
              <a:t>2</a:t>
            </a:r>
            <a:r>
              <a:rPr lang="en-US" altLang="zh-CN" sz="2800" b="1" i="1" dirty="0"/>
              <a:t>+…+</a:t>
            </a:r>
            <a:r>
              <a:rPr lang="en-US" altLang="zh-CN" sz="2800" b="1" i="1" dirty="0" err="1"/>
              <a:t>w</a:t>
            </a:r>
            <a:r>
              <a:rPr lang="en-US" altLang="zh-CN" sz="2800" b="1" i="1" baseline="-30000" dirty="0" err="1">
                <a:solidFill>
                  <a:srgbClr val="333333"/>
                </a:solidFill>
              </a:rPr>
              <a:t>n</a:t>
            </a:r>
            <a:r>
              <a:rPr lang="zh-CN" altLang="en-US" sz="2800" b="1" dirty="0">
                <a:latin typeface="Palatino-Roman" charset="0"/>
              </a:rPr>
              <a:t>，一般 </a:t>
            </a:r>
            <a:r>
              <a:rPr lang="en-US" altLang="zh-CN" sz="2800" b="1" i="1" dirty="0">
                <a:solidFill>
                  <a:srgbClr val="FF0000"/>
                </a:solidFill>
              </a:rPr>
              <a:t>w</a:t>
            </a:r>
            <a:r>
              <a:rPr lang="en-US" altLang="zh-CN" sz="2800" b="1" dirty="0">
                <a:solidFill>
                  <a:srgbClr val="FF0000"/>
                </a:solidFill>
              </a:rPr>
              <a:t>/2&lt;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q</a:t>
            </a:r>
            <a:r>
              <a:rPr lang="en-US" altLang="zh-CN" sz="2800" b="1" dirty="0" err="1">
                <a:solidFill>
                  <a:srgbClr val="FF0000"/>
                </a:solidFill>
              </a:rPr>
              <a:t>≤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w</a:t>
            </a:r>
            <a:r>
              <a:rPr lang="en-US" altLang="zh-CN" sz="2800" b="1" dirty="0"/>
              <a:t> 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79388" y="3789363"/>
            <a:ext cx="8821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对简单多数规则且权重取整数，</a:t>
            </a:r>
            <a:r>
              <a:rPr lang="en-US" altLang="zh-CN" sz="2800" b="1" i="1"/>
              <a:t>q</a:t>
            </a:r>
            <a:r>
              <a:rPr lang="zh-CN" altLang="en-US" sz="2800" b="1"/>
              <a:t>为大于</a:t>
            </a:r>
            <a:r>
              <a:rPr lang="en-US" altLang="zh-CN" sz="2800" b="1" i="1"/>
              <a:t>w</a:t>
            </a:r>
            <a:r>
              <a:rPr lang="en-US" altLang="zh-CN" sz="2800" b="1"/>
              <a:t>/2</a:t>
            </a:r>
            <a:r>
              <a:rPr lang="zh-CN" altLang="en-US" sz="2800" b="1"/>
              <a:t>的最小整数 </a:t>
            </a:r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3132138" y="1196975"/>
            <a:ext cx="328295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333333"/>
                </a:solidFill>
              </a:rPr>
              <a:t>S</a:t>
            </a:r>
            <a:r>
              <a:rPr lang="en-US" altLang="zh-CN" sz="2800" b="1" dirty="0">
                <a:solidFill>
                  <a:srgbClr val="333333"/>
                </a:solidFill>
              </a:rPr>
              <a:t>=[</a:t>
            </a:r>
            <a:r>
              <a:rPr lang="en-US" altLang="zh-CN" sz="2800" b="1" i="1" dirty="0">
                <a:solidFill>
                  <a:srgbClr val="333333"/>
                </a:solidFill>
              </a:rPr>
              <a:t>q</a:t>
            </a:r>
            <a:r>
              <a:rPr lang="en-US" altLang="zh-CN" sz="2800" b="1" dirty="0">
                <a:solidFill>
                  <a:srgbClr val="333333"/>
                </a:solidFill>
              </a:rPr>
              <a:t>; </a:t>
            </a:r>
            <a:r>
              <a:rPr lang="en-US" altLang="zh-CN" sz="2800" b="1" i="1" dirty="0">
                <a:solidFill>
                  <a:srgbClr val="000000"/>
                </a:solidFill>
              </a:rPr>
              <a:t>w</a:t>
            </a:r>
            <a:r>
              <a:rPr lang="en-US" altLang="zh-CN" sz="28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en-US" altLang="zh-CN" sz="2800" b="1" i="1" dirty="0">
                <a:solidFill>
                  <a:srgbClr val="000000"/>
                </a:solidFill>
              </a:rPr>
              <a:t> w</a:t>
            </a:r>
            <a:r>
              <a:rPr lang="en-US" altLang="zh-CN" sz="28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en-US" altLang="zh-CN" sz="2800" b="1" i="1" dirty="0">
                <a:solidFill>
                  <a:srgbClr val="000000"/>
                </a:solidFill>
              </a:rPr>
              <a:t> …</a:t>
            </a:r>
            <a:r>
              <a:rPr lang="en-US" altLang="zh-CN" sz="2800" b="1" dirty="0">
                <a:solidFill>
                  <a:srgbClr val="000000"/>
                </a:solidFill>
                <a:latin typeface="Palatino-Roman" charset="0"/>
              </a:rPr>
              <a:t>,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w</a:t>
            </a:r>
            <a:r>
              <a:rPr lang="en-US" altLang="zh-CN" sz="2800" b="1" i="1" baseline="-30000" dirty="0" err="1">
                <a:solidFill>
                  <a:srgbClr val="333333"/>
                </a:solidFill>
              </a:rPr>
              <a:t>n</a:t>
            </a:r>
            <a:r>
              <a:rPr lang="en-US" altLang="zh-CN" sz="2800" b="1" dirty="0">
                <a:solidFill>
                  <a:srgbClr val="333333"/>
                </a:solidFill>
              </a:rPr>
              <a:t>]</a:t>
            </a:r>
            <a:r>
              <a:rPr lang="en-US" altLang="zh-CN" sz="2800" b="1" dirty="0"/>
              <a:t>  </a:t>
            </a:r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323850" y="4508500"/>
            <a:ext cx="6884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获胜联盟 </a:t>
            </a:r>
            <a:r>
              <a:rPr lang="en-US" altLang="zh-CN" sz="2800" b="1"/>
              <a:t>~ </a:t>
            </a:r>
            <a:r>
              <a:rPr lang="zh-CN" altLang="en-US" sz="2800" b="1"/>
              <a:t>权重之和≥定额</a:t>
            </a:r>
            <a:r>
              <a:rPr lang="en-US" altLang="zh-CN" sz="2800" b="1" i="1"/>
              <a:t>q</a:t>
            </a:r>
            <a:r>
              <a:rPr lang="zh-CN" altLang="en-US" sz="2800" b="1"/>
              <a:t>的投票人子集</a:t>
            </a:r>
            <a:r>
              <a:rPr lang="en-US" altLang="zh-CN" sz="2800" b="1"/>
              <a:t>.</a:t>
            </a:r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250825" y="5157788"/>
            <a:ext cx="8675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极小获胜联盟</a:t>
            </a:r>
            <a:r>
              <a:rPr lang="en-US" altLang="zh-CN" sz="2800" b="1"/>
              <a:t>~</a:t>
            </a:r>
            <a:r>
              <a:rPr lang="zh-CN" altLang="en-US" sz="2800" b="1"/>
              <a:t>如果没有它的一个真子集也是获胜联盟</a:t>
            </a:r>
            <a:r>
              <a:rPr lang="en-US" altLang="zh-CN" sz="2800" b="1"/>
              <a:t>.</a:t>
            </a:r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1116013" y="5876925"/>
            <a:ext cx="23749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_GB2312" pitchFamily="49" charset="-122"/>
              </a:rPr>
              <a:t>获胜联盟集</a:t>
            </a:r>
            <a:r>
              <a:rPr lang="en-US" altLang="zh-CN" sz="2800" b="1" i="1">
                <a:ea typeface="楷体_GB2312" pitchFamily="49" charset="-122"/>
              </a:rPr>
              <a:t>W</a:t>
            </a:r>
            <a:r>
              <a:rPr lang="en-US" altLang="zh-CN" sz="2800" b="1">
                <a:ea typeface="楷体_GB2312" pitchFamily="49" charset="-122"/>
              </a:rPr>
              <a:t> </a:t>
            </a:r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4284663" y="5876925"/>
            <a:ext cx="3276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极小获胜联盟集</a:t>
            </a:r>
            <a:r>
              <a:rPr lang="en-US" altLang="zh-CN" sz="2800" b="1" i="1" dirty="0" err="1">
                <a:ea typeface="楷体_GB2312" pitchFamily="49" charset="-122"/>
              </a:rPr>
              <a:t>W</a:t>
            </a:r>
            <a:r>
              <a:rPr lang="en-US" altLang="zh-CN" sz="2800" b="1" i="1" baseline="-25000" dirty="0" err="1">
                <a:ea typeface="楷体_GB2312" pitchFamily="49" charset="-122"/>
              </a:rPr>
              <a:t>m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592888" y="1249363"/>
            <a:ext cx="2011362" cy="519113"/>
            <a:chOff x="4331" y="790"/>
            <a:chExt cx="1267" cy="327"/>
          </a:xfrm>
        </p:grpSpPr>
        <p:sp>
          <p:nvSpPr>
            <p:cNvPr id="58383" name="Rectangle 19"/>
            <p:cNvSpPr>
              <a:spLocks noChangeArrowheads="1"/>
            </p:cNvSpPr>
            <p:nvPr/>
          </p:nvSpPr>
          <p:spPr bwMode="auto">
            <a:xfrm>
              <a:off x="4513" y="790"/>
              <a:ext cx="1085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G</a:t>
              </a:r>
              <a:r>
                <a:rPr lang="en-US" altLang="zh-CN" sz="2800" b="1"/>
                <a:t>=(</a:t>
              </a:r>
              <a:r>
                <a:rPr lang="en-US" altLang="zh-CN" sz="2800" b="1" i="1"/>
                <a:t>N, W</a:t>
              </a:r>
              <a:r>
                <a:rPr lang="en-US" altLang="zh-CN" sz="2800" b="1"/>
                <a:t>) </a:t>
              </a:r>
            </a:p>
          </p:txBody>
        </p:sp>
        <p:sp>
          <p:nvSpPr>
            <p:cNvPr id="58384" name="AutoShape 20"/>
            <p:cNvSpPr>
              <a:spLocks noChangeArrowheads="1"/>
            </p:cNvSpPr>
            <p:nvPr/>
          </p:nvSpPr>
          <p:spPr bwMode="auto">
            <a:xfrm>
              <a:off x="4331" y="799"/>
              <a:ext cx="4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" name="右箭头 2"/>
          <p:cNvSpPr/>
          <p:nvPr/>
        </p:nvSpPr>
        <p:spPr bwMode="auto">
          <a:xfrm flipH="1">
            <a:off x="3721472" y="5805264"/>
            <a:ext cx="202456" cy="628995"/>
          </a:xfrm>
          <a:prstGeom prst="rightArrow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/>
      <p:bldP spid="133129" grpId="0"/>
      <p:bldP spid="133130" grpId="0"/>
      <p:bldP spid="133132" grpId="0"/>
      <p:bldP spid="133133" grpId="0"/>
      <p:bldP spid="133134" grpId="0" animBg="1"/>
      <p:bldP spid="133135" grpId="0"/>
      <p:bldP spid="133136" grpId="0"/>
      <p:bldP spid="133137" grpId="0" animBg="1"/>
      <p:bldP spid="133138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719224" y="591934"/>
            <a:ext cx="3888432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加权投票与获胜联盟 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250825" y="1196752"/>
            <a:ext cx="871366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   </a:t>
            </a:r>
            <a:r>
              <a:rPr lang="zh-CN" altLang="en-US" sz="2800" b="1" dirty="0">
                <a:solidFill>
                  <a:srgbClr val="333333"/>
                </a:solidFill>
                <a:cs typeface="Times New Roman" panose="02020603050405020304" pitchFamily="18" charset="0"/>
              </a:rPr>
              <a:t>某系一委员会由主任</a:t>
            </a:r>
            <a:r>
              <a:rPr lang="en-US" altLang="zh-CN" sz="2800" b="1" dirty="0">
                <a:solidFill>
                  <a:srgbClr val="000000"/>
                </a:solidFill>
              </a:rPr>
              <a:t>A</a:t>
            </a:r>
            <a:r>
              <a:rPr lang="zh-CN" altLang="en-US" sz="2800" b="1" dirty="0">
                <a:solidFill>
                  <a:srgbClr val="333333"/>
                </a:solidFill>
                <a:cs typeface="Times New Roman" panose="02020603050405020304" pitchFamily="18" charset="0"/>
              </a:rPr>
              <a:t>、教授</a:t>
            </a:r>
            <a:r>
              <a:rPr lang="en-US" altLang="zh-CN" sz="2800" b="1" dirty="0">
                <a:solidFill>
                  <a:srgbClr val="000000"/>
                </a:solidFill>
              </a:rPr>
              <a:t>B</a:t>
            </a:r>
            <a:r>
              <a:rPr lang="zh-CN" altLang="en-US" sz="2800" b="1" dirty="0">
                <a:solidFill>
                  <a:srgbClr val="333333"/>
                </a:solidFill>
                <a:cs typeface="Times New Roman" panose="02020603050405020304" pitchFamily="18" charset="0"/>
              </a:rPr>
              <a:t>、学生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C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三人</a:t>
            </a:r>
            <a:r>
              <a:rPr lang="zh-CN" altLang="en-US" sz="2800" b="1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组成</a:t>
            </a:r>
            <a:r>
              <a:rPr lang="en-US" altLang="zh-CN" sz="2800" b="1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.</a:t>
            </a:r>
            <a:endParaRPr lang="en-US" altLang="zh-CN" sz="2800" b="1" dirty="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26476"/>
              </p:ext>
            </p:extLst>
          </p:nvPr>
        </p:nvGraphicFramePr>
        <p:xfrm>
          <a:off x="323528" y="1844824"/>
          <a:ext cx="22322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=[</a:t>
                      </a: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; </a:t>
                      </a: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altLang="zh-CN" sz="2400" b="1" baseline="-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</a:rPr>
                        <a:t> w</a:t>
                      </a:r>
                      <a:r>
                        <a:rPr lang="en-US" altLang="zh-CN" sz="2400" b="1" baseline="-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</a:rPr>
                        <a:t> w</a:t>
                      </a:r>
                      <a:r>
                        <a:rPr lang="en-US" altLang="zh-CN" sz="2400" b="1" i="0" baseline="-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]  </a:t>
                      </a:r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r>
                        <a:rPr lang="en-US" altLang="zh-CN" sz="2400" b="1" i="1" dirty="0" smtClean="0"/>
                        <a:t>S</a:t>
                      </a:r>
                      <a:r>
                        <a:rPr lang="en-US" altLang="zh-CN" sz="2400" b="1" baseline="30000" dirty="0" smtClean="0"/>
                        <a:t>(1)</a:t>
                      </a:r>
                      <a:r>
                        <a:rPr lang="en-US" altLang="zh-CN" sz="2400" b="1" dirty="0" smtClean="0"/>
                        <a:t>=[3; 3</a:t>
                      </a:r>
                      <a:r>
                        <a:rPr lang="en-US" altLang="zh-CN" sz="2400" b="1" dirty="0" smtClean="0"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en-US" altLang="zh-CN" sz="2400" b="1" dirty="0" smtClean="0"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/>
                        <a:t>1] </a:t>
                      </a:r>
                      <a:endParaRPr lang="zh-CN" altLang="en-US" sz="2400" dirty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 smtClean="0"/>
                        <a:t>S</a:t>
                      </a:r>
                      <a:r>
                        <a:rPr lang="en-US" altLang="zh-CN" sz="2400" b="1" baseline="30000" dirty="0" smtClean="0"/>
                        <a:t>(2)</a:t>
                      </a:r>
                      <a:r>
                        <a:rPr lang="en-US" altLang="zh-CN" sz="2400" b="1" dirty="0" smtClean="0"/>
                        <a:t>=[2; 1</a:t>
                      </a:r>
                      <a:r>
                        <a:rPr lang="en-US" altLang="zh-CN" sz="2400" b="1" dirty="0" smtClean="0"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/>
                        <a:t>1,</a:t>
                      </a:r>
                      <a:r>
                        <a:rPr lang="en-US" altLang="zh-CN" sz="2400" b="1" dirty="0" smtClean="0">
                          <a:latin typeface="Palatino-Roman" charset="0"/>
                        </a:rPr>
                        <a:t> </a:t>
                      </a:r>
                      <a:r>
                        <a:rPr lang="en-US" altLang="zh-CN" sz="2400" b="1" dirty="0" smtClean="0"/>
                        <a:t>1] </a:t>
                      </a:r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 smtClean="0"/>
                        <a:t>S</a:t>
                      </a:r>
                      <a:r>
                        <a:rPr lang="en-US" altLang="zh-CN" sz="2400" b="1" baseline="30000" dirty="0" smtClean="0"/>
                        <a:t>(3)</a:t>
                      </a:r>
                      <a:r>
                        <a:rPr lang="en-US" altLang="zh-CN" sz="2400" b="1" dirty="0" smtClean="0"/>
                        <a:t>=[4; 2</a:t>
                      </a:r>
                      <a:r>
                        <a:rPr lang="en-US" altLang="zh-CN" sz="2400" b="1" dirty="0" smtClean="0"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/>
                        <a:t>2</a:t>
                      </a:r>
                      <a:r>
                        <a:rPr lang="en-US" altLang="zh-CN" sz="2400" b="1" dirty="0" smtClean="0"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/>
                        <a:t>1] </a:t>
                      </a:r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r>
                        <a:rPr lang="en-US" altLang="zh-CN" sz="2400" b="1" i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400" b="1" baseline="30000" dirty="0" smtClean="0">
                          <a:solidFill>
                            <a:srgbClr val="FF0000"/>
                          </a:solidFill>
                        </a:rPr>
                        <a:t>(4)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=[3; 2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1]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46928"/>
              </p:ext>
            </p:extLst>
          </p:nvPr>
        </p:nvGraphicFramePr>
        <p:xfrm>
          <a:off x="2555776" y="1844824"/>
          <a:ext cx="3168352" cy="222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ea typeface="楷体_GB2312" pitchFamily="49" charset="-122"/>
                        </a:rPr>
                        <a:t>极小获胜联盟集</a:t>
                      </a:r>
                      <a:r>
                        <a:rPr lang="en-US" altLang="zh-CN" sz="2400" b="1" i="1" dirty="0" err="1" smtClean="0">
                          <a:ea typeface="楷体_GB2312" pitchFamily="49" charset="-122"/>
                        </a:rPr>
                        <a:t>W</a:t>
                      </a:r>
                      <a:r>
                        <a:rPr lang="en-US" altLang="zh-CN" sz="2400" b="1" i="1" baseline="-25000" dirty="0" err="1" smtClean="0">
                          <a:ea typeface="楷体_GB2312" pitchFamily="49" charset="-122"/>
                        </a:rPr>
                        <a:t>m</a:t>
                      </a:r>
                      <a:r>
                        <a:rPr lang="en-US" altLang="zh-CN" sz="2400" b="1" dirty="0" smtClean="0">
                          <a:ea typeface="楷体_GB2312" pitchFamily="49" charset="-122"/>
                        </a:rPr>
                        <a:t> </a:t>
                      </a:r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矩形 49"/>
          <p:cNvSpPr/>
          <p:nvPr/>
        </p:nvSpPr>
        <p:spPr>
          <a:xfrm>
            <a:off x="2555776" y="2276872"/>
            <a:ext cx="1426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 err="1">
                <a:solidFill>
                  <a:srgbClr val="333333"/>
                </a:solidFill>
              </a:rPr>
              <a:t>W</a:t>
            </a:r>
            <a:r>
              <a:rPr lang="en-US" altLang="zh-CN" b="1" i="1" baseline="-30000" dirty="0" err="1">
                <a:solidFill>
                  <a:srgbClr val="333333"/>
                </a:solidFill>
              </a:rPr>
              <a:t>m</a:t>
            </a:r>
            <a:r>
              <a:rPr lang="en-US" altLang="zh-CN" b="1" dirty="0">
                <a:solidFill>
                  <a:srgbClr val="333333"/>
                </a:solidFill>
              </a:rPr>
              <a:t>=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333333"/>
                </a:solidFill>
              </a:rPr>
              <a:t>[</a:t>
            </a:r>
            <a:r>
              <a:rPr lang="en-US" altLang="zh-CN" b="1" dirty="0"/>
              <a:t>A])</a:t>
            </a:r>
          </a:p>
        </p:txBody>
      </p:sp>
      <p:sp>
        <p:nvSpPr>
          <p:cNvPr id="51" name="矩形 50"/>
          <p:cNvSpPr/>
          <p:nvPr/>
        </p:nvSpPr>
        <p:spPr>
          <a:xfrm>
            <a:off x="2514806" y="2740770"/>
            <a:ext cx="3223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 err="1">
                <a:solidFill>
                  <a:srgbClr val="333333"/>
                </a:solidFill>
              </a:rPr>
              <a:t>W</a:t>
            </a:r>
            <a:r>
              <a:rPr lang="en-US" altLang="zh-CN" b="1" i="1" baseline="-30000" dirty="0" err="1">
                <a:solidFill>
                  <a:srgbClr val="333333"/>
                </a:solidFill>
              </a:rPr>
              <a:t>m</a:t>
            </a:r>
            <a:r>
              <a:rPr lang="en-US" altLang="zh-CN" b="1" dirty="0">
                <a:solidFill>
                  <a:srgbClr val="333333"/>
                </a:solidFill>
              </a:rPr>
              <a:t>=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333333"/>
                </a:solidFill>
              </a:rPr>
              <a:t>[</a:t>
            </a:r>
            <a:r>
              <a:rPr lang="en-US" altLang="zh-CN" b="1" dirty="0"/>
              <a:t>AB],</a:t>
            </a:r>
            <a:r>
              <a:rPr lang="en-US" altLang="zh-CN" b="1" dirty="0">
                <a:solidFill>
                  <a:srgbClr val="333333"/>
                </a:solidFill>
              </a:rPr>
              <a:t> [</a:t>
            </a:r>
            <a:r>
              <a:rPr lang="en-US" altLang="zh-CN" b="1" dirty="0"/>
              <a:t>AC],</a:t>
            </a:r>
            <a:r>
              <a:rPr lang="en-US" altLang="zh-CN" b="1" dirty="0">
                <a:solidFill>
                  <a:srgbClr val="333333"/>
                </a:solidFill>
              </a:rPr>
              <a:t> [</a:t>
            </a:r>
            <a:r>
              <a:rPr lang="en-US" altLang="zh-CN" b="1" dirty="0"/>
              <a:t>BC])</a:t>
            </a:r>
          </a:p>
        </p:txBody>
      </p:sp>
      <p:sp>
        <p:nvSpPr>
          <p:cNvPr id="52" name="矩形 51"/>
          <p:cNvSpPr/>
          <p:nvPr/>
        </p:nvSpPr>
        <p:spPr>
          <a:xfrm>
            <a:off x="2483768" y="3202435"/>
            <a:ext cx="163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 err="1">
                <a:solidFill>
                  <a:srgbClr val="333333"/>
                </a:solidFill>
              </a:rPr>
              <a:t>W</a:t>
            </a:r>
            <a:r>
              <a:rPr lang="en-US" altLang="zh-CN" b="1" i="1" baseline="-30000" dirty="0" err="1">
                <a:solidFill>
                  <a:srgbClr val="333333"/>
                </a:solidFill>
              </a:rPr>
              <a:t>m</a:t>
            </a:r>
            <a:r>
              <a:rPr lang="en-US" altLang="zh-CN" b="1" dirty="0">
                <a:solidFill>
                  <a:srgbClr val="333333"/>
                </a:solidFill>
              </a:rPr>
              <a:t>=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333333"/>
                </a:solidFill>
              </a:rPr>
              <a:t>[</a:t>
            </a:r>
            <a:r>
              <a:rPr lang="en-US" altLang="zh-CN" b="1" dirty="0"/>
              <a:t>AB])</a:t>
            </a:r>
          </a:p>
        </p:txBody>
      </p:sp>
      <p:sp>
        <p:nvSpPr>
          <p:cNvPr id="53" name="矩形 52"/>
          <p:cNvSpPr/>
          <p:nvPr/>
        </p:nvSpPr>
        <p:spPr>
          <a:xfrm>
            <a:off x="2555776" y="3664100"/>
            <a:ext cx="2436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 err="1">
                <a:solidFill>
                  <a:srgbClr val="FF0000"/>
                </a:solidFill>
              </a:rPr>
              <a:t>W</a:t>
            </a:r>
            <a:r>
              <a:rPr lang="en-US" altLang="zh-CN" b="1" i="1" baseline="-30000" dirty="0" err="1">
                <a:solidFill>
                  <a:srgbClr val="FF0000"/>
                </a:solidFill>
              </a:rPr>
              <a:t>m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[AB] ,[AC])</a:t>
            </a: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01382"/>
              </p:ext>
            </p:extLst>
          </p:nvPr>
        </p:nvGraphicFramePr>
        <p:xfrm>
          <a:off x="5724128" y="1863080"/>
          <a:ext cx="316835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435203"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楷体_GB2312" pitchFamily="49" charset="-122"/>
                          <a:cs typeface="+mn-cs"/>
                        </a:rPr>
                        <a:t>获胜规则</a:t>
                      </a:r>
                      <a:endParaRPr lang="zh-CN" altLang="en-US" dirty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5868144" y="2279105"/>
            <a:ext cx="2303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A</a:t>
            </a:r>
            <a:r>
              <a:rPr lang="zh-CN" altLang="en-US" b="1" dirty="0"/>
              <a:t>独裁</a:t>
            </a:r>
            <a:r>
              <a:rPr lang="en-US" altLang="zh-CN" b="1" dirty="0"/>
              <a:t>, B,C</a:t>
            </a:r>
            <a:r>
              <a:rPr lang="zh-CN" altLang="en-US" b="1" dirty="0"/>
              <a:t>无权</a:t>
            </a:r>
          </a:p>
        </p:txBody>
      </p:sp>
      <p:sp>
        <p:nvSpPr>
          <p:cNvPr id="56" name="矩形 55"/>
          <p:cNvSpPr/>
          <p:nvPr/>
        </p:nvSpPr>
        <p:spPr>
          <a:xfrm>
            <a:off x="5868144" y="2740770"/>
            <a:ext cx="2303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A,B,C</a:t>
            </a:r>
            <a:r>
              <a:rPr lang="zh-CN" altLang="en-US" b="1" dirty="0"/>
              <a:t>权力相同 </a:t>
            </a:r>
          </a:p>
        </p:txBody>
      </p:sp>
      <p:sp>
        <p:nvSpPr>
          <p:cNvPr id="57" name="矩形 56"/>
          <p:cNvSpPr/>
          <p:nvPr/>
        </p:nvSpPr>
        <p:spPr>
          <a:xfrm>
            <a:off x="5857067" y="3202435"/>
            <a:ext cx="2845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A,B</a:t>
            </a:r>
            <a:r>
              <a:rPr lang="zh-CN" altLang="en-US" b="1" dirty="0"/>
              <a:t>权力相同</a:t>
            </a:r>
            <a:r>
              <a:rPr lang="en-US" altLang="zh-CN" b="1" dirty="0"/>
              <a:t>,C</a:t>
            </a:r>
            <a:r>
              <a:rPr lang="zh-CN" altLang="en-US" b="1" dirty="0"/>
              <a:t>无权</a:t>
            </a:r>
          </a:p>
        </p:txBody>
      </p:sp>
      <p:sp>
        <p:nvSpPr>
          <p:cNvPr id="58" name="矩形 57"/>
          <p:cNvSpPr/>
          <p:nvPr/>
        </p:nvSpPr>
        <p:spPr>
          <a:xfrm>
            <a:off x="5738765" y="3664100"/>
            <a:ext cx="3155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B,C</a:t>
            </a:r>
            <a:r>
              <a:rPr lang="zh-CN" altLang="en-US" b="1" dirty="0" smtClean="0">
                <a:solidFill>
                  <a:srgbClr val="FF0000"/>
                </a:solidFill>
              </a:rPr>
              <a:t>权力同</a:t>
            </a:r>
            <a:r>
              <a:rPr lang="en-US" altLang="zh-CN" b="1" dirty="0" smtClean="0">
                <a:solidFill>
                  <a:srgbClr val="FF0000"/>
                </a:solidFill>
              </a:rPr>
              <a:t>,A</a:t>
            </a:r>
            <a:r>
              <a:rPr lang="zh-CN" altLang="en-US" b="1" dirty="0" smtClean="0">
                <a:solidFill>
                  <a:srgbClr val="FF0000"/>
                </a:solidFill>
              </a:rPr>
              <a:t>有否决权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8104" y="673532"/>
            <a:ext cx="2138727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N</a:t>
            </a:r>
            <a:r>
              <a:rPr lang="en-US" altLang="zh-CN" sz="2800" b="1" dirty="0"/>
              <a:t>={A, B, </a:t>
            </a:r>
            <a:r>
              <a:rPr lang="en-US" altLang="zh-CN" sz="2800" b="1" dirty="0" smtClean="0"/>
              <a:t>C} </a:t>
            </a:r>
            <a:endParaRPr lang="zh-CN" altLang="en-US" sz="2800" dirty="0"/>
          </a:p>
        </p:txBody>
      </p: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424333" y="4221088"/>
            <a:ext cx="5756275" cy="519113"/>
            <a:chOff x="158" y="3022"/>
            <a:chExt cx="3626" cy="327"/>
          </a:xfrm>
        </p:grpSpPr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158" y="3022"/>
              <a:ext cx="2068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333333"/>
                  </a:solidFill>
                </a:rPr>
                <a:t>S</a:t>
              </a:r>
              <a:r>
                <a:rPr lang="en-US" altLang="zh-CN" sz="2800" b="1">
                  <a:solidFill>
                    <a:srgbClr val="333333"/>
                  </a:solidFill>
                </a:rPr>
                <a:t>=[</a:t>
              </a:r>
              <a:r>
                <a:rPr lang="en-US" altLang="zh-CN" sz="2800" b="1" i="1">
                  <a:solidFill>
                    <a:srgbClr val="333333"/>
                  </a:solidFill>
                </a:rPr>
                <a:t>q</a:t>
              </a:r>
              <a:r>
                <a:rPr lang="en-US" altLang="zh-CN" sz="2800" b="1">
                  <a:solidFill>
                    <a:srgbClr val="333333"/>
                  </a:solidFill>
                </a:rPr>
                <a:t>;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w</a:t>
              </a:r>
              <a:r>
                <a:rPr lang="en-US" altLang="zh-CN" sz="2800" b="1" baseline="-30000">
                  <a:solidFill>
                    <a:srgbClr val="000000"/>
                  </a:solidFill>
                </a:rPr>
                <a:t>1</a:t>
              </a:r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 w</a:t>
              </a:r>
              <a:r>
                <a:rPr lang="en-US" altLang="zh-CN" sz="2800" b="1" baseline="-30000">
                  <a:solidFill>
                    <a:srgbClr val="000000"/>
                  </a:solidFill>
                </a:rPr>
                <a:t>2</a:t>
              </a:r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 …</a:t>
              </a:r>
              <a:r>
                <a:rPr lang="en-US" altLang="zh-CN" sz="2800" b="1">
                  <a:solidFill>
                    <a:srgbClr val="000000"/>
                  </a:solidFill>
                  <a:latin typeface="Palatino-Roman" charset="0"/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w</a:t>
              </a:r>
              <a:r>
                <a:rPr lang="en-US" altLang="zh-CN" sz="2800" b="1" i="1" baseline="-30000">
                  <a:solidFill>
                    <a:srgbClr val="333333"/>
                  </a:solidFill>
                </a:rPr>
                <a:t>n</a:t>
              </a:r>
              <a:r>
                <a:rPr lang="en-US" altLang="zh-CN" sz="2800" b="1">
                  <a:solidFill>
                    <a:srgbClr val="333333"/>
                  </a:solidFill>
                </a:rPr>
                <a:t>]</a:t>
              </a:r>
              <a:r>
                <a:rPr lang="en-US" altLang="zh-CN" sz="2800" b="1"/>
                <a:t>  </a:t>
              </a:r>
            </a:p>
          </p:txBody>
        </p:sp>
        <p:grpSp>
          <p:nvGrpSpPr>
            <p:cNvPr id="62" name="Group 55"/>
            <p:cNvGrpSpPr>
              <a:grpSpLocks/>
            </p:cNvGrpSpPr>
            <p:nvPr/>
          </p:nvGrpSpPr>
          <p:grpSpPr bwMode="auto">
            <a:xfrm>
              <a:off x="2426" y="3022"/>
              <a:ext cx="1358" cy="327"/>
              <a:chOff x="2426" y="3022"/>
              <a:chExt cx="1358" cy="327"/>
            </a:xfrm>
          </p:grpSpPr>
          <p:sp>
            <p:nvSpPr>
              <p:cNvPr id="63" name="Rectangle 41"/>
              <p:cNvSpPr>
                <a:spLocks noChangeArrowheads="1"/>
              </p:cNvSpPr>
              <p:nvPr/>
            </p:nvSpPr>
            <p:spPr bwMode="auto">
              <a:xfrm>
                <a:off x="2699" y="3022"/>
                <a:ext cx="1085" cy="32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 dirty="0"/>
                  <a:t>G</a:t>
                </a:r>
                <a:r>
                  <a:rPr lang="en-US" altLang="zh-CN" sz="2800" b="1" dirty="0"/>
                  <a:t>=(</a:t>
                </a:r>
                <a:r>
                  <a:rPr lang="en-US" altLang="zh-CN" sz="2800" b="1" i="1" dirty="0"/>
                  <a:t>N, W</a:t>
                </a:r>
                <a:r>
                  <a:rPr lang="en-US" altLang="zh-CN" sz="2800" b="1" dirty="0"/>
                  <a:t>) </a:t>
                </a:r>
              </a:p>
            </p:txBody>
          </p:sp>
          <p:sp>
            <p:nvSpPr>
              <p:cNvPr id="64" name="AutoShape 42"/>
              <p:cNvSpPr>
                <a:spLocks noChangeArrowheads="1"/>
              </p:cNvSpPr>
              <p:nvPr/>
            </p:nvSpPr>
            <p:spPr bwMode="auto">
              <a:xfrm>
                <a:off x="2426" y="3067"/>
                <a:ext cx="227" cy="90"/>
              </a:xfrm>
              <a:prstGeom prst="rightArrow">
                <a:avLst>
                  <a:gd name="adj1" fmla="val 50000"/>
                  <a:gd name="adj2" fmla="val 63056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66" name="Group 56"/>
          <p:cNvGrpSpPr>
            <a:grpSpLocks/>
          </p:cNvGrpSpPr>
          <p:nvPr/>
        </p:nvGrpSpPr>
        <p:grpSpPr bwMode="auto">
          <a:xfrm>
            <a:off x="588986" y="5373216"/>
            <a:ext cx="4003675" cy="557212"/>
            <a:chOff x="1927" y="3442"/>
            <a:chExt cx="2522" cy="351"/>
          </a:xfrm>
        </p:grpSpPr>
        <p:sp>
          <p:nvSpPr>
            <p:cNvPr id="67" name="Rectangle 43"/>
            <p:cNvSpPr>
              <a:spLocks noChangeArrowheads="1"/>
            </p:cNvSpPr>
            <p:nvPr/>
          </p:nvSpPr>
          <p:spPr bwMode="auto">
            <a:xfrm>
              <a:off x="2018" y="3466"/>
              <a:ext cx="24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 </a:t>
              </a:r>
              <a:r>
                <a:rPr lang="en-US" altLang="zh-CN" sz="2800" b="1" i="1" dirty="0"/>
                <a:t>W</a:t>
              </a:r>
              <a:r>
                <a:rPr lang="en-US" altLang="zh-CN" sz="2800" b="1" dirty="0"/>
                <a:t>=([AB] ,[AC], [ABC])</a:t>
              </a:r>
            </a:p>
          </p:txBody>
        </p:sp>
        <p:sp>
          <p:nvSpPr>
            <p:cNvPr id="68" name="AutoShape 45"/>
            <p:cNvSpPr>
              <a:spLocks noChangeArrowheads="1"/>
            </p:cNvSpPr>
            <p:nvPr/>
          </p:nvSpPr>
          <p:spPr bwMode="auto">
            <a:xfrm>
              <a:off x="1927" y="3442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9" name="Group 57"/>
          <p:cNvGrpSpPr>
            <a:grpSpLocks/>
          </p:cNvGrpSpPr>
          <p:nvPr/>
        </p:nvGrpSpPr>
        <p:grpSpPr bwMode="auto">
          <a:xfrm>
            <a:off x="4538339" y="5445224"/>
            <a:ext cx="2120900" cy="519113"/>
            <a:chOff x="138" y="3738"/>
            <a:chExt cx="1336" cy="327"/>
          </a:xfrm>
        </p:grpSpPr>
        <p:sp>
          <p:nvSpPr>
            <p:cNvPr id="70" name="AutoShape 46"/>
            <p:cNvSpPr>
              <a:spLocks noChangeArrowheads="1"/>
            </p:cNvSpPr>
            <p:nvPr/>
          </p:nvSpPr>
          <p:spPr bwMode="auto">
            <a:xfrm>
              <a:off x="138" y="3759"/>
              <a:ext cx="6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Rectangle 47"/>
            <p:cNvSpPr>
              <a:spLocks noChangeArrowheads="1"/>
            </p:cNvSpPr>
            <p:nvPr/>
          </p:nvSpPr>
          <p:spPr bwMode="auto">
            <a:xfrm>
              <a:off x="249" y="3738"/>
              <a:ext cx="12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[3; 2</a:t>
              </a:r>
              <a:r>
                <a:rPr lang="en-US" altLang="zh-CN" sz="2800" b="1" dirty="0">
                  <a:latin typeface="Palatino-Roman" charset="0"/>
                </a:rPr>
                <a:t>, </a:t>
              </a:r>
              <a:r>
                <a:rPr lang="en-US" altLang="zh-CN" sz="2800" b="1" dirty="0"/>
                <a:t>1</a:t>
              </a:r>
              <a:r>
                <a:rPr lang="en-US" altLang="zh-CN" sz="2800" b="1" dirty="0">
                  <a:latin typeface="Palatino-Roman" charset="0"/>
                </a:rPr>
                <a:t>, </a:t>
              </a:r>
              <a:r>
                <a:rPr lang="en-US" altLang="zh-CN" sz="2800" b="1" dirty="0"/>
                <a:t>1], </a:t>
              </a:r>
            </a:p>
          </p:txBody>
        </p:sp>
      </p:grpSp>
      <p:sp>
        <p:nvSpPr>
          <p:cNvPr id="72" name="Rectangle 49"/>
          <p:cNvSpPr>
            <a:spLocks noChangeArrowheads="1"/>
          </p:cNvSpPr>
          <p:nvPr/>
        </p:nvSpPr>
        <p:spPr bwMode="auto">
          <a:xfrm>
            <a:off x="6372200" y="5445224"/>
            <a:ext cx="237668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[5; 3</a:t>
            </a:r>
            <a:r>
              <a:rPr lang="en-US" altLang="zh-CN" sz="2800" b="1" dirty="0">
                <a:latin typeface="Palatino-Roman" charset="0"/>
              </a:rPr>
              <a:t>, </a:t>
            </a:r>
            <a:r>
              <a:rPr lang="en-US" altLang="zh-CN" sz="2800" b="1" dirty="0"/>
              <a:t>2</a:t>
            </a:r>
            <a:r>
              <a:rPr lang="en-US" altLang="zh-CN" sz="2800" b="1" dirty="0">
                <a:latin typeface="Palatino-Roman" charset="0"/>
              </a:rPr>
              <a:t>, </a:t>
            </a:r>
            <a:r>
              <a:rPr lang="en-US" altLang="zh-CN" sz="2800" b="1" dirty="0"/>
              <a:t>2] , 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73" name="Group 53"/>
          <p:cNvGrpSpPr>
            <a:grpSpLocks/>
          </p:cNvGrpSpPr>
          <p:nvPr/>
        </p:nvGrpSpPr>
        <p:grpSpPr bwMode="auto">
          <a:xfrm>
            <a:off x="3953346" y="4364534"/>
            <a:ext cx="431800" cy="579437"/>
            <a:chOff x="4649" y="3473"/>
            <a:chExt cx="272" cy="365"/>
          </a:xfrm>
        </p:grpSpPr>
        <p:sp>
          <p:nvSpPr>
            <p:cNvPr id="74" name="AutoShape 51"/>
            <p:cNvSpPr>
              <a:spLocks noChangeArrowheads="1"/>
            </p:cNvSpPr>
            <p:nvPr/>
          </p:nvSpPr>
          <p:spPr bwMode="auto">
            <a:xfrm flipH="1">
              <a:off x="4649" y="3612"/>
              <a:ext cx="227" cy="90"/>
            </a:xfrm>
            <a:prstGeom prst="rightArrow">
              <a:avLst>
                <a:gd name="adj1" fmla="val 50000"/>
                <a:gd name="adj2" fmla="val 63056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4649" y="3473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24781" y="4849996"/>
            <a:ext cx="5371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获胜</a:t>
            </a:r>
            <a:r>
              <a:rPr lang="zh-CN" altLang="en-US" sz="2800" b="1" dirty="0" smtClean="0"/>
              <a:t>规则</a:t>
            </a:r>
            <a:r>
              <a:rPr lang="en-US" altLang="zh-CN" sz="2800" b="1" dirty="0" smtClean="0"/>
              <a:t>: B,C</a:t>
            </a:r>
            <a:r>
              <a:rPr lang="zh-CN" altLang="en-US" sz="2800" b="1" dirty="0" smtClean="0"/>
              <a:t>权力同</a:t>
            </a:r>
            <a:r>
              <a:rPr lang="en-US" altLang="zh-CN" sz="2800" b="1" dirty="0" smtClean="0"/>
              <a:t>,A</a:t>
            </a:r>
            <a:r>
              <a:rPr lang="zh-CN" altLang="en-US" sz="2800" b="1" dirty="0" smtClean="0"/>
              <a:t>有否决权</a:t>
            </a:r>
            <a:endParaRPr lang="zh-CN" altLang="en-US" sz="28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5868144" y="4809348"/>
            <a:ext cx="2951733" cy="563868"/>
            <a:chOff x="5868144" y="4809348"/>
            <a:chExt cx="2951733" cy="563868"/>
          </a:xfrm>
        </p:grpSpPr>
        <p:sp>
          <p:nvSpPr>
            <p:cNvPr id="65" name="Rectangle 44"/>
            <p:cNvSpPr>
              <a:spLocks noChangeArrowheads="1"/>
            </p:cNvSpPr>
            <p:nvPr/>
          </p:nvSpPr>
          <p:spPr bwMode="auto">
            <a:xfrm>
              <a:off x="5940152" y="4809348"/>
              <a:ext cx="28797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 </a:t>
              </a:r>
              <a:r>
                <a:rPr lang="en-US" altLang="zh-CN" sz="2800" b="1" i="1" dirty="0" err="1">
                  <a:solidFill>
                    <a:srgbClr val="333333"/>
                  </a:solidFill>
                </a:rPr>
                <a:t>W</a:t>
              </a:r>
              <a:r>
                <a:rPr lang="en-US" altLang="zh-CN" sz="2800" b="1" i="1" baseline="-30000" dirty="0" err="1">
                  <a:solidFill>
                    <a:srgbClr val="333333"/>
                  </a:solidFill>
                </a:rPr>
                <a:t>m</a:t>
              </a:r>
              <a:r>
                <a:rPr lang="en-US" altLang="zh-CN" sz="2800" b="1" dirty="0">
                  <a:solidFill>
                    <a:srgbClr val="333333"/>
                  </a:solidFill>
                </a:rPr>
                <a:t>=</a:t>
              </a:r>
              <a:r>
                <a:rPr lang="en-US" altLang="zh-CN" sz="2800" b="1" dirty="0">
                  <a:solidFill>
                    <a:srgbClr val="333333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sz="2800" b="1" dirty="0">
                  <a:solidFill>
                    <a:srgbClr val="333333"/>
                  </a:solidFill>
                </a:rPr>
                <a:t>[</a:t>
              </a:r>
              <a:r>
                <a:rPr lang="en-US" altLang="zh-CN" sz="2800" b="1" dirty="0"/>
                <a:t>AB]</a:t>
              </a:r>
              <a:r>
                <a:rPr lang="en-US" altLang="zh-CN" sz="2800" b="1" dirty="0">
                  <a:solidFill>
                    <a:srgbClr val="333333"/>
                  </a:solidFill>
                </a:rPr>
                <a:t> ,[</a:t>
              </a:r>
              <a:r>
                <a:rPr lang="en-US" altLang="zh-CN" sz="2800" b="1" dirty="0"/>
                <a:t>AC])</a:t>
              </a:r>
            </a:p>
          </p:txBody>
        </p:sp>
        <p:sp>
          <p:nvSpPr>
            <p:cNvPr id="77" name="AutoShape 45"/>
            <p:cNvSpPr>
              <a:spLocks noChangeArrowheads="1"/>
            </p:cNvSpPr>
            <p:nvPr/>
          </p:nvSpPr>
          <p:spPr bwMode="auto">
            <a:xfrm>
              <a:off x="5868144" y="4887441"/>
              <a:ext cx="142875" cy="48577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6372200" y="4221088"/>
            <a:ext cx="2437195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/>
              <a:t>唯一？</a:t>
            </a:r>
            <a:r>
              <a:rPr lang="zh-CN" altLang="en-US" sz="2800" b="1" dirty="0"/>
              <a:t>存在？</a:t>
            </a:r>
          </a:p>
        </p:txBody>
      </p:sp>
      <p:sp>
        <p:nvSpPr>
          <p:cNvPr id="80" name="矩形 79"/>
          <p:cNvSpPr/>
          <p:nvPr/>
        </p:nvSpPr>
        <p:spPr>
          <a:xfrm>
            <a:off x="719224" y="6021288"/>
            <a:ext cx="7381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给出获胜规则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800" b="1" i="1" baseline="-30000" dirty="0" err="1" smtClean="0">
                <a:solidFill>
                  <a:srgbClr val="FF0000"/>
                </a:solidFill>
              </a:rPr>
              <a:t>m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可能找不到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加权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投票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系统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58" grpId="0"/>
      <p:bldP spid="7" grpId="0" animBg="1"/>
      <p:bldP spid="72" grpId="0"/>
      <p:bldP spid="76" grpId="0"/>
      <p:bldP spid="79" grpId="0" animBg="1"/>
      <p:bldP spid="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16590"/>
              </p:ext>
            </p:extLst>
          </p:nvPr>
        </p:nvGraphicFramePr>
        <p:xfrm>
          <a:off x="686710" y="1844824"/>
          <a:ext cx="22322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=[</a:t>
                      </a: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; </a:t>
                      </a: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altLang="zh-CN" sz="2400" b="1" baseline="-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</a:rPr>
                        <a:t> w</a:t>
                      </a:r>
                      <a:r>
                        <a:rPr lang="en-US" altLang="zh-CN" sz="2400" b="1" baseline="-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</a:rPr>
                        <a:t> w</a:t>
                      </a:r>
                      <a:r>
                        <a:rPr lang="en-US" altLang="zh-CN" sz="2400" b="1" i="0" baseline="-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]  </a:t>
                      </a:r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r>
                        <a:rPr lang="en-US" altLang="zh-CN" sz="2400" b="1" i="1" dirty="0" smtClean="0"/>
                        <a:t>S</a:t>
                      </a:r>
                      <a:r>
                        <a:rPr lang="en-US" altLang="zh-CN" sz="2400" b="1" baseline="30000" dirty="0" smtClean="0"/>
                        <a:t>(1)</a:t>
                      </a:r>
                      <a:r>
                        <a:rPr lang="en-US" altLang="zh-CN" sz="2400" b="1" dirty="0" smtClean="0"/>
                        <a:t>=[3; 3</a:t>
                      </a:r>
                      <a:r>
                        <a:rPr lang="en-US" altLang="zh-CN" sz="2400" b="1" dirty="0" smtClean="0"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en-US" altLang="zh-CN" sz="2400" b="1" dirty="0" smtClean="0"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/>
                        <a:t>1] </a:t>
                      </a:r>
                      <a:endParaRPr lang="zh-CN" altLang="en-US" sz="2400" dirty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 smtClean="0"/>
                        <a:t>S</a:t>
                      </a:r>
                      <a:r>
                        <a:rPr lang="en-US" altLang="zh-CN" sz="2400" b="1" baseline="30000" dirty="0" smtClean="0"/>
                        <a:t>(2)</a:t>
                      </a:r>
                      <a:r>
                        <a:rPr lang="en-US" altLang="zh-CN" sz="2400" b="1" dirty="0" smtClean="0"/>
                        <a:t>=[2; 1</a:t>
                      </a:r>
                      <a:r>
                        <a:rPr lang="en-US" altLang="zh-CN" sz="2400" b="1" dirty="0" smtClean="0"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/>
                        <a:t>1,</a:t>
                      </a:r>
                      <a:r>
                        <a:rPr lang="en-US" altLang="zh-CN" sz="2400" b="1" dirty="0" smtClean="0">
                          <a:latin typeface="Palatino-Roman" charset="0"/>
                        </a:rPr>
                        <a:t> </a:t>
                      </a:r>
                      <a:r>
                        <a:rPr lang="en-US" altLang="zh-CN" sz="2400" b="1" dirty="0" smtClean="0"/>
                        <a:t>1] </a:t>
                      </a:r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 smtClean="0"/>
                        <a:t>S</a:t>
                      </a:r>
                      <a:r>
                        <a:rPr lang="en-US" altLang="zh-CN" sz="2400" b="1" baseline="30000" dirty="0" smtClean="0"/>
                        <a:t>(3)</a:t>
                      </a:r>
                      <a:r>
                        <a:rPr lang="en-US" altLang="zh-CN" sz="2400" b="1" dirty="0" smtClean="0"/>
                        <a:t>=[4; 2</a:t>
                      </a:r>
                      <a:r>
                        <a:rPr lang="en-US" altLang="zh-CN" sz="2400" b="1" dirty="0" smtClean="0"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/>
                        <a:t>2</a:t>
                      </a:r>
                      <a:r>
                        <a:rPr lang="en-US" altLang="zh-CN" sz="2400" b="1" dirty="0" smtClean="0"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/>
                        <a:t>1] </a:t>
                      </a:r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r>
                        <a:rPr lang="en-US" altLang="zh-CN" sz="2400" b="1" i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400" b="1" baseline="30000" dirty="0" smtClean="0">
                          <a:solidFill>
                            <a:srgbClr val="FF0000"/>
                          </a:solidFill>
                        </a:rPr>
                        <a:t>(4)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=[3; 2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Palatino-Roman" charset="0"/>
                        </a:rPr>
                        <a:t>, 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1]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87843"/>
              </p:ext>
            </p:extLst>
          </p:nvPr>
        </p:nvGraphicFramePr>
        <p:xfrm>
          <a:off x="2918958" y="1844824"/>
          <a:ext cx="3168352" cy="222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ea typeface="楷体_GB2312" pitchFamily="49" charset="-122"/>
                        </a:rPr>
                        <a:t>极小获胜联盟集</a:t>
                      </a:r>
                      <a:r>
                        <a:rPr lang="en-US" altLang="zh-CN" sz="2400" b="1" i="1" dirty="0" err="1" smtClean="0">
                          <a:ea typeface="楷体_GB2312" pitchFamily="49" charset="-122"/>
                        </a:rPr>
                        <a:t>W</a:t>
                      </a:r>
                      <a:r>
                        <a:rPr lang="en-US" altLang="zh-CN" sz="2400" b="1" i="1" baseline="-25000" dirty="0" err="1" smtClean="0">
                          <a:ea typeface="楷体_GB2312" pitchFamily="49" charset="-122"/>
                        </a:rPr>
                        <a:t>m</a:t>
                      </a:r>
                      <a:r>
                        <a:rPr lang="en-US" altLang="zh-CN" sz="2400" b="1" dirty="0" smtClean="0">
                          <a:ea typeface="楷体_GB2312" pitchFamily="49" charset="-122"/>
                        </a:rPr>
                        <a:t> </a:t>
                      </a:r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2846950" y="2276872"/>
            <a:ext cx="3254997" cy="1848893"/>
            <a:chOff x="2846950" y="2276872"/>
            <a:chExt cx="3254997" cy="1848893"/>
          </a:xfrm>
        </p:grpSpPr>
        <p:sp>
          <p:nvSpPr>
            <p:cNvPr id="7" name="矩形 6"/>
            <p:cNvSpPr/>
            <p:nvPr/>
          </p:nvSpPr>
          <p:spPr>
            <a:xfrm>
              <a:off x="2918958" y="2276872"/>
              <a:ext cx="14269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1" dirty="0" err="1">
                  <a:solidFill>
                    <a:srgbClr val="333333"/>
                  </a:solidFill>
                </a:rPr>
                <a:t>W</a:t>
              </a:r>
              <a:r>
                <a:rPr lang="en-US" altLang="zh-CN" b="1" i="1" baseline="-30000" dirty="0" err="1">
                  <a:solidFill>
                    <a:srgbClr val="333333"/>
                  </a:solidFill>
                </a:rPr>
                <a:t>m</a:t>
              </a:r>
              <a:r>
                <a:rPr lang="en-US" altLang="zh-CN" b="1" dirty="0">
                  <a:solidFill>
                    <a:srgbClr val="333333"/>
                  </a:solidFill>
                </a:rPr>
                <a:t>=</a:t>
              </a:r>
              <a:r>
                <a:rPr lang="en-US" altLang="zh-CN" b="1" dirty="0">
                  <a:solidFill>
                    <a:srgbClr val="333333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b="1" dirty="0">
                  <a:solidFill>
                    <a:srgbClr val="333333"/>
                  </a:solidFill>
                </a:rPr>
                <a:t>[</a:t>
              </a:r>
              <a:r>
                <a:rPr lang="en-US" altLang="zh-CN" b="1" dirty="0"/>
                <a:t>A])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877988" y="2740770"/>
              <a:ext cx="32239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1" dirty="0" err="1">
                  <a:solidFill>
                    <a:srgbClr val="333333"/>
                  </a:solidFill>
                </a:rPr>
                <a:t>W</a:t>
              </a:r>
              <a:r>
                <a:rPr lang="en-US" altLang="zh-CN" b="1" i="1" baseline="-30000" dirty="0" err="1">
                  <a:solidFill>
                    <a:srgbClr val="333333"/>
                  </a:solidFill>
                </a:rPr>
                <a:t>m</a:t>
              </a:r>
              <a:r>
                <a:rPr lang="en-US" altLang="zh-CN" b="1" dirty="0">
                  <a:solidFill>
                    <a:srgbClr val="333333"/>
                  </a:solidFill>
                </a:rPr>
                <a:t>=</a:t>
              </a:r>
              <a:r>
                <a:rPr lang="en-US" altLang="zh-CN" b="1" dirty="0">
                  <a:solidFill>
                    <a:srgbClr val="333333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b="1" dirty="0">
                  <a:solidFill>
                    <a:srgbClr val="333333"/>
                  </a:solidFill>
                </a:rPr>
                <a:t>[</a:t>
              </a:r>
              <a:r>
                <a:rPr lang="en-US" altLang="zh-CN" b="1" dirty="0"/>
                <a:t>AB],</a:t>
              </a:r>
              <a:r>
                <a:rPr lang="en-US" altLang="zh-CN" b="1" dirty="0">
                  <a:solidFill>
                    <a:srgbClr val="333333"/>
                  </a:solidFill>
                </a:rPr>
                <a:t> [</a:t>
              </a:r>
              <a:r>
                <a:rPr lang="en-US" altLang="zh-CN" b="1" dirty="0"/>
                <a:t>AC],</a:t>
              </a:r>
              <a:r>
                <a:rPr lang="en-US" altLang="zh-CN" b="1" dirty="0">
                  <a:solidFill>
                    <a:srgbClr val="333333"/>
                  </a:solidFill>
                </a:rPr>
                <a:t> [</a:t>
              </a:r>
              <a:r>
                <a:rPr lang="en-US" altLang="zh-CN" b="1" dirty="0"/>
                <a:t>BC])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846950" y="3202435"/>
              <a:ext cx="16321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1" dirty="0" err="1">
                  <a:solidFill>
                    <a:srgbClr val="333333"/>
                  </a:solidFill>
                </a:rPr>
                <a:t>W</a:t>
              </a:r>
              <a:r>
                <a:rPr lang="en-US" altLang="zh-CN" b="1" i="1" baseline="-30000" dirty="0" err="1">
                  <a:solidFill>
                    <a:srgbClr val="333333"/>
                  </a:solidFill>
                </a:rPr>
                <a:t>m</a:t>
              </a:r>
              <a:r>
                <a:rPr lang="en-US" altLang="zh-CN" b="1" dirty="0">
                  <a:solidFill>
                    <a:srgbClr val="333333"/>
                  </a:solidFill>
                </a:rPr>
                <a:t>=</a:t>
              </a:r>
              <a:r>
                <a:rPr lang="en-US" altLang="zh-CN" b="1" dirty="0">
                  <a:solidFill>
                    <a:srgbClr val="333333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b="1" dirty="0">
                  <a:solidFill>
                    <a:srgbClr val="333333"/>
                  </a:solidFill>
                </a:rPr>
                <a:t>[</a:t>
              </a:r>
              <a:r>
                <a:rPr lang="en-US" altLang="zh-CN" b="1" dirty="0"/>
                <a:t>AB])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918958" y="3664100"/>
              <a:ext cx="24368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i="1" dirty="0" err="1">
                  <a:solidFill>
                    <a:srgbClr val="FF0000"/>
                  </a:solidFill>
                </a:rPr>
                <a:t>W</a:t>
              </a:r>
              <a:r>
                <a:rPr lang="en-US" altLang="zh-CN" b="1" i="1" baseline="-30000" dirty="0" err="1">
                  <a:solidFill>
                    <a:srgbClr val="FF0000"/>
                  </a:solidFill>
                </a:rPr>
                <a:t>m</a:t>
              </a:r>
              <a:r>
                <a:rPr lang="en-US" altLang="zh-CN" b="1" dirty="0">
                  <a:solidFill>
                    <a:srgbClr val="FF0000"/>
                  </a:solidFill>
                </a:rPr>
                <a:t>=</a:t>
              </a:r>
              <a:r>
                <a:rPr lang="en-US" altLang="zh-CN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b="1" dirty="0">
                  <a:solidFill>
                    <a:srgbClr val="FF0000"/>
                  </a:solidFill>
                </a:rPr>
                <a:t>[AB] ,[AC])</a:t>
              </a: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72118"/>
              </p:ext>
            </p:extLst>
          </p:nvPr>
        </p:nvGraphicFramePr>
        <p:xfrm>
          <a:off x="6087310" y="1844824"/>
          <a:ext cx="22322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权力指标</a:t>
                      </a: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zh-CN" sz="2400" b="1" dirty="0" smtClean="0">
                        <a:solidFill>
                          <a:schemeClr val="bg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/>
                    </a:p>
                  </a:txBody>
                  <a:tcPr/>
                </a:tc>
              </a:tr>
              <a:tr h="435203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61826" y="632707"/>
            <a:ext cx="36904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权力指标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=(</a:t>
            </a:r>
            <a:r>
              <a:rPr lang="en-US" altLang="zh-CN" sz="2800" b="1" i="1" dirty="0">
                <a:solidFill>
                  <a:srgbClr val="FF0000"/>
                </a:solidFill>
              </a:rPr>
              <a:t>k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</a:rPr>
              <a:t>k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</a:rPr>
              <a:t>k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120747" y="2276872"/>
            <a:ext cx="224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333333"/>
                </a:solidFill>
              </a:rPr>
              <a:t>k</a:t>
            </a:r>
            <a:r>
              <a:rPr lang="en-US" altLang="zh-CN" sz="2800" b="1" baseline="30000" dirty="0">
                <a:solidFill>
                  <a:srgbClr val="333333"/>
                </a:solidFill>
              </a:rPr>
              <a:t>(1)</a:t>
            </a:r>
            <a:r>
              <a:rPr lang="en-US" altLang="zh-CN" sz="2800" b="1" dirty="0">
                <a:solidFill>
                  <a:srgbClr val="333333"/>
                </a:solidFill>
              </a:rPr>
              <a:t> =(1, 0, 0 )</a:t>
            </a:r>
            <a:r>
              <a:rPr lang="en-US" altLang="zh-CN" sz="2800" b="1" dirty="0"/>
              <a:t> 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6162319" y="2740770"/>
            <a:ext cx="2152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333333"/>
                </a:solidFill>
              </a:rPr>
              <a:t>k</a:t>
            </a:r>
            <a:r>
              <a:rPr lang="en-US" altLang="zh-CN" sz="2800" b="1" baseline="30000" dirty="0">
                <a:solidFill>
                  <a:srgbClr val="333333"/>
                </a:solidFill>
              </a:rPr>
              <a:t>(2)</a:t>
            </a:r>
            <a:r>
              <a:rPr lang="en-US" altLang="zh-CN" sz="2800" b="1" dirty="0">
                <a:solidFill>
                  <a:srgbClr val="333333"/>
                </a:solidFill>
              </a:rPr>
              <a:t>=(1, 1, 1 )</a:t>
            </a:r>
            <a:r>
              <a:rPr lang="en-US" altLang="zh-CN" sz="2800" b="1" dirty="0"/>
              <a:t> 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6162319" y="3144401"/>
            <a:ext cx="215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333333"/>
                </a:solidFill>
              </a:rPr>
              <a:t>k</a:t>
            </a:r>
            <a:r>
              <a:rPr lang="en-US" altLang="zh-CN" sz="2800" b="1" baseline="30000" dirty="0">
                <a:solidFill>
                  <a:srgbClr val="333333"/>
                </a:solidFill>
              </a:rPr>
              <a:t>(3)</a:t>
            </a:r>
            <a:r>
              <a:rPr lang="en-US" altLang="zh-CN" sz="2800" b="1" dirty="0">
                <a:solidFill>
                  <a:srgbClr val="333333"/>
                </a:solidFill>
              </a:rPr>
              <a:t>=(1, 1, 0 )</a:t>
            </a:r>
            <a:r>
              <a:rPr lang="en-US" altLang="zh-CN" sz="2800" b="1" dirty="0"/>
              <a:t> 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6159318" y="3635376"/>
            <a:ext cx="847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333333"/>
                </a:solidFill>
              </a:rPr>
              <a:t>k</a:t>
            </a:r>
            <a:r>
              <a:rPr lang="en-US" altLang="zh-CN" sz="2800" b="1" baseline="30000" dirty="0">
                <a:solidFill>
                  <a:srgbClr val="333333"/>
                </a:solidFill>
              </a:rPr>
              <a:t>(4)</a:t>
            </a:r>
            <a:r>
              <a:rPr lang="en-US" altLang="zh-CN" sz="2800" b="1" dirty="0">
                <a:solidFill>
                  <a:srgbClr val="333333"/>
                </a:solidFill>
              </a:rPr>
              <a:t>=</a:t>
            </a:r>
            <a:endParaRPr lang="en-US" altLang="zh-CN" sz="2800" b="1" dirty="0"/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6899349" y="3635376"/>
            <a:ext cx="1489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333333"/>
                </a:solidFill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?</a:t>
            </a:r>
            <a:r>
              <a:rPr lang="en-US" altLang="zh-CN" sz="2800" b="1" dirty="0">
                <a:solidFill>
                  <a:srgbClr val="333333"/>
                </a:solidFill>
              </a:rPr>
              <a:t>, 1, 1 )</a:t>
            </a:r>
            <a:r>
              <a:rPr lang="en-US" altLang="zh-CN" sz="2800" b="1" dirty="0"/>
              <a:t> 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67114" y="604598"/>
            <a:ext cx="4103687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加权投票与获胜联盟 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91516" y="4221088"/>
            <a:ext cx="882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每个投票人的投票对结果的影响</a:t>
            </a:r>
            <a:r>
              <a:rPr lang="zh-CN" altLang="en-US" sz="2800" b="1" dirty="0">
                <a:solidFill>
                  <a:srgbClr val="FF0000"/>
                </a:solidFill>
              </a:rPr>
              <a:t>不直接依赖于他的权重</a:t>
            </a:r>
            <a:r>
              <a:rPr lang="en-US" altLang="zh-CN" sz="2800" b="1" dirty="0"/>
              <a:t>. 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07950" y="4969668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每个投票人对结果的影响才是他的</a:t>
            </a:r>
            <a:r>
              <a:rPr lang="zh-CN" altLang="en-US" sz="2800" b="1" dirty="0">
                <a:solidFill>
                  <a:srgbClr val="FF0000"/>
                </a:solidFill>
              </a:rPr>
              <a:t>权力最重要的度量</a:t>
            </a:r>
            <a:r>
              <a:rPr lang="en-US" altLang="zh-CN" sz="2800" b="1" dirty="0"/>
              <a:t>. </a:t>
            </a: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764318" y="5661248"/>
            <a:ext cx="768667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寻找公平、合理的度量投票人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权力的数量指标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50825" y="1196752"/>
            <a:ext cx="871366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   </a:t>
            </a:r>
            <a:r>
              <a:rPr lang="zh-CN" altLang="en-US" sz="2800" b="1" dirty="0">
                <a:solidFill>
                  <a:srgbClr val="333333"/>
                </a:solidFill>
                <a:cs typeface="Times New Roman" panose="02020603050405020304" pitchFamily="18" charset="0"/>
              </a:rPr>
              <a:t>某系一委员会由主任</a:t>
            </a:r>
            <a:r>
              <a:rPr lang="en-US" altLang="zh-CN" sz="2800" b="1" dirty="0">
                <a:solidFill>
                  <a:srgbClr val="000000"/>
                </a:solidFill>
              </a:rPr>
              <a:t>A</a:t>
            </a:r>
            <a:r>
              <a:rPr lang="zh-CN" altLang="en-US" sz="2800" b="1" dirty="0">
                <a:solidFill>
                  <a:srgbClr val="333333"/>
                </a:solidFill>
                <a:cs typeface="Times New Roman" panose="02020603050405020304" pitchFamily="18" charset="0"/>
              </a:rPr>
              <a:t>、教授</a:t>
            </a:r>
            <a:r>
              <a:rPr lang="en-US" altLang="zh-CN" sz="2800" b="1" dirty="0">
                <a:solidFill>
                  <a:srgbClr val="000000"/>
                </a:solidFill>
              </a:rPr>
              <a:t>B</a:t>
            </a:r>
            <a:r>
              <a:rPr lang="zh-CN" altLang="en-US" sz="2800" b="1" dirty="0">
                <a:solidFill>
                  <a:srgbClr val="333333"/>
                </a:solidFill>
                <a:cs typeface="Times New Roman" panose="02020603050405020304" pitchFamily="18" charset="0"/>
              </a:rPr>
              <a:t>、学生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C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三人</a:t>
            </a:r>
            <a:r>
              <a:rPr lang="zh-CN" altLang="en-US" sz="2800" b="1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组成</a:t>
            </a:r>
            <a:r>
              <a:rPr lang="en-US" altLang="zh-CN" sz="2800" b="1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.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1633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20" grpId="0"/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2124075" y="476250"/>
            <a:ext cx="48895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权力指标（</a:t>
            </a:r>
            <a:r>
              <a:rPr lang="en-US" altLang="zh-CN" sz="3200" b="1">
                <a:ea typeface="楷体_GB2312" pitchFamily="49" charset="-122"/>
              </a:rPr>
              <a:t>Power index</a:t>
            </a:r>
            <a:r>
              <a:rPr lang="zh-CN" altLang="en-US" sz="3200" b="1">
                <a:ea typeface="楷体_GB2312" pitchFamily="49" charset="-122"/>
              </a:rPr>
              <a:t>） 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611188" y="1125538"/>
            <a:ext cx="328295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333333"/>
                </a:solidFill>
              </a:rPr>
              <a:t>S</a:t>
            </a:r>
            <a:r>
              <a:rPr lang="en-US" altLang="zh-CN" sz="2800" b="1">
                <a:solidFill>
                  <a:srgbClr val="333333"/>
                </a:solidFill>
              </a:rPr>
              <a:t>=[</a:t>
            </a:r>
            <a:r>
              <a:rPr lang="en-US" altLang="zh-CN" sz="2800" b="1" i="1">
                <a:solidFill>
                  <a:srgbClr val="333333"/>
                </a:solidFill>
              </a:rPr>
              <a:t>q</a:t>
            </a:r>
            <a:r>
              <a:rPr lang="en-US" altLang="zh-CN" sz="2800" b="1">
                <a:solidFill>
                  <a:srgbClr val="333333"/>
                </a:solidFill>
              </a:rPr>
              <a:t>; </a:t>
            </a:r>
            <a:r>
              <a:rPr lang="en-US" altLang="zh-CN" sz="2800" b="1" i="1">
                <a:solidFill>
                  <a:srgbClr val="000000"/>
                </a:solidFill>
              </a:rPr>
              <a:t>w</a:t>
            </a:r>
            <a:r>
              <a:rPr lang="en-US" altLang="zh-CN" sz="2800" b="1" baseline="-30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</a:rPr>
              <a:t> w</a:t>
            </a:r>
            <a:r>
              <a:rPr lang="en-US" altLang="zh-CN" sz="2800" b="1" baseline="-30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</a:rPr>
              <a:t> …</a:t>
            </a:r>
            <a:r>
              <a:rPr lang="en-US" altLang="zh-CN" sz="2800" b="1">
                <a:solidFill>
                  <a:srgbClr val="000000"/>
                </a:solidFill>
                <a:latin typeface="Palatino-Roman" charset="0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</a:rPr>
              <a:t>w</a:t>
            </a:r>
            <a:r>
              <a:rPr lang="en-US" altLang="zh-CN" sz="2800" b="1" i="1" baseline="-30000">
                <a:solidFill>
                  <a:srgbClr val="333333"/>
                </a:solidFill>
              </a:rPr>
              <a:t>n</a:t>
            </a:r>
            <a:r>
              <a:rPr lang="en-US" altLang="zh-CN" sz="2800" b="1">
                <a:solidFill>
                  <a:srgbClr val="333333"/>
                </a:solidFill>
              </a:rPr>
              <a:t>]</a:t>
            </a:r>
            <a:r>
              <a:rPr lang="en-US" altLang="zh-CN" sz="2800" b="1"/>
              <a:t>  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4356100" y="1125538"/>
            <a:ext cx="1722438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G</a:t>
            </a:r>
            <a:r>
              <a:rPr lang="en-US" altLang="zh-CN" sz="2800" b="1"/>
              <a:t>=(</a:t>
            </a:r>
            <a:r>
              <a:rPr lang="en-US" altLang="zh-CN" sz="2800" b="1" i="1"/>
              <a:t>N, W</a:t>
            </a:r>
            <a:r>
              <a:rPr lang="en-US" altLang="zh-CN" sz="2800" b="1"/>
              <a:t>) </a:t>
            </a: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323850" y="1700213"/>
            <a:ext cx="741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度量投票人权力的</a:t>
            </a:r>
            <a:r>
              <a:rPr lang="zh-CN" altLang="en-US" sz="2800" b="1">
                <a:solidFill>
                  <a:srgbClr val="FF0000"/>
                </a:solidFill>
              </a:rPr>
              <a:t>数量指标</a:t>
            </a:r>
            <a:r>
              <a:rPr lang="zh-CN" altLang="en-US" sz="2800" b="1"/>
              <a:t>应该具有的</a:t>
            </a:r>
            <a:r>
              <a:rPr lang="zh-CN" altLang="en-US" sz="2800" b="1">
                <a:solidFill>
                  <a:srgbClr val="FF0000"/>
                </a:solidFill>
              </a:rPr>
              <a:t>性质：</a:t>
            </a:r>
            <a:r>
              <a:rPr lang="zh-CN" altLang="en-US" sz="2800" b="1"/>
              <a:t> 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382588" y="2276475"/>
            <a:ext cx="829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1. </a:t>
            </a:r>
            <a:r>
              <a:rPr lang="zh-CN" altLang="en-US" sz="2800" b="1"/>
              <a:t>每个投票人</a:t>
            </a:r>
            <a:r>
              <a:rPr lang="en-US" altLang="zh-CN" sz="2800" b="1" i="1"/>
              <a:t>i </a:t>
            </a:r>
            <a:r>
              <a:rPr lang="zh-CN" altLang="en-US" sz="2800" b="1"/>
              <a:t>有一个非负实数</a:t>
            </a:r>
            <a:r>
              <a:rPr lang="en-US" altLang="zh-CN" sz="2800" b="1" i="1"/>
              <a:t>k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作为他的权力指标</a:t>
            </a:r>
            <a:r>
              <a:rPr lang="en-US" altLang="zh-CN" sz="2800" b="1"/>
              <a:t>. </a:t>
            </a:r>
          </a:p>
        </p:txBody>
      </p:sp>
      <p:sp>
        <p:nvSpPr>
          <p:cNvPr id="61447" name="Rectangle 15"/>
          <p:cNvSpPr>
            <a:spLocks noChangeArrowheads="1"/>
          </p:cNvSpPr>
          <p:nvPr/>
        </p:nvSpPr>
        <p:spPr bwMode="auto">
          <a:xfrm>
            <a:off x="0" y="291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95288" y="2852738"/>
            <a:ext cx="5832475" cy="538162"/>
            <a:chOff x="113" y="2115"/>
            <a:chExt cx="3674" cy="339"/>
          </a:xfrm>
        </p:grpSpPr>
        <p:graphicFrame>
          <p:nvGraphicFramePr>
            <p:cNvPr id="61459" name="Object 14"/>
            <p:cNvGraphicFramePr>
              <a:graphicFrameLocks noChangeAspect="1"/>
            </p:cNvGraphicFramePr>
            <p:nvPr/>
          </p:nvGraphicFramePr>
          <p:xfrm>
            <a:off x="1383" y="2115"/>
            <a:ext cx="63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1" name="Equation" r:id="rId3" imgW="431613" imgH="228501" progId="Equation.DSMT4">
                    <p:embed/>
                  </p:oleObj>
                </mc:Choice>
                <mc:Fallback>
                  <p:oleObj name="Equation" r:id="rId3" imgW="431613" imgH="228501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115"/>
                          <a:ext cx="63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0" name="Rectangle 16"/>
            <p:cNvSpPr>
              <a:spLocks noChangeArrowheads="1"/>
            </p:cNvSpPr>
            <p:nvPr/>
          </p:nvSpPr>
          <p:spPr bwMode="auto">
            <a:xfrm>
              <a:off x="113" y="2115"/>
              <a:ext cx="36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2. </a:t>
              </a:r>
              <a:r>
                <a:rPr lang="zh-CN" altLang="en-US" sz="2800" b="1"/>
                <a:t>当且仅当             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i</a:t>
              </a:r>
              <a:r>
                <a:rPr lang="zh-CN" altLang="en-US" sz="2800" b="1"/>
                <a:t>是傀儡</a:t>
              </a:r>
              <a:r>
                <a:rPr lang="en-US" altLang="zh-CN" sz="2800" b="1"/>
                <a:t>)</a:t>
              </a:r>
              <a:r>
                <a:rPr lang="zh-CN" altLang="en-US" sz="2800" b="1"/>
                <a:t>时</a:t>
              </a:r>
              <a:r>
                <a:rPr lang="en-US" altLang="zh-CN" sz="2800" b="1" i="1"/>
                <a:t>k</a:t>
              </a:r>
              <a:r>
                <a:rPr lang="en-US" altLang="zh-CN" sz="2800" b="1" i="1" baseline="-25000"/>
                <a:t>i</a:t>
              </a:r>
              <a:r>
                <a:rPr lang="en-US" altLang="zh-CN" sz="2800" b="1"/>
                <a:t>=0.</a:t>
              </a:r>
            </a:p>
          </p:txBody>
        </p:sp>
      </p:grp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63538" y="3933825"/>
            <a:ext cx="6224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4. </a:t>
            </a:r>
            <a:r>
              <a:rPr lang="zh-CN" altLang="en-US" sz="2800" b="1">
                <a:latin typeface="Palatino-Roman" charset="0"/>
              </a:rPr>
              <a:t>当</a:t>
            </a:r>
            <a:r>
              <a:rPr lang="zh-CN" altLang="en-US" sz="2800" b="1">
                <a:solidFill>
                  <a:srgbClr val="333333"/>
                </a:solidFill>
              </a:rPr>
              <a:t>投票人</a:t>
            </a:r>
            <a:r>
              <a:rPr lang="en-US" altLang="zh-CN" sz="2800" b="1" i="1">
                <a:solidFill>
                  <a:srgbClr val="333333"/>
                </a:solidFill>
              </a:rPr>
              <a:t>i</a:t>
            </a:r>
            <a:r>
              <a:rPr lang="zh-CN" altLang="en-US" sz="2800" b="1">
                <a:solidFill>
                  <a:srgbClr val="333333"/>
                </a:solidFill>
              </a:rPr>
              <a:t>和</a:t>
            </a:r>
            <a:r>
              <a:rPr lang="en-US" altLang="zh-CN" sz="2800" b="1" i="1">
                <a:solidFill>
                  <a:srgbClr val="333333"/>
                </a:solidFill>
              </a:rPr>
              <a:t>j</a:t>
            </a:r>
            <a:r>
              <a:rPr lang="zh-CN" altLang="en-US" sz="2800" b="1">
                <a:solidFill>
                  <a:srgbClr val="333333"/>
                </a:solidFill>
              </a:rPr>
              <a:t>在</a:t>
            </a:r>
            <a:r>
              <a:rPr lang="en-US" altLang="zh-CN" sz="2800" b="1" i="1">
                <a:solidFill>
                  <a:srgbClr val="333333"/>
                </a:solidFill>
              </a:rPr>
              <a:t>W</a:t>
            </a:r>
            <a:r>
              <a:rPr lang="zh-CN" altLang="en-US" sz="2800" b="1">
                <a:solidFill>
                  <a:srgbClr val="333333"/>
                </a:solidFill>
              </a:rPr>
              <a:t>中</a:t>
            </a:r>
            <a:r>
              <a:rPr lang="zh-CN" altLang="en-US" sz="2800" b="1">
                <a:solidFill>
                  <a:srgbClr val="FF0000"/>
                </a:solidFill>
              </a:rPr>
              <a:t>“对称”</a:t>
            </a:r>
            <a:r>
              <a:rPr lang="zh-CN" altLang="en-US" sz="2800" b="1">
                <a:solidFill>
                  <a:srgbClr val="333333"/>
                </a:solidFill>
              </a:rPr>
              <a:t>时</a:t>
            </a:r>
            <a:r>
              <a:rPr lang="en-US" altLang="zh-CN" sz="2800" b="1" i="1">
                <a:solidFill>
                  <a:srgbClr val="333333"/>
                </a:solidFill>
              </a:rPr>
              <a:t>k</a:t>
            </a:r>
            <a:r>
              <a:rPr lang="en-US" altLang="zh-CN" sz="2800" b="1" i="1" baseline="-30000"/>
              <a:t>i</a:t>
            </a:r>
            <a:r>
              <a:rPr lang="en-US" altLang="zh-CN" sz="2800" b="1"/>
              <a:t>=</a:t>
            </a:r>
            <a:r>
              <a:rPr lang="en-US" altLang="zh-CN" sz="2800" b="1" i="1">
                <a:solidFill>
                  <a:srgbClr val="333333"/>
                </a:solidFill>
              </a:rPr>
              <a:t>k</a:t>
            </a:r>
            <a:r>
              <a:rPr lang="en-US" altLang="zh-CN" sz="2800" b="1" i="1" baseline="-30000"/>
              <a:t>j</a:t>
            </a:r>
            <a:r>
              <a:rPr lang="en-US" altLang="zh-CN" sz="2800" b="1">
                <a:latin typeface="Palatino-Roman" charset="0"/>
              </a:rPr>
              <a:t>.</a:t>
            </a:r>
          </a:p>
        </p:txBody>
      </p:sp>
      <p:sp>
        <p:nvSpPr>
          <p:cNvPr id="61450" name="Rectangle 22"/>
          <p:cNvSpPr>
            <a:spLocks noChangeArrowheads="1"/>
          </p:cNvSpPr>
          <p:nvPr/>
        </p:nvSpPr>
        <p:spPr bwMode="auto">
          <a:xfrm>
            <a:off x="0" y="2854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95288" y="4508500"/>
            <a:ext cx="5854700" cy="719138"/>
            <a:chOff x="249" y="2840"/>
            <a:chExt cx="3688" cy="453"/>
          </a:xfrm>
        </p:grpSpPr>
        <p:graphicFrame>
          <p:nvGraphicFramePr>
            <p:cNvPr id="61457" name="Object 21"/>
            <p:cNvGraphicFramePr>
              <a:graphicFrameLocks noChangeAspect="1"/>
            </p:cNvGraphicFramePr>
            <p:nvPr/>
          </p:nvGraphicFramePr>
          <p:xfrm>
            <a:off x="1292" y="2840"/>
            <a:ext cx="817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2" name="Equation" r:id="rId5" imgW="558558" imgH="342751" progId="Equation.DSMT4">
                    <p:embed/>
                  </p:oleObj>
                </mc:Choice>
                <mc:Fallback>
                  <p:oleObj name="Equation" r:id="rId5" imgW="558558" imgH="342751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840"/>
                          <a:ext cx="817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8" name="Rectangle 23"/>
            <p:cNvSpPr>
              <a:spLocks noChangeArrowheads="1"/>
            </p:cNvSpPr>
            <p:nvPr/>
          </p:nvSpPr>
          <p:spPr bwMode="auto">
            <a:xfrm>
              <a:off x="249" y="2840"/>
              <a:ext cx="36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5. </a:t>
              </a:r>
              <a:r>
                <a:rPr lang="zh-CN" altLang="en-US" sz="2800" b="1"/>
                <a:t>归一化                </a:t>
              </a:r>
              <a:r>
                <a:rPr lang="en-US" altLang="zh-CN" sz="2800" b="1"/>
                <a:t>(</a:t>
              </a:r>
              <a:r>
                <a:rPr lang="zh-CN" altLang="en-US" sz="2800" b="1"/>
                <a:t>不是必须</a:t>
              </a:r>
              <a:r>
                <a:rPr lang="en-US" altLang="zh-CN" sz="2800" b="1"/>
                <a:t>). </a:t>
              </a:r>
            </a:p>
          </p:txBody>
        </p:sp>
      </p:grp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23850" y="5286375"/>
            <a:ext cx="5719763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满足这些性质的数量指标并不唯一</a:t>
            </a:r>
            <a:r>
              <a:rPr lang="en-US" altLang="zh-CN" sz="2800" b="1"/>
              <a:t>. </a:t>
            </a:r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971550" y="5862638"/>
            <a:ext cx="287972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Shapley</a:t>
            </a:r>
            <a:r>
              <a:rPr lang="zh-CN" altLang="en-US" sz="2800" b="1"/>
              <a:t>权力指标 </a:t>
            </a:r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4859338" y="5876925"/>
            <a:ext cx="3055937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Banzhaf </a:t>
            </a:r>
            <a:r>
              <a:rPr lang="zh-CN" altLang="en-US" sz="2800" b="1"/>
              <a:t>权力指标 </a:t>
            </a:r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auto">
          <a:xfrm>
            <a:off x="361950" y="3414713"/>
            <a:ext cx="4281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33"/>
                </a:solidFill>
              </a:rPr>
              <a:t>3. </a:t>
            </a:r>
            <a:r>
              <a:rPr lang="zh-CN" altLang="en-US" sz="2800" b="1">
                <a:solidFill>
                  <a:srgbClr val="333333"/>
                </a:solidFill>
              </a:rPr>
              <a:t>若权重</a:t>
            </a:r>
            <a:r>
              <a:rPr lang="en-US" altLang="zh-CN" sz="2800" b="1" i="1"/>
              <a:t>w</a:t>
            </a:r>
            <a:r>
              <a:rPr lang="en-US" altLang="zh-CN" sz="2800" b="1" i="1" baseline="-30000"/>
              <a:t>i</a:t>
            </a:r>
            <a:r>
              <a:rPr lang="en-US" altLang="zh-CN" sz="2800" b="1"/>
              <a:t>&gt;</a:t>
            </a:r>
            <a:r>
              <a:rPr lang="en-US" altLang="zh-CN" sz="2800" b="1" i="1"/>
              <a:t>w</a:t>
            </a:r>
            <a:r>
              <a:rPr lang="en-US" altLang="zh-CN" sz="2800" b="1" i="1" baseline="-30000"/>
              <a:t>j</a:t>
            </a:r>
            <a:r>
              <a:rPr lang="en-US" altLang="zh-CN" sz="2800" b="1"/>
              <a:t>, </a:t>
            </a:r>
            <a:r>
              <a:rPr lang="zh-CN" altLang="en-US" sz="2800" b="1">
                <a:latin typeface="Palatino-Roman" charset="0"/>
              </a:rPr>
              <a:t>则</a:t>
            </a:r>
            <a:r>
              <a:rPr lang="en-US" altLang="zh-CN" sz="2800" b="1" i="1">
                <a:solidFill>
                  <a:srgbClr val="333333"/>
                </a:solidFill>
              </a:rPr>
              <a:t>k</a:t>
            </a:r>
            <a:r>
              <a:rPr lang="en-US" altLang="zh-CN" sz="2800" b="1" i="1" baseline="-30000"/>
              <a:t>i</a:t>
            </a:r>
            <a:r>
              <a:rPr lang="en-US" altLang="zh-CN" sz="2800" b="1"/>
              <a:t>≥</a:t>
            </a:r>
            <a:r>
              <a:rPr lang="en-US" altLang="zh-CN" sz="2800" b="1" i="1">
                <a:solidFill>
                  <a:srgbClr val="333333"/>
                </a:solidFill>
              </a:rPr>
              <a:t>k</a:t>
            </a:r>
            <a:r>
              <a:rPr lang="en-US" altLang="zh-CN" sz="2800" b="1" i="1" baseline="-30000"/>
              <a:t>j</a:t>
            </a:r>
            <a:r>
              <a:rPr lang="en-US" altLang="zh-CN" sz="2800" b="1">
                <a:latin typeface="Palatino-Roman" charset="0"/>
              </a:rPr>
              <a:t>.</a:t>
            </a:r>
          </a:p>
        </p:txBody>
      </p:sp>
      <p:graphicFrame>
        <p:nvGraphicFramePr>
          <p:cNvPr id="61456" name="Object 31"/>
          <p:cNvGraphicFramePr>
            <a:graphicFrameLocks noChangeAspect="1"/>
          </p:cNvGraphicFramePr>
          <p:nvPr/>
        </p:nvGraphicFramePr>
        <p:xfrm>
          <a:off x="8027988" y="549275"/>
          <a:ext cx="8731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Clip" r:id="rId7" imgW="4762500" imgH="3505200" progId="MS_ClipArt_Gallery.2">
                  <p:embed/>
                </p:oleObj>
              </mc:Choice>
              <mc:Fallback>
                <p:oleObj name="Clip" r:id="rId7" imgW="4762500" imgH="350520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49275"/>
                        <a:ext cx="8731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136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  <p:bldP spid="136199" grpId="0" animBg="1"/>
      <p:bldP spid="136201" grpId="0"/>
      <p:bldP spid="136202" grpId="0"/>
      <p:bldP spid="136212" grpId="0"/>
      <p:bldP spid="136216" grpId="0" animBg="1"/>
      <p:bldP spid="136217" grpId="0" animBg="1"/>
      <p:bldP spid="1362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2771775" y="404813"/>
            <a:ext cx="3529013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ea typeface="楷体_GB2312" pitchFamily="49" charset="-122"/>
              </a:rPr>
              <a:t>Shapley</a:t>
            </a:r>
            <a:r>
              <a:rPr lang="zh-CN" altLang="en-US" sz="3200" b="1">
                <a:ea typeface="楷体_GB2312" pitchFamily="49" charset="-122"/>
              </a:rPr>
              <a:t>权力指标 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6635750" y="1100410"/>
            <a:ext cx="250825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S</a:t>
            </a:r>
            <a:r>
              <a:rPr lang="en-US" altLang="zh-CN" sz="2800" b="1" baseline="30000"/>
              <a:t>(4)</a:t>
            </a:r>
            <a:r>
              <a:rPr lang="en-US" altLang="zh-CN" sz="2800" b="1"/>
              <a:t>=[3; 2</a:t>
            </a:r>
            <a:r>
              <a:rPr lang="en-US" altLang="zh-CN" sz="2800" b="1">
                <a:latin typeface="Palatino-Roman" charset="0"/>
              </a:rPr>
              <a:t>, </a:t>
            </a:r>
            <a:r>
              <a:rPr lang="en-US" altLang="zh-CN" sz="2800" b="1"/>
              <a:t>1</a:t>
            </a:r>
            <a:r>
              <a:rPr lang="en-US" altLang="zh-CN" sz="2800" b="1">
                <a:latin typeface="Palatino-Roman" charset="0"/>
              </a:rPr>
              <a:t>, </a:t>
            </a:r>
            <a:r>
              <a:rPr lang="en-US" altLang="zh-CN" sz="2800" b="1"/>
              <a:t>1] 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107950" y="1086122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179388" y="1676672"/>
            <a:ext cx="8910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3</a:t>
            </a:r>
            <a:r>
              <a:rPr lang="zh-CN" altLang="en-US" sz="2800" b="1"/>
              <a:t>位投票人的</a:t>
            </a:r>
            <a:r>
              <a:rPr lang="zh-CN" altLang="en-US" sz="2800" b="1">
                <a:solidFill>
                  <a:srgbClr val="FF0000"/>
                </a:solidFill>
              </a:rPr>
              <a:t>全排列</a:t>
            </a:r>
            <a:r>
              <a:rPr lang="en-US" altLang="zh-CN" sz="2800" b="1"/>
              <a:t>: ABC, ACB, BAC, BCA, CAB, CBA </a:t>
            </a: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827088" y="1100410"/>
            <a:ext cx="5845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主任</a:t>
            </a:r>
            <a:r>
              <a:rPr lang="en-US" altLang="zh-CN" sz="2800" b="1"/>
              <a:t>A,</a:t>
            </a:r>
            <a:r>
              <a:rPr lang="zh-CN" altLang="en-US" sz="2800" b="1"/>
              <a:t>教授</a:t>
            </a:r>
            <a:r>
              <a:rPr lang="en-US" altLang="zh-CN" sz="2800" b="1"/>
              <a:t>B,</a:t>
            </a:r>
            <a:r>
              <a:rPr lang="zh-CN" altLang="en-US" sz="2800" b="1"/>
              <a:t>学生</a:t>
            </a:r>
            <a:r>
              <a:rPr lang="en-US" altLang="zh-CN" sz="2800" b="1"/>
              <a:t>C</a:t>
            </a:r>
            <a:r>
              <a:rPr lang="zh-CN" altLang="en-US" sz="2800" b="1"/>
              <a:t>的加权投票系统 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250825" y="2252935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ABC: </a:t>
            </a:r>
            <a:r>
              <a:rPr lang="zh-CN" altLang="en-US" sz="2800" b="1"/>
              <a:t>从</a:t>
            </a:r>
            <a:r>
              <a:rPr lang="en-US" altLang="zh-CN" sz="2800" b="1"/>
              <a:t>A</a:t>
            </a:r>
            <a:r>
              <a:rPr lang="zh-CN" altLang="en-US" sz="2800" b="1"/>
              <a:t>增至</a:t>
            </a:r>
            <a:r>
              <a:rPr lang="en-US" altLang="zh-CN" sz="2800" b="1"/>
              <a:t>AB</a:t>
            </a:r>
            <a:r>
              <a:rPr lang="zh-CN" altLang="en-US" sz="2800" b="1"/>
              <a:t>时</a:t>
            </a:r>
            <a:r>
              <a:rPr lang="en-US" altLang="zh-CN" sz="2800" b="1"/>
              <a:t>[AB]</a:t>
            </a:r>
            <a:r>
              <a:rPr lang="zh-CN" altLang="en-US" sz="2800" b="1"/>
              <a:t>变为获胜联盟</a:t>
            </a: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250825" y="2829197"/>
            <a:ext cx="6383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ACB: </a:t>
            </a:r>
            <a:r>
              <a:rPr lang="zh-CN" altLang="en-US" sz="2800" b="1"/>
              <a:t>从</a:t>
            </a:r>
            <a:r>
              <a:rPr lang="en-US" altLang="zh-CN" sz="2800" b="1"/>
              <a:t>A</a:t>
            </a:r>
            <a:r>
              <a:rPr lang="zh-CN" altLang="en-US" sz="2800" b="1"/>
              <a:t>增至</a:t>
            </a:r>
            <a:r>
              <a:rPr lang="en-US" altLang="zh-CN" sz="2800" b="1"/>
              <a:t>AC</a:t>
            </a:r>
            <a:r>
              <a:rPr lang="zh-CN" altLang="en-US" sz="2800" b="1"/>
              <a:t>时</a:t>
            </a:r>
            <a:r>
              <a:rPr lang="en-US" altLang="zh-CN" sz="2800" b="1"/>
              <a:t>[AC]</a:t>
            </a:r>
            <a:r>
              <a:rPr lang="zh-CN" altLang="en-US" sz="2800" b="1"/>
              <a:t>变为获胜联盟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250825" y="3837260"/>
            <a:ext cx="705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BCA:</a:t>
            </a:r>
            <a:r>
              <a:rPr lang="zh-CN" altLang="en-US" sz="2800" b="1"/>
              <a:t>从</a:t>
            </a:r>
            <a:r>
              <a:rPr lang="en-US" altLang="zh-CN" sz="2800" b="1"/>
              <a:t>BC</a:t>
            </a:r>
            <a:r>
              <a:rPr lang="zh-CN" altLang="en-US" sz="2800" b="1"/>
              <a:t>增至</a:t>
            </a:r>
            <a:r>
              <a:rPr lang="en-US" altLang="zh-CN" sz="2800" b="1"/>
              <a:t>BCA</a:t>
            </a:r>
            <a:r>
              <a:rPr lang="zh-CN" altLang="en-US" sz="2800" b="1"/>
              <a:t>时</a:t>
            </a:r>
            <a:r>
              <a:rPr lang="en-US" altLang="zh-CN" sz="2800" b="1"/>
              <a:t>[BCA]</a:t>
            </a:r>
            <a:r>
              <a:rPr lang="zh-CN" altLang="en-US" sz="2800" b="1"/>
              <a:t>变为获胜联盟</a:t>
            </a: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7164388" y="2091407"/>
            <a:ext cx="1008062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u="sng" dirty="0">
                <a:solidFill>
                  <a:srgbClr val="FF0000"/>
                </a:solidFill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u="sng" dirty="0">
                <a:solidFill>
                  <a:srgbClr val="FF0000"/>
                </a:solidFill>
              </a:rPr>
              <a:t>C</a:t>
            </a:r>
            <a:r>
              <a:rPr lang="en-US" altLang="zh-CN" sz="2800" b="1" dirty="0">
                <a:solidFill>
                  <a:srgbClr val="FF0000"/>
                </a:solidFill>
              </a:rPr>
              <a:t>B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en-US" altLang="zh-CN" sz="2800" b="1" u="sng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</a:rPr>
              <a:t>C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BC</a:t>
            </a:r>
            <a:r>
              <a:rPr lang="en-US" altLang="zh-CN" sz="2800" b="1" u="sng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</a:rPr>
              <a:t>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en-US" altLang="zh-CN" sz="2800" b="1" u="sng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</a:rPr>
              <a:t>B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CB</a:t>
            </a:r>
            <a:r>
              <a:rPr lang="en-US" altLang="zh-CN" sz="2800" b="1" u="sng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250825" y="3332435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BAC: </a:t>
            </a:r>
            <a:r>
              <a:rPr lang="zh-CN" altLang="en-US" sz="2800" b="1"/>
              <a:t>从</a:t>
            </a:r>
            <a:r>
              <a:rPr lang="en-US" altLang="zh-CN" sz="2800" b="1"/>
              <a:t>B</a:t>
            </a:r>
            <a:r>
              <a:rPr lang="zh-CN" altLang="en-US" sz="2800" b="1"/>
              <a:t>增至</a:t>
            </a:r>
            <a:r>
              <a:rPr lang="en-US" altLang="zh-CN" sz="2800" b="1"/>
              <a:t>BA</a:t>
            </a:r>
            <a:r>
              <a:rPr lang="zh-CN" altLang="en-US" sz="2800" b="1"/>
              <a:t>时</a:t>
            </a:r>
            <a:r>
              <a:rPr lang="en-US" altLang="zh-CN" sz="2800" b="1"/>
              <a:t>[BA]</a:t>
            </a:r>
            <a:r>
              <a:rPr lang="zh-CN" altLang="en-US" sz="2800" b="1"/>
              <a:t>变为获胜联盟</a:t>
            </a:r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250825" y="5348560"/>
            <a:ext cx="5843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A</a:t>
            </a:r>
            <a:r>
              <a:rPr lang="zh-CN" altLang="en-US" sz="2800" b="1">
                <a:solidFill>
                  <a:srgbClr val="FF0000"/>
                </a:solidFill>
              </a:rPr>
              <a:t>下有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zh-CN" altLang="en-US" sz="2800" b="1">
                <a:solidFill>
                  <a:srgbClr val="FF0000"/>
                </a:solidFill>
              </a:rPr>
              <a:t>条横线，</a:t>
            </a:r>
            <a:r>
              <a:rPr lang="en-US" altLang="zh-CN" sz="2800" b="1">
                <a:solidFill>
                  <a:srgbClr val="FF0000"/>
                </a:solidFill>
              </a:rPr>
              <a:t>B, C</a:t>
            </a:r>
            <a:r>
              <a:rPr lang="zh-CN" altLang="en-US" sz="2800" b="1">
                <a:solidFill>
                  <a:srgbClr val="FF0000"/>
                </a:solidFill>
              </a:rPr>
              <a:t>下各有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条横线 </a:t>
            </a: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323850" y="5924822"/>
            <a:ext cx="41560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33"/>
                </a:solidFill>
              </a:rPr>
              <a:t>Shapley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指标（</a:t>
            </a:r>
            <a:r>
              <a:rPr lang="en-US" altLang="zh-CN" sz="2800" b="1">
                <a:solidFill>
                  <a:srgbClr val="333333"/>
                </a:solidFill>
              </a:rPr>
              <a:t>4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333333"/>
                </a:solidFill>
              </a:rPr>
              <a:t>1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333333"/>
                </a:solidFill>
              </a:rPr>
              <a:t>1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800" b="1"/>
              <a:t> </a:t>
            </a:r>
          </a:p>
        </p:txBody>
      </p:sp>
      <p:sp>
        <p:nvSpPr>
          <p:cNvPr id="137237" name="Rectangle 21"/>
          <p:cNvSpPr>
            <a:spLocks noChangeArrowheads="1"/>
          </p:cNvSpPr>
          <p:nvPr/>
        </p:nvSpPr>
        <p:spPr bwMode="auto">
          <a:xfrm>
            <a:off x="5219700" y="5924822"/>
            <a:ext cx="27051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333333"/>
                </a:solidFill>
              </a:rPr>
              <a:t>4/6, 1/6, 1/6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800" b="1"/>
              <a:t> 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1942" y="4269060"/>
            <a:ext cx="16557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CAB: </a:t>
            </a:r>
            <a:r>
              <a:rPr lang="en-US" altLang="zh-CN" sz="3200" b="1" dirty="0">
                <a:cs typeface="Times New Roman" panose="02020603050405020304" pitchFamily="18" charset="0"/>
              </a:rPr>
              <a:t>…</a:t>
            </a:r>
            <a:r>
              <a:rPr lang="en-US" altLang="zh-CN" sz="2800" b="1" dirty="0"/>
              <a:t>CBA: </a:t>
            </a:r>
            <a:r>
              <a:rPr lang="en-US" altLang="zh-CN" sz="3200" b="1" dirty="0"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256088" y="6069285"/>
            <a:ext cx="1179512" cy="600075"/>
            <a:chOff x="2636" y="3748"/>
            <a:chExt cx="743" cy="378"/>
          </a:xfrm>
        </p:grpSpPr>
        <p:sp>
          <p:nvSpPr>
            <p:cNvPr id="62481" name="Rectangle 23"/>
            <p:cNvSpPr>
              <a:spLocks noChangeArrowheads="1"/>
            </p:cNvSpPr>
            <p:nvPr/>
          </p:nvSpPr>
          <p:spPr bwMode="auto">
            <a:xfrm>
              <a:off x="2636" y="3838"/>
              <a:ext cx="7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归一化 </a:t>
              </a:r>
            </a:p>
          </p:txBody>
        </p:sp>
        <p:sp>
          <p:nvSpPr>
            <p:cNvPr id="62482" name="AutoShape 24"/>
            <p:cNvSpPr>
              <a:spLocks noChangeArrowheads="1"/>
            </p:cNvSpPr>
            <p:nvPr/>
          </p:nvSpPr>
          <p:spPr bwMode="auto">
            <a:xfrm>
              <a:off x="2835" y="3748"/>
              <a:ext cx="317" cy="90"/>
            </a:xfrm>
            <a:prstGeom prst="rightArrow">
              <a:avLst>
                <a:gd name="adj1" fmla="val 50000"/>
                <a:gd name="adj2" fmla="val 8805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7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7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7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7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7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7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7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7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7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7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7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7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0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nimBg="1"/>
      <p:bldP spid="137223" grpId="0"/>
      <p:bldP spid="137224" grpId="0"/>
      <p:bldP spid="137225" grpId="0"/>
      <p:bldP spid="137226" grpId="0"/>
      <p:bldP spid="137227" grpId="0"/>
      <p:bldP spid="137228" grpId="0"/>
      <p:bldP spid="137231" grpId="0"/>
      <p:bldP spid="137232" grpId="0"/>
      <p:bldP spid="137235" grpId="0" animBg="1"/>
      <p:bldP spid="137237" grpId="0" animBg="1"/>
      <p:bldP spid="1372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971550" y="549275"/>
            <a:ext cx="3529013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ea typeface="楷体_GB2312" pitchFamily="49" charset="-122"/>
              </a:rPr>
              <a:t>Shapley</a:t>
            </a:r>
            <a:r>
              <a:rPr lang="zh-CN" altLang="en-US" sz="3200" b="1">
                <a:ea typeface="楷体_GB2312" pitchFamily="49" charset="-122"/>
              </a:rPr>
              <a:t>权力指标 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95536" y="1341438"/>
            <a:ext cx="4967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写出投票人的共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!</a:t>
            </a:r>
            <a:r>
              <a:rPr lang="zh-CN" altLang="en-US" sz="2800" b="1" dirty="0"/>
              <a:t>个全</a:t>
            </a:r>
            <a:r>
              <a:rPr lang="zh-CN" altLang="en-US" sz="2800" b="1" dirty="0">
                <a:solidFill>
                  <a:srgbClr val="FF0000"/>
                </a:solidFill>
              </a:rPr>
              <a:t>排列</a:t>
            </a:r>
            <a:r>
              <a:rPr lang="en-US" altLang="zh-CN" sz="2800" b="1" dirty="0"/>
              <a:t>; </a:t>
            </a: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323528" y="1910094"/>
            <a:ext cx="8424936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对每一个排列</a:t>
            </a:r>
            <a:r>
              <a:rPr lang="zh-CN" altLang="en-US" sz="2800" b="1" dirty="0">
                <a:solidFill>
                  <a:srgbClr val="FF0000"/>
                </a:solidFill>
              </a:rPr>
              <a:t>由左向右</a:t>
            </a:r>
            <a:r>
              <a:rPr lang="zh-CN" altLang="en-US" sz="2800" b="1" dirty="0"/>
              <a:t>依次检查，若某位投票</a:t>
            </a:r>
            <a:r>
              <a:rPr lang="zh-CN" altLang="en-US" sz="2800" b="1" dirty="0" smtClean="0"/>
              <a:t>人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加入时</a:t>
            </a:r>
            <a:r>
              <a:rPr lang="zh-CN" altLang="en-US" sz="2800" b="1" dirty="0"/>
              <a:t>该集合变成获胜联盟，称该投票人为</a:t>
            </a:r>
            <a:r>
              <a:rPr lang="zh-CN" altLang="en-US" sz="2800" b="1" dirty="0">
                <a:solidFill>
                  <a:srgbClr val="FF0000"/>
                </a:solidFill>
              </a:rPr>
              <a:t>决定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者</a:t>
            </a:r>
            <a:r>
              <a:rPr lang="en-US" altLang="zh-CN" sz="2800" b="1" dirty="0" smtClean="0"/>
              <a:t>;</a:t>
            </a:r>
            <a:endParaRPr lang="en-US" altLang="zh-CN" sz="2800" b="1" dirty="0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323528" y="3027694"/>
            <a:ext cx="8496622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将每位投票人在所有排列中的成为</a:t>
            </a:r>
            <a:r>
              <a:rPr lang="zh-CN" altLang="en-US" sz="2800" b="1" dirty="0">
                <a:solidFill>
                  <a:srgbClr val="FF0000"/>
                </a:solidFill>
              </a:rPr>
              <a:t>决定者的次数</a:t>
            </a:r>
            <a:r>
              <a:rPr lang="en-US" altLang="zh-CN" sz="2800" b="1" i="1" dirty="0" smtClean="0"/>
              <a:t>ξ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  </a:t>
            </a:r>
            <a:r>
              <a:rPr lang="zh-CN" altLang="en-US" sz="2800" b="1" dirty="0" smtClean="0"/>
              <a:t>除以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!</a:t>
            </a:r>
            <a:r>
              <a:rPr lang="zh-CN" altLang="en-US" sz="2800" b="1" dirty="0"/>
              <a:t>定义为他们的</a:t>
            </a:r>
            <a:r>
              <a:rPr lang="en-US" altLang="zh-CN" sz="2800" b="1" dirty="0">
                <a:solidFill>
                  <a:srgbClr val="FF0000"/>
                </a:solidFill>
              </a:rPr>
              <a:t>Shapley</a:t>
            </a:r>
            <a:r>
              <a:rPr lang="zh-CN" altLang="en-US" sz="2800" b="1" dirty="0">
                <a:solidFill>
                  <a:srgbClr val="FF0000"/>
                </a:solidFill>
              </a:rPr>
              <a:t>权力指标</a:t>
            </a:r>
            <a:r>
              <a:rPr lang="en-US" altLang="zh-CN" sz="2800" b="1" dirty="0"/>
              <a:t>.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1835696" y="4180060"/>
            <a:ext cx="418736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333333"/>
                </a:solidFill>
              </a:rPr>
              <a:t>φ</a:t>
            </a:r>
            <a:r>
              <a:rPr lang="en-US" altLang="zh-CN" sz="2800" b="1" i="1" dirty="0"/>
              <a:t>=ξ</a:t>
            </a:r>
            <a:r>
              <a:rPr lang="en-US" altLang="zh-CN" sz="2800" b="1" dirty="0"/>
              <a:t>/</a:t>
            </a:r>
            <a:r>
              <a:rPr lang="en-US" altLang="zh-CN" sz="2800" b="1" i="1" dirty="0">
                <a:solidFill>
                  <a:srgbClr val="333333"/>
                </a:solidFill>
              </a:rPr>
              <a:t> n</a:t>
            </a:r>
            <a:r>
              <a:rPr lang="en-US" altLang="zh-CN" sz="2800" b="1" dirty="0" smtClean="0">
                <a:solidFill>
                  <a:srgbClr val="333333"/>
                </a:solidFill>
              </a:rPr>
              <a:t>!,   </a:t>
            </a:r>
            <a:r>
              <a:rPr lang="en-US" altLang="zh-CN" sz="2800" b="1" i="1" dirty="0">
                <a:solidFill>
                  <a:srgbClr val="333333"/>
                </a:solidFill>
              </a:rPr>
              <a:t>φ</a:t>
            </a:r>
            <a:r>
              <a:rPr lang="en-US" altLang="zh-CN" sz="2800" b="1" dirty="0">
                <a:solidFill>
                  <a:srgbClr val="333333"/>
                </a:solidFill>
              </a:rPr>
              <a:t>=(</a:t>
            </a:r>
            <a:r>
              <a:rPr lang="en-US" altLang="zh-CN" sz="2800" b="1" i="1" dirty="0">
                <a:solidFill>
                  <a:srgbClr val="333333"/>
                </a:solidFill>
              </a:rPr>
              <a:t>φ</a:t>
            </a:r>
            <a:r>
              <a:rPr lang="en-US" altLang="zh-CN" sz="2800" b="1" baseline="-30000" dirty="0">
                <a:solidFill>
                  <a:srgbClr val="333333"/>
                </a:solidFill>
              </a:rPr>
              <a:t>1</a:t>
            </a:r>
            <a:r>
              <a:rPr lang="en-US" altLang="zh-CN" sz="2800" b="1" dirty="0">
                <a:solidFill>
                  <a:srgbClr val="333333"/>
                </a:solidFill>
              </a:rPr>
              <a:t>, </a:t>
            </a:r>
            <a:r>
              <a:rPr lang="en-US" altLang="zh-CN" sz="2800" b="1" i="1" dirty="0">
                <a:solidFill>
                  <a:srgbClr val="333333"/>
                </a:solidFill>
              </a:rPr>
              <a:t>φ</a:t>
            </a:r>
            <a:r>
              <a:rPr lang="en-US" altLang="zh-CN" sz="2800" b="1" baseline="-30000" dirty="0">
                <a:solidFill>
                  <a:srgbClr val="333333"/>
                </a:solidFill>
              </a:rPr>
              <a:t>2</a:t>
            </a:r>
            <a:r>
              <a:rPr lang="en-US" altLang="zh-CN" sz="2800" b="1" dirty="0">
                <a:solidFill>
                  <a:srgbClr val="333333"/>
                </a:solidFill>
              </a:rPr>
              <a:t>,</a:t>
            </a:r>
            <a:r>
              <a:rPr lang="en-US" altLang="zh-CN" sz="2800" b="1" dirty="0"/>
              <a:t> …,</a:t>
            </a:r>
            <a:r>
              <a:rPr lang="en-US" altLang="zh-CN" sz="2800" b="1" i="1" dirty="0" err="1">
                <a:solidFill>
                  <a:srgbClr val="333333"/>
                </a:solidFill>
              </a:rPr>
              <a:t>φ</a:t>
            </a:r>
            <a:r>
              <a:rPr lang="en-US" altLang="zh-CN" sz="2800" b="1" i="1" baseline="-30000" dirty="0" err="1">
                <a:solidFill>
                  <a:srgbClr val="333333"/>
                </a:solidFill>
              </a:rPr>
              <a:t>n</a:t>
            </a:r>
            <a:r>
              <a:rPr lang="en-US" altLang="zh-CN" sz="2800" b="1" dirty="0">
                <a:solidFill>
                  <a:srgbClr val="333333"/>
                </a:solidFill>
              </a:rPr>
              <a:t>)</a:t>
            </a:r>
            <a:r>
              <a:rPr lang="en-US" altLang="zh-CN" sz="2800" b="1" dirty="0"/>
              <a:t> </a:t>
            </a:r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5292725" y="620713"/>
            <a:ext cx="28829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n</a:t>
            </a:r>
            <a:r>
              <a:rPr lang="zh-CN" altLang="en-US" sz="2800" b="1"/>
              <a:t>人加权投票系统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900113" y="4997450"/>
            <a:ext cx="250825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S</a:t>
            </a:r>
            <a:r>
              <a:rPr lang="en-US" altLang="zh-CN" sz="2800" b="1" baseline="30000"/>
              <a:t>(4)</a:t>
            </a:r>
            <a:r>
              <a:rPr lang="en-US" altLang="zh-CN" sz="2800" b="1"/>
              <a:t>=[3: 2</a:t>
            </a:r>
            <a:r>
              <a:rPr lang="en-US" altLang="zh-CN" sz="2800" b="1">
                <a:latin typeface="Palatino-Roman" charset="0"/>
              </a:rPr>
              <a:t>, </a:t>
            </a:r>
            <a:r>
              <a:rPr lang="en-US" altLang="zh-CN" sz="2800" b="1"/>
              <a:t>1</a:t>
            </a:r>
            <a:r>
              <a:rPr lang="en-US" altLang="zh-CN" sz="2800" b="1">
                <a:latin typeface="Palatino-Roman" charset="0"/>
              </a:rPr>
              <a:t>, </a:t>
            </a:r>
            <a:r>
              <a:rPr lang="en-US" altLang="zh-CN" sz="2800" b="1"/>
              <a:t>1] </a:t>
            </a:r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107950" y="4983163"/>
            <a:ext cx="719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611188" y="5718175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W</a:t>
            </a:r>
            <a:r>
              <a:rPr lang="en-US" altLang="zh-CN" sz="2800" b="1"/>
              <a:t>=</a:t>
            </a:r>
            <a:r>
              <a:rPr lang="zh-CN" altLang="en-US" sz="2800" b="1"/>
              <a:t>（</a:t>
            </a:r>
            <a:r>
              <a:rPr lang="en-US" altLang="zh-CN" sz="2800" b="1"/>
              <a:t>[AB] ,[AC], [ABC]</a:t>
            </a:r>
            <a:r>
              <a:rPr lang="zh-CN" altLang="en-US" sz="2800" b="1"/>
              <a:t>） </a:t>
            </a:r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3635375" y="4997450"/>
            <a:ext cx="295275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333333"/>
                </a:solidFill>
              </a:rPr>
              <a:t>φ</a:t>
            </a:r>
            <a:r>
              <a:rPr lang="en-US" altLang="zh-CN" sz="2800" b="1">
                <a:solidFill>
                  <a:srgbClr val="333333"/>
                </a:solidFill>
              </a:rPr>
              <a:t>=</a:t>
            </a:r>
            <a:r>
              <a:rPr lang="en-US" altLang="zh-CN" sz="2800" b="1">
                <a:solidFill>
                  <a:srgbClr val="333333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333333"/>
                </a:solidFill>
              </a:rPr>
              <a:t>4/6, 1/6, 1/6</a:t>
            </a:r>
            <a:r>
              <a:rPr lang="en-US" altLang="zh-CN" sz="2800" b="1">
                <a:solidFill>
                  <a:srgbClr val="333333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/>
              <a:t>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003800" y="5734050"/>
            <a:ext cx="3390900" cy="557213"/>
            <a:chOff x="3152" y="3612"/>
            <a:chExt cx="2136" cy="351"/>
          </a:xfrm>
        </p:grpSpPr>
        <p:sp>
          <p:nvSpPr>
            <p:cNvPr id="63501" name="Rectangle 17"/>
            <p:cNvSpPr>
              <a:spLocks noChangeArrowheads="1"/>
            </p:cNvSpPr>
            <p:nvPr/>
          </p:nvSpPr>
          <p:spPr bwMode="auto">
            <a:xfrm>
              <a:off x="3288" y="3612"/>
              <a:ext cx="20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B</a:t>
              </a:r>
              <a:r>
                <a:rPr lang="zh-CN" altLang="en-US" sz="2800" b="1">
                  <a:latin typeface="Palatino-Roman" charset="0"/>
                </a:rPr>
                <a:t>和</a:t>
              </a:r>
              <a:r>
                <a:rPr lang="en-US" altLang="zh-CN" sz="2800" b="1"/>
                <a:t>C</a:t>
              </a:r>
              <a:r>
                <a:rPr lang="zh-CN" altLang="en-US" sz="2800" b="1">
                  <a:solidFill>
                    <a:srgbClr val="333333"/>
                  </a:solidFill>
                  <a:cs typeface="Times New Roman" panose="02020603050405020304" pitchFamily="18" charset="0"/>
                </a:rPr>
                <a:t>对称</a:t>
              </a:r>
              <a:r>
                <a:rPr lang="en-US" altLang="zh-CN" sz="2800" b="1">
                  <a:solidFill>
                    <a:srgbClr val="333333"/>
                  </a:solidFill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rgbClr val="333333"/>
                  </a:solidFill>
                </a:rPr>
                <a:t>φ</a:t>
              </a:r>
              <a:r>
                <a:rPr lang="en-US" altLang="zh-CN" sz="2800" b="1" baseline="-30000">
                  <a:solidFill>
                    <a:srgbClr val="333333"/>
                  </a:solidFill>
                </a:rPr>
                <a:t>2</a:t>
              </a:r>
              <a:r>
                <a:rPr lang="en-US" altLang="zh-CN" sz="2800" b="1">
                  <a:solidFill>
                    <a:srgbClr val="333333"/>
                  </a:solidFill>
                </a:rPr>
                <a:t>=</a:t>
              </a:r>
              <a:r>
                <a:rPr lang="en-US" altLang="zh-CN" sz="2800" b="1" i="1">
                  <a:solidFill>
                    <a:srgbClr val="333333"/>
                  </a:solidFill>
                </a:rPr>
                <a:t>φ</a:t>
              </a:r>
              <a:r>
                <a:rPr lang="en-US" altLang="zh-CN" sz="2800" b="1" baseline="-30000">
                  <a:solidFill>
                    <a:srgbClr val="333333"/>
                  </a:solidFill>
                </a:rPr>
                <a:t>3</a:t>
              </a:r>
              <a:r>
                <a:rPr lang="en-US" altLang="zh-CN" sz="2800" b="1"/>
                <a:t> </a:t>
              </a:r>
            </a:p>
          </p:txBody>
        </p:sp>
        <p:sp>
          <p:nvSpPr>
            <p:cNvPr id="63502" name="AutoShape 18"/>
            <p:cNvSpPr>
              <a:spLocks noChangeArrowheads="1"/>
            </p:cNvSpPr>
            <p:nvPr/>
          </p:nvSpPr>
          <p:spPr bwMode="auto">
            <a:xfrm>
              <a:off x="3152" y="3657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138246" grpId="0"/>
      <p:bldP spid="138247" grpId="0"/>
      <p:bldP spid="138249" grpId="0" animBg="1"/>
      <p:bldP spid="138251" grpId="0" animBg="1"/>
      <p:bldP spid="138252" grpId="0" animBg="1"/>
      <p:bldP spid="138253" grpId="0"/>
      <p:bldP spid="138254" grpId="0"/>
      <p:bldP spid="13825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2914650" y="404813"/>
            <a:ext cx="3529013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ea typeface="楷体_GB2312" pitchFamily="49" charset="-122"/>
              </a:rPr>
              <a:t>Shapley</a:t>
            </a:r>
            <a:r>
              <a:rPr lang="zh-CN" altLang="en-US" sz="3200" b="1">
                <a:ea typeface="楷体_GB2312" pitchFamily="49" charset="-122"/>
              </a:rPr>
              <a:t>权力指标 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395289" y="957263"/>
            <a:ext cx="83804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en-US" altLang="zh-CN" sz="2800" b="1" dirty="0"/>
              <a:t>   </a:t>
            </a:r>
            <a:r>
              <a:rPr lang="zh-CN" altLang="en-US" sz="2800" b="1" dirty="0"/>
              <a:t>某股份公司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个股东分别持股</a:t>
            </a:r>
            <a:r>
              <a:rPr lang="en-US" altLang="zh-CN" sz="2800" b="1" dirty="0" smtClean="0"/>
              <a:t>40</a:t>
            </a:r>
            <a:r>
              <a:rPr lang="en-US" altLang="zh-CN" sz="2800" b="1" dirty="0"/>
              <a:t>%, 30%, 20%, 10</a:t>
            </a:r>
            <a:r>
              <a:rPr lang="en-US" altLang="zh-CN" sz="2800" b="1" dirty="0" smtClean="0"/>
              <a:t>%, </a:t>
            </a:r>
            <a:r>
              <a:rPr lang="zh-CN" altLang="en-US" sz="2800" b="1" dirty="0" smtClean="0"/>
              <a:t>决策</a:t>
            </a:r>
            <a:r>
              <a:rPr lang="zh-CN" altLang="en-US" sz="2800" b="1" dirty="0"/>
              <a:t>需经持有</a:t>
            </a:r>
            <a:r>
              <a:rPr lang="zh-CN" altLang="en-US" sz="2800" b="1" dirty="0">
                <a:solidFill>
                  <a:srgbClr val="FF0000"/>
                </a:solidFill>
              </a:rPr>
              <a:t>半数以上股份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股东同意</a:t>
            </a:r>
            <a:r>
              <a:rPr lang="zh-CN" altLang="en-US" sz="2800" b="1" dirty="0"/>
              <a:t>才可通过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求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个股东在公司决策中的</a:t>
            </a:r>
            <a:r>
              <a:rPr lang="en-US" altLang="zh-CN" sz="2800" b="1" dirty="0">
                <a:solidFill>
                  <a:srgbClr val="FF0000"/>
                </a:solidFill>
              </a:rPr>
              <a:t>Shapley</a:t>
            </a:r>
            <a:r>
              <a:rPr lang="zh-CN" altLang="en-US" sz="2800" b="1" dirty="0">
                <a:solidFill>
                  <a:srgbClr val="FF0000"/>
                </a:solidFill>
              </a:rPr>
              <a:t>指标</a:t>
            </a:r>
            <a:r>
              <a:rPr lang="en-US" altLang="zh-CN" sz="2800" b="1" dirty="0"/>
              <a:t>. 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395288" y="2563347"/>
            <a:ext cx="7730001" cy="52322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4</a:t>
            </a:r>
            <a:r>
              <a:rPr lang="zh-CN" altLang="en-US" sz="2800" b="1" dirty="0"/>
              <a:t>个股东</a:t>
            </a:r>
            <a:r>
              <a:rPr lang="en-US" altLang="zh-CN" sz="2800" b="1" dirty="0"/>
              <a:t>A,B,C,D</a:t>
            </a:r>
            <a:r>
              <a:rPr lang="zh-CN" altLang="en-US" sz="2800" b="1" dirty="0"/>
              <a:t>的加权投票系统 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=[6; </a:t>
            </a:r>
            <a:r>
              <a:rPr lang="en-US" altLang="zh-CN" sz="2800" b="1" dirty="0" smtClean="0"/>
              <a:t>4, 3, 2, 1</a:t>
            </a:r>
            <a:r>
              <a:rPr lang="en-US" altLang="zh-CN" sz="2800" b="1" dirty="0"/>
              <a:t>] </a:t>
            </a: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95288" y="3125788"/>
            <a:ext cx="860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A,B,C,D 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4!=24</a:t>
            </a:r>
            <a:r>
              <a:rPr lang="zh-CN" altLang="en-US" sz="2800" b="1" dirty="0"/>
              <a:t>个全排列，找出</a:t>
            </a:r>
            <a:r>
              <a:rPr lang="zh-CN" altLang="en-US" sz="2800" b="1" dirty="0">
                <a:solidFill>
                  <a:srgbClr val="FF0000"/>
                </a:solidFill>
              </a:rPr>
              <a:t>决定者</a:t>
            </a:r>
            <a:r>
              <a:rPr lang="zh-CN" altLang="en-US" sz="2800" b="1" dirty="0"/>
              <a:t>，下划横线： </a:t>
            </a: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250825" y="4868863"/>
            <a:ext cx="42799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决定者次数</a:t>
            </a:r>
            <a:r>
              <a:rPr lang="en-US" altLang="zh-CN" sz="2800" b="1" i="1"/>
              <a:t>ξ</a:t>
            </a:r>
            <a:r>
              <a:rPr lang="en-US" altLang="zh-CN" sz="2800" b="1"/>
              <a:t>=(10, 6, 6, 2) </a:t>
            </a: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4643438" y="4868863"/>
            <a:ext cx="4132262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φ</a:t>
            </a:r>
            <a:r>
              <a:rPr lang="en-US" altLang="zh-CN" sz="2800" b="1"/>
              <a:t>=(5/12, 3/12, 3/12, 1/12) </a:t>
            </a: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250825" y="5373688"/>
            <a:ext cx="4249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W</a:t>
            </a:r>
            <a:r>
              <a:rPr lang="en-US" altLang="zh-CN" sz="2800" b="1" i="1" baseline="-25000"/>
              <a:t>m</a:t>
            </a:r>
            <a:r>
              <a:rPr lang="en-US" altLang="zh-CN" sz="2800" b="1"/>
              <a:t>=([AB] ,[AC], [BCD]</a:t>
            </a:r>
            <a:r>
              <a:rPr lang="zh-CN" altLang="en-US" sz="2800" b="1"/>
              <a:t>）</a:t>
            </a: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4498975" y="5373688"/>
            <a:ext cx="309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B</a:t>
            </a:r>
            <a:r>
              <a:rPr lang="zh-CN" altLang="en-US" sz="2800" b="1"/>
              <a:t>和</a:t>
            </a:r>
            <a:r>
              <a:rPr lang="en-US" altLang="zh-CN" sz="2800" b="1"/>
              <a:t>C</a:t>
            </a:r>
            <a:r>
              <a:rPr lang="zh-CN" altLang="en-US" sz="2800" b="1"/>
              <a:t>对称</a:t>
            </a:r>
            <a:r>
              <a:rPr lang="en-US" altLang="zh-CN" sz="2800" b="1"/>
              <a:t>, </a:t>
            </a:r>
            <a:r>
              <a:rPr lang="en-US" altLang="zh-CN" sz="2800" b="1" i="1"/>
              <a:t>φ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</a:t>
            </a:r>
            <a:r>
              <a:rPr lang="en-US" altLang="zh-CN" sz="2800" b="1" i="1"/>
              <a:t>φ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 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250825" y="3644900"/>
            <a:ext cx="87137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A</a:t>
            </a:r>
            <a:r>
              <a:rPr lang="en-US" altLang="zh-CN" b="1" u="sng" dirty="0"/>
              <a:t>B</a:t>
            </a:r>
            <a:r>
              <a:rPr lang="en-US" altLang="zh-CN" b="1" dirty="0"/>
              <a:t>CD   A</a:t>
            </a:r>
            <a:r>
              <a:rPr lang="en-US" altLang="zh-CN" b="1" u="sng" dirty="0"/>
              <a:t>B</a:t>
            </a:r>
            <a:r>
              <a:rPr lang="en-US" altLang="zh-CN" b="1" dirty="0"/>
              <a:t>DC  A</a:t>
            </a:r>
            <a:r>
              <a:rPr lang="en-US" altLang="zh-CN" b="1" u="sng" dirty="0"/>
              <a:t>C</a:t>
            </a:r>
            <a:r>
              <a:rPr lang="en-US" altLang="zh-CN" b="1" dirty="0"/>
              <a:t>BD   A</a:t>
            </a:r>
            <a:r>
              <a:rPr lang="en-US" altLang="zh-CN" b="1" u="sng" dirty="0"/>
              <a:t>C</a:t>
            </a:r>
            <a:r>
              <a:rPr lang="en-US" altLang="zh-CN" b="1" dirty="0"/>
              <a:t>DB   AD</a:t>
            </a:r>
            <a:r>
              <a:rPr lang="en-US" altLang="zh-CN" b="1" u="sng" dirty="0"/>
              <a:t>B</a:t>
            </a:r>
            <a:r>
              <a:rPr lang="en-US" altLang="zh-CN" b="1" dirty="0"/>
              <a:t>C   AD</a:t>
            </a:r>
            <a:r>
              <a:rPr lang="en-US" altLang="zh-CN" b="1" u="sng" dirty="0"/>
              <a:t>C</a:t>
            </a:r>
            <a:r>
              <a:rPr lang="en-US" altLang="zh-CN" b="1" dirty="0"/>
              <a:t>B   B</a:t>
            </a:r>
            <a:r>
              <a:rPr lang="en-US" altLang="zh-CN" b="1" u="sng" dirty="0"/>
              <a:t>A</a:t>
            </a:r>
            <a:r>
              <a:rPr lang="en-US" altLang="zh-CN" b="1" dirty="0"/>
              <a:t>CD   B</a:t>
            </a:r>
            <a:r>
              <a:rPr lang="en-US" altLang="zh-CN" b="1" u="sng" dirty="0"/>
              <a:t>A</a:t>
            </a:r>
            <a:r>
              <a:rPr lang="en-US" altLang="zh-CN" b="1" dirty="0"/>
              <a:t>DC</a:t>
            </a:r>
            <a:r>
              <a:rPr lang="en-US" altLang="zh-CN" dirty="0"/>
              <a:t> </a:t>
            </a:r>
            <a:r>
              <a:rPr lang="en-US" altLang="zh-CN" b="1" dirty="0"/>
              <a:t>BC</a:t>
            </a:r>
            <a:r>
              <a:rPr lang="en-US" altLang="zh-CN" b="1" u="sng" dirty="0"/>
              <a:t>A</a:t>
            </a:r>
            <a:r>
              <a:rPr lang="en-US" altLang="zh-CN" b="1" dirty="0"/>
              <a:t>D   BC</a:t>
            </a:r>
            <a:r>
              <a:rPr lang="en-US" altLang="zh-CN" b="1" u="sng" dirty="0"/>
              <a:t>D</a:t>
            </a:r>
            <a:r>
              <a:rPr lang="en-US" altLang="zh-CN" b="1" dirty="0"/>
              <a:t>A  BD</a:t>
            </a:r>
            <a:r>
              <a:rPr lang="en-US" altLang="zh-CN" b="1" u="sng" dirty="0"/>
              <a:t>A</a:t>
            </a:r>
            <a:r>
              <a:rPr lang="en-US" altLang="zh-CN" b="1" dirty="0"/>
              <a:t>C   BD</a:t>
            </a:r>
            <a:r>
              <a:rPr lang="en-US" altLang="zh-CN" b="1" u="sng" dirty="0"/>
              <a:t>C</a:t>
            </a:r>
            <a:r>
              <a:rPr lang="en-US" altLang="zh-CN" b="1" dirty="0"/>
              <a:t>A   C</a:t>
            </a:r>
            <a:r>
              <a:rPr lang="en-US" altLang="zh-CN" b="1" u="sng" dirty="0"/>
              <a:t>A</a:t>
            </a:r>
            <a:r>
              <a:rPr lang="en-US" altLang="zh-CN" b="1" dirty="0"/>
              <a:t>BD   C</a:t>
            </a:r>
            <a:r>
              <a:rPr lang="en-US" altLang="zh-CN" b="1" u="sng" dirty="0"/>
              <a:t>A</a:t>
            </a:r>
            <a:r>
              <a:rPr lang="en-US" altLang="zh-CN" b="1" dirty="0"/>
              <a:t>DB   CB</a:t>
            </a:r>
            <a:r>
              <a:rPr lang="en-US" altLang="zh-CN" b="1" u="sng" dirty="0"/>
              <a:t>A</a:t>
            </a:r>
            <a:r>
              <a:rPr lang="en-US" altLang="zh-CN" b="1" dirty="0"/>
              <a:t>D   CB</a:t>
            </a:r>
            <a:r>
              <a:rPr lang="en-US" altLang="zh-CN" b="1" u="sng" dirty="0"/>
              <a:t>D</a:t>
            </a:r>
            <a:r>
              <a:rPr lang="en-US" altLang="zh-CN" b="1" dirty="0"/>
              <a:t>A</a:t>
            </a:r>
            <a:r>
              <a:rPr lang="en-US" altLang="zh-CN" dirty="0"/>
              <a:t> </a:t>
            </a:r>
            <a:r>
              <a:rPr lang="en-US" altLang="zh-CN" b="1" dirty="0"/>
              <a:t>CD</a:t>
            </a:r>
            <a:r>
              <a:rPr lang="en-US" altLang="zh-CN" b="1" u="sng" dirty="0"/>
              <a:t>A</a:t>
            </a:r>
            <a:r>
              <a:rPr lang="en-US" altLang="zh-CN" b="1" dirty="0"/>
              <a:t>B   CD</a:t>
            </a:r>
            <a:r>
              <a:rPr lang="en-US" altLang="zh-CN" b="1" u="sng" dirty="0"/>
              <a:t>B</a:t>
            </a:r>
            <a:r>
              <a:rPr lang="en-US" altLang="zh-CN" b="1" dirty="0"/>
              <a:t>A  DA</a:t>
            </a:r>
            <a:r>
              <a:rPr lang="en-US" altLang="zh-CN" b="1" u="sng" dirty="0"/>
              <a:t>B</a:t>
            </a:r>
            <a:r>
              <a:rPr lang="en-US" altLang="zh-CN" b="1" dirty="0"/>
              <a:t>C   DA</a:t>
            </a:r>
            <a:r>
              <a:rPr lang="en-US" altLang="zh-CN" b="1" u="sng" dirty="0"/>
              <a:t>C</a:t>
            </a:r>
            <a:r>
              <a:rPr lang="en-US" altLang="zh-CN" b="1" dirty="0"/>
              <a:t>B   DB</a:t>
            </a:r>
            <a:r>
              <a:rPr lang="en-US" altLang="zh-CN" b="1" u="sng" dirty="0"/>
              <a:t>A</a:t>
            </a:r>
            <a:r>
              <a:rPr lang="en-US" altLang="zh-CN" b="1" dirty="0"/>
              <a:t>C   DB</a:t>
            </a:r>
            <a:r>
              <a:rPr lang="en-US" altLang="zh-CN" b="1" u="sng" dirty="0"/>
              <a:t>C</a:t>
            </a:r>
            <a:r>
              <a:rPr lang="en-US" altLang="zh-CN" b="1" dirty="0"/>
              <a:t>A   DC</a:t>
            </a:r>
            <a:r>
              <a:rPr lang="en-US" altLang="zh-CN" b="1" u="sng" dirty="0"/>
              <a:t>A</a:t>
            </a:r>
            <a:r>
              <a:rPr lang="en-US" altLang="zh-CN" b="1" dirty="0"/>
              <a:t>B   DC</a:t>
            </a:r>
            <a:r>
              <a:rPr lang="en-US" altLang="zh-CN" b="1" u="sng" dirty="0"/>
              <a:t>B</a:t>
            </a:r>
            <a:r>
              <a:rPr lang="en-US" altLang="zh-CN" b="1" dirty="0"/>
              <a:t>A</a:t>
            </a:r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107950" y="5989638"/>
            <a:ext cx="8893175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保留</a:t>
            </a:r>
            <a:r>
              <a:rPr lang="en-US" altLang="zh-CN" sz="2800" b="1"/>
              <a:t>B</a:t>
            </a:r>
            <a:r>
              <a:rPr lang="zh-CN" altLang="en-US" sz="2800" b="1"/>
              <a:t>在</a:t>
            </a:r>
            <a:r>
              <a:rPr lang="en-US" altLang="zh-CN" sz="2800" b="1"/>
              <a:t>C</a:t>
            </a:r>
            <a:r>
              <a:rPr lang="zh-CN" altLang="en-US" sz="2800" b="1"/>
              <a:t>之前的</a:t>
            </a:r>
            <a:r>
              <a:rPr lang="en-US" altLang="zh-CN" sz="2800" b="1"/>
              <a:t>12</a:t>
            </a:r>
            <a:r>
              <a:rPr lang="zh-CN" altLang="en-US" sz="2800" b="1"/>
              <a:t>个排列统计</a:t>
            </a:r>
            <a:r>
              <a:rPr lang="en-US" altLang="zh-CN" sz="2800" b="1"/>
              <a:t>A,B(C),D</a:t>
            </a:r>
            <a:r>
              <a:rPr lang="zh-CN" altLang="en-US" sz="2800" b="1"/>
              <a:t>为决定者的次数</a:t>
            </a:r>
            <a:r>
              <a:rPr lang="en-US" altLang="zh-CN" sz="2800" b="1"/>
              <a:t>. </a:t>
            </a: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7740650" y="5373688"/>
            <a:ext cx="1008063" cy="51911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简化</a:t>
            </a:r>
          </a:p>
        </p:txBody>
      </p:sp>
      <p:sp>
        <p:nvSpPr>
          <p:cNvPr id="139280" name="AutoShape 16"/>
          <p:cNvSpPr>
            <a:spLocks noChangeArrowheads="1"/>
          </p:cNvSpPr>
          <p:nvPr/>
        </p:nvSpPr>
        <p:spPr bwMode="auto">
          <a:xfrm>
            <a:off x="8677275" y="5391150"/>
            <a:ext cx="142875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10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10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0" grpId="0" animBg="1"/>
      <p:bldP spid="139271" grpId="0"/>
      <p:bldP spid="139273" grpId="0" animBg="1"/>
      <p:bldP spid="139274" grpId="0" animBg="1"/>
      <p:bldP spid="139275" grpId="0"/>
      <p:bldP spid="139276" grpId="0"/>
      <p:bldP spid="139277" grpId="0"/>
      <p:bldP spid="139278" grpId="0" animBg="1"/>
      <p:bldP spid="139279" grpId="0" animBg="1"/>
      <p:bldP spid="1392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46075" y="5445125"/>
            <a:ext cx="8547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假设博弈双方</a:t>
            </a:r>
            <a:r>
              <a:rPr lang="zh-CN" altLang="en-US" sz="2800" b="1">
                <a:solidFill>
                  <a:srgbClr val="FF0000"/>
                </a:solidFill>
              </a:rPr>
              <a:t>完全理性</a:t>
            </a:r>
            <a:r>
              <a:rPr lang="zh-CN" altLang="en-US" sz="2800" b="1"/>
              <a:t>：使己方支付尽可能大</a:t>
            </a:r>
            <a:r>
              <a:rPr lang="en-US" altLang="zh-CN" sz="2800" b="1"/>
              <a:t>            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22263" y="603250"/>
            <a:ext cx="4129087" cy="5857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点球大战的博弈模型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8313" y="3956050"/>
            <a:ext cx="27130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/>
              <a:t> 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i</a:t>
            </a:r>
            <a:r>
              <a:rPr lang="zh-CN" altLang="en-US" sz="2800" b="1"/>
              <a:t>，</a:t>
            </a:r>
            <a:r>
              <a:rPr lang="en-US" altLang="zh-CN" sz="2800" b="1" i="1"/>
              <a:t>j</a:t>
            </a:r>
            <a:r>
              <a:rPr lang="en-US" altLang="zh-CN" sz="2800" b="1"/>
              <a:t>) = </a:t>
            </a:r>
            <a:r>
              <a:rPr lang="en-US" altLang="zh-CN" sz="2800" b="1" i="1"/>
              <a:t>m</a:t>
            </a:r>
            <a:r>
              <a:rPr lang="en-US" altLang="zh-CN" sz="2800" b="1" i="1" baseline="-25000"/>
              <a:t>ij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84438" y="1268413"/>
          <a:ext cx="6399211" cy="13477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07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8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36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4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扑</a:t>
                      </a: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向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左侧</a:t>
                      </a:r>
                      <a:r>
                        <a:rPr lang="en-US" alt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(1)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扑</a:t>
                      </a: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向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右侧</a:t>
                      </a:r>
                      <a:r>
                        <a:rPr lang="en-US" alt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(2)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踢向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左侧</a:t>
                      </a:r>
                      <a:r>
                        <a:rPr lang="en-US" alt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(1)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踢向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右侧</a:t>
                      </a:r>
                      <a:r>
                        <a:rPr lang="en-US" alt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(2)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0.93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0.70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52913" y="2781300"/>
          <a:ext cx="478313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1765300" imgH="457200" progId="Equation.DSMT4">
                  <p:embed/>
                </p:oleObj>
              </mc:Choice>
              <mc:Fallback>
                <p:oleObj name="Equation" r:id="rId3" imgW="17653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781300"/>
                        <a:ext cx="4783137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168275" y="3049588"/>
            <a:ext cx="4283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支付矩阵</a:t>
            </a:r>
            <a:r>
              <a:rPr lang="en-US" altLang="zh-CN" sz="2800" b="1">
                <a:solidFill>
                  <a:srgbClr val="FF0000"/>
                </a:solidFill>
              </a:rPr>
              <a:t>(Payoff Matrix)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211638" y="4189413"/>
            <a:ext cx="4608512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守门员的支付矩阵为 </a:t>
            </a:r>
            <a:r>
              <a:rPr lang="en-US" altLang="zh-CN" sz="2800" b="1"/>
              <a:t>– </a:t>
            </a:r>
            <a:r>
              <a:rPr lang="en-US" altLang="zh-CN" sz="2800" b="1" i="1"/>
              <a:t>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或：</a:t>
            </a:r>
            <a:r>
              <a:rPr lang="en-US" altLang="zh-CN" sz="2800" b="1">
                <a:solidFill>
                  <a:srgbClr val="FF0000"/>
                </a:solidFill>
              </a:rPr>
              <a:t>1 –</a:t>
            </a:r>
            <a:r>
              <a:rPr lang="en-US" altLang="zh-CN" sz="2800" b="1" i="1">
                <a:solidFill>
                  <a:srgbClr val="FF0000"/>
                </a:solidFill>
              </a:rPr>
              <a:t>M</a:t>
            </a:r>
            <a:r>
              <a:rPr lang="en-US" altLang="zh-CN" sz="2800" b="1">
                <a:solidFill>
                  <a:srgbClr val="FF0000"/>
                </a:solidFill>
              </a:rPr>
              <a:t>, </a:t>
            </a:r>
            <a:r>
              <a:rPr lang="zh-CN" altLang="en-US" sz="2800" b="1">
                <a:solidFill>
                  <a:srgbClr val="FF0000"/>
                </a:solidFill>
              </a:rPr>
              <a:t>即不进球的概率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68313" y="4557713"/>
            <a:ext cx="271303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/>
              <a:t> 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i</a:t>
            </a:r>
            <a:r>
              <a:rPr lang="zh-CN" altLang="en-US" sz="2800" b="1"/>
              <a:t>，</a:t>
            </a:r>
            <a:r>
              <a:rPr lang="en-US" altLang="zh-CN" sz="2800" b="1" i="1"/>
              <a:t>j</a:t>
            </a:r>
            <a:r>
              <a:rPr lang="en-US" altLang="zh-CN" sz="2800" b="1"/>
              <a:t>) = - </a:t>
            </a:r>
            <a:r>
              <a:rPr lang="en-US" altLang="zh-CN" sz="2800" b="1" i="1"/>
              <a:t>m</a:t>
            </a:r>
            <a:r>
              <a:rPr lang="en-US" altLang="zh-CN" sz="2800" b="1" i="1" baseline="-25000"/>
              <a:t>ij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700338" y="6092825"/>
            <a:ext cx="428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CC"/>
                </a:solidFill>
                <a:sym typeface="Wingdings" panose="05000000000000000000" pitchFamily="2" charset="2"/>
              </a:rPr>
              <a:t>  </a:t>
            </a:r>
            <a:r>
              <a:rPr lang="zh-CN" altLang="en-US" sz="2800" b="1">
                <a:solidFill>
                  <a:srgbClr val="3333CC"/>
                </a:solidFill>
                <a:sym typeface="Wingdings" panose="05000000000000000000" pitchFamily="2" charset="2"/>
              </a:rPr>
              <a:t>会出现什么结果？</a:t>
            </a:r>
            <a:endParaRPr lang="en-US" altLang="zh-CN" sz="280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 autoUpdateAnimBg="0"/>
      <p:bldP spid="18" grpId="0" animBg="1" autoUpdateAnimBg="0"/>
      <p:bldP spid="19" grpId="0" animBg="1" autoUpdateAnimBg="0"/>
      <p:bldP spid="20" grpId="0" animBg="1" autoUpdateAnimBg="0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2555875" y="519113"/>
            <a:ext cx="3671888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ea typeface="楷体_GB2312" pitchFamily="49" charset="-122"/>
              </a:rPr>
              <a:t>Banzhaf </a:t>
            </a:r>
            <a:r>
              <a:rPr lang="zh-CN" altLang="en-US" sz="3200" b="1">
                <a:ea typeface="楷体_GB2312" pitchFamily="49" charset="-122"/>
              </a:rPr>
              <a:t>权力指标 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900113" y="1211263"/>
            <a:ext cx="250825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S</a:t>
            </a:r>
            <a:r>
              <a:rPr lang="en-US" altLang="zh-CN" sz="2800" b="1" baseline="30000"/>
              <a:t>(4)</a:t>
            </a:r>
            <a:r>
              <a:rPr lang="en-US" altLang="zh-CN" sz="2800" b="1"/>
              <a:t>=[3; 2</a:t>
            </a:r>
            <a:r>
              <a:rPr lang="en-US" altLang="zh-CN" sz="2800" b="1">
                <a:latin typeface="Palatino-Roman" charset="0"/>
              </a:rPr>
              <a:t>, </a:t>
            </a:r>
            <a:r>
              <a:rPr lang="en-US" altLang="zh-CN" sz="2800" b="1"/>
              <a:t>1</a:t>
            </a:r>
            <a:r>
              <a:rPr lang="en-US" altLang="zh-CN" sz="2800" b="1">
                <a:latin typeface="Palatino-Roman" charset="0"/>
              </a:rPr>
              <a:t>, </a:t>
            </a:r>
            <a:r>
              <a:rPr lang="en-US" altLang="zh-CN" sz="2800" b="1"/>
              <a:t>1] 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107950" y="1196975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4211638" y="1181100"/>
            <a:ext cx="47529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33"/>
                </a:solidFill>
              </a:rPr>
              <a:t>Shapley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指标</a:t>
            </a:r>
            <a:r>
              <a:rPr lang="en-US" altLang="zh-CN" sz="2800" b="1" i="1">
                <a:solidFill>
                  <a:srgbClr val="333333"/>
                </a:solidFill>
              </a:rPr>
              <a:t>φ</a:t>
            </a:r>
            <a:r>
              <a:rPr lang="en-US" altLang="zh-CN" sz="2800" b="1">
                <a:solidFill>
                  <a:srgbClr val="333333"/>
                </a:solidFill>
              </a:rPr>
              <a:t>=</a:t>
            </a:r>
            <a:r>
              <a:rPr lang="en-US" altLang="zh-CN" sz="2800" b="1">
                <a:solidFill>
                  <a:srgbClr val="333333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333333"/>
                </a:solidFill>
              </a:rPr>
              <a:t>4/6, 1/6, 1/6</a:t>
            </a:r>
            <a:r>
              <a:rPr lang="en-US" altLang="zh-CN" sz="2800" b="1">
                <a:solidFill>
                  <a:srgbClr val="333333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/>
              <a:t> 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2483966" y="177323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W</a:t>
            </a:r>
            <a:r>
              <a:rPr lang="en-US" altLang="zh-CN" sz="2800" b="1" dirty="0"/>
              <a:t>=([AB] ,[AC], [ABC]</a:t>
            </a:r>
            <a:r>
              <a:rPr lang="zh-CN" altLang="en-US" sz="2800" b="1" dirty="0"/>
              <a:t>）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828203" y="172085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获胜联盟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610269" y="2292350"/>
            <a:ext cx="568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[AB]: </a:t>
            </a:r>
            <a:r>
              <a:rPr lang="zh-CN" altLang="en-US" sz="2800" b="1"/>
              <a:t>由于</a:t>
            </a:r>
            <a:r>
              <a:rPr lang="en-US" altLang="zh-CN" sz="2800" b="1"/>
              <a:t>A</a:t>
            </a:r>
            <a:r>
              <a:rPr lang="zh-CN" altLang="en-US" sz="2800" b="1"/>
              <a:t>的加入才成为获胜联盟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610269" y="2852738"/>
            <a:ext cx="568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     </a:t>
            </a:r>
            <a:r>
              <a:rPr lang="zh-CN" altLang="en-US" sz="2800" b="1"/>
              <a:t>由于</a:t>
            </a:r>
            <a:r>
              <a:rPr lang="en-US" altLang="zh-CN" sz="2800" b="1"/>
              <a:t>B</a:t>
            </a:r>
            <a:r>
              <a:rPr lang="zh-CN" altLang="en-US" sz="2800" b="1"/>
              <a:t>的加入才成为获胜联盟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610269" y="3429000"/>
            <a:ext cx="568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[AC]: </a:t>
            </a:r>
            <a:r>
              <a:rPr lang="zh-CN" altLang="en-US" sz="2800" b="1"/>
              <a:t>由于</a:t>
            </a:r>
            <a:r>
              <a:rPr lang="en-US" altLang="zh-CN" sz="2800" b="1"/>
              <a:t>A</a:t>
            </a:r>
            <a:r>
              <a:rPr lang="zh-CN" altLang="en-US" sz="2800" b="1"/>
              <a:t>的加入才成为获胜联盟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610269" y="4005263"/>
            <a:ext cx="568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     </a:t>
            </a:r>
            <a:r>
              <a:rPr lang="zh-CN" altLang="en-US" sz="2800" b="1"/>
              <a:t>由于</a:t>
            </a:r>
            <a:r>
              <a:rPr lang="en-US" altLang="zh-CN" sz="2800" b="1"/>
              <a:t>C</a:t>
            </a:r>
            <a:r>
              <a:rPr lang="zh-CN" altLang="en-US" sz="2800" b="1"/>
              <a:t>的加入才成为获胜联盟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610269" y="4581525"/>
            <a:ext cx="6049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[ABC]: </a:t>
            </a:r>
            <a:r>
              <a:rPr lang="zh-CN" altLang="en-US" sz="2800" b="1"/>
              <a:t>由于</a:t>
            </a:r>
            <a:r>
              <a:rPr lang="en-US" altLang="zh-CN" sz="2800" b="1"/>
              <a:t>A</a:t>
            </a:r>
            <a:r>
              <a:rPr lang="zh-CN" altLang="en-US" sz="2800" b="1"/>
              <a:t>的加入才成为获胜联盟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6659563" y="2636912"/>
            <a:ext cx="677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 dirty="0">
                <a:solidFill>
                  <a:srgbClr val="FF0000"/>
                </a:solidFill>
              </a:rPr>
              <a:t>AB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6659563" y="3717032"/>
            <a:ext cx="698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 dirty="0">
                <a:solidFill>
                  <a:srgbClr val="FF0000"/>
                </a:solidFill>
              </a:rPr>
              <a:t>AC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6732588" y="4581525"/>
            <a:ext cx="935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>
                <a:solidFill>
                  <a:srgbClr val="FF0000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</a:rPr>
              <a:t>BC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570433" y="5157788"/>
            <a:ext cx="5843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下有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条横线，</a:t>
            </a:r>
            <a:r>
              <a:rPr lang="en-US" altLang="zh-CN" sz="2800" b="1" dirty="0">
                <a:solidFill>
                  <a:srgbClr val="FF0000"/>
                </a:solidFill>
              </a:rPr>
              <a:t>B, C</a:t>
            </a:r>
            <a:r>
              <a:rPr lang="zh-CN" altLang="en-US" sz="2800" b="1" dirty="0">
                <a:solidFill>
                  <a:srgbClr val="FF0000"/>
                </a:solidFill>
              </a:rPr>
              <a:t>下各有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条横线 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643458" y="5805488"/>
            <a:ext cx="4214813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333333"/>
                </a:solidFill>
              </a:rPr>
              <a:t>Banzhaf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指标（</a:t>
            </a:r>
            <a:r>
              <a:rPr lang="en-US" altLang="zh-CN" sz="2800" b="1">
                <a:solidFill>
                  <a:srgbClr val="333333"/>
                </a:solidFill>
              </a:rPr>
              <a:t>3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333333"/>
                </a:solidFill>
              </a:rPr>
              <a:t>1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333333"/>
                </a:solidFill>
              </a:rPr>
              <a:t>1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800" b="1"/>
              <a:t> 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5539308" y="5805488"/>
            <a:ext cx="27051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333333"/>
                </a:solidFill>
              </a:rPr>
              <a:t>3/5, 1/5, 1/5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800" b="1"/>
              <a:t>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575696" y="5949950"/>
            <a:ext cx="1179512" cy="600075"/>
            <a:chOff x="2636" y="3748"/>
            <a:chExt cx="743" cy="378"/>
          </a:xfrm>
        </p:grpSpPr>
        <p:sp>
          <p:nvSpPr>
            <p:cNvPr id="65556" name="Rectangle 30"/>
            <p:cNvSpPr>
              <a:spLocks noChangeArrowheads="1"/>
            </p:cNvSpPr>
            <p:nvPr/>
          </p:nvSpPr>
          <p:spPr bwMode="auto">
            <a:xfrm>
              <a:off x="2636" y="3838"/>
              <a:ext cx="7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归一化 </a:t>
              </a:r>
            </a:p>
          </p:txBody>
        </p:sp>
        <p:sp>
          <p:nvSpPr>
            <p:cNvPr id="65557" name="AutoShape 31"/>
            <p:cNvSpPr>
              <a:spLocks noChangeArrowheads="1"/>
            </p:cNvSpPr>
            <p:nvPr/>
          </p:nvSpPr>
          <p:spPr bwMode="auto">
            <a:xfrm>
              <a:off x="2835" y="3748"/>
              <a:ext cx="317" cy="90"/>
            </a:xfrm>
            <a:prstGeom prst="rightArrow">
              <a:avLst>
                <a:gd name="adj1" fmla="val 50000"/>
                <a:gd name="adj2" fmla="val 8805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10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10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nimBg="1"/>
      <p:bldP spid="141318" grpId="0"/>
      <p:bldP spid="141319" grpId="0" animBg="1"/>
      <p:bldP spid="141323" grpId="0"/>
      <p:bldP spid="141324" grpId="0"/>
      <p:bldP spid="141326" grpId="0"/>
      <p:bldP spid="141327" grpId="0"/>
      <p:bldP spid="141328" grpId="0"/>
      <p:bldP spid="141329" grpId="0"/>
      <p:bldP spid="141330" grpId="0"/>
      <p:bldP spid="141334" grpId="0"/>
      <p:bldP spid="141336" grpId="0"/>
      <p:bldP spid="141337" grpId="0"/>
      <p:bldP spid="141338" grpId="0"/>
      <p:bldP spid="141339" grpId="0" animBg="1"/>
      <p:bldP spid="14134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1187450" y="519113"/>
            <a:ext cx="3671888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ea typeface="楷体_GB2312" pitchFamily="49" charset="-122"/>
              </a:rPr>
              <a:t>Banzhaf </a:t>
            </a:r>
            <a:r>
              <a:rPr lang="zh-CN" altLang="en-US" sz="3200" b="1">
                <a:ea typeface="楷体_GB2312" pitchFamily="49" charset="-122"/>
              </a:rPr>
              <a:t>权力指标 </a:t>
            </a: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179388" y="1196975"/>
            <a:ext cx="4967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写出投票人的</a:t>
            </a:r>
            <a:r>
              <a:rPr lang="zh-CN" altLang="zh-CN" sz="2800" b="1">
                <a:solidFill>
                  <a:srgbClr val="FF0000"/>
                </a:solidFill>
              </a:rPr>
              <a:t>获胜联盟集</a:t>
            </a:r>
            <a:r>
              <a:rPr lang="zh-CN" altLang="zh-CN" sz="2800" b="1" i="1">
                <a:solidFill>
                  <a:srgbClr val="FF0000"/>
                </a:solidFill>
              </a:rPr>
              <a:t>W</a:t>
            </a:r>
            <a:r>
              <a:rPr lang="en-US" altLang="zh-CN" sz="2800" b="1"/>
              <a:t>; 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179388" y="1671638"/>
            <a:ext cx="87852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对每一个</a:t>
            </a:r>
            <a:r>
              <a:rPr lang="zh-CN" altLang="zh-CN" sz="2800" b="1"/>
              <a:t>获胜联盟</a:t>
            </a:r>
            <a:r>
              <a:rPr lang="zh-CN" altLang="en-US" sz="2800" b="1"/>
              <a:t>检查</a:t>
            </a:r>
            <a:r>
              <a:rPr lang="zh-CN" altLang="zh-CN" sz="2800" b="1"/>
              <a:t>每位投票人是否</a:t>
            </a:r>
            <a:r>
              <a:rPr lang="zh-CN" altLang="en-US" sz="2800" b="1">
                <a:solidFill>
                  <a:srgbClr val="FF0000"/>
                </a:solidFill>
              </a:rPr>
              <a:t>决定者</a:t>
            </a:r>
            <a:r>
              <a:rPr lang="en-US" altLang="zh-CN" sz="2800" b="1"/>
              <a:t>;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179388" y="2276475"/>
            <a:ext cx="87852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将每位投票人在所有</a:t>
            </a:r>
            <a:r>
              <a:rPr lang="zh-CN" altLang="zh-CN" sz="2800" b="1" dirty="0"/>
              <a:t>获胜联盟</a:t>
            </a:r>
            <a:r>
              <a:rPr lang="zh-CN" altLang="en-US" sz="2800" b="1" dirty="0"/>
              <a:t>中的成为</a:t>
            </a:r>
            <a:r>
              <a:rPr lang="zh-CN" altLang="en-US" sz="2800" b="1" dirty="0">
                <a:solidFill>
                  <a:srgbClr val="FF0000"/>
                </a:solidFill>
              </a:rPr>
              <a:t>决定者的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次数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η</a:t>
            </a:r>
            <a:r>
              <a:rPr lang="zh-CN" altLang="en-US" sz="2800" b="1" dirty="0">
                <a:solidFill>
                  <a:srgbClr val="000000"/>
                </a:solidFill>
                <a:latin typeface="Palatino-Roman" charset="0"/>
              </a:rPr>
              <a:t>归一化</a:t>
            </a:r>
            <a:r>
              <a:rPr lang="en-US" altLang="zh-CN" sz="2800" b="1" dirty="0">
                <a:solidFill>
                  <a:srgbClr val="000000"/>
                </a:solidFill>
                <a:latin typeface="Palatino-Roman" charset="0"/>
              </a:rPr>
              <a:t>, </a:t>
            </a:r>
            <a:r>
              <a:rPr lang="zh-CN" altLang="en-US" sz="2800" b="1" dirty="0"/>
              <a:t>定义为</a:t>
            </a:r>
            <a:r>
              <a:rPr lang="en-US" altLang="zh-CN" sz="2800" b="1" dirty="0" err="1">
                <a:solidFill>
                  <a:srgbClr val="FF0000"/>
                </a:solidFill>
              </a:rPr>
              <a:t>Banzhaf</a:t>
            </a:r>
            <a:r>
              <a:rPr lang="zh-CN" altLang="en-US" sz="2800" b="1" dirty="0">
                <a:solidFill>
                  <a:srgbClr val="FF0000"/>
                </a:solidFill>
              </a:rPr>
              <a:t>权力指标</a:t>
            </a:r>
            <a:r>
              <a:rPr lang="en-US" altLang="zh-CN" sz="2800" b="1" i="1" dirty="0">
                <a:solidFill>
                  <a:srgbClr val="333333"/>
                </a:solidFill>
              </a:rPr>
              <a:t>β</a:t>
            </a:r>
            <a:r>
              <a:rPr lang="en-US" altLang="zh-CN" sz="2800" b="1" dirty="0">
                <a:solidFill>
                  <a:srgbClr val="333333"/>
                </a:solidFill>
              </a:rPr>
              <a:t>=(</a:t>
            </a:r>
            <a:r>
              <a:rPr lang="en-US" altLang="zh-CN" sz="2800" b="1" i="1" dirty="0">
                <a:solidFill>
                  <a:srgbClr val="333333"/>
                </a:solidFill>
              </a:rPr>
              <a:t>β</a:t>
            </a:r>
            <a:r>
              <a:rPr lang="en-US" altLang="zh-CN" sz="2800" b="1" baseline="-25000" dirty="0">
                <a:solidFill>
                  <a:srgbClr val="333333"/>
                </a:solidFill>
              </a:rPr>
              <a:t>1</a:t>
            </a:r>
            <a:r>
              <a:rPr lang="en-US" altLang="zh-CN" sz="2800" b="1" dirty="0">
                <a:solidFill>
                  <a:srgbClr val="333333"/>
                </a:solidFill>
              </a:rPr>
              <a:t>,</a:t>
            </a:r>
            <a:r>
              <a:rPr lang="en-US" altLang="zh-CN" sz="2800" b="1" i="1" dirty="0">
                <a:solidFill>
                  <a:srgbClr val="333333"/>
                </a:solidFill>
              </a:rPr>
              <a:t>β</a:t>
            </a:r>
            <a:r>
              <a:rPr lang="en-US" altLang="zh-CN" sz="2800" b="1" baseline="-25000" dirty="0">
                <a:solidFill>
                  <a:srgbClr val="333333"/>
                </a:solidFill>
              </a:rPr>
              <a:t>2</a:t>
            </a:r>
            <a:r>
              <a:rPr lang="en-US" altLang="zh-CN" sz="2800" b="1" dirty="0">
                <a:solidFill>
                  <a:srgbClr val="333333"/>
                </a:solidFill>
              </a:rPr>
              <a:t>,</a:t>
            </a:r>
            <a:r>
              <a:rPr lang="en-US" altLang="zh-CN" sz="2800" b="1" dirty="0"/>
              <a:t> …,</a:t>
            </a:r>
            <a:r>
              <a:rPr lang="en-US" altLang="zh-CN" sz="2800" b="1" i="1" dirty="0">
                <a:solidFill>
                  <a:srgbClr val="333333"/>
                </a:solidFill>
              </a:rPr>
              <a:t>β</a:t>
            </a:r>
            <a:r>
              <a:rPr lang="en-US" altLang="zh-CN" sz="2800" b="1" i="1" baseline="-25000" dirty="0">
                <a:solidFill>
                  <a:srgbClr val="333333"/>
                </a:solidFill>
              </a:rPr>
              <a:t>n</a:t>
            </a:r>
            <a:r>
              <a:rPr lang="en-US" altLang="zh-CN" sz="2800" b="1" dirty="0">
                <a:solidFill>
                  <a:srgbClr val="333333"/>
                </a:solidFill>
              </a:rPr>
              <a:t>).</a:t>
            </a:r>
            <a:r>
              <a:rPr lang="en-US" altLang="zh-CN" sz="2800" dirty="0"/>
              <a:t> 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5292725" y="620713"/>
            <a:ext cx="28829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n</a:t>
            </a:r>
            <a:r>
              <a:rPr lang="zh-CN" altLang="en-US" sz="2800" b="1"/>
              <a:t>人加权投票系统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250825" y="3644900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1042988" y="3644900"/>
            <a:ext cx="7656512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4</a:t>
            </a:r>
            <a:r>
              <a:rPr lang="zh-CN" altLang="en-US" sz="2800" b="1"/>
              <a:t>个股东</a:t>
            </a:r>
            <a:r>
              <a:rPr lang="en-US" altLang="zh-CN" sz="2800" b="1"/>
              <a:t>A,B,C,D</a:t>
            </a:r>
            <a:r>
              <a:rPr lang="zh-CN" altLang="en-US" sz="2800" b="1"/>
              <a:t>的加权投票系统 </a:t>
            </a:r>
            <a:r>
              <a:rPr lang="en-US" altLang="zh-CN" sz="2800" b="1" i="1"/>
              <a:t>S</a:t>
            </a:r>
            <a:r>
              <a:rPr lang="en-US" altLang="zh-CN" sz="2800" b="1"/>
              <a:t>=[6; 4, 3, 2, 1] </a:t>
            </a:r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90488" y="4292600"/>
            <a:ext cx="9280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W</a:t>
            </a:r>
            <a:r>
              <a:rPr lang="en-US" altLang="zh-CN" sz="2800" b="1"/>
              <a:t>=</a:t>
            </a:r>
            <a:r>
              <a:rPr lang="zh-CN" altLang="en-US" sz="2800" b="1"/>
              <a:t>（</a:t>
            </a:r>
            <a:r>
              <a:rPr lang="en-US" altLang="zh-CN" sz="2800" b="1"/>
              <a:t>[AB] ,[AC], [ABC], [ABD], [ACD], [BCD], [ABCD]</a:t>
            </a:r>
            <a:r>
              <a:rPr lang="zh-CN" altLang="en-US" sz="2800" b="1"/>
              <a:t>） </a:t>
            </a:r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900113" y="4868863"/>
            <a:ext cx="6913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</a:t>
            </a:r>
            <a:r>
              <a:rPr lang="en-US" altLang="zh-CN" sz="2800" b="1" u="sng"/>
              <a:t>AB</a:t>
            </a:r>
            <a:r>
              <a:rPr lang="en-US" altLang="zh-CN" sz="2800" b="1"/>
              <a:t>   </a:t>
            </a:r>
            <a:r>
              <a:rPr lang="en-US" altLang="zh-CN" sz="2800" b="1" u="sng"/>
              <a:t>AC</a:t>
            </a:r>
            <a:r>
              <a:rPr lang="en-US" altLang="zh-CN" sz="2800" b="1"/>
              <a:t>   </a:t>
            </a:r>
            <a:r>
              <a:rPr lang="en-US" altLang="zh-CN" sz="2800" b="1" u="sng"/>
              <a:t>A</a:t>
            </a:r>
            <a:r>
              <a:rPr lang="en-US" altLang="zh-CN" sz="2800" b="1"/>
              <a:t>BC   </a:t>
            </a:r>
            <a:r>
              <a:rPr lang="en-US" altLang="zh-CN" sz="2800" b="1" u="sng"/>
              <a:t>AB</a:t>
            </a:r>
            <a:r>
              <a:rPr lang="en-US" altLang="zh-CN" sz="2800" b="1"/>
              <a:t>D   </a:t>
            </a:r>
            <a:r>
              <a:rPr lang="en-US" altLang="zh-CN" sz="2800" b="1" u="sng"/>
              <a:t>AC</a:t>
            </a:r>
            <a:r>
              <a:rPr lang="en-US" altLang="zh-CN" sz="2800" b="1"/>
              <a:t>D   </a:t>
            </a:r>
            <a:r>
              <a:rPr lang="en-US" altLang="zh-CN" sz="2800" b="1" u="sng"/>
              <a:t>BCD </a:t>
            </a:r>
            <a:r>
              <a:rPr lang="en-US" altLang="zh-CN" sz="2800" b="1"/>
              <a:t>  ABCD</a:t>
            </a:r>
          </a:p>
        </p:txBody>
      </p:sp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395288" y="5445125"/>
            <a:ext cx="33305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η</a:t>
            </a:r>
            <a:r>
              <a:rPr lang="en-US" altLang="zh-CN" sz="2800" b="1"/>
              <a:t>=</a:t>
            </a:r>
            <a:r>
              <a:rPr lang="zh-CN" altLang="en-US" sz="2800" b="1"/>
              <a:t>（</a:t>
            </a:r>
            <a:r>
              <a:rPr lang="en-US" altLang="zh-CN" sz="2800" b="1"/>
              <a:t>5</a:t>
            </a:r>
            <a:r>
              <a:rPr lang="zh-CN" altLang="en-US" sz="2800" b="1"/>
              <a:t>，</a:t>
            </a:r>
            <a:r>
              <a:rPr lang="en-US" altLang="zh-CN" sz="2800" b="1"/>
              <a:t>3</a:t>
            </a:r>
            <a:r>
              <a:rPr lang="zh-CN" altLang="en-US" sz="2800" b="1"/>
              <a:t>，</a:t>
            </a:r>
            <a:r>
              <a:rPr lang="en-US" altLang="zh-CN" sz="2800" b="1"/>
              <a:t>3</a:t>
            </a:r>
            <a:r>
              <a:rPr lang="zh-CN" altLang="en-US" sz="2800" b="1"/>
              <a:t>，</a:t>
            </a:r>
            <a:r>
              <a:rPr lang="en-US" altLang="zh-CN" sz="2800" b="1"/>
              <a:t>1</a:t>
            </a:r>
            <a:r>
              <a:rPr lang="zh-CN" altLang="en-US" sz="2800" b="1"/>
              <a:t>） </a:t>
            </a:r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4787900" y="5445125"/>
            <a:ext cx="4132263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β</a:t>
            </a:r>
            <a:r>
              <a:rPr lang="en-US" altLang="zh-CN" sz="2800" b="1"/>
              <a:t>=(5/12, 3/12, 3/12, 1/12) </a:t>
            </a:r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4760913" y="6021388"/>
            <a:ext cx="4132262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φ</a:t>
            </a:r>
            <a:r>
              <a:rPr lang="en-US" altLang="zh-CN" sz="2800" b="1"/>
              <a:t>=(5/12, 3/12, 3/12, 1/12)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635375" y="5637213"/>
            <a:ext cx="1179513" cy="600075"/>
            <a:chOff x="2636" y="3748"/>
            <a:chExt cx="743" cy="378"/>
          </a:xfrm>
        </p:grpSpPr>
        <p:sp>
          <p:nvSpPr>
            <p:cNvPr id="66575" name="Rectangle 21"/>
            <p:cNvSpPr>
              <a:spLocks noChangeArrowheads="1"/>
            </p:cNvSpPr>
            <p:nvPr/>
          </p:nvSpPr>
          <p:spPr bwMode="auto">
            <a:xfrm>
              <a:off x="2636" y="3838"/>
              <a:ext cx="7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归一化 </a:t>
              </a:r>
            </a:p>
          </p:txBody>
        </p:sp>
        <p:sp>
          <p:nvSpPr>
            <p:cNvPr id="66576" name="AutoShape 22"/>
            <p:cNvSpPr>
              <a:spLocks noChangeArrowheads="1"/>
            </p:cNvSpPr>
            <p:nvPr/>
          </p:nvSpPr>
          <p:spPr bwMode="auto">
            <a:xfrm>
              <a:off x="2835" y="3748"/>
              <a:ext cx="317" cy="90"/>
            </a:xfrm>
            <a:prstGeom prst="rightArrow">
              <a:avLst>
                <a:gd name="adj1" fmla="val 50000"/>
                <a:gd name="adj2" fmla="val 8805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/>
      <p:bldP spid="142343" grpId="0"/>
      <p:bldP spid="142344" grpId="0"/>
      <p:bldP spid="142346" grpId="0" animBg="1"/>
      <p:bldP spid="142349" grpId="0"/>
      <p:bldP spid="142350" grpId="0" animBg="1"/>
      <p:bldP spid="142351" grpId="0"/>
      <p:bldP spid="142352" grpId="0"/>
      <p:bldP spid="142353" grpId="0" animBg="1"/>
      <p:bldP spid="142354" grpId="0" animBg="1"/>
      <p:bldP spid="14235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5148263" y="549275"/>
            <a:ext cx="3240087" cy="579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ea typeface="楷体_GB2312" pitchFamily="49" charset="-122"/>
              </a:rPr>
              <a:t>Banzhaf </a:t>
            </a:r>
            <a:r>
              <a:rPr lang="zh-CN" altLang="en-US" sz="3200" b="1">
                <a:ea typeface="楷体_GB2312" pitchFamily="49" charset="-122"/>
              </a:rPr>
              <a:t>指标</a:t>
            </a:r>
            <a:r>
              <a:rPr lang="en-US" altLang="zh-CN" sz="3200" b="1" i="1">
                <a:ea typeface="楷体_GB2312" pitchFamily="49" charset="-122"/>
              </a:rPr>
              <a:t>β</a:t>
            </a:r>
            <a:r>
              <a:rPr lang="en-US" altLang="zh-CN" sz="3200" b="1">
                <a:ea typeface="楷体_GB2312" pitchFamily="49" charset="-122"/>
              </a:rPr>
              <a:t> </a:t>
            </a: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1187450" y="549275"/>
            <a:ext cx="2881313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ea typeface="楷体_GB2312" pitchFamily="49" charset="-122"/>
              </a:rPr>
              <a:t>Shapley</a:t>
            </a:r>
            <a:r>
              <a:rPr lang="zh-CN" altLang="en-US" sz="3200" b="1">
                <a:ea typeface="楷体_GB2312" pitchFamily="49" charset="-122"/>
              </a:rPr>
              <a:t>指标</a:t>
            </a:r>
            <a:r>
              <a:rPr lang="en-US" altLang="zh-CN" sz="2800" b="1" i="1">
                <a:solidFill>
                  <a:srgbClr val="333333"/>
                </a:solidFill>
              </a:rPr>
              <a:t>φ</a:t>
            </a:r>
            <a:r>
              <a:rPr lang="en-US" altLang="zh-CN" sz="3200" b="1">
                <a:ea typeface="楷体_GB2312" pitchFamily="49" charset="-122"/>
              </a:rPr>
              <a:t>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107950" y="1268760"/>
            <a:ext cx="316865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投票人的全</a:t>
            </a:r>
            <a:r>
              <a:rPr lang="zh-CN" altLang="en-US" sz="2800" b="1">
                <a:solidFill>
                  <a:srgbClr val="FF0000"/>
                </a:solidFill>
              </a:rPr>
              <a:t>排列</a:t>
            </a:r>
            <a:endParaRPr lang="zh-CN" altLang="en-US" sz="2800" b="1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107950" y="1844675"/>
            <a:ext cx="4824413" cy="6048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对排列</a:t>
            </a:r>
            <a:r>
              <a:rPr lang="zh-CN" altLang="en-US" sz="2800" b="1" dirty="0">
                <a:solidFill>
                  <a:srgbClr val="FF0000"/>
                </a:solidFill>
              </a:rPr>
              <a:t>由左向右</a:t>
            </a:r>
            <a:r>
              <a:rPr lang="zh-CN" altLang="en-US" sz="2800" b="1" dirty="0"/>
              <a:t>检查</a:t>
            </a:r>
            <a:r>
              <a:rPr lang="zh-CN" altLang="en-US" sz="2800" b="1" dirty="0">
                <a:solidFill>
                  <a:srgbClr val="FF0000"/>
                </a:solidFill>
              </a:rPr>
              <a:t>决定者</a:t>
            </a:r>
            <a:endParaRPr lang="zh-CN" altLang="en-US" sz="2800" b="1" dirty="0"/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107950" y="2527424"/>
            <a:ext cx="4392613" cy="11176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统计每人在所有排列中</a:t>
            </a:r>
            <a:r>
              <a:rPr lang="zh-CN" altLang="en-US" sz="2800" b="1" dirty="0" smtClean="0"/>
              <a:t>的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决定</a:t>
            </a:r>
            <a:r>
              <a:rPr lang="zh-CN" altLang="en-US" sz="2800" b="1" dirty="0"/>
              <a:t>者次数</a:t>
            </a:r>
            <a:r>
              <a:rPr lang="en-US" altLang="zh-CN" sz="2800" b="1" i="1" dirty="0"/>
              <a:t>ξ</a:t>
            </a:r>
            <a:endParaRPr lang="en-US" altLang="zh-CN" sz="2800" b="1" dirty="0"/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4826000" y="1325563"/>
            <a:ext cx="3671888" cy="51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投票人的</a:t>
            </a:r>
            <a:r>
              <a:rPr lang="zh-CN" altLang="zh-CN" sz="2800" b="1">
                <a:solidFill>
                  <a:srgbClr val="FF0000"/>
                </a:solidFill>
              </a:rPr>
              <a:t>获胜联盟集</a:t>
            </a:r>
            <a:endParaRPr lang="zh-CN" altLang="en-US" sz="2800" b="1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4787900" y="1844675"/>
            <a:ext cx="4105275" cy="604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对</a:t>
            </a:r>
            <a:r>
              <a:rPr lang="zh-CN" altLang="zh-CN" sz="2800" b="1"/>
              <a:t>获胜联盟</a:t>
            </a:r>
            <a:r>
              <a:rPr lang="zh-CN" altLang="en-US" sz="2800" b="1"/>
              <a:t>检查</a:t>
            </a:r>
            <a:r>
              <a:rPr lang="zh-CN" altLang="en-US" sz="2800" b="1">
                <a:solidFill>
                  <a:srgbClr val="FF0000"/>
                </a:solidFill>
              </a:rPr>
              <a:t>决定者</a:t>
            </a:r>
            <a:endParaRPr lang="zh-CN" altLang="en-US" sz="2800" b="1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4826000" y="2492375"/>
            <a:ext cx="3816350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统计每人在所有</a:t>
            </a:r>
            <a:r>
              <a:rPr lang="zh-CN" altLang="zh-CN" sz="2800" b="1" dirty="0" smtClean="0"/>
              <a:t>获胜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联盟</a:t>
            </a:r>
            <a:r>
              <a:rPr lang="zh-CN" altLang="en-US" sz="2800" b="1" dirty="0"/>
              <a:t>中的决定者次数</a:t>
            </a:r>
            <a:r>
              <a:rPr lang="en-US" altLang="zh-CN" sz="2800" b="1" i="1" dirty="0">
                <a:solidFill>
                  <a:srgbClr val="000000"/>
                </a:solidFill>
              </a:rPr>
              <a:t>η</a:t>
            </a:r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179388" y="3702149"/>
            <a:ext cx="4176712" cy="11176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每个</a:t>
            </a:r>
            <a:r>
              <a:rPr lang="zh-CN" altLang="en-US" sz="2800" b="1" dirty="0">
                <a:solidFill>
                  <a:srgbClr val="FF0000"/>
                </a:solidFill>
              </a:rPr>
              <a:t>排列中有且只有一个</a:t>
            </a:r>
            <a:r>
              <a:rPr lang="zh-CN" altLang="en-US" sz="2800" b="1" dirty="0"/>
              <a:t>决定者</a:t>
            </a:r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4716463" y="3646488"/>
            <a:ext cx="4248150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每个</a:t>
            </a:r>
            <a:r>
              <a:rPr lang="zh-CN" altLang="en-US" sz="2800" b="1">
                <a:solidFill>
                  <a:srgbClr val="FF0000"/>
                </a:solidFill>
              </a:rPr>
              <a:t>组合中没有或有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几个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en-US" sz="2800" b="1"/>
              <a:t>决定者</a:t>
            </a:r>
          </a:p>
        </p:txBody>
      </p:sp>
      <p:sp>
        <p:nvSpPr>
          <p:cNvPr id="143376" name="Rectangle 16"/>
          <p:cNvSpPr>
            <a:spLocks noChangeArrowheads="1"/>
          </p:cNvSpPr>
          <p:nvPr/>
        </p:nvSpPr>
        <p:spPr bwMode="auto">
          <a:xfrm>
            <a:off x="107950" y="4926111"/>
            <a:ext cx="3455988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333333"/>
                </a:solidFill>
              </a:rPr>
              <a:t>φ</a:t>
            </a:r>
            <a:r>
              <a:rPr lang="en-US" altLang="zh-CN" sz="2800" b="1">
                <a:solidFill>
                  <a:srgbClr val="333333"/>
                </a:solidFill>
              </a:rPr>
              <a:t>(</a:t>
            </a:r>
            <a:r>
              <a:rPr lang="en-US" altLang="zh-CN" sz="2800" b="1" i="1"/>
              <a:t>=ξ</a:t>
            </a:r>
            <a:r>
              <a:rPr lang="en-US" altLang="zh-CN" sz="2800" b="1"/>
              <a:t>/</a:t>
            </a:r>
            <a:r>
              <a:rPr lang="en-US" altLang="zh-CN" sz="2800" b="1" i="1">
                <a:solidFill>
                  <a:srgbClr val="333333"/>
                </a:solidFill>
              </a:rPr>
              <a:t> n</a:t>
            </a:r>
            <a:r>
              <a:rPr lang="en-US" altLang="zh-CN" sz="2800" b="1">
                <a:solidFill>
                  <a:srgbClr val="333333"/>
                </a:solidFill>
              </a:rPr>
              <a:t>!) </a:t>
            </a:r>
            <a:r>
              <a:rPr lang="zh-CN" altLang="en-US" sz="2800" b="1">
                <a:solidFill>
                  <a:srgbClr val="333333"/>
                </a:solidFill>
              </a:rPr>
              <a:t>已归一化</a:t>
            </a:r>
          </a:p>
        </p:txBody>
      </p:sp>
      <p:sp>
        <p:nvSpPr>
          <p:cNvPr id="143377" name="Rectangle 17"/>
          <p:cNvSpPr>
            <a:spLocks noChangeArrowheads="1"/>
          </p:cNvSpPr>
          <p:nvPr/>
        </p:nvSpPr>
        <p:spPr bwMode="auto">
          <a:xfrm>
            <a:off x="4751462" y="4840386"/>
            <a:ext cx="3636962" cy="604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 dirty="0">
                <a:solidFill>
                  <a:srgbClr val="000000"/>
                </a:solidFill>
              </a:rPr>
              <a:t>η</a:t>
            </a:r>
            <a:r>
              <a:rPr lang="zh-CN" altLang="en-US" sz="2800" b="1" dirty="0">
                <a:solidFill>
                  <a:srgbClr val="000000"/>
                </a:solidFill>
              </a:rPr>
              <a:t>需</a:t>
            </a:r>
            <a:r>
              <a:rPr lang="zh-CN" altLang="en-US" sz="2800" b="1" dirty="0">
                <a:solidFill>
                  <a:srgbClr val="000000"/>
                </a:solidFill>
                <a:latin typeface="Palatino-Roman" charset="0"/>
              </a:rPr>
              <a:t>归一化才得到</a:t>
            </a:r>
            <a:r>
              <a:rPr lang="en-US" altLang="zh-CN" sz="2800" b="1" i="1" dirty="0">
                <a:solidFill>
                  <a:srgbClr val="333333"/>
                </a:solidFill>
              </a:rPr>
              <a:t>β</a:t>
            </a:r>
            <a:endParaRPr lang="en-US" altLang="zh-CN" sz="2800" dirty="0"/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926307" y="5661248"/>
            <a:ext cx="7148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都满足度量权力的数量指标应该具有的性质</a:t>
            </a:r>
            <a:r>
              <a:rPr lang="en-US" altLang="zh-CN" sz="2800" b="1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 animBg="1"/>
      <p:bldP spid="143367" grpId="0" animBg="1"/>
      <p:bldP spid="143368" grpId="0" animBg="1"/>
      <p:bldP spid="143369" grpId="0" animBg="1"/>
      <p:bldP spid="143370" grpId="0" animBg="1"/>
      <p:bldP spid="143371" grpId="0" animBg="1"/>
      <p:bldP spid="143372" grpId="0" animBg="1"/>
      <p:bldP spid="143373" grpId="0" animBg="1"/>
      <p:bldP spid="143376" grpId="0" animBg="1"/>
      <p:bldP spid="143377" grpId="0" animBg="1"/>
      <p:bldP spid="14337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1908175" y="476250"/>
            <a:ext cx="52832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加权投票与权力指标的应用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07950" y="1165225"/>
            <a:ext cx="8964613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en-US" altLang="zh-CN" sz="2800" b="1"/>
              <a:t>   </a:t>
            </a:r>
            <a:r>
              <a:rPr lang="zh-CN" altLang="en-US" sz="2800" b="1"/>
              <a:t>拳击比赛设</a:t>
            </a:r>
            <a:r>
              <a:rPr lang="zh-CN" altLang="zh-CN" sz="2800" b="1"/>
              <a:t>2</a:t>
            </a:r>
            <a:r>
              <a:rPr lang="zh-CN" altLang="en-US" sz="2800" b="1"/>
              <a:t>个</a:t>
            </a:r>
            <a:r>
              <a:rPr lang="zh-CN" altLang="zh-CN" sz="2800" b="1"/>
              <a:t>5</a:t>
            </a:r>
            <a:r>
              <a:rPr lang="zh-CN" altLang="en-US" sz="2800" b="1"/>
              <a:t>人裁判组</a:t>
            </a:r>
            <a:r>
              <a:rPr lang="zh-CN" altLang="zh-CN" sz="2800" b="1"/>
              <a:t>, </a:t>
            </a:r>
            <a:r>
              <a:rPr lang="zh-CN" altLang="en-US" sz="2800" b="1"/>
              <a:t>每</a:t>
            </a:r>
            <a:r>
              <a:rPr lang="zh-CN" altLang="en-US" b="1"/>
              <a:t>人</a:t>
            </a:r>
            <a:r>
              <a:rPr lang="zh-CN" altLang="en-US" sz="2800" b="1"/>
              <a:t>一票</a:t>
            </a:r>
            <a:r>
              <a:rPr lang="zh-CN" altLang="zh-CN" sz="2800" b="1"/>
              <a:t>. </a:t>
            </a:r>
            <a:r>
              <a:rPr lang="zh-CN" altLang="en-US" sz="2800" b="1"/>
              <a:t>若第</a:t>
            </a:r>
            <a:r>
              <a:rPr lang="zh-CN" altLang="zh-CN" sz="2800" b="1"/>
              <a:t>1</a:t>
            </a:r>
            <a:r>
              <a:rPr lang="zh-CN" altLang="en-US" sz="2800" b="1"/>
              <a:t>组以</a:t>
            </a:r>
            <a:r>
              <a:rPr lang="zh-CN" altLang="zh-CN" sz="2800" b="1"/>
              <a:t>5:0 </a:t>
            </a:r>
            <a:r>
              <a:rPr lang="zh-CN" altLang="en-US" sz="2800" b="1"/>
              <a:t>或</a:t>
            </a:r>
            <a:r>
              <a:rPr lang="zh-CN" altLang="zh-CN" sz="2800" b="1"/>
              <a:t>4:1</a:t>
            </a:r>
            <a:r>
              <a:rPr lang="zh-CN" altLang="en-US" sz="2800" b="1"/>
              <a:t>判选手甲胜</a:t>
            </a:r>
            <a:r>
              <a:rPr lang="zh-CN" altLang="zh-CN" sz="2800" b="1"/>
              <a:t>, </a:t>
            </a:r>
            <a:r>
              <a:rPr lang="zh-CN" altLang="en-US" sz="2800" b="1"/>
              <a:t>则甲胜</a:t>
            </a:r>
            <a:r>
              <a:rPr lang="zh-CN" altLang="zh-CN" sz="2800" b="1"/>
              <a:t>; </a:t>
            </a:r>
            <a:r>
              <a:rPr lang="zh-CN" altLang="en-US" sz="2800" b="1"/>
              <a:t>若以</a:t>
            </a:r>
            <a:r>
              <a:rPr lang="zh-CN" altLang="zh-CN" sz="2800" b="1"/>
              <a:t>3:2</a:t>
            </a:r>
            <a:r>
              <a:rPr lang="zh-CN" altLang="en-US" sz="2800" b="1"/>
              <a:t>判甲胜</a:t>
            </a:r>
            <a:r>
              <a:rPr lang="zh-CN" altLang="zh-CN" sz="2800" b="1"/>
              <a:t>, </a:t>
            </a:r>
            <a:r>
              <a:rPr lang="zh-CN" altLang="en-US" sz="2800" b="1"/>
              <a:t>则第</a:t>
            </a:r>
            <a:r>
              <a:rPr lang="zh-CN" altLang="zh-CN" sz="2800" b="1"/>
              <a:t>2</a:t>
            </a:r>
            <a:r>
              <a:rPr lang="zh-CN" altLang="en-US" sz="2800" b="1"/>
              <a:t>组再判</a:t>
            </a:r>
            <a:r>
              <a:rPr lang="zh-CN" altLang="zh-CN" sz="2800" b="1"/>
              <a:t>;  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/>
              <a:t>除非第</a:t>
            </a:r>
            <a:r>
              <a:rPr lang="zh-CN" altLang="zh-CN" sz="2800" b="1"/>
              <a:t>2</a:t>
            </a:r>
            <a:r>
              <a:rPr lang="zh-CN" altLang="en-US" sz="2800" b="1"/>
              <a:t>组以</a:t>
            </a:r>
            <a:r>
              <a:rPr lang="zh-CN" altLang="zh-CN" sz="2800" b="1"/>
              <a:t>0:5</a:t>
            </a:r>
            <a:r>
              <a:rPr lang="zh-CN" altLang="en-US" sz="2800" b="1"/>
              <a:t>或</a:t>
            </a:r>
            <a:r>
              <a:rPr lang="zh-CN" altLang="zh-CN" sz="2800" b="1"/>
              <a:t>1:4</a:t>
            </a:r>
            <a:r>
              <a:rPr lang="zh-CN" altLang="en-US" sz="2800" b="1"/>
              <a:t>判甲负</a:t>
            </a:r>
            <a:r>
              <a:rPr lang="zh-CN" altLang="zh-CN" sz="2800" b="1"/>
              <a:t>, </a:t>
            </a:r>
            <a:r>
              <a:rPr lang="zh-CN" altLang="en-US" sz="2800" b="1"/>
              <a:t>其他情况最终都判甲胜</a:t>
            </a:r>
            <a:r>
              <a:rPr lang="zh-CN" altLang="zh-CN" sz="2800" b="1"/>
              <a:t>.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827360" y="2551113"/>
            <a:ext cx="6760890" cy="11176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zh-CN" sz="2800" b="1" dirty="0"/>
              <a:t> </a:t>
            </a:r>
            <a:r>
              <a:rPr lang="zh-CN" altLang="en-US" sz="2800" b="1" dirty="0"/>
              <a:t>将以上裁判规则用加权投票系统表示</a:t>
            </a:r>
            <a:r>
              <a:rPr lang="zh-CN" altLang="zh-CN" sz="2800" b="1" dirty="0"/>
              <a:t>;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zh-CN" sz="2800" b="1" dirty="0"/>
              <a:t> </a:t>
            </a:r>
            <a:r>
              <a:rPr lang="zh-CN" altLang="en-US" sz="2800" b="1" dirty="0"/>
              <a:t>计算系统的</a:t>
            </a:r>
            <a:r>
              <a:rPr lang="en-US" altLang="zh-CN" sz="2800" b="1" dirty="0"/>
              <a:t>Shapley</a:t>
            </a:r>
            <a:r>
              <a:rPr lang="zh-CN" altLang="en-US" sz="2800" b="1" dirty="0"/>
              <a:t>指标和</a:t>
            </a:r>
            <a:r>
              <a:rPr lang="en-US" altLang="zh-CN" sz="2800" b="1" dirty="0" err="1"/>
              <a:t>Banzhaf</a:t>
            </a:r>
            <a:r>
              <a:rPr lang="zh-CN" altLang="en-US" sz="2800" b="1" dirty="0"/>
              <a:t>指标</a:t>
            </a:r>
            <a:r>
              <a:rPr lang="en-US" altLang="zh-CN" sz="2800" b="1" dirty="0"/>
              <a:t>. </a:t>
            </a: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107950" y="3716338"/>
            <a:ext cx="8891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/>
              <a:t>等价于两</a:t>
            </a:r>
            <a:r>
              <a:rPr lang="zh-CN" altLang="en-US" sz="2800" b="1" dirty="0"/>
              <a:t>组</a:t>
            </a:r>
            <a:r>
              <a:rPr lang="zh-CN" altLang="zh-CN" sz="2800" b="1" dirty="0"/>
              <a:t>10</a:t>
            </a:r>
            <a:r>
              <a:rPr lang="zh-CN" altLang="en-US" sz="2800" b="1" dirty="0"/>
              <a:t>人同时裁判</a:t>
            </a:r>
            <a:r>
              <a:rPr lang="zh-CN" altLang="zh-CN" sz="2800" b="1" dirty="0"/>
              <a:t>, 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/>
              <a:t>={A, A, A, A, A, B, B, B, B, B} </a:t>
            </a: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251520" y="4749800"/>
            <a:ext cx="3168650" cy="519113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/>
              <a:t>极小获胜联盟</a:t>
            </a:r>
            <a:r>
              <a:rPr lang="en-US" altLang="zh-CN" sz="2800" b="1" i="1" dirty="0" err="1" smtClean="0"/>
              <a:t>W</a:t>
            </a:r>
            <a:r>
              <a:rPr lang="en-US" altLang="zh-CN" sz="2800" b="1" i="1" baseline="-25000" dirty="0" err="1" smtClean="0"/>
              <a:t>m</a:t>
            </a:r>
            <a:r>
              <a:rPr lang="zh-CN" altLang="zh-CN" sz="2800" b="1" dirty="0" smtClean="0"/>
              <a:t> </a:t>
            </a:r>
            <a:r>
              <a:rPr lang="zh-CN" altLang="zh-CN" sz="2800" b="1" dirty="0"/>
              <a:t>=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4427985" y="4781550"/>
            <a:ext cx="1440160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[3A2B] , 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1619672" y="4230687"/>
            <a:ext cx="648072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/>
              <a:t>设</a:t>
            </a:r>
            <a:r>
              <a:rPr lang="zh-CN" altLang="zh-CN" sz="2800" b="1" i="1" dirty="0" smtClean="0">
                <a:solidFill>
                  <a:srgbClr val="FF0000"/>
                </a:solidFill>
              </a:rPr>
              <a:t>S</a:t>
            </a:r>
            <a:r>
              <a:rPr lang="zh-CN" altLang="zh-CN" sz="2800" b="1" dirty="0">
                <a:solidFill>
                  <a:srgbClr val="FF0000"/>
                </a:solidFill>
              </a:rPr>
              <a:t>=[</a:t>
            </a:r>
            <a:r>
              <a:rPr lang="zh-CN" altLang="zh-CN" sz="2800" b="1" i="1" dirty="0">
                <a:solidFill>
                  <a:srgbClr val="FF0000"/>
                </a:solidFill>
              </a:rPr>
              <a:t>q; a,</a:t>
            </a:r>
            <a:r>
              <a:rPr lang="zh-CN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zh-CN" sz="2800" b="1" i="1" dirty="0">
                <a:solidFill>
                  <a:srgbClr val="FF0000"/>
                </a:solidFill>
              </a:rPr>
              <a:t>a,</a:t>
            </a:r>
            <a:r>
              <a:rPr lang="zh-CN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zh-CN" sz="2800" b="1" i="1" dirty="0">
                <a:solidFill>
                  <a:srgbClr val="FF0000"/>
                </a:solidFill>
              </a:rPr>
              <a:t>a,</a:t>
            </a:r>
            <a:r>
              <a:rPr lang="zh-CN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zh-CN" sz="2800" b="1" i="1" dirty="0">
                <a:solidFill>
                  <a:srgbClr val="FF0000"/>
                </a:solidFill>
              </a:rPr>
              <a:t>a,</a:t>
            </a:r>
            <a:r>
              <a:rPr lang="zh-CN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zh-CN" sz="2800" b="1" i="1" dirty="0">
                <a:solidFill>
                  <a:srgbClr val="FF0000"/>
                </a:solidFill>
              </a:rPr>
              <a:t>a,</a:t>
            </a:r>
            <a:r>
              <a:rPr lang="zh-CN" altLang="zh-CN" sz="2800" b="1" dirty="0">
                <a:solidFill>
                  <a:srgbClr val="FF0000"/>
                </a:solidFill>
              </a:rPr>
              <a:t> 1, 1, 1, 1, 1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]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zh-CN" sz="2800" b="1" i="1" dirty="0" smtClean="0"/>
              <a:t>q</a:t>
            </a:r>
            <a:r>
              <a:rPr lang="en-US" altLang="zh-CN" sz="2800" b="1" i="1" dirty="0" smtClean="0"/>
              <a:t>,</a:t>
            </a:r>
            <a:r>
              <a:rPr lang="zh-CN" altLang="zh-CN" sz="2800" b="1" i="1" dirty="0" smtClean="0"/>
              <a:t>a</a:t>
            </a:r>
            <a:r>
              <a:rPr lang="zh-CN" altLang="en-US" sz="2800" b="1" dirty="0" smtClean="0"/>
              <a:t>待定</a:t>
            </a:r>
            <a:r>
              <a:rPr lang="zh-CN" altLang="zh-CN" sz="2800" b="1" dirty="0" smtClean="0"/>
              <a:t> </a:t>
            </a:r>
            <a:endParaRPr lang="zh-CN" altLang="zh-CN" sz="2800" b="1" dirty="0"/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3203848" y="4749800"/>
            <a:ext cx="1152128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([4A] , </a:t>
            </a:r>
          </a:p>
        </p:txBody>
      </p:sp>
      <p:sp>
        <p:nvSpPr>
          <p:cNvPr id="144396" name="Rectangle 12"/>
          <p:cNvSpPr>
            <a:spLocks noChangeArrowheads="1"/>
          </p:cNvSpPr>
          <p:nvPr/>
        </p:nvSpPr>
        <p:spPr bwMode="auto">
          <a:xfrm>
            <a:off x="5823223" y="4781549"/>
            <a:ext cx="1368152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[2A4B])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5644034" y="5948838"/>
            <a:ext cx="2391419" cy="52322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/>
              <a:t>简单</a:t>
            </a:r>
            <a:r>
              <a:rPr lang="zh-CN" altLang="en-US" sz="2800" b="1" dirty="0"/>
              <a:t>多数</a:t>
            </a:r>
            <a:r>
              <a:rPr lang="zh-CN" altLang="en-US" sz="2800" b="1" dirty="0" smtClean="0"/>
              <a:t>规则</a:t>
            </a:r>
            <a:endParaRPr lang="zh-CN" altLang="zh-CN" sz="2800" b="1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336254" y="5111742"/>
            <a:ext cx="1723405" cy="560388"/>
            <a:chOff x="4195" y="3338"/>
            <a:chExt cx="1118" cy="353"/>
          </a:xfrm>
        </p:grpSpPr>
        <p:sp>
          <p:nvSpPr>
            <p:cNvPr id="68625" name="Rectangle 17"/>
            <p:cNvSpPr>
              <a:spLocks noChangeArrowheads="1"/>
            </p:cNvSpPr>
            <p:nvPr/>
          </p:nvSpPr>
          <p:spPr bwMode="auto">
            <a:xfrm>
              <a:off x="4286" y="3338"/>
              <a:ext cx="102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 i="1" dirty="0">
                  <a:solidFill>
                    <a:srgbClr val="FF0000"/>
                  </a:solidFill>
                </a:rPr>
                <a:t>a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=2</a:t>
              </a:r>
              <a:r>
                <a:rPr lang="zh-CN" altLang="zh-CN" sz="2800" b="1" i="1" dirty="0">
                  <a:solidFill>
                    <a:srgbClr val="FF0000"/>
                  </a:solidFill>
                </a:rPr>
                <a:t>, q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=8 </a:t>
              </a:r>
            </a:p>
          </p:txBody>
        </p:sp>
        <p:sp>
          <p:nvSpPr>
            <p:cNvPr id="68626" name="AutoShape 19"/>
            <p:cNvSpPr>
              <a:spLocks noChangeArrowheads="1"/>
            </p:cNvSpPr>
            <p:nvPr/>
          </p:nvSpPr>
          <p:spPr bwMode="auto">
            <a:xfrm>
              <a:off x="4195" y="3385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68624" name="Object 21"/>
          <p:cNvGraphicFramePr>
            <a:graphicFrameLocks noChangeAspect="1"/>
          </p:cNvGraphicFramePr>
          <p:nvPr/>
        </p:nvGraphicFramePr>
        <p:xfrm>
          <a:off x="8027988" y="549275"/>
          <a:ext cx="8731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3" name="Clip" r:id="rId3" imgW="4762500" imgH="3505200" progId="MS_ClipArt_Gallery.2">
                  <p:embed/>
                </p:oleObj>
              </mc:Choice>
              <mc:Fallback>
                <p:oleObj name="Clip" r:id="rId3" imgW="4762500" imgH="3505200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49275"/>
                        <a:ext cx="8731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38212" y="5960942"/>
            <a:ext cx="5005822" cy="519113"/>
            <a:chOff x="755576" y="5934223"/>
            <a:chExt cx="5005822" cy="519113"/>
          </a:xfrm>
        </p:grpSpPr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971600" y="5934223"/>
              <a:ext cx="478979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 i="1" dirty="0" smtClean="0">
                  <a:solidFill>
                    <a:srgbClr val="FF0000"/>
                  </a:solidFill>
                </a:rPr>
                <a:t>S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=[8; 2, 2, 2, 2, 2, 1, 1, 1, 1, 1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]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755576" y="5967561"/>
              <a:ext cx="144463" cy="48577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9551" y="5374007"/>
            <a:ext cx="23133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且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+1&lt;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q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…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53779" y="5371880"/>
            <a:ext cx="1030189" cy="505392"/>
            <a:chOff x="3253779" y="5371880"/>
            <a:chExt cx="1030189" cy="505392"/>
          </a:xfrm>
        </p:grpSpPr>
        <p:graphicFrame>
          <p:nvGraphicFramePr>
            <p:cNvPr id="14439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6539909"/>
                </p:ext>
              </p:extLst>
            </p:nvPr>
          </p:nvGraphicFramePr>
          <p:xfrm>
            <a:off x="3253779" y="5414815"/>
            <a:ext cx="1030189" cy="462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4" name="Equation" r:id="rId5" imgW="444240" imgH="203040" progId="Equation.DSMT4">
                    <p:embed/>
                  </p:oleObj>
                </mc:Choice>
                <mc:Fallback>
                  <p:oleObj name="Equation" r:id="rId5" imgW="44424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779" y="5414815"/>
                          <a:ext cx="1030189" cy="462457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下箭头 6"/>
            <p:cNvSpPr/>
            <p:nvPr/>
          </p:nvSpPr>
          <p:spPr bwMode="auto">
            <a:xfrm>
              <a:off x="3491880" y="5371880"/>
              <a:ext cx="484632" cy="73344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27984" y="5371880"/>
            <a:ext cx="1278775" cy="505391"/>
            <a:chOff x="4427984" y="5371880"/>
            <a:chExt cx="1278775" cy="505391"/>
          </a:xfrm>
        </p:grpSpPr>
        <p:graphicFrame>
          <p:nvGraphicFramePr>
            <p:cNvPr id="14440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9397897"/>
                </p:ext>
              </p:extLst>
            </p:nvPr>
          </p:nvGraphicFramePr>
          <p:xfrm>
            <a:off x="4427984" y="5447172"/>
            <a:ext cx="1278775" cy="430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5" name="Equation" r:id="rId7" imgW="647640" imgH="203040" progId="Equation.DSMT4">
                    <p:embed/>
                  </p:oleObj>
                </mc:Choice>
                <mc:Fallback>
                  <p:oleObj name="Equation" r:id="rId7" imgW="647640" imgH="2030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984" y="5447172"/>
                          <a:ext cx="1278775" cy="43009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下箭头 26"/>
            <p:cNvSpPr/>
            <p:nvPr/>
          </p:nvSpPr>
          <p:spPr bwMode="auto">
            <a:xfrm>
              <a:off x="4807448" y="5371880"/>
              <a:ext cx="484632" cy="73344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68145" y="5371880"/>
            <a:ext cx="1368151" cy="486398"/>
            <a:chOff x="5868145" y="5371880"/>
            <a:chExt cx="1368151" cy="486398"/>
          </a:xfrm>
        </p:grpSpPr>
        <p:graphicFrame>
          <p:nvGraphicFramePr>
            <p:cNvPr id="14439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209054"/>
                </p:ext>
              </p:extLst>
            </p:nvPr>
          </p:nvGraphicFramePr>
          <p:xfrm>
            <a:off x="5868145" y="5445224"/>
            <a:ext cx="1368151" cy="413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6" name="Equation" r:id="rId9" imgW="660240" imgH="203040" progId="Equation.DSMT4">
                    <p:embed/>
                  </p:oleObj>
                </mc:Choice>
                <mc:Fallback>
                  <p:oleObj name="Equation" r:id="rId9" imgW="660240" imgH="2030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5" y="5445224"/>
                          <a:ext cx="1368151" cy="41305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下箭头 27"/>
            <p:cNvSpPr/>
            <p:nvPr/>
          </p:nvSpPr>
          <p:spPr bwMode="auto">
            <a:xfrm>
              <a:off x="6175600" y="5371880"/>
              <a:ext cx="484632" cy="73344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/>
      <p:bldP spid="144390" grpId="0" animBg="1"/>
      <p:bldP spid="144391" grpId="0"/>
      <p:bldP spid="144392" grpId="0"/>
      <p:bldP spid="144393" grpId="0" animBg="1"/>
      <p:bldP spid="144394" grpId="0"/>
      <p:bldP spid="144395" grpId="0" animBg="1"/>
      <p:bldP spid="144396" grpId="0" animBg="1"/>
      <p:bldP spid="144402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ChangeArrowheads="1"/>
          </p:cNvSpPr>
          <p:nvPr/>
        </p:nvSpPr>
        <p:spPr bwMode="auto">
          <a:xfrm>
            <a:off x="250825" y="606425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1116013" y="1196752"/>
            <a:ext cx="316865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极小获胜联盟</a:t>
            </a:r>
            <a:r>
              <a:rPr lang="en-US" altLang="zh-CN" sz="2800" b="1" i="1" dirty="0" err="1"/>
              <a:t>W</a:t>
            </a:r>
            <a:r>
              <a:rPr lang="en-US" altLang="zh-CN" sz="2800" b="1" i="1" baseline="-25000" dirty="0" err="1"/>
              <a:t>m</a:t>
            </a:r>
            <a:r>
              <a:rPr lang="zh-CN" altLang="zh-CN" sz="2800" b="1" dirty="0"/>
              <a:t> =</a:t>
            </a: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5435600" y="1181100"/>
            <a:ext cx="158432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[3A2B] , 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4284663" y="1181100"/>
            <a:ext cx="1223962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([4A] , </a:t>
            </a: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6804025" y="1181100"/>
            <a:ext cx="1655763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[2A4B])</a:t>
            </a:r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179388" y="1844675"/>
            <a:ext cx="6337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一个</a:t>
            </a:r>
            <a:r>
              <a:rPr lang="en-US" altLang="zh-CN" sz="2800" b="1" i="1"/>
              <a:t>B</a:t>
            </a:r>
            <a:r>
              <a:rPr lang="zh-CN" altLang="en-US" sz="2800" b="1"/>
              <a:t>在所有排列中的决定者次数</a:t>
            </a:r>
            <a:r>
              <a:rPr lang="en-US" altLang="zh-CN" sz="2800" b="1"/>
              <a:t>/ 10</a:t>
            </a:r>
            <a:r>
              <a:rPr lang="zh-CN" altLang="en-US" sz="2800" b="1"/>
              <a:t>！</a:t>
            </a:r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2484438" y="2492375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(3A1B)</a:t>
            </a:r>
            <a:r>
              <a:rPr lang="en-US" altLang="zh-CN" sz="2800" b="1" u="sng"/>
              <a:t>B</a:t>
            </a:r>
            <a:r>
              <a:rPr lang="en-US" altLang="zh-CN" sz="2800" b="1"/>
              <a:t>(2A3B)</a:t>
            </a:r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2484438" y="3068638"/>
            <a:ext cx="2735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(2A3B)</a:t>
            </a:r>
            <a:r>
              <a:rPr lang="en-US" altLang="zh-CN" sz="2800" b="1" u="sng"/>
              <a:t>B</a:t>
            </a:r>
            <a:r>
              <a:rPr lang="en-US" altLang="zh-CN" sz="2800" b="1"/>
              <a:t>(3A1B)</a:t>
            </a:r>
          </a:p>
        </p:txBody>
      </p:sp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5924550" y="2492375"/>
          <a:ext cx="14001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4" name="Equation" r:id="rId3" imgW="571252" imgH="241195" progId="Equation.DSMT4">
                  <p:embed/>
                </p:oleObj>
              </mc:Choice>
              <mc:Fallback>
                <p:oleObj name="Equation" r:id="rId3" imgW="571252" imgH="24119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2492375"/>
                        <a:ext cx="14001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5" name="Object 17"/>
          <p:cNvGraphicFramePr>
            <a:graphicFrameLocks noChangeAspect="1"/>
          </p:cNvGraphicFramePr>
          <p:nvPr/>
        </p:nvGraphicFramePr>
        <p:xfrm>
          <a:off x="5867400" y="3068638"/>
          <a:ext cx="14398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5" name="Equation" r:id="rId5" imgW="571252" imgH="241195" progId="Equation.DSMT4">
                  <p:embed/>
                </p:oleObj>
              </mc:Choice>
              <mc:Fallback>
                <p:oleObj name="Equation" r:id="rId5" imgW="571252" imgH="24119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068638"/>
                        <a:ext cx="14398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7" name="Object 19"/>
          <p:cNvGraphicFramePr>
            <a:graphicFrameLocks noChangeAspect="1"/>
          </p:cNvGraphicFramePr>
          <p:nvPr/>
        </p:nvGraphicFramePr>
        <p:xfrm>
          <a:off x="4224338" y="3573463"/>
          <a:ext cx="3721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6" name="Equation" r:id="rId7" imgW="1739900" imgH="393700" progId="Equation.DSMT4">
                  <p:embed/>
                </p:oleObj>
              </mc:Choice>
              <mc:Fallback>
                <p:oleObj name="Equation" r:id="rId7" imgW="1739900" imgH="393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573463"/>
                        <a:ext cx="3721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9" name="Rectangle 21"/>
          <p:cNvSpPr>
            <a:spLocks noChangeArrowheads="1"/>
          </p:cNvSpPr>
          <p:nvPr/>
        </p:nvSpPr>
        <p:spPr bwMode="auto">
          <a:xfrm>
            <a:off x="422275" y="4687888"/>
            <a:ext cx="3522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一个</a:t>
            </a:r>
            <a:r>
              <a:rPr lang="en-US" altLang="zh-CN" sz="2800" b="1"/>
              <a:t>A</a:t>
            </a:r>
            <a:r>
              <a:rPr lang="zh-CN" altLang="en-US" sz="2800" b="1"/>
              <a:t>的</a:t>
            </a:r>
            <a:r>
              <a:rPr lang="en-US" altLang="zh-CN" sz="2800" b="1"/>
              <a:t>Shapley</a:t>
            </a:r>
            <a:r>
              <a:rPr lang="zh-CN" altLang="en-US" sz="2800" b="1"/>
              <a:t>指标 </a:t>
            </a:r>
          </a:p>
        </p:txBody>
      </p:sp>
      <p:graphicFrame>
        <p:nvGraphicFramePr>
          <p:cNvPr id="145431" name="Object 23"/>
          <p:cNvGraphicFramePr>
            <a:graphicFrameLocks noChangeAspect="1"/>
          </p:cNvGraphicFramePr>
          <p:nvPr/>
        </p:nvGraphicFramePr>
        <p:xfrm>
          <a:off x="4211638" y="4470400"/>
          <a:ext cx="32400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Equation" r:id="rId9" imgW="1396394" imgH="393529" progId="Equation.DSMT4">
                  <p:embed/>
                </p:oleObj>
              </mc:Choice>
              <mc:Fallback>
                <p:oleObj name="Equation" r:id="rId9" imgW="1396394" imgH="39352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470400"/>
                        <a:ext cx="32400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1187450" y="5516563"/>
            <a:ext cx="6583363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φ</a:t>
            </a:r>
            <a:r>
              <a:rPr lang="en-US" altLang="zh-CN" sz="2800" b="1" dirty="0"/>
              <a:t>=(0.1365, 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en-US" altLang="zh-CN" sz="2800" b="1" dirty="0"/>
              <a:t>, 0.1365, 0.0635, …, 0.0635) </a:t>
            </a:r>
          </a:p>
        </p:txBody>
      </p:sp>
      <p:sp>
        <p:nvSpPr>
          <p:cNvPr id="69648" name="Rectangle 27"/>
          <p:cNvSpPr>
            <a:spLocks noChangeArrowheads="1"/>
          </p:cNvSpPr>
          <p:nvPr/>
        </p:nvSpPr>
        <p:spPr bwMode="auto">
          <a:xfrm>
            <a:off x="1042988" y="606425"/>
            <a:ext cx="770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计算</a:t>
            </a:r>
            <a:r>
              <a:rPr lang="zh-CN" altLang="zh-CN" sz="2800" b="1" i="1" dirty="0"/>
              <a:t>S</a:t>
            </a:r>
            <a:r>
              <a:rPr lang="zh-CN" altLang="zh-CN" sz="2800" b="1" dirty="0"/>
              <a:t>=[8; 2, 2, 2, 2, 2, 1, 1, 1, 1, 1] 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Shapley</a:t>
            </a:r>
            <a:r>
              <a:rPr lang="zh-CN" altLang="en-US" sz="2800" b="1" dirty="0"/>
              <a:t>指标</a:t>
            </a:r>
          </a:p>
        </p:txBody>
      </p:sp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468313" y="3789363"/>
            <a:ext cx="350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一个</a:t>
            </a:r>
            <a:r>
              <a:rPr lang="en-US" altLang="zh-CN" sz="2800" b="1"/>
              <a:t>B</a:t>
            </a:r>
            <a:r>
              <a:rPr lang="zh-CN" altLang="en-US" sz="2800" b="1"/>
              <a:t>的</a:t>
            </a:r>
            <a:r>
              <a:rPr lang="en-US" altLang="zh-CN" sz="2800" b="1"/>
              <a:t>Shapley</a:t>
            </a:r>
            <a:r>
              <a:rPr lang="zh-CN" altLang="en-US" sz="2800" b="1"/>
              <a:t>指标 </a:t>
            </a:r>
          </a:p>
        </p:txBody>
      </p:sp>
      <p:sp>
        <p:nvSpPr>
          <p:cNvPr id="145438" name="Text Box 30"/>
          <p:cNvSpPr txBox="1">
            <a:spLocks noChangeArrowheads="1"/>
          </p:cNvSpPr>
          <p:nvPr/>
        </p:nvSpPr>
        <p:spPr bwMode="auto">
          <a:xfrm>
            <a:off x="539750" y="2708275"/>
            <a:ext cx="1728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只需考察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443663" y="1844675"/>
            <a:ext cx="2449512" cy="519113"/>
            <a:chOff x="4059" y="1162"/>
            <a:chExt cx="1543" cy="327"/>
          </a:xfrm>
        </p:grpSpPr>
        <p:sp>
          <p:nvSpPr>
            <p:cNvPr id="69652" name="Rectangle 22"/>
            <p:cNvSpPr>
              <a:spLocks noChangeArrowheads="1"/>
            </p:cNvSpPr>
            <p:nvPr/>
          </p:nvSpPr>
          <p:spPr bwMode="auto">
            <a:xfrm>
              <a:off x="4220" y="1162"/>
              <a:ext cx="13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Shapley</a:t>
              </a:r>
              <a:r>
                <a:rPr lang="zh-CN" altLang="en-US" sz="2800" b="1"/>
                <a:t>指标 </a:t>
              </a:r>
            </a:p>
          </p:txBody>
        </p:sp>
        <p:sp>
          <p:nvSpPr>
            <p:cNvPr id="69653" name="AutoShape 31"/>
            <p:cNvSpPr>
              <a:spLocks noChangeArrowheads="1"/>
            </p:cNvSpPr>
            <p:nvPr/>
          </p:nvSpPr>
          <p:spPr bwMode="auto">
            <a:xfrm>
              <a:off x="4059" y="1162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10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6" grpId="0" animBg="1"/>
      <p:bldP spid="145417" grpId="0" animBg="1"/>
      <p:bldP spid="145418" grpId="0" animBg="1"/>
      <p:bldP spid="145419" grpId="0" animBg="1"/>
      <p:bldP spid="145420" grpId="0"/>
      <p:bldP spid="145421" grpId="0"/>
      <p:bldP spid="145422" grpId="0"/>
      <p:bldP spid="145429" grpId="0"/>
      <p:bldP spid="145433" grpId="0" animBg="1"/>
      <p:bldP spid="145437" grpId="0"/>
      <p:bldP spid="14543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250825" y="606425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1042988" y="606425"/>
            <a:ext cx="810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计算</a:t>
            </a:r>
            <a:r>
              <a:rPr lang="zh-CN" altLang="zh-CN" sz="2800" b="1" i="1"/>
              <a:t>S</a:t>
            </a:r>
            <a:r>
              <a:rPr lang="zh-CN" altLang="zh-CN" sz="2800" b="1"/>
              <a:t>=[8; 2, 2, 2, 2, 2, 1, 1, 1, 1, 1] </a:t>
            </a:r>
            <a:r>
              <a:rPr lang="zh-CN" altLang="en-US" sz="2800" b="1"/>
              <a:t>的</a:t>
            </a:r>
            <a:r>
              <a:rPr lang="en-US" altLang="zh-CN" sz="2800" b="1"/>
              <a:t>Banzhaf</a:t>
            </a:r>
            <a:r>
              <a:rPr lang="zh-CN" altLang="en-US" sz="2800" b="1"/>
              <a:t>指标</a:t>
            </a: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323850" y="1268413"/>
            <a:ext cx="8624888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考察</a:t>
            </a:r>
            <a:r>
              <a:rPr lang="en-US" altLang="zh-CN" sz="2800" b="1"/>
              <a:t>A</a:t>
            </a:r>
            <a:r>
              <a:rPr lang="zh-CN" altLang="en-US" sz="2800" b="1"/>
              <a:t>，</a:t>
            </a:r>
            <a:r>
              <a:rPr lang="en-US" altLang="zh-CN" sz="2800" b="1"/>
              <a:t>B</a:t>
            </a:r>
            <a:r>
              <a:rPr lang="zh-CN" altLang="en-US" sz="2800" b="1"/>
              <a:t>可能成为决定者的那些获胜联盟类型和个数 </a:t>
            </a:r>
          </a:p>
        </p:txBody>
      </p:sp>
      <p:graphicFrame>
        <p:nvGraphicFramePr>
          <p:cNvPr id="7688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57762"/>
              </p:ext>
            </p:extLst>
          </p:nvPr>
        </p:nvGraphicFramePr>
        <p:xfrm>
          <a:off x="322659" y="1989138"/>
          <a:ext cx="7705725" cy="457200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="" xmlns:a16="http://schemas.microsoft.com/office/drawing/2014/main" val="4131761890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2306371850"/>
                    </a:ext>
                  </a:extLst>
                </a:gridCol>
                <a:gridCol w="936625">
                  <a:extLst>
                    <a:ext uri="{9D8B030D-6E8A-4147-A177-3AD203B41FA5}">
                      <a16:colId xmlns="" xmlns:a16="http://schemas.microsoft.com/office/drawing/2014/main" val="4263784541"/>
                    </a:ext>
                  </a:extLst>
                </a:gridCol>
                <a:gridCol w="1008062">
                  <a:extLst>
                    <a:ext uri="{9D8B030D-6E8A-4147-A177-3AD203B41FA5}">
                      <a16:colId xmlns="" xmlns:a16="http://schemas.microsoft.com/office/drawing/2014/main" val="57612177"/>
                    </a:ext>
                  </a:extLst>
                </a:gridCol>
                <a:gridCol w="936625">
                  <a:extLst>
                    <a:ext uri="{9D8B030D-6E8A-4147-A177-3AD203B41FA5}">
                      <a16:colId xmlns="" xmlns:a16="http://schemas.microsoft.com/office/drawing/2014/main" val="2339181224"/>
                    </a:ext>
                  </a:extLst>
                </a:gridCol>
                <a:gridCol w="1008063">
                  <a:extLst>
                    <a:ext uri="{9D8B030D-6E8A-4147-A177-3AD203B41FA5}">
                      <a16:colId xmlns="" xmlns:a16="http://schemas.microsoft.com/office/drawing/2014/main" val="2196480590"/>
                    </a:ext>
                  </a:extLst>
                </a:gridCol>
                <a:gridCol w="936625">
                  <a:extLst>
                    <a:ext uri="{9D8B030D-6E8A-4147-A177-3AD203B41FA5}">
                      <a16:colId xmlns="" xmlns:a16="http://schemas.microsoft.com/office/drawing/2014/main" val="14850511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获胜联盟类型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1B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zh-CN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zh-CN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3B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zh-CN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CN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5B</a:t>
                      </a:r>
                      <a:endParaRPr kumimoji="1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826698"/>
                  </a:ext>
                </a:extLst>
              </a:tr>
            </a:tbl>
          </a:graphicData>
        </a:graphic>
      </p:graphicFrame>
      <p:graphicFrame>
        <p:nvGraphicFramePr>
          <p:cNvPr id="76888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002"/>
              </p:ext>
            </p:extLst>
          </p:nvPr>
        </p:nvGraphicFramePr>
        <p:xfrm>
          <a:off x="322659" y="2468563"/>
          <a:ext cx="7705725" cy="457200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="" xmlns:a16="http://schemas.microsoft.com/office/drawing/2014/main" val="1601649761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2147184006"/>
                    </a:ext>
                  </a:extLst>
                </a:gridCol>
                <a:gridCol w="936625">
                  <a:extLst>
                    <a:ext uri="{9D8B030D-6E8A-4147-A177-3AD203B41FA5}">
                      <a16:colId xmlns="" xmlns:a16="http://schemas.microsoft.com/office/drawing/2014/main" val="1327174429"/>
                    </a:ext>
                  </a:extLst>
                </a:gridCol>
                <a:gridCol w="1008062">
                  <a:extLst>
                    <a:ext uri="{9D8B030D-6E8A-4147-A177-3AD203B41FA5}">
                      <a16:colId xmlns="" xmlns:a16="http://schemas.microsoft.com/office/drawing/2014/main" val="4015381970"/>
                    </a:ext>
                  </a:extLst>
                </a:gridCol>
                <a:gridCol w="936625">
                  <a:extLst>
                    <a:ext uri="{9D8B030D-6E8A-4147-A177-3AD203B41FA5}">
                      <a16:colId xmlns="" xmlns:a16="http://schemas.microsoft.com/office/drawing/2014/main" val="3066043682"/>
                    </a:ext>
                  </a:extLst>
                </a:gridCol>
                <a:gridCol w="1008063">
                  <a:extLst>
                    <a:ext uri="{9D8B030D-6E8A-4147-A177-3AD203B41FA5}">
                      <a16:colId xmlns="" xmlns:a16="http://schemas.microsoft.com/office/drawing/2014/main" val="3343230127"/>
                    </a:ext>
                  </a:extLst>
                </a:gridCol>
                <a:gridCol w="936625">
                  <a:extLst>
                    <a:ext uri="{9D8B030D-6E8A-4147-A177-3AD203B41FA5}">
                      <a16:colId xmlns="" xmlns:a16="http://schemas.microsoft.com/office/drawing/2014/main" val="3046447505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联盟个数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94146203"/>
                  </a:ext>
                </a:extLst>
              </a:tr>
            </a:tbl>
          </a:graphicData>
        </a:graphic>
      </p:graphicFrame>
      <p:graphicFrame>
        <p:nvGraphicFramePr>
          <p:cNvPr id="146706" name="Group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43609"/>
              </p:ext>
            </p:extLst>
          </p:nvPr>
        </p:nvGraphicFramePr>
        <p:xfrm>
          <a:off x="322659" y="2924175"/>
          <a:ext cx="7705725" cy="504825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="" xmlns:a16="http://schemas.microsoft.com/office/drawing/2014/main" val="4218095299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3206196270"/>
                    </a:ext>
                  </a:extLst>
                </a:gridCol>
                <a:gridCol w="936625">
                  <a:extLst>
                    <a:ext uri="{9D8B030D-6E8A-4147-A177-3AD203B41FA5}">
                      <a16:colId xmlns="" xmlns:a16="http://schemas.microsoft.com/office/drawing/2014/main" val="908533839"/>
                    </a:ext>
                  </a:extLst>
                </a:gridCol>
                <a:gridCol w="1008062">
                  <a:extLst>
                    <a:ext uri="{9D8B030D-6E8A-4147-A177-3AD203B41FA5}">
                      <a16:colId xmlns="" xmlns:a16="http://schemas.microsoft.com/office/drawing/2014/main" val="266729949"/>
                    </a:ext>
                  </a:extLst>
                </a:gridCol>
                <a:gridCol w="936625">
                  <a:extLst>
                    <a:ext uri="{9D8B030D-6E8A-4147-A177-3AD203B41FA5}">
                      <a16:colId xmlns="" xmlns:a16="http://schemas.microsoft.com/office/drawing/2014/main" val="1176948755"/>
                    </a:ext>
                  </a:extLst>
                </a:gridCol>
                <a:gridCol w="1008063">
                  <a:extLst>
                    <a:ext uri="{9D8B030D-6E8A-4147-A177-3AD203B41FA5}">
                      <a16:colId xmlns="" xmlns:a16="http://schemas.microsoft.com/office/drawing/2014/main" val="1305928704"/>
                    </a:ext>
                  </a:extLst>
                </a:gridCol>
                <a:gridCol w="936625">
                  <a:extLst>
                    <a:ext uri="{9D8B030D-6E8A-4147-A177-3AD203B41FA5}">
                      <a16:colId xmlns="" xmlns:a16="http://schemas.microsoft.com/office/drawing/2014/main" val="3551908226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为决定者次数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77201906"/>
                  </a:ext>
                </a:extLst>
              </a:tr>
            </a:tbl>
          </a:graphicData>
        </a:graphic>
      </p:graphicFrame>
      <p:graphicFrame>
        <p:nvGraphicFramePr>
          <p:cNvPr id="7688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27196"/>
              </p:ext>
            </p:extLst>
          </p:nvPr>
        </p:nvGraphicFramePr>
        <p:xfrm>
          <a:off x="322659" y="3429000"/>
          <a:ext cx="7705725" cy="457200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="" xmlns:a16="http://schemas.microsoft.com/office/drawing/2014/main" val="3608187518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1308043775"/>
                    </a:ext>
                  </a:extLst>
                </a:gridCol>
                <a:gridCol w="936625">
                  <a:extLst>
                    <a:ext uri="{9D8B030D-6E8A-4147-A177-3AD203B41FA5}">
                      <a16:colId xmlns="" xmlns:a16="http://schemas.microsoft.com/office/drawing/2014/main" val="101464405"/>
                    </a:ext>
                  </a:extLst>
                </a:gridCol>
                <a:gridCol w="1008062">
                  <a:extLst>
                    <a:ext uri="{9D8B030D-6E8A-4147-A177-3AD203B41FA5}">
                      <a16:colId xmlns="" xmlns:a16="http://schemas.microsoft.com/office/drawing/2014/main" val="3153234231"/>
                    </a:ext>
                  </a:extLst>
                </a:gridCol>
                <a:gridCol w="936625">
                  <a:extLst>
                    <a:ext uri="{9D8B030D-6E8A-4147-A177-3AD203B41FA5}">
                      <a16:colId xmlns="" xmlns:a16="http://schemas.microsoft.com/office/drawing/2014/main" val="1795125843"/>
                    </a:ext>
                  </a:extLst>
                </a:gridCol>
                <a:gridCol w="1008063">
                  <a:extLst>
                    <a:ext uri="{9D8B030D-6E8A-4147-A177-3AD203B41FA5}">
                      <a16:colId xmlns="" xmlns:a16="http://schemas.microsoft.com/office/drawing/2014/main" val="865449729"/>
                    </a:ext>
                  </a:extLst>
                </a:gridCol>
                <a:gridCol w="936625">
                  <a:extLst>
                    <a:ext uri="{9D8B030D-6E8A-4147-A177-3AD203B41FA5}">
                      <a16:colId xmlns="" xmlns:a16="http://schemas.microsoft.com/office/drawing/2014/main" val="1153458197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为决定者次数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034475"/>
                  </a:ext>
                </a:extLst>
              </a:tr>
            </a:tbl>
          </a:graphicData>
        </a:graphic>
      </p:graphicFrame>
      <p:sp>
        <p:nvSpPr>
          <p:cNvPr id="146673" name="Rectangle 241"/>
          <p:cNvSpPr>
            <a:spLocks noChangeArrowheads="1"/>
          </p:cNvSpPr>
          <p:nvPr/>
        </p:nvSpPr>
        <p:spPr bwMode="auto">
          <a:xfrm>
            <a:off x="611188" y="4149725"/>
            <a:ext cx="8113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A</a:t>
            </a:r>
            <a:r>
              <a:rPr lang="zh-CN" altLang="en-US" sz="2800" b="1"/>
              <a:t>为决定者的次数与</a:t>
            </a:r>
            <a:r>
              <a:rPr lang="en-US" altLang="zh-CN" sz="2800" b="1"/>
              <a:t>B</a:t>
            </a:r>
            <a:r>
              <a:rPr lang="zh-CN" altLang="en-US" sz="2800" b="1"/>
              <a:t>为决定者的次数之比 </a:t>
            </a:r>
            <a:r>
              <a:rPr lang="en-US" altLang="zh-CN" sz="2800" b="1"/>
              <a:t>840:400 </a:t>
            </a:r>
          </a:p>
        </p:txBody>
      </p:sp>
      <p:sp>
        <p:nvSpPr>
          <p:cNvPr id="146674" name="Rectangle 242"/>
          <p:cNvSpPr>
            <a:spLocks noChangeArrowheads="1"/>
          </p:cNvSpPr>
          <p:nvPr/>
        </p:nvSpPr>
        <p:spPr bwMode="auto">
          <a:xfrm>
            <a:off x="755650" y="4724400"/>
            <a:ext cx="667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β</a:t>
            </a:r>
            <a:r>
              <a:rPr lang="en-US" altLang="zh-CN" sz="2800" b="1"/>
              <a:t>=(0.1355, …,  0.1355, 0.0645, …, 0.0645) </a:t>
            </a:r>
          </a:p>
        </p:txBody>
      </p:sp>
      <p:sp>
        <p:nvSpPr>
          <p:cNvPr id="146675" name="Rectangle 243"/>
          <p:cNvSpPr>
            <a:spLocks noChangeArrowheads="1"/>
          </p:cNvSpPr>
          <p:nvPr/>
        </p:nvSpPr>
        <p:spPr bwMode="auto">
          <a:xfrm>
            <a:off x="755650" y="5300663"/>
            <a:ext cx="6583363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φ</a:t>
            </a:r>
            <a:r>
              <a:rPr lang="en-US" altLang="zh-CN" sz="2800" b="1"/>
              <a:t>=(0.1365, </a:t>
            </a:r>
            <a:r>
              <a:rPr lang="en-US" altLang="zh-CN" sz="2800" b="1">
                <a:cs typeface="Times New Roman" panose="02020603050405020304" pitchFamily="18" charset="0"/>
              </a:rPr>
              <a:t>…</a:t>
            </a:r>
            <a:r>
              <a:rPr lang="en-US" altLang="zh-CN" sz="2800" b="1"/>
              <a:t>, 0.1365, 0.0635, …, 0.0635) </a:t>
            </a:r>
          </a:p>
        </p:txBody>
      </p:sp>
      <p:sp>
        <p:nvSpPr>
          <p:cNvPr id="146676" name="Rectangle 244"/>
          <p:cNvSpPr>
            <a:spLocks noChangeArrowheads="1"/>
          </p:cNvSpPr>
          <p:nvPr/>
        </p:nvSpPr>
        <p:spPr bwMode="auto">
          <a:xfrm>
            <a:off x="854075" y="5876925"/>
            <a:ext cx="6462713" cy="519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w</a:t>
            </a:r>
            <a:r>
              <a:rPr lang="en-US" altLang="zh-CN" sz="2800" b="1" dirty="0"/>
              <a:t>=(0.1333, 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en-US" altLang="zh-CN" sz="2800" b="1" dirty="0"/>
              <a:t>, 0.1333, 0.0667, …, 0.0667) </a:t>
            </a:r>
          </a:p>
        </p:txBody>
      </p:sp>
      <p:sp>
        <p:nvSpPr>
          <p:cNvPr id="146677" name="Text Box 245"/>
          <p:cNvSpPr txBox="1">
            <a:spLocks noChangeArrowheads="1"/>
          </p:cNvSpPr>
          <p:nvPr/>
        </p:nvSpPr>
        <p:spPr bwMode="auto">
          <a:xfrm>
            <a:off x="179388" y="5300663"/>
            <a:ext cx="6477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对比</a:t>
            </a:r>
          </a:p>
        </p:txBody>
      </p:sp>
      <p:sp>
        <p:nvSpPr>
          <p:cNvPr id="70738" name="Text Box 276"/>
          <p:cNvSpPr txBox="1">
            <a:spLocks noChangeArrowheads="1"/>
          </p:cNvSpPr>
          <p:nvPr/>
        </p:nvSpPr>
        <p:spPr bwMode="auto">
          <a:xfrm>
            <a:off x="8027988" y="2997200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46709" name="Text Box 277"/>
          <p:cNvSpPr txBox="1">
            <a:spLocks noChangeArrowheads="1"/>
          </p:cNvSpPr>
          <p:nvPr/>
        </p:nvSpPr>
        <p:spPr bwMode="auto">
          <a:xfrm>
            <a:off x="7524055" y="2924175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总和 </a:t>
            </a:r>
            <a:r>
              <a:rPr lang="en-US" altLang="zh-CN" b="1" dirty="0">
                <a:solidFill>
                  <a:srgbClr val="FF0000"/>
                </a:solidFill>
              </a:rPr>
              <a:t>840</a:t>
            </a:r>
          </a:p>
        </p:txBody>
      </p:sp>
      <p:sp>
        <p:nvSpPr>
          <p:cNvPr id="146710" name="Text Box 278"/>
          <p:cNvSpPr txBox="1">
            <a:spLocks noChangeArrowheads="1"/>
          </p:cNvSpPr>
          <p:nvPr/>
        </p:nvSpPr>
        <p:spPr bwMode="auto">
          <a:xfrm>
            <a:off x="7524055" y="342900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总和 </a:t>
            </a:r>
            <a:r>
              <a:rPr lang="en-US" altLang="zh-CN" b="1">
                <a:solidFill>
                  <a:srgbClr val="FF0000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4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6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6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6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6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6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6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6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6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8" grpId="0" animBg="1" autoUpdateAnimBg="0"/>
      <p:bldP spid="146673" grpId="0" autoUpdateAnimBg="0"/>
      <p:bldP spid="146674" grpId="0" autoUpdateAnimBg="0"/>
      <p:bldP spid="146675" grpId="0" animBg="1" autoUpdateAnimBg="0"/>
      <p:bldP spid="146676" grpId="0" animBg="1" autoUpdateAnimBg="0"/>
      <p:bldP spid="146677" grpId="0" animBg="1" autoUpdateAnimBg="0"/>
      <p:bldP spid="146709" grpId="0" autoUpdateAnimBg="0"/>
      <p:bldP spid="146710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455190" y="651884"/>
            <a:ext cx="8221266" cy="164352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en-US" altLang="zh-CN" sz="2800" b="1" dirty="0"/>
              <a:t>   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团结就是力量”吗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？ </a:t>
            </a:r>
            <a:r>
              <a:rPr lang="zh-CN" altLang="zh-CN" sz="2800" b="1" dirty="0" smtClean="0"/>
              <a:t>40</a:t>
            </a:r>
            <a:r>
              <a:rPr lang="zh-CN" altLang="en-US" sz="2800" b="1" dirty="0"/>
              <a:t>位议员组成议会</a:t>
            </a:r>
            <a:r>
              <a:rPr lang="zh-CN" altLang="zh-CN" sz="2800" b="1" dirty="0" smtClean="0"/>
              <a:t>,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 </a:t>
            </a:r>
            <a:r>
              <a:rPr lang="zh-CN" altLang="en-US" sz="2800" b="1" dirty="0" smtClean="0"/>
              <a:t>民主党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zh-CN" sz="2800" b="1" dirty="0">
                <a:solidFill>
                  <a:srgbClr val="FF0000"/>
                </a:solidFill>
              </a:rPr>
              <a:t>M)11</a:t>
            </a:r>
            <a:r>
              <a:rPr lang="zh-CN" altLang="en-US" sz="2800" b="1" dirty="0">
                <a:solidFill>
                  <a:srgbClr val="FF0000"/>
                </a:solidFill>
              </a:rPr>
              <a:t>席</a:t>
            </a:r>
            <a:r>
              <a:rPr lang="zh-CN" altLang="zh-CN" sz="2800" b="1" dirty="0"/>
              <a:t>, </a:t>
            </a:r>
            <a:r>
              <a:rPr lang="zh-CN" altLang="en-US" sz="2800" b="1" dirty="0" smtClean="0"/>
              <a:t>共和党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zh-CN" sz="2800" b="1" dirty="0">
                <a:solidFill>
                  <a:srgbClr val="FF0000"/>
                </a:solidFill>
              </a:rPr>
              <a:t>G)14</a:t>
            </a:r>
            <a:r>
              <a:rPr lang="zh-CN" altLang="en-US" sz="2800" b="1" dirty="0">
                <a:solidFill>
                  <a:srgbClr val="FF0000"/>
                </a:solidFill>
              </a:rPr>
              <a:t>席</a:t>
            </a:r>
            <a:r>
              <a:rPr lang="zh-CN" altLang="zh-CN" sz="2800" b="1" dirty="0" smtClean="0"/>
              <a:t>,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独立</a:t>
            </a:r>
            <a:r>
              <a:rPr lang="zh-CN" altLang="en-US" sz="2800" b="1" dirty="0"/>
              <a:t>人士</a:t>
            </a:r>
            <a:r>
              <a:rPr lang="zh-CN" altLang="zh-CN" sz="2800" b="1" dirty="0">
                <a:solidFill>
                  <a:srgbClr val="FF0000"/>
                </a:solidFill>
              </a:rPr>
              <a:t>(D) 15</a:t>
            </a:r>
            <a:r>
              <a:rPr lang="zh-CN" altLang="en-US" sz="2800" b="1" dirty="0">
                <a:solidFill>
                  <a:srgbClr val="FF0000"/>
                </a:solidFill>
              </a:rPr>
              <a:t>席</a:t>
            </a:r>
            <a:r>
              <a:rPr lang="zh-CN" altLang="zh-CN" sz="2800" b="1" dirty="0"/>
              <a:t>, </a:t>
            </a:r>
            <a:r>
              <a:rPr lang="zh-CN" altLang="en-US" sz="2800" b="1" dirty="0"/>
              <a:t>投票采取简单多数规则</a:t>
            </a:r>
            <a:r>
              <a:rPr lang="zh-CN" altLang="zh-CN" sz="2800" b="1" dirty="0" smtClean="0"/>
              <a:t>,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 </a:t>
            </a:r>
            <a:r>
              <a:rPr lang="zh-CN" altLang="zh-CN" sz="2800" b="1" dirty="0"/>
              <a:t>21</a:t>
            </a:r>
            <a:r>
              <a:rPr lang="zh-CN" altLang="en-US" sz="2800" b="1" dirty="0"/>
              <a:t>票通过</a:t>
            </a:r>
            <a:r>
              <a:rPr lang="zh-CN" altLang="zh-CN" sz="2800" b="1" dirty="0"/>
              <a:t>. </a:t>
            </a: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425225" y="2418835"/>
            <a:ext cx="85603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1" dirty="0" smtClean="0"/>
              <a:t> 分别在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独立投票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党派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结盟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情况下计算</a:t>
            </a:r>
            <a:r>
              <a:rPr lang="en-US" altLang="zh-CN" sz="2800" b="1" dirty="0" smtClean="0"/>
              <a:t>Shapley</a:t>
            </a:r>
            <a:r>
              <a:rPr lang="zh-CN" altLang="en-US" sz="2800" b="1" dirty="0"/>
              <a:t>指标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460997" y="3068960"/>
            <a:ext cx="5413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cs typeface="Times New Roman" panose="02020603050405020304" pitchFamily="18" charset="0"/>
              </a:rPr>
              <a:t>1. 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独立</a:t>
            </a:r>
            <a:r>
              <a:rPr lang="zh-CN" altLang="en-US" sz="2800" b="1">
                <a:cs typeface="Times New Roman" panose="02020603050405020304" pitchFamily="18" charset="0"/>
              </a:rPr>
              <a:t>投票系统 </a:t>
            </a:r>
            <a:r>
              <a:rPr lang="zh-CN" altLang="zh-CN" sz="2800" b="1" i="1"/>
              <a:t>S</a:t>
            </a:r>
            <a:r>
              <a:rPr lang="zh-CN" altLang="zh-CN" sz="2800" b="1" baseline="30000"/>
              <a:t>(1)</a:t>
            </a:r>
            <a:r>
              <a:rPr lang="zh-CN" altLang="zh-CN" sz="2800" b="1"/>
              <a:t>=[21;1,1,…,1] 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426341" y="3860798"/>
            <a:ext cx="8424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每位议员的</a:t>
            </a:r>
            <a:r>
              <a:rPr lang="en-US" altLang="zh-CN" sz="2800" b="1" dirty="0">
                <a:solidFill>
                  <a:srgbClr val="333333"/>
                </a:solidFill>
              </a:rPr>
              <a:t>Shapley</a:t>
            </a:r>
            <a:r>
              <a:rPr lang="zh-CN" altLang="en-US" sz="2800" b="1" dirty="0">
                <a:solidFill>
                  <a:srgbClr val="333333"/>
                </a:solidFill>
                <a:cs typeface="Times New Roman" panose="02020603050405020304" pitchFamily="18" charset="0"/>
              </a:rPr>
              <a:t>指标相等</a:t>
            </a:r>
            <a:r>
              <a:rPr lang="zh-CN" altLang="en-US" sz="2800" b="1" dirty="0">
                <a:solidFill>
                  <a:srgbClr val="333333"/>
                </a:solidFill>
              </a:rPr>
              <a:t>：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φ</a:t>
            </a:r>
            <a:r>
              <a:rPr lang="en-US" altLang="zh-CN" sz="2800" b="1" i="1" baseline="-30000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=1/40</a:t>
            </a:r>
            <a:r>
              <a:rPr lang="en-US" altLang="zh-CN" sz="2800" b="1" dirty="0">
                <a:solidFill>
                  <a:srgbClr val="333333"/>
                </a:solidFill>
              </a:rPr>
              <a:t>, </a:t>
            </a:r>
            <a:r>
              <a:rPr lang="en-US" altLang="zh-CN" sz="2800" b="1" i="1" dirty="0" err="1">
                <a:solidFill>
                  <a:srgbClr val="333333"/>
                </a:solidFill>
              </a:rPr>
              <a:t>i</a:t>
            </a:r>
            <a:r>
              <a:rPr lang="en-US" altLang="zh-CN" sz="2800" b="1" dirty="0">
                <a:solidFill>
                  <a:srgbClr val="333333"/>
                </a:solidFill>
              </a:rPr>
              <a:t>=1,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…,40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455191" y="4509120"/>
            <a:ext cx="7861226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cs typeface="Times New Roman" panose="02020603050405020304" pitchFamily="18" charset="0"/>
              </a:rPr>
              <a:t>民主党、共和党、</a:t>
            </a:r>
            <a:r>
              <a:rPr lang="zh-CN" altLang="en-US" sz="2800" b="1" dirty="0">
                <a:cs typeface="Times New Roman" panose="02020603050405020304" pitchFamily="18" charset="0"/>
              </a:rPr>
              <a:t>独立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人士的</a:t>
            </a:r>
            <a:r>
              <a:rPr lang="en-US" altLang="zh-CN" sz="2800" b="1" dirty="0">
                <a:solidFill>
                  <a:srgbClr val="333333"/>
                </a:solidFill>
              </a:rPr>
              <a:t>Shapley</a:t>
            </a:r>
            <a:r>
              <a:rPr lang="zh-CN" altLang="en-US" sz="2800" b="1" dirty="0">
                <a:solidFill>
                  <a:srgbClr val="333333"/>
                </a:solidFill>
                <a:cs typeface="Times New Roman" panose="02020603050405020304" pitchFamily="18" charset="0"/>
              </a:rPr>
              <a:t>指标：</a:t>
            </a:r>
            <a:r>
              <a:rPr lang="en-US" altLang="zh-CN" sz="2800" b="1" i="1" dirty="0" err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 dirty="0" err="1">
                <a:solidFill>
                  <a:srgbClr val="333333"/>
                </a:solidFill>
              </a:rPr>
              <a:t>M</a:t>
            </a:r>
            <a:r>
              <a:rPr lang="en-US" altLang="zh-CN" sz="2800" b="1" dirty="0">
                <a:solidFill>
                  <a:srgbClr val="333333"/>
                </a:solidFill>
              </a:rPr>
              <a:t>=</a:t>
            </a:r>
            <a:r>
              <a:rPr lang="zh-CN" altLang="zh-CN" sz="2800" b="1" dirty="0"/>
              <a:t>11/40=0.275, </a:t>
            </a:r>
            <a:r>
              <a:rPr lang="en-US" altLang="zh-CN" sz="2800" b="1" i="1" dirty="0" err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 dirty="0" err="1">
                <a:solidFill>
                  <a:srgbClr val="333333"/>
                </a:solidFill>
              </a:rPr>
              <a:t>G</a:t>
            </a:r>
            <a:r>
              <a:rPr lang="en-US" altLang="zh-CN" sz="2800" b="1" dirty="0">
                <a:solidFill>
                  <a:srgbClr val="333333"/>
                </a:solidFill>
              </a:rPr>
              <a:t>=</a:t>
            </a:r>
            <a:r>
              <a:rPr lang="zh-CN" altLang="zh-CN" sz="2800" b="1" dirty="0"/>
              <a:t>14/40=0.350</a:t>
            </a:r>
            <a:r>
              <a:rPr lang="zh-CN" altLang="zh-CN" sz="2800" b="1" dirty="0"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 dirty="0" err="1">
                <a:solidFill>
                  <a:srgbClr val="333333"/>
                </a:solidFill>
              </a:rPr>
              <a:t>D</a:t>
            </a:r>
            <a:r>
              <a:rPr lang="en-US" altLang="zh-CN" sz="2800" b="1" dirty="0">
                <a:solidFill>
                  <a:srgbClr val="333333"/>
                </a:solidFill>
              </a:rPr>
              <a:t>=</a:t>
            </a:r>
            <a:r>
              <a:rPr lang="zh-CN" altLang="zh-CN" sz="2800" b="1" dirty="0"/>
              <a:t>15/40=0.375 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1767682" y="5805264"/>
            <a:ext cx="5040312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通过</a:t>
            </a:r>
            <a:r>
              <a:rPr lang="zh-CN" altLang="en-US" sz="2800" b="1">
                <a:cs typeface="Times New Roman" panose="02020603050405020304" pitchFamily="18" charset="0"/>
              </a:rPr>
              <a:t>党派</a:t>
            </a:r>
            <a:r>
              <a:rPr lang="zh-CN" altLang="en-US" sz="2800" b="1"/>
              <a:t>结盟能加强权力吗</a:t>
            </a:r>
            <a:r>
              <a:rPr lang="zh-CN" altLang="zh-CN" sz="2800" b="1"/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/>
      <p:bldP spid="147465" grpId="0"/>
      <p:bldP spid="147467" grpId="0"/>
      <p:bldP spid="147469" grpId="0"/>
      <p:bldP spid="14747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90146" y="1046372"/>
            <a:ext cx="80702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/>
              <a:t>2. </a:t>
            </a:r>
            <a:r>
              <a:rPr lang="zh-CN" altLang="en-US" sz="2800" b="1" dirty="0" smtClean="0"/>
              <a:t>民主党</a:t>
            </a:r>
            <a:r>
              <a:rPr lang="zh-CN" altLang="zh-CN" sz="2800" b="1" dirty="0" smtClean="0"/>
              <a:t>(</a:t>
            </a:r>
            <a:r>
              <a:rPr lang="zh-CN" altLang="zh-CN" sz="2800" b="1" dirty="0"/>
              <a:t>M)11 </a:t>
            </a:r>
            <a:r>
              <a:rPr lang="zh-CN" altLang="en-US" sz="2800" b="1" dirty="0"/>
              <a:t>位议员结盟系统</a:t>
            </a:r>
            <a:r>
              <a:rPr lang="zh-CN" altLang="zh-CN" sz="2800" b="1" i="1" dirty="0"/>
              <a:t>S</a:t>
            </a:r>
            <a:r>
              <a:rPr lang="zh-CN" altLang="zh-CN" sz="2800" b="1" baseline="30000" dirty="0"/>
              <a:t>(2)</a:t>
            </a:r>
            <a:r>
              <a:rPr lang="zh-CN" altLang="zh-CN" sz="2800" b="1" dirty="0"/>
              <a:t> =[21;</a:t>
            </a:r>
            <a:r>
              <a:rPr lang="zh-CN" altLang="zh-CN" sz="2800" b="1" dirty="0">
                <a:solidFill>
                  <a:srgbClr val="FF0000"/>
                </a:solidFill>
              </a:rPr>
              <a:t>11</a:t>
            </a:r>
            <a:r>
              <a:rPr lang="zh-CN" altLang="zh-CN" sz="2800" b="1" dirty="0"/>
              <a:t>,1,…,1] 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916361" y="1613743"/>
            <a:ext cx="14406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计算</a:t>
            </a:r>
            <a:r>
              <a:rPr lang="en-US" altLang="zh-CN" sz="2800" b="1" i="1" dirty="0" err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 dirty="0" err="1">
                <a:solidFill>
                  <a:srgbClr val="333333"/>
                </a:solidFill>
              </a:rPr>
              <a:t>M</a:t>
            </a:r>
            <a:r>
              <a:rPr lang="en-US" altLang="zh-CN" sz="2800" b="1" dirty="0"/>
              <a:t> 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79388" y="2348880"/>
            <a:ext cx="8748712" cy="1168400"/>
            <a:chOff x="249" y="1570"/>
            <a:chExt cx="5511" cy="736"/>
          </a:xfrm>
        </p:grpSpPr>
        <p:sp>
          <p:nvSpPr>
            <p:cNvPr id="72719" name="Text Box 17"/>
            <p:cNvSpPr txBox="1">
              <a:spLocks noChangeArrowheads="1"/>
            </p:cNvSpPr>
            <p:nvPr/>
          </p:nvSpPr>
          <p:spPr bwMode="auto">
            <a:xfrm>
              <a:off x="1814" y="1570"/>
              <a:ext cx="174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dirty="0"/>
                <a:t>M</a:t>
              </a:r>
              <a:r>
                <a:rPr lang="zh-CN" altLang="en-US" b="1" dirty="0"/>
                <a:t>加入</a:t>
              </a:r>
              <a:r>
                <a:rPr lang="en-US" altLang="zh-CN" b="1" dirty="0"/>
                <a:t>, </a:t>
              </a:r>
              <a:r>
                <a:rPr lang="zh-CN" altLang="en-US" b="1" dirty="0"/>
                <a:t>成为决定者</a:t>
              </a:r>
              <a:r>
                <a:rPr lang="zh-CN" altLang="en-US" dirty="0"/>
                <a:t> </a:t>
              </a:r>
            </a:p>
          </p:txBody>
        </p:sp>
        <p:sp>
          <p:nvSpPr>
            <p:cNvPr id="72720" name="Text Box 18"/>
            <p:cNvSpPr txBox="1">
              <a:spLocks noChangeArrowheads="1"/>
            </p:cNvSpPr>
            <p:nvPr/>
          </p:nvSpPr>
          <p:spPr bwMode="auto">
            <a:xfrm>
              <a:off x="249" y="2051"/>
              <a:ext cx="5511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dirty="0"/>
                <a:t>1 2 3 4 5 6 7 8 9 10 11 12 13 14 15 16 17 18 19 20 21 22 23 24 25 26 27 28 29 30</a:t>
              </a:r>
            </a:p>
          </p:txBody>
        </p:sp>
        <p:sp>
          <p:nvSpPr>
            <p:cNvPr id="72721" name="Line 19"/>
            <p:cNvSpPr>
              <a:spLocks noChangeShapeType="1"/>
            </p:cNvSpPr>
            <p:nvPr/>
          </p:nvSpPr>
          <p:spPr bwMode="auto">
            <a:xfrm flipV="1">
              <a:off x="363" y="1978"/>
              <a:ext cx="5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Line 20"/>
            <p:cNvSpPr>
              <a:spLocks noChangeShapeType="1"/>
            </p:cNvSpPr>
            <p:nvPr/>
          </p:nvSpPr>
          <p:spPr bwMode="auto">
            <a:xfrm>
              <a:off x="1678" y="1751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Line 21"/>
            <p:cNvSpPr>
              <a:spLocks noChangeShapeType="1"/>
            </p:cNvSpPr>
            <p:nvPr/>
          </p:nvSpPr>
          <p:spPr bwMode="auto">
            <a:xfrm flipH="1">
              <a:off x="3674" y="1706"/>
              <a:ext cx="4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8507" name="Rectangle 27"/>
          <p:cNvSpPr>
            <a:spLocks noChangeArrowheads="1"/>
          </p:cNvSpPr>
          <p:nvPr/>
        </p:nvSpPr>
        <p:spPr bwMode="auto">
          <a:xfrm>
            <a:off x="5868144" y="2319511"/>
            <a:ext cx="296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 err="1">
                <a:solidFill>
                  <a:srgbClr val="FF0000"/>
                </a:solidFill>
              </a:rPr>
              <a:t>φ</a:t>
            </a:r>
            <a:r>
              <a:rPr lang="en-US" altLang="zh-CN" sz="2800" b="1" baseline="-30000" dirty="0" err="1">
                <a:solidFill>
                  <a:srgbClr val="FF0000"/>
                </a:solidFill>
              </a:rPr>
              <a:t>M</a:t>
            </a:r>
            <a:r>
              <a:rPr lang="en-US" altLang="zh-CN" sz="2800" b="1" dirty="0">
                <a:solidFill>
                  <a:srgbClr val="FF0000"/>
                </a:solidFill>
              </a:rPr>
              <a:t>= </a:t>
            </a:r>
            <a:r>
              <a:rPr lang="zh-CN" altLang="zh-CN" sz="2800" b="1" dirty="0">
                <a:solidFill>
                  <a:srgbClr val="FF0000"/>
                </a:solidFill>
              </a:rPr>
              <a:t>11/30=0.367 </a:t>
            </a:r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462786" y="3573016"/>
            <a:ext cx="7997646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800" b="1" dirty="0"/>
              <a:t>在余下的</a:t>
            </a:r>
            <a:r>
              <a:rPr lang="en-US" altLang="zh-CN" sz="2800" b="1" dirty="0"/>
              <a:t>1-11/30=</a:t>
            </a:r>
            <a:r>
              <a:rPr lang="zh-CN" altLang="zh-CN" sz="2800" b="1" dirty="0"/>
              <a:t>19/30</a:t>
            </a:r>
            <a:r>
              <a:rPr lang="zh-CN" altLang="en-US" sz="2800" b="1" dirty="0"/>
              <a:t>中</a:t>
            </a:r>
            <a:r>
              <a:rPr lang="zh-CN" altLang="en-US" sz="2800" b="1" dirty="0" smtClean="0"/>
              <a:t>按照</a:t>
            </a:r>
            <a:r>
              <a:rPr lang="zh-CN" altLang="zh-CN" sz="2800" b="1" dirty="0" smtClean="0"/>
              <a:t>G</a:t>
            </a:r>
            <a:r>
              <a:rPr lang="en-US" altLang="zh-CN" sz="2800" b="1" dirty="0" smtClean="0"/>
              <a:t>:</a:t>
            </a:r>
            <a:r>
              <a:rPr lang="zh-CN" altLang="zh-CN" sz="2800" b="1" dirty="0" smtClean="0"/>
              <a:t>D</a:t>
            </a:r>
            <a:r>
              <a:rPr lang="en-US" altLang="zh-CN" sz="2800" b="1" dirty="0" smtClean="0"/>
              <a:t>=</a:t>
            </a:r>
            <a:r>
              <a:rPr lang="zh-CN" altLang="zh-CN" sz="2800" b="1" dirty="0" smtClean="0"/>
              <a:t>14</a:t>
            </a:r>
            <a:r>
              <a:rPr lang="zh-CN" altLang="zh-CN" sz="2800" b="1" dirty="0"/>
              <a:t>:15</a:t>
            </a:r>
            <a:r>
              <a:rPr lang="zh-CN" altLang="en-US" sz="2800" b="1" dirty="0" smtClean="0"/>
              <a:t>分配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8510" name="Rectangle 30"/>
          <p:cNvSpPr>
            <a:spLocks noChangeArrowheads="1"/>
          </p:cNvSpPr>
          <p:nvPr/>
        </p:nvSpPr>
        <p:spPr bwMode="auto">
          <a:xfrm>
            <a:off x="971600" y="4257344"/>
            <a:ext cx="4320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 err="1" smtClean="0">
                <a:solidFill>
                  <a:srgbClr val="FF0000"/>
                </a:solidFill>
              </a:rPr>
              <a:t>φ</a:t>
            </a:r>
            <a:r>
              <a:rPr lang="en-US" altLang="zh-CN" sz="2800" b="1" baseline="-30000" dirty="0" err="1" smtClean="0">
                <a:solidFill>
                  <a:srgbClr val="FF0000"/>
                </a:solidFill>
              </a:rPr>
              <a:t>G</a:t>
            </a:r>
            <a:r>
              <a:rPr lang="en-US" altLang="zh-CN" sz="2800" b="1" dirty="0">
                <a:solidFill>
                  <a:srgbClr val="FF0000"/>
                </a:solidFill>
              </a:rPr>
              <a:t>= </a:t>
            </a:r>
            <a:r>
              <a:rPr lang="zh-CN" altLang="zh-CN" sz="2800" b="1" dirty="0">
                <a:solidFill>
                  <a:srgbClr val="FF0000"/>
                </a:solidFill>
              </a:rPr>
              <a:t>(19/30)</a:t>
            </a:r>
            <a:r>
              <a:rPr lang="zh-CN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800" b="1" dirty="0">
                <a:solidFill>
                  <a:srgbClr val="FF0000"/>
                </a:solidFill>
              </a:rPr>
              <a:t>(14/29</a:t>
            </a:r>
            <a:r>
              <a:rPr lang="zh-CN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solidFill>
                  <a:srgbClr val="FF0000"/>
                </a:solidFill>
              </a:rPr>
              <a:t>=0.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306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148511" name="Rectangle 31"/>
          <p:cNvSpPr>
            <a:spLocks noChangeArrowheads="1"/>
          </p:cNvSpPr>
          <p:nvPr/>
        </p:nvSpPr>
        <p:spPr bwMode="auto">
          <a:xfrm>
            <a:off x="201444" y="4941168"/>
            <a:ext cx="88931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对比 </a:t>
            </a:r>
            <a:r>
              <a:rPr lang="zh-CN" altLang="zh-CN" sz="2800" b="1" dirty="0"/>
              <a:t>S</a:t>
            </a:r>
            <a:r>
              <a:rPr lang="zh-CN" altLang="zh-CN" sz="2800" b="1" baseline="30000" dirty="0"/>
              <a:t>(1)</a:t>
            </a:r>
            <a:r>
              <a:rPr lang="zh-CN" altLang="zh-CN" sz="2800" b="1" dirty="0"/>
              <a:t>=[21;1,1,…,1] :</a:t>
            </a:r>
            <a:r>
              <a:rPr lang="en-US" altLang="zh-CN" sz="2800" b="1" i="1" dirty="0" err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 dirty="0" err="1">
                <a:solidFill>
                  <a:srgbClr val="333333"/>
                </a:solidFill>
              </a:rPr>
              <a:t>M</a:t>
            </a:r>
            <a:r>
              <a:rPr lang="en-US" altLang="zh-CN" sz="2800" b="1" dirty="0">
                <a:solidFill>
                  <a:srgbClr val="333333"/>
                </a:solidFill>
              </a:rPr>
              <a:t>=</a:t>
            </a:r>
            <a:r>
              <a:rPr lang="zh-CN" altLang="zh-CN" sz="2800" b="1" dirty="0"/>
              <a:t>0.275, </a:t>
            </a:r>
            <a:r>
              <a:rPr lang="en-US" altLang="zh-CN" sz="2800" b="1" i="1" dirty="0" err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 dirty="0" err="1">
                <a:solidFill>
                  <a:srgbClr val="333333"/>
                </a:solidFill>
              </a:rPr>
              <a:t>G</a:t>
            </a:r>
            <a:r>
              <a:rPr lang="en-US" altLang="zh-CN" sz="2800" b="1" dirty="0">
                <a:solidFill>
                  <a:srgbClr val="333333"/>
                </a:solidFill>
              </a:rPr>
              <a:t>=</a:t>
            </a:r>
            <a:r>
              <a:rPr lang="zh-CN" altLang="zh-CN" sz="2800" b="1" dirty="0"/>
              <a:t>0.350</a:t>
            </a:r>
            <a:r>
              <a:rPr lang="zh-CN" altLang="zh-CN" sz="2800" b="1" dirty="0"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 dirty="0" err="1">
                <a:solidFill>
                  <a:srgbClr val="333333"/>
                </a:solidFill>
              </a:rPr>
              <a:t>D</a:t>
            </a:r>
            <a:r>
              <a:rPr lang="en-US" altLang="zh-CN" sz="2800" b="1" dirty="0">
                <a:solidFill>
                  <a:srgbClr val="333333"/>
                </a:solidFill>
              </a:rPr>
              <a:t>=</a:t>
            </a:r>
            <a:r>
              <a:rPr lang="zh-CN" altLang="zh-CN" sz="2800" b="1" dirty="0"/>
              <a:t>0.375 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364740" y="1628800"/>
            <a:ext cx="6588126" cy="519113"/>
            <a:chOff x="1519" y="1162"/>
            <a:chExt cx="4150" cy="327"/>
          </a:xfrm>
        </p:grpSpPr>
        <p:sp>
          <p:nvSpPr>
            <p:cNvPr id="72717" name="Rectangle 9"/>
            <p:cNvSpPr>
              <a:spLocks noChangeArrowheads="1"/>
            </p:cNvSpPr>
            <p:nvPr/>
          </p:nvSpPr>
          <p:spPr bwMode="auto">
            <a:xfrm>
              <a:off x="1610" y="1162"/>
              <a:ext cx="40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考察</a:t>
              </a:r>
              <a:r>
                <a:rPr lang="zh-CN" altLang="zh-CN" sz="2800" b="1" dirty="0"/>
                <a:t>M</a:t>
              </a:r>
              <a:r>
                <a:rPr lang="zh-CN" altLang="en-US" sz="2800" b="1" dirty="0"/>
                <a:t>在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30</a:t>
              </a:r>
              <a:r>
                <a:rPr lang="zh-CN" altLang="en-US" sz="2800" b="1" dirty="0"/>
                <a:t>人中的位置 </a:t>
              </a:r>
              <a:r>
                <a:rPr lang="zh-CN" altLang="zh-CN" sz="2800" b="1" dirty="0"/>
                <a:t>: M+G(14)+D(15)</a:t>
              </a:r>
            </a:p>
          </p:txBody>
        </p:sp>
        <p:sp>
          <p:nvSpPr>
            <p:cNvPr id="72718" name="AutoShape 32"/>
            <p:cNvSpPr>
              <a:spLocks noChangeArrowheads="1"/>
            </p:cNvSpPr>
            <p:nvPr/>
          </p:nvSpPr>
          <p:spPr bwMode="auto">
            <a:xfrm>
              <a:off x="1519" y="1162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1476375" y="5805488"/>
            <a:ext cx="6408738" cy="60483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/>
              <a:t>“</a:t>
            </a:r>
            <a:r>
              <a:rPr lang="zh-CN" altLang="en-US" sz="2800" b="1"/>
              <a:t>民主党”结盟使</a:t>
            </a:r>
            <a:r>
              <a:rPr lang="en-US" altLang="zh-CN" sz="2800" b="1" i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>
                <a:solidFill>
                  <a:srgbClr val="333333"/>
                </a:solidFill>
              </a:rPr>
              <a:t>M</a:t>
            </a:r>
            <a:r>
              <a:rPr lang="zh-CN" altLang="en-US" sz="2800" b="1">
                <a:solidFill>
                  <a:srgbClr val="333333"/>
                </a:solidFill>
              </a:rPr>
              <a:t>增加 </a:t>
            </a:r>
            <a:r>
              <a:rPr lang="zh-CN" altLang="zh-CN" sz="2800" b="1"/>
              <a:t>, </a:t>
            </a:r>
            <a:r>
              <a:rPr lang="en-US" altLang="zh-CN" sz="2800" b="1" i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>
                <a:solidFill>
                  <a:srgbClr val="333333"/>
                </a:solidFill>
              </a:rPr>
              <a:t>G</a:t>
            </a:r>
            <a:r>
              <a:rPr lang="zh-CN" altLang="zh-CN" sz="2800" b="1"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>
                <a:solidFill>
                  <a:srgbClr val="333333"/>
                </a:solidFill>
              </a:rPr>
              <a:t>D</a:t>
            </a:r>
            <a:r>
              <a:rPr lang="zh-CN" altLang="en-US" sz="2800" b="1">
                <a:solidFill>
                  <a:srgbClr val="333333"/>
                </a:solidFill>
              </a:rPr>
              <a:t>减少</a:t>
            </a:r>
            <a:r>
              <a:rPr lang="en-US" altLang="zh-CN" sz="2800" b="1">
                <a:solidFill>
                  <a:srgbClr val="333333"/>
                </a:solidFill>
              </a:rPr>
              <a:t>.</a:t>
            </a:r>
            <a:r>
              <a:rPr lang="zh-CN" altLang="zh-CN" sz="2800" b="1"/>
              <a:t>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660232" y="595536"/>
            <a:ext cx="504056" cy="529208"/>
            <a:chOff x="6660232" y="595536"/>
            <a:chExt cx="504056" cy="529208"/>
          </a:xfrm>
        </p:grpSpPr>
        <p:sp>
          <p:nvSpPr>
            <p:cNvPr id="72727" name="Rectangle 11"/>
            <p:cNvSpPr>
              <a:spLocks noChangeArrowheads="1"/>
            </p:cNvSpPr>
            <p:nvPr/>
          </p:nvSpPr>
          <p:spPr bwMode="auto">
            <a:xfrm>
              <a:off x="6660232" y="595536"/>
              <a:ext cx="4714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 dirty="0">
                  <a:solidFill>
                    <a:srgbClr val="FF0000"/>
                  </a:solidFill>
                </a:rPr>
                <a:t>M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下箭头 5"/>
            <p:cNvSpPr/>
            <p:nvPr/>
          </p:nvSpPr>
          <p:spPr bwMode="auto">
            <a:xfrm flipV="1">
              <a:off x="6679656" y="1039839"/>
              <a:ext cx="484632" cy="84905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92280" y="557629"/>
            <a:ext cx="1848584" cy="567115"/>
            <a:chOff x="7092280" y="557629"/>
            <a:chExt cx="1848584" cy="567115"/>
          </a:xfrm>
        </p:grpSpPr>
        <p:sp>
          <p:nvSpPr>
            <p:cNvPr id="3" name="矩形 2"/>
            <p:cNvSpPr/>
            <p:nvPr/>
          </p:nvSpPr>
          <p:spPr>
            <a:xfrm>
              <a:off x="7092280" y="557629"/>
              <a:ext cx="1848584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zh-CN" b="1" dirty="0" smtClean="0"/>
                <a:t>G+D</a:t>
              </a:r>
              <a:r>
                <a:rPr lang="en-US" altLang="zh-CN" b="1" dirty="0"/>
                <a:t>:</a:t>
              </a:r>
              <a:r>
                <a:rPr lang="zh-CN" altLang="zh-CN" b="1" dirty="0" smtClean="0"/>
                <a:t> </a:t>
              </a:r>
              <a:r>
                <a:rPr lang="en-US" altLang="zh-CN" b="1" dirty="0" smtClean="0"/>
                <a:t>29 </a:t>
              </a:r>
              <a:r>
                <a:rPr lang="zh-CN" altLang="en-US" b="1" dirty="0"/>
                <a:t>个</a:t>
              </a:r>
              <a:r>
                <a:rPr lang="en-US" altLang="zh-CN" b="1" dirty="0"/>
                <a:t>1</a:t>
              </a:r>
              <a:endParaRPr lang="en-US" altLang="zh-CN" b="1" dirty="0"/>
            </a:p>
          </p:txBody>
        </p:sp>
        <p:sp>
          <p:nvSpPr>
            <p:cNvPr id="26" name="下箭头 25"/>
            <p:cNvSpPr/>
            <p:nvPr/>
          </p:nvSpPr>
          <p:spPr bwMode="auto">
            <a:xfrm flipV="1">
              <a:off x="7471744" y="1052736"/>
              <a:ext cx="484632" cy="72008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5548335" y="4257344"/>
            <a:ext cx="18009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 err="1" smtClean="0">
                <a:solidFill>
                  <a:srgbClr val="FF0000"/>
                </a:solidFill>
              </a:rPr>
              <a:t>φ</a:t>
            </a:r>
            <a:r>
              <a:rPr lang="en-US" altLang="zh-CN" sz="2800" b="1" baseline="-30000" dirty="0" err="1" smtClean="0">
                <a:solidFill>
                  <a:srgbClr val="FF0000"/>
                </a:solidFill>
              </a:rPr>
              <a:t>D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zh-CN" altLang="zh-CN" sz="2800" b="1" dirty="0">
                <a:solidFill>
                  <a:srgbClr val="FF0000"/>
                </a:solidFill>
              </a:rPr>
              <a:t>0.327 </a:t>
            </a:r>
          </a:p>
        </p:txBody>
      </p:sp>
      <p:sp>
        <p:nvSpPr>
          <p:cNvPr id="7" name="矩形 6"/>
          <p:cNvSpPr/>
          <p:nvPr/>
        </p:nvSpPr>
        <p:spPr>
          <a:xfrm>
            <a:off x="380245" y="560962"/>
            <a:ext cx="4599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en-US" altLang="zh-CN" sz="2800" b="1" dirty="0"/>
              <a:t>   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团结就是力量”吗？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4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4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4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14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  <p:bldP spid="148487" grpId="0"/>
      <p:bldP spid="148507" grpId="0"/>
      <p:bldP spid="148508" grpId="0"/>
      <p:bldP spid="148510" grpId="0"/>
      <p:bldP spid="148511" grpId="0"/>
      <p:bldP spid="148517" grpId="0" animBg="1"/>
      <p:bldP spid="2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325438" y="1196975"/>
            <a:ext cx="8710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/>
              <a:t>3. </a:t>
            </a:r>
            <a:r>
              <a:rPr lang="zh-CN" altLang="en-US" sz="2800" b="1" dirty="0" smtClean="0"/>
              <a:t>共和党</a:t>
            </a:r>
            <a:r>
              <a:rPr lang="zh-CN" altLang="zh-CN" sz="2800" b="1" dirty="0" smtClean="0"/>
              <a:t>14</a:t>
            </a:r>
            <a:r>
              <a:rPr lang="zh-CN" altLang="en-US" sz="2800" b="1" dirty="0"/>
              <a:t>位议员也结盟</a:t>
            </a:r>
            <a:r>
              <a:rPr lang="zh-CN" altLang="zh-CN" sz="2800" b="1" dirty="0"/>
              <a:t>, </a:t>
            </a:r>
            <a:r>
              <a:rPr lang="zh-CN" altLang="en-US" sz="2800" b="1" dirty="0"/>
              <a:t>系统</a:t>
            </a:r>
            <a:r>
              <a:rPr lang="zh-CN" altLang="zh-CN" sz="2800" b="1" i="1" dirty="0"/>
              <a:t>S</a:t>
            </a:r>
            <a:r>
              <a:rPr lang="zh-CN" altLang="zh-CN" sz="2800" b="1" baseline="30000" dirty="0"/>
              <a:t>(3)</a:t>
            </a:r>
            <a:r>
              <a:rPr lang="zh-CN" altLang="zh-CN" sz="2800" b="1" dirty="0"/>
              <a:t> =[21;11,</a:t>
            </a:r>
            <a:r>
              <a:rPr lang="zh-CN" altLang="zh-CN" sz="2800" b="1" dirty="0">
                <a:solidFill>
                  <a:srgbClr val="FF0000"/>
                </a:solidFill>
              </a:rPr>
              <a:t>14</a:t>
            </a:r>
            <a:r>
              <a:rPr lang="zh-CN" altLang="zh-CN" sz="2800" b="1" dirty="0"/>
              <a:t>,1,…,1]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372200" y="547911"/>
            <a:ext cx="2376487" cy="504825"/>
            <a:chOff x="4195" y="391"/>
            <a:chExt cx="1497" cy="318"/>
          </a:xfrm>
        </p:grpSpPr>
        <p:sp>
          <p:nvSpPr>
            <p:cNvPr id="73818" name="AutoShape 7"/>
            <p:cNvSpPr>
              <a:spLocks noChangeArrowheads="1"/>
            </p:cNvSpPr>
            <p:nvPr/>
          </p:nvSpPr>
          <p:spPr bwMode="auto">
            <a:xfrm>
              <a:off x="5011" y="393"/>
              <a:ext cx="681" cy="316"/>
            </a:xfrm>
            <a:prstGeom prst="wedgeRectCallout">
              <a:avLst>
                <a:gd name="adj1" fmla="val -52935"/>
                <a:gd name="adj2" fmla="val 11170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15 </a:t>
              </a:r>
              <a:r>
                <a:rPr lang="zh-CN" altLang="en-US"/>
                <a:t>个</a:t>
              </a:r>
              <a:r>
                <a:rPr lang="en-US" altLang="zh-CN"/>
                <a:t>1</a:t>
              </a:r>
            </a:p>
          </p:txBody>
        </p:sp>
        <p:sp>
          <p:nvSpPr>
            <p:cNvPr id="73819" name="AutoShape 9"/>
            <p:cNvSpPr>
              <a:spLocks noChangeArrowheads="1"/>
            </p:cNvSpPr>
            <p:nvPr/>
          </p:nvSpPr>
          <p:spPr bwMode="auto">
            <a:xfrm>
              <a:off x="4195" y="391"/>
              <a:ext cx="363" cy="316"/>
            </a:xfrm>
            <a:prstGeom prst="wedgeRectCallout">
              <a:avLst>
                <a:gd name="adj1" fmla="val 13361"/>
                <a:gd name="adj2" fmla="val 8829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73820" name="Rectangle 10"/>
            <p:cNvSpPr>
              <a:spLocks noChangeArrowheads="1"/>
            </p:cNvSpPr>
            <p:nvPr/>
          </p:nvSpPr>
          <p:spPr bwMode="auto">
            <a:xfrm>
              <a:off x="4195" y="391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/>
                <a:t>M</a:t>
              </a:r>
              <a:endParaRPr lang="en-US" altLang="zh-CN" b="1"/>
            </a:p>
          </p:txBody>
        </p:sp>
        <p:sp>
          <p:nvSpPr>
            <p:cNvPr id="73821" name="AutoShape 11"/>
            <p:cNvSpPr>
              <a:spLocks noChangeArrowheads="1"/>
            </p:cNvSpPr>
            <p:nvPr/>
          </p:nvSpPr>
          <p:spPr bwMode="auto">
            <a:xfrm>
              <a:off x="4604" y="391"/>
              <a:ext cx="363" cy="316"/>
            </a:xfrm>
            <a:prstGeom prst="wedgeRectCallout">
              <a:avLst>
                <a:gd name="adj1" fmla="val -1514"/>
                <a:gd name="adj2" fmla="val 1227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73822" name="Rectangle 12"/>
            <p:cNvSpPr>
              <a:spLocks noChangeArrowheads="1"/>
            </p:cNvSpPr>
            <p:nvPr/>
          </p:nvSpPr>
          <p:spPr bwMode="auto">
            <a:xfrm>
              <a:off x="4604" y="39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>
                  <a:solidFill>
                    <a:srgbClr val="FF0000"/>
                  </a:solidFill>
                </a:rPr>
                <a:t>G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sp>
        <p:nvSpPr>
          <p:cNvPr id="149545" name="Line 41"/>
          <p:cNvSpPr>
            <a:spLocks noChangeShapeType="1"/>
          </p:cNvSpPr>
          <p:nvPr/>
        </p:nvSpPr>
        <p:spPr bwMode="auto">
          <a:xfrm flipV="1">
            <a:off x="971550" y="1831975"/>
            <a:ext cx="4814888" cy="39735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179388" y="1628775"/>
            <a:ext cx="5851525" cy="4968875"/>
            <a:chOff x="113" y="1026"/>
            <a:chExt cx="3686" cy="3130"/>
          </a:xfrm>
        </p:grpSpPr>
        <p:sp>
          <p:nvSpPr>
            <p:cNvPr id="73778" name="Text Box 17"/>
            <p:cNvSpPr txBox="1">
              <a:spLocks noChangeArrowheads="1"/>
            </p:cNvSpPr>
            <p:nvPr/>
          </p:nvSpPr>
          <p:spPr bwMode="auto">
            <a:xfrm>
              <a:off x="352" y="1026"/>
              <a:ext cx="408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17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16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15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14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13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12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11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10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 9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 8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 7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 6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 5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 4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 3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 2 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 1</a:t>
              </a:r>
            </a:p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 b="1"/>
                <a:t> 0</a:t>
              </a:r>
            </a:p>
            <a:p>
              <a:pPr algn="just" eaLnBrk="1" hangingPunct="1">
                <a:lnSpc>
                  <a:spcPct val="96000"/>
                </a:lnSpc>
              </a:pPr>
              <a:endParaRPr lang="en-US" altLang="zh-CN" sz="1600" b="1"/>
            </a:p>
            <a:p>
              <a:pPr algn="just" eaLnBrk="1" hangingPunct="1">
                <a:lnSpc>
                  <a:spcPct val="96000"/>
                </a:lnSpc>
              </a:pPr>
              <a:endParaRPr lang="en-US" altLang="zh-CN" sz="1600" b="1"/>
            </a:p>
            <a:p>
              <a:pPr algn="just" eaLnBrk="1" hangingPunct="1">
                <a:lnSpc>
                  <a:spcPct val="96000"/>
                </a:lnSpc>
              </a:pPr>
              <a:endParaRPr lang="en-US" altLang="zh-CN" sz="1600" b="1"/>
            </a:p>
            <a:p>
              <a:pPr eaLnBrk="1" hangingPunct="1"/>
              <a:endParaRPr lang="en-US" altLang="zh-CN" sz="1600" b="1"/>
            </a:p>
          </p:txBody>
        </p:sp>
        <p:sp>
          <p:nvSpPr>
            <p:cNvPr id="73779" name="Text Box 18"/>
            <p:cNvSpPr txBox="1">
              <a:spLocks noChangeArrowheads="1"/>
            </p:cNvSpPr>
            <p:nvPr/>
          </p:nvSpPr>
          <p:spPr bwMode="auto">
            <a:xfrm>
              <a:off x="579" y="3702"/>
              <a:ext cx="322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1"/>
                <a:t>0   1   2   3    4   5   6   7   8   9   10  11  12  13 14  15 16  17  </a:t>
              </a:r>
            </a:p>
          </p:txBody>
        </p:sp>
        <p:sp>
          <p:nvSpPr>
            <p:cNvPr id="73780" name="Text Box 91"/>
            <p:cNvSpPr txBox="1">
              <a:spLocks noChangeArrowheads="1"/>
            </p:cNvSpPr>
            <p:nvPr/>
          </p:nvSpPr>
          <p:spPr bwMode="auto">
            <a:xfrm>
              <a:off x="1656" y="3884"/>
              <a:ext cx="154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/>
                <a:t>M </a:t>
              </a:r>
              <a:r>
                <a:rPr lang="zh-CN" altLang="en-US" b="1"/>
                <a:t>加 入位置 </a:t>
              </a:r>
              <a:r>
                <a:rPr lang="en-US" altLang="zh-CN" b="1" i="1"/>
                <a:t>i  </a:t>
              </a:r>
            </a:p>
          </p:txBody>
        </p:sp>
        <p:sp>
          <p:nvSpPr>
            <p:cNvPr id="73781" name="Text Box 92"/>
            <p:cNvSpPr txBox="1">
              <a:spLocks noChangeArrowheads="1"/>
            </p:cNvSpPr>
            <p:nvPr/>
          </p:nvSpPr>
          <p:spPr bwMode="auto">
            <a:xfrm>
              <a:off x="113" y="1706"/>
              <a:ext cx="318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en-US" altLang="zh-CN" b="1"/>
            </a:p>
            <a:p>
              <a:pPr algn="just" eaLnBrk="1" hangingPunct="1"/>
              <a:r>
                <a:rPr lang="en-US" altLang="zh-CN" b="1"/>
                <a:t>G</a:t>
              </a:r>
              <a:r>
                <a:rPr lang="zh-CN" altLang="en-US" b="1"/>
                <a:t>加入位置</a:t>
              </a:r>
            </a:p>
            <a:p>
              <a:pPr algn="just" eaLnBrk="1" hangingPunct="1"/>
              <a:r>
                <a:rPr lang="zh-CN" altLang="en-US" b="1"/>
                <a:t> </a:t>
              </a:r>
              <a:r>
                <a:rPr lang="en-US" altLang="zh-CN" b="1" i="1"/>
                <a:t>j</a:t>
              </a:r>
            </a:p>
          </p:txBody>
        </p:sp>
        <p:sp>
          <p:nvSpPr>
            <p:cNvPr id="73782" name="Line 19"/>
            <p:cNvSpPr>
              <a:spLocks noChangeShapeType="1"/>
            </p:cNvSpPr>
            <p:nvPr/>
          </p:nvSpPr>
          <p:spPr bwMode="auto">
            <a:xfrm>
              <a:off x="627" y="3656"/>
              <a:ext cx="299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3" name="Line 20"/>
            <p:cNvSpPr>
              <a:spLocks noChangeShapeType="1"/>
            </p:cNvSpPr>
            <p:nvPr/>
          </p:nvSpPr>
          <p:spPr bwMode="auto">
            <a:xfrm flipV="1">
              <a:off x="627" y="1136"/>
              <a:ext cx="24" cy="2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4" name="Line 21"/>
            <p:cNvSpPr>
              <a:spLocks noChangeShapeType="1"/>
            </p:cNvSpPr>
            <p:nvPr/>
          </p:nvSpPr>
          <p:spPr bwMode="auto">
            <a:xfrm flipV="1">
              <a:off x="803" y="1117"/>
              <a:ext cx="11" cy="2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5" name="Line 22"/>
            <p:cNvSpPr>
              <a:spLocks noChangeShapeType="1"/>
            </p:cNvSpPr>
            <p:nvPr/>
          </p:nvSpPr>
          <p:spPr bwMode="auto">
            <a:xfrm flipV="1">
              <a:off x="985" y="1117"/>
              <a:ext cx="0" cy="2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6" name="Line 23"/>
            <p:cNvSpPr>
              <a:spLocks noChangeShapeType="1"/>
            </p:cNvSpPr>
            <p:nvPr/>
          </p:nvSpPr>
          <p:spPr bwMode="auto">
            <a:xfrm flipV="1">
              <a:off x="1168" y="1117"/>
              <a:ext cx="8" cy="2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7" name="Line 24"/>
            <p:cNvSpPr>
              <a:spLocks noChangeShapeType="1"/>
            </p:cNvSpPr>
            <p:nvPr/>
          </p:nvSpPr>
          <p:spPr bwMode="auto">
            <a:xfrm flipV="1">
              <a:off x="1344" y="1136"/>
              <a:ext cx="3" cy="2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8" name="Line 25"/>
            <p:cNvSpPr>
              <a:spLocks noChangeShapeType="1"/>
            </p:cNvSpPr>
            <p:nvPr/>
          </p:nvSpPr>
          <p:spPr bwMode="auto">
            <a:xfrm flipV="1">
              <a:off x="1519" y="1117"/>
              <a:ext cx="11" cy="2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9" name="Line 26"/>
            <p:cNvSpPr>
              <a:spLocks noChangeShapeType="1"/>
            </p:cNvSpPr>
            <p:nvPr/>
          </p:nvSpPr>
          <p:spPr bwMode="auto">
            <a:xfrm flipV="1">
              <a:off x="1701" y="1117"/>
              <a:ext cx="6" cy="2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0" name="Line 27"/>
            <p:cNvSpPr>
              <a:spLocks noChangeShapeType="1"/>
            </p:cNvSpPr>
            <p:nvPr/>
          </p:nvSpPr>
          <p:spPr bwMode="auto">
            <a:xfrm flipV="1">
              <a:off x="1878" y="1136"/>
              <a:ext cx="6" cy="2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1" name="Line 28"/>
            <p:cNvSpPr>
              <a:spLocks noChangeShapeType="1"/>
            </p:cNvSpPr>
            <p:nvPr/>
          </p:nvSpPr>
          <p:spPr bwMode="auto">
            <a:xfrm flipV="1">
              <a:off x="2047" y="1136"/>
              <a:ext cx="14" cy="2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2" name="Line 29"/>
            <p:cNvSpPr>
              <a:spLocks noChangeShapeType="1"/>
            </p:cNvSpPr>
            <p:nvPr/>
          </p:nvSpPr>
          <p:spPr bwMode="auto">
            <a:xfrm flipV="1">
              <a:off x="2222" y="1117"/>
              <a:ext cx="31" cy="2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3" name="Line 30"/>
            <p:cNvSpPr>
              <a:spLocks noChangeShapeType="1"/>
            </p:cNvSpPr>
            <p:nvPr/>
          </p:nvSpPr>
          <p:spPr bwMode="auto">
            <a:xfrm flipV="1">
              <a:off x="2404" y="1136"/>
              <a:ext cx="18" cy="2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4" name="Line 31"/>
            <p:cNvSpPr>
              <a:spLocks noChangeShapeType="1"/>
            </p:cNvSpPr>
            <p:nvPr/>
          </p:nvSpPr>
          <p:spPr bwMode="auto">
            <a:xfrm flipV="1">
              <a:off x="2588" y="1136"/>
              <a:ext cx="5" cy="2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5" name="Line 32"/>
            <p:cNvSpPr>
              <a:spLocks noChangeShapeType="1"/>
            </p:cNvSpPr>
            <p:nvPr/>
          </p:nvSpPr>
          <p:spPr bwMode="auto">
            <a:xfrm flipV="1">
              <a:off x="2763" y="1117"/>
              <a:ext cx="13" cy="2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6" name="Line 33"/>
            <p:cNvSpPr>
              <a:spLocks noChangeShapeType="1"/>
            </p:cNvSpPr>
            <p:nvPr/>
          </p:nvSpPr>
          <p:spPr bwMode="auto">
            <a:xfrm flipV="1">
              <a:off x="2939" y="1136"/>
              <a:ext cx="16" cy="2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7" name="Line 34"/>
            <p:cNvSpPr>
              <a:spLocks noChangeShapeType="1"/>
            </p:cNvSpPr>
            <p:nvPr/>
          </p:nvSpPr>
          <p:spPr bwMode="auto">
            <a:xfrm flipV="1">
              <a:off x="3121" y="1117"/>
              <a:ext cx="11" cy="2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8" name="Line 35"/>
            <p:cNvSpPr>
              <a:spLocks noChangeShapeType="1"/>
            </p:cNvSpPr>
            <p:nvPr/>
          </p:nvSpPr>
          <p:spPr bwMode="auto">
            <a:xfrm flipV="1">
              <a:off x="3298" y="1136"/>
              <a:ext cx="11" cy="2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9" name="Line 36"/>
            <p:cNvSpPr>
              <a:spLocks noChangeShapeType="1"/>
            </p:cNvSpPr>
            <p:nvPr/>
          </p:nvSpPr>
          <p:spPr bwMode="auto">
            <a:xfrm flipV="1">
              <a:off x="3463" y="1136"/>
              <a:ext cx="15" cy="2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0" name="Line 37"/>
            <p:cNvSpPr>
              <a:spLocks noChangeShapeType="1"/>
            </p:cNvSpPr>
            <p:nvPr/>
          </p:nvSpPr>
          <p:spPr bwMode="auto">
            <a:xfrm>
              <a:off x="627" y="3357"/>
              <a:ext cx="3001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1" name="Line 38"/>
            <p:cNvSpPr>
              <a:spLocks noChangeShapeType="1"/>
            </p:cNvSpPr>
            <p:nvPr/>
          </p:nvSpPr>
          <p:spPr bwMode="auto">
            <a:xfrm>
              <a:off x="624" y="3508"/>
              <a:ext cx="30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2" name="Line 39"/>
            <p:cNvSpPr>
              <a:spLocks noChangeShapeType="1"/>
            </p:cNvSpPr>
            <p:nvPr/>
          </p:nvSpPr>
          <p:spPr bwMode="auto">
            <a:xfrm>
              <a:off x="627" y="3067"/>
              <a:ext cx="3013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3" name="Line 40"/>
            <p:cNvSpPr>
              <a:spLocks noChangeShapeType="1"/>
            </p:cNvSpPr>
            <p:nvPr/>
          </p:nvSpPr>
          <p:spPr bwMode="auto">
            <a:xfrm>
              <a:off x="630" y="3210"/>
              <a:ext cx="3004" cy="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4" name="Line 42"/>
            <p:cNvSpPr>
              <a:spLocks noChangeShapeType="1"/>
            </p:cNvSpPr>
            <p:nvPr/>
          </p:nvSpPr>
          <p:spPr bwMode="auto">
            <a:xfrm>
              <a:off x="627" y="2929"/>
              <a:ext cx="3013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5" name="Line 43"/>
            <p:cNvSpPr>
              <a:spLocks noChangeShapeType="1"/>
            </p:cNvSpPr>
            <p:nvPr/>
          </p:nvSpPr>
          <p:spPr bwMode="auto">
            <a:xfrm>
              <a:off x="627" y="2631"/>
              <a:ext cx="3022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6" name="Line 44"/>
            <p:cNvSpPr>
              <a:spLocks noChangeShapeType="1"/>
            </p:cNvSpPr>
            <p:nvPr/>
          </p:nvSpPr>
          <p:spPr bwMode="auto">
            <a:xfrm>
              <a:off x="624" y="2781"/>
              <a:ext cx="3010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7" name="Line 45"/>
            <p:cNvSpPr>
              <a:spLocks noChangeShapeType="1"/>
            </p:cNvSpPr>
            <p:nvPr/>
          </p:nvSpPr>
          <p:spPr bwMode="auto">
            <a:xfrm>
              <a:off x="627" y="2341"/>
              <a:ext cx="30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8" name="Line 46"/>
            <p:cNvSpPr>
              <a:spLocks noChangeShapeType="1"/>
            </p:cNvSpPr>
            <p:nvPr/>
          </p:nvSpPr>
          <p:spPr bwMode="auto">
            <a:xfrm>
              <a:off x="630" y="2484"/>
              <a:ext cx="3019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9" name="Line 47"/>
            <p:cNvSpPr>
              <a:spLocks noChangeShapeType="1"/>
            </p:cNvSpPr>
            <p:nvPr/>
          </p:nvSpPr>
          <p:spPr bwMode="auto">
            <a:xfrm>
              <a:off x="630" y="2191"/>
              <a:ext cx="300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10" name="Line 48"/>
            <p:cNvSpPr>
              <a:spLocks noChangeShapeType="1"/>
            </p:cNvSpPr>
            <p:nvPr/>
          </p:nvSpPr>
          <p:spPr bwMode="auto">
            <a:xfrm>
              <a:off x="630" y="1895"/>
              <a:ext cx="301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11" name="Line 49"/>
            <p:cNvSpPr>
              <a:spLocks noChangeShapeType="1"/>
            </p:cNvSpPr>
            <p:nvPr/>
          </p:nvSpPr>
          <p:spPr bwMode="auto">
            <a:xfrm>
              <a:off x="630" y="2043"/>
              <a:ext cx="30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12" name="Line 50"/>
            <p:cNvSpPr>
              <a:spLocks noChangeShapeType="1"/>
            </p:cNvSpPr>
            <p:nvPr/>
          </p:nvSpPr>
          <p:spPr bwMode="auto">
            <a:xfrm>
              <a:off x="630" y="1598"/>
              <a:ext cx="301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13" name="Line 51"/>
            <p:cNvSpPr>
              <a:spLocks noChangeShapeType="1"/>
            </p:cNvSpPr>
            <p:nvPr/>
          </p:nvSpPr>
          <p:spPr bwMode="auto">
            <a:xfrm>
              <a:off x="630" y="1748"/>
              <a:ext cx="30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14" name="Line 52"/>
            <p:cNvSpPr>
              <a:spLocks noChangeShapeType="1"/>
            </p:cNvSpPr>
            <p:nvPr/>
          </p:nvSpPr>
          <p:spPr bwMode="auto">
            <a:xfrm>
              <a:off x="637" y="1450"/>
              <a:ext cx="29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15" name="Line 53"/>
            <p:cNvSpPr>
              <a:spLocks noChangeShapeType="1"/>
            </p:cNvSpPr>
            <p:nvPr/>
          </p:nvSpPr>
          <p:spPr bwMode="auto">
            <a:xfrm>
              <a:off x="637" y="1136"/>
              <a:ext cx="30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16" name="Line 54"/>
            <p:cNvSpPr>
              <a:spLocks noChangeShapeType="1"/>
            </p:cNvSpPr>
            <p:nvPr/>
          </p:nvSpPr>
          <p:spPr bwMode="auto">
            <a:xfrm>
              <a:off x="640" y="1302"/>
              <a:ext cx="30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17" name="Line 55"/>
            <p:cNvSpPr>
              <a:spLocks noChangeShapeType="1"/>
            </p:cNvSpPr>
            <p:nvPr/>
          </p:nvSpPr>
          <p:spPr bwMode="auto">
            <a:xfrm flipV="1">
              <a:off x="3634" y="1136"/>
              <a:ext cx="21" cy="2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3249613" y="4149725"/>
            <a:ext cx="2543175" cy="1071563"/>
            <a:chOff x="2047" y="2614"/>
            <a:chExt cx="1602" cy="675"/>
          </a:xfrm>
        </p:grpSpPr>
        <p:sp>
          <p:nvSpPr>
            <p:cNvPr id="73776" name="Line 56"/>
            <p:cNvSpPr>
              <a:spLocks noChangeShapeType="1"/>
            </p:cNvSpPr>
            <p:nvPr/>
          </p:nvSpPr>
          <p:spPr bwMode="auto">
            <a:xfrm>
              <a:off x="2047" y="2614"/>
              <a:ext cx="160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7" name="Text Box 86"/>
            <p:cNvSpPr txBox="1">
              <a:spLocks noChangeArrowheads="1"/>
            </p:cNvSpPr>
            <p:nvPr/>
          </p:nvSpPr>
          <p:spPr bwMode="auto">
            <a:xfrm>
              <a:off x="2290" y="3026"/>
              <a:ext cx="1224" cy="26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>
                  <a:solidFill>
                    <a:srgbClr val="FF0000"/>
                  </a:solidFill>
                </a:rPr>
                <a:t>D (</a:t>
              </a:r>
              <a:r>
                <a:rPr lang="zh-CN" altLang="zh-CN" b="1" i="1">
                  <a:solidFill>
                    <a:srgbClr val="FF0000"/>
                  </a:solidFill>
                </a:rPr>
                <a:t>j≤</a:t>
              </a:r>
              <a:r>
                <a:rPr lang="zh-CN" altLang="zh-CN" b="1">
                  <a:solidFill>
                    <a:srgbClr val="FF0000"/>
                  </a:solidFill>
                </a:rPr>
                <a:t>7, </a:t>
              </a:r>
              <a:r>
                <a:rPr lang="zh-CN" altLang="zh-CN" b="1" i="1">
                  <a:solidFill>
                    <a:srgbClr val="FF0000"/>
                  </a:solidFill>
                </a:rPr>
                <a:t>i</a:t>
              </a:r>
              <a:r>
                <a:rPr lang="zh-CN" altLang="zh-CN" b="1">
                  <a:solidFill>
                    <a:srgbClr val="FF0000"/>
                  </a:solidFill>
                </a:rPr>
                <a:t>&gt;8 </a:t>
              </a:r>
              <a:r>
                <a:rPr lang="en-US" altLang="zh-CN" b="1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5" name="Group 107"/>
          <p:cNvGrpSpPr>
            <a:grpSpLocks/>
          </p:cNvGrpSpPr>
          <p:nvPr/>
        </p:nvGrpSpPr>
        <p:grpSpPr bwMode="auto">
          <a:xfrm>
            <a:off x="1271588" y="4186238"/>
            <a:ext cx="2000250" cy="1619250"/>
            <a:chOff x="801" y="2637"/>
            <a:chExt cx="1260" cy="1020"/>
          </a:xfrm>
        </p:grpSpPr>
        <p:sp>
          <p:nvSpPr>
            <p:cNvPr id="73760" name="Line 57"/>
            <p:cNvSpPr>
              <a:spLocks noChangeShapeType="1"/>
            </p:cNvSpPr>
            <p:nvPr/>
          </p:nvSpPr>
          <p:spPr bwMode="auto">
            <a:xfrm flipH="1">
              <a:off x="2055" y="2637"/>
              <a:ext cx="6" cy="10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1" name="Line 60"/>
            <p:cNvSpPr>
              <a:spLocks noChangeShapeType="1"/>
            </p:cNvSpPr>
            <p:nvPr/>
          </p:nvSpPr>
          <p:spPr bwMode="auto">
            <a:xfrm>
              <a:off x="1884" y="2637"/>
              <a:ext cx="17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2" name="Line 61"/>
            <p:cNvSpPr>
              <a:spLocks noChangeShapeType="1"/>
            </p:cNvSpPr>
            <p:nvPr/>
          </p:nvSpPr>
          <p:spPr bwMode="auto">
            <a:xfrm>
              <a:off x="1701" y="2784"/>
              <a:ext cx="16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3" name="Line 62"/>
            <p:cNvSpPr>
              <a:spLocks noChangeShapeType="1"/>
            </p:cNvSpPr>
            <p:nvPr/>
          </p:nvSpPr>
          <p:spPr bwMode="auto">
            <a:xfrm>
              <a:off x="1530" y="2934"/>
              <a:ext cx="1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4" name="Line 63"/>
            <p:cNvSpPr>
              <a:spLocks noChangeShapeType="1"/>
            </p:cNvSpPr>
            <p:nvPr/>
          </p:nvSpPr>
          <p:spPr bwMode="auto">
            <a:xfrm>
              <a:off x="1347" y="3082"/>
              <a:ext cx="1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5" name="Line 64"/>
            <p:cNvSpPr>
              <a:spLocks noChangeShapeType="1"/>
            </p:cNvSpPr>
            <p:nvPr/>
          </p:nvSpPr>
          <p:spPr bwMode="auto">
            <a:xfrm>
              <a:off x="1170" y="3212"/>
              <a:ext cx="1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6" name="Line 65"/>
            <p:cNvSpPr>
              <a:spLocks noChangeShapeType="1"/>
            </p:cNvSpPr>
            <p:nvPr/>
          </p:nvSpPr>
          <p:spPr bwMode="auto">
            <a:xfrm>
              <a:off x="985" y="3360"/>
              <a:ext cx="17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7" name="Line 66"/>
            <p:cNvSpPr>
              <a:spLocks noChangeShapeType="1"/>
            </p:cNvSpPr>
            <p:nvPr/>
          </p:nvSpPr>
          <p:spPr bwMode="auto">
            <a:xfrm>
              <a:off x="814" y="3508"/>
              <a:ext cx="17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8" name="Line 67"/>
            <p:cNvSpPr>
              <a:spLocks noChangeShapeType="1"/>
            </p:cNvSpPr>
            <p:nvPr/>
          </p:nvSpPr>
          <p:spPr bwMode="auto">
            <a:xfrm>
              <a:off x="1878" y="2637"/>
              <a:ext cx="0" cy="1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9" name="Line 68"/>
            <p:cNvSpPr>
              <a:spLocks noChangeShapeType="1"/>
            </p:cNvSpPr>
            <p:nvPr/>
          </p:nvSpPr>
          <p:spPr bwMode="auto">
            <a:xfrm>
              <a:off x="1707" y="2786"/>
              <a:ext cx="0" cy="1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0" name="Line 69"/>
            <p:cNvSpPr>
              <a:spLocks noChangeShapeType="1"/>
            </p:cNvSpPr>
            <p:nvPr/>
          </p:nvSpPr>
          <p:spPr bwMode="auto">
            <a:xfrm>
              <a:off x="1516" y="2934"/>
              <a:ext cx="1" cy="1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1" name="Line 70"/>
            <p:cNvSpPr>
              <a:spLocks noChangeShapeType="1"/>
            </p:cNvSpPr>
            <p:nvPr/>
          </p:nvSpPr>
          <p:spPr bwMode="auto">
            <a:xfrm>
              <a:off x="1353" y="3064"/>
              <a:ext cx="0" cy="1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2" name="Line 71"/>
            <p:cNvSpPr>
              <a:spLocks noChangeShapeType="1"/>
            </p:cNvSpPr>
            <p:nvPr/>
          </p:nvSpPr>
          <p:spPr bwMode="auto">
            <a:xfrm>
              <a:off x="1162" y="3212"/>
              <a:ext cx="1" cy="1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3" name="Line 72"/>
            <p:cNvSpPr>
              <a:spLocks noChangeShapeType="1"/>
            </p:cNvSpPr>
            <p:nvPr/>
          </p:nvSpPr>
          <p:spPr bwMode="auto">
            <a:xfrm>
              <a:off x="993" y="3360"/>
              <a:ext cx="0" cy="1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4" name="Line 73"/>
            <p:cNvSpPr>
              <a:spLocks noChangeShapeType="1"/>
            </p:cNvSpPr>
            <p:nvPr/>
          </p:nvSpPr>
          <p:spPr bwMode="auto">
            <a:xfrm>
              <a:off x="801" y="3508"/>
              <a:ext cx="0" cy="1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5" name="Text Box 88"/>
            <p:cNvSpPr txBox="1">
              <a:spLocks noChangeArrowheads="1"/>
            </p:cNvSpPr>
            <p:nvPr/>
          </p:nvSpPr>
          <p:spPr bwMode="auto">
            <a:xfrm>
              <a:off x="1292" y="3113"/>
              <a:ext cx="726" cy="499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>
                  <a:solidFill>
                    <a:srgbClr val="FF0000"/>
                  </a:solidFill>
                </a:rPr>
                <a:t>M(</a:t>
              </a:r>
              <a:r>
                <a:rPr lang="zh-CN" altLang="zh-CN" b="1" i="1">
                  <a:solidFill>
                    <a:srgbClr val="FF0000"/>
                  </a:solidFill>
                </a:rPr>
                <a:t>j≤</a:t>
              </a:r>
              <a:r>
                <a:rPr lang="zh-CN" altLang="zh-CN" b="1">
                  <a:solidFill>
                    <a:srgbClr val="FF0000"/>
                  </a:solidFill>
                </a:rPr>
                <a:t>7, </a:t>
              </a:r>
              <a:r>
                <a:rPr lang="zh-CN" altLang="zh-CN" b="1" i="1">
                  <a:solidFill>
                    <a:srgbClr val="FF0000"/>
                  </a:solidFill>
                </a:rPr>
                <a:t>i</a:t>
              </a:r>
              <a:r>
                <a:rPr lang="zh-CN" altLang="zh-CN" b="1">
                  <a:solidFill>
                    <a:srgbClr val="FF0000"/>
                  </a:solidFill>
                </a:rPr>
                <a:t>≤8 </a:t>
              </a:r>
              <a:r>
                <a:rPr lang="en-US" altLang="zh-CN" b="1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1023938" y="1773238"/>
            <a:ext cx="4486275" cy="2433637"/>
            <a:chOff x="645" y="1117"/>
            <a:chExt cx="2826" cy="1533"/>
          </a:xfrm>
        </p:grpSpPr>
        <p:sp>
          <p:nvSpPr>
            <p:cNvPr id="73743" name="Line 58"/>
            <p:cNvSpPr>
              <a:spLocks noChangeShapeType="1"/>
            </p:cNvSpPr>
            <p:nvPr/>
          </p:nvSpPr>
          <p:spPr bwMode="auto">
            <a:xfrm>
              <a:off x="645" y="2022"/>
              <a:ext cx="1771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4" name="Line 59"/>
            <p:cNvSpPr>
              <a:spLocks noChangeShapeType="1"/>
            </p:cNvSpPr>
            <p:nvPr/>
          </p:nvSpPr>
          <p:spPr bwMode="auto">
            <a:xfrm>
              <a:off x="2407" y="1117"/>
              <a:ext cx="2" cy="9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5" name="Line 74"/>
            <p:cNvSpPr>
              <a:spLocks noChangeShapeType="1"/>
            </p:cNvSpPr>
            <p:nvPr/>
          </p:nvSpPr>
          <p:spPr bwMode="auto">
            <a:xfrm>
              <a:off x="3294" y="1285"/>
              <a:ext cx="1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6" name="Line 75"/>
            <p:cNvSpPr>
              <a:spLocks noChangeShapeType="1"/>
            </p:cNvSpPr>
            <p:nvPr/>
          </p:nvSpPr>
          <p:spPr bwMode="auto">
            <a:xfrm>
              <a:off x="3124" y="1429"/>
              <a:ext cx="170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7" name="Line 76"/>
            <p:cNvSpPr>
              <a:spLocks noChangeShapeType="1"/>
            </p:cNvSpPr>
            <p:nvPr/>
          </p:nvSpPr>
          <p:spPr bwMode="auto">
            <a:xfrm>
              <a:off x="2940" y="1577"/>
              <a:ext cx="16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8" name="Line 77"/>
            <p:cNvSpPr>
              <a:spLocks noChangeShapeType="1"/>
            </p:cNvSpPr>
            <p:nvPr/>
          </p:nvSpPr>
          <p:spPr bwMode="auto">
            <a:xfrm>
              <a:off x="2763" y="1727"/>
              <a:ext cx="1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9" name="Line 78"/>
            <p:cNvSpPr>
              <a:spLocks noChangeShapeType="1"/>
            </p:cNvSpPr>
            <p:nvPr/>
          </p:nvSpPr>
          <p:spPr bwMode="auto">
            <a:xfrm>
              <a:off x="3471" y="1119"/>
              <a:ext cx="0" cy="16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0" name="Line 79"/>
            <p:cNvSpPr>
              <a:spLocks noChangeShapeType="1"/>
            </p:cNvSpPr>
            <p:nvPr/>
          </p:nvSpPr>
          <p:spPr bwMode="auto">
            <a:xfrm>
              <a:off x="3300" y="1281"/>
              <a:ext cx="1" cy="1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1" name="Line 80"/>
            <p:cNvSpPr>
              <a:spLocks noChangeShapeType="1"/>
            </p:cNvSpPr>
            <p:nvPr/>
          </p:nvSpPr>
          <p:spPr bwMode="auto">
            <a:xfrm>
              <a:off x="3124" y="1429"/>
              <a:ext cx="0" cy="1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2" name="Line 81"/>
            <p:cNvSpPr>
              <a:spLocks noChangeShapeType="1"/>
            </p:cNvSpPr>
            <p:nvPr/>
          </p:nvSpPr>
          <p:spPr bwMode="auto">
            <a:xfrm>
              <a:off x="2947" y="1559"/>
              <a:ext cx="1" cy="1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3" name="Line 82"/>
            <p:cNvSpPr>
              <a:spLocks noChangeShapeType="1"/>
            </p:cNvSpPr>
            <p:nvPr/>
          </p:nvSpPr>
          <p:spPr bwMode="auto">
            <a:xfrm>
              <a:off x="2762" y="1709"/>
              <a:ext cx="1" cy="1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4" name="Line 83"/>
            <p:cNvSpPr>
              <a:spLocks noChangeShapeType="1"/>
            </p:cNvSpPr>
            <p:nvPr/>
          </p:nvSpPr>
          <p:spPr bwMode="auto">
            <a:xfrm>
              <a:off x="2593" y="1874"/>
              <a:ext cx="17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5" name="Line 84"/>
            <p:cNvSpPr>
              <a:spLocks noChangeShapeType="1"/>
            </p:cNvSpPr>
            <p:nvPr/>
          </p:nvSpPr>
          <p:spPr bwMode="auto">
            <a:xfrm>
              <a:off x="2586" y="1857"/>
              <a:ext cx="0" cy="1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6" name="Line 85"/>
            <p:cNvSpPr>
              <a:spLocks noChangeShapeType="1"/>
            </p:cNvSpPr>
            <p:nvPr/>
          </p:nvSpPr>
          <p:spPr bwMode="auto">
            <a:xfrm>
              <a:off x="2401" y="2022"/>
              <a:ext cx="171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7" name="Text Box 87"/>
            <p:cNvSpPr txBox="1">
              <a:spLocks noChangeArrowheads="1"/>
            </p:cNvSpPr>
            <p:nvPr/>
          </p:nvSpPr>
          <p:spPr bwMode="auto">
            <a:xfrm>
              <a:off x="884" y="1432"/>
              <a:ext cx="357" cy="26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/>
                <a:t>D</a:t>
              </a:r>
            </a:p>
          </p:txBody>
        </p:sp>
        <p:sp>
          <p:nvSpPr>
            <p:cNvPr id="73758" name="Text Box 89"/>
            <p:cNvSpPr txBox="1">
              <a:spLocks noChangeArrowheads="1"/>
            </p:cNvSpPr>
            <p:nvPr/>
          </p:nvSpPr>
          <p:spPr bwMode="auto">
            <a:xfrm>
              <a:off x="2608" y="1229"/>
              <a:ext cx="363" cy="26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/>
                <a:t>M</a:t>
              </a:r>
            </a:p>
          </p:txBody>
        </p:sp>
        <p:sp>
          <p:nvSpPr>
            <p:cNvPr id="73759" name="Text Box 90"/>
            <p:cNvSpPr txBox="1">
              <a:spLocks noChangeArrowheads="1"/>
            </p:cNvSpPr>
            <p:nvPr/>
          </p:nvSpPr>
          <p:spPr bwMode="auto">
            <a:xfrm>
              <a:off x="884" y="2387"/>
              <a:ext cx="318" cy="26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/>
                <a:t>G</a:t>
              </a:r>
            </a:p>
          </p:txBody>
        </p:sp>
      </p:grpSp>
      <p:sp>
        <p:nvSpPr>
          <p:cNvPr id="149598" name="Text Box 94"/>
          <p:cNvSpPr txBox="1">
            <a:spLocks noChangeArrowheads="1"/>
          </p:cNvSpPr>
          <p:nvPr/>
        </p:nvSpPr>
        <p:spPr bwMode="auto">
          <a:xfrm>
            <a:off x="4211638" y="3333750"/>
            <a:ext cx="1223962" cy="4159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solidFill>
                  <a:srgbClr val="FF0000"/>
                </a:solidFill>
              </a:rPr>
              <a:t>G (</a:t>
            </a:r>
            <a:r>
              <a:rPr lang="zh-CN" altLang="zh-CN" b="1" i="1">
                <a:solidFill>
                  <a:srgbClr val="FF0000"/>
                </a:solidFill>
              </a:rPr>
              <a:t>j </a:t>
            </a:r>
            <a:r>
              <a:rPr lang="zh-CN" altLang="zh-CN" b="1">
                <a:solidFill>
                  <a:srgbClr val="FF0000"/>
                </a:solidFill>
              </a:rPr>
              <a:t>&gt;7)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49602" name="Rectangle 98"/>
          <p:cNvSpPr>
            <a:spLocks noChangeArrowheads="1"/>
          </p:cNvSpPr>
          <p:nvPr/>
        </p:nvSpPr>
        <p:spPr bwMode="auto">
          <a:xfrm>
            <a:off x="5795963" y="1762125"/>
            <a:ext cx="3348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/>
              <a:t>(</a:t>
            </a:r>
            <a:r>
              <a:rPr lang="zh-CN" altLang="zh-CN" sz="2800" b="1" i="1"/>
              <a:t>i, j</a:t>
            </a:r>
            <a:r>
              <a:rPr lang="zh-CN" altLang="zh-CN" sz="2800" b="1"/>
              <a:t>)</a:t>
            </a:r>
            <a:r>
              <a:rPr lang="zh-CN" altLang="en-US" sz="2800" b="1"/>
              <a:t>对应左下方方格</a:t>
            </a:r>
            <a:r>
              <a:rPr lang="zh-CN" altLang="zh-CN" sz="2800" b="1"/>
              <a:t>,</a:t>
            </a:r>
            <a:r>
              <a:rPr lang="zh-CN" altLang="en-US" sz="2800" b="1"/>
              <a:t>共</a:t>
            </a:r>
            <a:r>
              <a:rPr lang="zh-CN" altLang="zh-CN" sz="2800" b="1"/>
              <a:t>272</a:t>
            </a:r>
            <a:r>
              <a:rPr lang="zh-CN" altLang="en-US" sz="2800" b="1"/>
              <a:t>个</a:t>
            </a:r>
            <a:r>
              <a:rPr lang="zh-CN" altLang="zh-CN" sz="2800" b="1"/>
              <a:t>(</a:t>
            </a:r>
            <a:r>
              <a:rPr lang="zh-CN" altLang="en-US" sz="2800" b="1"/>
              <a:t>除对角线</a:t>
            </a:r>
            <a:r>
              <a:rPr lang="zh-CN" altLang="zh-CN" sz="2800" b="1"/>
              <a:t>).</a:t>
            </a:r>
          </a:p>
        </p:txBody>
      </p:sp>
      <p:sp>
        <p:nvSpPr>
          <p:cNvPr id="149606" name="Rectangle 102"/>
          <p:cNvSpPr>
            <a:spLocks noChangeArrowheads="1"/>
          </p:cNvSpPr>
          <p:nvPr/>
        </p:nvSpPr>
        <p:spPr bwMode="auto">
          <a:xfrm>
            <a:off x="6084888" y="2662238"/>
            <a:ext cx="28813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对角线</a:t>
            </a:r>
            <a:r>
              <a:rPr lang="zh-CN" altLang="en-US" sz="2800" b="1"/>
              <a:t>以下方格</a:t>
            </a:r>
            <a:r>
              <a:rPr lang="zh-CN" altLang="zh-CN" sz="2800" b="1"/>
              <a:t>~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sz="2800" b="1"/>
              <a:t>G</a:t>
            </a:r>
            <a:r>
              <a:rPr lang="zh-CN" altLang="en-US" sz="2800" b="1"/>
              <a:t>在</a:t>
            </a:r>
            <a:r>
              <a:rPr lang="zh-CN" altLang="zh-CN" sz="2800" b="1"/>
              <a:t>M</a:t>
            </a:r>
            <a:r>
              <a:rPr lang="zh-CN" altLang="en-US" sz="2800" b="1"/>
              <a:t>之前加入 </a:t>
            </a:r>
          </a:p>
        </p:txBody>
      </p:sp>
      <p:sp>
        <p:nvSpPr>
          <p:cNvPr id="149607" name="Rectangle 103"/>
          <p:cNvSpPr>
            <a:spLocks noChangeArrowheads="1"/>
          </p:cNvSpPr>
          <p:nvPr/>
        </p:nvSpPr>
        <p:spPr bwMode="auto">
          <a:xfrm>
            <a:off x="6011863" y="3741738"/>
            <a:ext cx="29511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800" b="1"/>
              <a:t>数</a:t>
            </a:r>
            <a:r>
              <a:rPr lang="zh-CN" altLang="en-US" sz="2800" b="1">
                <a:solidFill>
                  <a:srgbClr val="FF0000"/>
                </a:solidFill>
              </a:rPr>
              <a:t>决定者</a:t>
            </a:r>
            <a:r>
              <a:rPr lang="zh-CN" altLang="en-US" sz="2800" b="1"/>
              <a:t>方格</a:t>
            </a:r>
            <a:r>
              <a:rPr lang="zh-CN" altLang="zh-CN" sz="2800" b="1"/>
              <a:t>: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zh-CN" sz="2800" b="1"/>
              <a:t>M49, G100, D123 </a:t>
            </a:r>
          </a:p>
        </p:txBody>
      </p:sp>
      <p:sp>
        <p:nvSpPr>
          <p:cNvPr id="149609" name="Rectangle 105"/>
          <p:cNvSpPr>
            <a:spLocks noChangeArrowheads="1"/>
          </p:cNvSpPr>
          <p:nvPr/>
        </p:nvSpPr>
        <p:spPr bwMode="auto">
          <a:xfrm>
            <a:off x="5938838" y="4822825"/>
            <a:ext cx="3205162" cy="16303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>
                <a:solidFill>
                  <a:srgbClr val="333333"/>
                </a:solidFill>
              </a:rPr>
              <a:t>M</a:t>
            </a:r>
            <a:r>
              <a:rPr lang="en-US" altLang="zh-CN" sz="2800" b="1">
                <a:solidFill>
                  <a:srgbClr val="333333"/>
                </a:solidFill>
              </a:rPr>
              <a:t>=49/272=0.180</a:t>
            </a:r>
            <a:endParaRPr lang="en-US" altLang="zh-CN" sz="2800" b="1">
              <a:solidFill>
                <a:srgbClr val="333333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>
                <a:solidFill>
                  <a:srgbClr val="333333"/>
                </a:solidFill>
              </a:rPr>
              <a:t>G</a:t>
            </a:r>
            <a:r>
              <a:rPr lang="en-US" altLang="zh-CN" sz="2800" b="1">
                <a:solidFill>
                  <a:srgbClr val="333333"/>
                </a:solidFill>
              </a:rPr>
              <a:t>=</a:t>
            </a:r>
            <a:r>
              <a:rPr lang="zh-CN" altLang="zh-CN" sz="2800" b="1"/>
              <a:t> 100/272=0.368</a:t>
            </a:r>
            <a:endParaRPr lang="zh-CN" altLang="zh-CN" sz="2800" b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solidFill>
                  <a:srgbClr val="333333"/>
                </a:solidFill>
              </a:rPr>
              <a:t>φ</a:t>
            </a:r>
            <a:r>
              <a:rPr lang="en-US" altLang="zh-CN" sz="2800" b="1" baseline="-30000">
                <a:solidFill>
                  <a:srgbClr val="333333"/>
                </a:solidFill>
              </a:rPr>
              <a:t>D</a:t>
            </a:r>
            <a:r>
              <a:rPr lang="en-US" altLang="zh-CN" sz="2800" b="1">
                <a:solidFill>
                  <a:srgbClr val="333333"/>
                </a:solidFill>
              </a:rPr>
              <a:t>=</a:t>
            </a:r>
            <a:r>
              <a:rPr lang="zh-CN" altLang="zh-CN" sz="2800" b="1"/>
              <a:t>0.452 </a:t>
            </a:r>
          </a:p>
        </p:txBody>
      </p:sp>
      <p:sp>
        <p:nvSpPr>
          <p:cNvPr id="95" name="矩形 94"/>
          <p:cNvSpPr/>
          <p:nvPr/>
        </p:nvSpPr>
        <p:spPr>
          <a:xfrm>
            <a:off x="380245" y="560962"/>
            <a:ext cx="4599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en-US" altLang="zh-CN" sz="2800" b="1" dirty="0"/>
              <a:t>   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团结就是力量”吗？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4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4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4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1000"/>
                                        <p:tgtEl>
                                          <p:spTgt spid="14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1000"/>
                                        <p:tgtEl>
                                          <p:spTgt spid="14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/>
      <p:bldP spid="149598" grpId="0" animBg="1"/>
      <p:bldP spid="149602" grpId="0"/>
      <p:bldP spid="149606" grpId="0"/>
      <p:bldP spid="149607" grpId="0"/>
      <p:bldP spid="14960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2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260453"/>
              </p:ext>
            </p:extLst>
          </p:nvPr>
        </p:nvGraphicFramePr>
        <p:xfrm>
          <a:off x="539875" y="1184275"/>
          <a:ext cx="7992565" cy="1405719"/>
        </p:xfrm>
        <a:graphic>
          <a:graphicData uri="http://schemas.openxmlformats.org/drawingml/2006/table">
            <a:tbl>
              <a:tblPr/>
              <a:tblGrid>
                <a:gridCol w="2140631">
                  <a:extLst>
                    <a:ext uri="{9D8B030D-6E8A-4147-A177-3AD203B41FA5}">
                      <a16:colId xmlns="" xmlns:a16="http://schemas.microsoft.com/office/drawing/2014/main" val="2252242634"/>
                    </a:ext>
                  </a:extLst>
                </a:gridCol>
                <a:gridCol w="2854601">
                  <a:extLst>
                    <a:ext uri="{9D8B030D-6E8A-4147-A177-3AD203B41FA5}">
                      <a16:colId xmlns="" xmlns:a16="http://schemas.microsoft.com/office/drawing/2014/main" val="3449393091"/>
                    </a:ext>
                  </a:extLst>
                </a:gridCol>
                <a:gridCol w="2997333">
                  <a:extLst>
                    <a:ext uri="{9D8B030D-6E8A-4147-A177-3AD203B41FA5}">
                      <a16:colId xmlns="" xmlns:a16="http://schemas.microsoft.com/office/drawing/2014/main" val="1266926805"/>
                    </a:ext>
                  </a:extLst>
                </a:gridCol>
              </a:tblGrid>
              <a:tr h="4570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共和党不结盟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共和党结盟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594977"/>
                  </a:ext>
                </a:extLst>
              </a:tr>
              <a:tr h="4914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民主党不结盟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0.275  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0.350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0.204  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0.519</a:t>
                      </a: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473560"/>
                  </a:ext>
                </a:extLst>
              </a:tr>
              <a:tr h="4570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民主党结盟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kumimoji="1" lang="en-US" altLang="zh-CN" sz="24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0.367   </a:t>
                      </a: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kumimoji="1" lang="en-US" altLang="zh-CN" sz="24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0.306</a:t>
                      </a:r>
                      <a:endParaRPr kumimoji="1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kumimoji="1" lang="en-US" altLang="zh-CN" sz="24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0.180   </a:t>
                      </a: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kumimoji="1" lang="en-US" altLang="zh-CN" sz="24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0.368</a:t>
                      </a:r>
                      <a:endParaRPr kumimoji="1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1888738"/>
                  </a:ext>
                </a:extLst>
              </a:tr>
            </a:tbl>
          </a:graphicData>
        </a:graphic>
      </p:graphicFrame>
      <p:sp>
        <p:nvSpPr>
          <p:cNvPr id="150597" name="Rectangle 69"/>
          <p:cNvSpPr>
            <a:spLocks noChangeArrowheads="1"/>
          </p:cNvSpPr>
          <p:nvPr/>
        </p:nvSpPr>
        <p:spPr bwMode="auto">
          <a:xfrm>
            <a:off x="811930" y="2730832"/>
            <a:ext cx="77925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不论民主党是否</a:t>
            </a:r>
            <a:r>
              <a:rPr lang="zh-CN" altLang="en-US" sz="2800" b="1" dirty="0"/>
              <a:t>结盟</a:t>
            </a:r>
            <a:r>
              <a:rPr lang="zh-CN" altLang="en-US" sz="2800" b="1" dirty="0" smtClean="0"/>
              <a:t>，共和党结盟</a:t>
            </a:r>
            <a:r>
              <a:rPr lang="zh-CN" altLang="en-US" sz="2800" b="1" dirty="0"/>
              <a:t>总比单干好</a:t>
            </a:r>
            <a:r>
              <a:rPr lang="zh-CN" altLang="zh-CN" sz="2800" b="1" dirty="0"/>
              <a:t>. </a:t>
            </a:r>
          </a:p>
        </p:txBody>
      </p:sp>
      <p:sp>
        <p:nvSpPr>
          <p:cNvPr id="150598" name="Rectangle 70"/>
          <p:cNvSpPr>
            <a:spLocks noChangeArrowheads="1"/>
          </p:cNvSpPr>
          <p:nvPr/>
        </p:nvSpPr>
        <p:spPr bwMode="auto">
          <a:xfrm>
            <a:off x="811930" y="3265820"/>
            <a:ext cx="63498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zh-CN" sz="2800" b="1" dirty="0"/>
              <a:t> </a:t>
            </a:r>
            <a:r>
              <a:rPr lang="zh-CN" altLang="en-US" sz="2800" b="1" dirty="0" smtClean="0"/>
              <a:t>共和党一旦</a:t>
            </a:r>
            <a:r>
              <a:rPr lang="zh-CN" altLang="en-US" sz="2800" b="1" dirty="0"/>
              <a:t>结盟</a:t>
            </a:r>
            <a:r>
              <a:rPr lang="zh-CN" altLang="en-US" sz="2800" b="1" dirty="0" smtClean="0"/>
              <a:t>，民主党不结盟</a:t>
            </a:r>
            <a:r>
              <a:rPr lang="zh-CN" altLang="en-US" sz="2800" b="1" dirty="0"/>
              <a:t>更好</a:t>
            </a:r>
            <a:r>
              <a:rPr lang="zh-CN" altLang="zh-CN" sz="2800" b="1" dirty="0"/>
              <a:t>. </a:t>
            </a:r>
          </a:p>
        </p:txBody>
      </p:sp>
      <p:sp>
        <p:nvSpPr>
          <p:cNvPr id="150599" name="Rectangle 71"/>
          <p:cNvSpPr>
            <a:spLocks noChangeArrowheads="1"/>
          </p:cNvSpPr>
          <p:nvPr/>
        </p:nvSpPr>
        <p:spPr bwMode="auto">
          <a:xfrm>
            <a:off x="467543" y="3823568"/>
            <a:ext cx="8425631" cy="11176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/>
              <a:t>从民主党角度</a:t>
            </a:r>
            <a:r>
              <a:rPr lang="zh-CN" altLang="en-US" sz="2800" b="1" dirty="0"/>
              <a:t>看</a:t>
            </a:r>
            <a:r>
              <a:rPr lang="zh-CN" altLang="zh-CN" sz="2800" b="1" dirty="0"/>
              <a:t>, </a:t>
            </a:r>
            <a:r>
              <a:rPr lang="zh-CN" altLang="en-US" sz="2800" b="1" dirty="0"/>
              <a:t>应该尽量保持大家都是单干的局面</a:t>
            </a:r>
            <a:r>
              <a:rPr lang="zh-CN" altLang="zh-CN" sz="2800" b="1" dirty="0"/>
              <a:t>, </a:t>
            </a:r>
            <a:r>
              <a:rPr lang="zh-CN" altLang="en-US" sz="2800" b="1" dirty="0"/>
              <a:t>若率先结盟会</a:t>
            </a:r>
            <a:r>
              <a:rPr lang="zh-CN" altLang="en-US" sz="2800" b="1" dirty="0" smtClean="0"/>
              <a:t>诱使共和党也</a:t>
            </a:r>
            <a:r>
              <a:rPr lang="zh-CN" altLang="en-US" sz="2800" b="1" dirty="0"/>
              <a:t>结盟</a:t>
            </a:r>
            <a:r>
              <a:rPr lang="zh-CN" altLang="zh-CN" sz="2800" b="1" dirty="0"/>
              <a:t>, </a:t>
            </a:r>
            <a:r>
              <a:rPr lang="zh-CN" altLang="en-US" sz="2800" b="1" dirty="0"/>
              <a:t>结果会败得很惨</a:t>
            </a:r>
            <a:r>
              <a:rPr lang="zh-CN" altLang="zh-CN" sz="2800" b="1" dirty="0"/>
              <a:t>. </a:t>
            </a:r>
          </a:p>
        </p:txBody>
      </p:sp>
      <p:sp>
        <p:nvSpPr>
          <p:cNvPr id="150600" name="Rectangle 72"/>
          <p:cNvSpPr>
            <a:spLocks noChangeArrowheads="1"/>
          </p:cNvSpPr>
          <p:nvPr/>
        </p:nvSpPr>
        <p:spPr bwMode="auto">
          <a:xfrm>
            <a:off x="467543" y="5067632"/>
            <a:ext cx="8352607" cy="11264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从独立人士角度看</a:t>
            </a:r>
            <a:r>
              <a:rPr lang="zh-CN" altLang="zh-CN" sz="2800" b="1" dirty="0"/>
              <a:t>, </a:t>
            </a:r>
            <a:r>
              <a:rPr lang="zh-CN" altLang="en-US" sz="2800" b="1" dirty="0"/>
              <a:t>若</a:t>
            </a:r>
            <a:r>
              <a:rPr lang="zh-CN" altLang="en-US" sz="2800" b="1" dirty="0" smtClean="0"/>
              <a:t>只有民主党或共和党结盟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自己</a:t>
            </a:r>
            <a:r>
              <a:rPr lang="zh-CN" altLang="en-US" sz="2800" b="1" dirty="0"/>
              <a:t>都有损失</a:t>
            </a:r>
            <a:r>
              <a:rPr lang="zh-CN" altLang="zh-CN" sz="2800" b="1" dirty="0"/>
              <a:t>, </a:t>
            </a:r>
            <a:r>
              <a:rPr lang="zh-CN" altLang="en-US" sz="2800" b="1" dirty="0"/>
              <a:t>但若两个党均结盟</a:t>
            </a:r>
            <a:r>
              <a:rPr lang="zh-CN" altLang="zh-CN" sz="2800" b="1" dirty="0"/>
              <a:t>, </a:t>
            </a:r>
            <a:r>
              <a:rPr lang="zh-CN" altLang="en-US" sz="2800" b="1" dirty="0"/>
              <a:t>反而可得渔翁之利 </a:t>
            </a:r>
            <a:r>
              <a:rPr lang="zh-CN" altLang="zh-CN" sz="2800" b="1" dirty="0"/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380245" y="560962"/>
            <a:ext cx="4599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en-US" altLang="zh-CN" sz="2800" b="1" dirty="0"/>
              <a:t>   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团结就是力量”吗？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5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97" grpId="0"/>
      <p:bldP spid="150599" grpId="0" animBg="1"/>
      <p:bldP spid="1506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9388" y="476250"/>
            <a:ext cx="5761037" cy="13239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博弈模型</a:t>
            </a:r>
            <a:r>
              <a:rPr lang="zh-CN" altLang="zh-CN" sz="3200" b="1"/>
              <a:t>的解——纳什均衡</a:t>
            </a:r>
            <a:endParaRPr lang="zh-CN" altLang="en-US" sz="3200" b="1"/>
          </a:p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(NE: Nash Equilibrium)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39750" y="5805488"/>
            <a:ext cx="2808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不存在</a:t>
            </a:r>
            <a:r>
              <a:rPr lang="en-US" altLang="zh-CN" sz="2800" b="1"/>
              <a:t>(</a:t>
            </a:r>
            <a:r>
              <a:rPr lang="zh-CN" altLang="en-US" sz="2800" b="1"/>
              <a:t>纯</a:t>
            </a:r>
            <a:r>
              <a:rPr lang="en-US" altLang="zh-CN" sz="2800" b="1"/>
              <a:t>)</a:t>
            </a:r>
            <a:r>
              <a:rPr lang="en-US" altLang="zh-CN" sz="2800" b="1">
                <a:solidFill>
                  <a:srgbClr val="FF0000"/>
                </a:solidFill>
              </a:rPr>
              <a:t>NE</a:t>
            </a:r>
          </a:p>
        </p:txBody>
      </p: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3527425" y="3181350"/>
          <a:ext cx="56165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2286000" imgH="482600" progId="Equation.DSMT4">
                  <p:embed/>
                </p:oleObj>
              </mc:Choice>
              <mc:Fallback>
                <p:oleObj name="Equation" r:id="rId3" imgW="2286000" imgH="482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181350"/>
                        <a:ext cx="561657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430213" y="325437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纯战略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en-US" sz="2800" b="1">
                <a:solidFill>
                  <a:srgbClr val="FF0000"/>
                </a:solidFill>
              </a:rPr>
              <a:t>纳什均衡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6156325" y="652463"/>
            <a:ext cx="28797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Nash: 1994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年获诺贝尔经济学奖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211138" y="1963738"/>
            <a:ext cx="8932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NE</a:t>
            </a:r>
            <a:r>
              <a:rPr lang="en-US" altLang="zh-CN" sz="2800" b="1">
                <a:solidFill>
                  <a:schemeClr val="tx2"/>
                </a:solidFill>
              </a:rPr>
              <a:t>: </a:t>
            </a:r>
            <a:r>
              <a:rPr lang="zh-CN" altLang="en-US" sz="2800" b="1">
                <a:solidFill>
                  <a:schemeClr val="tx2"/>
                </a:solidFill>
              </a:rPr>
              <a:t>单向改变战略不能提高自己效用，</a:t>
            </a:r>
            <a:r>
              <a:rPr lang="zh-CN" altLang="en-US" sz="2800" b="1"/>
              <a:t>即每一方的战略对于他方的战略而言都是最优的（称为</a:t>
            </a:r>
            <a:r>
              <a:rPr lang="zh-CN" altLang="en-US" sz="2800" b="1">
                <a:solidFill>
                  <a:srgbClr val="FF0000"/>
                </a:solidFill>
              </a:rPr>
              <a:t>最优反应</a:t>
            </a:r>
            <a:r>
              <a:rPr lang="zh-CN" altLang="en-US" sz="2800" b="1"/>
              <a:t>）</a:t>
            </a:r>
            <a:r>
              <a:rPr lang="en-US" altLang="zh-CN" sz="2800" b="1"/>
              <a:t>. 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284663" y="5791200"/>
            <a:ext cx="4319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(</a:t>
            </a:r>
            <a:r>
              <a:rPr lang="zh-CN" altLang="en-US" sz="2800" b="1"/>
              <a:t>纯</a:t>
            </a:r>
            <a:r>
              <a:rPr lang="en-US" altLang="zh-CN" sz="2800" b="1"/>
              <a:t>)</a:t>
            </a:r>
            <a:r>
              <a:rPr lang="en-US" altLang="zh-CN" sz="2800" b="1">
                <a:solidFill>
                  <a:srgbClr val="FF0000"/>
                </a:solidFill>
              </a:rPr>
              <a:t>NE</a:t>
            </a:r>
            <a:r>
              <a:rPr lang="en-US" altLang="zh-CN" sz="2800" b="1"/>
              <a:t>: </a:t>
            </a:r>
            <a:r>
              <a:rPr lang="en-US" altLang="zh-CN" sz="2800" b="1" i="1"/>
              <a:t>a</a:t>
            </a:r>
            <a:r>
              <a:rPr lang="en-US" altLang="zh-CN" sz="2800" b="1" baseline="30000"/>
              <a:t>*</a:t>
            </a:r>
            <a:r>
              <a:rPr lang="en-US" altLang="zh-CN" sz="2800" b="1"/>
              <a:t>=(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1</a:t>
            </a:r>
            <a:r>
              <a:rPr lang="en-US" altLang="zh-CN" sz="2800" b="1" baseline="30000"/>
              <a:t>*</a:t>
            </a:r>
            <a:r>
              <a:rPr lang="en-US" altLang="zh-CN" sz="2800" b="1"/>
              <a:t>, 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 baseline="30000"/>
              <a:t>*</a:t>
            </a:r>
            <a:r>
              <a:rPr lang="en-US" altLang="zh-CN" sz="2800" b="1"/>
              <a:t>) =(2, 2)</a:t>
            </a:r>
            <a:r>
              <a:rPr lang="en-US" altLang="zh-CN" sz="2800"/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11188" y="4565650"/>
          <a:ext cx="26654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1168400" imgH="457200" progId="Equation.DSMT4">
                  <p:embed/>
                </p:oleObj>
              </mc:Choice>
              <mc:Fallback>
                <p:oleObj name="Equation" r:id="rId5" imgW="11684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65650"/>
                        <a:ext cx="26654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197350" y="4589463"/>
          <a:ext cx="269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7" imgW="1181100" imgH="457200" progId="Equation.DSMT4">
                  <p:embed/>
                </p:oleObj>
              </mc:Choice>
              <mc:Fallback>
                <p:oleObj name="Equation" r:id="rId7" imgW="1181100" imgH="4572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4589463"/>
                        <a:ext cx="2692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4" dur="10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 autoUpdateAnimBg="0"/>
      <p:bldP spid="65548" grpId="0" autoUpdateAnimBg="0"/>
      <p:bldP spid="65549" grpId="0"/>
      <p:bldP spid="65550" grpId="0"/>
      <p:bldP spid="65553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2627313" y="488950"/>
            <a:ext cx="3795712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调整加权投票系统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468313" y="1196975"/>
            <a:ext cx="8240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en-US" altLang="zh-CN" sz="2800" b="1"/>
              <a:t>  </a:t>
            </a:r>
            <a:r>
              <a:rPr lang="zh-CN" altLang="en-US" sz="2800" b="1"/>
              <a:t>人口</a:t>
            </a:r>
            <a:r>
              <a:rPr lang="en-US" altLang="zh-CN" sz="2800" b="1"/>
              <a:t>60, 20, 10, 5, 5 (</a:t>
            </a:r>
            <a:r>
              <a:rPr lang="zh-CN" altLang="en-US" sz="2800" b="1"/>
              <a:t>千人</a:t>
            </a:r>
            <a:r>
              <a:rPr lang="en-US" altLang="zh-CN" sz="2800" b="1"/>
              <a:t>), </a:t>
            </a:r>
            <a:r>
              <a:rPr lang="zh-CN" altLang="en-US" sz="2800" b="1">
                <a:solidFill>
                  <a:srgbClr val="000000"/>
                </a:solidFill>
                <a:latin typeface="Palatino-Roman" charset="0"/>
              </a:rPr>
              <a:t>比例</a:t>
            </a:r>
            <a:r>
              <a:rPr lang="en-US" altLang="zh-CN" sz="2800" b="1" i="1">
                <a:solidFill>
                  <a:srgbClr val="FF0000"/>
                </a:solidFill>
              </a:rPr>
              <a:t>p</a:t>
            </a:r>
            <a:r>
              <a:rPr lang="en-US" altLang="zh-CN" sz="2800" b="1">
                <a:solidFill>
                  <a:srgbClr val="FF0000"/>
                </a:solidFill>
              </a:rPr>
              <a:t>=(12</a:t>
            </a:r>
            <a:r>
              <a:rPr lang="en-US" altLang="zh-CN" sz="2800" b="1">
                <a:solidFill>
                  <a:srgbClr val="FF0000"/>
                </a:solidFill>
                <a:latin typeface="Palatino-Roman" charset="0"/>
              </a:rPr>
              <a:t>, 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en-US" altLang="zh-CN" sz="2800" b="1">
                <a:solidFill>
                  <a:srgbClr val="FF0000"/>
                </a:solidFill>
                <a:latin typeface="Palatino-Roman" charset="0"/>
              </a:rPr>
              <a:t>, 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Palatino-Roman" charset="0"/>
              </a:rPr>
              <a:t>, 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Palatino-Roman" charset="0"/>
              </a:rPr>
              <a:t>, </a:t>
            </a:r>
            <a:r>
              <a:rPr lang="en-US" altLang="zh-CN" sz="2800" b="1">
                <a:solidFill>
                  <a:srgbClr val="FF0000"/>
                </a:solidFill>
              </a:rPr>
              <a:t>1)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250825" y="1773238"/>
            <a:ext cx="8713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以</a:t>
            </a:r>
            <a:r>
              <a:rPr lang="en-US" altLang="zh-CN" sz="2800" b="1" i="1"/>
              <a:t>p</a:t>
            </a:r>
            <a:r>
              <a:rPr lang="zh-CN" altLang="en-US" sz="2800" b="1"/>
              <a:t>为权重简单多数规则下投票系统</a:t>
            </a: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r>
              <a:rPr lang="en-US" altLang="zh-CN" sz="2800" b="1">
                <a:solidFill>
                  <a:srgbClr val="FF0000"/>
                </a:solidFill>
              </a:rPr>
              <a:t>=[11; 12, 4, 2, 1, 1 ]</a:t>
            </a:r>
            <a:r>
              <a:rPr lang="en-US" altLang="zh-CN" sz="2800" b="1"/>
              <a:t> 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828675" y="2420938"/>
            <a:ext cx="6983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Banzhaf</a:t>
            </a:r>
            <a:r>
              <a:rPr lang="zh-CN" altLang="en-US" sz="2800" b="1"/>
              <a:t>指标</a:t>
            </a:r>
            <a:r>
              <a:rPr lang="en-US" altLang="zh-CN" sz="2800" b="1" i="1">
                <a:solidFill>
                  <a:srgbClr val="FF0000"/>
                </a:solidFill>
              </a:rPr>
              <a:t>β</a:t>
            </a:r>
            <a:r>
              <a:rPr lang="en-US" altLang="zh-CN" sz="2800" b="1">
                <a:solidFill>
                  <a:srgbClr val="FF0000"/>
                </a:solidFill>
              </a:rPr>
              <a:t>=(1, 0, 0, 0, 0)</a:t>
            </a:r>
            <a:r>
              <a:rPr lang="zh-CN" altLang="en-US" sz="2800" b="1"/>
              <a:t>与</a:t>
            </a:r>
            <a:r>
              <a:rPr lang="en-US" altLang="zh-CN" sz="2800" b="1" i="1">
                <a:solidFill>
                  <a:srgbClr val="000000"/>
                </a:solidFill>
              </a:rPr>
              <a:t>p</a:t>
            </a:r>
            <a:r>
              <a:rPr lang="zh-CN" altLang="en-US" sz="2800" b="1">
                <a:solidFill>
                  <a:srgbClr val="000000"/>
                </a:solidFill>
              </a:rPr>
              <a:t>相差很大</a:t>
            </a:r>
            <a:r>
              <a:rPr lang="en-US" altLang="zh-CN" sz="2800" b="1" i="1">
                <a:solidFill>
                  <a:srgbClr val="000000"/>
                </a:solidFill>
              </a:rPr>
              <a:t>.</a:t>
            </a:r>
            <a:r>
              <a:rPr lang="en-US" altLang="zh-CN" sz="2800" b="1"/>
              <a:t>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55650" y="3028950"/>
            <a:ext cx="786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投票人对结果的权力与他所代表的人口</a:t>
            </a:r>
            <a:r>
              <a:rPr lang="zh-CN" altLang="en-US" sz="2800" b="1">
                <a:solidFill>
                  <a:srgbClr val="FF0000"/>
                </a:solidFill>
              </a:rPr>
              <a:t>比例失调</a:t>
            </a:r>
            <a:r>
              <a:rPr lang="en-US" altLang="zh-CN" sz="2800" b="1"/>
              <a:t>. </a:t>
            </a: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323850" y="3644900"/>
            <a:ext cx="8424863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调整加权投票系统</a:t>
            </a:r>
            <a:r>
              <a:rPr lang="zh-CN" altLang="en-US" sz="2800" b="1">
                <a:latin typeface="Palatino-Roman" charset="0"/>
              </a:rPr>
              <a:t>的目的</a:t>
            </a:r>
            <a:r>
              <a:rPr lang="en-US" altLang="zh-CN" sz="2800" b="1">
                <a:latin typeface="Palatino-Roman" charset="0"/>
              </a:rPr>
              <a:t>: </a:t>
            </a:r>
            <a:r>
              <a:rPr lang="zh-CN" altLang="en-US" sz="2800" b="1">
                <a:latin typeface="Palatino-Roman" charset="0"/>
              </a:rPr>
              <a:t>寻求一组权重和定额</a:t>
            </a:r>
            <a:r>
              <a:rPr lang="en-US" altLang="zh-CN" sz="2800" b="1">
                <a:latin typeface="Palatino-Roman" charset="0"/>
              </a:rPr>
              <a:t>, </a:t>
            </a:r>
            <a:r>
              <a:rPr lang="zh-CN" altLang="en-US" sz="2800" b="1">
                <a:latin typeface="Palatino-Roman" charset="0"/>
              </a:rPr>
              <a:t>使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加权投票系统</a:t>
            </a:r>
            <a:r>
              <a:rPr lang="en-US" altLang="zh-CN" sz="2800" b="1" i="1">
                <a:solidFill>
                  <a:srgbClr val="333333"/>
                </a:solidFill>
              </a:rPr>
              <a:t>S</a:t>
            </a:r>
            <a:r>
              <a:rPr lang="en-US" altLang="zh-CN" sz="2800" b="1">
                <a:solidFill>
                  <a:srgbClr val="333333"/>
                </a:solidFill>
              </a:rPr>
              <a:t>=[</a:t>
            </a:r>
            <a:r>
              <a:rPr lang="en-US" altLang="zh-CN" sz="2800" b="1" i="1">
                <a:solidFill>
                  <a:srgbClr val="333333"/>
                </a:solidFill>
              </a:rPr>
              <a:t> q</a:t>
            </a:r>
            <a:r>
              <a:rPr lang="en-US" altLang="zh-CN" sz="2800" b="1">
                <a:solidFill>
                  <a:srgbClr val="333333"/>
                </a:solidFill>
              </a:rPr>
              <a:t>; </a:t>
            </a:r>
            <a:r>
              <a:rPr lang="en-US" altLang="zh-CN" sz="2800" b="1" i="1"/>
              <a:t>w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w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,</a:t>
            </a:r>
            <a:r>
              <a:rPr lang="en-US" altLang="zh-CN" sz="2800" b="1" i="1"/>
              <a:t> …</a:t>
            </a:r>
            <a:r>
              <a:rPr lang="en-US" altLang="zh-CN" sz="2800" b="1">
                <a:latin typeface="Palatino-Roman" charset="0"/>
              </a:rPr>
              <a:t>,</a:t>
            </a:r>
            <a:r>
              <a:rPr lang="en-US" altLang="zh-CN" sz="2800" b="1" i="1"/>
              <a:t>w</a:t>
            </a:r>
            <a:r>
              <a:rPr lang="en-US" altLang="zh-CN" sz="2800" b="1" i="1" baseline="-30000">
                <a:solidFill>
                  <a:srgbClr val="333333"/>
                </a:solidFill>
              </a:rPr>
              <a:t>n</a:t>
            </a:r>
            <a:r>
              <a:rPr lang="en-US" altLang="zh-CN" sz="2800" b="1">
                <a:solidFill>
                  <a:srgbClr val="333333"/>
                </a:solidFill>
              </a:rPr>
              <a:t>]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800" b="1">
                <a:solidFill>
                  <a:srgbClr val="FF0000"/>
                </a:solidFill>
              </a:rPr>
              <a:t>Banzhaf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指标</a:t>
            </a:r>
            <a:r>
              <a:rPr lang="en-US" altLang="zh-CN" sz="2800" b="1" i="1">
                <a:solidFill>
                  <a:srgbClr val="FF0000"/>
                </a:solidFill>
              </a:rPr>
              <a:t>β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与</a:t>
            </a:r>
            <a:r>
              <a:rPr lang="zh-CN" altLang="en-US" sz="2800" b="1">
                <a:solidFill>
                  <a:srgbClr val="FF0000"/>
                </a:solidFill>
                <a:latin typeface="Palatino-Roman" charset="0"/>
              </a:rPr>
              <a:t>人口比例</a:t>
            </a:r>
            <a:r>
              <a:rPr lang="en-US" altLang="zh-CN" sz="2800" b="1" i="1">
                <a:solidFill>
                  <a:srgbClr val="FF0000"/>
                </a:solidFill>
              </a:rPr>
              <a:t>p</a:t>
            </a:r>
            <a:r>
              <a:rPr lang="zh-CN" altLang="en-US" sz="2800" b="1">
                <a:solidFill>
                  <a:srgbClr val="FF0000"/>
                </a:solidFill>
                <a:latin typeface="Palatino-Roman" charset="0"/>
              </a:rPr>
              <a:t>相近似</a:t>
            </a:r>
            <a:r>
              <a:rPr lang="en-US" altLang="zh-CN" sz="2800" b="1">
                <a:latin typeface="Palatino-Roman" charset="0"/>
              </a:rPr>
              <a:t>, </a:t>
            </a:r>
            <a:r>
              <a:rPr lang="zh-CN" altLang="en-US" sz="2800" b="1">
                <a:latin typeface="Palatino-Roman" charset="0"/>
              </a:rPr>
              <a:t>且当</a:t>
            </a:r>
            <a:r>
              <a:rPr lang="en-US" altLang="zh-CN" sz="2800" b="1" i="1"/>
              <a:t>n</a:t>
            </a:r>
            <a:r>
              <a:rPr lang="zh-CN" altLang="en-US" sz="2800" b="1">
                <a:latin typeface="Palatino-Roman" charset="0"/>
              </a:rPr>
              <a:t>较大时近似程度很高</a:t>
            </a:r>
            <a:r>
              <a:rPr lang="zh-CN" altLang="en-US" sz="2800" b="1"/>
              <a:t> </a:t>
            </a:r>
            <a:r>
              <a:rPr lang="en-US" altLang="zh-CN" sz="2800" b="1"/>
              <a:t>.</a:t>
            </a:r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431800" y="5300663"/>
            <a:ext cx="8532813" cy="1073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/>
              <a:t>在权重不变而增大定额</a:t>
            </a:r>
            <a:r>
              <a:rPr lang="en-US" altLang="zh-CN" sz="2800" b="1" i="1"/>
              <a:t>q</a:t>
            </a:r>
            <a:r>
              <a:rPr lang="zh-CN" altLang="en-US" sz="2800" b="1"/>
              <a:t>的情况下</a:t>
            </a:r>
            <a:r>
              <a:rPr lang="en-US" altLang="zh-CN" sz="2800" b="1"/>
              <a:t>, </a:t>
            </a:r>
            <a:r>
              <a:rPr lang="zh-CN" altLang="en-US" sz="2800" b="1"/>
              <a:t>借助分析极小获胜联盟的办法</a:t>
            </a:r>
            <a:r>
              <a:rPr lang="en-US" altLang="zh-CN" sz="2800" b="1"/>
              <a:t>, </a:t>
            </a:r>
            <a:r>
              <a:rPr lang="zh-CN" altLang="en-US" sz="2800" b="1"/>
              <a:t>寻找</a:t>
            </a:r>
            <a:r>
              <a:rPr lang="en-US" altLang="zh-CN" sz="2800" b="1" i="1"/>
              <a:t>β</a:t>
            </a:r>
            <a:r>
              <a:rPr lang="zh-CN" altLang="en-US" sz="2800" b="1"/>
              <a:t>与</a:t>
            </a:r>
            <a:r>
              <a:rPr lang="en-US" altLang="zh-CN" sz="2800" b="1" i="1"/>
              <a:t>p</a:t>
            </a:r>
            <a:r>
              <a:rPr lang="zh-CN" altLang="en-US" sz="2800" b="1"/>
              <a:t>相近似的加权投票系统</a:t>
            </a:r>
            <a:r>
              <a:rPr lang="en-US" altLang="zh-CN" sz="2800" b="1"/>
              <a:t>. </a:t>
            </a:r>
          </a:p>
        </p:txBody>
      </p:sp>
      <p:sp>
        <p:nvSpPr>
          <p:cNvPr id="155661" name="AutoShape 13"/>
          <p:cNvSpPr>
            <a:spLocks noChangeArrowheads="1"/>
          </p:cNvSpPr>
          <p:nvPr/>
        </p:nvSpPr>
        <p:spPr bwMode="auto">
          <a:xfrm>
            <a:off x="539750" y="2452688"/>
            <a:ext cx="144463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62" name="AutoShape 14"/>
          <p:cNvSpPr>
            <a:spLocks noChangeArrowheads="1"/>
          </p:cNvSpPr>
          <p:nvPr/>
        </p:nvSpPr>
        <p:spPr bwMode="auto">
          <a:xfrm>
            <a:off x="539750" y="3046413"/>
            <a:ext cx="144463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87" name="Object 15"/>
          <p:cNvGraphicFramePr>
            <a:graphicFrameLocks noChangeAspect="1"/>
          </p:cNvGraphicFramePr>
          <p:nvPr/>
        </p:nvGraphicFramePr>
        <p:xfrm>
          <a:off x="8027988" y="549275"/>
          <a:ext cx="8731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Clip" r:id="rId3" imgW="4762500" imgH="3505200" progId="MS_ClipArt_Gallery.2">
                  <p:embed/>
                </p:oleObj>
              </mc:Choice>
              <mc:Fallback>
                <p:oleObj name="Clip" r:id="rId3" imgW="4762500" imgH="3505200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49275"/>
                        <a:ext cx="8731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4" grpId="0"/>
      <p:bldP spid="155655" grpId="0"/>
      <p:bldP spid="155656" grpId="0"/>
      <p:bldP spid="155657" grpId="0"/>
      <p:bldP spid="155659" grpId="0"/>
      <p:bldP spid="155660" grpId="0" animBg="1"/>
      <p:bldP spid="155661" grpId="0" animBg="1"/>
      <p:bldP spid="15566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297648" y="446087"/>
            <a:ext cx="3795712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调整加权投票系统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76803" name="Rectangle 6"/>
          <p:cNvSpPr>
            <a:spLocks noChangeArrowheads="1"/>
          </p:cNvSpPr>
          <p:nvPr/>
        </p:nvSpPr>
        <p:spPr bwMode="auto">
          <a:xfrm>
            <a:off x="4140200" y="476250"/>
            <a:ext cx="489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例</a:t>
            </a:r>
            <a:r>
              <a:rPr lang="en-US" altLang="zh-CN" sz="2800" b="1"/>
              <a:t>1 </a:t>
            </a:r>
            <a:r>
              <a:rPr lang="zh-CN" altLang="en-US" sz="2800" b="1"/>
              <a:t>人口</a:t>
            </a:r>
            <a:r>
              <a:rPr lang="zh-CN" altLang="en-US" sz="2800" b="1">
                <a:solidFill>
                  <a:srgbClr val="000000"/>
                </a:solidFill>
                <a:latin typeface="Palatino-Roman" charset="0"/>
              </a:rPr>
              <a:t>比例 </a:t>
            </a:r>
            <a:r>
              <a:rPr lang="en-US" altLang="zh-CN" sz="2800" b="1" i="1">
                <a:solidFill>
                  <a:srgbClr val="FF0000"/>
                </a:solidFill>
              </a:rPr>
              <a:t>p</a:t>
            </a:r>
            <a:r>
              <a:rPr lang="en-US" altLang="zh-CN" sz="2800" b="1">
                <a:solidFill>
                  <a:srgbClr val="FF0000"/>
                </a:solidFill>
              </a:rPr>
              <a:t>=(12</a:t>
            </a:r>
            <a:r>
              <a:rPr lang="en-US" altLang="zh-CN" sz="2800" b="1">
                <a:solidFill>
                  <a:srgbClr val="FF0000"/>
                </a:solidFill>
                <a:latin typeface="Palatino-Roman" charset="0"/>
              </a:rPr>
              <a:t>, 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en-US" altLang="zh-CN" sz="2800" b="1">
                <a:solidFill>
                  <a:srgbClr val="FF0000"/>
                </a:solidFill>
                <a:latin typeface="Palatino-Roman" charset="0"/>
              </a:rPr>
              <a:t>, 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Palatino-Roman" charset="0"/>
              </a:rPr>
              <a:t>, 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Palatino-Roman" charset="0"/>
              </a:rPr>
              <a:t>, </a:t>
            </a:r>
            <a:r>
              <a:rPr lang="en-US" altLang="zh-CN" sz="2800" b="1">
                <a:solidFill>
                  <a:srgbClr val="FF0000"/>
                </a:solidFill>
              </a:rPr>
              <a:t>1) </a:t>
            </a: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323850" y="1052513"/>
            <a:ext cx="4141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系统</a:t>
            </a: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r>
              <a:rPr lang="en-US" altLang="zh-CN" sz="2800" b="1">
                <a:solidFill>
                  <a:srgbClr val="FF0000"/>
                </a:solidFill>
              </a:rPr>
              <a:t>=[11; 12, 4, 2, 1, 1 ]</a:t>
            </a:r>
            <a:r>
              <a:rPr lang="en-US" altLang="zh-CN" sz="2800" b="1"/>
              <a:t> 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395288" y="1648212"/>
            <a:ext cx="8532812" cy="54373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/>
              <a:t>权重不变、</a:t>
            </a:r>
            <a:r>
              <a:rPr lang="zh-CN" altLang="en-US" sz="2800" b="1" dirty="0">
                <a:solidFill>
                  <a:srgbClr val="FF0000"/>
                </a:solidFill>
              </a:rPr>
              <a:t>增大定额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寻找</a:t>
            </a:r>
            <a:r>
              <a:rPr lang="en-US" altLang="zh-CN" sz="2800" b="1" i="1" dirty="0"/>
              <a:t>β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相近似的投票系统</a:t>
            </a:r>
            <a:r>
              <a:rPr lang="en-US" altLang="zh-CN" sz="2800" b="1" dirty="0"/>
              <a:t>. </a:t>
            </a:r>
          </a:p>
        </p:txBody>
      </p:sp>
      <p:sp>
        <p:nvSpPr>
          <p:cNvPr id="76806" name="Rectangle 10"/>
          <p:cNvSpPr>
            <a:spLocks noChangeArrowheads="1"/>
          </p:cNvSpPr>
          <p:nvPr/>
        </p:nvSpPr>
        <p:spPr bwMode="auto">
          <a:xfrm>
            <a:off x="4356100" y="1052513"/>
            <a:ext cx="4608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Banzhaf</a:t>
            </a:r>
            <a:r>
              <a:rPr lang="zh-CN" altLang="en-US" sz="2800" b="1"/>
              <a:t>指标</a:t>
            </a:r>
            <a:r>
              <a:rPr lang="en-US" altLang="zh-CN" sz="2800" b="1" i="1">
                <a:solidFill>
                  <a:srgbClr val="FF0000"/>
                </a:solidFill>
              </a:rPr>
              <a:t>β</a:t>
            </a:r>
            <a:r>
              <a:rPr lang="en-US" altLang="zh-CN" sz="2800" b="1">
                <a:solidFill>
                  <a:srgbClr val="FF0000"/>
                </a:solidFill>
              </a:rPr>
              <a:t>=(1, 0, 0, 0, 0)</a:t>
            </a:r>
            <a:endParaRPr lang="en-US" altLang="zh-CN" sz="2800" b="1"/>
          </a:p>
        </p:txBody>
      </p:sp>
      <p:graphicFrame>
        <p:nvGraphicFramePr>
          <p:cNvPr id="8199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77378"/>
              </p:ext>
            </p:extLst>
          </p:nvPr>
        </p:nvGraphicFramePr>
        <p:xfrm>
          <a:off x="179388" y="2422525"/>
          <a:ext cx="8820150" cy="457200"/>
        </p:xfrm>
        <a:graphic>
          <a:graphicData uri="http://schemas.openxmlformats.org/drawingml/2006/table">
            <a:tbl>
              <a:tblPr/>
              <a:tblGrid>
                <a:gridCol w="2446337">
                  <a:extLst>
                    <a:ext uri="{9D8B030D-6E8A-4147-A177-3AD203B41FA5}">
                      <a16:colId xmlns="" xmlns:a16="http://schemas.microsoft.com/office/drawing/2014/main" val="3442519963"/>
                    </a:ext>
                  </a:extLst>
                </a:gridCol>
                <a:gridCol w="3113088">
                  <a:extLst>
                    <a:ext uri="{9D8B030D-6E8A-4147-A177-3AD203B41FA5}">
                      <a16:colId xmlns="" xmlns:a16="http://schemas.microsoft.com/office/drawing/2014/main" val="2713390991"/>
                    </a:ext>
                  </a:extLst>
                </a:gridCol>
                <a:gridCol w="3260725">
                  <a:extLst>
                    <a:ext uri="{9D8B030D-6E8A-4147-A177-3AD203B41FA5}">
                      <a16:colId xmlns="" xmlns:a16="http://schemas.microsoft.com/office/drawing/2014/main" val="1467936350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β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kumimoji="1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7647416"/>
                  </a:ext>
                </a:extLst>
              </a:tr>
            </a:tbl>
          </a:graphicData>
        </a:graphic>
      </p:graphicFrame>
      <p:sp>
        <p:nvSpPr>
          <p:cNvPr id="156809" name="Rectangle 137"/>
          <p:cNvSpPr>
            <a:spLocks noChangeArrowheads="1"/>
          </p:cNvSpPr>
          <p:nvPr/>
        </p:nvSpPr>
        <p:spPr bwMode="auto">
          <a:xfrm>
            <a:off x="3708400" y="5300663"/>
            <a:ext cx="5208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</a:rPr>
              <a:t>β</a:t>
            </a:r>
            <a:r>
              <a:rPr lang="en-US" altLang="zh-CN" sz="2800" b="1">
                <a:solidFill>
                  <a:srgbClr val="FF0000"/>
                </a:solidFill>
              </a:rPr>
              <a:t>=(11/21, 5/21, 3/21, 1/21, 1/21 ) </a:t>
            </a:r>
          </a:p>
        </p:txBody>
      </p:sp>
      <p:sp>
        <p:nvSpPr>
          <p:cNvPr id="156811" name="Rectangle 139"/>
          <p:cNvSpPr>
            <a:spLocks noChangeArrowheads="1"/>
          </p:cNvSpPr>
          <p:nvPr/>
        </p:nvSpPr>
        <p:spPr bwMode="auto">
          <a:xfrm>
            <a:off x="250825" y="5300663"/>
            <a:ext cx="325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r>
              <a:rPr lang="en-US" altLang="zh-CN" sz="2800" b="1">
                <a:solidFill>
                  <a:srgbClr val="FF0000"/>
                </a:solidFill>
              </a:rPr>
              <a:t>=[15; 12, 4, 2, 1, 1 ]</a:t>
            </a:r>
          </a:p>
        </p:txBody>
      </p:sp>
      <p:sp>
        <p:nvSpPr>
          <p:cNvPr id="156813" name="Rectangle 141"/>
          <p:cNvSpPr>
            <a:spLocks noChangeArrowheads="1"/>
          </p:cNvSpPr>
          <p:nvPr/>
        </p:nvSpPr>
        <p:spPr bwMode="auto">
          <a:xfrm>
            <a:off x="1258888" y="5949950"/>
            <a:ext cx="633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这个</a:t>
            </a:r>
            <a:r>
              <a:rPr lang="en-US" altLang="zh-CN" sz="2800" b="1" i="1" dirty="0"/>
              <a:t>β</a:t>
            </a:r>
            <a:r>
              <a:rPr lang="zh-CN" altLang="en-US" sz="2800" b="1" dirty="0"/>
              <a:t>是人口比例 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的一个不错的近似</a:t>
            </a:r>
            <a:r>
              <a:rPr lang="en-US" altLang="zh-CN" sz="2800" b="1" dirty="0"/>
              <a:t>! </a:t>
            </a:r>
          </a:p>
        </p:txBody>
      </p:sp>
      <p:graphicFrame>
        <p:nvGraphicFramePr>
          <p:cNvPr id="82001" name="Group 81"/>
          <p:cNvGraphicFramePr>
            <a:graphicFrameLocks noGrp="1"/>
          </p:cNvGraphicFramePr>
          <p:nvPr/>
        </p:nvGraphicFramePr>
        <p:xfrm>
          <a:off x="179388" y="2901950"/>
          <a:ext cx="8820150" cy="4572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="" xmlns:a16="http://schemas.microsoft.com/office/drawing/2014/main" val="341222892"/>
                    </a:ext>
                  </a:extLst>
                </a:gridCol>
                <a:gridCol w="3111500">
                  <a:extLst>
                    <a:ext uri="{9D8B030D-6E8A-4147-A177-3AD203B41FA5}">
                      <a16:colId xmlns="" xmlns:a16="http://schemas.microsoft.com/office/drawing/2014/main" val="669938348"/>
                    </a:ext>
                  </a:extLst>
                </a:gridCol>
                <a:gridCol w="3260725">
                  <a:extLst>
                    <a:ext uri="{9D8B030D-6E8A-4147-A177-3AD203B41FA5}">
                      <a16:colId xmlns="" xmlns:a16="http://schemas.microsoft.com/office/drawing/2014/main" val="3606355240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 12, 4, 2, 1, 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3857321"/>
                  </a:ext>
                </a:extLst>
              </a:tr>
            </a:tbl>
          </a:graphicData>
        </a:graphic>
      </p:graphicFrame>
      <p:graphicFrame>
        <p:nvGraphicFramePr>
          <p:cNvPr id="81998" name="Group 78"/>
          <p:cNvGraphicFramePr>
            <a:graphicFrameLocks noGrp="1"/>
          </p:cNvGraphicFramePr>
          <p:nvPr/>
        </p:nvGraphicFramePr>
        <p:xfrm>
          <a:off x="179388" y="3357563"/>
          <a:ext cx="8820150" cy="457200"/>
        </p:xfrm>
        <a:graphic>
          <a:graphicData uri="http://schemas.openxmlformats.org/drawingml/2006/table">
            <a:tbl>
              <a:tblPr/>
              <a:tblGrid>
                <a:gridCol w="2446337">
                  <a:extLst>
                    <a:ext uri="{9D8B030D-6E8A-4147-A177-3AD203B41FA5}">
                      <a16:colId xmlns="" xmlns:a16="http://schemas.microsoft.com/office/drawing/2014/main" val="2533412624"/>
                    </a:ext>
                  </a:extLst>
                </a:gridCol>
                <a:gridCol w="3113088">
                  <a:extLst>
                    <a:ext uri="{9D8B030D-6E8A-4147-A177-3AD203B41FA5}">
                      <a16:colId xmlns="" xmlns:a16="http://schemas.microsoft.com/office/drawing/2014/main" val="3395647003"/>
                    </a:ext>
                  </a:extLst>
                </a:gridCol>
                <a:gridCol w="3260725">
                  <a:extLst>
                    <a:ext uri="{9D8B030D-6E8A-4147-A177-3AD203B41FA5}">
                      <a16:colId xmlns="" xmlns:a16="http://schemas.microsoft.com/office/drawing/2014/main" val="3397397092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 12, 4, 2, 1, 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AB]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,[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AC],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AD]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,[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AE]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7221062"/>
                  </a:ext>
                </a:extLst>
              </a:tr>
            </a:tbl>
          </a:graphicData>
        </a:graphic>
      </p:graphicFrame>
      <p:graphicFrame>
        <p:nvGraphicFramePr>
          <p:cNvPr id="81999" name="Group 79"/>
          <p:cNvGraphicFramePr>
            <a:graphicFrameLocks noGrp="1"/>
          </p:cNvGraphicFramePr>
          <p:nvPr/>
        </p:nvGraphicFramePr>
        <p:xfrm>
          <a:off x="179388" y="3789363"/>
          <a:ext cx="8820150" cy="457200"/>
        </p:xfrm>
        <a:graphic>
          <a:graphicData uri="http://schemas.openxmlformats.org/drawingml/2006/table">
            <a:tbl>
              <a:tblPr/>
              <a:tblGrid>
                <a:gridCol w="2446337">
                  <a:extLst>
                    <a:ext uri="{9D8B030D-6E8A-4147-A177-3AD203B41FA5}">
                      <a16:colId xmlns="" xmlns:a16="http://schemas.microsoft.com/office/drawing/2014/main" val="1674710880"/>
                    </a:ext>
                  </a:extLst>
                </a:gridCol>
                <a:gridCol w="3113088">
                  <a:extLst>
                    <a:ext uri="{9D8B030D-6E8A-4147-A177-3AD203B41FA5}">
                      <a16:colId xmlns="" xmlns:a16="http://schemas.microsoft.com/office/drawing/2014/main" val="1756743729"/>
                    </a:ext>
                  </a:extLst>
                </a:gridCol>
                <a:gridCol w="3260725">
                  <a:extLst>
                    <a:ext uri="{9D8B030D-6E8A-4147-A177-3AD203B41FA5}">
                      <a16:colId xmlns="" xmlns:a16="http://schemas.microsoft.com/office/drawing/2014/main" val="3031685107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 12, 4, 2, 1, 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AB]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,[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AC],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ADE]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05290501"/>
                  </a:ext>
                </a:extLst>
              </a:tr>
            </a:tbl>
          </a:graphicData>
        </a:graphic>
      </p:graphicFrame>
      <p:graphicFrame>
        <p:nvGraphicFramePr>
          <p:cNvPr id="156849" name="Group 177"/>
          <p:cNvGraphicFramePr>
            <a:graphicFrameLocks noGrp="1"/>
          </p:cNvGraphicFramePr>
          <p:nvPr/>
        </p:nvGraphicFramePr>
        <p:xfrm>
          <a:off x="179388" y="4244975"/>
          <a:ext cx="8820150" cy="479425"/>
        </p:xfrm>
        <a:graphic>
          <a:graphicData uri="http://schemas.openxmlformats.org/drawingml/2006/table">
            <a:tbl>
              <a:tblPr/>
              <a:tblGrid>
                <a:gridCol w="2446337">
                  <a:extLst>
                    <a:ext uri="{9D8B030D-6E8A-4147-A177-3AD203B41FA5}">
                      <a16:colId xmlns="" xmlns:a16="http://schemas.microsoft.com/office/drawing/2014/main" val="2903982531"/>
                    </a:ext>
                  </a:extLst>
                </a:gridCol>
                <a:gridCol w="3113088">
                  <a:extLst>
                    <a:ext uri="{9D8B030D-6E8A-4147-A177-3AD203B41FA5}">
                      <a16:colId xmlns="" xmlns:a16="http://schemas.microsoft.com/office/drawing/2014/main" val="71648272"/>
                    </a:ext>
                  </a:extLst>
                </a:gridCol>
                <a:gridCol w="3260725">
                  <a:extLst>
                    <a:ext uri="{9D8B030D-6E8A-4147-A177-3AD203B41FA5}">
                      <a16:colId xmlns="" xmlns:a16="http://schemas.microsoft.com/office/drawing/2014/main" val="2364560154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 12, 4, 2, 1, 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AB]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,[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ACD],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ACE]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4605561"/>
                  </a:ext>
                </a:extLst>
              </a:tr>
            </a:tbl>
          </a:graphicData>
        </a:graphic>
      </p:graphicFrame>
      <p:graphicFrame>
        <p:nvGraphicFramePr>
          <p:cNvPr id="82000" name="Group 80"/>
          <p:cNvGraphicFramePr>
            <a:graphicFrameLocks noGrp="1"/>
          </p:cNvGraphicFramePr>
          <p:nvPr/>
        </p:nvGraphicFramePr>
        <p:xfrm>
          <a:off x="179388" y="4724400"/>
          <a:ext cx="8820150" cy="457200"/>
        </p:xfrm>
        <a:graphic>
          <a:graphicData uri="http://schemas.openxmlformats.org/drawingml/2006/table">
            <a:tbl>
              <a:tblPr/>
              <a:tblGrid>
                <a:gridCol w="2446337">
                  <a:extLst>
                    <a:ext uri="{9D8B030D-6E8A-4147-A177-3AD203B41FA5}">
                      <a16:colId xmlns="" xmlns:a16="http://schemas.microsoft.com/office/drawing/2014/main" val="3030470415"/>
                    </a:ext>
                  </a:extLst>
                </a:gridCol>
                <a:gridCol w="3113088">
                  <a:extLst>
                    <a:ext uri="{9D8B030D-6E8A-4147-A177-3AD203B41FA5}">
                      <a16:colId xmlns="" xmlns:a16="http://schemas.microsoft.com/office/drawing/2014/main" val="41171779"/>
                    </a:ext>
                  </a:extLst>
                </a:gridCol>
                <a:gridCol w="3260725">
                  <a:extLst>
                    <a:ext uri="{9D8B030D-6E8A-4147-A177-3AD203B41FA5}">
                      <a16:colId xmlns="" xmlns:a16="http://schemas.microsoft.com/office/drawing/2014/main" val="2409648464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 12, 4, 2, 1, 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AB]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,[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ACDE]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86379440"/>
                  </a:ext>
                </a:extLst>
              </a:tr>
            </a:tbl>
          </a:graphicData>
        </a:graphic>
      </p:graphicFrame>
      <p:sp>
        <p:nvSpPr>
          <p:cNvPr id="156869" name="Text Box 197"/>
          <p:cNvSpPr txBox="1">
            <a:spLocks noChangeArrowheads="1"/>
          </p:cNvSpPr>
          <p:nvPr/>
        </p:nvSpPr>
        <p:spPr bwMode="auto">
          <a:xfrm>
            <a:off x="6156325" y="3332163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/>
              <a:t>2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/>
              <a:t>3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/>
              <a:t>4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/>
              <a:t>5</a:t>
            </a:r>
            <a:endParaRPr lang="en-US" altLang="zh-CN"/>
          </a:p>
        </p:txBody>
      </p:sp>
      <p:sp>
        <p:nvSpPr>
          <p:cNvPr id="156871" name="Rectangle 199"/>
          <p:cNvSpPr>
            <a:spLocks noChangeArrowheads="1"/>
          </p:cNvSpPr>
          <p:nvPr/>
        </p:nvSpPr>
        <p:spPr bwMode="auto">
          <a:xfrm>
            <a:off x="6423025" y="3789363"/>
            <a:ext cx="1173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/>
              <a:t>2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/>
              <a:t>3</a:t>
            </a:r>
          </a:p>
        </p:txBody>
      </p:sp>
      <p:sp>
        <p:nvSpPr>
          <p:cNvPr id="156873" name="Rectangle 201"/>
          <p:cNvSpPr>
            <a:spLocks noChangeArrowheads="1"/>
          </p:cNvSpPr>
          <p:nvPr/>
        </p:nvSpPr>
        <p:spPr bwMode="auto">
          <a:xfrm>
            <a:off x="5828034" y="4221088"/>
            <a:ext cx="299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&gt;</a:t>
            </a:r>
            <a:r>
              <a:rPr lang="en-US" altLang="zh-CN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&gt;</a:t>
            </a:r>
            <a:r>
              <a:rPr lang="en-US" altLang="zh-CN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 dirty="0"/>
              <a:t>3</a:t>
            </a:r>
            <a:r>
              <a:rPr lang="en-US" altLang="zh-CN" b="1" dirty="0"/>
              <a:t>&gt;</a:t>
            </a:r>
            <a:r>
              <a:rPr lang="en-US" altLang="zh-CN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 dirty="0"/>
              <a:t>4</a:t>
            </a:r>
            <a:r>
              <a:rPr lang="en-US" altLang="zh-CN" b="1" dirty="0"/>
              <a:t>= </a:t>
            </a:r>
            <a:r>
              <a:rPr lang="en-US" altLang="zh-CN" b="1" i="1" dirty="0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 dirty="0"/>
              <a:t>5</a:t>
            </a:r>
          </a:p>
        </p:txBody>
      </p:sp>
      <p:sp>
        <p:nvSpPr>
          <p:cNvPr id="156874" name="Rectangle 202"/>
          <p:cNvSpPr>
            <a:spLocks noChangeArrowheads="1"/>
          </p:cNvSpPr>
          <p:nvPr/>
        </p:nvSpPr>
        <p:spPr bwMode="auto">
          <a:xfrm>
            <a:off x="6346825" y="4724400"/>
            <a:ext cx="175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/>
              <a:t>3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/>
              <a:t>4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333333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b="1" baseline="-30000"/>
              <a:t>5</a:t>
            </a:r>
          </a:p>
        </p:txBody>
      </p:sp>
      <p:sp>
        <p:nvSpPr>
          <p:cNvPr id="156876" name="Rectangle 204"/>
          <p:cNvSpPr>
            <a:spLocks noChangeArrowheads="1"/>
          </p:cNvSpPr>
          <p:nvPr/>
        </p:nvSpPr>
        <p:spPr bwMode="auto">
          <a:xfrm>
            <a:off x="6484938" y="2900363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333333"/>
                </a:solidFill>
                <a:cs typeface="Times New Roman" panose="02020603050405020304" pitchFamily="18" charset="0"/>
              </a:rPr>
              <a:t>(1, 0, 0, 0, 0)</a:t>
            </a:r>
          </a:p>
        </p:txBody>
      </p:sp>
      <p:sp>
        <p:nvSpPr>
          <p:cNvPr id="156877" name="Text Box 205"/>
          <p:cNvSpPr txBox="1">
            <a:spLocks noChangeArrowheads="1"/>
          </p:cNvSpPr>
          <p:nvPr/>
        </p:nvSpPr>
        <p:spPr bwMode="auto">
          <a:xfrm>
            <a:off x="8172400" y="4221163"/>
            <a:ext cx="647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8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8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5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8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5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8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5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5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5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8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15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5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5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15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5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6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6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 animBg="1" autoUpdateAnimBg="0"/>
      <p:bldP spid="156809" grpId="0" autoUpdateAnimBg="0"/>
      <p:bldP spid="156811" grpId="0" autoUpdateAnimBg="0"/>
      <p:bldP spid="156813" grpId="0" autoUpdateAnimBg="0"/>
      <p:bldP spid="156869" grpId="0" autoUpdateAnimBg="0"/>
      <p:bldP spid="156871" grpId="0" autoUpdateAnimBg="0"/>
      <p:bldP spid="156873" grpId="0" autoUpdateAnimBg="0"/>
      <p:bldP spid="156874" grpId="0" autoUpdateAnimBg="0"/>
      <p:bldP spid="156876" grpId="0" autoUpdateAnimBg="0"/>
      <p:bldP spid="156877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85"/>
          <p:cNvSpPr>
            <a:spLocks noChangeArrowheads="1"/>
          </p:cNvSpPr>
          <p:nvPr/>
        </p:nvSpPr>
        <p:spPr bwMode="auto">
          <a:xfrm>
            <a:off x="2195513" y="476250"/>
            <a:ext cx="3795712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调整加权投票系统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57883" name="Rectangle 187"/>
          <p:cNvSpPr>
            <a:spLocks noChangeArrowheads="1"/>
          </p:cNvSpPr>
          <p:nvPr/>
        </p:nvSpPr>
        <p:spPr bwMode="auto">
          <a:xfrm>
            <a:off x="395288" y="1708150"/>
            <a:ext cx="835342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合适地定义</a:t>
            </a:r>
            <a:r>
              <a:rPr lang="en-US" altLang="zh-CN" sz="2800" b="1" i="1" dirty="0"/>
              <a:t>β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之间的“</a:t>
            </a:r>
            <a:r>
              <a:rPr lang="zh-CN" altLang="en-US" sz="2800" b="1" dirty="0">
                <a:solidFill>
                  <a:srgbClr val="FF0000"/>
                </a:solidFill>
              </a:rPr>
              <a:t>距离</a:t>
            </a:r>
            <a:r>
              <a:rPr lang="zh-CN" altLang="en-US" sz="2800" b="1" dirty="0"/>
              <a:t>”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β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看作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维</a:t>
            </a:r>
            <a:r>
              <a:rPr lang="zh-CN" altLang="en-US" sz="2800" b="1" dirty="0" smtClean="0"/>
              <a:t>空间</a:t>
            </a:r>
            <a:endParaRPr lang="en-US" altLang="zh-CN" sz="2800" b="1" dirty="0" smtClean="0"/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两个点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作为衡量近似程度的指标</a:t>
            </a:r>
            <a:r>
              <a:rPr lang="en-US" altLang="zh-CN" sz="2800" b="1" dirty="0"/>
              <a:t>. </a:t>
            </a:r>
          </a:p>
        </p:txBody>
      </p:sp>
      <p:sp>
        <p:nvSpPr>
          <p:cNvPr id="157884" name="Rectangle 188"/>
          <p:cNvSpPr>
            <a:spLocks noChangeArrowheads="1"/>
          </p:cNvSpPr>
          <p:nvPr/>
        </p:nvSpPr>
        <p:spPr bwMode="auto">
          <a:xfrm>
            <a:off x="395288" y="2781300"/>
            <a:ext cx="691301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按照实际需要确定该指标的一个</a:t>
            </a:r>
            <a:r>
              <a:rPr lang="zh-CN" altLang="en-US" sz="2800" b="1" dirty="0" smtClean="0"/>
              <a:t>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阈值</a:t>
            </a:r>
            <a:r>
              <a:rPr lang="zh-CN" altLang="en-US" sz="2800" b="1" dirty="0" smtClean="0"/>
              <a:t>”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sp>
        <p:nvSpPr>
          <p:cNvPr id="157886" name="Rectangle 190"/>
          <p:cNvSpPr>
            <a:spLocks noChangeArrowheads="1"/>
          </p:cNvSpPr>
          <p:nvPr/>
        </p:nvSpPr>
        <p:spPr bwMode="auto">
          <a:xfrm>
            <a:off x="468313" y="3357563"/>
            <a:ext cx="7704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1</a:t>
            </a:r>
            <a:r>
              <a:rPr lang="zh-CN" altLang="en-US" sz="2800" b="1">
                <a:latin typeface="Palatino-Roman" charset="0"/>
              </a:rPr>
              <a:t>）给出权重</a:t>
            </a:r>
            <a:r>
              <a:rPr lang="en-US" altLang="zh-CN" sz="2800" b="1" i="1"/>
              <a:t>w</a:t>
            </a:r>
            <a:r>
              <a:rPr lang="zh-CN" altLang="en-US" sz="2800" b="1">
                <a:latin typeface="Palatino-Roman" charset="0"/>
              </a:rPr>
              <a:t>和定额</a:t>
            </a:r>
            <a:r>
              <a:rPr lang="en-US" altLang="zh-CN" sz="2800" b="1" i="1">
                <a:solidFill>
                  <a:srgbClr val="333333"/>
                </a:solidFill>
              </a:rPr>
              <a:t>q</a:t>
            </a:r>
            <a:r>
              <a:rPr lang="zh-CN" altLang="en-US" sz="2800" b="1">
                <a:solidFill>
                  <a:srgbClr val="333333"/>
                </a:solidFill>
                <a:cs typeface="Times New Roman" panose="02020603050405020304" pitchFamily="18" charset="0"/>
              </a:rPr>
              <a:t>的初值</a:t>
            </a:r>
            <a:r>
              <a:rPr lang="en-US" altLang="zh-CN" sz="2800" b="1">
                <a:solidFill>
                  <a:srgbClr val="333333"/>
                </a:solidFill>
                <a:cs typeface="Times New Roman" panose="02020603050405020304" pitchFamily="18" charset="0"/>
              </a:rPr>
              <a:t>;</a:t>
            </a:r>
            <a:endParaRPr lang="en-US" altLang="zh-CN" sz="2800" b="1"/>
          </a:p>
        </p:txBody>
      </p:sp>
      <p:sp>
        <p:nvSpPr>
          <p:cNvPr id="157887" name="Rectangle 191"/>
          <p:cNvSpPr>
            <a:spLocks noChangeArrowheads="1"/>
          </p:cNvSpPr>
          <p:nvPr/>
        </p:nvSpPr>
        <p:spPr bwMode="auto">
          <a:xfrm>
            <a:off x="468313" y="3787775"/>
            <a:ext cx="8424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）编程计算</a:t>
            </a:r>
            <a:r>
              <a:rPr lang="en-US" altLang="zh-CN" sz="2800" b="1" i="1" dirty="0"/>
              <a:t>β</a:t>
            </a:r>
            <a:r>
              <a:rPr lang="zh-CN" altLang="en-US" sz="2800" b="1" dirty="0"/>
              <a:t>及</a:t>
            </a:r>
            <a:r>
              <a:rPr lang="en-US" altLang="zh-CN" sz="2800" b="1" i="1" dirty="0"/>
              <a:t>β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的距离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距离小于阈值时停止</a:t>
            </a:r>
            <a:r>
              <a:rPr lang="en-US" altLang="zh-CN" sz="2800" b="1" dirty="0" smtClean="0"/>
              <a:t>,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en-US" sz="2800" b="1" dirty="0" smtClean="0"/>
              <a:t>否则</a:t>
            </a:r>
            <a:r>
              <a:rPr lang="zh-CN" altLang="en-US" sz="2800" b="1" dirty="0"/>
              <a:t>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；</a:t>
            </a:r>
          </a:p>
        </p:txBody>
      </p:sp>
      <p:sp>
        <p:nvSpPr>
          <p:cNvPr id="157889" name="Rectangle 193"/>
          <p:cNvSpPr>
            <a:spLocks noChangeArrowheads="1"/>
          </p:cNvSpPr>
          <p:nvPr/>
        </p:nvSpPr>
        <p:spPr bwMode="auto">
          <a:xfrm>
            <a:off x="485775" y="4854575"/>
            <a:ext cx="300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3</a:t>
            </a:r>
            <a:r>
              <a:rPr lang="zh-CN" altLang="en-US" sz="2800" b="1">
                <a:latin typeface="Palatino-Roman" charset="0"/>
              </a:rPr>
              <a:t>）改变</a:t>
            </a:r>
            <a:r>
              <a:rPr lang="en-US" altLang="zh-CN" sz="2800" b="1" i="1"/>
              <a:t>w</a:t>
            </a:r>
            <a:r>
              <a:rPr lang="zh-CN" altLang="en-US" sz="2800" b="1">
                <a:latin typeface="Palatino-Roman" charset="0"/>
              </a:rPr>
              <a:t>和</a:t>
            </a:r>
            <a:r>
              <a:rPr lang="en-US" altLang="zh-CN" sz="2800" b="1" i="1">
                <a:solidFill>
                  <a:srgbClr val="333333"/>
                </a:solidFill>
              </a:rPr>
              <a:t>q</a:t>
            </a:r>
            <a:r>
              <a:rPr lang="en-US" altLang="zh-CN" sz="2800" b="1">
                <a:solidFill>
                  <a:srgbClr val="333333"/>
                </a:solidFill>
              </a:rPr>
              <a:t>, </a:t>
            </a:r>
            <a:r>
              <a:rPr lang="zh-CN" altLang="en-US" sz="2800" b="1">
                <a:solidFill>
                  <a:srgbClr val="333333"/>
                </a:solidFill>
              </a:rPr>
              <a:t>转</a:t>
            </a:r>
            <a:r>
              <a:rPr lang="en-US" altLang="zh-CN" sz="2800" b="1">
                <a:solidFill>
                  <a:srgbClr val="333333"/>
                </a:solidFill>
              </a:rPr>
              <a:t>2.</a:t>
            </a:r>
          </a:p>
        </p:txBody>
      </p:sp>
      <p:sp>
        <p:nvSpPr>
          <p:cNvPr id="157890" name="Rectangle 194"/>
          <p:cNvSpPr>
            <a:spLocks noChangeArrowheads="1"/>
          </p:cNvSpPr>
          <p:nvPr/>
        </p:nvSpPr>
        <p:spPr bwMode="auto">
          <a:xfrm>
            <a:off x="179388" y="1125538"/>
            <a:ext cx="8713787" cy="5826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zh-CN" sz="2800" b="1"/>
              <a:t>当</a:t>
            </a:r>
            <a:r>
              <a:rPr lang="zh-CN" altLang="zh-CN" sz="2800" b="1" i="1"/>
              <a:t>n</a:t>
            </a:r>
            <a:r>
              <a:rPr lang="zh-CN" altLang="zh-CN" sz="2800" b="1"/>
              <a:t>较大时调整</a:t>
            </a:r>
            <a:r>
              <a:rPr lang="zh-CN" altLang="en-US" sz="2800" b="1"/>
              <a:t>权重和定额</a:t>
            </a:r>
            <a:r>
              <a:rPr lang="en-US" altLang="zh-CN" sz="2800" b="1"/>
              <a:t>, </a:t>
            </a:r>
            <a:r>
              <a:rPr lang="zh-CN" altLang="en-US" sz="2800" b="1"/>
              <a:t>寻找</a:t>
            </a:r>
            <a:r>
              <a:rPr lang="en-US" altLang="zh-CN" sz="2800" b="1" i="1"/>
              <a:t>β</a:t>
            </a:r>
            <a:r>
              <a:rPr lang="zh-CN" altLang="en-US" sz="2800" b="1"/>
              <a:t>与</a:t>
            </a:r>
            <a:r>
              <a:rPr lang="en-US" altLang="zh-CN" sz="2800" b="1" i="1"/>
              <a:t>p</a:t>
            </a:r>
            <a:r>
              <a:rPr lang="zh-CN" altLang="en-US" sz="2800" b="1"/>
              <a:t>近似的投票系统</a:t>
            </a:r>
            <a:r>
              <a:rPr lang="en-US" altLang="zh-CN" sz="2800" b="1"/>
              <a:t>. </a:t>
            </a:r>
          </a:p>
        </p:txBody>
      </p:sp>
      <p:sp>
        <p:nvSpPr>
          <p:cNvPr id="157891" name="Rectangle 195"/>
          <p:cNvSpPr>
            <a:spLocks noChangeArrowheads="1"/>
          </p:cNvSpPr>
          <p:nvPr/>
        </p:nvSpPr>
        <p:spPr bwMode="auto">
          <a:xfrm>
            <a:off x="684213" y="5381625"/>
            <a:ext cx="7632700" cy="10731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每调整一次权重和定额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必须使</a:t>
            </a:r>
            <a:r>
              <a:rPr lang="zh-CN" altLang="en-US" sz="2800" b="1" dirty="0">
                <a:solidFill>
                  <a:srgbClr val="FF0000"/>
                </a:solidFill>
              </a:rPr>
              <a:t>极小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获胜联盟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结构有所变化</a:t>
            </a:r>
            <a:r>
              <a:rPr lang="en-US" altLang="zh-CN" sz="2800" b="1" dirty="0"/>
              <a:t>, 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β</a:t>
            </a:r>
            <a:r>
              <a:rPr lang="zh-CN" altLang="en-US" sz="2800" b="1" dirty="0"/>
              <a:t>才有可能改进</a:t>
            </a:r>
            <a:r>
              <a:rPr lang="en-US" altLang="zh-CN" sz="2800" b="1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5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500"/>
                                        <p:tgtEl>
                                          <p:spTgt spid="15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500"/>
                                        <p:tgtEl>
                                          <p:spTgt spid="15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500"/>
                                        <p:tgtEl>
                                          <p:spTgt spid="15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500"/>
                                        <p:tgtEl>
                                          <p:spTgt spid="15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500"/>
                                        <p:tgtEl>
                                          <p:spTgt spid="15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500"/>
                                        <p:tgtEl>
                                          <p:spTgt spid="15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883" grpId="0"/>
      <p:bldP spid="157884" grpId="0"/>
      <p:bldP spid="157886" grpId="0"/>
      <p:bldP spid="157887" grpId="0"/>
      <p:bldP spid="157889" grpId="0"/>
      <p:bldP spid="157890" grpId="0" animBg="1"/>
      <p:bldP spid="15789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250825" y="1277938"/>
            <a:ext cx="87137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zh-CN" altLang="zh-CN" sz="2800" b="1" dirty="0"/>
              <a:t> </a:t>
            </a:r>
            <a:r>
              <a:rPr lang="zh-CN" altLang="en-US" sz="2800" b="1" dirty="0"/>
              <a:t>任何一个构造和规则有明确定义的投票系统都可用</a:t>
            </a:r>
            <a:r>
              <a:rPr lang="zh-CN" altLang="en-US" sz="2800" b="1" dirty="0">
                <a:solidFill>
                  <a:srgbClr val="FF0000"/>
                </a:solidFill>
              </a:rPr>
              <a:t>极小获胜联盟</a:t>
            </a:r>
            <a:r>
              <a:rPr lang="zh-CN" altLang="en-US" sz="2800" b="1" dirty="0"/>
              <a:t>来描述</a:t>
            </a:r>
            <a:r>
              <a:rPr lang="zh-CN" altLang="zh-CN" sz="2800" b="1" dirty="0"/>
              <a:t>, </a:t>
            </a:r>
            <a:r>
              <a:rPr lang="zh-CN" altLang="en-US" sz="2800" b="1" dirty="0"/>
              <a:t>并常可表示成</a:t>
            </a:r>
            <a:r>
              <a:rPr lang="zh-CN" altLang="en-US" sz="2800" b="1" dirty="0">
                <a:solidFill>
                  <a:srgbClr val="FF0000"/>
                </a:solidFill>
              </a:rPr>
              <a:t>加权投票系统</a:t>
            </a:r>
            <a:r>
              <a:rPr lang="zh-CN" altLang="zh-CN" sz="2800" b="1" dirty="0"/>
              <a:t>(</a:t>
            </a:r>
            <a:r>
              <a:rPr lang="zh-CN" altLang="en-US" sz="2800" b="1" dirty="0"/>
              <a:t>如例</a:t>
            </a:r>
            <a:r>
              <a:rPr lang="zh-CN" altLang="zh-CN" sz="2800" b="1" dirty="0"/>
              <a:t>4). </a:t>
            </a: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2484438" y="476250"/>
            <a:ext cx="3795712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权力度量模型评述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50825" y="2365375"/>
            <a:ext cx="864235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zh-CN" altLang="zh-CN" sz="2800" b="1"/>
              <a:t> </a:t>
            </a:r>
            <a:r>
              <a:rPr lang="zh-CN" altLang="en-US" sz="2800" b="1"/>
              <a:t>存在即使确定了极小获胜联盟也无法表为加权投票系统的情况</a:t>
            </a:r>
            <a:r>
              <a:rPr lang="zh-CN" altLang="zh-CN" sz="2800" b="1"/>
              <a:t>.  </a:t>
            </a:r>
            <a:r>
              <a:rPr lang="zh-CN" altLang="zh-CN" sz="2800" b="1">
                <a:solidFill>
                  <a:srgbClr val="FF0000"/>
                </a:solidFill>
              </a:rPr>
              <a:t>Hilliard</a:t>
            </a:r>
            <a:r>
              <a:rPr lang="zh-CN" altLang="en-US" sz="2800" b="1"/>
              <a:t>给出区别加权与非加权投票系统的数学方法</a:t>
            </a:r>
            <a:r>
              <a:rPr lang="zh-CN" altLang="zh-CN" sz="2800" b="1"/>
              <a:t>, </a:t>
            </a:r>
            <a:r>
              <a:rPr lang="zh-CN" altLang="en-US" sz="2800" b="1"/>
              <a:t>并提供权重和定额的算法，或者指明不存在权重和定额的矛盾</a:t>
            </a:r>
            <a:r>
              <a:rPr lang="zh-CN" altLang="zh-CN" sz="2800" b="1"/>
              <a:t>[</a:t>
            </a:r>
            <a:r>
              <a:rPr lang="zh-CN" altLang="en-US" sz="2800" b="1"/>
              <a:t>教材参考文献</a:t>
            </a:r>
            <a:r>
              <a:rPr lang="zh-CN" altLang="zh-CN" sz="2800" b="1"/>
              <a:t>35].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179388" y="4486275"/>
            <a:ext cx="8785225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两种权力指标常常给出</a:t>
            </a:r>
            <a:r>
              <a:rPr lang="zh-CN" altLang="en-US" sz="2800" b="1">
                <a:solidFill>
                  <a:srgbClr val="FF0000"/>
                </a:solidFill>
              </a:rPr>
              <a:t>相同或近似</a:t>
            </a:r>
            <a:r>
              <a:rPr lang="zh-CN" altLang="en-US" sz="2800" b="1"/>
              <a:t>的结果</a:t>
            </a:r>
            <a:r>
              <a:rPr lang="en-US" altLang="zh-CN" sz="2800" b="1"/>
              <a:t>, </a:t>
            </a:r>
            <a:r>
              <a:rPr lang="zh-CN" altLang="en-US" sz="2800" b="1"/>
              <a:t>从理论上区分它们的数学公理既不直观</a:t>
            </a:r>
            <a:r>
              <a:rPr lang="en-US" altLang="zh-CN" sz="2800" b="1"/>
              <a:t>, </a:t>
            </a:r>
            <a:r>
              <a:rPr lang="zh-CN" altLang="en-US" sz="2800" b="1"/>
              <a:t>使用时也不具说服力</a:t>
            </a:r>
            <a:r>
              <a:rPr lang="en-US" altLang="zh-CN" sz="2800" b="1"/>
              <a:t>,</a:t>
            </a:r>
            <a:r>
              <a:rPr lang="zh-CN" altLang="en-US" sz="2800" b="1"/>
              <a:t>所以在应用中公理化方法</a:t>
            </a:r>
            <a:r>
              <a:rPr lang="zh-CN" altLang="en-US" sz="2800" b="1">
                <a:solidFill>
                  <a:srgbClr val="FF0000"/>
                </a:solidFill>
              </a:rPr>
              <a:t>并不能解决选择哪个指标</a:t>
            </a:r>
            <a:r>
              <a:rPr lang="zh-CN" altLang="en-US" sz="2800" b="1"/>
              <a:t>的问题</a:t>
            </a:r>
            <a:r>
              <a:rPr lang="en-US" altLang="zh-CN" sz="2800" b="1"/>
              <a:t>. </a:t>
            </a:r>
          </a:p>
        </p:txBody>
      </p:sp>
      <p:graphicFrame>
        <p:nvGraphicFramePr>
          <p:cNvPr id="78854" name="Object 8"/>
          <p:cNvGraphicFramePr>
            <a:graphicFrameLocks noChangeAspect="1"/>
          </p:cNvGraphicFramePr>
          <p:nvPr/>
        </p:nvGraphicFramePr>
        <p:xfrm>
          <a:off x="8027988" y="549275"/>
          <a:ext cx="8731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Clip" r:id="rId3" imgW="4762500" imgH="3505200" progId="MS_ClipArt_Gallery.2">
                  <p:embed/>
                </p:oleObj>
              </mc:Choice>
              <mc:Fallback>
                <p:oleObj name="Clip" r:id="rId3" imgW="4762500" imgH="350520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49275"/>
                        <a:ext cx="8731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2484438" y="476250"/>
            <a:ext cx="3795712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权力度量模型评述 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179388" y="1976438"/>
            <a:ext cx="467995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道理上更浅显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容易口头解释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更易为</a:t>
            </a:r>
            <a:r>
              <a:rPr lang="zh-CN" altLang="en-US" sz="2800" b="1" dirty="0">
                <a:solidFill>
                  <a:srgbClr val="FF0000"/>
                </a:solidFill>
              </a:rPr>
              <a:t>实际工作者</a:t>
            </a:r>
            <a:r>
              <a:rPr lang="zh-CN" altLang="en-US" sz="2800" b="1" dirty="0"/>
              <a:t>接受</a:t>
            </a:r>
            <a:r>
              <a:rPr lang="en-US" altLang="zh-CN" sz="2800" b="1" dirty="0"/>
              <a:t>. 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5076825" y="1916113"/>
            <a:ext cx="3997325" cy="137318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作为对策论中著名的</a:t>
            </a:r>
            <a:r>
              <a:rPr lang="en-US" altLang="zh-CN" sz="2800" b="1"/>
              <a:t>Shapley</a:t>
            </a:r>
            <a:r>
              <a:rPr lang="zh-CN" altLang="en-US" sz="2800" b="1"/>
              <a:t>值方法的副产品在</a:t>
            </a:r>
            <a:r>
              <a:rPr lang="zh-CN" altLang="en-US" sz="2800" b="1">
                <a:solidFill>
                  <a:srgbClr val="FF0000"/>
                </a:solidFill>
              </a:rPr>
              <a:t>数学界</a:t>
            </a:r>
            <a:r>
              <a:rPr lang="zh-CN" altLang="en-US" sz="2800" b="1"/>
              <a:t>更有市场</a:t>
            </a:r>
            <a:r>
              <a:rPr lang="en-US" altLang="zh-CN" sz="2800" b="1"/>
              <a:t>.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50825" y="3213100"/>
            <a:ext cx="4537075" cy="13731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适于</a:t>
            </a:r>
            <a:r>
              <a:rPr lang="zh-CN" altLang="en-US" sz="2800" b="1">
                <a:solidFill>
                  <a:srgbClr val="FF0000"/>
                </a:solidFill>
              </a:rPr>
              <a:t>设计</a:t>
            </a:r>
            <a:r>
              <a:rPr lang="zh-CN" altLang="en-US" sz="2800" b="1"/>
              <a:t>投票系统</a:t>
            </a:r>
            <a:r>
              <a:rPr lang="en-US" altLang="zh-CN" sz="2800" b="1"/>
              <a:t>, </a:t>
            </a:r>
            <a:r>
              <a:rPr lang="zh-CN" altLang="en-US" sz="2800" b="1"/>
              <a:t>在代表尚未选出之前假定所有投票意愿的等可能性是合理的</a:t>
            </a:r>
            <a:r>
              <a:rPr lang="en-US" altLang="zh-CN" sz="2800" b="1"/>
              <a:t>.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5111750" y="3357563"/>
            <a:ext cx="4032250" cy="137318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适于</a:t>
            </a:r>
            <a:r>
              <a:rPr lang="zh-CN" altLang="en-US" sz="2800" b="1">
                <a:solidFill>
                  <a:srgbClr val="FF0000"/>
                </a:solidFill>
              </a:rPr>
              <a:t>评价</a:t>
            </a:r>
            <a:r>
              <a:rPr lang="zh-CN" altLang="en-US" sz="2800" b="1"/>
              <a:t>投票系统</a:t>
            </a:r>
            <a:r>
              <a:rPr lang="en-US" altLang="zh-CN" sz="2800" b="1"/>
              <a:t>, </a:t>
            </a:r>
            <a:r>
              <a:rPr lang="zh-CN" altLang="en-US" sz="2800" b="1"/>
              <a:t>代表已经选出</a:t>
            </a:r>
            <a:r>
              <a:rPr lang="en-US" altLang="zh-CN" sz="2800" b="1"/>
              <a:t>, </a:t>
            </a:r>
            <a:r>
              <a:rPr lang="zh-CN" altLang="en-US" sz="2800" b="1"/>
              <a:t>他们的立场为众人所知</a:t>
            </a:r>
            <a:r>
              <a:rPr lang="en-US" altLang="zh-CN" sz="2800" b="1"/>
              <a:t>. 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395288" y="4795838"/>
            <a:ext cx="835183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在加权投票系统中定义</a:t>
            </a:r>
            <a:r>
              <a:rPr lang="zh-CN" altLang="en-US" sz="2800" b="1">
                <a:solidFill>
                  <a:srgbClr val="FF0000"/>
                </a:solidFill>
              </a:rPr>
              <a:t>量化的权力指标</a:t>
            </a:r>
            <a:r>
              <a:rPr lang="zh-CN" altLang="en-US" sz="2800" b="1"/>
              <a:t>，是将数学应用于社会政治领域的一个有意义的范例</a:t>
            </a:r>
            <a:r>
              <a:rPr lang="zh-CN" altLang="zh-CN" sz="2800" b="1"/>
              <a:t>. </a:t>
            </a:r>
          </a:p>
        </p:txBody>
      </p:sp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250825" y="5948363"/>
            <a:ext cx="8821738" cy="52228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提出与计量经济学类似的新学科</a:t>
            </a:r>
            <a:r>
              <a:rPr lang="zh-CN" altLang="zh-CN" sz="2800" b="1"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计量政治学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5148263" y="1298575"/>
            <a:ext cx="324008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Shapley</a:t>
            </a:r>
            <a:r>
              <a:rPr lang="zh-CN" altLang="en-US" sz="2800" b="1">
                <a:ea typeface="楷体_GB2312" pitchFamily="49" charset="-122"/>
              </a:rPr>
              <a:t>指标 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1116013" y="1268413"/>
            <a:ext cx="2881312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ea typeface="楷体_GB2312" pitchFamily="49" charset="-122"/>
              </a:rPr>
              <a:t>Banzhaf</a:t>
            </a:r>
            <a:r>
              <a:rPr lang="zh-CN" altLang="en-US" sz="3200" b="1">
                <a:ea typeface="楷体_GB2312" pitchFamily="49" charset="-122"/>
              </a:rPr>
              <a:t>指标 </a:t>
            </a:r>
          </a:p>
        </p:txBody>
      </p:sp>
      <p:graphicFrame>
        <p:nvGraphicFramePr>
          <p:cNvPr id="79883" name="Object 13"/>
          <p:cNvGraphicFramePr>
            <a:graphicFrameLocks noChangeAspect="1"/>
          </p:cNvGraphicFramePr>
          <p:nvPr/>
        </p:nvGraphicFramePr>
        <p:xfrm>
          <a:off x="8027988" y="549275"/>
          <a:ext cx="8731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Clip" r:id="rId3" imgW="4762500" imgH="3505200" progId="MS_ClipArt_Gallery.2">
                  <p:embed/>
                </p:oleObj>
              </mc:Choice>
              <mc:Fallback>
                <p:oleObj name="Clip" r:id="rId3" imgW="4762500" imgH="350520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49275"/>
                        <a:ext cx="8731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 animBg="1"/>
      <p:bldP spid="159750" grpId="0" animBg="1"/>
      <p:bldP spid="159751" grpId="0" animBg="1"/>
      <p:bldP spid="159752" grpId="0" animBg="1"/>
      <p:bldP spid="159753" grpId="0"/>
      <p:bldP spid="159754" grpId="0" animBg="1"/>
      <p:bldP spid="159755" grpId="0" animBg="1"/>
      <p:bldP spid="1597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9075" y="452438"/>
            <a:ext cx="3575050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混合策略</a:t>
            </a:r>
            <a:r>
              <a:rPr lang="zh-CN" altLang="zh-CN" sz="3200" b="1"/>
              <a:t>纳什均衡</a:t>
            </a:r>
            <a:endParaRPr lang="zh-CN" altLang="en-US" sz="3200" b="1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9388" y="123190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罚球队员</a:t>
            </a:r>
            <a:r>
              <a:rPr lang="zh-CN" altLang="en-US" sz="2800" b="1">
                <a:solidFill>
                  <a:srgbClr val="FF0000"/>
                </a:solidFill>
              </a:rPr>
              <a:t>混合战略</a:t>
            </a:r>
            <a:r>
              <a:rPr lang="zh-CN" altLang="en-US" sz="2800" b="1"/>
              <a:t>集</a:t>
            </a:r>
            <a:r>
              <a:rPr lang="zh-CN" altLang="en-US" sz="2800"/>
              <a:t> 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404938" y="3790950"/>
            <a:ext cx="201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期望支付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94125" y="1052513"/>
            <a:ext cx="5041900" cy="992187"/>
            <a:chOff x="658" y="927"/>
            <a:chExt cx="3379" cy="625"/>
          </a:xfrm>
        </p:grpSpPr>
        <p:sp>
          <p:nvSpPr>
            <p:cNvPr id="12302" name="Rectangle 8"/>
            <p:cNvSpPr>
              <a:spLocks noChangeArrowheads="1"/>
            </p:cNvSpPr>
            <p:nvPr/>
          </p:nvSpPr>
          <p:spPr bwMode="auto">
            <a:xfrm>
              <a:off x="658" y="1075"/>
              <a:ext cx="3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隶书" panose="02010509060101010101" pitchFamily="49" charset="-122"/>
                <a:buNone/>
              </a:pPr>
              <a:r>
                <a:rPr lang="en-US" altLang="zh-CN" sz="2800" b="1" i="1"/>
                <a:t>S</a:t>
              </a:r>
              <a:r>
                <a:rPr lang="en-US" altLang="zh-CN" sz="2800" b="1" baseline="-30000"/>
                <a:t>1</a:t>
              </a:r>
              <a:r>
                <a:rPr lang="en-US" altLang="zh-CN" sz="2800" b="1"/>
                <a:t>={</a:t>
              </a:r>
              <a:r>
                <a:rPr lang="en-US" altLang="zh-CN" sz="2800" i="1"/>
                <a:t>p</a:t>
              </a:r>
              <a:r>
                <a:rPr lang="en-US" altLang="zh-CN" sz="2800"/>
                <a:t>=(</a:t>
              </a:r>
              <a:r>
                <a:rPr lang="en-US" altLang="zh-CN" sz="2800" i="1"/>
                <a:t>p</a:t>
              </a:r>
              <a:r>
                <a:rPr lang="en-US" altLang="zh-CN" sz="2800" baseline="-30000"/>
                <a:t>1</a:t>
              </a:r>
              <a:r>
                <a:rPr lang="en-US" altLang="zh-CN" sz="2800"/>
                <a:t>,</a:t>
              </a:r>
              <a:r>
                <a:rPr lang="en-US" altLang="zh-CN" sz="2800" i="1"/>
                <a:t> p</a:t>
              </a:r>
              <a:r>
                <a:rPr lang="en-US" altLang="zh-CN" sz="2800" baseline="-30000"/>
                <a:t>2</a:t>
              </a:r>
              <a:r>
                <a:rPr lang="en-US" altLang="zh-CN" sz="2800"/>
                <a:t>)|   </a:t>
              </a:r>
              <a:r>
                <a:rPr lang="zh-CN" altLang="en-US" sz="2800"/>
                <a:t>　　　　　　  </a:t>
              </a:r>
              <a:r>
                <a:rPr lang="zh-CN" altLang="en-US" sz="2800" b="1"/>
                <a:t>｝</a:t>
              </a:r>
              <a:r>
                <a:rPr lang="zh-CN" altLang="en-US" sz="2800"/>
                <a:t> </a:t>
              </a:r>
            </a:p>
          </p:txBody>
        </p:sp>
        <p:graphicFrame>
          <p:nvGraphicFramePr>
            <p:cNvPr id="12303" name="Object 9"/>
            <p:cNvGraphicFramePr>
              <a:graphicFrameLocks noChangeAspect="1"/>
            </p:cNvGraphicFramePr>
            <p:nvPr/>
          </p:nvGraphicFramePr>
          <p:xfrm>
            <a:off x="2127" y="927"/>
            <a:ext cx="1792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1" name="Equation" r:id="rId3" imgW="1180588" imgH="431613" progId="Equation.DSMT4">
                    <p:embed/>
                  </p:oleObj>
                </mc:Choice>
                <mc:Fallback>
                  <p:oleObj name="Equation" r:id="rId3" imgW="1180588" imgH="431613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927"/>
                          <a:ext cx="1792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179388" y="2187575"/>
            <a:ext cx="4138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守门员</a:t>
            </a:r>
            <a:r>
              <a:rPr lang="zh-CN" altLang="en-US" sz="2800" b="1">
                <a:solidFill>
                  <a:srgbClr val="FF0000"/>
                </a:solidFill>
              </a:rPr>
              <a:t>混合战略</a:t>
            </a:r>
            <a:r>
              <a:rPr lang="zh-CN" altLang="en-US" sz="2800" b="1"/>
              <a:t>集</a:t>
            </a:r>
            <a:r>
              <a:rPr lang="zh-CN" altLang="en-US" sz="2800"/>
              <a:t> 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705225" y="2076450"/>
            <a:ext cx="5219700" cy="992188"/>
            <a:chOff x="1407" y="1752"/>
            <a:chExt cx="3288" cy="625"/>
          </a:xfrm>
        </p:grpSpPr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407" y="1891"/>
              <a:ext cx="32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隶书" panose="02010509060101010101" pitchFamily="49" charset="-122"/>
                <a:buNone/>
              </a:pPr>
              <a:r>
                <a:rPr lang="en-US" altLang="zh-CN" sz="2800" b="1" i="1"/>
                <a:t>S</a:t>
              </a:r>
              <a:r>
                <a:rPr lang="en-US" altLang="zh-CN" sz="2800" b="1" baseline="-30000"/>
                <a:t>2</a:t>
              </a:r>
              <a:r>
                <a:rPr lang="en-US" altLang="zh-CN" sz="2800" b="1"/>
                <a:t>={</a:t>
              </a:r>
              <a:r>
                <a:rPr lang="en-US" altLang="zh-CN" sz="2800" i="1"/>
                <a:t>q</a:t>
              </a:r>
              <a:r>
                <a:rPr lang="en-US" altLang="zh-CN" sz="2800"/>
                <a:t>=(</a:t>
              </a:r>
              <a:r>
                <a:rPr lang="en-US" altLang="zh-CN" sz="2800" i="1"/>
                <a:t>q</a:t>
              </a:r>
              <a:r>
                <a:rPr lang="en-US" altLang="zh-CN" sz="2800" baseline="-30000"/>
                <a:t>1</a:t>
              </a:r>
              <a:r>
                <a:rPr lang="en-US" altLang="zh-CN" sz="2800"/>
                <a:t>,</a:t>
              </a:r>
              <a:r>
                <a:rPr lang="en-US" altLang="zh-CN" sz="2800" i="1"/>
                <a:t> q</a:t>
              </a:r>
              <a:r>
                <a:rPr lang="en-US" altLang="zh-CN" sz="2800" baseline="-30000"/>
                <a:t>2</a:t>
              </a:r>
              <a:r>
                <a:rPr lang="en-US" altLang="zh-CN" sz="2800"/>
                <a:t>)  |</a:t>
              </a:r>
              <a:r>
                <a:rPr lang="zh-CN" altLang="en-US" sz="2800"/>
                <a:t>　　　　　　　</a:t>
              </a:r>
              <a:r>
                <a:rPr lang="zh-CN" altLang="en-US" sz="2800" b="1"/>
                <a:t>｝</a:t>
              </a:r>
              <a:r>
                <a:rPr lang="zh-CN" altLang="en-US" sz="2800"/>
                <a:t> </a:t>
              </a:r>
            </a:p>
          </p:txBody>
        </p:sp>
        <p:graphicFrame>
          <p:nvGraphicFramePr>
            <p:cNvPr id="12301" name="Object 13"/>
            <p:cNvGraphicFramePr>
              <a:graphicFrameLocks noChangeAspect="1"/>
            </p:cNvGraphicFramePr>
            <p:nvPr/>
          </p:nvGraphicFramePr>
          <p:xfrm>
            <a:off x="2871" y="1752"/>
            <a:ext cx="166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2" name="Equation" r:id="rId5" imgW="1143000" imgH="431800" progId="Equation.DSMT4">
                    <p:embed/>
                  </p:oleObj>
                </mc:Choice>
                <mc:Fallback>
                  <p:oleObj name="Equation" r:id="rId5" imgW="1143000" imgH="431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1" y="1752"/>
                          <a:ext cx="1668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1403350" y="4797425"/>
            <a:ext cx="70564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/>
              <a:t>可类似地定义（混合策略）纳什均衡</a:t>
            </a:r>
            <a:endParaRPr lang="zh-CN" altLang="en-US" sz="2800" b="1"/>
          </a:p>
        </p:txBody>
      </p:sp>
      <p:graphicFrame>
        <p:nvGraphicFramePr>
          <p:cNvPr id="72725" name="Object 21"/>
          <p:cNvGraphicFramePr>
            <a:graphicFrameLocks noChangeAspect="1"/>
          </p:cNvGraphicFramePr>
          <p:nvPr/>
        </p:nvGraphicFramePr>
        <p:xfrm>
          <a:off x="3995738" y="3213100"/>
          <a:ext cx="44386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7" imgW="2032000" imgH="685800" progId="Equation.DSMT4">
                  <p:embed/>
                </p:oleObj>
              </mc:Choice>
              <mc:Fallback>
                <p:oleObj name="Equation" r:id="rId7" imgW="2032000" imgH="685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13100"/>
                        <a:ext cx="44386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68313" y="5499100"/>
            <a:ext cx="8135937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</a:rPr>
              <a:t>纳什</a:t>
            </a:r>
            <a:r>
              <a:rPr lang="zh-CN" altLang="en-US" sz="2800" b="1">
                <a:solidFill>
                  <a:srgbClr val="FF0000"/>
                </a:solidFill>
              </a:rPr>
              <a:t>定理：</a:t>
            </a:r>
            <a:r>
              <a:rPr lang="zh-CN" altLang="en-US" sz="2800" b="1">
                <a:solidFill>
                  <a:schemeClr val="accent2"/>
                </a:solidFill>
              </a:rPr>
              <a:t>有限博弈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zh-CN" altLang="en-US" sz="2800" b="1">
                <a:solidFill>
                  <a:schemeClr val="accent2"/>
                </a:solidFill>
              </a:rPr>
              <a:t>即有限个参与人， 每人只有有限个纯策略的博弈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zh-CN" altLang="en-US" sz="2800" b="1">
                <a:solidFill>
                  <a:schemeClr val="accent2"/>
                </a:solidFill>
              </a:rPr>
              <a:t>一定存在</a:t>
            </a:r>
            <a:r>
              <a:rPr lang="zh-CN" altLang="zh-CN" sz="2800" b="1">
                <a:solidFill>
                  <a:schemeClr val="accent2"/>
                </a:solidFill>
              </a:rPr>
              <a:t>混合策略纳什均衡</a:t>
            </a:r>
            <a:r>
              <a:rPr lang="en-US" altLang="zh-CN" sz="2800" b="1">
                <a:solidFill>
                  <a:schemeClr val="accent2"/>
                </a:solidFill>
              </a:rPr>
              <a:t>.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79388" y="2978150"/>
            <a:ext cx="3816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纯策略也是</a:t>
            </a:r>
            <a:r>
              <a:rPr lang="zh-CN" altLang="zh-CN" sz="2800" b="1">
                <a:solidFill>
                  <a:schemeClr val="accent2"/>
                </a:solidFill>
              </a:rPr>
              <a:t>混合策略</a:t>
            </a:r>
            <a:endParaRPr lang="zh-CN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utoUpdateAnimBg="0"/>
      <p:bldP spid="72714" grpId="0" autoUpdateAnimBg="0"/>
      <p:bldP spid="72724" grpId="0"/>
      <p:bldP spid="18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0975" y="476250"/>
            <a:ext cx="4832350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/>
              <a:t>点球大战模型的纳什均衡</a:t>
            </a:r>
            <a:endParaRPr lang="zh-CN" altLang="en-US" sz="3200" b="1"/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323850" y="1484313"/>
            <a:ext cx="813593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理性推理：</a:t>
            </a:r>
            <a:r>
              <a:rPr lang="zh-CN" altLang="en-US" sz="2800" b="1"/>
              <a:t>不管自己怎么做，另一方总是希望使自己得分尽量低</a:t>
            </a:r>
            <a:r>
              <a:rPr lang="en-US" altLang="zh-CN" sz="2800" b="1"/>
              <a:t>.</a:t>
            </a:r>
            <a:r>
              <a:rPr lang="zh-CN" altLang="en-US" sz="2800" b="1"/>
              <a:t>　</a:t>
            </a:r>
            <a:r>
              <a:rPr lang="zh-CN" altLang="en-US" sz="2800" b="1">
                <a:solidFill>
                  <a:srgbClr val="FF0000"/>
                </a:solidFill>
              </a:rPr>
              <a:t>（二人零和对策，完全竞争）</a:t>
            </a:r>
            <a:r>
              <a:rPr lang="zh-CN" altLang="en-US" sz="2800"/>
              <a:t>  </a:t>
            </a:r>
          </a:p>
        </p:txBody>
      </p:sp>
      <p:graphicFrame>
        <p:nvGraphicFramePr>
          <p:cNvPr id="13316" name="Object 117"/>
          <p:cNvGraphicFramePr>
            <a:graphicFrameLocks noChangeAspect="1"/>
          </p:cNvGraphicFramePr>
          <p:nvPr/>
        </p:nvGraphicFramePr>
        <p:xfrm>
          <a:off x="5268913" y="476250"/>
          <a:ext cx="17510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3" imgW="698197" imgH="304668" progId="Equation.DSMT4">
                  <p:embed/>
                </p:oleObj>
              </mc:Choice>
              <mc:Fallback>
                <p:oleObj name="Equation" r:id="rId3" imgW="698197" imgH="304668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476250"/>
                        <a:ext cx="175101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19"/>
          <p:cNvGraphicFramePr>
            <a:graphicFrameLocks noChangeAspect="1"/>
          </p:cNvGraphicFramePr>
          <p:nvPr/>
        </p:nvGraphicFramePr>
        <p:xfrm>
          <a:off x="7275513" y="487363"/>
          <a:ext cx="16462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5" imgW="672808" imgH="304668" progId="Equation.DSMT4">
                  <p:embed/>
                </p:oleObj>
              </mc:Choice>
              <mc:Fallback>
                <p:oleObj name="Equation" r:id="rId5" imgW="672808" imgH="304668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513" y="487363"/>
                        <a:ext cx="1646237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57" name="Rectangle 121"/>
          <p:cNvSpPr>
            <a:spLocks noChangeArrowheads="1"/>
          </p:cNvSpPr>
          <p:nvPr/>
        </p:nvSpPr>
        <p:spPr bwMode="auto">
          <a:xfrm>
            <a:off x="3779838" y="5316538"/>
            <a:ext cx="10080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线性规划  </a:t>
            </a:r>
          </a:p>
        </p:txBody>
      </p:sp>
      <p:sp>
        <p:nvSpPr>
          <p:cNvPr id="40059" name="Text Box 123"/>
          <p:cNvSpPr txBox="1">
            <a:spLocks noChangeArrowheads="1"/>
          </p:cNvSpPr>
          <p:nvPr/>
        </p:nvSpPr>
        <p:spPr bwMode="auto">
          <a:xfrm>
            <a:off x="1547813" y="2492375"/>
            <a:ext cx="72723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/>
              <a:t>从一个给定的策略中期望得到的支付，总是采用该策略时可能得到的最坏的支付！ </a:t>
            </a:r>
          </a:p>
        </p:txBody>
      </p:sp>
      <p:sp>
        <p:nvSpPr>
          <p:cNvPr id="40061" name="AutoShape 125"/>
          <p:cNvSpPr>
            <a:spLocks noChangeArrowheads="1"/>
          </p:cNvSpPr>
          <p:nvPr/>
        </p:nvSpPr>
        <p:spPr bwMode="auto">
          <a:xfrm>
            <a:off x="1042988" y="2852738"/>
            <a:ext cx="215900" cy="358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062" name="Rectangle 126"/>
          <p:cNvSpPr>
            <a:spLocks noChangeArrowheads="1"/>
          </p:cNvSpPr>
          <p:nvPr/>
        </p:nvSpPr>
        <p:spPr bwMode="auto">
          <a:xfrm>
            <a:off x="1619250" y="3570288"/>
            <a:ext cx="7051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罚球队员可以用</a:t>
            </a:r>
            <a:r>
              <a:rPr lang="en-US" altLang="zh-CN" sz="2800" b="1"/>
              <a:t>min</a:t>
            </a:r>
            <a:r>
              <a:rPr lang="en-US" altLang="zh-CN" sz="2800" b="1" i="1"/>
              <a:t> pM</a:t>
            </a:r>
            <a:r>
              <a:rPr lang="zh-CN" altLang="en-US" sz="2800" b="1"/>
              <a:t>来衡量策略</a:t>
            </a:r>
            <a:r>
              <a:rPr lang="en-US" altLang="zh-CN" sz="2800" b="1" i="1"/>
              <a:t>p</a:t>
            </a:r>
            <a:r>
              <a:rPr lang="zh-CN" altLang="en-US" sz="2800" b="1"/>
              <a:t>的好坏 </a:t>
            </a:r>
          </a:p>
        </p:txBody>
      </p:sp>
      <p:sp>
        <p:nvSpPr>
          <p:cNvPr id="40063" name="AutoShape 127"/>
          <p:cNvSpPr>
            <a:spLocks noChangeArrowheads="1"/>
          </p:cNvSpPr>
          <p:nvPr/>
        </p:nvSpPr>
        <p:spPr bwMode="auto">
          <a:xfrm>
            <a:off x="1042988" y="3571875"/>
            <a:ext cx="215900" cy="358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064" name="Rectangle 128"/>
          <p:cNvSpPr>
            <a:spLocks noChangeArrowheads="1"/>
          </p:cNvSpPr>
          <p:nvPr/>
        </p:nvSpPr>
        <p:spPr bwMode="auto">
          <a:xfrm>
            <a:off x="250825" y="5157788"/>
            <a:ext cx="326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nl-NL" altLang="zh-CN" sz="2800"/>
              <a:t>max</a:t>
            </a:r>
            <a:r>
              <a:rPr lang="nl-NL" altLang="zh-CN" sz="2800" i="1"/>
              <a:t> </a:t>
            </a:r>
            <a:r>
              <a:rPr lang="nl-NL" altLang="zh-CN" sz="2800" i="1" u="sng"/>
              <a:t>U</a:t>
            </a:r>
            <a:r>
              <a:rPr lang="nl-NL" altLang="zh-CN" sz="2800" baseline="-25000"/>
              <a:t>1</a:t>
            </a:r>
            <a:r>
              <a:rPr lang="nl-NL" altLang="zh-CN" sz="2800"/>
              <a:t>(</a:t>
            </a:r>
            <a:r>
              <a:rPr lang="nl-NL" altLang="zh-CN" sz="2800" i="1"/>
              <a:t>p</a:t>
            </a:r>
            <a:r>
              <a:rPr lang="nl-NL" altLang="zh-CN" sz="2800"/>
              <a:t>) = min</a:t>
            </a:r>
            <a:r>
              <a:rPr lang="nl-NL" altLang="zh-CN" sz="2800" i="1"/>
              <a:t> pM</a:t>
            </a:r>
            <a:r>
              <a:rPr lang="nl-NL" altLang="zh-CN" sz="2800"/>
              <a:t> </a:t>
            </a:r>
          </a:p>
        </p:txBody>
      </p:sp>
      <p:sp>
        <p:nvSpPr>
          <p:cNvPr id="40065" name="Rectangle 129"/>
          <p:cNvSpPr>
            <a:spLocks noChangeArrowheads="1"/>
          </p:cNvSpPr>
          <p:nvPr/>
        </p:nvSpPr>
        <p:spPr bwMode="auto">
          <a:xfrm>
            <a:off x="250825" y="5789613"/>
            <a:ext cx="3367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nl-NL" altLang="zh-CN" sz="2800"/>
              <a:t>min</a:t>
            </a:r>
            <a:r>
              <a:rPr lang="nl-NL" altLang="zh-CN" sz="2800" i="1"/>
              <a:t> </a:t>
            </a:r>
            <a:r>
              <a:rPr lang="nl-NL" altLang="zh-CN" sz="2800" i="1" u="sng"/>
              <a:t>U</a:t>
            </a:r>
            <a:r>
              <a:rPr lang="nl-NL" altLang="zh-CN" sz="2800" baseline="-25000"/>
              <a:t>2</a:t>
            </a:r>
            <a:r>
              <a:rPr lang="nl-NL" altLang="zh-CN" sz="2800"/>
              <a:t>(</a:t>
            </a:r>
            <a:r>
              <a:rPr lang="nl-NL" altLang="zh-CN" sz="2800" i="1"/>
              <a:t>q</a:t>
            </a:r>
            <a:r>
              <a:rPr lang="nl-NL" altLang="zh-CN" sz="2800"/>
              <a:t>) = max</a:t>
            </a:r>
            <a:r>
              <a:rPr lang="nl-NL" altLang="zh-CN" sz="2800" i="1"/>
              <a:t> Mq</a:t>
            </a:r>
            <a:r>
              <a:rPr lang="nl-NL" altLang="zh-CN" sz="2800" i="1" baseline="30000"/>
              <a:t>T</a:t>
            </a:r>
            <a:r>
              <a:rPr lang="nl-NL" altLang="zh-CN" sz="2800" baseline="30000"/>
              <a:t> </a:t>
            </a:r>
          </a:p>
        </p:txBody>
      </p:sp>
      <p:sp>
        <p:nvSpPr>
          <p:cNvPr id="40066" name="Rectangle 130"/>
          <p:cNvSpPr>
            <a:spLocks noChangeArrowheads="1"/>
          </p:cNvSpPr>
          <p:nvPr/>
        </p:nvSpPr>
        <p:spPr bwMode="auto">
          <a:xfrm>
            <a:off x="1620838" y="4291013"/>
            <a:ext cx="6896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守门员可以用</a:t>
            </a:r>
            <a:r>
              <a:rPr lang="en-US" altLang="zh-CN" sz="2800" b="1"/>
              <a:t>max</a:t>
            </a:r>
            <a:r>
              <a:rPr lang="en-US" altLang="zh-CN" sz="2800" b="1" i="1"/>
              <a:t> Mq</a:t>
            </a:r>
            <a:r>
              <a:rPr lang="en-US" altLang="zh-CN" sz="2800" b="1" i="1" baseline="30000"/>
              <a:t>T</a:t>
            </a:r>
            <a:r>
              <a:rPr lang="zh-CN" altLang="en-US" sz="2800" b="1"/>
              <a:t>来衡量策略</a:t>
            </a:r>
            <a:r>
              <a:rPr lang="en-US" altLang="zh-CN" sz="2800" b="1" i="1"/>
              <a:t>q</a:t>
            </a:r>
            <a:r>
              <a:rPr lang="zh-CN" altLang="en-US" sz="2800" b="1"/>
              <a:t>的好坏 </a:t>
            </a:r>
          </a:p>
        </p:txBody>
      </p:sp>
      <p:sp>
        <p:nvSpPr>
          <p:cNvPr id="40067" name="AutoShape 131"/>
          <p:cNvSpPr>
            <a:spLocks noChangeArrowheads="1"/>
          </p:cNvSpPr>
          <p:nvPr/>
        </p:nvSpPr>
        <p:spPr bwMode="auto">
          <a:xfrm>
            <a:off x="1044575" y="4292600"/>
            <a:ext cx="215900" cy="358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069" name="Rectangle 133"/>
          <p:cNvSpPr>
            <a:spLocks noChangeArrowheads="1"/>
          </p:cNvSpPr>
          <p:nvPr/>
        </p:nvSpPr>
        <p:spPr bwMode="auto">
          <a:xfrm>
            <a:off x="4826000" y="5167313"/>
            <a:ext cx="327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accent2"/>
                </a:solidFill>
              </a:rPr>
              <a:t>p</a:t>
            </a:r>
            <a:r>
              <a:rPr lang="en-US" altLang="zh-CN" sz="2800" b="1" baseline="30000">
                <a:solidFill>
                  <a:schemeClr val="accent2"/>
                </a:solidFill>
              </a:rPr>
              <a:t>*</a:t>
            </a:r>
            <a:r>
              <a:rPr lang="en-US" altLang="zh-CN" sz="2800" b="1">
                <a:solidFill>
                  <a:schemeClr val="accent2"/>
                </a:solidFill>
              </a:rPr>
              <a:t>=(0.383, 0.617)</a:t>
            </a:r>
          </a:p>
        </p:txBody>
      </p:sp>
      <p:sp>
        <p:nvSpPr>
          <p:cNvPr id="40070" name="Rectangle 134"/>
          <p:cNvSpPr>
            <a:spLocks noChangeArrowheads="1"/>
          </p:cNvSpPr>
          <p:nvPr/>
        </p:nvSpPr>
        <p:spPr bwMode="auto">
          <a:xfrm>
            <a:off x="4851400" y="5746750"/>
            <a:ext cx="3059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accent2"/>
                </a:solidFill>
              </a:rPr>
              <a:t>q</a:t>
            </a:r>
            <a:r>
              <a:rPr lang="en-US" altLang="zh-CN" sz="2800" b="1" baseline="30000">
                <a:solidFill>
                  <a:schemeClr val="accent2"/>
                </a:solidFill>
              </a:rPr>
              <a:t>*</a:t>
            </a:r>
            <a:r>
              <a:rPr lang="en-US" altLang="zh-CN" sz="2800" b="1">
                <a:solidFill>
                  <a:schemeClr val="accent2"/>
                </a:solidFill>
              </a:rPr>
              <a:t>=(0.417, 0.583)</a:t>
            </a:r>
          </a:p>
        </p:txBody>
      </p:sp>
      <p:sp>
        <p:nvSpPr>
          <p:cNvPr id="40071" name="Rectangle 135"/>
          <p:cNvSpPr>
            <a:spLocks noChangeArrowheads="1"/>
          </p:cNvSpPr>
          <p:nvPr/>
        </p:nvSpPr>
        <p:spPr bwMode="auto">
          <a:xfrm>
            <a:off x="7667625" y="5283200"/>
            <a:ext cx="14414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最优值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800" b="1">
                <a:solidFill>
                  <a:schemeClr val="accent2"/>
                </a:solidFill>
              </a:rPr>
              <a:t> 0.796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4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4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4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4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4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4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4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4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4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4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5" grpId="0" autoUpdateAnimBg="0"/>
      <p:bldP spid="40057" grpId="0"/>
      <p:bldP spid="40059" grpId="0"/>
      <p:bldP spid="40061" grpId="0" animBg="1"/>
      <p:bldP spid="40062" grpId="0"/>
      <p:bldP spid="40063" grpId="0" animBg="1"/>
      <p:bldP spid="40064" grpId="0"/>
      <p:bldP spid="40065" grpId="0"/>
      <p:bldP spid="40066" grpId="0"/>
      <p:bldP spid="40067" grpId="0" animBg="1"/>
      <p:bldP spid="40069" grpId="0"/>
      <p:bldP spid="40070" grpId="0"/>
      <p:bldP spid="40071" grpId="0"/>
    </p:bldLst>
  </p:timing>
</p:sld>
</file>

<file path=ppt/theme/theme1.xml><?xml version="1.0" encoding="utf-8"?>
<a:theme xmlns:a="http://schemas.openxmlformats.org/drawingml/2006/main" name="shuxuemoxing">
  <a:themeElements>
    <a:clrScheme name="shuxuemoxing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00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F:\数学模型电子教案\shuxuemoxing.pot</Template>
  <TotalTime>6629</TotalTime>
  <Words>7575</Words>
  <Application>Microsoft Office PowerPoint</Application>
  <PresentationFormat>全屏显示(4:3)</PresentationFormat>
  <Paragraphs>885</Paragraphs>
  <Slides>74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74</vt:i4>
      </vt:variant>
    </vt:vector>
  </HeadingPairs>
  <TitlesOfParts>
    <vt:vector size="78" baseType="lpstr">
      <vt:lpstr>shuxuemoxing</vt:lpstr>
      <vt:lpstr>Equation</vt:lpstr>
      <vt:lpstr>Clip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问题的分析与数学符号的引进</vt:lpstr>
      <vt:lpstr>模型的建立与求解</vt:lpstr>
      <vt:lpstr>模型的建立与求解</vt:lpstr>
      <vt:lpstr>PowerPoint 演示文稿</vt:lpstr>
      <vt:lpstr>PowerPoint 演示文稿</vt:lpstr>
      <vt:lpstr>PowerPoint 演示文稿</vt:lpstr>
      <vt:lpstr>模型的解释</vt:lpstr>
      <vt:lpstr>模型的分析与应用：拥堵费</vt:lpstr>
      <vt:lpstr>模型的分析与应用：拥堵费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jiangqy</cp:lastModifiedBy>
  <cp:revision>312</cp:revision>
  <dcterms:created xsi:type="dcterms:W3CDTF">2000-04-21T12:31:27Z</dcterms:created>
  <dcterms:modified xsi:type="dcterms:W3CDTF">2018-04-04T08:18:39Z</dcterms:modified>
</cp:coreProperties>
</file>