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sldIdLst>
    <p:sldId id="295" r:id="rId2"/>
    <p:sldId id="388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83" r:id="rId16"/>
    <p:sldId id="324" r:id="rId17"/>
    <p:sldId id="325" r:id="rId18"/>
    <p:sldId id="31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84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4" r:id="rId38"/>
    <p:sldId id="278" r:id="rId39"/>
    <p:sldId id="346" r:id="rId40"/>
    <p:sldId id="347" r:id="rId41"/>
    <p:sldId id="282" r:id="rId42"/>
    <p:sldId id="348" r:id="rId43"/>
    <p:sldId id="349" r:id="rId44"/>
    <p:sldId id="256" r:id="rId45"/>
    <p:sldId id="257" r:id="rId46"/>
    <p:sldId id="385" r:id="rId47"/>
    <p:sldId id="389" r:id="rId48"/>
    <p:sldId id="390" r:id="rId49"/>
    <p:sldId id="391" r:id="rId50"/>
    <p:sldId id="392" r:id="rId51"/>
    <p:sldId id="393" r:id="rId52"/>
    <p:sldId id="394" r:id="rId5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FF66"/>
    <a:srgbClr val="99FFCC"/>
    <a:srgbClr val="FFFF00"/>
    <a:srgbClr val="FF9933"/>
    <a:srgbClr val="66CCFF"/>
    <a:srgbClr val="FF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86433" autoAdjust="0"/>
  </p:normalViewPr>
  <p:slideViewPr>
    <p:cSldViewPr>
      <p:cViewPr varScale="1">
        <p:scale>
          <a:sx n="70" d="100"/>
          <a:sy n="70" d="100"/>
        </p:scale>
        <p:origin x="992" y="5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51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4.wmf"/><Relationship Id="rId7" Type="http://schemas.openxmlformats.org/officeDocument/2006/relationships/image" Target="../media/image30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49.wmf"/><Relationship Id="rId1" Type="http://schemas.openxmlformats.org/officeDocument/2006/relationships/image" Target="../media/image52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D6742-0844-4467-A8FC-34AB5956E4FC}" type="datetimeFigureOut">
              <a:rPr lang="zh-CN" altLang="en-US" smtClean="0"/>
              <a:t>2017/4/29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EC790-4FA7-4046-8F92-7B83901ED2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35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21DB6B-E8F3-4512-8122-33B8B3BB329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72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EC790-4FA7-4046-8F92-7B83901ED2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2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EC790-4FA7-4046-8F92-7B83901ED28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6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92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2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60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4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2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899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12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9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1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063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892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107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7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5507.htm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3.png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11" Type="http://schemas.openxmlformats.org/officeDocument/2006/relationships/image" Target="../media/image19.wmf"/><Relationship Id="rId10" Type="http://schemas.openxmlformats.org/officeDocument/2006/relationships/oleObject" Target="../embeddings/oleObject16.bin"/><Relationship Id="rId9" Type="http://schemas.openxmlformats.org/officeDocument/2006/relationships/image" Target="../media/image18.wmf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7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1.emf"/><Relationship Id="rId4" Type="http://schemas.openxmlformats.org/officeDocument/2006/relationships/image" Target="../media/image34.wmf"/><Relationship Id="rId9" Type="http://schemas.openxmlformats.org/officeDocument/2006/relationships/image" Target="../media/image40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48.wmf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7.bin"/><Relationship Id="rId14" Type="http://schemas.openxmlformats.org/officeDocument/2006/relationships/oleObject" Target="../embeddings/oleObject5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66.png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50.emf"/><Relationship Id="rId7" Type="http://schemas.openxmlformats.org/officeDocument/2006/relationships/image" Target="../media/image7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10" Type="http://schemas.openxmlformats.org/officeDocument/2006/relationships/image" Target="../media/image74.png"/><Relationship Id="rId4" Type="http://schemas.openxmlformats.org/officeDocument/2006/relationships/image" Target="../media/image51.emf"/><Relationship Id="rId9" Type="http://schemas.openxmlformats.org/officeDocument/2006/relationships/image" Target="../media/image4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5.wmf"/><Relationship Id="rId3" Type="http://schemas.openxmlformats.org/officeDocument/2006/relationships/oleObject" Target="../embeddings/oleObject56.bin"/><Relationship Id="rId7" Type="http://schemas.openxmlformats.org/officeDocument/2006/relationships/image" Target="../media/image76.png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59.bin"/><Relationship Id="rId4" Type="http://schemas.openxmlformats.org/officeDocument/2006/relationships/image" Target="../media/image52.wmf"/><Relationship Id="rId9" Type="http://schemas.openxmlformats.org/officeDocument/2006/relationships/image" Target="../media/image53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1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8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9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7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916832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FF0000"/>
                </a:solidFill>
              </a:rPr>
              <a:t>差分方程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若干</a:t>
            </a:r>
            <a:r>
              <a:rPr lang="zh-CN" altLang="zh-CN" sz="2800" b="1" dirty="0">
                <a:solidFill>
                  <a:srgbClr val="FF0000"/>
                </a:solidFill>
              </a:rPr>
              <a:t>离散点</a:t>
            </a:r>
            <a:r>
              <a:rPr lang="zh-CN" altLang="zh-CN" sz="2800" b="1" dirty="0"/>
              <a:t>上未知变量数值的</a:t>
            </a:r>
            <a:r>
              <a:rPr lang="zh-CN" altLang="zh-CN" sz="2800" b="1" dirty="0" smtClean="0"/>
              <a:t>方程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23528" y="2695394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描述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离散</a:t>
            </a:r>
            <a:r>
              <a:rPr lang="zh-CN" altLang="zh-CN" sz="2800" b="1" dirty="0"/>
              <a:t>时间段上客观对象的</a:t>
            </a:r>
            <a:r>
              <a:rPr lang="zh-CN" altLang="zh-CN" sz="2800" b="1" dirty="0">
                <a:solidFill>
                  <a:srgbClr val="FF0000"/>
                </a:solidFill>
              </a:rPr>
              <a:t>动态变化</a:t>
            </a:r>
            <a:r>
              <a:rPr lang="zh-CN" altLang="zh-CN" sz="2800" b="1" dirty="0" smtClean="0"/>
              <a:t>过程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23528" y="3481844"/>
            <a:ext cx="7832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现实世界中随时间</a:t>
            </a:r>
            <a:r>
              <a:rPr lang="zh-CN" altLang="zh-CN" sz="2800" b="1" dirty="0">
                <a:solidFill>
                  <a:srgbClr val="FF0000"/>
                </a:solidFill>
              </a:rPr>
              <a:t>连续变化</a:t>
            </a:r>
            <a:r>
              <a:rPr lang="zh-CN" altLang="zh-CN" sz="2800" b="1" dirty="0"/>
              <a:t>的动态过程的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近似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337939" y="4149080"/>
            <a:ext cx="805048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44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差分方程与代数方程都是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离散模型</a:t>
            </a:r>
            <a:r>
              <a:rPr lang="zh-CN" altLang="en-US" sz="2800" b="1" dirty="0" smtClean="0"/>
              <a:t>的数学表述，二者有着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类似的向量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矩阵表达形式</a:t>
            </a:r>
            <a:r>
              <a:rPr lang="zh-CN" altLang="en-US" sz="2800" b="1" dirty="0" smtClean="0"/>
              <a:t>，求解过程也存在相互联系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80814" y="836712"/>
            <a:ext cx="802363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4000" dirty="0">
                <a:ea typeface="隶书" pitchFamily="49" charset="-122"/>
              </a:rPr>
              <a:t>六</a:t>
            </a:r>
            <a:r>
              <a:rPr lang="zh-CN" altLang="en-US" sz="4000" dirty="0" smtClean="0">
                <a:latin typeface="隶书" pitchFamily="49" charset="-122"/>
                <a:ea typeface="隶书" pitchFamily="49" charset="-122"/>
              </a:rPr>
              <a:t>章  差分方程</a:t>
            </a:r>
            <a:r>
              <a:rPr lang="zh-CN" altLang="en-US" sz="4000" dirty="0">
                <a:latin typeface="隶书" pitchFamily="49" charset="-122"/>
                <a:ea typeface="隶书" pitchFamily="49" charset="-122"/>
              </a:rPr>
              <a:t>与代数方程模型</a:t>
            </a:r>
            <a:endParaRPr lang="en-US" altLang="zh-CN" sz="4000" dirty="0"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9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91887" y="680791"/>
            <a:ext cx="307007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等额本息还</a:t>
            </a:r>
            <a:r>
              <a:rPr lang="zh-CN" altLang="zh-CN" sz="2800" b="1" dirty="0" smtClean="0"/>
              <a:t>款模型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622422"/>
              </p:ext>
            </p:extLst>
          </p:nvPr>
        </p:nvGraphicFramePr>
        <p:xfrm>
          <a:off x="3851920" y="1943464"/>
          <a:ext cx="2390054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61" name="公式" r:id="rId3" imgW="1143000" imgH="444500" progId="Equation.3">
                  <p:embed/>
                </p:oleObj>
              </mc:Choice>
              <mc:Fallback>
                <p:oleObj name="公式" r:id="rId3" imgW="1143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943464"/>
                        <a:ext cx="2390054" cy="93610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91333" y="3265820"/>
            <a:ext cx="22813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A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还</a:t>
            </a:r>
            <a:r>
              <a:rPr lang="zh-CN" altLang="zh-CN" sz="2800" b="1" dirty="0"/>
              <a:t>款总额</a:t>
            </a:r>
            <a:endParaRPr lang="zh-CN" altLang="en-US" sz="2800" b="1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2201"/>
              </p:ext>
            </p:extLst>
          </p:nvPr>
        </p:nvGraphicFramePr>
        <p:xfrm>
          <a:off x="3275856" y="3049464"/>
          <a:ext cx="3037148" cy="89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62" name="公式" r:id="rId5" imgW="1549400" imgH="457200" progId="Equation.3">
                  <p:embed/>
                </p:oleObj>
              </mc:Choice>
              <mc:Fallback>
                <p:oleObj name="公式" r:id="rId5" imgW="1549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049464"/>
                        <a:ext cx="3037148" cy="8943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91333" y="2132856"/>
            <a:ext cx="2712602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a~</a:t>
            </a:r>
            <a:r>
              <a:rPr lang="zh-CN" altLang="zh-CN" sz="2800" b="1" dirty="0" smtClean="0"/>
              <a:t>每月</a:t>
            </a:r>
            <a:r>
              <a:rPr lang="zh-CN" altLang="zh-CN" sz="2800" b="1" dirty="0"/>
              <a:t>还款</a:t>
            </a:r>
            <a:r>
              <a:rPr lang="zh-CN" altLang="zh-CN" sz="2800" b="1" dirty="0" smtClean="0"/>
              <a:t>金额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693557" y="1392185"/>
            <a:ext cx="222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贷款总额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3529129" y="1417244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r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月利率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5738100" y="1392185"/>
            <a:ext cx="2723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n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贷款期限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月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543540" y="4129916"/>
            <a:ext cx="8060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例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　</a:t>
            </a:r>
            <a:r>
              <a:rPr lang="en-US" altLang="zh-CN" sz="2800" b="1" i="1" dirty="0"/>
              <a:t> x</a:t>
            </a:r>
            <a:r>
              <a:rPr lang="en-US" altLang="zh-CN" sz="2800" b="1" baseline="-25000" dirty="0"/>
              <a:t>0 </a:t>
            </a:r>
            <a:r>
              <a:rPr lang="en-US" altLang="zh-CN" sz="2800" b="1" dirty="0"/>
              <a:t>=</a:t>
            </a:r>
            <a:r>
              <a:rPr lang="en-US" altLang="zh-CN" sz="2800" b="1" dirty="0" smtClean="0"/>
              <a:t>100(</a:t>
            </a:r>
            <a:r>
              <a:rPr lang="zh-CN" altLang="zh-CN" sz="2800" b="1" dirty="0" smtClean="0"/>
              <a:t>万元</a:t>
            </a:r>
            <a:r>
              <a:rPr lang="en-US" altLang="zh-CN" sz="2800" b="1" dirty="0" smtClean="0"/>
              <a:t>), 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=0.0655/12,</a:t>
            </a:r>
            <a:r>
              <a:rPr lang="en-US" altLang="zh-CN" sz="2800" b="1" dirty="0"/>
              <a:t> 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/>
              <a:t>=</a:t>
            </a:r>
            <a:r>
              <a:rPr lang="en-US" altLang="zh-CN" sz="2800" b="1" dirty="0" smtClean="0"/>
              <a:t>12</a:t>
            </a:r>
            <a:r>
              <a:rPr lang="en-US" altLang="zh-CN" sz="2800" b="1" dirty="0">
                <a:sym typeface="Symbol"/>
              </a:rPr>
              <a:t></a:t>
            </a:r>
            <a:r>
              <a:rPr lang="en-US" altLang="zh-CN" sz="2800" b="1" dirty="0"/>
              <a:t>20=240(</a:t>
            </a:r>
            <a:r>
              <a:rPr lang="zh-CN" altLang="zh-CN" sz="2800" b="1" dirty="0"/>
              <a:t>月</a:t>
            </a:r>
            <a:r>
              <a:rPr lang="en-US" altLang="zh-CN" sz="2800" b="1" dirty="0"/>
              <a:t>)</a:t>
            </a:r>
            <a:endParaRPr lang="zh-CN" altLang="en-US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2123728" y="4941168"/>
            <a:ext cx="5760640" cy="556640"/>
            <a:chOff x="2123728" y="4941168"/>
            <a:chExt cx="5760640" cy="556640"/>
          </a:xfrm>
        </p:grpSpPr>
        <p:sp>
          <p:nvSpPr>
            <p:cNvPr id="17" name="矩形 16"/>
            <p:cNvSpPr/>
            <p:nvPr/>
          </p:nvSpPr>
          <p:spPr>
            <a:xfrm>
              <a:off x="2345310" y="4941168"/>
              <a:ext cx="55390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 smtClean="0"/>
                <a:t>a</a:t>
              </a:r>
              <a:r>
                <a:rPr lang="en-US" altLang="zh-CN" sz="2800" b="1" dirty="0" smtClean="0"/>
                <a:t>=7485.2(</a:t>
              </a:r>
              <a:r>
                <a:rPr lang="zh-CN" altLang="zh-CN" sz="2800" b="1" dirty="0" smtClean="0"/>
                <a:t>元</a:t>
              </a:r>
              <a:r>
                <a:rPr lang="en-US" altLang="zh-CN" sz="2800" b="1" dirty="0" smtClean="0"/>
                <a:t>),  </a:t>
              </a:r>
              <a:r>
                <a:rPr lang="en-US" altLang="zh-CN" sz="2800" b="1" i="1" dirty="0" smtClean="0"/>
                <a:t>A</a:t>
              </a:r>
              <a:r>
                <a:rPr lang="en-US" altLang="zh-CN" sz="2800" b="1" baseline="-25000" dirty="0" smtClean="0"/>
                <a:t>1</a:t>
              </a:r>
              <a:r>
                <a:rPr lang="en-US" altLang="zh-CN" sz="2800" b="1" dirty="0" smtClean="0"/>
                <a:t>=1796447.27(</a:t>
              </a:r>
              <a:r>
                <a:rPr lang="zh-CN" altLang="zh-CN" sz="2800" b="1" dirty="0" smtClean="0"/>
                <a:t>元</a:t>
              </a:r>
              <a:r>
                <a:rPr lang="en-US" altLang="zh-CN" sz="2800" b="1" dirty="0" smtClean="0"/>
                <a:t>)</a:t>
              </a:r>
              <a:endParaRPr lang="zh-CN" altLang="en-US" sz="2800" b="1" dirty="0"/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2123728" y="5013176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2345310" y="5733256"/>
            <a:ext cx="4121151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与</a:t>
            </a:r>
            <a:r>
              <a:rPr lang="zh-CN" altLang="zh-CN" sz="2800" b="1" dirty="0" smtClean="0"/>
              <a:t>房</a:t>
            </a:r>
            <a:r>
              <a:rPr lang="zh-CN" altLang="zh-CN" sz="2800" b="1" dirty="0"/>
              <a:t>贷计算器</a:t>
            </a:r>
            <a:r>
              <a:rPr lang="zh-CN" altLang="zh-CN" sz="2800" b="1" dirty="0" smtClean="0"/>
              <a:t>给</a:t>
            </a:r>
            <a:r>
              <a:rPr lang="zh-CN" altLang="zh-CN" sz="2800" b="1" dirty="0"/>
              <a:t>出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相同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8179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6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720840"/>
            <a:ext cx="8208912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zh-CN" altLang="zh-CN" sz="2800" b="1" dirty="0">
                <a:latin typeface="+mj-lt"/>
              </a:rPr>
              <a:t>例２　</a:t>
            </a:r>
            <a:r>
              <a:rPr lang="en-US" altLang="zh-CN" sz="2800" b="1" dirty="0" smtClean="0"/>
              <a:t>“</a:t>
            </a:r>
            <a:r>
              <a:rPr lang="zh-CN" altLang="zh-CN" sz="2800" b="1" dirty="0"/>
              <a:t>房贷计算器</a:t>
            </a:r>
            <a:r>
              <a:rPr lang="en-US" altLang="zh-CN" sz="2800" b="1" dirty="0"/>
              <a:t>”</a:t>
            </a:r>
            <a:r>
              <a:rPr lang="zh-CN" altLang="zh-CN" sz="2800" b="1" dirty="0"/>
              <a:t>选择</a:t>
            </a:r>
            <a:r>
              <a:rPr lang="zh-CN" altLang="zh-CN" sz="2800" b="1" dirty="0">
                <a:solidFill>
                  <a:srgbClr val="FF0000"/>
                </a:solidFill>
              </a:rPr>
              <a:t>等额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本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金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还</a:t>
            </a:r>
            <a:r>
              <a:rPr lang="zh-CN" altLang="zh-CN" sz="2800" b="1" dirty="0">
                <a:solidFill>
                  <a:srgbClr val="FF0000"/>
                </a:solidFill>
              </a:rPr>
              <a:t>款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输入</a:t>
            </a:r>
            <a:r>
              <a:rPr lang="en-US" altLang="zh-CN" sz="2800" b="1" dirty="0"/>
              <a:t>: </a:t>
            </a:r>
            <a:r>
              <a:rPr lang="zh-CN" altLang="zh-CN" sz="2800" b="1" dirty="0"/>
              <a:t>商业贷款总额</a:t>
            </a:r>
            <a:r>
              <a:rPr lang="en-US" altLang="zh-CN" sz="2800" b="1" dirty="0"/>
              <a:t>100</a:t>
            </a:r>
            <a:r>
              <a:rPr lang="zh-CN" altLang="zh-CN" sz="2800" b="1" dirty="0"/>
              <a:t>万元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期限</a:t>
            </a:r>
            <a:r>
              <a:rPr lang="en-US" altLang="zh-CN" sz="2800" b="1" dirty="0"/>
              <a:t>20</a:t>
            </a:r>
            <a:r>
              <a:rPr lang="zh-CN" altLang="zh-CN" sz="2800" b="1" dirty="0"/>
              <a:t>年</a:t>
            </a:r>
            <a:r>
              <a:rPr lang="en-US" altLang="zh-CN" sz="2800" b="1" dirty="0"/>
              <a:t>, </a:t>
            </a:r>
            <a:r>
              <a:rPr lang="zh-CN" altLang="zh-CN" sz="2800" b="1" dirty="0"/>
              <a:t>年利率</a:t>
            </a:r>
            <a:r>
              <a:rPr lang="en-US" altLang="zh-CN" sz="2800" b="1" dirty="0"/>
              <a:t>6.55%. </a:t>
            </a:r>
            <a:endParaRPr lang="zh-CN" altLang="zh-CN" sz="2800" b="1" dirty="0"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5696" y="704057"/>
            <a:ext cx="5540299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等额本息贷款和等额本金</a:t>
            </a:r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贷款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3496" y="4365104"/>
            <a:ext cx="817496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建立</a:t>
            </a:r>
            <a:r>
              <a:rPr lang="zh-CN" altLang="zh-CN" sz="2800" b="1" dirty="0">
                <a:solidFill>
                  <a:srgbClr val="FF0000"/>
                </a:solidFill>
              </a:rPr>
              <a:t>等额本金</a:t>
            </a:r>
            <a:r>
              <a:rPr lang="zh-CN" altLang="zh-CN" sz="2800" b="1" dirty="0"/>
              <a:t>还款方式的</a:t>
            </a:r>
            <a:r>
              <a:rPr lang="zh-CN" altLang="zh-CN" sz="2800" b="1" dirty="0" smtClean="0"/>
              <a:t>数学模型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并</a:t>
            </a:r>
            <a:r>
              <a:rPr lang="zh-CN" altLang="zh-CN" sz="2800" b="1" dirty="0"/>
              <a:t>作</a:t>
            </a:r>
            <a:r>
              <a:rPr lang="zh-CN" altLang="zh-CN" sz="2800" b="1" dirty="0" smtClean="0"/>
              <a:t>数值计算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539552" y="2276872"/>
            <a:ext cx="820891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400"/>
              </a:lnSpc>
            </a:pPr>
            <a:r>
              <a:rPr lang="en-US" altLang="zh-CN" sz="2800" b="1" dirty="0" smtClean="0">
                <a:solidFill>
                  <a:srgbClr val="000000"/>
                </a:solidFill>
              </a:rPr>
              <a:t>                                                                            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点击</a:t>
            </a:r>
            <a:r>
              <a:rPr lang="en-US" altLang="zh-CN" sz="2800" b="1" dirty="0">
                <a:solidFill>
                  <a:srgbClr val="000000"/>
                </a:solidFill>
              </a:rPr>
              <a:t>“</a:t>
            </a:r>
            <a:r>
              <a:rPr lang="zh-CN" altLang="zh-CN" sz="2800" b="1" dirty="0">
                <a:solidFill>
                  <a:srgbClr val="000000"/>
                </a:solidFill>
              </a:rPr>
              <a:t>开始计算</a:t>
            </a:r>
            <a:r>
              <a:rPr lang="en-US" altLang="zh-CN" sz="2800" b="1" dirty="0">
                <a:solidFill>
                  <a:srgbClr val="000000"/>
                </a:solidFill>
              </a:rPr>
              <a:t>”</a:t>
            </a:r>
            <a:r>
              <a:rPr lang="zh-CN" altLang="zh-CN" sz="2800" b="1" dirty="0">
                <a:solidFill>
                  <a:srgbClr val="000000"/>
                </a:solidFill>
              </a:rPr>
              <a:t>得到</a:t>
            </a:r>
            <a:r>
              <a:rPr lang="en-US" altLang="zh-CN" sz="2800" b="1" dirty="0">
                <a:solidFill>
                  <a:srgbClr val="000000"/>
                </a:solidFill>
              </a:rPr>
              <a:t>: </a:t>
            </a:r>
            <a:r>
              <a:rPr lang="zh-CN" altLang="zh-CN" sz="2800" b="1" dirty="0">
                <a:solidFill>
                  <a:srgbClr val="FF0000"/>
                </a:solidFill>
                <a:latin typeface="Times New Roman"/>
              </a:rPr>
              <a:t>还款总额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</a:rPr>
              <a:t>1657729.17</a:t>
            </a:r>
            <a:r>
              <a:rPr lang="zh-CN" altLang="zh-CN" sz="2800" b="1" dirty="0">
                <a:solidFill>
                  <a:srgbClr val="FF0000"/>
                </a:solidFill>
                <a:latin typeface="Times New Roman"/>
              </a:rPr>
              <a:t>元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</a:rPr>
              <a:t>, </a:t>
            </a:r>
            <a:r>
              <a:rPr lang="zh-CN" altLang="zh-CN" sz="2800" b="1" dirty="0">
                <a:solidFill>
                  <a:srgbClr val="FF0000"/>
                </a:solidFill>
                <a:latin typeface="Times New Roman"/>
              </a:rPr>
              <a:t>每月还款金额</a:t>
            </a:r>
            <a:r>
              <a:rPr lang="zh-CN" altLang="zh-CN" sz="2800" b="1" dirty="0">
                <a:solidFill>
                  <a:srgbClr val="000000"/>
                </a:solidFill>
                <a:latin typeface="Times New Roman"/>
              </a:rPr>
              <a:t>由第１月的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</a:rPr>
              <a:t>9625</a:t>
            </a:r>
            <a:r>
              <a:rPr lang="zh-CN" altLang="zh-CN" sz="2800" b="1" dirty="0">
                <a:solidFill>
                  <a:srgbClr val="000000"/>
                </a:solidFill>
                <a:latin typeface="Times New Roman"/>
              </a:rPr>
              <a:t>元</a:t>
            </a:r>
            <a:r>
              <a:rPr lang="zh-CN" altLang="zh-CN" sz="2800" b="1" dirty="0">
                <a:solidFill>
                  <a:srgbClr val="FF0000"/>
                </a:solidFill>
                <a:latin typeface="Times New Roman"/>
              </a:rPr>
              <a:t>逐月递减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</a:rPr>
              <a:t>, </a:t>
            </a:r>
            <a:r>
              <a:rPr lang="zh-CN" altLang="zh-CN" sz="2800" b="1" dirty="0">
                <a:solidFill>
                  <a:srgbClr val="000000"/>
                </a:solidFill>
                <a:latin typeface="Times New Roman"/>
              </a:rPr>
              <a:t>最后１月为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</a:rPr>
              <a:t>4189.41</a:t>
            </a:r>
            <a:r>
              <a:rPr lang="zh-CN" altLang="zh-CN" sz="2800" b="1" dirty="0">
                <a:solidFill>
                  <a:srgbClr val="000000"/>
                </a:solidFill>
                <a:latin typeface="Times New Roman"/>
              </a:rPr>
              <a:t>元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</a:rPr>
              <a:t>.</a:t>
            </a:r>
            <a:endParaRPr lang="zh-CN" altLang="zh-CN" sz="2800" b="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244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3557" y="692696"/>
            <a:ext cx="307007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等额</a:t>
            </a:r>
            <a:r>
              <a:rPr lang="zh-CN" altLang="zh-CN" sz="2800" b="1" dirty="0" smtClean="0"/>
              <a:t>本</a:t>
            </a:r>
            <a:r>
              <a:rPr lang="zh-CN" altLang="en-US" sz="2800" b="1" dirty="0" smtClean="0"/>
              <a:t>金</a:t>
            </a:r>
            <a:r>
              <a:rPr lang="zh-CN" altLang="zh-CN" sz="2800" b="1" dirty="0" smtClean="0"/>
              <a:t>还款模型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93557" y="1392185"/>
            <a:ext cx="222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贷款总额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3318971" y="1417244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r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月利率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520585" y="1392185"/>
            <a:ext cx="2723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n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贷款期限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月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693557" y="3933056"/>
            <a:ext cx="312297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第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月还</a:t>
            </a:r>
            <a:r>
              <a:rPr lang="zh-CN" altLang="zh-CN" sz="2800" b="1" dirty="0" smtClean="0"/>
              <a:t>款金额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533136" y="3068960"/>
            <a:ext cx="8077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还</a:t>
            </a:r>
            <a:r>
              <a:rPr lang="zh-CN" altLang="zh-CN" sz="2800" b="1" dirty="0"/>
              <a:t>款金额</a:t>
            </a:r>
            <a:r>
              <a:rPr lang="zh-CN" altLang="zh-CN" sz="2800" b="1" dirty="0">
                <a:solidFill>
                  <a:srgbClr val="FF0000"/>
                </a:solidFill>
              </a:rPr>
              <a:t>逐月减少</a:t>
            </a:r>
            <a:r>
              <a:rPr lang="zh-CN" altLang="zh-CN" sz="2800" b="1" dirty="0"/>
              <a:t>归还本金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/</a:t>
            </a:r>
            <a:r>
              <a:rPr lang="en-US" altLang="zh-CN" sz="2800" b="1" i="1" dirty="0"/>
              <a:t>n</a:t>
            </a:r>
            <a:r>
              <a:rPr lang="zh-CN" altLang="zh-CN" sz="2800" b="1" dirty="0"/>
              <a:t>所产生的</a:t>
            </a:r>
            <a:r>
              <a:rPr lang="zh-CN" altLang="zh-CN" sz="2800" b="1" dirty="0">
                <a:solidFill>
                  <a:srgbClr val="FF0000"/>
                </a:solidFill>
              </a:rPr>
              <a:t>利息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2800" b="1" i="1" dirty="0">
                <a:solidFill>
                  <a:srgbClr val="FF0000"/>
                </a:solidFill>
              </a:rPr>
              <a:t>r</a:t>
            </a:r>
            <a:r>
              <a:rPr lang="en-US" altLang="zh-CN" sz="2800" b="1" dirty="0">
                <a:solidFill>
                  <a:srgbClr val="FF0000"/>
                </a:solidFill>
              </a:rPr>
              <a:t>/</a:t>
            </a:r>
            <a:r>
              <a:rPr lang="en-US" altLang="zh-CN" sz="2800" b="1" i="1" dirty="0">
                <a:solidFill>
                  <a:srgbClr val="FF0000"/>
                </a:solidFill>
              </a:rPr>
              <a:t>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158769"/>
              </p:ext>
            </p:extLst>
          </p:nvPr>
        </p:nvGraphicFramePr>
        <p:xfrm>
          <a:off x="3983935" y="3744090"/>
          <a:ext cx="4285961" cy="90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79" name="公式" r:id="rId3" imgW="1854200" imgH="393700" progId="Equation.3">
                  <p:embed/>
                </p:oleObj>
              </mc:Choice>
              <mc:Fallback>
                <p:oleObj name="公式" r:id="rId3" imgW="18542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935" y="3744090"/>
                        <a:ext cx="4285961" cy="9011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9552" y="2137183"/>
            <a:ext cx="294234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每月</a:t>
            </a:r>
            <a:r>
              <a:rPr lang="zh-CN" altLang="zh-CN" sz="2800" b="1" dirty="0"/>
              <a:t>归还</a:t>
            </a:r>
            <a:r>
              <a:rPr lang="zh-CN" altLang="zh-CN" sz="2800" b="1" dirty="0" smtClean="0"/>
              <a:t>本金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/</a:t>
            </a:r>
            <a:r>
              <a:rPr lang="en-US" altLang="zh-CN" sz="2800" b="1" i="1" dirty="0"/>
              <a:t>n</a:t>
            </a:r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4067944" y="2012472"/>
            <a:ext cx="4356484" cy="912472"/>
            <a:chOff x="4067944" y="2012472"/>
            <a:chExt cx="4356484" cy="912472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6481337"/>
                </p:ext>
              </p:extLst>
            </p:nvPr>
          </p:nvGraphicFramePr>
          <p:xfrm>
            <a:off x="6554972" y="2012472"/>
            <a:ext cx="1869456" cy="912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80" name="公式" r:id="rId5" imgW="799753" imgH="393529" progId="Equation.3">
                    <p:embed/>
                  </p:oleObj>
                </mc:Choice>
                <mc:Fallback>
                  <p:oleObj name="公式" r:id="rId5" imgW="799753" imgH="393529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4972" y="2012472"/>
                          <a:ext cx="1869456" cy="91247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矩形 14"/>
            <p:cNvSpPr/>
            <p:nvPr/>
          </p:nvSpPr>
          <p:spPr>
            <a:xfrm>
              <a:off x="4067944" y="2166217"/>
              <a:ext cx="25282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zh-CN" sz="2800" b="1" dirty="0" smtClean="0">
                  <a:solidFill>
                    <a:srgbClr val="000000"/>
                  </a:solidFill>
                </a:rPr>
                <a:t>第</a:t>
              </a:r>
              <a:r>
                <a:rPr lang="en-US" altLang="zh-CN" sz="2800" b="1" dirty="0" smtClean="0">
                  <a:solidFill>
                    <a:srgbClr val="000000"/>
                  </a:solidFill>
                </a:rPr>
                <a:t>1</a:t>
              </a:r>
              <a:r>
                <a:rPr lang="zh-CN" altLang="zh-CN" sz="2800" b="1" dirty="0" smtClean="0">
                  <a:solidFill>
                    <a:srgbClr val="000000"/>
                  </a:solidFill>
                </a:rPr>
                <a:t>月</a:t>
              </a:r>
              <a:r>
                <a:rPr lang="zh-CN" altLang="zh-CN" sz="2800" b="1" dirty="0">
                  <a:solidFill>
                    <a:srgbClr val="000000"/>
                  </a:solidFill>
                </a:rPr>
                <a:t>还款金额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971600" y="4797152"/>
            <a:ext cx="1296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k=n</a:t>
            </a:r>
            <a:r>
              <a:rPr lang="zh-CN" altLang="zh-CN" b="1" dirty="0" smtClean="0"/>
              <a:t>递推至</a:t>
            </a:r>
            <a:r>
              <a:rPr lang="en-US" altLang="zh-CN" b="1" i="1" dirty="0" smtClean="0"/>
              <a:t>k</a:t>
            </a:r>
            <a:r>
              <a:rPr lang="en-US" altLang="zh-CN" b="1" dirty="0" smtClean="0"/>
              <a:t>=</a:t>
            </a: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339752" y="4797152"/>
            <a:ext cx="5724932" cy="954107"/>
            <a:chOff x="2339752" y="4797152"/>
            <a:chExt cx="5724932" cy="954107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5025580"/>
                </p:ext>
              </p:extLst>
            </p:nvPr>
          </p:nvGraphicFramePr>
          <p:xfrm>
            <a:off x="2502939" y="4797152"/>
            <a:ext cx="5561745" cy="954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81" name="公式" r:id="rId7" imgW="2273300" imgH="393700" progId="Equation.3">
                    <p:embed/>
                  </p:oleObj>
                </mc:Choice>
                <mc:Fallback>
                  <p:oleObj name="公式" r:id="rId7" imgW="2273300" imgH="393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2939" y="4797152"/>
                          <a:ext cx="5561745" cy="95410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右箭头 18"/>
            <p:cNvSpPr/>
            <p:nvPr/>
          </p:nvSpPr>
          <p:spPr bwMode="auto">
            <a:xfrm>
              <a:off x="2339752" y="5013176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1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13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3557" y="692696"/>
            <a:ext cx="307007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等额</a:t>
            </a:r>
            <a:r>
              <a:rPr lang="zh-CN" altLang="zh-CN" sz="2800" b="1" dirty="0" smtClean="0"/>
              <a:t>本</a:t>
            </a:r>
            <a:r>
              <a:rPr lang="zh-CN" altLang="en-US" sz="2800" b="1" dirty="0" smtClean="0"/>
              <a:t>金</a:t>
            </a:r>
            <a:r>
              <a:rPr lang="zh-CN" altLang="zh-CN" sz="2800" b="1" dirty="0" smtClean="0"/>
              <a:t>还款模型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693557" y="1392185"/>
            <a:ext cx="222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贷款总额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318971" y="1417244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r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月利率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520585" y="1392185"/>
            <a:ext cx="2723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n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贷款期限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月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39552" y="2185700"/>
            <a:ext cx="312297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第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月还</a:t>
            </a:r>
            <a:r>
              <a:rPr lang="zh-CN" altLang="zh-CN" sz="2800" b="1" dirty="0" smtClean="0"/>
              <a:t>款金额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981348"/>
              </p:ext>
            </p:extLst>
          </p:nvPr>
        </p:nvGraphicFramePr>
        <p:xfrm>
          <a:off x="3783960" y="2038699"/>
          <a:ext cx="4641925" cy="796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07" name="公式" r:id="rId3" imgW="2273300" imgH="393700" progId="Equation.3">
                  <p:embed/>
                </p:oleObj>
              </mc:Choice>
              <mc:Fallback>
                <p:oleObj name="公式" r:id="rId3" imgW="2273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960" y="2038699"/>
                        <a:ext cx="4641925" cy="79631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914994"/>
              </p:ext>
            </p:extLst>
          </p:nvPr>
        </p:nvGraphicFramePr>
        <p:xfrm>
          <a:off x="3583820" y="3042346"/>
          <a:ext cx="3220428" cy="86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08" name="公式" r:id="rId5" imgW="1587500" imgH="431800" progId="Equation.3">
                  <p:embed/>
                </p:oleObj>
              </mc:Choice>
              <mc:Fallback>
                <p:oleObj name="公式" r:id="rId5" imgW="15875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820" y="3042346"/>
                        <a:ext cx="3220428" cy="86778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27610" y="3059454"/>
            <a:ext cx="22813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A</a:t>
            </a:r>
            <a:r>
              <a:rPr lang="en-US" altLang="zh-CN" sz="2800" b="1" baseline="-25000" dirty="0"/>
              <a:t>2</a:t>
            </a:r>
            <a:r>
              <a:rPr lang="en-US" altLang="zh-CN" sz="2800" b="1" i="1" dirty="0" smtClean="0"/>
              <a:t> </a:t>
            </a:r>
            <a:r>
              <a:rPr lang="en-US" altLang="zh-CN" sz="2800" b="1" i="1" dirty="0"/>
              <a:t>~</a:t>
            </a:r>
            <a:r>
              <a:rPr lang="zh-CN" altLang="zh-CN" sz="2800" b="1" dirty="0" smtClean="0"/>
              <a:t>还</a:t>
            </a:r>
            <a:r>
              <a:rPr lang="zh-CN" altLang="zh-CN" sz="2800" b="1" dirty="0"/>
              <a:t>款总额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543540" y="4129916"/>
            <a:ext cx="8060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例</a:t>
            </a:r>
            <a:r>
              <a:rPr lang="en-US" altLang="zh-CN" sz="2800" b="1" dirty="0" smtClean="0"/>
              <a:t>2</a:t>
            </a:r>
            <a:r>
              <a:rPr lang="zh-CN" altLang="zh-CN" sz="2800" b="1" dirty="0"/>
              <a:t>　</a:t>
            </a:r>
            <a:r>
              <a:rPr lang="en-US" altLang="zh-CN" sz="2800" b="1" i="1" dirty="0"/>
              <a:t> x</a:t>
            </a:r>
            <a:r>
              <a:rPr lang="en-US" altLang="zh-CN" sz="2800" b="1" baseline="-25000" dirty="0"/>
              <a:t>0 </a:t>
            </a:r>
            <a:r>
              <a:rPr lang="en-US" altLang="zh-CN" sz="2800" b="1" dirty="0"/>
              <a:t>=</a:t>
            </a:r>
            <a:r>
              <a:rPr lang="en-US" altLang="zh-CN" sz="2800" b="1" dirty="0" smtClean="0"/>
              <a:t>100(</a:t>
            </a:r>
            <a:r>
              <a:rPr lang="zh-CN" altLang="zh-CN" sz="2800" b="1" dirty="0" smtClean="0"/>
              <a:t>万元</a:t>
            </a:r>
            <a:r>
              <a:rPr lang="en-US" altLang="zh-CN" sz="2800" b="1" dirty="0" smtClean="0"/>
              <a:t>), 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=0.0655/12,</a:t>
            </a:r>
            <a:r>
              <a:rPr lang="en-US" altLang="zh-CN" sz="2800" b="1" dirty="0"/>
              <a:t> 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/>
              <a:t>=</a:t>
            </a:r>
            <a:r>
              <a:rPr lang="en-US" altLang="zh-CN" sz="2800" b="1" dirty="0" smtClean="0"/>
              <a:t>12</a:t>
            </a:r>
            <a:r>
              <a:rPr lang="en-US" altLang="zh-CN" sz="2800" b="1" dirty="0">
                <a:sym typeface="Symbol"/>
              </a:rPr>
              <a:t></a:t>
            </a:r>
            <a:r>
              <a:rPr lang="en-US" altLang="zh-CN" sz="2800" b="1" dirty="0"/>
              <a:t>20=240(</a:t>
            </a:r>
            <a:r>
              <a:rPr lang="zh-CN" altLang="zh-CN" sz="2800" b="1" dirty="0"/>
              <a:t>月</a:t>
            </a:r>
            <a:r>
              <a:rPr lang="en-US" altLang="zh-CN" sz="2800" b="1" dirty="0"/>
              <a:t>)</a:t>
            </a:r>
            <a:endParaRPr lang="zh-CN" altLang="en-US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284557" y="4797152"/>
            <a:ext cx="7679931" cy="559415"/>
            <a:chOff x="1284557" y="4797152"/>
            <a:chExt cx="7679931" cy="559415"/>
          </a:xfrm>
        </p:grpSpPr>
        <p:sp>
          <p:nvSpPr>
            <p:cNvPr id="12" name="矩形 11"/>
            <p:cNvSpPr/>
            <p:nvPr/>
          </p:nvSpPr>
          <p:spPr>
            <a:xfrm>
              <a:off x="1475656" y="4797152"/>
              <a:ext cx="74888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/>
                <a:t>x</a:t>
              </a:r>
              <a:r>
                <a:rPr lang="en-US" altLang="zh-CN" sz="2800" b="1" baseline="-25000" dirty="0"/>
                <a:t>1</a:t>
              </a:r>
              <a:r>
                <a:rPr lang="en-US" altLang="zh-CN" sz="2800" b="1" dirty="0"/>
                <a:t>=9625</a:t>
              </a:r>
              <a:r>
                <a:rPr lang="zh-CN" altLang="zh-CN" sz="2800" b="1" dirty="0" smtClean="0"/>
                <a:t>元</a:t>
              </a:r>
              <a:r>
                <a:rPr lang="en-US" altLang="zh-CN" sz="2800" b="1" dirty="0" smtClean="0"/>
                <a:t>, </a:t>
              </a:r>
              <a:r>
                <a:rPr lang="en-US" altLang="zh-CN" sz="2800" b="1" i="1" dirty="0" smtClean="0"/>
                <a:t>x</a:t>
              </a:r>
              <a:r>
                <a:rPr lang="en-US" altLang="zh-CN" sz="2800" b="1" baseline="-25000" dirty="0" smtClean="0"/>
                <a:t>240</a:t>
              </a:r>
              <a:r>
                <a:rPr lang="en-US" altLang="zh-CN" sz="2800" b="1" dirty="0" smtClean="0"/>
                <a:t>=4189.41(</a:t>
              </a:r>
              <a:r>
                <a:rPr lang="zh-CN" altLang="zh-CN" sz="2800" b="1" dirty="0" smtClean="0"/>
                <a:t>元</a:t>
              </a:r>
              <a:r>
                <a:rPr lang="en-US" altLang="zh-CN" sz="2800" b="1" dirty="0" smtClean="0"/>
                <a:t>), </a:t>
              </a:r>
              <a:r>
                <a:rPr lang="en-US" altLang="zh-CN" sz="2800" b="1" i="1" dirty="0" smtClean="0"/>
                <a:t>A</a:t>
              </a:r>
              <a:r>
                <a:rPr lang="en-US" altLang="zh-CN" sz="2800" b="1" baseline="-25000" dirty="0" smtClean="0"/>
                <a:t>2</a:t>
              </a:r>
              <a:r>
                <a:rPr lang="en-US" altLang="zh-CN" sz="2800" b="1" dirty="0" smtClean="0"/>
                <a:t>=1657729.17(</a:t>
              </a:r>
              <a:r>
                <a:rPr lang="zh-CN" altLang="zh-CN" sz="2800" b="1" dirty="0" smtClean="0"/>
                <a:t>元</a:t>
              </a:r>
              <a:r>
                <a:rPr lang="en-US" altLang="zh-CN" sz="2800" b="1" dirty="0" smtClean="0"/>
                <a:t>).</a:t>
              </a:r>
              <a:endParaRPr lang="zh-CN" altLang="en-US" sz="2800" b="1" dirty="0"/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1284557" y="4871935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467073" y="5589240"/>
            <a:ext cx="4121151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与</a:t>
            </a:r>
            <a:r>
              <a:rPr lang="zh-CN" altLang="zh-CN" sz="2800" b="1" dirty="0" smtClean="0"/>
              <a:t>房</a:t>
            </a:r>
            <a:r>
              <a:rPr lang="zh-CN" altLang="zh-CN" sz="2800" b="1" dirty="0"/>
              <a:t>贷计算器</a:t>
            </a:r>
            <a:r>
              <a:rPr lang="zh-CN" altLang="zh-CN" sz="2800" b="1" dirty="0" smtClean="0"/>
              <a:t>给</a:t>
            </a:r>
            <a:r>
              <a:rPr lang="zh-CN" altLang="zh-CN" sz="2800" b="1" dirty="0"/>
              <a:t>出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相同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1463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3688" y="692696"/>
            <a:ext cx="5952270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等额本息与等额本金方式的比较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3618" y="1484784"/>
            <a:ext cx="73736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等额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本息</a:t>
            </a:r>
            <a:r>
              <a:rPr lang="zh-CN" altLang="zh-CN" sz="2800" b="1" dirty="0" smtClean="0"/>
              <a:t>方式</a:t>
            </a:r>
            <a:r>
              <a:rPr lang="zh-CN" altLang="zh-CN" sz="2800" b="1" dirty="0">
                <a:solidFill>
                  <a:srgbClr val="FF0000"/>
                </a:solidFill>
              </a:rPr>
              <a:t>简单</a:t>
            </a:r>
            <a:r>
              <a:rPr lang="zh-CN" altLang="zh-CN" sz="2800" b="1" dirty="0"/>
              <a:t>，便于安排</a:t>
            </a:r>
            <a:r>
              <a:rPr lang="zh-CN" altLang="zh-CN" sz="2800" b="1" dirty="0" smtClean="0"/>
              <a:t>收支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323528" y="2060848"/>
            <a:ext cx="85689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等额本金</a:t>
            </a:r>
            <a:r>
              <a:rPr lang="zh-CN" altLang="zh-CN" sz="2800" b="1" dirty="0"/>
              <a:t>方式每月</a:t>
            </a:r>
            <a:r>
              <a:rPr lang="zh-CN" altLang="zh-CN" sz="2800" b="1" dirty="0">
                <a:solidFill>
                  <a:srgbClr val="FF0000"/>
                </a:solidFill>
              </a:rPr>
              <a:t>还款金额前期高</a:t>
            </a:r>
            <a:r>
              <a:rPr lang="zh-CN" altLang="zh-CN" sz="2800" b="1" dirty="0"/>
              <a:t>于等额本息</a:t>
            </a:r>
            <a:r>
              <a:rPr lang="zh-CN" altLang="zh-CN" sz="2800" b="1" dirty="0" smtClean="0"/>
              <a:t>方式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后期</a:t>
            </a:r>
            <a:r>
              <a:rPr lang="zh-CN" altLang="zh-CN" sz="2800" b="1" dirty="0"/>
              <a:t>低于等额本息</a:t>
            </a:r>
            <a:r>
              <a:rPr lang="zh-CN" altLang="zh-CN" sz="2800" b="1" dirty="0" smtClean="0"/>
              <a:t>方式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适合</a:t>
            </a:r>
            <a:r>
              <a:rPr lang="zh-CN" altLang="zh-CN" sz="2800" b="1" dirty="0"/>
              <a:t>当前收入较高</a:t>
            </a:r>
            <a:r>
              <a:rPr lang="zh-CN" altLang="zh-CN" sz="2800" b="1" dirty="0" smtClean="0"/>
              <a:t>人群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323528" y="3265820"/>
            <a:ext cx="7934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FF0000"/>
                </a:solidFill>
              </a:rPr>
              <a:t>等额本息</a:t>
            </a:r>
            <a:r>
              <a:rPr lang="zh-CN" altLang="zh-CN" sz="2800" b="1" dirty="0" smtClean="0"/>
              <a:t>方式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还</a:t>
            </a:r>
            <a:r>
              <a:rPr lang="zh-CN" altLang="zh-CN" sz="2800" b="1" dirty="0">
                <a:solidFill>
                  <a:srgbClr val="FF0000"/>
                </a:solidFill>
              </a:rPr>
              <a:t>款总额大</a:t>
            </a:r>
            <a:r>
              <a:rPr lang="zh-CN" altLang="zh-CN" sz="2800" b="1" dirty="0"/>
              <a:t>于等额本金</a:t>
            </a:r>
            <a:r>
              <a:rPr lang="zh-CN" altLang="zh-CN" sz="2800" b="1" dirty="0" smtClean="0"/>
              <a:t>方式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683567" y="4005064"/>
            <a:ext cx="82809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 smtClean="0"/>
              <a:t>等额</a:t>
            </a:r>
            <a:r>
              <a:rPr lang="zh-CN" altLang="zh-CN" sz="2800" b="1" dirty="0"/>
              <a:t>本息</a:t>
            </a:r>
            <a:r>
              <a:rPr lang="zh-CN" altLang="zh-CN" sz="2800" b="1" dirty="0" smtClean="0"/>
              <a:t>方式</a:t>
            </a:r>
            <a:r>
              <a:rPr lang="zh-CN" altLang="zh-CN" sz="2800" b="1" dirty="0"/>
              <a:t>前期</a:t>
            </a:r>
            <a:r>
              <a:rPr lang="zh-CN" altLang="zh-CN" sz="2800" b="1" dirty="0" smtClean="0"/>
              <a:t>还款额</a:t>
            </a:r>
            <a:r>
              <a:rPr lang="zh-CN" altLang="en-US" sz="2800" b="1" dirty="0" smtClean="0"/>
              <a:t>较</a:t>
            </a:r>
            <a:r>
              <a:rPr lang="zh-CN" altLang="zh-CN" sz="2800" b="1" dirty="0" smtClean="0"/>
              <a:t>少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所</a:t>
            </a:r>
            <a:r>
              <a:rPr lang="zh-CN" altLang="zh-CN" sz="2800" b="1" dirty="0"/>
              <a:t>欠本息的</a:t>
            </a:r>
            <a:r>
              <a:rPr lang="zh-CN" altLang="zh-CN" sz="2800" b="1" dirty="0" smtClean="0"/>
              <a:t>利息逐月归还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所以</a:t>
            </a:r>
            <a:r>
              <a:rPr lang="zh-CN" altLang="zh-CN" sz="2800" b="1" dirty="0" smtClean="0"/>
              <a:t>利息总额</a:t>
            </a:r>
            <a:r>
              <a:rPr lang="zh-CN" altLang="en-US" sz="2800" b="1" dirty="0" smtClean="0"/>
              <a:t>较大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683228" y="5373216"/>
            <a:ext cx="8065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：  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A</a:t>
            </a:r>
            <a:r>
              <a:rPr lang="en-US" altLang="zh-CN" sz="2800" b="1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=1796447.27</a:t>
            </a:r>
            <a:r>
              <a:rPr lang="en-US" altLang="zh-CN" sz="2800" b="1" dirty="0">
                <a:solidFill>
                  <a:srgbClr val="000000"/>
                </a:solidFill>
              </a:rPr>
              <a:t>(</a:t>
            </a:r>
            <a:r>
              <a:rPr lang="zh-CN" altLang="zh-CN" sz="2800" b="1" dirty="0">
                <a:solidFill>
                  <a:srgbClr val="000000"/>
                </a:solidFill>
              </a:rPr>
              <a:t>元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, </a:t>
            </a:r>
            <a:r>
              <a:rPr lang="en-US" altLang="zh-CN" sz="2800" b="1" i="1" dirty="0">
                <a:solidFill>
                  <a:srgbClr val="000000"/>
                </a:solidFill>
              </a:rPr>
              <a:t>A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</a:rPr>
              <a:t>=1657729.17(</a:t>
            </a:r>
            <a:r>
              <a:rPr lang="zh-CN" altLang="zh-CN" sz="2800" b="1" dirty="0">
                <a:solidFill>
                  <a:srgbClr val="000000"/>
                </a:solidFill>
              </a:rPr>
              <a:t>元</a:t>
            </a:r>
            <a:r>
              <a:rPr lang="en-US" altLang="zh-CN" sz="2800" b="1" dirty="0">
                <a:solidFill>
                  <a:srgbClr val="000000"/>
                </a:solidFill>
              </a:rPr>
              <a:t>).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220072" y="4596508"/>
            <a:ext cx="2857223" cy="523220"/>
            <a:chOff x="5220072" y="4596508"/>
            <a:chExt cx="2857223" cy="523220"/>
          </a:xfrm>
        </p:grpSpPr>
        <p:sp>
          <p:nvSpPr>
            <p:cNvPr id="13" name="矩形 12"/>
            <p:cNvSpPr/>
            <p:nvPr/>
          </p:nvSpPr>
          <p:spPr>
            <a:xfrm>
              <a:off x="5364088" y="4596508"/>
              <a:ext cx="2713207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</a:rPr>
                <a:t>还款</a:t>
              </a:r>
              <a:r>
                <a:rPr lang="zh-CN" altLang="zh-CN" sz="2800" b="1" dirty="0" smtClean="0">
                  <a:solidFill>
                    <a:srgbClr val="000000"/>
                  </a:solidFill>
                </a:rPr>
                <a:t>总额</a:t>
              </a:r>
              <a:r>
                <a:rPr lang="en-US" altLang="zh-CN" sz="2800" b="1" i="1" dirty="0" smtClean="0">
                  <a:solidFill>
                    <a:srgbClr val="000000"/>
                  </a:solidFill>
                </a:rPr>
                <a:t>A</a:t>
              </a:r>
              <a:r>
                <a:rPr lang="en-US" altLang="zh-CN" sz="2800" b="1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altLang="zh-CN" sz="2800" b="1" dirty="0" smtClean="0">
                  <a:solidFill>
                    <a:srgbClr val="000000"/>
                  </a:solidFill>
                </a:rPr>
                <a:t>&gt;</a:t>
              </a:r>
              <a:r>
                <a:rPr lang="en-US" altLang="zh-CN" sz="2800" b="1" i="1" dirty="0" smtClean="0">
                  <a:solidFill>
                    <a:srgbClr val="000000"/>
                  </a:solidFill>
                </a:rPr>
                <a:t>A</a:t>
              </a:r>
              <a:r>
                <a:rPr lang="en-US" altLang="zh-CN" sz="2800" b="1" baseline="-25000" dirty="0" smtClean="0">
                  <a:solidFill>
                    <a:srgbClr val="000000"/>
                  </a:solidFill>
                </a:rPr>
                <a:t>2</a:t>
              </a:r>
              <a:endParaRPr lang="zh-CN" altLang="en-US" dirty="0"/>
            </a:p>
          </p:txBody>
        </p:sp>
        <p:sp>
          <p:nvSpPr>
            <p:cNvPr id="14" name="右箭头 13"/>
            <p:cNvSpPr/>
            <p:nvPr/>
          </p:nvSpPr>
          <p:spPr bwMode="auto">
            <a:xfrm>
              <a:off x="5220072" y="4600552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9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299" y="2924944"/>
            <a:ext cx="830014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模型适</a:t>
            </a:r>
            <a:r>
              <a:rPr lang="zh-CN" altLang="en-US" sz="2800" b="1" dirty="0" smtClean="0"/>
              <a:t>用</a:t>
            </a:r>
            <a:r>
              <a:rPr lang="zh-CN" altLang="zh-CN" sz="2800" b="1" dirty="0" smtClean="0"/>
              <a:t>于</a:t>
            </a:r>
            <a:r>
              <a:rPr lang="zh-CN" altLang="zh-CN" sz="2800" b="1" dirty="0">
                <a:solidFill>
                  <a:srgbClr val="FF0000"/>
                </a:solidFill>
              </a:rPr>
              <a:t>任何还款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周期</a:t>
            </a:r>
            <a:r>
              <a:rPr lang="en-US" altLang="zh-CN" sz="2800" b="1" dirty="0"/>
              <a:t>(</a:t>
            </a:r>
            <a:r>
              <a:rPr lang="zh-CN" altLang="zh-CN" sz="2800" b="1" dirty="0" smtClean="0"/>
              <a:t>半月</a:t>
            </a:r>
            <a:r>
              <a:rPr lang="zh-CN" altLang="zh-CN" sz="2800" b="1" dirty="0"/>
              <a:t>、</a:t>
            </a:r>
            <a:r>
              <a:rPr lang="zh-CN" altLang="zh-CN" sz="2800" b="1" dirty="0" smtClean="0"/>
              <a:t>一季度</a:t>
            </a:r>
            <a:r>
              <a:rPr lang="zh-CN" altLang="en-US" sz="2800" b="1" dirty="0" smtClean="0"/>
              <a:t>等</a:t>
            </a:r>
            <a:r>
              <a:rPr lang="en-US" altLang="zh-CN" sz="2800" b="1" dirty="0" smtClean="0"/>
              <a:t>)——</a:t>
            </a:r>
            <a:r>
              <a:rPr lang="zh-CN" altLang="zh-CN" sz="2800" b="1" dirty="0" smtClean="0"/>
              <a:t>将</a:t>
            </a:r>
            <a:r>
              <a:rPr lang="zh-CN" altLang="zh-CN" sz="2800" b="1" dirty="0"/>
              <a:t>公布的年利率折换为一个还款周期的</a:t>
            </a:r>
            <a:r>
              <a:rPr lang="zh-CN" altLang="zh-CN" sz="2800" b="1" dirty="0" smtClean="0"/>
              <a:t>利率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19872" y="692696"/>
            <a:ext cx="2026892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小结与评注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23528" y="1475979"/>
            <a:ext cx="8698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贷款购</a:t>
            </a:r>
            <a:r>
              <a:rPr lang="zh-CN" altLang="zh-CN" sz="2800" b="1" dirty="0" smtClean="0"/>
              <a:t>房两种基本还</a:t>
            </a:r>
            <a:r>
              <a:rPr lang="zh-CN" altLang="zh-CN" sz="2800" b="1" dirty="0"/>
              <a:t>款</a:t>
            </a:r>
            <a:r>
              <a:rPr lang="zh-CN" altLang="zh-CN" sz="2800" b="1" dirty="0" smtClean="0"/>
              <a:t>方式</a:t>
            </a:r>
            <a:r>
              <a:rPr lang="zh-CN" altLang="en-US" sz="2800" b="1" dirty="0" smtClean="0"/>
              <a:t>：</a:t>
            </a:r>
            <a:r>
              <a:rPr lang="zh-CN" altLang="zh-CN" sz="2800" b="1" dirty="0" smtClean="0"/>
              <a:t>等额本息</a:t>
            </a:r>
            <a:r>
              <a:rPr lang="zh-CN" altLang="en-US" sz="2800" b="1" dirty="0" smtClean="0"/>
              <a:t>、</a:t>
            </a:r>
            <a:r>
              <a:rPr lang="zh-CN" altLang="zh-CN" sz="2800" b="1" dirty="0" smtClean="0"/>
              <a:t>等额本金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220486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要点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明确</a:t>
            </a:r>
            <a:r>
              <a:rPr lang="zh-CN" altLang="en-US" sz="2800" b="1" dirty="0">
                <a:solidFill>
                  <a:srgbClr val="FF0000"/>
                </a:solidFill>
              </a:rPr>
              <a:t>利息计算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列出</a:t>
            </a:r>
            <a:r>
              <a:rPr lang="zh-CN" altLang="en-US" sz="2800" b="1" dirty="0">
                <a:solidFill>
                  <a:srgbClr val="FF0000"/>
                </a:solidFill>
              </a:rPr>
              <a:t>差分方程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利用</a:t>
            </a:r>
            <a:r>
              <a:rPr lang="zh-CN" altLang="en-US" sz="2800" b="1" dirty="0">
                <a:solidFill>
                  <a:srgbClr val="FF0000"/>
                </a:solidFill>
              </a:rPr>
              <a:t>递推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关系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42210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不同还</a:t>
            </a:r>
            <a:r>
              <a:rPr lang="zh-CN" altLang="zh-CN" sz="2800" b="1" dirty="0"/>
              <a:t>款</a:t>
            </a:r>
            <a:r>
              <a:rPr lang="zh-CN" altLang="zh-CN" sz="2800" b="1" dirty="0" smtClean="0"/>
              <a:t>周期一</a:t>
            </a:r>
            <a:r>
              <a:rPr lang="zh-CN" altLang="zh-CN" sz="2800" b="1" dirty="0"/>
              <a:t>次还款金额和还款总额都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不一样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827584" y="5085184"/>
            <a:ext cx="8064896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思考：证明等额本息还款总额大于等额本金还款总额？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6541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126876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测评体重的</a:t>
            </a:r>
            <a:r>
              <a:rPr lang="zh-CN" altLang="zh-CN" sz="2800" b="1" dirty="0" smtClean="0"/>
              <a:t>标准</a:t>
            </a:r>
            <a:r>
              <a:rPr lang="en-US" altLang="zh-CN" sz="2800" b="1" dirty="0"/>
              <a:t>——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体重指数</a:t>
            </a:r>
            <a:r>
              <a:rPr lang="en-US" altLang="zh-CN" sz="2800" b="1" dirty="0"/>
              <a:t>(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BMI</a:t>
            </a:r>
            <a:r>
              <a:rPr lang="en-US" altLang="zh-CN" sz="2800" b="1" dirty="0" smtClean="0"/>
              <a:t>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</a:t>
            </a:r>
            <a:r>
              <a:rPr lang="en-US" altLang="zh-CN" sz="2800" b="1" dirty="0" smtClean="0"/>
              <a:t>ody 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en-US" altLang="zh-CN" sz="2800" b="1" dirty="0"/>
              <a:t>ass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I</a:t>
            </a:r>
            <a:r>
              <a:rPr lang="en-US" altLang="zh-CN" sz="2800" b="1" dirty="0" smtClean="0"/>
              <a:t>ndex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086845"/>
              </p:ext>
            </p:extLst>
          </p:nvPr>
        </p:nvGraphicFramePr>
        <p:xfrm>
          <a:off x="323528" y="2564904"/>
          <a:ext cx="8568952" cy="112945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592288"/>
                <a:gridCol w="1102949"/>
                <a:gridCol w="1849379"/>
                <a:gridCol w="1944216"/>
                <a:gridCol w="1080120"/>
              </a:tblGrid>
              <a:tr h="397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偏瘦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正常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solidFill>
                            <a:schemeClr val="tx1"/>
                          </a:solidFill>
                          <a:effectLst/>
                        </a:rPr>
                        <a:t>超重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肥胖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41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u="none" strike="noStrike" kern="100" dirty="0" err="1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世界卫生组织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标准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&lt;18.5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18.5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～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24.9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25.0</a:t>
                      </a:r>
                      <a:r>
                        <a:rPr lang="zh-CN" sz="2400" b="1" kern="0" dirty="0">
                          <a:solidFill>
                            <a:schemeClr val="tx1"/>
                          </a:solidFill>
                          <a:effectLst/>
                        </a:rPr>
                        <a:t>～</a:t>
                      </a: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29.9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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30.0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1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我国参考标准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&lt;18.5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18.5</a:t>
                      </a: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</a:rPr>
                        <a:t>～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23.9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24.0</a:t>
                      </a:r>
                      <a:r>
                        <a:rPr lang="zh-CN" sz="2400" b="1" kern="0" dirty="0">
                          <a:solidFill>
                            <a:schemeClr val="tx1"/>
                          </a:solidFill>
                          <a:effectLst/>
                        </a:rPr>
                        <a:t>～</a:t>
                      </a:r>
                      <a:r>
                        <a:rPr lang="en-US" sz="2400" b="1" kern="0" dirty="0">
                          <a:solidFill>
                            <a:schemeClr val="tx1"/>
                          </a:solidFill>
                          <a:effectLst/>
                        </a:rPr>
                        <a:t>27.9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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28.0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590887" y="1943254"/>
            <a:ext cx="5573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BMI=</a:t>
            </a:r>
            <a:r>
              <a:rPr lang="en-US" altLang="zh-CN" sz="2800" b="1" i="1" dirty="0">
                <a:solidFill>
                  <a:srgbClr val="FF0000"/>
                </a:solidFill>
              </a:rPr>
              <a:t>w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l</a:t>
            </a:r>
            <a:r>
              <a:rPr lang="en-US" altLang="zh-CN" sz="2800" b="1" baseline="30000" dirty="0" smtClean="0">
                <a:solidFill>
                  <a:srgbClr val="FF0000"/>
                </a:solidFill>
              </a:rPr>
              <a:t>2</a:t>
            </a:r>
            <a:r>
              <a:rPr lang="zh-CN" altLang="zh-CN" sz="2800" b="1" dirty="0" smtClean="0"/>
              <a:t>，</a:t>
            </a:r>
            <a:r>
              <a:rPr lang="en-US" altLang="zh-CN" sz="2800" b="1" i="1" dirty="0"/>
              <a:t>w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体重</a:t>
            </a:r>
            <a:r>
              <a:rPr lang="en-US" altLang="zh-CN" sz="2800" b="1" dirty="0"/>
              <a:t>(</a:t>
            </a:r>
            <a:r>
              <a:rPr lang="en-US" altLang="zh-CN" sz="2800" b="1" dirty="0" smtClean="0"/>
              <a:t>kg),  </a:t>
            </a:r>
            <a:r>
              <a:rPr lang="en-US" altLang="zh-CN" sz="2800" b="1" i="1" dirty="0" smtClean="0"/>
              <a:t>l</a:t>
            </a:r>
            <a:r>
              <a:rPr lang="zh-CN" altLang="zh-CN" sz="2800" b="1" dirty="0" smtClean="0"/>
              <a:t>身高</a:t>
            </a:r>
            <a:r>
              <a:rPr lang="en-US" altLang="zh-CN" sz="2800" b="1" dirty="0"/>
              <a:t>(</a:t>
            </a:r>
            <a:r>
              <a:rPr lang="en-US" altLang="zh-CN" sz="2800" b="1" dirty="0" smtClean="0"/>
              <a:t>m).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539552" y="3891825"/>
            <a:ext cx="37191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例</a:t>
            </a:r>
            <a:r>
              <a:rPr kumimoji="0" lang="en-US" altLang="zh-CN" sz="2800" b="1" i="1" dirty="0" smtClean="0">
                <a:solidFill>
                  <a:srgbClr val="000000"/>
                </a:solidFill>
                <a:cs typeface="Times New Roman" pitchFamily="18" charset="0"/>
              </a:rPr>
              <a:t>.l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=1.70m,  </a:t>
            </a:r>
            <a:r>
              <a:rPr kumimoji="0" lang="en-US" altLang="zh-CN" sz="2800" b="1" i="1" dirty="0">
                <a:solidFill>
                  <a:srgbClr val="000000"/>
                </a:solidFill>
                <a:cs typeface="Times New Roman" pitchFamily="18" charset="0"/>
              </a:rPr>
              <a:t>w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=63.5 </a:t>
            </a:r>
            <a:r>
              <a:rPr lang="en-US" altLang="zh-CN" sz="2800" b="1" dirty="0"/>
              <a:t>kg</a:t>
            </a:r>
            <a:endParaRPr lang="zh-CN" altLang="en-US" sz="2800" b="1" dirty="0"/>
          </a:p>
        </p:txBody>
      </p:sp>
      <p:sp>
        <p:nvSpPr>
          <p:cNvPr id="13" name="Text Box 1030"/>
          <p:cNvSpPr txBox="1">
            <a:spLocks noChangeArrowheads="1"/>
          </p:cNvSpPr>
          <p:nvPr/>
        </p:nvSpPr>
        <p:spPr bwMode="auto">
          <a:xfrm>
            <a:off x="683568" y="4509120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多数减肥食品达不到</a:t>
            </a:r>
            <a:r>
              <a:rPr lang="zh-CN" altLang="en-US" sz="2800" b="1" dirty="0" smtClean="0"/>
              <a:t>减肥效果，</a:t>
            </a:r>
            <a:r>
              <a:rPr lang="zh-CN" altLang="en-US" sz="2800" b="1" dirty="0"/>
              <a:t>或不能维持</a:t>
            </a:r>
            <a:r>
              <a:rPr lang="en-US" altLang="zh-CN" sz="2800" b="1" dirty="0"/>
              <a:t>.</a:t>
            </a:r>
          </a:p>
        </p:txBody>
      </p:sp>
      <p:sp>
        <p:nvSpPr>
          <p:cNvPr id="14" name="Text Box 1031"/>
          <p:cNvSpPr txBox="1">
            <a:spLocks noChangeArrowheads="1"/>
          </p:cNvSpPr>
          <p:nvPr/>
        </p:nvSpPr>
        <p:spPr bwMode="auto">
          <a:xfrm>
            <a:off x="683568" y="5129832"/>
            <a:ext cx="7488832" cy="11176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通过</a:t>
            </a:r>
            <a:r>
              <a:rPr lang="zh-CN" altLang="en-US" sz="2800" b="1" dirty="0">
                <a:solidFill>
                  <a:srgbClr val="FF0000"/>
                </a:solidFill>
              </a:rPr>
              <a:t>控制饮食</a:t>
            </a:r>
            <a:r>
              <a:rPr lang="zh-CN" altLang="en-US" sz="2800" b="1" dirty="0"/>
              <a:t>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适当运动</a:t>
            </a:r>
            <a:r>
              <a:rPr lang="zh-CN" altLang="en-US" sz="2800" b="1" dirty="0"/>
              <a:t>，在不伤害身体的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 smtClean="0"/>
              <a:t>  前提</a:t>
            </a:r>
            <a:r>
              <a:rPr lang="zh-CN" altLang="en-US" sz="2800" b="1" dirty="0"/>
              <a:t>下，达到减轻</a:t>
            </a:r>
            <a:r>
              <a:rPr lang="zh-CN" altLang="en-US" sz="2800" b="1" dirty="0" smtClean="0"/>
              <a:t>体重并得以控制的目的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811139"/>
              </p:ext>
            </p:extLst>
          </p:nvPr>
        </p:nvGraphicFramePr>
        <p:xfrm>
          <a:off x="395536" y="505717"/>
          <a:ext cx="1026840" cy="728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38" name="剪辑" r:id="rId4" imgW="4046538" imgH="3352800" progId="MS_ClipArt_Gallery.2">
                  <p:embed/>
                </p:oleObj>
              </mc:Choice>
              <mc:Fallback>
                <p:oleObj name="剪辑" r:id="rId4" imgW="4046538" imgH="3352800" progId="MS_ClipArt_Gallery.2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05717"/>
                        <a:ext cx="1026840" cy="728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6199018" y="3891825"/>
            <a:ext cx="211739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标准的身材</a:t>
            </a:r>
            <a:r>
              <a:rPr lang="en-US" altLang="zh-CN" sz="2800" b="1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!</a:t>
            </a:r>
            <a:endParaRPr lang="zh-CN" altLang="en-US" sz="28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4427984" y="3861048"/>
            <a:ext cx="1584176" cy="523220"/>
            <a:chOff x="4139952" y="3861048"/>
            <a:chExt cx="1584176" cy="523220"/>
          </a:xfrm>
        </p:grpSpPr>
        <p:sp>
          <p:nvSpPr>
            <p:cNvPr id="11" name="矩形 10"/>
            <p:cNvSpPr/>
            <p:nvPr/>
          </p:nvSpPr>
          <p:spPr>
            <a:xfrm>
              <a:off x="4258662" y="3861048"/>
              <a:ext cx="14654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zh-CN" sz="2800" b="1" dirty="0" smtClean="0">
                  <a:solidFill>
                    <a:srgbClr val="000000"/>
                  </a:solidFill>
                  <a:cs typeface="Times New Roman" pitchFamily="18" charset="0"/>
                </a:rPr>
                <a:t>BMI=22</a:t>
              </a:r>
              <a:endParaRPr lang="zh-CN" altLang="en-US" sz="2800" b="1" dirty="0"/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4139952" y="3861048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627784" y="548680"/>
            <a:ext cx="4032448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6.2  </a:t>
            </a:r>
            <a:r>
              <a:rPr lang="zh-CN" altLang="en-US" sz="3600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管</a:t>
            </a:r>
            <a:r>
              <a:rPr lang="zh-CN" altLang="en-US" sz="3600" b="1" dirty="0">
                <a:solidFill>
                  <a:srgbClr val="000000"/>
                </a:solidFill>
                <a:ea typeface="隶书" panose="02010509060101010101" pitchFamily="49" charset="-122"/>
              </a:rPr>
              <a:t>住嘴迈开</a:t>
            </a:r>
            <a:r>
              <a:rPr lang="zh-CN" altLang="en-US" sz="3600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腿</a:t>
            </a:r>
            <a:endParaRPr lang="zh-CN" altLang="en-US" sz="3600" b="1" dirty="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87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3" grpId="0" animBg="1" autoUpdateAnimBg="0"/>
      <p:bldP spid="14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0390" y="620688"/>
            <a:ext cx="1926398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模型分析 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249596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人体</a:t>
            </a:r>
            <a:r>
              <a:rPr lang="zh-CN" altLang="zh-CN" sz="2800" b="1" dirty="0"/>
              <a:t>通过食物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摄入热量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通过代谢</a:t>
            </a:r>
            <a:r>
              <a:rPr lang="zh-CN" altLang="zh-CN" sz="2800" b="1" dirty="0"/>
              <a:t>和运动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消耗热量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02877" y="1863764"/>
            <a:ext cx="3587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二者</a:t>
            </a:r>
            <a:r>
              <a:rPr lang="zh-CN" altLang="zh-CN" sz="2800" b="1" dirty="0" smtClean="0"/>
              <a:t>平衡</a:t>
            </a:r>
            <a:r>
              <a:rPr lang="zh-CN" altLang="en-US" sz="2800" b="1" dirty="0"/>
              <a:t>，</a:t>
            </a:r>
            <a:r>
              <a:rPr lang="zh-CN" altLang="zh-CN" sz="2800" b="1" dirty="0" smtClean="0"/>
              <a:t>体重</a:t>
            </a:r>
            <a:r>
              <a:rPr lang="zh-CN" altLang="zh-CN" sz="2800" b="1" dirty="0" smtClean="0"/>
              <a:t>不变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37793" y="2564904"/>
            <a:ext cx="8606207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分析对</a:t>
            </a:r>
            <a:r>
              <a:rPr lang="zh-CN" altLang="zh-CN" sz="2800" b="1" dirty="0"/>
              <a:t>热量的吸收和</a:t>
            </a:r>
            <a:r>
              <a:rPr lang="zh-CN" altLang="zh-CN" sz="2800" b="1" dirty="0" smtClean="0"/>
              <a:t>消耗</a:t>
            </a:r>
            <a:r>
              <a:rPr lang="zh-CN" altLang="en-US" sz="2800" b="1" dirty="0"/>
              <a:t>，</a:t>
            </a:r>
            <a:r>
              <a:rPr lang="zh-CN" altLang="zh-CN" sz="2800" b="1" dirty="0" smtClean="0"/>
              <a:t>建立</a:t>
            </a:r>
            <a:r>
              <a:rPr lang="zh-CN" altLang="zh-CN" sz="2800" b="1" dirty="0"/>
              <a:t>体重变化规律</a:t>
            </a:r>
            <a:r>
              <a:rPr lang="zh-CN" altLang="zh-CN" sz="2800" b="1" dirty="0" smtClean="0"/>
              <a:t>的模型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6" name="矩形 5"/>
          <p:cNvSpPr/>
          <p:nvPr/>
        </p:nvSpPr>
        <p:spPr>
          <a:xfrm>
            <a:off x="4608004" y="1844824"/>
            <a:ext cx="3960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平衡</a:t>
            </a:r>
            <a:r>
              <a:rPr lang="zh-CN" altLang="en-US" sz="2800" b="1" dirty="0" smtClean="0"/>
              <a:t>被破坏则</a:t>
            </a:r>
            <a:r>
              <a:rPr lang="zh-CN" altLang="zh-CN" sz="2800" b="1" dirty="0" smtClean="0"/>
              <a:t>体重</a:t>
            </a:r>
            <a:r>
              <a:rPr lang="zh-CN" altLang="en-US" sz="2800" b="1" dirty="0" smtClean="0"/>
              <a:t>变化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4" name="Text Box 1030"/>
          <p:cNvSpPr txBox="1">
            <a:spLocks noChangeArrowheads="1"/>
          </p:cNvSpPr>
          <p:nvPr/>
        </p:nvSpPr>
        <p:spPr bwMode="auto">
          <a:xfrm>
            <a:off x="634652" y="3284984"/>
            <a:ext cx="57375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减肥</a:t>
            </a:r>
            <a:r>
              <a:rPr lang="zh-CN" altLang="zh-CN" sz="2800" b="1" dirty="0"/>
              <a:t>计划应以</a:t>
            </a:r>
            <a:r>
              <a:rPr lang="zh-CN" altLang="zh-CN" sz="2800" b="1" dirty="0">
                <a:solidFill>
                  <a:srgbClr val="FF0000"/>
                </a:solidFill>
              </a:rPr>
              <a:t>不伤害身体</a:t>
            </a:r>
            <a:r>
              <a:rPr lang="zh-CN" altLang="zh-CN" sz="2800" b="1" dirty="0"/>
              <a:t>为</a:t>
            </a:r>
            <a:r>
              <a:rPr lang="zh-CN" altLang="zh-CN" sz="2800" b="1" dirty="0" smtClean="0"/>
              <a:t>前提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15" name="Text Box 1030"/>
          <p:cNvSpPr txBox="1">
            <a:spLocks noChangeArrowheads="1"/>
          </p:cNvSpPr>
          <p:nvPr/>
        </p:nvSpPr>
        <p:spPr bwMode="auto">
          <a:xfrm>
            <a:off x="634652" y="4621287"/>
            <a:ext cx="72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 smtClean="0"/>
              <a:t> 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增加</a:t>
            </a:r>
            <a:r>
              <a:rPr lang="zh-CN" altLang="zh-CN" sz="2800" b="1" dirty="0">
                <a:solidFill>
                  <a:srgbClr val="FF0000"/>
                </a:solidFill>
              </a:rPr>
              <a:t>运动量</a:t>
            </a:r>
            <a:r>
              <a:rPr lang="zh-CN" altLang="zh-CN" sz="2800" b="1" dirty="0"/>
              <a:t>是加速减肥的有效</a:t>
            </a:r>
            <a:r>
              <a:rPr lang="zh-CN" altLang="zh-CN" sz="2800" b="1" dirty="0" smtClean="0"/>
              <a:t>手段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sp>
        <p:nvSpPr>
          <p:cNvPr id="16" name="Text Box 1030"/>
          <p:cNvSpPr txBox="1">
            <a:spLocks noChangeArrowheads="1"/>
          </p:cNvSpPr>
          <p:nvPr/>
        </p:nvSpPr>
        <p:spPr bwMode="auto">
          <a:xfrm>
            <a:off x="611560" y="5354052"/>
            <a:ext cx="53285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以周为时间单位制订减肥计划</a:t>
            </a:r>
            <a:r>
              <a:rPr lang="en-US" altLang="zh-CN" sz="2800" b="1" dirty="0" smtClean="0"/>
              <a:t>.</a:t>
            </a:r>
            <a:endParaRPr lang="en-US" altLang="zh-CN" sz="28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771800" y="3949217"/>
            <a:ext cx="5789966" cy="523220"/>
            <a:chOff x="2771800" y="3949217"/>
            <a:chExt cx="5789966" cy="523220"/>
          </a:xfrm>
        </p:grpSpPr>
        <p:sp>
          <p:nvSpPr>
            <p:cNvPr id="8" name="矩形 7"/>
            <p:cNvSpPr/>
            <p:nvPr/>
          </p:nvSpPr>
          <p:spPr>
            <a:xfrm>
              <a:off x="2945142" y="3949217"/>
              <a:ext cx="561662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/>
                <a:t>吸收热量</a:t>
              </a:r>
              <a:r>
                <a:rPr lang="zh-CN" altLang="zh-CN" sz="2800" b="1" dirty="0" smtClean="0"/>
                <a:t>不过少</a:t>
              </a:r>
              <a:r>
                <a:rPr lang="zh-CN" altLang="zh-CN" sz="2800" b="1" dirty="0"/>
                <a:t>、减少体重</a:t>
              </a:r>
              <a:r>
                <a:rPr lang="zh-CN" altLang="zh-CN" sz="2800" b="1" dirty="0" smtClean="0"/>
                <a:t>不过快</a:t>
              </a:r>
              <a:r>
                <a:rPr lang="en-US" altLang="zh-CN" sz="2800" b="1" dirty="0" smtClean="0"/>
                <a:t>.</a:t>
              </a:r>
              <a:endParaRPr lang="zh-CN" altLang="en-US" sz="2800" b="1" dirty="0"/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2771800" y="3952480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84168" y="5354052"/>
            <a:ext cx="2477598" cy="523220"/>
            <a:chOff x="6084168" y="5354052"/>
            <a:chExt cx="2477598" cy="523220"/>
          </a:xfrm>
        </p:grpSpPr>
        <p:sp>
          <p:nvSpPr>
            <p:cNvPr id="12" name="矩形 11"/>
            <p:cNvSpPr/>
            <p:nvPr/>
          </p:nvSpPr>
          <p:spPr>
            <a:xfrm>
              <a:off x="6213046" y="5354052"/>
              <a:ext cx="2348720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zh-CN" altLang="zh-CN" sz="2800" b="1" dirty="0">
                  <a:solidFill>
                    <a:srgbClr val="000000"/>
                  </a:solidFill>
                </a:rPr>
                <a:t>差分方程模型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6084168" y="5392640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525079"/>
              </p:ext>
            </p:extLst>
          </p:nvPr>
        </p:nvGraphicFramePr>
        <p:xfrm>
          <a:off x="7361312" y="506413"/>
          <a:ext cx="1027112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7" name="剪辑" r:id="rId3" imgW="4046538" imgH="3352800" progId="MS_ClipArt_Gallery.2">
                  <p:embed/>
                </p:oleObj>
              </mc:Choice>
              <mc:Fallback>
                <p:oleObj name="剪辑" r:id="rId3" imgW="4046538" imgH="3352800" progId="MS_ClipArt_Gallery.2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1312" y="506413"/>
                        <a:ext cx="1027112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26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14" grpId="0"/>
      <p:bldP spid="15" grpId="0"/>
      <p:bldP spid="1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85800" y="1366434"/>
            <a:ext cx="7558608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200"/>
              </a:lnSpc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FF0000"/>
                </a:solidFill>
              </a:rPr>
              <a:t>体重增加正比于吸收的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热量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平均</a:t>
            </a:r>
            <a:r>
              <a:rPr lang="en-US" altLang="zh-CN" sz="2800" b="1" dirty="0" smtClean="0"/>
              <a:t>8000kcal</a:t>
            </a:r>
            <a:endParaRPr lang="en-US" altLang="zh-CN" sz="2800" b="1" dirty="0"/>
          </a:p>
          <a:p>
            <a:pPr eaLnBrk="1" hangingPunct="1">
              <a:lnSpc>
                <a:spcPts val="4200"/>
              </a:lnSpc>
            </a:pPr>
            <a:r>
              <a:rPr lang="zh-CN" altLang="en-US" sz="2800" b="1" dirty="0"/>
              <a:t>      增加体重</a:t>
            </a:r>
            <a:r>
              <a:rPr lang="en-US" altLang="zh-CN" sz="2800" b="1" dirty="0" smtClean="0"/>
              <a:t>1kg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85801" y="2636912"/>
            <a:ext cx="7918648" cy="111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200"/>
              </a:lnSpc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代谢</a:t>
            </a:r>
            <a:r>
              <a:rPr lang="zh-CN" altLang="en-US" sz="2800" b="1" dirty="0">
                <a:solidFill>
                  <a:srgbClr val="FF0000"/>
                </a:solidFill>
              </a:rPr>
              <a:t>引起的体重减少正比于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体重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每</a:t>
            </a:r>
            <a:r>
              <a:rPr lang="zh-CN" altLang="en-US" sz="2800" b="1" dirty="0"/>
              <a:t>周每</a:t>
            </a:r>
            <a:r>
              <a:rPr lang="zh-CN" altLang="en-US" sz="2800" b="1" dirty="0" smtClean="0"/>
              <a:t>千克</a:t>
            </a:r>
            <a:endParaRPr lang="en-US" altLang="zh-CN" sz="2800" b="1" dirty="0" smtClean="0"/>
          </a:p>
          <a:p>
            <a:pPr eaLnBrk="1" hangingPunct="1">
              <a:lnSpc>
                <a:spcPts val="42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</a:t>
            </a:r>
            <a:r>
              <a:rPr lang="zh-CN" altLang="en-US" sz="2800" b="1" dirty="0" smtClean="0"/>
              <a:t>体重</a:t>
            </a:r>
            <a:r>
              <a:rPr lang="zh-CN" altLang="en-US" sz="2800" b="1" dirty="0"/>
              <a:t>消耗</a:t>
            </a:r>
            <a:r>
              <a:rPr lang="en-US" altLang="zh-CN" sz="2800" b="1" dirty="0"/>
              <a:t>200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~ 320kcal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zh-CN" altLang="en-US" sz="2800" b="1" dirty="0" smtClean="0"/>
              <a:t>因人而异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05717" y="4545972"/>
            <a:ext cx="7538691" cy="111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200"/>
              </a:lnSpc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solidFill>
                  <a:srgbClr val="FF0000"/>
                </a:solidFill>
              </a:rPr>
              <a:t>运动引起的体重减少正比于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体重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且</a:t>
            </a:r>
            <a:r>
              <a:rPr lang="zh-CN" altLang="en-US" sz="2800" b="1" dirty="0"/>
              <a:t>与</a:t>
            </a:r>
            <a:r>
              <a:rPr lang="zh-CN" altLang="en-US" sz="2800" b="1" dirty="0" smtClean="0"/>
              <a:t>运动</a:t>
            </a:r>
            <a:endParaRPr lang="en-US" altLang="zh-CN" sz="2800" b="1" dirty="0" smtClean="0"/>
          </a:p>
          <a:p>
            <a:pPr eaLnBrk="1" hangingPunct="1">
              <a:lnSpc>
                <a:spcPts val="4200"/>
              </a:lnSpc>
            </a:pPr>
            <a:r>
              <a:rPr lang="zh-CN" altLang="en-US" sz="2800" b="1" dirty="0" smtClean="0"/>
              <a:t>      形式</a:t>
            </a:r>
            <a:r>
              <a:rPr lang="zh-CN" altLang="zh-CN" sz="2800" b="1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和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运动时间</a:t>
            </a:r>
            <a:r>
              <a:rPr lang="zh-CN" altLang="en-US" sz="2800" b="1" dirty="0" smtClean="0"/>
              <a:t>有关</a:t>
            </a:r>
            <a:r>
              <a:rPr lang="en-US" altLang="zh-CN" sz="2800" b="1" dirty="0" smtClean="0"/>
              <a:t>.</a:t>
            </a:r>
            <a:r>
              <a:rPr lang="zh-CN" altLang="en-US" sz="2800" b="1" dirty="0" smtClean="0"/>
              <a:t>   </a:t>
            </a:r>
            <a:endParaRPr lang="zh-CN" altLang="en-US" sz="2800" b="1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8101013" y="549275"/>
          <a:ext cx="7921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49" name="剪辑" r:id="rId3" imgW="4046400" imgH="3352320" progId="MS_ClipArt_Gallery.2">
                  <p:embed/>
                </p:oleObj>
              </mc:Choice>
              <mc:Fallback>
                <p:oleObj name="剪辑" r:id="rId3" imgW="4046400" imgH="33523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549275"/>
                        <a:ext cx="792162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63177" y="620688"/>
            <a:ext cx="187657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模型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假设</a:t>
            </a:r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75856" y="3861048"/>
            <a:ext cx="5040560" cy="576064"/>
            <a:chOff x="3275856" y="3861048"/>
            <a:chExt cx="5040560" cy="576064"/>
          </a:xfrm>
        </p:grpSpPr>
        <p:sp>
          <p:nvSpPr>
            <p:cNvPr id="2" name="矩形 1"/>
            <p:cNvSpPr/>
            <p:nvPr/>
          </p:nvSpPr>
          <p:spPr>
            <a:xfrm>
              <a:off x="3419872" y="3870803"/>
              <a:ext cx="4896544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10000"/>
                </a:lnSpc>
              </a:pPr>
              <a:r>
                <a:rPr lang="en-US" altLang="zh-CN" sz="2800" b="1" dirty="0" smtClean="0"/>
                <a:t>70kg</a:t>
              </a:r>
              <a:r>
                <a:rPr lang="zh-CN" altLang="en-US" sz="2800" b="1" dirty="0" smtClean="0"/>
                <a:t>每天</a:t>
              </a:r>
              <a:r>
                <a:rPr lang="zh-CN" altLang="en-US" sz="2800" b="1" dirty="0"/>
                <a:t>消耗</a:t>
              </a:r>
              <a:r>
                <a:rPr lang="en-US" altLang="zh-CN" sz="2800" b="1" dirty="0"/>
                <a:t>2000</a:t>
              </a:r>
              <a:r>
                <a:rPr lang="zh-CN" altLang="en-US" sz="2800" b="1" dirty="0"/>
                <a:t> </a:t>
              </a:r>
              <a:r>
                <a:rPr lang="en-US" altLang="zh-CN" sz="2800" b="1" dirty="0"/>
                <a:t>~ </a:t>
              </a:r>
              <a:r>
                <a:rPr lang="en-US" altLang="zh-CN" sz="2800" b="1" dirty="0" smtClean="0"/>
                <a:t>3200kcal.</a:t>
              </a:r>
              <a:endParaRPr lang="zh-CN" altLang="en-US" sz="2800" b="1" dirty="0"/>
            </a:p>
          </p:txBody>
        </p:sp>
        <p:sp>
          <p:nvSpPr>
            <p:cNvPr id="10" name="右箭头 9"/>
            <p:cNvSpPr/>
            <p:nvPr/>
          </p:nvSpPr>
          <p:spPr bwMode="auto">
            <a:xfrm>
              <a:off x="3275856" y="3861048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8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 autoUpdateAnimBg="0"/>
      <p:bldP spid="32773" grpId="0" animBg="1" autoUpdateAnimBg="0"/>
      <p:bldP spid="327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39818" y="1268760"/>
            <a:ext cx="8464364" cy="111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hangingPunct="1">
              <a:lnSpc>
                <a:spcPts val="4200"/>
              </a:lnSpc>
            </a:pPr>
            <a:r>
              <a:rPr lang="en-US" altLang="zh-CN" sz="2800" b="1" dirty="0"/>
              <a:t>4</a:t>
            </a:r>
            <a:r>
              <a:rPr lang="zh-CN" altLang="en-US" sz="2800" b="1" dirty="0"/>
              <a:t>）为了安全与</a:t>
            </a:r>
            <a:r>
              <a:rPr lang="zh-CN" altLang="en-US" sz="2800" b="1" dirty="0" smtClean="0"/>
              <a:t>健康</a:t>
            </a:r>
            <a:r>
              <a:rPr lang="en-US" altLang="zh-CN" sz="2800" b="1" dirty="0" smtClean="0"/>
              <a:t>, 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每</a:t>
            </a:r>
            <a:r>
              <a:rPr kumimoji="0"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周吸收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热量≥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10000kcal,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且每周</a:t>
            </a:r>
            <a:endParaRPr kumimoji="0" lang="en-US" altLang="zh-CN" sz="28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0" eaLnBrk="1" hangingPunct="1">
              <a:lnSpc>
                <a:spcPts val="4200"/>
              </a:lnSpc>
            </a:pPr>
            <a:r>
              <a:rPr kumimoji="0"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    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 减少量≤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1000kcal; 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每</a:t>
            </a:r>
            <a:r>
              <a:rPr kumimoji="0"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周体重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减少</a:t>
            </a:r>
            <a:r>
              <a:rPr kumimoji="0"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量≤ 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1.5kg.</a:t>
            </a:r>
            <a:r>
              <a:rPr kumimoji="0" lang="en-US" altLang="zh-CN" sz="2800" b="1" dirty="0" smtClean="0">
                <a:latin typeface="Arial" pitchFamily="34" charset="0"/>
                <a:cs typeface="宋体" pitchFamily="2" charset="-122"/>
              </a:rPr>
              <a:t> </a:t>
            </a:r>
            <a:endParaRPr kumimoji="0" lang="en-US" altLang="zh-CN" sz="2800" b="1" dirty="0">
              <a:latin typeface="Arial" pitchFamily="34" charset="0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2413" y="2564904"/>
            <a:ext cx="1620957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调查资料</a:t>
            </a:r>
            <a:endParaRPr lang="zh-CN" altLang="en-US" sz="2800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25056"/>
              </p:ext>
            </p:extLst>
          </p:nvPr>
        </p:nvGraphicFramePr>
        <p:xfrm>
          <a:off x="539552" y="3284984"/>
          <a:ext cx="8064896" cy="7200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44216"/>
                <a:gridCol w="864096"/>
                <a:gridCol w="864096"/>
                <a:gridCol w="1152128"/>
                <a:gridCol w="1080120"/>
                <a:gridCol w="1296144"/>
                <a:gridCol w="864096"/>
              </a:tblGrid>
              <a:tr h="360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食物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米饭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豆腐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solidFill>
                            <a:schemeClr val="tx1"/>
                          </a:solidFill>
                          <a:effectLst/>
                        </a:rPr>
                        <a:t>青菜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</a:rPr>
                        <a:t>苹果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瘦肉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鸡蛋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0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solidFill>
                            <a:schemeClr val="tx1"/>
                          </a:solidFill>
                          <a:effectLst/>
                        </a:rPr>
                        <a:t>热量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(kcal/100g)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～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r>
                        <a:rPr lang="zh-CN" sz="2000" kern="0" dirty="0">
                          <a:solidFill>
                            <a:schemeClr val="tx1"/>
                          </a:solidFill>
                          <a:effectLst/>
                        </a:rPr>
                        <a:t>～</a:t>
                      </a: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140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～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160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53948"/>
              </p:ext>
            </p:extLst>
          </p:nvPr>
        </p:nvGraphicFramePr>
        <p:xfrm>
          <a:off x="539550" y="4797152"/>
          <a:ext cx="8136906" cy="1008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210"/>
                <a:gridCol w="1080120"/>
                <a:gridCol w="853417"/>
                <a:gridCol w="874775"/>
                <a:gridCol w="792088"/>
                <a:gridCol w="1224136"/>
                <a:gridCol w="1440160"/>
              </a:tblGrid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运动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步行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(4km/h)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跑步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跳舞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乒乓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自行车</a:t>
                      </a:r>
                      <a:endParaRPr lang="en-US" altLang="zh-CN" sz="2000" b="1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中速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effectLst/>
                        </a:rPr>
                        <a:t>游泳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</a:rPr>
                        <a:t>(50m/min)</a:t>
                      </a:r>
                      <a:endParaRPr lang="zh-CN" sz="20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98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effectLst/>
                        </a:rPr>
                        <a:t>热量</a:t>
                      </a:r>
                      <a:r>
                        <a:rPr lang="en-US" sz="2000" b="1" kern="100" dirty="0" smtClean="0">
                          <a:effectLst/>
                        </a:rPr>
                        <a:t>(</a:t>
                      </a:r>
                      <a:r>
                        <a:rPr lang="en-US" sz="2000" b="1" kern="100" dirty="0">
                          <a:effectLst/>
                        </a:rPr>
                        <a:t>kcal/</a:t>
                      </a:r>
                      <a:r>
                        <a:rPr lang="en-US" sz="2000" b="1" kern="100" dirty="0" err="1">
                          <a:effectLst/>
                        </a:rPr>
                        <a:t>h</a:t>
                      </a:r>
                      <a:r>
                        <a:rPr lang="en-US" sz="2000" b="1" kern="100" dirty="0" err="1">
                          <a:effectLst/>
                          <a:sym typeface="Symbol"/>
                        </a:rPr>
                        <a:t></a:t>
                      </a:r>
                      <a:r>
                        <a:rPr lang="en-US" sz="2000" b="1" kern="100" dirty="0" err="1">
                          <a:effectLst/>
                        </a:rPr>
                        <a:t>kg</a:t>
                      </a:r>
                      <a:r>
                        <a:rPr lang="en-US" sz="2000" b="1" kern="100" dirty="0">
                          <a:effectLst/>
                        </a:rPr>
                        <a:t>)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3.1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7.0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3.0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4.4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2.5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7.9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115260" y="2665885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食物每百克所含热量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2356725" y="4263479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运动每小时每千克体重消耗热量</a:t>
            </a:r>
          </a:p>
        </p:txBody>
      </p:sp>
      <p:sp>
        <p:nvSpPr>
          <p:cNvPr id="11" name="矩形 10"/>
          <p:cNvSpPr/>
          <p:nvPr/>
        </p:nvSpPr>
        <p:spPr>
          <a:xfrm>
            <a:off x="463177" y="620688"/>
            <a:ext cx="187657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模型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假设</a:t>
            </a:r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6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2339752" y="908720"/>
            <a:ext cx="6337250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6.1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贷款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购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房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rId3" action="ppaction://hlinksldjump"/>
              </a:rPr>
              <a:t>6.2</a:t>
            </a: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管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住嘴迈开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腿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6.3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市场经济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中的物价波动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6.4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动物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的繁殖与收获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6.5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信息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传播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6.6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原子弹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爆炸的能量估计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  <a:hlinkClick r:id="" action="ppaction://noaction"/>
              </a:rPr>
              <a:t>6</a:t>
            </a:r>
            <a:r>
              <a:rPr lang="en-US" altLang="zh-CN" sz="3200" b="1" u="sng" dirty="0">
                <a:solidFill>
                  <a:schemeClr val="hlink"/>
                </a:solidFill>
                <a:ea typeface="楷体_GB2312" pitchFamily="49" charset="-122"/>
                <a:hlinkClick r:id="" action="ppaction://noaction"/>
              </a:rPr>
              <a:t>.7  CT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  <a:hlinkClick r:id="" action="ppaction://noaction"/>
              </a:rPr>
              <a:t>技术的图像重建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  <a:hlinkClick r:id="" action="ppaction://noaction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6.8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等级结构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CN" sz="3200" b="1" u="sng" dirty="0" smtClean="0">
                <a:solidFill>
                  <a:schemeClr val="hlink"/>
                </a:solidFill>
                <a:ea typeface="楷体_GB2312" pitchFamily="49" charset="-122"/>
              </a:rPr>
              <a:t>6.9  </a:t>
            </a:r>
            <a:r>
              <a:rPr lang="zh-CN" altLang="en-US" sz="3200" b="1" u="sng" dirty="0" smtClean="0">
                <a:solidFill>
                  <a:schemeClr val="hlink"/>
                </a:solidFill>
                <a:ea typeface="楷体_GB2312" pitchFamily="49" charset="-122"/>
              </a:rPr>
              <a:t>中国</a:t>
            </a:r>
            <a:r>
              <a:rPr lang="zh-CN" altLang="en-US" sz="3200" b="1" u="sng" dirty="0">
                <a:solidFill>
                  <a:schemeClr val="hlink"/>
                </a:solidFill>
                <a:ea typeface="楷体_GB2312" pitchFamily="49" charset="-122"/>
              </a:rPr>
              <a:t>人口增长预测</a:t>
            </a:r>
            <a:endParaRPr lang="en-US" altLang="zh-CN" sz="3200" b="1" u="sng" dirty="0" smtClean="0">
              <a:solidFill>
                <a:schemeClr val="hlink"/>
              </a:solidFill>
              <a:ea typeface="楷体_GB2312" pitchFamily="49" charset="-122"/>
            </a:endParaRPr>
          </a:p>
        </p:txBody>
      </p:sp>
      <p:pic>
        <p:nvPicPr>
          <p:cNvPr id="45060" name="Picture 4" descr="D:\work\101210数学模型（第四版）电子教案\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0"/>
          <a:stretch>
            <a:fillRect/>
          </a:stretch>
        </p:blipFill>
        <p:spPr bwMode="auto">
          <a:xfrm>
            <a:off x="17463" y="20638"/>
            <a:ext cx="33353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467544" y="-27384"/>
            <a:ext cx="1368500" cy="6449948"/>
            <a:chOff x="467544" y="-27384"/>
            <a:chExt cx="1368500" cy="6449948"/>
          </a:xfrm>
        </p:grpSpPr>
        <p:sp>
          <p:nvSpPr>
            <p:cNvPr id="45058" name="Text Box 2"/>
            <p:cNvSpPr txBox="1">
              <a:spLocks noChangeArrowheads="1"/>
            </p:cNvSpPr>
            <p:nvPr/>
          </p:nvSpPr>
          <p:spPr bwMode="auto">
            <a:xfrm>
              <a:off x="900063" y="-27384"/>
              <a:ext cx="719609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lang="en-US" altLang="zh-CN" sz="4000" dirty="0">
                  <a:solidFill>
                    <a:srgbClr val="3333FF"/>
                  </a:solidFill>
                  <a:latin typeface="隶书" pitchFamily="49" charset="-122"/>
                  <a:ea typeface="隶书" pitchFamily="49" charset="-122"/>
                </a:rPr>
                <a:t>  </a:t>
              </a:r>
              <a:r>
                <a:rPr lang="zh-CN" altLang="en-US" sz="4000" dirty="0" smtClean="0">
                  <a:solidFill>
                    <a:srgbClr val="3333FF"/>
                  </a:solidFill>
                  <a:latin typeface="隶书" pitchFamily="49" charset="-122"/>
                  <a:ea typeface="隶书" pitchFamily="49" charset="-122"/>
                </a:rPr>
                <a:t>第六章  </a:t>
              </a:r>
              <a:endParaRPr lang="en-US" altLang="zh-CN" sz="4000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67544" y="2636912"/>
              <a:ext cx="720080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4000" dirty="0">
                  <a:solidFill>
                    <a:schemeClr val="accent2"/>
                  </a:solidFill>
                  <a:latin typeface="隶书" pitchFamily="49" charset="-122"/>
                  <a:ea typeface="隶书" pitchFamily="49" charset="-122"/>
                </a:rPr>
                <a:t>差分方程</a:t>
              </a:r>
              <a:r>
                <a:rPr lang="zh-CN" altLang="en-US" sz="4000" dirty="0" smtClean="0">
                  <a:solidFill>
                    <a:schemeClr val="accent2"/>
                  </a:solidFill>
                  <a:latin typeface="隶书" pitchFamily="49" charset="-122"/>
                  <a:ea typeface="隶书" pitchFamily="49" charset="-122"/>
                </a:rPr>
                <a:t>与</a:t>
              </a:r>
              <a:endParaRPr lang="zh-CN" alt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15616" y="2636912"/>
              <a:ext cx="720428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4000" dirty="0">
                  <a:solidFill>
                    <a:schemeClr val="accent2"/>
                  </a:solidFill>
                  <a:latin typeface="隶书" pitchFamily="49" charset="-122"/>
                  <a:ea typeface="隶书" pitchFamily="49" charset="-122"/>
                </a:rPr>
                <a:t>代数方程模型</a:t>
              </a:r>
              <a:endParaRPr lang="zh-CN" altLang="en-US" sz="40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001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692696"/>
            <a:ext cx="183255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基本模型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2288" y="206084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i="1" dirty="0" smtClean="0"/>
              <a:t>c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 smtClean="0"/>
              <a:t>)</a:t>
            </a:r>
            <a:r>
              <a:rPr lang="en-US" altLang="zh-CN" sz="2800" b="1" dirty="0"/>
              <a:t> ~</a:t>
            </a:r>
            <a:r>
              <a:rPr lang="zh-CN" altLang="zh-CN" sz="2800" b="1" dirty="0" smtClean="0"/>
              <a:t>第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周吸收</a:t>
            </a:r>
            <a:r>
              <a:rPr lang="zh-CN" altLang="zh-CN" sz="2800" b="1" dirty="0" smtClean="0"/>
              <a:t>热量</a:t>
            </a:r>
            <a:r>
              <a:rPr lang="en-US" altLang="zh-CN" sz="2800" b="1" i="1" dirty="0" smtClean="0"/>
              <a:t> </a:t>
            </a:r>
            <a:r>
              <a:rPr lang="en-US" altLang="zh-CN" sz="2800" b="1" dirty="0" smtClean="0"/>
              <a:t>(</a:t>
            </a:r>
            <a:r>
              <a:rPr lang="en-US" altLang="zh-CN" sz="2800" b="1" dirty="0"/>
              <a:t>kcal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1043608" y="1340768"/>
            <a:ext cx="5514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w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k</a:t>
            </a:r>
            <a:r>
              <a:rPr lang="en-US" altLang="zh-CN" sz="2800" b="1" dirty="0"/>
              <a:t>)~</a:t>
            </a:r>
            <a:r>
              <a:rPr lang="zh-CN" altLang="zh-CN" sz="2800" b="1" dirty="0"/>
              <a:t>第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周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初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体重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(kg) </a:t>
            </a:r>
            <a:r>
              <a:rPr lang="en-US" altLang="zh-CN" sz="2800" b="1" dirty="0" smtClean="0"/>
              <a:t>,</a:t>
            </a:r>
            <a:r>
              <a:rPr lang="en-US" altLang="zh-CN" sz="2800" b="1" i="1" dirty="0"/>
              <a:t> k</a:t>
            </a:r>
            <a:r>
              <a:rPr lang="en-US" altLang="zh-CN" sz="2800" b="1" dirty="0"/>
              <a:t>=1,2,</a:t>
            </a:r>
            <a:r>
              <a:rPr lang="zh-CN" altLang="zh-CN" sz="2800" b="1" dirty="0" smtClean="0"/>
              <a:t>…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993923" y="2798058"/>
            <a:ext cx="27590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ym typeface="Symbol"/>
              </a:rPr>
              <a:t>~</a:t>
            </a:r>
            <a:r>
              <a:rPr lang="zh-CN" altLang="zh-CN" sz="2800" b="1" dirty="0" smtClean="0"/>
              <a:t>热量转换系数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3955314" y="2745223"/>
            <a:ext cx="4572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ts val="4200"/>
              </a:lnSpc>
            </a:pPr>
            <a:r>
              <a:rPr lang="zh-CN" altLang="en-US" sz="2800" b="1" dirty="0">
                <a:solidFill>
                  <a:srgbClr val="000000"/>
                </a:solidFill>
              </a:rPr>
              <a:t>平均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8000kcal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增加</a:t>
            </a:r>
            <a:r>
              <a:rPr lang="zh-CN" altLang="en-US" sz="2800" b="1" dirty="0">
                <a:solidFill>
                  <a:srgbClr val="000000"/>
                </a:solidFill>
              </a:rPr>
              <a:t>体重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1kg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279006"/>
              </p:ext>
            </p:extLst>
          </p:nvPr>
        </p:nvGraphicFramePr>
        <p:xfrm>
          <a:off x="1115616" y="4437112"/>
          <a:ext cx="691276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2" name="公式" r:id="rId3" imgW="2743200" imgH="203200" progId="Equation.3">
                  <p:embed/>
                </p:oleObj>
              </mc:Choice>
              <mc:Fallback>
                <p:oleObj name="公式" r:id="rId3" imgW="27432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437112"/>
                        <a:ext cx="6912768" cy="50405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432235" y="3488658"/>
            <a:ext cx="4028197" cy="630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i="1" dirty="0">
                <a:sym typeface="Symbol"/>
              </a:rPr>
              <a:t></a:t>
            </a:r>
            <a:r>
              <a:rPr lang="en-US" altLang="zh-CN" sz="2800" b="1" dirty="0">
                <a:sym typeface="Symbol"/>
              </a:rPr>
              <a:t>~</a:t>
            </a:r>
            <a:r>
              <a:rPr lang="zh-CN" altLang="zh-CN" sz="2800" b="1" dirty="0" smtClean="0"/>
              <a:t>代谢系数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</a:rPr>
              <a:t>因人而异</a:t>
            </a:r>
            <a:r>
              <a:rPr lang="en-US" altLang="zh-CN" sz="2800" b="1" dirty="0">
                <a:solidFill>
                  <a:srgbClr val="000000"/>
                </a:solidFill>
              </a:rPr>
              <a:t>).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7136" y="5229200"/>
            <a:ext cx="7169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ym typeface="Symbol"/>
              </a:rPr>
              <a:t>由</a:t>
            </a:r>
            <a:r>
              <a:rPr lang="en-US" altLang="zh-CN" sz="2800" b="1" i="1" dirty="0" smtClean="0">
                <a:sym typeface="Symbol"/>
              </a:rPr>
              <a:t></a:t>
            </a:r>
            <a:r>
              <a:rPr lang="zh-CN" altLang="en-US" sz="2800" b="1" dirty="0" smtClean="0">
                <a:sym typeface="Symbol"/>
              </a:rPr>
              <a:t>和</a:t>
            </a:r>
            <a:r>
              <a:rPr lang="zh-CN" altLang="zh-CN" sz="2800" b="1" dirty="0"/>
              <a:t>吸收热量</a:t>
            </a:r>
            <a:r>
              <a:rPr lang="en-US" altLang="zh-CN" sz="2800" b="1" i="1" dirty="0"/>
              <a:t> </a:t>
            </a:r>
            <a:r>
              <a:rPr lang="en-US" altLang="zh-CN" sz="2800" b="1" i="1" dirty="0" smtClean="0"/>
              <a:t>c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 smtClean="0"/>
              <a:t>)</a:t>
            </a:r>
            <a:r>
              <a:rPr lang="zh-CN" altLang="en-US" sz="2800" b="1" dirty="0"/>
              <a:t>决定</a:t>
            </a:r>
            <a:r>
              <a:rPr lang="zh-CN" altLang="zh-CN" sz="2800" b="1" dirty="0" smtClean="0"/>
              <a:t>体重</a:t>
            </a:r>
            <a:r>
              <a:rPr lang="en-US" altLang="zh-CN" sz="2800" b="1" i="1" dirty="0"/>
              <a:t>w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k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变化</a:t>
            </a:r>
            <a:r>
              <a:rPr lang="zh-CN" altLang="en-US" sz="2800" b="1" dirty="0" smtClean="0"/>
              <a:t>规律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187624" y="3542519"/>
            <a:ext cx="3096345" cy="523220"/>
            <a:chOff x="1187624" y="3542519"/>
            <a:chExt cx="3096345" cy="523220"/>
          </a:xfrm>
        </p:grpSpPr>
        <p:sp>
          <p:nvSpPr>
            <p:cNvPr id="7" name="矩形 6"/>
            <p:cNvSpPr/>
            <p:nvPr/>
          </p:nvSpPr>
          <p:spPr>
            <a:xfrm>
              <a:off x="1279333" y="3542519"/>
              <a:ext cx="3004636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>
                  <a:sym typeface="Symbol"/>
                </a:rPr>
                <a:t></a:t>
              </a:r>
              <a:r>
                <a:rPr lang="en-US" altLang="zh-CN" sz="2800" b="1" dirty="0"/>
                <a:t>=</a:t>
              </a:r>
              <a:r>
                <a:rPr lang="en-US" altLang="zh-CN" sz="2800" b="1" dirty="0" smtClean="0"/>
                <a:t>1/8000(kg/kcal</a:t>
              </a:r>
              <a:r>
                <a:rPr lang="en-US" altLang="zh-CN" sz="2800" b="1" dirty="0"/>
                <a:t>)</a:t>
              </a:r>
              <a:endParaRPr lang="zh-CN" altLang="en-US" sz="2800" b="1" dirty="0"/>
            </a:p>
          </p:txBody>
        </p:sp>
        <p:sp>
          <p:nvSpPr>
            <p:cNvPr id="15" name="右箭头 14"/>
            <p:cNvSpPr/>
            <p:nvPr/>
          </p:nvSpPr>
          <p:spPr bwMode="auto">
            <a:xfrm>
              <a:off x="1187624" y="3573016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51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9" grpId="0"/>
      <p:bldP spid="13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620688"/>
            <a:ext cx="3068469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减肥计划的提出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2531" y="1206773"/>
            <a:ext cx="820891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某人身高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1.70m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体重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100kg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BMI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高达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34.6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.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目前每周吸收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20000kcal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热量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,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体重长期未变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.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2348880"/>
            <a:ext cx="8173515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制订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减肥计划使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体重减至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75kg(BMI=26)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并维持下去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555684" y="2924944"/>
            <a:ext cx="848081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800" b="1" dirty="0" smtClean="0"/>
              <a:t>1. </a:t>
            </a:r>
            <a:r>
              <a:rPr lang="zh-CN" altLang="zh-CN" sz="2800" b="1" dirty="0" smtClean="0"/>
              <a:t>在正常</a:t>
            </a:r>
            <a:r>
              <a:rPr lang="zh-CN" altLang="en-US" sz="2800" b="1" dirty="0" smtClean="0"/>
              <a:t>代谢</a:t>
            </a:r>
            <a:r>
              <a:rPr lang="zh-CN" altLang="zh-CN" sz="2800" b="1" dirty="0" smtClean="0"/>
              <a:t>情况</a:t>
            </a:r>
            <a:r>
              <a:rPr lang="zh-CN" altLang="zh-CN" sz="2800" b="1" dirty="0"/>
              <a:t>下安排一个</a:t>
            </a:r>
            <a:r>
              <a:rPr lang="zh-CN" altLang="zh-CN" sz="2800" b="1" dirty="0">
                <a:solidFill>
                  <a:srgbClr val="FF0000"/>
                </a:solidFill>
              </a:rPr>
              <a:t>两阶段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计划</a:t>
            </a:r>
            <a:r>
              <a:rPr lang="en-US" altLang="zh-CN" sz="2800" b="1" dirty="0"/>
              <a:t>:</a:t>
            </a:r>
            <a:endParaRPr lang="en-US" altLang="zh-CN" sz="2800" b="1" dirty="0" smtClean="0"/>
          </a:p>
          <a:p>
            <a:pPr>
              <a:lnSpc>
                <a:spcPts val="4200"/>
              </a:lnSpc>
            </a:pP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第一</a:t>
            </a:r>
            <a:r>
              <a:rPr lang="zh-CN" altLang="zh-CN" sz="2800" b="1" dirty="0"/>
              <a:t>阶段：吸收</a:t>
            </a:r>
            <a:r>
              <a:rPr lang="zh-CN" altLang="zh-CN" sz="2800" b="1" dirty="0" smtClean="0"/>
              <a:t>热量每</a:t>
            </a:r>
            <a:r>
              <a:rPr lang="zh-CN" altLang="zh-CN" sz="2800" b="1" dirty="0"/>
              <a:t>周减少</a:t>
            </a:r>
            <a:r>
              <a:rPr lang="en-US" altLang="zh-CN" sz="2800" b="1" dirty="0" smtClean="0"/>
              <a:t>1000kcal, </a:t>
            </a:r>
            <a:r>
              <a:rPr lang="zh-CN" altLang="zh-CN" sz="2800" b="1" dirty="0" smtClean="0"/>
              <a:t>直至达到</a:t>
            </a:r>
            <a:endParaRPr lang="en-US" altLang="zh-CN" sz="2800" b="1" dirty="0" smtClean="0"/>
          </a:p>
          <a:p>
            <a:pPr>
              <a:lnSpc>
                <a:spcPts val="42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安全</a:t>
            </a:r>
            <a:r>
              <a:rPr lang="zh-CN" altLang="zh-CN" sz="2800" b="1" dirty="0" smtClean="0"/>
              <a:t>下限</a:t>
            </a:r>
            <a:r>
              <a:rPr lang="en-US" altLang="zh-CN" sz="2800" b="1" dirty="0" smtClean="0"/>
              <a:t>10000 kcal/</a:t>
            </a:r>
            <a:r>
              <a:rPr lang="zh-CN" altLang="zh-CN" sz="2800" b="1" dirty="0" smtClean="0"/>
              <a:t>周</a:t>
            </a:r>
            <a:r>
              <a:rPr lang="zh-CN" altLang="en-US" sz="2800" b="1" dirty="0" smtClean="0"/>
              <a:t>；</a:t>
            </a:r>
            <a:endParaRPr lang="en-US" altLang="zh-CN" sz="2800"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560801" y="5157192"/>
            <a:ext cx="85122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2. </a:t>
            </a:r>
            <a:r>
              <a:rPr lang="zh-CN" altLang="zh-CN" sz="2800" b="1" dirty="0" smtClean="0"/>
              <a:t>为</a:t>
            </a:r>
            <a:r>
              <a:rPr lang="zh-CN" altLang="zh-CN" sz="2800" b="1" dirty="0">
                <a:solidFill>
                  <a:srgbClr val="FF0000"/>
                </a:solidFill>
              </a:rPr>
              <a:t>加快进程</a:t>
            </a:r>
            <a:r>
              <a:rPr lang="zh-CN" altLang="zh-CN" sz="2800" b="1" dirty="0"/>
              <a:t>而增加运动，重新安排两阶段</a:t>
            </a:r>
            <a:r>
              <a:rPr lang="zh-CN" altLang="zh-CN" sz="2800" b="1" dirty="0" smtClean="0"/>
              <a:t>计划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7" name="矩形 6"/>
          <p:cNvSpPr/>
          <p:nvPr/>
        </p:nvSpPr>
        <p:spPr>
          <a:xfrm>
            <a:off x="539552" y="5733256"/>
            <a:ext cx="6552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 smtClean="0"/>
              <a:t>3. </a:t>
            </a:r>
            <a:r>
              <a:rPr lang="zh-CN" altLang="zh-CN" sz="2800" b="1" dirty="0" smtClean="0"/>
              <a:t>给</a:t>
            </a:r>
            <a:r>
              <a:rPr lang="zh-CN" altLang="zh-CN" sz="2800" b="1" dirty="0"/>
              <a:t>出达到目标后</a:t>
            </a:r>
            <a:r>
              <a:rPr lang="zh-CN" altLang="zh-CN" sz="2800" b="1" dirty="0">
                <a:solidFill>
                  <a:srgbClr val="FF0000"/>
                </a:solidFill>
              </a:rPr>
              <a:t>维持体重不变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方案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827584" y="4581128"/>
            <a:ext cx="8129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sz="2800" b="1" dirty="0">
                <a:solidFill>
                  <a:srgbClr val="000000"/>
                </a:solidFill>
              </a:rPr>
              <a:t>第二阶段：每周吸收热量保持下限</a:t>
            </a:r>
            <a:r>
              <a:rPr lang="en-US" altLang="zh-CN" sz="2800" b="1" dirty="0">
                <a:solidFill>
                  <a:srgbClr val="000000"/>
                </a:solidFill>
              </a:rPr>
              <a:t>, </a:t>
            </a:r>
            <a:r>
              <a:rPr lang="zh-CN" altLang="zh-CN" sz="2800" b="1" dirty="0">
                <a:solidFill>
                  <a:srgbClr val="000000"/>
                </a:solidFill>
              </a:rPr>
              <a:t>达到减肥目标</a:t>
            </a:r>
            <a:r>
              <a:rPr lang="en-US" altLang="zh-CN" sz="2800" b="1" dirty="0">
                <a:solidFill>
                  <a:srgbClr val="000000"/>
                </a:solidFill>
              </a:rPr>
              <a:t> .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6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692696"/>
            <a:ext cx="3068469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减肥计划的制定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14400" y="1385612"/>
            <a:ext cx="47377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/>
              <a:t>1. </a:t>
            </a:r>
            <a:r>
              <a:rPr lang="zh-CN" altLang="en-US" sz="2800" b="1" dirty="0" smtClean="0"/>
              <a:t>确定某人的</a:t>
            </a:r>
            <a:r>
              <a:rPr lang="zh-CN" altLang="en-US" sz="2800" b="1" dirty="0"/>
              <a:t>代谢消耗</a:t>
            </a:r>
            <a:r>
              <a:rPr lang="zh-CN" altLang="en-US" sz="2800" b="1" dirty="0" smtClean="0"/>
              <a:t>系数</a:t>
            </a:r>
            <a:r>
              <a:rPr lang="en-US" altLang="zh-CN" sz="2800" b="1" i="1" dirty="0">
                <a:solidFill>
                  <a:srgbClr val="000000"/>
                </a:solidFill>
                <a:sym typeface="Symbol"/>
              </a:rPr>
              <a:t></a:t>
            </a:r>
            <a:endParaRPr lang="zh-CN" altLang="en-US" sz="2800" b="1" dirty="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313840" y="5157192"/>
            <a:ext cx="6858000" cy="519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每</a:t>
            </a:r>
            <a:r>
              <a:rPr lang="zh-CN" altLang="en-US" sz="2800" b="1" dirty="0"/>
              <a:t>周每千克体重消耗 </a:t>
            </a:r>
            <a:r>
              <a:rPr lang="en-US" altLang="zh-CN" sz="2800" b="1" dirty="0"/>
              <a:t>20000/100=200kcal</a:t>
            </a: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162182" y="2046437"/>
            <a:ext cx="57912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每周吸收</a:t>
            </a:r>
            <a:r>
              <a:rPr lang="en-US" altLang="zh-CN" sz="2800" b="1" dirty="0"/>
              <a:t>20000kcal, </a:t>
            </a:r>
            <a:r>
              <a:rPr lang="zh-CN" altLang="en-US" sz="2800" b="1" dirty="0" smtClean="0"/>
              <a:t>体重</a:t>
            </a:r>
            <a:r>
              <a:rPr lang="en-US" altLang="zh-CN" sz="2800" b="1" dirty="0" smtClean="0"/>
              <a:t>100kg</a:t>
            </a:r>
            <a:r>
              <a:rPr lang="zh-CN" altLang="en-US" sz="2800" b="1" dirty="0" smtClean="0"/>
              <a:t>不变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220072" y="2799323"/>
            <a:ext cx="3151188" cy="504825"/>
            <a:chOff x="624" y="3264"/>
            <a:chExt cx="1985" cy="318"/>
          </a:xfrm>
        </p:grpSpPr>
        <p:graphicFrame>
          <p:nvGraphicFramePr>
            <p:cNvPr id="9" name="Object 6"/>
            <p:cNvGraphicFramePr>
              <a:graphicFrameLocks noChangeAspect="1"/>
            </p:cNvGraphicFramePr>
            <p:nvPr/>
          </p:nvGraphicFramePr>
          <p:xfrm>
            <a:off x="768" y="3264"/>
            <a:ext cx="184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18" name="Equation" r:id="rId3" imgW="1015920" imgH="203040" progId="Equation.3">
                    <p:embed/>
                  </p:oleObj>
                </mc:Choice>
                <mc:Fallback>
                  <p:oleObj name="Equation" r:id="rId3" imgW="101592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264"/>
                          <a:ext cx="184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AutoShape 23"/>
            <p:cNvSpPr>
              <a:spLocks noChangeArrowheads="1"/>
            </p:cNvSpPr>
            <p:nvPr/>
          </p:nvSpPr>
          <p:spPr bwMode="auto">
            <a:xfrm>
              <a:off x="624" y="3264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034680" y="5778842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正常代谢消耗相当</a:t>
            </a:r>
            <a:r>
              <a:rPr lang="zh-CN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弱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69951" y="3501008"/>
            <a:ext cx="1455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sym typeface="Symbol"/>
              </a:rPr>
              <a:t></a:t>
            </a:r>
            <a:r>
              <a:rPr lang="en-US" altLang="zh-CN" dirty="0"/>
              <a:t>=</a:t>
            </a:r>
            <a:r>
              <a:rPr lang="en-US" altLang="zh-CN" dirty="0" smtClean="0"/>
              <a:t>1/8000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64842" y="2780928"/>
            <a:ext cx="3927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/>
              <a:t>c</a:t>
            </a:r>
            <a:r>
              <a:rPr lang="en-US" altLang="zh-CN" sz="2800" dirty="0"/>
              <a:t>(</a:t>
            </a:r>
            <a:r>
              <a:rPr lang="en-US" altLang="zh-CN" sz="2800" i="1" dirty="0"/>
              <a:t>k</a:t>
            </a:r>
            <a:r>
              <a:rPr lang="en-US" altLang="zh-CN" sz="2800" dirty="0"/>
              <a:t>)=</a:t>
            </a:r>
            <a:r>
              <a:rPr lang="en-US" altLang="zh-CN" sz="2800" i="1" dirty="0"/>
              <a:t> </a:t>
            </a:r>
            <a:r>
              <a:rPr lang="en-US" altLang="zh-CN" sz="2800" i="1" dirty="0" smtClean="0"/>
              <a:t>c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 </a:t>
            </a:r>
            <a:r>
              <a:rPr lang="en-US" altLang="zh-CN" sz="2800" i="1" dirty="0" smtClean="0"/>
              <a:t>w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k</a:t>
            </a:r>
            <a:r>
              <a:rPr lang="en-US" altLang="zh-CN" sz="2800" dirty="0" smtClean="0"/>
              <a:t>+1</a:t>
            </a:r>
            <a:r>
              <a:rPr lang="en-US" altLang="zh-CN" sz="2800" dirty="0"/>
              <a:t>)=</a:t>
            </a:r>
            <a:r>
              <a:rPr lang="en-US" altLang="zh-CN" sz="2800" i="1" dirty="0"/>
              <a:t>w</a:t>
            </a:r>
            <a:r>
              <a:rPr lang="en-US" altLang="zh-CN" sz="2800" dirty="0"/>
              <a:t>(</a:t>
            </a:r>
            <a:r>
              <a:rPr lang="en-US" altLang="zh-CN" sz="2800" i="1" dirty="0"/>
              <a:t>k</a:t>
            </a:r>
            <a:r>
              <a:rPr lang="en-US" altLang="zh-CN" sz="2800" dirty="0"/>
              <a:t>)=</a:t>
            </a:r>
            <a:r>
              <a:rPr lang="en-US" altLang="zh-CN" sz="2800" i="1" dirty="0"/>
              <a:t> </a:t>
            </a:r>
            <a:r>
              <a:rPr lang="en-US" altLang="zh-CN" sz="2800" i="1" dirty="0" smtClean="0"/>
              <a:t>w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1350394" y="4492548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w</a:t>
            </a:r>
            <a:r>
              <a:rPr lang="en-US" altLang="zh-CN" dirty="0"/>
              <a:t>=100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345775" y="4030883"/>
            <a:ext cx="1265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c</a:t>
            </a:r>
            <a:r>
              <a:rPr lang="en-US" altLang="zh-CN" dirty="0" smtClean="0"/>
              <a:t>=20000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52017" y="750930"/>
                <a:ext cx="4896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altLang="zh-CN" b="1" i="1" dirty="0">
                        <a:sym typeface="Symbol"/>
                      </a:rPr>
                      <m:t></m:t>
                    </m:r>
                    <m:r>
                      <m:rPr>
                        <m:nor/>
                      </m:rPr>
                      <a:rPr lang="en-US" altLang="zh-CN" b="1" i="1" dirty="0" smtClean="0"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dirty="0" smtClean="0">
                        <a:sym typeface="Symbol"/>
                      </a:rPr>
                      <m:t>(</m:t>
                    </m:r>
                    <m:r>
                      <m:rPr>
                        <m:nor/>
                      </m:rPr>
                      <a:rPr lang="en-US" altLang="zh-CN" b="1" i="1" dirty="0" smtClean="0">
                        <a:sym typeface="Symbol"/>
                      </a:rPr>
                      <m:t>k</m:t>
                    </m:r>
                    <m:r>
                      <m:rPr>
                        <m:nor/>
                      </m:rPr>
                      <a:rPr lang="en-US" altLang="zh-CN" b="1" dirty="0" smtClean="0">
                        <a:sym typeface="Symbol"/>
                      </a:rPr>
                      <m:t>)</m:t>
                    </m:r>
                    <m:r>
                      <m:rPr>
                        <m:nor/>
                      </m:rPr>
                      <a:rPr lang="en-US" altLang="zh-CN" b="1" i="0" dirty="0" smtClean="0">
                        <a:sym typeface="Symbol"/>
                      </a:rPr>
                      <m:t> </m:t>
                    </m:r>
                    <m:r>
                      <a:rPr lang="en-US" altLang="zh-CN" b="1" i="1" dirty="0" smtClean="0">
                        <a:latin typeface="Cambria Math"/>
                        <a:sym typeface="Symbol"/>
                      </a:rPr>
                      <m:t>−</m:t>
                    </m:r>
                  </m:oMath>
                </a14:m>
                <a:r>
                  <a:rPr lang="en-US" altLang="zh-CN" b="1" i="1" dirty="0" smtClean="0">
                    <a:solidFill>
                      <a:srgbClr val="000000"/>
                    </a:solidFill>
                    <a:sym typeface="Symbol"/>
                  </a:rPr>
                  <a:t>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17" y="750930"/>
                <a:ext cx="4896544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3131840" y="3875856"/>
            <a:ext cx="4108648" cy="833235"/>
            <a:chOff x="3131840" y="3875856"/>
            <a:chExt cx="4108648" cy="833235"/>
          </a:xfrm>
        </p:grpSpPr>
        <p:graphicFrame>
          <p:nvGraphicFramePr>
            <p:cNvPr id="1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650261"/>
                </p:ext>
              </p:extLst>
            </p:nvPr>
          </p:nvGraphicFramePr>
          <p:xfrm>
            <a:off x="3352056" y="3875856"/>
            <a:ext cx="3888432" cy="833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19" name="Equation" r:id="rId6" imgW="1777680" imgH="393480" progId="Equation.3">
                    <p:embed/>
                  </p:oleObj>
                </mc:Choice>
                <mc:Fallback>
                  <p:oleObj name="Equation" r:id="rId6" imgW="177768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056" y="3875856"/>
                          <a:ext cx="3888432" cy="83323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右箭头 18"/>
            <p:cNvSpPr/>
            <p:nvPr/>
          </p:nvSpPr>
          <p:spPr bwMode="auto">
            <a:xfrm>
              <a:off x="3131840" y="4024488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28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 autoUpdateAnimBg="0"/>
      <p:bldP spid="12" grpId="0"/>
      <p:bldP spid="13" grpId="0"/>
      <p:bldP spid="14" grpId="0"/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824027"/>
            <a:ext cx="557075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2. </a:t>
            </a:r>
            <a:r>
              <a:rPr lang="zh-CN" altLang="zh-CN" sz="2800" b="1" dirty="0" smtClean="0"/>
              <a:t>正常</a:t>
            </a:r>
            <a:r>
              <a:rPr lang="zh-CN" altLang="zh-CN" sz="2800" b="1" dirty="0"/>
              <a:t>代谢情况下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第一</a:t>
            </a:r>
            <a:r>
              <a:rPr lang="zh-CN" altLang="zh-CN" sz="2800" b="1" dirty="0" smtClean="0"/>
              <a:t>阶段</a:t>
            </a:r>
            <a:r>
              <a:rPr lang="zh-CN" altLang="zh-CN" sz="2800" b="1" dirty="0"/>
              <a:t>计划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1043608" y="1466257"/>
            <a:ext cx="7200800" cy="111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solidFill>
                  <a:srgbClr val="000000"/>
                </a:solidFill>
              </a:rPr>
              <a:t>吸收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热量</a:t>
            </a:r>
            <a:r>
              <a:rPr lang="zh-CN" altLang="zh-CN" sz="2800" b="1" dirty="0"/>
              <a:t>由</a:t>
            </a:r>
            <a:r>
              <a:rPr lang="en-US" altLang="zh-CN" sz="2800" b="1" dirty="0"/>
              <a:t>20000kcal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每</a:t>
            </a:r>
            <a:r>
              <a:rPr lang="zh-CN" altLang="zh-CN" sz="2800" b="1" dirty="0">
                <a:solidFill>
                  <a:srgbClr val="FF0000"/>
                </a:solidFill>
              </a:rPr>
              <a:t>周减少</a:t>
            </a:r>
            <a:r>
              <a:rPr lang="en-US" altLang="zh-CN" sz="2800" b="1" dirty="0">
                <a:solidFill>
                  <a:srgbClr val="FF0000"/>
                </a:solidFill>
              </a:rPr>
              <a:t>1000kcal</a:t>
            </a:r>
            <a:r>
              <a:rPr lang="en-US" altLang="zh-CN" sz="2800" b="1" dirty="0">
                <a:solidFill>
                  <a:srgbClr val="000000"/>
                </a:solidFill>
              </a:rPr>
              <a:t>, </a:t>
            </a:r>
            <a:r>
              <a:rPr lang="zh-CN" altLang="zh-CN" sz="2800" b="1" dirty="0">
                <a:solidFill>
                  <a:srgbClr val="000000"/>
                </a:solidFill>
              </a:rPr>
              <a:t>直至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达到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安全</a:t>
            </a:r>
            <a:r>
              <a:rPr lang="zh-CN" altLang="zh-CN" sz="2800" b="1" dirty="0">
                <a:solidFill>
                  <a:srgbClr val="000000"/>
                </a:solidFill>
              </a:rPr>
              <a:t>下限</a:t>
            </a:r>
            <a:r>
              <a:rPr lang="en-US" altLang="zh-CN" sz="2800" b="1" dirty="0">
                <a:solidFill>
                  <a:srgbClr val="000000"/>
                </a:solidFill>
              </a:rPr>
              <a:t>10000 kcal/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周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.</a:t>
            </a:r>
            <a:endParaRPr lang="zh-CN" alt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87624" y="3386164"/>
                <a:ext cx="4896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altLang="zh-CN" b="1" i="1" dirty="0">
                        <a:sym typeface="Symbol"/>
                      </a:rPr>
                      <m:t></m:t>
                    </m:r>
                    <m:r>
                      <m:rPr>
                        <m:nor/>
                      </m:rPr>
                      <a:rPr lang="en-US" altLang="zh-CN" b="1" i="1" dirty="0" smtClean="0"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dirty="0" smtClean="0">
                        <a:sym typeface="Symbol"/>
                      </a:rPr>
                      <m:t>(</m:t>
                    </m:r>
                    <m:r>
                      <m:rPr>
                        <m:nor/>
                      </m:rPr>
                      <a:rPr lang="en-US" altLang="zh-CN" b="1" i="1" dirty="0" smtClean="0">
                        <a:sym typeface="Symbol"/>
                      </a:rPr>
                      <m:t>k</m:t>
                    </m:r>
                    <m:r>
                      <m:rPr>
                        <m:nor/>
                      </m:rPr>
                      <a:rPr lang="en-US" altLang="zh-CN" b="1" dirty="0" smtClean="0">
                        <a:sym typeface="Symbol"/>
                      </a:rPr>
                      <m:t>)</m:t>
                    </m:r>
                    <m:r>
                      <m:rPr>
                        <m:nor/>
                      </m:rPr>
                      <a:rPr lang="en-US" altLang="zh-CN" b="1" i="0" dirty="0" smtClean="0">
                        <a:sym typeface="Symbol"/>
                      </a:rPr>
                      <m:t> </m:t>
                    </m:r>
                    <m:r>
                      <a:rPr lang="en-US" altLang="zh-CN" b="1" i="1" dirty="0" smtClean="0">
                        <a:latin typeface="Cambria Math"/>
                        <a:sym typeface="Symbol"/>
                      </a:rPr>
                      <m:t>−</m:t>
                    </m:r>
                  </m:oMath>
                </a14:m>
                <a:r>
                  <a:rPr lang="en-US" altLang="zh-CN" b="1" i="1" dirty="0" smtClean="0">
                    <a:solidFill>
                      <a:srgbClr val="000000"/>
                    </a:solidFill>
                    <a:sym typeface="Symbol"/>
                  </a:rPr>
                  <a:t>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386164"/>
                <a:ext cx="4896544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187624" y="2708920"/>
            <a:ext cx="5400600" cy="484632"/>
            <a:chOff x="1187624" y="2708920"/>
            <a:chExt cx="5400600" cy="484632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3928814"/>
                </p:ext>
              </p:extLst>
            </p:nvPr>
          </p:nvGraphicFramePr>
          <p:xfrm>
            <a:off x="1403648" y="2708920"/>
            <a:ext cx="5184576" cy="451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41" name="公式" r:id="rId8" imgW="2298700" imgH="203200" progId="Equation.3">
                    <p:embed/>
                  </p:oleObj>
                </mc:Choice>
                <mc:Fallback>
                  <p:oleObj name="公式" r:id="rId8" imgW="2298700" imgH="2032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648" y="2708920"/>
                          <a:ext cx="5184576" cy="45176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右箭头 9"/>
            <p:cNvSpPr/>
            <p:nvPr/>
          </p:nvSpPr>
          <p:spPr bwMode="auto">
            <a:xfrm>
              <a:off x="1187624" y="2708920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6732240" y="2663484"/>
            <a:ext cx="2267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c</a:t>
            </a:r>
            <a:r>
              <a:rPr lang="en-US" altLang="zh-CN" sz="2800" b="1" dirty="0" smtClean="0"/>
              <a:t>(10)=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</a:rPr>
              <a:t>10000</a:t>
            </a:r>
            <a:r>
              <a:rPr lang="en-US" altLang="zh-CN" sz="2800" b="1" i="1" dirty="0" smtClean="0"/>
              <a:t> </a:t>
            </a:r>
            <a:endParaRPr lang="zh-CN" altLang="en-US" sz="28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187624" y="4077072"/>
            <a:ext cx="7112332" cy="932681"/>
            <a:chOff x="1187624" y="4077072"/>
            <a:chExt cx="7112332" cy="932681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9983901"/>
                </p:ext>
              </p:extLst>
            </p:nvPr>
          </p:nvGraphicFramePr>
          <p:xfrm>
            <a:off x="1356664" y="4077072"/>
            <a:ext cx="6943292" cy="932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42" name="公式" r:id="rId10" imgW="3187700" imgH="431800" progId="Equation.3">
                    <p:embed/>
                  </p:oleObj>
                </mc:Choice>
                <mc:Fallback>
                  <p:oleObj name="公式" r:id="rId10" imgW="3187700" imgH="4318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6664" y="4077072"/>
                          <a:ext cx="6943292" cy="932681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右箭头 13"/>
            <p:cNvSpPr/>
            <p:nvPr/>
          </p:nvSpPr>
          <p:spPr bwMode="auto">
            <a:xfrm>
              <a:off x="1187624" y="4077072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347864" y="5085184"/>
            <a:ext cx="5328592" cy="733355"/>
            <a:chOff x="3347864" y="5085184"/>
            <a:chExt cx="5328592" cy="733355"/>
          </a:xfrm>
        </p:grpSpPr>
        <p:sp>
          <p:nvSpPr>
            <p:cNvPr id="12" name="矩形 11"/>
            <p:cNvSpPr/>
            <p:nvPr/>
          </p:nvSpPr>
          <p:spPr>
            <a:xfrm>
              <a:off x="3347864" y="5295319"/>
              <a:ext cx="5328592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lvl="0"/>
              <a:r>
                <a:rPr kumimoji="0" lang="zh-CN" altLang="en-US" sz="2800" b="1" dirty="0" smtClean="0">
                  <a:solidFill>
                    <a:srgbClr val="000000"/>
                  </a:solidFill>
                  <a:cs typeface="Times New Roman" pitchFamily="18" charset="0"/>
                </a:rPr>
                <a:t>第</a:t>
              </a:r>
              <a:r>
                <a:rPr kumimoji="0" lang="en-US" altLang="zh-CN" sz="2800" b="1" dirty="0" smtClean="0">
                  <a:solidFill>
                    <a:srgbClr val="000000"/>
                  </a:solidFill>
                  <a:cs typeface="Times New Roman" pitchFamily="18" charset="0"/>
                </a:rPr>
                <a:t>11</a:t>
              </a:r>
              <a:r>
                <a:rPr kumimoji="0" lang="zh-CN" altLang="en-US" sz="2800" b="1" dirty="0">
                  <a:solidFill>
                    <a:srgbClr val="000000"/>
                  </a:solidFill>
                  <a:cs typeface="Times New Roman" pitchFamily="18" charset="0"/>
                </a:rPr>
                <a:t>周</a:t>
              </a:r>
              <a:r>
                <a:rPr kumimoji="0" lang="en-US" altLang="zh-CN" sz="2800" b="1" dirty="0">
                  <a:solidFill>
                    <a:srgbClr val="000000"/>
                  </a:solidFill>
                  <a:cs typeface="Times New Roman" pitchFamily="18" charset="0"/>
                </a:rPr>
                <a:t>(</a:t>
              </a:r>
              <a:r>
                <a:rPr kumimoji="0" lang="zh-CN" altLang="en-US" sz="2800" b="1" dirty="0">
                  <a:solidFill>
                    <a:srgbClr val="000000"/>
                  </a:solidFill>
                  <a:cs typeface="Times New Roman" pitchFamily="18" charset="0"/>
                </a:rPr>
                <a:t>初</a:t>
              </a:r>
              <a:r>
                <a:rPr kumimoji="0" lang="en-US" altLang="zh-CN" sz="2800" b="1" dirty="0">
                  <a:solidFill>
                    <a:srgbClr val="000000"/>
                  </a:solidFill>
                  <a:cs typeface="Times New Roman" pitchFamily="18" charset="0"/>
                </a:rPr>
                <a:t>)</a:t>
              </a:r>
              <a:r>
                <a:rPr kumimoji="0" lang="zh-CN" altLang="en-US" sz="2800" b="1" dirty="0" smtClean="0">
                  <a:solidFill>
                    <a:srgbClr val="000000"/>
                  </a:solidFill>
                  <a:cs typeface="Times New Roman" pitchFamily="18" charset="0"/>
                </a:rPr>
                <a:t>体重</a:t>
              </a:r>
              <a:r>
                <a:rPr kumimoji="0" lang="en-US" altLang="zh-CN" sz="2800" b="1" i="1" dirty="0" smtClean="0">
                  <a:solidFill>
                    <a:srgbClr val="000000"/>
                  </a:solidFill>
                  <a:cs typeface="Times New Roman" pitchFamily="18" charset="0"/>
                </a:rPr>
                <a:t>w</a:t>
              </a:r>
              <a:r>
                <a:rPr kumimoji="0" lang="en-US" altLang="zh-CN" sz="2800" b="1" dirty="0" smtClean="0">
                  <a:solidFill>
                    <a:srgbClr val="000000"/>
                  </a:solidFill>
                  <a:cs typeface="Times New Roman" pitchFamily="18" charset="0"/>
                </a:rPr>
                <a:t>(11</a:t>
              </a:r>
              <a:r>
                <a:rPr kumimoji="0" lang="en-US" altLang="zh-CN" sz="2800" b="1" dirty="0">
                  <a:solidFill>
                    <a:srgbClr val="000000"/>
                  </a:solidFill>
                  <a:cs typeface="Times New Roman" pitchFamily="18" charset="0"/>
                </a:rPr>
                <a:t>)=93.6157kg</a:t>
              </a:r>
              <a:r>
                <a:rPr kumimoji="0" lang="en-US" altLang="zh-CN" sz="2800" b="1" dirty="0">
                  <a:latin typeface="Arial" pitchFamily="34" charset="0"/>
                  <a:cs typeface="宋体" pitchFamily="2" charset="-122"/>
                </a:rPr>
                <a:t> </a:t>
              </a:r>
            </a:p>
          </p:txBody>
        </p:sp>
        <p:sp>
          <p:nvSpPr>
            <p:cNvPr id="16" name="下箭头 15"/>
            <p:cNvSpPr/>
            <p:nvPr/>
          </p:nvSpPr>
          <p:spPr bwMode="auto">
            <a:xfrm>
              <a:off x="5148064" y="5085184"/>
              <a:ext cx="484632" cy="144016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187624" y="5013176"/>
            <a:ext cx="1967205" cy="667236"/>
            <a:chOff x="1187624" y="5013176"/>
            <a:chExt cx="1967205" cy="667236"/>
          </a:xfrm>
        </p:grpSpPr>
        <p:sp>
          <p:nvSpPr>
            <p:cNvPr id="15" name="矩形 14"/>
            <p:cNvSpPr/>
            <p:nvPr/>
          </p:nvSpPr>
          <p:spPr>
            <a:xfrm>
              <a:off x="1187624" y="5157192"/>
              <a:ext cx="19672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zh-CN" sz="2800" b="1" i="1" dirty="0">
                  <a:solidFill>
                    <a:srgbClr val="000000"/>
                  </a:solidFill>
                  <a:cs typeface="Times New Roman" pitchFamily="18" charset="0"/>
                </a:rPr>
                <a:t>w</a:t>
              </a:r>
              <a:r>
                <a:rPr kumimoji="0" lang="en-US" altLang="zh-CN" sz="2800" b="1" dirty="0">
                  <a:solidFill>
                    <a:srgbClr val="000000"/>
                  </a:solidFill>
                  <a:cs typeface="Times New Roman" pitchFamily="18" charset="0"/>
                </a:rPr>
                <a:t>(1)=100kg</a:t>
              </a:r>
              <a:endParaRPr lang="zh-CN" altLang="en-US" sz="2800" b="1" dirty="0"/>
            </a:p>
          </p:txBody>
        </p:sp>
        <p:sp>
          <p:nvSpPr>
            <p:cNvPr id="17" name="上箭头 16"/>
            <p:cNvSpPr/>
            <p:nvPr/>
          </p:nvSpPr>
          <p:spPr bwMode="auto">
            <a:xfrm>
              <a:off x="2483768" y="5013176"/>
              <a:ext cx="484632" cy="14401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6254324" y="3352184"/>
            <a:ext cx="274566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第一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阶段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需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10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22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824027"/>
            <a:ext cx="559319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/>
              <a:t>3</a:t>
            </a:r>
            <a:r>
              <a:rPr lang="en-US" altLang="zh-CN" sz="2800" b="1" dirty="0" smtClean="0"/>
              <a:t>. </a:t>
            </a:r>
            <a:r>
              <a:rPr lang="zh-CN" altLang="zh-CN" sz="2800" b="1" dirty="0" smtClean="0"/>
              <a:t>正常</a:t>
            </a:r>
            <a:r>
              <a:rPr lang="zh-CN" altLang="zh-CN" sz="2800" b="1" dirty="0"/>
              <a:t>代谢情况下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第二</a:t>
            </a:r>
            <a:r>
              <a:rPr lang="zh-CN" altLang="zh-CN" sz="2800" b="1" dirty="0" smtClean="0"/>
              <a:t>阶段</a:t>
            </a:r>
            <a:r>
              <a:rPr lang="zh-CN" altLang="zh-CN" sz="2800" b="1" dirty="0"/>
              <a:t>计划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287524" y="1556792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吸收</a:t>
            </a:r>
            <a:r>
              <a:rPr lang="zh-CN" altLang="zh-CN" sz="2800" b="1" dirty="0"/>
              <a:t>热量保持下限</a:t>
            </a:r>
            <a:r>
              <a:rPr lang="en-US" altLang="zh-CN" sz="2800" b="1" i="1" dirty="0" err="1" smtClean="0"/>
              <a:t>c</a:t>
            </a:r>
            <a:r>
              <a:rPr lang="en-US" altLang="zh-CN" sz="2800" b="1" i="1" baseline="-25000" dirty="0" err="1" smtClean="0"/>
              <a:t>min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=10000kcal</a:t>
            </a:r>
            <a:r>
              <a:rPr lang="en-US" altLang="zh-CN" sz="2800" b="1" dirty="0">
                <a:solidFill>
                  <a:srgbClr val="000000"/>
                </a:solidFill>
              </a:rPr>
              <a:t>/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周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,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体重</a:t>
            </a:r>
            <a:r>
              <a:rPr kumimoji="0"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减至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75kg.</a:t>
            </a:r>
            <a:endParaRPr lang="zh-CN" altLang="en-US" sz="28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92930" y="2348880"/>
                <a:ext cx="4896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altLang="zh-CN" b="1" i="1" dirty="0">
                        <a:sym typeface="Symbol"/>
                      </a:rPr>
                      <m:t></m:t>
                    </m:r>
                    <m:r>
                      <m:rPr>
                        <m:nor/>
                      </m:rPr>
                      <a:rPr lang="en-US" altLang="zh-CN" b="1" i="1" dirty="0" smtClean="0"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dirty="0" smtClean="0">
                        <a:sym typeface="Symbol"/>
                      </a:rPr>
                      <m:t>(</m:t>
                    </m:r>
                    <m:r>
                      <m:rPr>
                        <m:nor/>
                      </m:rPr>
                      <a:rPr lang="en-US" altLang="zh-CN" b="1" i="1" dirty="0" smtClean="0">
                        <a:sym typeface="Symbol"/>
                      </a:rPr>
                      <m:t>k</m:t>
                    </m:r>
                    <m:r>
                      <m:rPr>
                        <m:nor/>
                      </m:rPr>
                      <a:rPr lang="en-US" altLang="zh-CN" b="1" dirty="0" smtClean="0">
                        <a:sym typeface="Symbol"/>
                      </a:rPr>
                      <m:t>)</m:t>
                    </m:r>
                    <m:r>
                      <m:rPr>
                        <m:nor/>
                      </m:rPr>
                      <a:rPr lang="en-US" altLang="zh-CN" b="1" i="0" dirty="0" smtClean="0">
                        <a:sym typeface="Symbol"/>
                      </a:rPr>
                      <m:t> </m:t>
                    </m:r>
                    <m:r>
                      <a:rPr lang="en-US" altLang="zh-CN" b="1" i="1" dirty="0" smtClean="0">
                        <a:latin typeface="Cambria Math"/>
                        <a:sym typeface="Symbol"/>
                      </a:rPr>
                      <m:t>−</m:t>
                    </m:r>
                  </m:oMath>
                </a14:m>
                <a:r>
                  <a:rPr lang="en-US" altLang="zh-CN" b="1" i="1" dirty="0" smtClean="0">
                    <a:solidFill>
                      <a:srgbClr val="000000"/>
                    </a:solidFill>
                    <a:sym typeface="Symbol"/>
                  </a:rPr>
                  <a:t>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930" y="2348880"/>
                <a:ext cx="4896544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5746102" y="4287643"/>
            <a:ext cx="3396956" cy="523220"/>
            <a:chOff x="5746102" y="4287643"/>
            <a:chExt cx="3396956" cy="52322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830690" y="4287643"/>
              <a:ext cx="331236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w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(11+22)=74.9888kg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  <a:sym typeface="Symbol" pitchFamily="18" charset="2"/>
                </a:rPr>
                <a:t> 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2" name="右箭头 11"/>
            <p:cNvSpPr/>
            <p:nvPr/>
          </p:nvSpPr>
          <p:spPr bwMode="auto">
            <a:xfrm>
              <a:off x="5746102" y="4322358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26319" y="3068960"/>
            <a:ext cx="5697634" cy="998403"/>
            <a:chOff x="1326319" y="3068960"/>
            <a:chExt cx="5697634" cy="998403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0726876"/>
                </p:ext>
              </p:extLst>
            </p:nvPr>
          </p:nvGraphicFramePr>
          <p:xfrm>
            <a:off x="1470335" y="3068960"/>
            <a:ext cx="5553618" cy="998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73" name="公式" r:id="rId6" imgW="2540000" imgH="457200" progId="Equation.3">
                    <p:embed/>
                  </p:oleObj>
                </mc:Choice>
                <mc:Fallback>
                  <p:oleObj name="公式" r:id="rId6" imgW="2540000" imgH="4572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335" y="3068960"/>
                          <a:ext cx="5553618" cy="99840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右箭头 12"/>
            <p:cNvSpPr/>
            <p:nvPr/>
          </p:nvSpPr>
          <p:spPr bwMode="auto">
            <a:xfrm>
              <a:off x="1326319" y="3068960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584166" y="4077072"/>
            <a:ext cx="1965025" cy="733791"/>
            <a:chOff x="3584166" y="4077072"/>
            <a:chExt cx="1965025" cy="733791"/>
          </a:xfrm>
        </p:grpSpPr>
        <p:sp>
          <p:nvSpPr>
            <p:cNvPr id="11" name="矩形 10"/>
            <p:cNvSpPr/>
            <p:nvPr/>
          </p:nvSpPr>
          <p:spPr>
            <a:xfrm>
              <a:off x="3584166" y="4287643"/>
              <a:ext cx="19650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zh-CN" sz="2800" b="1" i="1" dirty="0">
                  <a:solidFill>
                    <a:srgbClr val="000000"/>
                  </a:solidFill>
                  <a:cs typeface="Times New Roman" pitchFamily="18" charset="0"/>
                </a:rPr>
                <a:t>w</a:t>
              </a:r>
              <a:r>
                <a:rPr kumimoji="0" lang="en-US" altLang="zh-CN" sz="2800" b="1" dirty="0">
                  <a:solidFill>
                    <a:srgbClr val="000000"/>
                  </a:solidFill>
                  <a:cs typeface="Times New Roman" pitchFamily="18" charset="0"/>
                </a:rPr>
                <a:t>(11+</a:t>
              </a:r>
              <a:r>
                <a:rPr kumimoji="0" lang="en-US" altLang="zh-CN" sz="2800" b="1" i="1" dirty="0">
                  <a:solidFill>
                    <a:srgbClr val="000000"/>
                  </a:solidFill>
                  <a:cs typeface="Times New Roman" pitchFamily="18" charset="0"/>
                </a:rPr>
                <a:t>n</a:t>
              </a:r>
              <a:r>
                <a:rPr kumimoji="0" lang="en-US" altLang="zh-CN" sz="2800" b="1" dirty="0">
                  <a:solidFill>
                    <a:srgbClr val="000000"/>
                  </a:solidFill>
                  <a:cs typeface="Times New Roman" pitchFamily="18" charset="0"/>
                </a:rPr>
                <a:t>)</a:t>
              </a:r>
              <a:r>
                <a:rPr kumimoji="0" lang="en-US" altLang="zh-CN" sz="2800" b="1" dirty="0">
                  <a:solidFill>
                    <a:srgbClr val="000000"/>
                  </a:solidFill>
                  <a:cs typeface="Times New Roman" pitchFamily="18" charset="0"/>
                  <a:sym typeface="Symbol" pitchFamily="18" charset="2"/>
                </a:rPr>
                <a:t></a:t>
              </a:r>
              <a:r>
                <a:rPr kumimoji="0" lang="en-US" altLang="zh-CN" sz="2800" b="1" dirty="0" smtClean="0">
                  <a:solidFill>
                    <a:srgbClr val="000000"/>
                  </a:solidFill>
                  <a:cs typeface="Times New Roman" pitchFamily="18" charset="0"/>
                </a:rPr>
                <a:t>75</a:t>
              </a:r>
              <a:endParaRPr lang="zh-CN" altLang="en-US" sz="2800" b="1" dirty="0"/>
            </a:p>
          </p:txBody>
        </p:sp>
        <p:sp>
          <p:nvSpPr>
            <p:cNvPr id="14" name="下箭头 13"/>
            <p:cNvSpPr/>
            <p:nvPr/>
          </p:nvSpPr>
          <p:spPr bwMode="auto">
            <a:xfrm>
              <a:off x="4566679" y="4077072"/>
              <a:ext cx="484632" cy="144016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55576" y="4077072"/>
            <a:ext cx="2375394" cy="739244"/>
            <a:chOff x="755576" y="4077072"/>
            <a:chExt cx="2375394" cy="739244"/>
          </a:xfrm>
        </p:grpSpPr>
        <p:sp>
          <p:nvSpPr>
            <p:cNvPr id="10" name="矩形 9"/>
            <p:cNvSpPr/>
            <p:nvPr/>
          </p:nvSpPr>
          <p:spPr>
            <a:xfrm>
              <a:off x="755576" y="4293096"/>
              <a:ext cx="237539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zh-CN" sz="2800" b="1" i="1" dirty="0">
                  <a:solidFill>
                    <a:srgbClr val="000000"/>
                  </a:solidFill>
                  <a:cs typeface="Times New Roman" pitchFamily="18" charset="0"/>
                </a:rPr>
                <a:t>w</a:t>
              </a:r>
              <a:r>
                <a:rPr kumimoji="0" lang="en-US" altLang="zh-CN" sz="2800" b="1" dirty="0">
                  <a:solidFill>
                    <a:srgbClr val="000000"/>
                  </a:solidFill>
                  <a:cs typeface="Times New Roman" pitchFamily="18" charset="0"/>
                </a:rPr>
                <a:t>(11)=</a:t>
              </a:r>
              <a:r>
                <a:rPr kumimoji="0" lang="en-US" altLang="zh-CN" sz="2800" b="1" dirty="0" smtClean="0">
                  <a:solidFill>
                    <a:srgbClr val="000000"/>
                  </a:solidFill>
                  <a:cs typeface="Times New Roman" pitchFamily="18" charset="0"/>
                </a:rPr>
                <a:t>93.6157</a:t>
              </a:r>
              <a:endParaRPr lang="zh-CN" altLang="en-US" sz="2800" dirty="0"/>
            </a:p>
          </p:txBody>
        </p:sp>
        <p:sp>
          <p:nvSpPr>
            <p:cNvPr id="15" name="上箭头 14"/>
            <p:cNvSpPr/>
            <p:nvPr/>
          </p:nvSpPr>
          <p:spPr bwMode="auto">
            <a:xfrm>
              <a:off x="2353855" y="4077072"/>
              <a:ext cx="484632" cy="144016"/>
            </a:xfrm>
            <a:prstGeom prst="up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4752020" y="5196708"/>
            <a:ext cx="34874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两阶段计划共</a:t>
            </a:r>
            <a:r>
              <a:rPr kumimoji="0"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需</a:t>
            </a:r>
            <a:r>
              <a:rPr kumimoji="0"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32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周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kumimoji="0" lang="zh-CN" altLang="en-US" sz="2800" b="1" dirty="0" smtClean="0">
                <a:latin typeface="Arial" pitchFamily="34" charset="0"/>
                <a:cs typeface="宋体" pitchFamily="2" charset="-122"/>
              </a:rPr>
              <a:t> </a:t>
            </a:r>
            <a:endParaRPr kumimoji="0" lang="zh-CN" altLang="en-US" sz="2800" b="1" dirty="0">
              <a:latin typeface="Arial" pitchFamily="34" charset="0"/>
              <a:cs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92930" y="5196708"/>
            <a:ext cx="287501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/>
              <a:t>第二</a:t>
            </a:r>
            <a:r>
              <a:rPr lang="zh-CN" altLang="zh-CN" sz="2800" b="1" dirty="0" smtClean="0"/>
              <a:t>阶段</a:t>
            </a:r>
            <a:r>
              <a:rPr lang="zh-CN" altLang="en-US" sz="2800" b="1" dirty="0" smtClean="0"/>
              <a:t>需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22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周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7949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5579" y="681073"/>
            <a:ext cx="413446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4. </a:t>
            </a:r>
            <a:r>
              <a:rPr lang="zh-CN" altLang="zh-CN" sz="2800" b="1" dirty="0" smtClean="0"/>
              <a:t>为</a:t>
            </a:r>
            <a:r>
              <a:rPr lang="zh-CN" altLang="zh-CN" sz="2800" b="1" dirty="0"/>
              <a:t>加快进程而增加运动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5220072" y="670185"/>
            <a:ext cx="3165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t~</a:t>
            </a:r>
            <a:r>
              <a:rPr lang="zh-CN" altLang="zh-CN" sz="2800" b="1" dirty="0" smtClean="0"/>
              <a:t>每</a:t>
            </a:r>
            <a:r>
              <a:rPr lang="zh-CN" altLang="zh-CN" sz="2800" b="1" dirty="0"/>
              <a:t>周运动</a:t>
            </a:r>
            <a:r>
              <a:rPr lang="zh-CN" altLang="zh-CN" sz="2800" b="1" dirty="0" smtClean="0"/>
              <a:t>时间</a:t>
            </a:r>
            <a:r>
              <a:rPr lang="en-US" altLang="zh-CN" sz="2800" b="1" i="1" dirty="0" smtClean="0"/>
              <a:t> </a:t>
            </a:r>
            <a:r>
              <a:rPr lang="en-US" altLang="zh-CN" sz="2800" b="1" dirty="0" smtClean="0"/>
              <a:t>(h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827584" y="1340768"/>
            <a:ext cx="5575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ym typeface="Symbol"/>
              </a:rPr>
              <a:t>~</a:t>
            </a:r>
            <a:r>
              <a:rPr lang="zh-CN" altLang="zh-CN" sz="2800" b="1" dirty="0" smtClean="0"/>
              <a:t>运动</a:t>
            </a:r>
            <a:r>
              <a:rPr lang="zh-CN" altLang="zh-CN" sz="2800" b="1" dirty="0"/>
              <a:t>每小时每千克体重消耗热量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449956"/>
              </p:ext>
            </p:extLst>
          </p:nvPr>
        </p:nvGraphicFramePr>
        <p:xfrm>
          <a:off x="2692811" y="1988320"/>
          <a:ext cx="6019370" cy="48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91" name="公式" r:id="rId3" imgW="2463800" imgH="203200" progId="Equation.3">
                  <p:embed/>
                </p:oleObj>
              </mc:Choice>
              <mc:Fallback>
                <p:oleObj name="公式" r:id="rId3" imgW="24638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811" y="1988320"/>
                        <a:ext cx="6019370" cy="48805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827584" y="2703811"/>
            <a:ext cx="1446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取</a:t>
            </a:r>
            <a:r>
              <a:rPr lang="en-US" altLang="zh-CN" sz="2800" b="1" i="1" dirty="0" smtClean="0">
                <a:sym typeface="Symbol"/>
              </a:rPr>
              <a:t></a:t>
            </a:r>
            <a:r>
              <a:rPr lang="en-US" altLang="zh-CN" sz="2800" b="1" i="1" dirty="0" smtClean="0"/>
              <a:t> t</a:t>
            </a:r>
            <a:r>
              <a:rPr lang="en-US" altLang="zh-CN" sz="2800" b="1" dirty="0" smtClean="0"/>
              <a:t>=40</a:t>
            </a:r>
            <a:endParaRPr lang="zh-CN" altLang="en-US" sz="2800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38406"/>
              </p:ext>
            </p:extLst>
          </p:nvPr>
        </p:nvGraphicFramePr>
        <p:xfrm>
          <a:off x="899592" y="3501008"/>
          <a:ext cx="6621550" cy="4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92" name="公式" r:id="rId5" imgW="3086100" imgH="203200" progId="Equation.3">
                  <p:embed/>
                </p:oleObj>
              </mc:Choice>
              <mc:Fallback>
                <p:oleObj name="公式" r:id="rId5" imgW="30861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501008"/>
                        <a:ext cx="6621550" cy="429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199012"/>
              </p:ext>
            </p:extLst>
          </p:nvPr>
        </p:nvGraphicFramePr>
        <p:xfrm>
          <a:off x="922449" y="4149080"/>
          <a:ext cx="5415775" cy="4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93" name="公式" r:id="rId7" imgW="2527300" imgH="203200" progId="Equation.3">
                  <p:embed/>
                </p:oleObj>
              </mc:Choice>
              <mc:Fallback>
                <p:oleObj name="公式" r:id="rId7" imgW="25273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449" y="4149080"/>
                        <a:ext cx="5415775" cy="429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827584" y="2008264"/>
            <a:ext cx="1765576" cy="484632"/>
            <a:chOff x="827584" y="1936256"/>
            <a:chExt cx="1765576" cy="484632"/>
          </a:xfrm>
        </p:grpSpPr>
        <p:sp>
          <p:nvSpPr>
            <p:cNvPr id="8" name="矩形 7"/>
            <p:cNvSpPr/>
            <p:nvPr/>
          </p:nvSpPr>
          <p:spPr>
            <a:xfrm>
              <a:off x="827584" y="1936256"/>
              <a:ext cx="3529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000000"/>
                  </a:solidFill>
                  <a:sym typeface="Symbol"/>
                </a:rPr>
                <a:t>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376082" y="1944189"/>
                  <a:ext cx="12170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i="1" dirty="0" smtClean="0">
                      <a:solidFill>
                        <a:srgbClr val="000000"/>
                      </a:solidFill>
                      <a:sym typeface="Symbol"/>
                    </a:rPr>
                    <a:t>+</a:t>
                  </a:r>
                  <a:r>
                    <a:rPr lang="en-US" altLang="zh-CN" i="1" dirty="0">
                      <a:sym typeface="Symbol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i="1" dirty="0">
                          <a:sym typeface="Symbol"/>
                        </a:rPr>
                        <m:t></m:t>
                      </m:r>
                    </m:oMath>
                  </a14:m>
                  <a:r>
                    <a:rPr lang="en-US" altLang="zh-CN" i="1" dirty="0" smtClean="0">
                      <a:sym typeface="Symbol"/>
                    </a:rPr>
                    <a:t>t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6082" y="1944189"/>
                  <a:ext cx="1217078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040" t="-12000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右箭头 15"/>
            <p:cNvSpPr/>
            <p:nvPr/>
          </p:nvSpPr>
          <p:spPr bwMode="auto">
            <a:xfrm>
              <a:off x="1232066" y="1936256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47089" y="2715370"/>
            <a:ext cx="1792351" cy="500102"/>
            <a:chOff x="4860032" y="2703811"/>
            <a:chExt cx="1792351" cy="50010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矩形 14"/>
            <p:cNvSpPr/>
            <p:nvPr/>
          </p:nvSpPr>
          <p:spPr>
            <a:xfrm>
              <a:off x="4932040" y="2703811"/>
              <a:ext cx="1720343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ym typeface="Symbol"/>
                </a:rPr>
                <a:t></a:t>
              </a:r>
              <a:r>
                <a:rPr lang="en-US" altLang="zh-CN" b="1" dirty="0"/>
                <a:t>+</a:t>
              </a:r>
              <a:r>
                <a:rPr lang="en-US" altLang="zh-CN" b="1" dirty="0">
                  <a:sym typeface="Symbol"/>
                </a:rPr>
                <a:t></a:t>
              </a:r>
              <a:r>
                <a:rPr lang="en-US" altLang="zh-CN" b="1" i="1" dirty="0">
                  <a:sym typeface="Symbol"/>
                </a:rPr>
                <a:t></a:t>
              </a:r>
              <a:r>
                <a:rPr lang="en-US" altLang="zh-CN" b="1" i="1" dirty="0"/>
                <a:t> t</a:t>
              </a:r>
              <a:r>
                <a:rPr lang="en-US" altLang="zh-CN" b="1" dirty="0"/>
                <a:t>=0.03</a:t>
              </a:r>
              <a:endParaRPr lang="zh-CN" altLang="en-US" b="1" dirty="0"/>
            </a:p>
          </p:txBody>
        </p:sp>
        <p:sp>
          <p:nvSpPr>
            <p:cNvPr id="19" name="右箭头 18"/>
            <p:cNvSpPr/>
            <p:nvPr/>
          </p:nvSpPr>
          <p:spPr bwMode="auto">
            <a:xfrm>
              <a:off x="4860032" y="2719281"/>
              <a:ext cx="144016" cy="484632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232066" y="4855512"/>
            <a:ext cx="6621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w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(11)=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89.3319 kg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w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(11+12)=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宋体" pitchFamily="2" charset="-122"/>
                <a:cs typeface="Times New Roman" pitchFamily="18" charset="0"/>
              </a:rPr>
              <a:t>74.7388kg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22" name="矩形 21"/>
          <p:cNvSpPr/>
          <p:nvPr/>
        </p:nvSpPr>
        <p:spPr>
          <a:xfrm>
            <a:off x="1115616" y="5589240"/>
            <a:ext cx="34163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第二</a:t>
            </a:r>
            <a:r>
              <a:rPr lang="zh-CN" altLang="zh-CN" sz="2800" b="1" dirty="0" smtClean="0"/>
              <a:t>阶段缩短</a:t>
            </a:r>
            <a:r>
              <a:rPr lang="zh-CN" altLang="zh-CN" sz="2800" b="1" dirty="0"/>
              <a:t>为</a:t>
            </a:r>
            <a:r>
              <a:rPr lang="en-US" altLang="zh-CN" sz="2800" b="1" dirty="0"/>
              <a:t>12</a:t>
            </a:r>
            <a:r>
              <a:rPr lang="zh-CN" altLang="zh-CN" sz="2800" b="1" dirty="0"/>
              <a:t>周</a:t>
            </a:r>
            <a:endParaRPr lang="zh-CN" altLang="en-US" sz="2800" b="1" dirty="0"/>
          </a:p>
        </p:txBody>
      </p:sp>
      <p:sp>
        <p:nvSpPr>
          <p:cNvPr id="23" name="矩形 22"/>
          <p:cNvSpPr/>
          <p:nvPr/>
        </p:nvSpPr>
        <p:spPr>
          <a:xfrm>
            <a:off x="4752020" y="5589240"/>
            <a:ext cx="348742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两阶段计划共需</a:t>
            </a:r>
            <a:r>
              <a:rPr kumimoji="0" lang="en-US" altLang="zh-CN" sz="2800" b="1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周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kumimoji="0" lang="zh-CN" altLang="en-US" sz="2800" b="1" dirty="0" smtClean="0">
                <a:latin typeface="Arial" pitchFamily="34" charset="0"/>
                <a:cs typeface="宋体" pitchFamily="2" charset="-122"/>
              </a:rPr>
              <a:t> </a:t>
            </a:r>
            <a:endParaRPr kumimoji="0" lang="zh-CN" altLang="en-US" sz="2800" b="1" dirty="0">
              <a:latin typeface="Arial" pitchFamily="34" charset="0"/>
              <a:cs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23728" y="2689756"/>
            <a:ext cx="4070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如</a:t>
            </a:r>
            <a:r>
              <a:rPr lang="zh-CN" altLang="zh-CN" sz="2800" b="1" dirty="0" smtClean="0"/>
              <a:t>每</a:t>
            </a:r>
            <a:r>
              <a:rPr lang="zh-CN" altLang="zh-CN" sz="2800" b="1" dirty="0"/>
              <a:t>周步行</a:t>
            </a:r>
            <a:r>
              <a:rPr lang="en-US" altLang="zh-CN" sz="2800" b="1" dirty="0"/>
              <a:t>7h</a:t>
            </a:r>
            <a:r>
              <a:rPr lang="zh-CN" altLang="zh-CN" sz="2800" b="1" dirty="0"/>
              <a:t>加乒乓</a:t>
            </a:r>
            <a:r>
              <a:rPr lang="en-US" altLang="zh-CN" sz="2800" b="1" dirty="0" smtClean="0"/>
              <a:t>4h)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5004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20" grpId="0"/>
      <p:bldP spid="22" grpId="0" animBg="1"/>
      <p:bldP spid="23" grpId="0" animBg="1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764704"/>
            <a:ext cx="547260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5. 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检验“每</a:t>
            </a:r>
            <a:r>
              <a:rPr kumimoji="0" lang="zh-CN" altLang="en-US" sz="2800" b="1" dirty="0">
                <a:solidFill>
                  <a:srgbClr val="000000"/>
                </a:solidFill>
                <a:cs typeface="Times New Roman" pitchFamily="18" charset="0"/>
              </a:rPr>
              <a:t>周体重减少量≤ </a:t>
            </a:r>
            <a:r>
              <a:rPr kumimoji="0" lang="en-US" altLang="zh-CN" sz="2800" b="1" dirty="0" smtClean="0">
                <a:solidFill>
                  <a:srgbClr val="000000"/>
                </a:solidFill>
                <a:cs typeface="Times New Roman" pitchFamily="18" charset="0"/>
              </a:rPr>
              <a:t>1.5kg</a:t>
            </a:r>
            <a:r>
              <a:rPr kumimoji="0" lang="zh-CN" alt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”</a:t>
            </a:r>
            <a:endParaRPr lang="zh-CN" altLang="en-US" sz="2800" dirty="0"/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604899"/>
            <a:ext cx="4752528" cy="259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19672" y="1556792"/>
                <a:ext cx="7200800" cy="686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2000" b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1" i="1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𝟗𝟕𝟓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zh-CN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altLang="zh-CN" sz="20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𝟓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𝟏𝟐𝟓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,…,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𝟏𝟎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𝟗𝟕𝟓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zh-CN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altLang="zh-CN" sz="20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𝟐𝟓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,                      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𝟏𝟏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𝟏𝟐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,…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556792"/>
                <a:ext cx="7200800" cy="6867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86281" y="2638558"/>
                <a:ext cx="7128792" cy="686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2000" b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1" i="1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𝟗𝟕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zh-CN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altLang="zh-CN" sz="20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𝟓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𝟏𝟐𝟓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,…,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𝟏𝟎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𝟗𝟕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zh-CN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altLang="zh-CN" sz="2000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𝟐𝟓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,                      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𝟏𝟏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latin typeface="Cambria Math"/>
                                </a:rPr>
                                <m:t>𝟏𝟐</m:t>
                              </m:r>
                              <m:r>
                                <a:rPr lang="en-US" altLang="zh-CN" sz="2000" b="1">
                                  <a:latin typeface="Cambria Math"/>
                                </a:rPr>
                                <m:t>,…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20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81" y="2638558"/>
                <a:ext cx="7128792" cy="68679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755577" y="1423133"/>
            <a:ext cx="936104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</a:rPr>
              <a:t>正常代谢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48898" y="2492896"/>
            <a:ext cx="942783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zh-CN" altLang="zh-CN" sz="2800" b="1" dirty="0">
                <a:solidFill>
                  <a:srgbClr val="000000"/>
                </a:solidFill>
              </a:rPr>
              <a:t>增加运动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61084" y="3835607"/>
            <a:ext cx="2493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编程计算</a:t>
            </a:r>
            <a:r>
              <a:rPr lang="en-US" altLang="zh-CN" sz="2800" b="1" i="1" dirty="0" smtClean="0"/>
              <a:t>w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k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037990" y="4639896"/>
                <a:ext cx="385448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i="1" dirty="0"/>
                  <a:t>w</a:t>
                </a:r>
                <a:r>
                  <a:rPr lang="en-US" altLang="zh-CN" sz="2800" b="1" dirty="0"/>
                  <a:t>(</a:t>
                </a:r>
                <a:r>
                  <a:rPr lang="en-US" altLang="zh-CN" sz="2800" b="1" i="1" dirty="0"/>
                  <a:t>k</a:t>
                </a:r>
                <a:r>
                  <a:rPr lang="en-US" altLang="zh-CN" sz="2800" b="1" dirty="0" smtClean="0"/>
                  <a:t>)</a:t>
                </a:r>
                <a:r>
                  <a:rPr lang="en-US" altLang="zh-CN" sz="2800" b="1" i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− </m:t>
                    </m:r>
                  </m:oMath>
                </a14:m>
                <a:r>
                  <a:rPr lang="en-US" altLang="zh-CN" sz="2800" b="1" i="1" dirty="0" smtClean="0"/>
                  <a:t>w</a:t>
                </a:r>
                <a:r>
                  <a:rPr lang="en-US" altLang="zh-CN" sz="2800" b="1" dirty="0" smtClean="0"/>
                  <a:t>(</a:t>
                </a:r>
                <a:r>
                  <a:rPr lang="en-US" altLang="zh-CN" sz="2800" b="1" i="1" dirty="0" smtClean="0"/>
                  <a:t>k+</a:t>
                </a:r>
                <a:r>
                  <a:rPr lang="en-US" altLang="zh-CN" sz="2800" b="1" dirty="0" smtClean="0"/>
                  <a:t>1)</a:t>
                </a:r>
                <a:r>
                  <a:rPr kumimoji="0" lang="zh-CN" altLang="en-US" sz="2800" b="1" dirty="0">
                    <a:solidFill>
                      <a:srgbClr val="000000"/>
                    </a:solidFill>
                    <a:cs typeface="Times New Roman" pitchFamily="18" charset="0"/>
                  </a:rPr>
                  <a:t> ≤ </a:t>
                </a:r>
                <a:r>
                  <a:rPr kumimoji="0" lang="en-US" altLang="zh-CN" sz="2800" b="1" dirty="0" smtClean="0">
                    <a:solidFill>
                      <a:srgbClr val="000000"/>
                    </a:solidFill>
                    <a:cs typeface="Times New Roman" pitchFamily="18" charset="0"/>
                  </a:rPr>
                  <a:t>1.5kg</a:t>
                </a:r>
                <a:r>
                  <a:rPr kumimoji="0" lang="en-US" altLang="zh-CN" sz="2800" b="1" dirty="0" smtClean="0">
                    <a:solidFill>
                      <a:srgbClr val="FF0000"/>
                    </a:solidFill>
                    <a:cs typeface="Times New Roman" pitchFamily="18" charset="0"/>
                  </a:rPr>
                  <a:t>√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990" y="4639896"/>
                <a:ext cx="3854489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3160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26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  <p:bldP spid="15" grpId="0" animBg="1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745540"/>
            <a:ext cx="557075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6. </a:t>
            </a:r>
            <a:r>
              <a:rPr lang="zh-CN" altLang="zh-CN" sz="2800" b="1" dirty="0" smtClean="0"/>
              <a:t>达到</a:t>
            </a:r>
            <a:r>
              <a:rPr lang="zh-CN" altLang="zh-CN" sz="2800" b="1" dirty="0"/>
              <a:t>目标后维持体重不变的方案</a:t>
            </a:r>
            <a:endParaRPr lang="zh-CN" altLang="en-US" sz="28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576" y="1412776"/>
            <a:ext cx="7610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每周吸收热量保</a:t>
            </a:r>
            <a:r>
              <a:rPr lang="zh-CN" altLang="zh-CN" sz="2800" b="1" dirty="0" smtClean="0"/>
              <a:t>持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常数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c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使体重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w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=75kg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不变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宋体" pitchFamily="2" charset="-122"/>
              </a:rPr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60232" y="2617748"/>
            <a:ext cx="24599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=15000kcal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/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周</a:t>
            </a:r>
            <a:endParaRPr lang="en-US" altLang="zh-CN" sz="2800" b="1" dirty="0" smtClean="0"/>
          </a:p>
        </p:txBody>
      </p:sp>
      <p:pic>
        <p:nvPicPr>
          <p:cNvPr id="1126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11408"/>
            <a:ext cx="4082089" cy="237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27"/>
          <p:cNvGrpSpPr>
            <a:grpSpLocks/>
          </p:cNvGrpSpPr>
          <p:nvPr/>
        </p:nvGrpSpPr>
        <p:grpSpPr bwMode="auto">
          <a:xfrm>
            <a:off x="1420812" y="2633170"/>
            <a:ext cx="3151188" cy="504825"/>
            <a:chOff x="624" y="3264"/>
            <a:chExt cx="1985" cy="318"/>
          </a:xfrm>
        </p:grpSpPr>
        <p:graphicFrame>
          <p:nvGraphicFramePr>
            <p:cNvPr id="17" name="Object 6"/>
            <p:cNvGraphicFramePr>
              <a:graphicFrameLocks noChangeAspect="1"/>
            </p:cNvGraphicFramePr>
            <p:nvPr/>
          </p:nvGraphicFramePr>
          <p:xfrm>
            <a:off x="768" y="3264"/>
            <a:ext cx="184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1" name="Equation" r:id="rId4" imgW="1015920" imgH="203040" progId="Equation.3">
                    <p:embed/>
                  </p:oleObj>
                </mc:Choice>
                <mc:Fallback>
                  <p:oleObj name="Equation" r:id="rId4" imgW="101592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264"/>
                          <a:ext cx="184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AutoShape 23"/>
            <p:cNvSpPr>
              <a:spLocks noChangeArrowheads="1"/>
            </p:cNvSpPr>
            <p:nvPr/>
          </p:nvSpPr>
          <p:spPr bwMode="auto">
            <a:xfrm>
              <a:off x="624" y="3264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737" y="1988840"/>
            <a:ext cx="6571866" cy="523220"/>
            <a:chOff x="1262737" y="1988840"/>
            <a:chExt cx="6571866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938059" y="2019617"/>
                  <a:ext cx="48965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𝒌</m:t>
                          </m:r>
                          <m:r>
                            <a:rPr lang="en-US" altLang="zh-CN" b="1" i="0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0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b="1" i="0" smtClean="0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altLang="zh-CN" b="1" i="1" smtClean="0"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b="1" i="1" dirty="0">
                          <a:sym typeface="Symbol"/>
                        </a:rPr>
                        <m:t></m:t>
                      </m:r>
                      <m:r>
                        <m:rPr>
                          <m:nor/>
                        </m:rPr>
                        <a:rPr lang="en-US" altLang="zh-CN" b="1" i="1" dirty="0" smtClean="0">
                          <a:sym typeface="Symbol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zh-CN" b="1" dirty="0" smtClean="0">
                          <a:sym typeface="Symbol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b="1" i="1" dirty="0" smtClean="0">
                          <a:sym typeface="Symbol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zh-CN" b="1" dirty="0" smtClean="0">
                          <a:sym typeface="Symbol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b="1" i="0" dirty="0" smtClean="0">
                          <a:sym typeface="Symbol"/>
                        </a:rPr>
                        <m:t> </m:t>
                      </m:r>
                      <m:r>
                        <a:rPr lang="en-US" altLang="zh-CN" b="1" i="1" dirty="0" smtClean="0">
                          <a:latin typeface="Cambria Math"/>
                          <a:sym typeface="Symbol"/>
                        </a:rPr>
                        <m:t>−</m:t>
                      </m:r>
                    </m:oMath>
                  </a14:m>
                  <a:r>
                    <a:rPr lang="en-US" altLang="zh-CN" b="1" i="1" dirty="0" smtClean="0">
                      <a:solidFill>
                        <a:srgbClr val="000000"/>
                      </a:solidFill>
                      <a:sym typeface="Symbol"/>
                    </a:rPr>
                    <a:t>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𝒌</m:t>
                          </m:r>
                        </m:e>
                      </m:d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059" y="2019617"/>
                  <a:ext cx="489654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1842" b="-27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/>
            <p:cNvSpPr/>
            <p:nvPr/>
          </p:nvSpPr>
          <p:spPr>
            <a:xfrm>
              <a:off x="1262737" y="1988840"/>
              <a:ext cx="16273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</a:rPr>
                <a:t>正常</a:t>
              </a:r>
              <a:r>
                <a:rPr lang="zh-CN" altLang="zh-CN" sz="2800" b="1" dirty="0" smtClean="0">
                  <a:solidFill>
                    <a:srgbClr val="000000"/>
                  </a:solidFill>
                </a:rPr>
                <a:t>代谢</a:t>
              </a:r>
              <a:endParaRPr lang="zh-CN" altLang="en-US" b="1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779640" y="2595725"/>
            <a:ext cx="1960394" cy="523220"/>
            <a:chOff x="4779640" y="2595725"/>
            <a:chExt cx="1960394" cy="523220"/>
          </a:xfrm>
          <a:solidFill>
            <a:srgbClr val="FFFF00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860032" y="2595725"/>
                  <a:ext cx="1880002" cy="52322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solidFill>
                              <a:srgbClr val="000000"/>
                            </a:solidFill>
                            <a:sym typeface="Symbol"/>
                          </a:rPr>
                          <m:t></m:t>
                        </m:r>
                        <m:r>
                          <a:rPr lang="en-US" altLang="zh-CN" sz="2800" b="1" i="1" dirty="0" smtClean="0">
                            <a:solidFill>
                              <a:srgbClr val="000000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𝒘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altLang="zh-CN" sz="2800" b="1" i="1" dirty="0">
                            <a:sym typeface="Symbol"/>
                          </a:rPr>
                          <m:t>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032" y="2595725"/>
                  <a:ext cx="1880002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utoShape 23"/>
            <p:cNvSpPr>
              <a:spLocks noChangeArrowheads="1"/>
            </p:cNvSpPr>
            <p:nvPr/>
          </p:nvSpPr>
          <p:spPr bwMode="auto">
            <a:xfrm>
              <a:off x="4779640" y="2617748"/>
              <a:ext cx="152400" cy="485775"/>
            </a:xfrm>
            <a:prstGeom prst="right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925281" y="3340013"/>
            <a:ext cx="35677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kumimoji="0" lang="en-US" altLang="zh-CN" b="1" i="1" dirty="0">
                <a:solidFill>
                  <a:srgbClr val="000000"/>
                </a:solidFill>
                <a:cs typeface="Times New Roman" pitchFamily="18" charset="0"/>
              </a:rPr>
              <a:t>c</a:t>
            </a:r>
            <a:r>
              <a:rPr lang="zh-CN" altLang="zh-CN" b="1" dirty="0" smtClean="0">
                <a:solidFill>
                  <a:srgbClr val="000000"/>
                </a:solidFill>
              </a:rPr>
              <a:t>由</a:t>
            </a:r>
            <a:r>
              <a:rPr lang="en-US" altLang="zh-CN" b="1" dirty="0" smtClean="0">
                <a:solidFill>
                  <a:srgbClr val="000000"/>
                </a:solidFill>
              </a:rPr>
              <a:t>20000kcal/</a:t>
            </a:r>
            <a:r>
              <a:rPr lang="zh-CN" altLang="zh-CN" b="1" dirty="0" smtClean="0">
                <a:solidFill>
                  <a:srgbClr val="000000"/>
                </a:solidFill>
              </a:rPr>
              <a:t>周</a:t>
            </a:r>
            <a:r>
              <a:rPr lang="zh-CN" altLang="en-US" b="1" dirty="0" smtClean="0">
                <a:solidFill>
                  <a:srgbClr val="000000"/>
                </a:solidFill>
              </a:rPr>
              <a:t>直接减</a:t>
            </a:r>
            <a:r>
              <a:rPr lang="zh-CN" altLang="en-US" b="1" dirty="0">
                <a:solidFill>
                  <a:srgbClr val="000000"/>
                </a:solidFill>
              </a:rPr>
              <a:t>至</a:t>
            </a:r>
            <a:r>
              <a:rPr lang="en-US" altLang="zh-CN" b="1" dirty="0" smtClean="0">
                <a:solidFill>
                  <a:srgbClr val="000000"/>
                </a:solidFill>
              </a:rPr>
              <a:t>15000,14000,13000,12000</a:t>
            </a:r>
            <a:r>
              <a:rPr lang="zh-CN" altLang="en-US" b="1" dirty="0" smtClean="0">
                <a:solidFill>
                  <a:srgbClr val="000000"/>
                </a:solidFill>
              </a:rPr>
              <a:t>时</a:t>
            </a:r>
            <a:r>
              <a:rPr lang="zh-CN" altLang="zh-CN" b="1" dirty="0" smtClean="0"/>
              <a:t>体重</a:t>
            </a:r>
            <a:r>
              <a:rPr lang="en-US" altLang="zh-CN" b="1" i="1" dirty="0" smtClean="0"/>
              <a:t>w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k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下降曲线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grpSp>
        <p:nvGrpSpPr>
          <p:cNvPr id="34" name="组合 33"/>
          <p:cNvGrpSpPr/>
          <p:nvPr/>
        </p:nvGrpSpPr>
        <p:grpSpPr>
          <a:xfrm>
            <a:off x="7166818" y="4766231"/>
            <a:ext cx="1725662" cy="1638482"/>
            <a:chOff x="7166818" y="4766231"/>
            <a:chExt cx="1725662" cy="1638482"/>
          </a:xfrm>
        </p:grpSpPr>
        <p:sp>
          <p:nvSpPr>
            <p:cNvPr id="28" name="矩形 27"/>
            <p:cNvSpPr/>
            <p:nvPr/>
          </p:nvSpPr>
          <p:spPr>
            <a:xfrm>
              <a:off x="7166818" y="5573716"/>
              <a:ext cx="1725662" cy="83099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kumimoji="0" lang="en-US" altLang="zh-CN" b="1" i="1" dirty="0">
                  <a:solidFill>
                    <a:srgbClr val="000000"/>
                  </a:solidFill>
                  <a:cs typeface="Times New Roman" pitchFamily="18" charset="0"/>
                </a:rPr>
                <a:t>c </a:t>
              </a:r>
              <a:r>
                <a:rPr kumimoji="0" lang="en-US" altLang="zh-CN" b="1" i="1" dirty="0" smtClean="0">
                  <a:solidFill>
                    <a:srgbClr val="000000"/>
                  </a:solidFill>
                  <a:cs typeface="Times New Roman" pitchFamily="18" charset="0"/>
                </a:rPr>
                <a:t>=</a:t>
              </a:r>
              <a:r>
                <a:rPr lang="en-US" altLang="zh-CN" b="1" dirty="0" smtClean="0">
                  <a:solidFill>
                    <a:srgbClr val="000000"/>
                  </a:solidFill>
                </a:rPr>
                <a:t>14000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时</a:t>
              </a:r>
              <a:r>
                <a:rPr lang="en-US" altLang="zh-CN" b="1" i="1" dirty="0" smtClean="0"/>
                <a:t>w</a:t>
              </a:r>
              <a:r>
                <a:rPr lang="en-US" altLang="zh-CN" b="1" dirty="0" smtClean="0"/>
                <a:t>(72)=75kg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/>
            <p:nvPr/>
          </p:nvCxnSpPr>
          <p:spPr bwMode="auto">
            <a:xfrm flipV="1">
              <a:off x="7668344" y="4766231"/>
              <a:ext cx="0" cy="8074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5" name="组合 34"/>
          <p:cNvGrpSpPr/>
          <p:nvPr/>
        </p:nvGrpSpPr>
        <p:grpSpPr>
          <a:xfrm>
            <a:off x="5385215" y="4797152"/>
            <a:ext cx="1725662" cy="1618241"/>
            <a:chOff x="5385215" y="4797152"/>
            <a:chExt cx="1725662" cy="1618241"/>
          </a:xfrm>
        </p:grpSpPr>
        <p:sp>
          <p:nvSpPr>
            <p:cNvPr id="26" name="矩形 25"/>
            <p:cNvSpPr/>
            <p:nvPr/>
          </p:nvSpPr>
          <p:spPr>
            <a:xfrm>
              <a:off x="5385215" y="5584396"/>
              <a:ext cx="1725662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kumimoji="0" lang="en-US" altLang="zh-CN" b="1" i="1" dirty="0">
                  <a:solidFill>
                    <a:srgbClr val="000000"/>
                  </a:solidFill>
                  <a:cs typeface="Times New Roman" pitchFamily="18" charset="0"/>
                </a:rPr>
                <a:t>c </a:t>
              </a:r>
              <a:r>
                <a:rPr kumimoji="0" lang="en-US" altLang="zh-CN" b="1" i="1" dirty="0" smtClean="0">
                  <a:solidFill>
                    <a:srgbClr val="000000"/>
                  </a:solidFill>
                  <a:cs typeface="Times New Roman" pitchFamily="18" charset="0"/>
                </a:rPr>
                <a:t>=</a:t>
              </a:r>
              <a:r>
                <a:rPr lang="en-US" altLang="zh-CN" b="1" dirty="0" smtClean="0">
                  <a:solidFill>
                    <a:srgbClr val="000000"/>
                  </a:solidFill>
                </a:rPr>
                <a:t>12000</a:t>
              </a:r>
              <a:r>
                <a:rPr lang="zh-CN" altLang="en-US" b="1" dirty="0" smtClean="0">
                  <a:solidFill>
                    <a:srgbClr val="000000"/>
                  </a:solidFill>
                </a:rPr>
                <a:t>时</a:t>
              </a:r>
              <a:r>
                <a:rPr lang="en-US" altLang="zh-CN" b="1" i="1" dirty="0" smtClean="0"/>
                <a:t>w</a:t>
              </a:r>
              <a:r>
                <a:rPr lang="en-US" altLang="zh-CN" b="1" dirty="0" smtClean="0"/>
                <a:t>(40)=75kg</a:t>
              </a:r>
              <a:endParaRPr lang="zh-CN" altLang="en-US" dirty="0"/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 flipV="1">
              <a:off x="6372200" y="4797152"/>
              <a:ext cx="0" cy="8074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0" name="矩形 29"/>
          <p:cNvSpPr/>
          <p:nvPr/>
        </p:nvSpPr>
        <p:spPr>
          <a:xfrm>
            <a:off x="967481" y="4869160"/>
            <a:ext cx="3600400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比两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阶段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计划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的时间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长，吸收热量突减对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身体</a:t>
            </a: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不利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782725" y="4581128"/>
            <a:ext cx="4194715" cy="461665"/>
            <a:chOff x="4782725" y="4581128"/>
            <a:chExt cx="4194715" cy="461665"/>
          </a:xfrm>
        </p:grpSpPr>
        <p:cxnSp>
          <p:nvCxnSpPr>
            <p:cNvPr id="25" name="直接连接符 24"/>
            <p:cNvCxnSpPr/>
            <p:nvPr/>
          </p:nvCxnSpPr>
          <p:spPr bwMode="auto">
            <a:xfrm>
              <a:off x="4782725" y="4776911"/>
              <a:ext cx="322681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8029649" y="4581128"/>
              <a:ext cx="94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75kg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12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23" grpId="0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764704"/>
            <a:ext cx="79208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7. </a:t>
            </a:r>
            <a:r>
              <a:rPr lang="zh-CN" altLang="zh-CN" sz="2800" b="1" dirty="0" smtClean="0"/>
              <a:t>达到</a:t>
            </a:r>
            <a:r>
              <a:rPr lang="zh-CN" altLang="zh-CN" sz="2800" b="1" dirty="0"/>
              <a:t>目标</a:t>
            </a:r>
            <a:r>
              <a:rPr lang="zh-CN" altLang="zh-CN" sz="2800" b="1" dirty="0" smtClean="0"/>
              <a:t>体重所</a:t>
            </a:r>
            <a:r>
              <a:rPr lang="zh-CN" altLang="zh-CN" sz="2800" b="1" dirty="0"/>
              <a:t>需</a:t>
            </a:r>
            <a:r>
              <a:rPr lang="zh-CN" altLang="zh-CN" sz="2800" b="1" dirty="0" smtClean="0"/>
              <a:t>时间与</a:t>
            </a:r>
            <a:r>
              <a:rPr lang="zh-CN" altLang="zh-CN" sz="2800" b="1" dirty="0"/>
              <a:t>每周吸收</a:t>
            </a:r>
            <a:r>
              <a:rPr lang="zh-CN" altLang="zh-CN" sz="2800" b="1" dirty="0" smtClean="0"/>
              <a:t>热量的</a:t>
            </a:r>
            <a:r>
              <a:rPr lang="zh-CN" altLang="zh-CN" sz="2800" b="1" dirty="0"/>
              <a:t>关系</a:t>
            </a:r>
            <a:endParaRPr lang="zh-CN" altLang="en-US" sz="28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28190"/>
              </p:ext>
            </p:extLst>
          </p:nvPr>
        </p:nvGraphicFramePr>
        <p:xfrm>
          <a:off x="1337647" y="2564904"/>
          <a:ext cx="6945018" cy="997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1" name="公式" r:id="rId3" imgW="3378200" imgH="482600" progId="Equation.3">
                  <p:embed/>
                </p:oleObj>
              </mc:Choice>
              <mc:Fallback>
                <p:oleObj name="公式" r:id="rId3" imgW="3378200" imgH="482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647" y="2564904"/>
                        <a:ext cx="6945018" cy="99773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403647" y="3789040"/>
            <a:ext cx="6832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令</a:t>
            </a:r>
            <a:r>
              <a:rPr lang="zh-CN" altLang="zh-CN" sz="2800" b="1" dirty="0"/>
              <a:t>目标</a:t>
            </a:r>
            <a:r>
              <a:rPr lang="zh-CN" altLang="zh-CN" sz="2800" b="1" dirty="0" smtClean="0"/>
              <a:t>体重</a:t>
            </a:r>
            <a:r>
              <a:rPr lang="en-US" altLang="zh-CN" sz="2800" b="1" i="1" dirty="0" smtClean="0"/>
              <a:t>w</a:t>
            </a:r>
            <a:r>
              <a:rPr lang="en-US" altLang="zh-CN" sz="2800" b="1" i="1" baseline="30000" dirty="0"/>
              <a:t>*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w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+1</a:t>
            </a:r>
            <a:r>
              <a:rPr lang="en-US" altLang="zh-CN" sz="2800" b="1" dirty="0" smtClean="0"/>
              <a:t>),  </a:t>
            </a:r>
            <a:r>
              <a:rPr lang="zh-CN" altLang="zh-CN" sz="2800" b="1" dirty="0" smtClean="0"/>
              <a:t>记</a:t>
            </a:r>
            <a:r>
              <a:rPr lang="zh-CN" altLang="en-US" sz="2800" b="1" dirty="0" smtClean="0"/>
              <a:t>初始体重</a:t>
            </a:r>
            <a:r>
              <a:rPr lang="en-US" altLang="zh-CN" sz="2800" b="1" i="1" dirty="0" smtClean="0"/>
              <a:t>w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 w</a:t>
            </a:r>
            <a:r>
              <a:rPr lang="en-US" altLang="zh-CN" sz="2800" b="1" dirty="0"/>
              <a:t>(1)</a:t>
            </a:r>
            <a:endParaRPr lang="zh-CN" altLang="en-US" sz="2800" b="1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798449"/>
              </p:ext>
            </p:extLst>
          </p:nvPr>
        </p:nvGraphicFramePr>
        <p:xfrm>
          <a:off x="2240154" y="4431428"/>
          <a:ext cx="4280241" cy="88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2" name="公式" r:id="rId5" imgW="2171700" imgH="444500" progId="Equation.3">
                  <p:embed/>
                </p:oleObj>
              </mc:Choice>
              <mc:Fallback>
                <p:oleObj name="公式" r:id="rId5" imgW="21717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154" y="4431428"/>
                        <a:ext cx="4280241" cy="88233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23851" y="1412776"/>
                <a:ext cx="4896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0" smtClean="0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altLang="zh-CN" b="1" i="1" dirty="0">
                        <a:sym typeface="Symbol"/>
                      </a:rPr>
                      <m:t></m:t>
                    </m:r>
                    <m:r>
                      <m:rPr>
                        <m:nor/>
                      </m:rPr>
                      <a:rPr lang="en-US" altLang="zh-CN" b="1" i="1" dirty="0" smtClean="0"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altLang="zh-CN" b="1" dirty="0" smtClean="0">
                        <a:sym typeface="Symbol"/>
                      </a:rPr>
                      <m:t>(</m:t>
                    </m:r>
                    <m:r>
                      <m:rPr>
                        <m:nor/>
                      </m:rPr>
                      <a:rPr lang="en-US" altLang="zh-CN" b="1" i="1" dirty="0" smtClean="0">
                        <a:sym typeface="Symbol"/>
                      </a:rPr>
                      <m:t>k</m:t>
                    </m:r>
                    <m:r>
                      <m:rPr>
                        <m:nor/>
                      </m:rPr>
                      <a:rPr lang="en-US" altLang="zh-CN" b="1" dirty="0" smtClean="0">
                        <a:sym typeface="Symbol"/>
                      </a:rPr>
                      <m:t>)</m:t>
                    </m:r>
                    <m:r>
                      <m:rPr>
                        <m:nor/>
                      </m:rPr>
                      <a:rPr lang="en-US" altLang="zh-CN" b="1" i="0" dirty="0" smtClean="0">
                        <a:sym typeface="Symbol"/>
                      </a:rPr>
                      <m:t> </m:t>
                    </m:r>
                    <m:r>
                      <a:rPr lang="en-US" altLang="zh-CN" b="1" i="1" dirty="0" smtClean="0">
                        <a:latin typeface="Cambria Math"/>
                        <a:sym typeface="Symbol"/>
                      </a:rPr>
                      <m:t>−</m:t>
                    </m:r>
                  </m:oMath>
                </a14:m>
                <a:r>
                  <a:rPr lang="en-US" altLang="zh-CN" b="1" i="1" dirty="0" smtClean="0">
                    <a:solidFill>
                      <a:srgbClr val="000000"/>
                    </a:solidFill>
                    <a:sym typeface="Symbol"/>
                  </a:rPr>
                  <a:t>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851" y="1412776"/>
                <a:ext cx="4896544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2000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331640" y="2033601"/>
            <a:ext cx="27404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k</a:t>
            </a:r>
            <a:r>
              <a:rPr lang="en-US" altLang="zh-CN" b="1" dirty="0" smtClean="0"/>
              <a:t>=1</a:t>
            </a:r>
            <a:r>
              <a:rPr lang="zh-CN" altLang="zh-CN" b="1" dirty="0" smtClean="0"/>
              <a:t>递推至</a:t>
            </a:r>
            <a:r>
              <a:rPr lang="en-US" altLang="zh-CN" b="1" i="1" dirty="0"/>
              <a:t>k=n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6804248" y="4437112"/>
            <a:ext cx="1296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/>
              <a:t>w</a:t>
            </a:r>
            <a:r>
              <a:rPr lang="en-US" altLang="zh-CN" b="1" i="1" baseline="30000" dirty="0"/>
              <a:t>*</a:t>
            </a:r>
            <a:r>
              <a:rPr lang="en-US" altLang="zh-CN" b="1" dirty="0"/>
              <a:t>=</a:t>
            </a:r>
            <a:r>
              <a:rPr lang="en-US" altLang="zh-CN" b="1" dirty="0" smtClean="0"/>
              <a:t>75</a:t>
            </a:r>
          </a:p>
          <a:p>
            <a:r>
              <a:rPr lang="en-US" altLang="zh-CN" b="1" i="1" dirty="0" smtClean="0"/>
              <a:t>w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/>
              <a:t>=100</a:t>
            </a:r>
            <a:endParaRPr lang="zh-CN" altLang="en-US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33872" y="5498068"/>
            <a:ext cx="3510136" cy="523220"/>
            <a:chOff x="1133872" y="5498068"/>
            <a:chExt cx="3510136" cy="523220"/>
          </a:xfrm>
        </p:grpSpPr>
        <p:sp>
          <p:nvSpPr>
            <p:cNvPr id="11" name="矩形 10"/>
            <p:cNvSpPr/>
            <p:nvPr/>
          </p:nvSpPr>
          <p:spPr>
            <a:xfrm>
              <a:off x="1133872" y="5498068"/>
              <a:ext cx="35101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 smtClean="0"/>
                <a:t>c</a:t>
              </a:r>
              <a:r>
                <a:rPr lang="en-US" altLang="zh-CN" sz="2800" b="1" dirty="0" smtClean="0"/>
                <a:t>=14000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 </a:t>
              </a:r>
              <a:r>
                <a:rPr lang="en-US" altLang="zh-CN" sz="2800" b="1" i="1" dirty="0" smtClean="0"/>
                <a:t>n=</a:t>
              </a:r>
              <a:r>
                <a:rPr lang="en-US" altLang="zh-CN" sz="2800" b="1" dirty="0" smtClean="0"/>
                <a:t>70.7707</a:t>
              </a:r>
              <a:endParaRPr lang="zh-CN" altLang="en-US" sz="2800" b="1" dirty="0"/>
            </a:p>
          </p:txBody>
        </p:sp>
        <p:sp>
          <p:nvSpPr>
            <p:cNvPr id="17" name="AutoShape 23"/>
            <p:cNvSpPr>
              <a:spLocks noChangeArrowheads="1"/>
            </p:cNvSpPr>
            <p:nvPr/>
          </p:nvSpPr>
          <p:spPr bwMode="auto">
            <a:xfrm>
              <a:off x="2619400" y="5535513"/>
              <a:ext cx="152400" cy="485775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32040" y="5445224"/>
            <a:ext cx="3510136" cy="523220"/>
            <a:chOff x="1133872" y="5498068"/>
            <a:chExt cx="3510136" cy="523220"/>
          </a:xfrm>
        </p:grpSpPr>
        <p:sp>
          <p:nvSpPr>
            <p:cNvPr id="20" name="矩形 19"/>
            <p:cNvSpPr/>
            <p:nvPr/>
          </p:nvSpPr>
          <p:spPr>
            <a:xfrm>
              <a:off x="1133872" y="5498068"/>
              <a:ext cx="35101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 smtClean="0"/>
                <a:t>c</a:t>
              </a:r>
              <a:r>
                <a:rPr lang="en-US" altLang="zh-CN" sz="2800" b="1" dirty="0" smtClean="0"/>
                <a:t>=12000     </a:t>
              </a:r>
              <a:r>
                <a:rPr lang="en-US" altLang="zh-CN" sz="2800" b="1" i="1" dirty="0" smtClean="0"/>
                <a:t>n=</a:t>
              </a:r>
              <a:r>
                <a:rPr lang="en-US" altLang="zh-CN" sz="2800" b="1" dirty="0" smtClean="0"/>
                <a:t>38.7407</a:t>
              </a:r>
              <a:endParaRPr lang="zh-CN" altLang="en-US" sz="2800" b="1" dirty="0"/>
            </a:p>
          </p:txBody>
        </p:sp>
        <p:sp>
          <p:nvSpPr>
            <p:cNvPr id="21" name="AutoShape 23"/>
            <p:cNvSpPr>
              <a:spLocks noChangeArrowheads="1"/>
            </p:cNvSpPr>
            <p:nvPr/>
          </p:nvSpPr>
          <p:spPr bwMode="auto">
            <a:xfrm>
              <a:off x="2619400" y="5535513"/>
              <a:ext cx="152400" cy="485775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01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692696"/>
            <a:ext cx="2026892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小结与评注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683568" y="1412967"/>
            <a:ext cx="7318062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3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减肥</a:t>
            </a:r>
            <a:r>
              <a:rPr lang="zh-CN" altLang="zh-CN" sz="2800" b="1" dirty="0">
                <a:solidFill>
                  <a:srgbClr val="FF0000"/>
                </a:solidFill>
              </a:rPr>
              <a:t>科学化、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定量化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需要研究</a:t>
            </a:r>
            <a:r>
              <a:rPr lang="zh-CN" altLang="zh-CN" sz="2800" b="1" dirty="0" smtClean="0"/>
              <a:t>人体体重变化的规律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98935" y="3933056"/>
            <a:ext cx="746275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计算中</a:t>
            </a:r>
            <a:r>
              <a:rPr lang="zh-CN" altLang="en-US" sz="2800" b="1" dirty="0" smtClean="0"/>
              <a:t>由于增加运动使</a:t>
            </a:r>
            <a:r>
              <a:rPr lang="en-US" altLang="zh-CN" sz="2800" b="1" i="1" dirty="0" smtClean="0">
                <a:sym typeface="Symbol"/>
              </a:rPr>
              <a:t></a:t>
            </a:r>
            <a:r>
              <a:rPr lang="zh-CN" altLang="zh-CN" sz="2800" b="1" dirty="0"/>
              <a:t>由</a:t>
            </a:r>
            <a:r>
              <a:rPr lang="en-US" altLang="zh-CN" sz="2800" b="1" dirty="0" smtClean="0"/>
              <a:t>0.025</a:t>
            </a:r>
            <a:r>
              <a:rPr lang="zh-CN" altLang="en-US" sz="2800" b="1" dirty="0" smtClean="0"/>
              <a:t>提高</a:t>
            </a:r>
            <a:r>
              <a:rPr lang="zh-CN" altLang="zh-CN" sz="2800" b="1" dirty="0" smtClean="0"/>
              <a:t>到</a:t>
            </a:r>
            <a:r>
              <a:rPr lang="en-US" altLang="zh-CN" sz="2800" b="1" dirty="0"/>
              <a:t>0.03</a:t>
            </a:r>
            <a:r>
              <a:rPr lang="zh-CN" altLang="zh-CN" sz="2800" b="1" dirty="0" smtClean="0"/>
              <a:t>时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变化</a:t>
            </a:r>
            <a:r>
              <a:rPr lang="en-US" altLang="zh-CN" sz="2800" b="1" dirty="0"/>
              <a:t>20</a:t>
            </a:r>
            <a:r>
              <a:rPr lang="en-US" altLang="zh-CN" sz="2800" b="1" dirty="0" smtClean="0"/>
              <a:t>%),  </a:t>
            </a:r>
            <a:r>
              <a:rPr lang="zh-CN" altLang="zh-CN" sz="2800" b="1" dirty="0" smtClean="0"/>
              <a:t>减肥</a:t>
            </a:r>
            <a:r>
              <a:rPr lang="zh-CN" altLang="zh-CN" sz="2800" b="1" dirty="0"/>
              <a:t>所需</a:t>
            </a:r>
            <a:r>
              <a:rPr lang="zh-CN" altLang="zh-CN" sz="2800" b="1" dirty="0" smtClean="0"/>
              <a:t>时间从</a:t>
            </a:r>
            <a:r>
              <a:rPr lang="en-US" altLang="zh-CN" sz="2800" b="1" dirty="0"/>
              <a:t>32</a:t>
            </a:r>
            <a:r>
              <a:rPr lang="zh-CN" altLang="zh-CN" sz="2800" b="1" dirty="0"/>
              <a:t>周减少到</a:t>
            </a:r>
            <a:r>
              <a:rPr lang="en-US" altLang="zh-CN" sz="2800" b="1" dirty="0"/>
              <a:t>22</a:t>
            </a:r>
            <a:r>
              <a:rPr lang="zh-CN" altLang="zh-CN" sz="2800" b="1" dirty="0" smtClean="0"/>
              <a:t>周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变化</a:t>
            </a:r>
            <a:r>
              <a:rPr lang="zh-CN" altLang="zh-CN" sz="2800" b="1" dirty="0"/>
              <a:t>约</a:t>
            </a:r>
            <a:r>
              <a:rPr lang="en-US" altLang="zh-CN" sz="2800" b="1" dirty="0"/>
              <a:t>30</a:t>
            </a:r>
            <a:r>
              <a:rPr lang="en-US" altLang="zh-CN" sz="2800" b="1" dirty="0" smtClean="0"/>
              <a:t>%)——</a:t>
            </a:r>
            <a:r>
              <a:rPr lang="zh-CN" altLang="zh-CN" sz="2800" b="1" dirty="0">
                <a:solidFill>
                  <a:srgbClr val="FF0000"/>
                </a:solidFill>
              </a:rPr>
              <a:t>体重变化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对</a:t>
            </a:r>
            <a:r>
              <a:rPr lang="en-US" altLang="zh-CN" sz="2800" b="1" i="1" dirty="0" smtClean="0">
                <a:solidFill>
                  <a:srgbClr val="FF0000"/>
                </a:solidFill>
                <a:sym typeface="Symbol"/>
              </a:rPr>
              <a:t></a:t>
            </a:r>
            <a:r>
              <a:rPr lang="zh-CN" altLang="en-US" sz="2800" b="1" dirty="0" smtClean="0">
                <a:solidFill>
                  <a:srgbClr val="FF0000"/>
                </a:solidFill>
                <a:sym typeface="Symbol"/>
              </a:rPr>
              <a:t>相当敏感</a:t>
            </a:r>
            <a:r>
              <a:rPr lang="en-US" altLang="zh-CN" sz="2800" b="1" dirty="0" smtClean="0">
                <a:sym typeface="Symbol"/>
              </a:rPr>
              <a:t>.</a:t>
            </a:r>
            <a:endParaRPr lang="zh-CN" altLang="zh-CN" sz="2800" b="1" dirty="0"/>
          </a:p>
        </p:txBody>
      </p:sp>
      <p:sp>
        <p:nvSpPr>
          <p:cNvPr id="5" name="矩形 4"/>
          <p:cNvSpPr/>
          <p:nvPr/>
        </p:nvSpPr>
        <p:spPr>
          <a:xfrm>
            <a:off x="618697" y="2674376"/>
            <a:ext cx="74168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/>
              <a:t>体重变化</a:t>
            </a:r>
            <a:r>
              <a:rPr lang="zh-CN" altLang="en-US" sz="2800" b="1" dirty="0" smtClean="0"/>
              <a:t>既有普遍规律也</a:t>
            </a:r>
            <a:r>
              <a:rPr lang="zh-CN" altLang="zh-CN" sz="2800" b="1" dirty="0" smtClean="0"/>
              <a:t>与</a:t>
            </a:r>
            <a:r>
              <a:rPr lang="zh-CN" altLang="zh-CN" sz="2800" b="1" dirty="0"/>
              <a:t>每个人</a:t>
            </a:r>
            <a:r>
              <a:rPr lang="zh-CN" altLang="zh-CN" sz="2800" b="1" dirty="0" smtClean="0"/>
              <a:t>特殊生理</a:t>
            </a:r>
            <a:r>
              <a:rPr lang="zh-CN" altLang="zh-CN" sz="2800" b="1" dirty="0"/>
              <a:t>条件有关，特别是</a:t>
            </a:r>
            <a:r>
              <a:rPr lang="zh-CN" altLang="zh-CN" sz="2800" b="1" dirty="0">
                <a:solidFill>
                  <a:srgbClr val="FF0000"/>
                </a:solidFill>
              </a:rPr>
              <a:t>代谢消耗系数</a:t>
            </a:r>
            <a:r>
              <a:rPr lang="en-US" altLang="zh-CN" sz="2800" b="1" i="1" dirty="0" smtClean="0">
                <a:solidFill>
                  <a:srgbClr val="FF0000"/>
                </a:solidFill>
                <a:sym typeface="Symbol"/>
              </a:rPr>
              <a:t>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36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2220" y="3573016"/>
            <a:ext cx="2448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每月还</a:t>
            </a:r>
            <a:r>
              <a:rPr lang="zh-CN" altLang="zh-CN" sz="2800" b="1" dirty="0"/>
              <a:t>多少钱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54973" y="1345335"/>
            <a:ext cx="3775393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/>
              <a:t>贷款购</a:t>
            </a:r>
            <a:r>
              <a:rPr lang="zh-CN" altLang="en-US" sz="2800" b="1" dirty="0" smtClean="0"/>
              <a:t>房需</a:t>
            </a:r>
            <a:r>
              <a:rPr lang="zh-CN" altLang="zh-CN" sz="2800" b="1" dirty="0" smtClean="0"/>
              <a:t>考虑</a:t>
            </a:r>
            <a:r>
              <a:rPr lang="zh-CN" altLang="zh-CN" sz="2800" b="1" dirty="0"/>
              <a:t>的问题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585633" y="210643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买多大的房子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611560" y="285293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一共贷多少钱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5076056" y="1378137"/>
            <a:ext cx="305724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网上的</a:t>
            </a:r>
            <a:r>
              <a:rPr lang="zh-CN" altLang="zh-CN" sz="2800" b="1" dirty="0"/>
              <a:t>房贷计算器</a:t>
            </a:r>
            <a:endParaRPr lang="zh-CN" altLang="en-US" sz="2800" b="1" dirty="0"/>
          </a:p>
        </p:txBody>
      </p:sp>
      <p:pic>
        <p:nvPicPr>
          <p:cNvPr id="139266" name="Picture 2" descr="C:\Users\jiangqy\Desktop\新建文件夹\房贷计算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279" y="2063187"/>
            <a:ext cx="4293185" cy="376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578734" y="5949280"/>
            <a:ext cx="2376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轻</a:t>
            </a:r>
            <a:r>
              <a:rPr lang="zh-CN" altLang="zh-CN" sz="2800" b="1" dirty="0"/>
              <a:t>击</a:t>
            </a:r>
            <a:r>
              <a:rPr lang="zh-CN" altLang="zh-CN" sz="2800" b="1" dirty="0" smtClean="0"/>
              <a:t>鼠标即得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3995936" y="594928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输入必要信息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611560" y="4437112"/>
            <a:ext cx="3232001" cy="1303177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贷款购</a:t>
            </a:r>
            <a:r>
              <a:rPr lang="zh-CN" altLang="zh-CN" sz="2800" b="1" dirty="0" smtClean="0"/>
              <a:t>房</a:t>
            </a:r>
            <a:r>
              <a:rPr lang="en-US" altLang="zh-CN" sz="2800" b="1" dirty="0" smtClean="0"/>
              <a:t>——</a:t>
            </a:r>
            <a:r>
              <a:rPr lang="zh-CN" altLang="zh-CN" sz="2800" b="1" dirty="0" smtClean="0"/>
              <a:t>最</a:t>
            </a:r>
            <a:r>
              <a:rPr lang="zh-CN" altLang="zh-CN" sz="2800" b="1" dirty="0"/>
              <a:t>简单的差分方程模型</a:t>
            </a:r>
            <a:endParaRPr lang="zh-CN" altLang="en-US" sz="2800" b="1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627784" y="548680"/>
            <a:ext cx="3528392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600" b="1" dirty="0">
                <a:latin typeface="+mj-lt"/>
                <a:ea typeface="隶书" panose="02010509060101010101" pitchFamily="49" charset="-122"/>
              </a:rPr>
              <a:t>6</a:t>
            </a: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.1  </a:t>
            </a: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贷款</a:t>
            </a:r>
            <a:r>
              <a:rPr lang="zh-CN" altLang="en-US" sz="3600" b="1" dirty="0">
                <a:latin typeface="+mj-lt"/>
                <a:ea typeface="隶书" panose="02010509060101010101" pitchFamily="49" charset="-122"/>
              </a:rPr>
              <a:t>购房</a:t>
            </a:r>
          </a:p>
        </p:txBody>
      </p:sp>
    </p:spTree>
    <p:extLst>
      <p:ext uri="{BB962C8B-B14F-4D97-AF65-F5344CB8AC3E}">
        <p14:creationId xmlns:p14="http://schemas.microsoft.com/office/powerpoint/2010/main" val="28824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/>
      <p:bldP spid="7" grpId="0" animBg="1"/>
      <p:bldP spid="8" grpId="0"/>
      <p:bldP spid="9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 descr="C:\Users\jiangqy\Desktop\7fc0730cd746061f75f12d9b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27" y="1484784"/>
            <a:ext cx="3692265" cy="19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89443" y="1340768"/>
            <a:ext cx="36208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消费者在</a:t>
            </a:r>
            <a:r>
              <a:rPr lang="zh-CN" altLang="zh-CN" sz="2800" b="1" dirty="0" smtClean="0"/>
              <a:t>自由竞争</a:t>
            </a:r>
            <a:r>
              <a:rPr lang="zh-CN" altLang="zh-CN" sz="2800" b="1" dirty="0"/>
              <a:t>的市场经济中</a:t>
            </a:r>
            <a:r>
              <a:rPr lang="zh-CN" altLang="zh-CN" sz="2800" b="1" dirty="0" smtClean="0"/>
              <a:t>常会</a:t>
            </a:r>
            <a:r>
              <a:rPr lang="zh-CN" altLang="en-US" sz="2800" b="1" dirty="0" smtClean="0"/>
              <a:t>遇到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商品价格</a:t>
            </a:r>
            <a:r>
              <a:rPr lang="zh-CN" altLang="zh-CN" sz="2800" b="1" dirty="0">
                <a:solidFill>
                  <a:srgbClr val="FF0000"/>
                </a:solidFill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波动</a:t>
            </a:r>
            <a:r>
              <a:rPr lang="zh-CN" altLang="zh-CN" sz="2800" b="1" dirty="0" smtClean="0"/>
              <a:t>现象</a:t>
            </a:r>
            <a:r>
              <a:rPr lang="en-US" altLang="zh-CN" sz="2800" b="1" dirty="0" smtClean="0"/>
              <a:t>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71600" y="3933056"/>
            <a:ext cx="18161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供大于求</a:t>
            </a:r>
            <a:endParaRPr lang="zh-CN" altLang="en-US" b="1"/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2940291" y="3950568"/>
            <a:ext cx="2624592" cy="685800"/>
            <a:chOff x="2073" y="1440"/>
            <a:chExt cx="1527" cy="432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496" y="1440"/>
              <a:ext cx="1104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价格下降</a:t>
              </a:r>
              <a:endParaRPr lang="zh-CN" altLang="en-US" b="1"/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>
              <a:off x="2073" y="1584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5724648" y="3933056"/>
            <a:ext cx="2700265" cy="685800"/>
            <a:chOff x="3805" y="1440"/>
            <a:chExt cx="1571" cy="432"/>
          </a:xfrm>
        </p:grpSpPr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224" y="1440"/>
              <a:ext cx="1152" cy="43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减少产量</a:t>
              </a:r>
              <a:endParaRPr lang="zh-CN" altLang="en-US" b="1"/>
            </a:p>
          </p:txBody>
        </p:sp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>
              <a:off x="3805" y="1595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971600" y="5380856"/>
            <a:ext cx="2476500" cy="685800"/>
            <a:chOff x="816" y="2400"/>
            <a:chExt cx="1440" cy="432"/>
          </a:xfrm>
        </p:grpSpPr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816" y="2400"/>
              <a:ext cx="1056" cy="432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增加产量</a:t>
              </a:r>
            </a:p>
          </p:txBody>
        </p:sp>
        <p:sp>
          <p:nvSpPr>
            <p:cNvPr id="15" name="AutoShape 18"/>
            <p:cNvSpPr>
              <a:spLocks noChangeArrowheads="1"/>
            </p:cNvSpPr>
            <p:nvPr/>
          </p:nvSpPr>
          <p:spPr bwMode="auto">
            <a:xfrm>
              <a:off x="1968" y="2544"/>
              <a:ext cx="288" cy="144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3667340" y="5380856"/>
            <a:ext cx="2571263" cy="685800"/>
            <a:chOff x="2448" y="2400"/>
            <a:chExt cx="1496" cy="432"/>
          </a:xfrm>
        </p:grpSpPr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2448" y="2400"/>
              <a:ext cx="1104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/>
                <a:t>价格上涨</a:t>
              </a:r>
              <a:endParaRPr lang="zh-CN" altLang="en-US" b="1" dirty="0"/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3656" y="2544"/>
              <a:ext cx="288" cy="144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1581200" y="4771256"/>
            <a:ext cx="234950" cy="457200"/>
          </a:xfrm>
          <a:prstGeom prst="upArrow">
            <a:avLst>
              <a:gd name="adj1" fmla="val 50000"/>
              <a:gd name="adj2" fmla="val 4864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6408788" y="4741094"/>
            <a:ext cx="2062162" cy="1295400"/>
            <a:chOff x="4224" y="2016"/>
            <a:chExt cx="1200" cy="816"/>
          </a:xfrm>
        </p:grpSpPr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4224" y="2400"/>
              <a:ext cx="1200" cy="4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供不应求</a:t>
              </a:r>
              <a:endParaRPr lang="zh-CN" altLang="en-US" b="1"/>
            </a:p>
          </p:txBody>
        </p: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4704" y="2016"/>
              <a:ext cx="144" cy="288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2808338" y="4695056"/>
            <a:ext cx="3887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商品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数量</a:t>
            </a:r>
            <a:r>
              <a:rPr lang="zh-CN" altLang="en-US" sz="2800" b="1" dirty="0">
                <a:ea typeface="楷体_GB2312" pitchFamily="49" charset="-122"/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价格</a:t>
            </a:r>
            <a:r>
              <a:rPr lang="zh-CN" altLang="en-US" sz="2800" b="1" dirty="0" smtClean="0">
                <a:ea typeface="楷体_GB2312" pitchFamily="49" charset="-122"/>
              </a:rPr>
              <a:t>在</a:t>
            </a:r>
            <a:r>
              <a:rPr lang="zh-CN" altLang="en-US" sz="2800" b="1" dirty="0">
                <a:solidFill>
                  <a:srgbClr val="FF0000"/>
                </a:solidFill>
              </a:rPr>
              <a:t>波动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907704" y="622429"/>
            <a:ext cx="5688632" cy="646331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3600" b="1" dirty="0" smtClean="0">
                <a:latin typeface="+mj-lt"/>
                <a:ea typeface="隶书" panose="02010509060101010101" pitchFamily="49" charset="-122"/>
              </a:rPr>
              <a:t>6.3  </a:t>
            </a:r>
            <a:r>
              <a:rPr lang="zh-CN" altLang="en-US" sz="3600" b="1" dirty="0" smtClean="0">
                <a:latin typeface="+mj-lt"/>
                <a:ea typeface="隶书" panose="02010509060101010101" pitchFamily="49" charset="-122"/>
              </a:rPr>
              <a:t>市场经济中</a:t>
            </a:r>
            <a:r>
              <a:rPr lang="zh-CN" altLang="en-US" sz="3600" b="1" dirty="0" smtClean="0">
                <a:solidFill>
                  <a:srgbClr val="000000"/>
                </a:solidFill>
                <a:ea typeface="隶书" panose="02010509060101010101" pitchFamily="49" charset="-122"/>
              </a:rPr>
              <a:t>物价</a:t>
            </a:r>
            <a:r>
              <a:rPr lang="zh-CN" altLang="en-US" sz="3600" b="1" dirty="0">
                <a:solidFill>
                  <a:srgbClr val="000000"/>
                </a:solidFill>
                <a:ea typeface="隶书" panose="02010509060101010101" pitchFamily="49" charset="-122"/>
              </a:rPr>
              <a:t>的波动</a:t>
            </a:r>
          </a:p>
        </p:txBody>
      </p:sp>
    </p:spTree>
    <p:extLst>
      <p:ext uri="{BB962C8B-B14F-4D97-AF65-F5344CB8AC3E}">
        <p14:creationId xmlns:p14="http://schemas.microsoft.com/office/powerpoint/2010/main" val="207665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 autoUpdateAnimBg="0"/>
      <p:bldP spid="19" grpId="0" animBg="1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59832" y="630397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物价</a:t>
            </a:r>
            <a:r>
              <a:rPr lang="zh-CN" altLang="en-US" sz="3200" b="1" dirty="0">
                <a:solidFill>
                  <a:srgbClr val="000000"/>
                </a:solidFill>
                <a:latin typeface="+mj-lt"/>
                <a:ea typeface="隶书" panose="02010509060101010101" pitchFamily="49" charset="-122"/>
              </a:rPr>
              <a:t>的波动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1268760"/>
            <a:ext cx="65839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商品</a:t>
            </a:r>
            <a:r>
              <a:rPr lang="zh-CN" altLang="zh-CN" sz="2800" b="1" dirty="0">
                <a:solidFill>
                  <a:srgbClr val="FF0000"/>
                </a:solidFill>
              </a:rPr>
              <a:t>数量和价格</a:t>
            </a:r>
            <a:r>
              <a:rPr lang="zh-CN" altLang="zh-CN" sz="2800" b="1" dirty="0"/>
              <a:t>主要由</a:t>
            </a:r>
            <a:r>
              <a:rPr lang="zh-CN" altLang="zh-CN" sz="2800" b="1" dirty="0">
                <a:solidFill>
                  <a:srgbClr val="FF0000"/>
                </a:solidFill>
              </a:rPr>
              <a:t>供求</a:t>
            </a:r>
            <a:r>
              <a:rPr lang="zh-CN" altLang="zh-CN" sz="2800" b="1" dirty="0"/>
              <a:t>关系</a:t>
            </a:r>
            <a:r>
              <a:rPr lang="zh-CN" altLang="zh-CN" sz="2800" b="1" dirty="0" smtClean="0"/>
              <a:t>决定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15616" y="1859860"/>
            <a:ext cx="1687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供求</a:t>
            </a:r>
            <a:r>
              <a:rPr lang="zh-CN" altLang="zh-CN" sz="2800" b="1" dirty="0">
                <a:solidFill>
                  <a:srgbClr val="FF0000"/>
                </a:solidFill>
              </a:rPr>
              <a:t>平衡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2513366"/>
            <a:ext cx="16872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供求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失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衡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3121804"/>
            <a:ext cx="329783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波动的两种形式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1100655" y="3697868"/>
            <a:ext cx="50509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振幅逐渐减小，最终趋向</a:t>
            </a:r>
            <a:r>
              <a:rPr lang="zh-CN" altLang="zh-CN" sz="2800" b="1" dirty="0" smtClean="0"/>
              <a:t>平稳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1115616" y="4293096"/>
            <a:ext cx="6912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振幅越来越大，</a:t>
            </a:r>
            <a:r>
              <a:rPr lang="zh-CN" altLang="zh-CN" sz="2800" b="1" dirty="0" smtClean="0"/>
              <a:t>如</a:t>
            </a:r>
            <a:r>
              <a:rPr lang="zh-CN" altLang="en-US" sz="2800" b="1" dirty="0" smtClean="0"/>
              <a:t>不</a:t>
            </a:r>
            <a:r>
              <a:rPr lang="zh-CN" altLang="zh-CN" sz="2800" b="1" dirty="0" smtClean="0"/>
              <a:t>干预将导致经济崩溃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4860032" y="5589240"/>
            <a:ext cx="3473080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讨论政府的</a:t>
            </a:r>
            <a:r>
              <a:rPr lang="zh-CN" altLang="zh-CN" sz="2800" b="1" dirty="0"/>
              <a:t>干预方式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4890304" y="5013176"/>
            <a:ext cx="2434696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描述</a:t>
            </a:r>
            <a:r>
              <a:rPr lang="zh-CN" altLang="en-US" sz="2800" b="1" dirty="0"/>
              <a:t>波动</a:t>
            </a:r>
            <a:r>
              <a:rPr lang="zh-CN" altLang="zh-CN" sz="2800" b="1" dirty="0"/>
              <a:t>现象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1088070" y="5589240"/>
            <a:ext cx="35559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研究趋向平稳的条件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611560" y="4979197"/>
            <a:ext cx="4032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建立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数量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—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价格</a:t>
            </a:r>
            <a:r>
              <a:rPr lang="zh-CN" altLang="en-US" sz="2800" b="1" dirty="0" smtClean="0"/>
              <a:t>模型</a:t>
            </a:r>
            <a:endParaRPr lang="zh-CN" altLang="en-US" sz="2800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866039" y="1844824"/>
            <a:ext cx="4401493" cy="523220"/>
            <a:chOff x="2866039" y="1844824"/>
            <a:chExt cx="4401493" cy="523220"/>
          </a:xfrm>
        </p:grpSpPr>
        <p:sp>
          <p:nvSpPr>
            <p:cNvPr id="6" name="矩形 5"/>
            <p:cNvSpPr/>
            <p:nvPr/>
          </p:nvSpPr>
          <p:spPr>
            <a:xfrm>
              <a:off x="2964100" y="1844824"/>
              <a:ext cx="43034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/>
                <a:t>商品数量</a:t>
              </a:r>
              <a:r>
                <a:rPr lang="zh-CN" altLang="zh-CN" sz="2800" b="1" dirty="0"/>
                <a:t>和价格基本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稳定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.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右箭头 14"/>
            <p:cNvSpPr/>
            <p:nvPr/>
          </p:nvSpPr>
          <p:spPr bwMode="auto">
            <a:xfrm>
              <a:off x="2866039" y="1844824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843808" y="2512320"/>
            <a:ext cx="4320480" cy="524266"/>
            <a:chOff x="2843808" y="2512320"/>
            <a:chExt cx="4320480" cy="524266"/>
          </a:xfrm>
        </p:grpSpPr>
        <p:sp>
          <p:nvSpPr>
            <p:cNvPr id="2" name="矩形 1"/>
            <p:cNvSpPr/>
            <p:nvPr/>
          </p:nvSpPr>
          <p:spPr>
            <a:xfrm>
              <a:off x="2964100" y="2513366"/>
              <a:ext cx="42001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/>
                <a:t>商品数量</a:t>
              </a:r>
              <a:r>
                <a:rPr lang="zh-CN" altLang="zh-CN" sz="2800" b="1" dirty="0"/>
                <a:t>和</a:t>
              </a:r>
              <a:r>
                <a:rPr lang="zh-CN" altLang="zh-CN" sz="2800" b="1" dirty="0" smtClean="0"/>
                <a:t>价格</a:t>
              </a:r>
              <a:r>
                <a:rPr lang="zh-CN" altLang="en-US" sz="2800" b="1" dirty="0" smtClean="0"/>
                <a:t>出现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波动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.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右箭头 15"/>
            <p:cNvSpPr/>
            <p:nvPr/>
          </p:nvSpPr>
          <p:spPr bwMode="auto">
            <a:xfrm>
              <a:off x="2843808" y="2512320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pic>
        <p:nvPicPr>
          <p:cNvPr id="17" name="Picture 2" descr="C:\Users\jiangqy\Desktop\7fc0730cd746061f75f12d9b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741" y="548680"/>
            <a:ext cx="162271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49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1" y="692696"/>
            <a:ext cx="1908212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模型假设 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421579"/>
            <a:ext cx="352839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kumimoji="0" lang="en-US" altLang="zh-CN" sz="2800" b="1" i="1" dirty="0" err="1" smtClean="0">
                <a:cs typeface="Times New Roman" pitchFamily="18" charset="0"/>
              </a:rPr>
              <a:t>x</a:t>
            </a:r>
            <a:r>
              <a:rPr kumimoji="0" lang="en-US" altLang="zh-CN" sz="2800" b="1" i="1" baseline="-30000" dirty="0" err="1" smtClean="0">
                <a:cs typeface="Times New Roman" pitchFamily="18" charset="0"/>
              </a:rPr>
              <a:t>k</a:t>
            </a:r>
            <a:r>
              <a:rPr lang="en-US" altLang="zh-CN" sz="2800" b="1" dirty="0"/>
              <a:t>~</a:t>
            </a:r>
            <a:r>
              <a:rPr kumimoji="0" lang="zh-CN" altLang="en-US" sz="2800" b="1" dirty="0" smtClean="0">
                <a:cs typeface="Times New Roman" pitchFamily="18" charset="0"/>
              </a:rPr>
              <a:t>第</a:t>
            </a:r>
            <a:r>
              <a:rPr kumimoji="0" lang="en-US" altLang="zh-CN" sz="2800" b="1" i="1" dirty="0" smtClean="0">
                <a:cs typeface="Times New Roman" pitchFamily="18" charset="0"/>
              </a:rPr>
              <a:t>k</a:t>
            </a:r>
            <a:r>
              <a:rPr kumimoji="0" lang="zh-CN" altLang="en-US" sz="2800" b="1" dirty="0" smtClean="0">
                <a:cs typeface="Times New Roman" pitchFamily="18" charset="0"/>
              </a:rPr>
              <a:t>时段商品数量</a:t>
            </a:r>
            <a:endParaRPr kumimoji="0" lang="zh-CN" altLang="en-US" sz="2800" b="1" dirty="0">
              <a:latin typeface="Arial" pitchFamily="34" charset="0"/>
              <a:cs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28829" y="1393612"/>
            <a:ext cx="344357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kumimoji="0" lang="en-US" altLang="zh-CN" sz="2800" b="1" i="1" dirty="0" err="1" smtClean="0">
                <a:cs typeface="Times New Roman" pitchFamily="18" charset="0"/>
              </a:rPr>
              <a:t>y</a:t>
            </a:r>
            <a:r>
              <a:rPr kumimoji="0" lang="en-US" altLang="zh-CN" sz="2800" b="1" i="1" baseline="-30000" dirty="0" err="1" smtClean="0">
                <a:cs typeface="Times New Roman" pitchFamily="18" charset="0"/>
              </a:rPr>
              <a:t>k</a:t>
            </a:r>
            <a:r>
              <a:rPr lang="en-US" altLang="zh-CN" sz="2800" b="1" dirty="0"/>
              <a:t> ~</a:t>
            </a:r>
            <a:r>
              <a:rPr kumimoji="0" lang="zh-CN" altLang="en-US" sz="2800" b="1" dirty="0">
                <a:cs typeface="Times New Roman" pitchFamily="18" charset="0"/>
              </a:rPr>
              <a:t>第</a:t>
            </a:r>
            <a:r>
              <a:rPr kumimoji="0" lang="en-US" altLang="zh-CN" sz="2800" b="1" i="1" dirty="0">
                <a:cs typeface="Times New Roman" pitchFamily="18" charset="0"/>
              </a:rPr>
              <a:t>k</a:t>
            </a:r>
            <a:r>
              <a:rPr kumimoji="0" lang="zh-CN" altLang="en-US" sz="2800" b="1" dirty="0">
                <a:cs typeface="Times New Roman" pitchFamily="18" charset="0"/>
              </a:rPr>
              <a:t>时段商品</a:t>
            </a:r>
            <a:r>
              <a:rPr kumimoji="0" lang="zh-CN" altLang="en-US" sz="2800" b="1" dirty="0" smtClean="0">
                <a:cs typeface="Times New Roman" pitchFamily="18" charset="0"/>
              </a:rPr>
              <a:t>价格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2699792" y="762328"/>
            <a:ext cx="6174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时段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生产周期</a:t>
            </a:r>
            <a:r>
              <a:rPr lang="en-US" altLang="zh-CN" sz="2800" b="1" dirty="0" smtClean="0"/>
              <a:t> (</a:t>
            </a:r>
            <a:r>
              <a:rPr lang="zh-CN" altLang="zh-CN" sz="2800" b="1" dirty="0" smtClean="0"/>
              <a:t>饲养周期</a:t>
            </a:r>
            <a:r>
              <a:rPr lang="zh-CN" altLang="en-US" sz="2800" b="1" dirty="0"/>
              <a:t>、</a:t>
            </a:r>
            <a:r>
              <a:rPr lang="zh-CN" altLang="zh-CN" sz="2800" b="1" dirty="0" smtClean="0"/>
              <a:t>种植周期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539552" y="2905780"/>
            <a:ext cx="442941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2</a:t>
            </a:r>
            <a:r>
              <a:rPr lang="en-US" altLang="zh-CN" sz="2800" b="1" i="1" dirty="0" smtClean="0"/>
              <a:t>. </a:t>
            </a:r>
            <a:r>
              <a:rPr lang="en-US" altLang="zh-CN" sz="2800" b="1" i="1" dirty="0" err="1" smtClean="0"/>
              <a:t>y</a:t>
            </a:r>
            <a:r>
              <a:rPr lang="en-US" altLang="zh-CN" sz="2800" b="1" i="1" baseline="-25000" dirty="0" err="1" smtClean="0"/>
              <a:t>k</a:t>
            </a:r>
            <a:r>
              <a:rPr lang="zh-CN" altLang="zh-CN" sz="2800" b="1" dirty="0"/>
              <a:t>由</a:t>
            </a:r>
            <a:r>
              <a:rPr lang="zh-CN" altLang="zh-CN" sz="2800" b="1" dirty="0" smtClean="0"/>
              <a:t>消费者需求</a:t>
            </a:r>
            <a:r>
              <a:rPr lang="zh-CN" altLang="zh-CN" sz="2800" b="1" dirty="0"/>
              <a:t>关系决定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539552" y="3625860"/>
            <a:ext cx="470673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3. </a:t>
            </a:r>
            <a:r>
              <a:rPr lang="en-US" altLang="zh-CN" sz="2800" b="1" i="1" dirty="0" smtClean="0"/>
              <a:t>x</a:t>
            </a:r>
            <a:r>
              <a:rPr lang="en-US" altLang="zh-CN" sz="2800" b="1" i="1" baseline="-25000" dirty="0" smtClean="0"/>
              <a:t>k</a:t>
            </a:r>
            <a:r>
              <a:rPr lang="en-US" altLang="zh-CN" sz="2800" b="1" baseline="-25000" dirty="0" smtClean="0"/>
              <a:t>+1</a:t>
            </a:r>
            <a:r>
              <a:rPr lang="zh-CN" altLang="zh-CN" sz="2800" b="1" dirty="0"/>
              <a:t>由</a:t>
            </a:r>
            <a:r>
              <a:rPr lang="zh-CN" altLang="zh-CN" sz="2800" b="1" dirty="0" smtClean="0"/>
              <a:t>生产者供应</a:t>
            </a:r>
            <a:r>
              <a:rPr lang="zh-CN" altLang="zh-CN" sz="2800" b="1" dirty="0"/>
              <a:t>关系决定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539552" y="4221088"/>
            <a:ext cx="83346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b="1" dirty="0" smtClean="0"/>
              <a:t>4</a:t>
            </a:r>
            <a:r>
              <a:rPr lang="en-US" altLang="zh-CN" sz="2800" b="1" i="1" dirty="0" smtClean="0"/>
              <a:t>. </a:t>
            </a:r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err="1" smtClean="0"/>
              <a:t>y</a:t>
            </a:r>
            <a:r>
              <a:rPr lang="en-US" altLang="zh-CN" sz="2800" b="1" i="1" baseline="-25000" dirty="0" err="1" smtClean="0"/>
              <a:t>k</a:t>
            </a:r>
            <a:r>
              <a:rPr lang="zh-CN" altLang="zh-CN" sz="2800" b="1" dirty="0" smtClean="0"/>
              <a:t>偏离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/>
              <a:t>, </a:t>
            </a:r>
            <a:r>
              <a:rPr lang="en-US" altLang="zh-CN" sz="2800" b="1" i="1" dirty="0" smtClean="0"/>
              <a:t>y</a:t>
            </a:r>
            <a:r>
              <a:rPr lang="en-US" altLang="zh-CN" sz="2800" b="1" baseline="-25000" dirty="0" smtClean="0"/>
              <a:t>0</a:t>
            </a:r>
            <a:r>
              <a:rPr lang="zh-CN" altLang="zh-CN" sz="2800" b="1" dirty="0" smtClean="0"/>
              <a:t>不大</a:t>
            </a:r>
            <a:r>
              <a:rPr lang="zh-CN" altLang="en-US" sz="2800" b="1" dirty="0" smtClean="0"/>
              <a:t>时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偏离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y</a:t>
            </a:r>
            <a:r>
              <a:rPr lang="en-US" altLang="zh-CN" sz="2800" b="1" i="1" baseline="-25000" dirty="0" smtClean="0">
                <a:solidFill>
                  <a:srgbClr val="FF0000"/>
                </a:solidFill>
              </a:rPr>
              <a:t>k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-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y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与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i="1" baseline="-25000" dirty="0" smtClean="0">
                <a:solidFill>
                  <a:srgbClr val="FF0000"/>
                </a:solidFill>
              </a:rPr>
              <a:t>k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-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成正比</a:t>
            </a:r>
            <a:r>
              <a:rPr lang="en-US" altLang="zh-CN" sz="2800" b="1" dirty="0" smtClean="0"/>
              <a:t>,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39552" y="2205124"/>
            <a:ext cx="7704856" cy="523220"/>
            <a:chOff x="539552" y="2205124"/>
            <a:chExt cx="7704856" cy="523220"/>
          </a:xfrm>
        </p:grpSpPr>
        <p:sp>
          <p:nvSpPr>
            <p:cNvPr id="10" name="矩形 9"/>
            <p:cNvSpPr/>
            <p:nvPr/>
          </p:nvSpPr>
          <p:spPr>
            <a:xfrm>
              <a:off x="539552" y="2205124"/>
              <a:ext cx="77048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CN" sz="2800" b="1" dirty="0" smtClean="0"/>
                <a:t>1. </a:t>
              </a:r>
              <a:r>
                <a:rPr lang="zh-CN" altLang="zh-CN" sz="2800" b="1" dirty="0" smtClean="0"/>
                <a:t>供求关系平衡</a:t>
              </a:r>
              <a:r>
                <a:rPr lang="en-US" altLang="zh-CN" sz="2800" b="1" dirty="0" smtClean="0"/>
                <a:t>     </a:t>
              </a:r>
              <a:r>
                <a:rPr kumimoji="0" lang="zh-CN" altLang="en-US" sz="2800" b="1" dirty="0" smtClean="0">
                  <a:cs typeface="Times New Roman" pitchFamily="18" charset="0"/>
                </a:rPr>
                <a:t>商品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数量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x</a:t>
              </a:r>
              <a:r>
                <a:rPr lang="en-US" altLang="zh-CN" sz="2800" b="1" baseline="-25000" dirty="0" smtClean="0">
                  <a:solidFill>
                    <a:srgbClr val="FF0000"/>
                  </a:solidFill>
                </a:rPr>
                <a:t>0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和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价格</a:t>
              </a:r>
              <a:r>
                <a:rPr lang="en-US" altLang="zh-CN" sz="2800" b="1" i="1" dirty="0" smtClean="0">
                  <a:solidFill>
                    <a:srgbClr val="FF0000"/>
                  </a:solidFill>
                </a:rPr>
                <a:t>y</a:t>
              </a:r>
              <a:r>
                <a:rPr lang="en-US" altLang="zh-CN" sz="2800" b="1" baseline="-25000" dirty="0" smtClean="0">
                  <a:solidFill>
                    <a:srgbClr val="FF0000"/>
                  </a:solidFill>
                </a:rPr>
                <a:t>0</a:t>
              </a:r>
              <a:r>
                <a:rPr lang="zh-CN" altLang="zh-CN" sz="2800" b="1" dirty="0" smtClean="0"/>
                <a:t>保持</a:t>
              </a:r>
              <a:r>
                <a:rPr lang="zh-CN" altLang="zh-CN" sz="2800" b="1" dirty="0" smtClean="0">
                  <a:solidFill>
                    <a:srgbClr val="FF0000"/>
                  </a:solidFill>
                </a:rPr>
                <a:t>不变</a:t>
              </a:r>
              <a:endParaRPr lang="zh-CN" altLang="zh-CN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>
              <a:off x="3419872" y="2223678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5240859" y="3606696"/>
            <a:ext cx="26856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/>
              <a:t>y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 smtClean="0"/>
              <a:t>&lt;</a:t>
            </a:r>
            <a:r>
              <a:rPr lang="en-US" altLang="zh-CN" sz="2800" b="1" i="1" dirty="0" smtClean="0"/>
              <a:t>y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价格</a:t>
            </a:r>
            <a:r>
              <a:rPr lang="zh-CN" altLang="en-US" sz="2800" b="1" dirty="0" smtClean="0"/>
              <a:t>过</a:t>
            </a:r>
            <a:r>
              <a:rPr lang="zh-CN" altLang="zh-CN" sz="2800" b="1" dirty="0" smtClean="0"/>
              <a:t>低</a:t>
            </a:r>
            <a:endParaRPr lang="zh-CN" altLang="en-US" sz="2800" b="1" dirty="0"/>
          </a:p>
        </p:txBody>
      </p:sp>
      <p:sp>
        <p:nvSpPr>
          <p:cNvPr id="12" name="矩形 11"/>
          <p:cNvSpPr/>
          <p:nvPr/>
        </p:nvSpPr>
        <p:spPr>
          <a:xfrm>
            <a:off x="5162292" y="2861034"/>
            <a:ext cx="2615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 smtClean="0"/>
              <a:t>&gt;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供过于求</a:t>
            </a:r>
            <a:endParaRPr lang="zh-CN" altLang="en-US" sz="28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7812360" y="2780928"/>
            <a:ext cx="1061864" cy="556640"/>
            <a:chOff x="7812360" y="2780928"/>
            <a:chExt cx="1061864" cy="556640"/>
          </a:xfrm>
        </p:grpSpPr>
        <p:sp>
          <p:nvSpPr>
            <p:cNvPr id="5" name="矩形 4"/>
            <p:cNvSpPr/>
            <p:nvPr/>
          </p:nvSpPr>
          <p:spPr>
            <a:xfrm>
              <a:off x="7926529" y="2780928"/>
              <a:ext cx="94769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i="1" dirty="0" err="1">
                  <a:solidFill>
                    <a:srgbClr val="000000"/>
                  </a:solidFill>
                </a:rPr>
                <a:t>y</a:t>
              </a:r>
              <a:r>
                <a:rPr lang="en-US" altLang="zh-CN" sz="2800" b="1" i="1" baseline="-25000" dirty="0" err="1">
                  <a:solidFill>
                    <a:srgbClr val="000000"/>
                  </a:solidFill>
                </a:rPr>
                <a:t>k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&lt;</a:t>
              </a:r>
              <a:r>
                <a:rPr lang="en-US" altLang="zh-CN" sz="2800" b="1" i="1" dirty="0">
                  <a:solidFill>
                    <a:srgbClr val="000000"/>
                  </a:solidFill>
                </a:rPr>
                <a:t>y</a:t>
              </a:r>
              <a:r>
                <a:rPr lang="en-US" altLang="zh-CN" sz="2800" b="1" baseline="-25000" dirty="0">
                  <a:solidFill>
                    <a:srgbClr val="000000"/>
                  </a:solidFill>
                </a:rPr>
                <a:t>0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21" name="右箭头 20"/>
            <p:cNvSpPr/>
            <p:nvPr/>
          </p:nvSpPr>
          <p:spPr bwMode="auto">
            <a:xfrm>
              <a:off x="7812360" y="2852936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812360" y="3553852"/>
            <a:ext cx="1349087" cy="541057"/>
            <a:chOff x="7853143" y="3553852"/>
            <a:chExt cx="1349087" cy="541057"/>
          </a:xfrm>
        </p:grpSpPr>
        <p:sp>
          <p:nvSpPr>
            <p:cNvPr id="23" name="矩形 22"/>
            <p:cNvSpPr/>
            <p:nvPr/>
          </p:nvSpPr>
          <p:spPr>
            <a:xfrm>
              <a:off x="7956376" y="3553852"/>
              <a:ext cx="124585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i="1" dirty="0">
                  <a:solidFill>
                    <a:srgbClr val="000000"/>
                  </a:solidFill>
                </a:rPr>
                <a:t>x</a:t>
              </a:r>
              <a:r>
                <a:rPr lang="en-US" altLang="zh-CN" sz="2800" b="1" i="1" baseline="-25000" dirty="0">
                  <a:solidFill>
                    <a:srgbClr val="000000"/>
                  </a:solidFill>
                </a:rPr>
                <a:t>k</a:t>
              </a:r>
              <a:r>
                <a:rPr lang="en-US" altLang="zh-CN" sz="2800" b="1" baseline="-25000" dirty="0">
                  <a:solidFill>
                    <a:srgbClr val="000000"/>
                  </a:solidFill>
                </a:rPr>
                <a:t>+1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&lt;</a:t>
              </a:r>
              <a:r>
                <a:rPr lang="en-US" altLang="zh-CN" sz="2800" b="1" i="1" dirty="0">
                  <a:solidFill>
                    <a:srgbClr val="000000"/>
                  </a:solidFill>
                </a:rPr>
                <a:t>x</a:t>
              </a:r>
              <a:r>
                <a:rPr lang="en-US" altLang="zh-CN" sz="2800" b="1" baseline="-25000" dirty="0">
                  <a:solidFill>
                    <a:srgbClr val="000000"/>
                  </a:solidFill>
                </a:rPr>
                <a:t>0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24" name="右箭头 23"/>
            <p:cNvSpPr/>
            <p:nvPr/>
          </p:nvSpPr>
          <p:spPr bwMode="auto">
            <a:xfrm>
              <a:off x="7853143" y="3610277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094820" y="5028989"/>
            <a:ext cx="7443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                                   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偏离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i="1" baseline="-25000" dirty="0">
                <a:solidFill>
                  <a:srgbClr val="FF0000"/>
                </a:solidFill>
              </a:rPr>
              <a:t>k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+1</a:t>
            </a:r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en-US" altLang="zh-CN" sz="2800" b="1" i="1" dirty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r>
              <a:rPr lang="zh-CN" altLang="zh-CN" sz="2800" b="1" dirty="0">
                <a:solidFill>
                  <a:srgbClr val="FF0000"/>
                </a:solidFill>
              </a:rPr>
              <a:t>与</a:t>
            </a:r>
            <a:r>
              <a:rPr lang="en-US" altLang="zh-CN" sz="2800" b="1" i="1" dirty="0">
                <a:solidFill>
                  <a:srgbClr val="FF0000"/>
                </a:solidFill>
              </a:rPr>
              <a:t>y</a:t>
            </a:r>
            <a:r>
              <a:rPr lang="en-US" altLang="zh-CN" sz="2800" b="1" i="1" baseline="-25000" dirty="0">
                <a:solidFill>
                  <a:srgbClr val="FF0000"/>
                </a:solidFill>
              </a:rPr>
              <a:t>k</a:t>
            </a:r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en-US" altLang="zh-CN" sz="2800" b="1" i="1" dirty="0">
                <a:solidFill>
                  <a:srgbClr val="FF0000"/>
                </a:solidFill>
              </a:rPr>
              <a:t>y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0</a:t>
            </a:r>
            <a:r>
              <a:rPr lang="zh-CN" altLang="zh-CN" sz="2800" b="1" dirty="0">
                <a:solidFill>
                  <a:srgbClr val="FF0000"/>
                </a:solidFill>
              </a:rPr>
              <a:t>成正比</a:t>
            </a:r>
            <a:r>
              <a:rPr lang="en-US" altLang="zh-CN" sz="2800" b="1" dirty="0">
                <a:solidFill>
                  <a:srgbClr val="000000"/>
                </a:solidFill>
              </a:rPr>
              <a:t>.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06979" y="5724704"/>
            <a:ext cx="7443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                                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正常的市场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9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 animBg="1"/>
      <p:bldP spid="13" grpId="0" animBg="1"/>
      <p:bldP spid="15" grpId="0"/>
      <p:bldP spid="14" grpId="0"/>
      <p:bldP spid="12" grpId="0"/>
      <p:bldP spid="27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692696"/>
            <a:ext cx="2656496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差分方程模型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05547" y="4324175"/>
            <a:ext cx="310694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err="1" smtClean="0"/>
              <a:t>y</a:t>
            </a:r>
            <a:r>
              <a:rPr lang="en-US" altLang="zh-CN" sz="2800" b="1" i="1" baseline="-25000" dirty="0" err="1" smtClean="0"/>
              <a:t>k</a:t>
            </a:r>
            <a:r>
              <a:rPr lang="zh-CN" altLang="zh-CN" sz="2800" b="1" dirty="0"/>
              <a:t>的差分方程组</a:t>
            </a:r>
            <a:endParaRPr lang="zh-CN" altLang="en-US" sz="2800" b="1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9665" y="4922004"/>
            <a:ext cx="1584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消去</a:t>
            </a:r>
            <a:r>
              <a:rPr lang="en-US" altLang="zh-CN" sz="2800" b="1" i="1" dirty="0"/>
              <a:t>y</a:t>
            </a:r>
            <a:r>
              <a:rPr lang="en-US" altLang="zh-CN" sz="2800" b="1" i="1" baseline="-25000" dirty="0"/>
              <a:t>k</a:t>
            </a:r>
            <a:r>
              <a:rPr lang="en-US" altLang="zh-CN" sz="2800" b="1" dirty="0"/>
              <a:t>-</a:t>
            </a:r>
            <a:r>
              <a:rPr lang="en-US" altLang="zh-CN" sz="2800" b="1" i="1" dirty="0"/>
              <a:t>y</a:t>
            </a:r>
            <a:r>
              <a:rPr lang="en-US" altLang="zh-CN" sz="2800" b="1" baseline="-25000" dirty="0"/>
              <a:t>0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3305684" y="5661248"/>
            <a:ext cx="328254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k</a:t>
            </a:r>
            <a:r>
              <a:rPr lang="zh-CN" altLang="zh-CN" sz="2800" b="1" dirty="0"/>
              <a:t>的</a:t>
            </a:r>
            <a:r>
              <a:rPr lang="zh-CN" altLang="zh-CN" sz="2800" b="1" dirty="0" smtClean="0"/>
              <a:t>差分方程</a:t>
            </a:r>
            <a:r>
              <a:rPr lang="zh-CN" altLang="en-US" sz="2800" b="1" dirty="0" smtClean="0"/>
              <a:t>模型</a:t>
            </a:r>
            <a:endParaRPr lang="zh-CN" altLang="en-US" sz="2800" b="1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439513" y="2167794"/>
            <a:ext cx="6156823" cy="553702"/>
            <a:chOff x="1439513" y="2167794"/>
            <a:chExt cx="6156823" cy="553702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1420728"/>
                </p:ext>
              </p:extLst>
            </p:nvPr>
          </p:nvGraphicFramePr>
          <p:xfrm>
            <a:off x="1597898" y="2167794"/>
            <a:ext cx="5998438" cy="553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42" name="公式" r:id="rId3" imgW="2476500" imgH="228600" progId="Equation.3">
                    <p:embed/>
                  </p:oleObj>
                </mc:Choice>
                <mc:Fallback>
                  <p:oleObj name="公式" r:id="rId3" imgW="2476500" imgH="2286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898" y="2167794"/>
                          <a:ext cx="5998438" cy="55370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右箭头 21"/>
            <p:cNvSpPr/>
            <p:nvPr/>
          </p:nvSpPr>
          <p:spPr bwMode="auto">
            <a:xfrm>
              <a:off x="1439513" y="2204864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11560" y="2780928"/>
            <a:ext cx="5091781" cy="595228"/>
            <a:chOff x="611560" y="2780928"/>
            <a:chExt cx="5091781" cy="595228"/>
          </a:xfrm>
        </p:grpSpPr>
        <p:grpSp>
          <p:nvGrpSpPr>
            <p:cNvPr id="10" name="组合 9"/>
            <p:cNvGrpSpPr/>
            <p:nvPr/>
          </p:nvGrpSpPr>
          <p:grpSpPr>
            <a:xfrm>
              <a:off x="1691680" y="2780928"/>
              <a:ext cx="4011661" cy="556640"/>
              <a:chOff x="3547469" y="4046502"/>
              <a:chExt cx="4011661" cy="55664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547469" y="4046502"/>
                <a:ext cx="401166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i="1" dirty="0" err="1" smtClean="0"/>
                  <a:t>y</a:t>
                </a:r>
                <a:r>
                  <a:rPr lang="en-US" altLang="zh-CN" sz="2800" b="1" i="1" baseline="-25000" dirty="0" err="1" smtClean="0"/>
                  <a:t>k</a:t>
                </a:r>
                <a:r>
                  <a:rPr lang="en-US" altLang="zh-CN" sz="2800" b="1" dirty="0" smtClean="0"/>
                  <a:t>&lt;</a:t>
                </a:r>
                <a:r>
                  <a:rPr lang="en-US" altLang="zh-CN" sz="2800" b="1" i="1" dirty="0" smtClean="0"/>
                  <a:t>y</a:t>
                </a:r>
                <a:r>
                  <a:rPr lang="en-US" altLang="zh-CN" sz="2800" b="1" baseline="-25000" dirty="0" smtClean="0"/>
                  <a:t>0</a:t>
                </a:r>
                <a:r>
                  <a:rPr lang="en-US" altLang="zh-CN" sz="2800" b="1" dirty="0" smtClean="0"/>
                  <a:t>   </a:t>
                </a:r>
                <a:r>
                  <a:rPr lang="en-US" altLang="zh-CN" sz="2800" b="1" i="1" dirty="0" smtClean="0"/>
                  <a:t>x</a:t>
                </a:r>
                <a:r>
                  <a:rPr lang="en-US" altLang="zh-CN" sz="2800" b="1" i="1" baseline="-25000" dirty="0" smtClean="0"/>
                  <a:t>k</a:t>
                </a:r>
                <a:r>
                  <a:rPr lang="en-US" altLang="zh-CN" sz="2800" b="1" baseline="-25000" dirty="0" smtClean="0"/>
                  <a:t>+1</a:t>
                </a:r>
                <a:r>
                  <a:rPr lang="en-US" altLang="zh-CN" sz="2800" b="1" dirty="0" smtClean="0"/>
                  <a:t>&lt;</a:t>
                </a:r>
                <a:r>
                  <a:rPr lang="en-US" altLang="zh-CN" sz="2800" b="1" i="1" dirty="0" smtClean="0"/>
                  <a:t>x</a:t>
                </a:r>
                <a:r>
                  <a:rPr lang="en-US" altLang="zh-CN" sz="2800" b="1" baseline="-25000" dirty="0" smtClean="0"/>
                  <a:t>0</a:t>
                </a:r>
                <a:endParaRPr lang="zh-CN" altLang="en-US" sz="2800" b="1" dirty="0"/>
              </a:p>
            </p:txBody>
          </p:sp>
          <p:sp>
            <p:nvSpPr>
              <p:cNvPr id="12" name="右箭头 11"/>
              <p:cNvSpPr/>
              <p:nvPr/>
            </p:nvSpPr>
            <p:spPr bwMode="auto">
              <a:xfrm>
                <a:off x="4487422" y="4118510"/>
                <a:ext cx="98061" cy="484632"/>
              </a:xfrm>
              <a:prstGeom prst="rightArrow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611560" y="2852936"/>
              <a:ext cx="10990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>
                  <a:solidFill>
                    <a:srgbClr val="FF0000"/>
                  </a:solidFill>
                </a:rPr>
                <a:t>假设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21007" y="1412776"/>
            <a:ext cx="4123400" cy="523220"/>
            <a:chOff x="4121007" y="1412776"/>
            <a:chExt cx="4123400" cy="523220"/>
          </a:xfrm>
        </p:grpSpPr>
        <p:sp>
          <p:nvSpPr>
            <p:cNvPr id="9" name="矩形 8"/>
            <p:cNvSpPr/>
            <p:nvPr/>
          </p:nvSpPr>
          <p:spPr>
            <a:xfrm>
              <a:off x="5219220" y="1412776"/>
              <a:ext cx="30251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/>
                <a:t>y</a:t>
              </a:r>
              <a:r>
                <a:rPr lang="en-US" altLang="zh-CN" sz="2800" b="1" i="1" baseline="-25000" dirty="0"/>
                <a:t>k</a:t>
              </a:r>
              <a:r>
                <a:rPr lang="en-US" altLang="zh-CN" sz="2800" b="1" dirty="0"/>
                <a:t>-</a:t>
              </a:r>
              <a:r>
                <a:rPr lang="en-US" altLang="zh-CN" sz="2800" b="1" i="1" dirty="0"/>
                <a:t>y</a:t>
              </a:r>
              <a:r>
                <a:rPr lang="en-US" altLang="zh-CN" sz="2800" b="1" baseline="-25000" dirty="0"/>
                <a:t>0</a:t>
              </a:r>
              <a:r>
                <a:rPr lang="zh-CN" altLang="zh-CN" sz="2800" b="1" dirty="0"/>
                <a:t>与</a:t>
              </a:r>
              <a:r>
                <a:rPr lang="en-US" altLang="zh-CN" sz="2800" b="1" i="1" dirty="0"/>
                <a:t>x</a:t>
              </a:r>
              <a:r>
                <a:rPr lang="en-US" altLang="zh-CN" sz="2800" b="1" i="1" baseline="-25000" dirty="0"/>
                <a:t>k</a:t>
              </a:r>
              <a:r>
                <a:rPr lang="en-US" altLang="zh-CN" sz="2800" b="1" dirty="0"/>
                <a:t>-</a:t>
              </a:r>
              <a:r>
                <a:rPr lang="en-US" altLang="zh-CN" sz="2800" b="1" i="1" dirty="0"/>
                <a:t>x</a:t>
              </a:r>
              <a:r>
                <a:rPr lang="en-US" altLang="zh-CN" sz="2800" b="1" baseline="-25000" dirty="0"/>
                <a:t>0</a:t>
              </a:r>
              <a:r>
                <a:rPr lang="zh-CN" altLang="zh-CN" sz="2800" b="1" dirty="0"/>
                <a:t>成正比</a:t>
              </a:r>
              <a:endParaRPr lang="zh-CN" altLang="en-US" sz="2800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121007" y="1412776"/>
              <a:ext cx="10990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>
                  <a:solidFill>
                    <a:srgbClr val="FF0000"/>
                  </a:solidFill>
                </a:rPr>
                <a:t>假设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21008" y="2780928"/>
            <a:ext cx="4380732" cy="595228"/>
            <a:chOff x="4121008" y="2780928"/>
            <a:chExt cx="4380732" cy="595228"/>
          </a:xfrm>
        </p:grpSpPr>
        <p:sp>
          <p:nvSpPr>
            <p:cNvPr id="14" name="矩形 13"/>
            <p:cNvSpPr/>
            <p:nvPr/>
          </p:nvSpPr>
          <p:spPr>
            <a:xfrm>
              <a:off x="5220072" y="2780928"/>
              <a:ext cx="32816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/>
                <a:t>x</a:t>
              </a:r>
              <a:r>
                <a:rPr lang="en-US" altLang="zh-CN" sz="2800" b="1" i="1" baseline="-25000" dirty="0"/>
                <a:t>k</a:t>
              </a:r>
              <a:r>
                <a:rPr lang="en-US" altLang="zh-CN" sz="2800" b="1" baseline="-25000" dirty="0"/>
                <a:t>+1</a:t>
              </a:r>
              <a:r>
                <a:rPr lang="en-US" altLang="zh-CN" sz="2800" b="1" dirty="0"/>
                <a:t>-</a:t>
              </a:r>
              <a:r>
                <a:rPr lang="en-US" altLang="zh-CN" sz="2800" b="1" i="1" dirty="0"/>
                <a:t>x</a:t>
              </a:r>
              <a:r>
                <a:rPr lang="en-US" altLang="zh-CN" sz="2800" b="1" baseline="-25000" dirty="0"/>
                <a:t>0</a:t>
              </a:r>
              <a:r>
                <a:rPr lang="zh-CN" altLang="zh-CN" sz="2800" b="1" dirty="0"/>
                <a:t>与</a:t>
              </a:r>
              <a:r>
                <a:rPr lang="en-US" altLang="zh-CN" sz="2800" b="1" i="1" dirty="0"/>
                <a:t>y</a:t>
              </a:r>
              <a:r>
                <a:rPr lang="en-US" altLang="zh-CN" sz="2800" b="1" i="1" baseline="-25000" dirty="0"/>
                <a:t>k</a:t>
              </a:r>
              <a:r>
                <a:rPr lang="en-US" altLang="zh-CN" sz="2800" b="1" dirty="0"/>
                <a:t>-</a:t>
              </a:r>
              <a:r>
                <a:rPr lang="en-US" altLang="zh-CN" sz="2800" b="1" i="1" dirty="0"/>
                <a:t>y</a:t>
              </a:r>
              <a:r>
                <a:rPr lang="en-US" altLang="zh-CN" sz="2800" b="1" baseline="-25000" dirty="0"/>
                <a:t>0</a:t>
              </a:r>
              <a:r>
                <a:rPr lang="zh-CN" altLang="zh-CN" sz="2800" b="1" dirty="0"/>
                <a:t>成正比</a:t>
              </a:r>
              <a:endParaRPr lang="zh-CN" altLang="en-US" sz="2800" b="1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4121008" y="2852936"/>
              <a:ext cx="10990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>
                  <a:solidFill>
                    <a:srgbClr val="FF0000"/>
                  </a:solidFill>
                </a:rPr>
                <a:t>假设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403648" y="3716404"/>
            <a:ext cx="5832648" cy="504684"/>
            <a:chOff x="1403648" y="3716404"/>
            <a:chExt cx="5832648" cy="504684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0395629"/>
                </p:ext>
              </p:extLst>
            </p:nvPr>
          </p:nvGraphicFramePr>
          <p:xfrm>
            <a:off x="1537574" y="3716404"/>
            <a:ext cx="5698722" cy="504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43" name="公式" r:id="rId5" imgW="2578100" imgH="228600" progId="Equation.3">
                    <p:embed/>
                  </p:oleObj>
                </mc:Choice>
                <mc:Fallback>
                  <p:oleObj name="公式" r:id="rId5" imgW="257810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7574" y="3716404"/>
                          <a:ext cx="5698722" cy="50468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右箭头 27"/>
            <p:cNvSpPr/>
            <p:nvPr/>
          </p:nvSpPr>
          <p:spPr bwMode="auto">
            <a:xfrm>
              <a:off x="1403648" y="3736456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411760" y="4941168"/>
            <a:ext cx="5616624" cy="554879"/>
            <a:chOff x="2411760" y="4941168"/>
            <a:chExt cx="5616624" cy="554879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4338369"/>
                </p:ext>
              </p:extLst>
            </p:nvPr>
          </p:nvGraphicFramePr>
          <p:xfrm>
            <a:off x="2502712" y="4941168"/>
            <a:ext cx="5525672" cy="554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44" name="公式" r:id="rId7" imgW="2273300" imgH="228600" progId="Equation.3">
                    <p:embed/>
                  </p:oleObj>
                </mc:Choice>
                <mc:Fallback>
                  <p:oleObj name="公式" r:id="rId7" imgW="22733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2712" y="4941168"/>
                          <a:ext cx="5525672" cy="55487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右箭头 28"/>
            <p:cNvSpPr/>
            <p:nvPr/>
          </p:nvSpPr>
          <p:spPr bwMode="auto">
            <a:xfrm>
              <a:off x="2411760" y="5006048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1560" y="1412776"/>
            <a:ext cx="3096344" cy="557029"/>
            <a:chOff x="611560" y="1412776"/>
            <a:chExt cx="3096344" cy="557029"/>
          </a:xfrm>
        </p:grpSpPr>
        <p:sp>
          <p:nvSpPr>
            <p:cNvPr id="24" name="矩形 23"/>
            <p:cNvSpPr/>
            <p:nvPr/>
          </p:nvSpPr>
          <p:spPr>
            <a:xfrm>
              <a:off x="611560" y="1446585"/>
              <a:ext cx="11596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>
                  <a:solidFill>
                    <a:srgbClr val="FF0000"/>
                  </a:solidFill>
                </a:rPr>
                <a:t>假设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86197" y="1412776"/>
              <a:ext cx="202170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800" b="1" i="1" dirty="0" err="1">
                  <a:solidFill>
                    <a:srgbClr val="000000"/>
                  </a:solidFill>
                </a:rPr>
                <a:t>x</a:t>
              </a:r>
              <a:r>
                <a:rPr lang="en-US" altLang="zh-CN" sz="2800" b="1" i="1" baseline="-25000" dirty="0" err="1">
                  <a:solidFill>
                    <a:srgbClr val="000000"/>
                  </a:solidFill>
                </a:rPr>
                <a:t>k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&gt;</a:t>
              </a:r>
              <a:r>
                <a:rPr lang="en-US" altLang="zh-CN" sz="2800" b="1" i="1" dirty="0">
                  <a:solidFill>
                    <a:srgbClr val="000000"/>
                  </a:solidFill>
                </a:rPr>
                <a:t>x</a:t>
              </a:r>
              <a:r>
                <a:rPr lang="en-US" altLang="zh-CN" sz="2800" b="1" baseline="-25000" dirty="0">
                  <a:solidFill>
                    <a:srgbClr val="000000"/>
                  </a:solidFill>
                </a:rPr>
                <a:t>0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   </a:t>
              </a:r>
              <a:r>
                <a:rPr lang="en-US" altLang="zh-CN" sz="2800" b="1" i="1" dirty="0" err="1">
                  <a:solidFill>
                    <a:srgbClr val="000000"/>
                  </a:solidFill>
                </a:rPr>
                <a:t>y</a:t>
              </a:r>
              <a:r>
                <a:rPr lang="en-US" altLang="zh-CN" sz="2800" b="1" i="1" baseline="-25000" dirty="0" err="1">
                  <a:solidFill>
                    <a:srgbClr val="000000"/>
                  </a:solidFill>
                </a:rPr>
                <a:t>k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&lt;</a:t>
              </a:r>
              <a:r>
                <a:rPr lang="en-US" altLang="zh-CN" sz="2800" b="1" i="1" dirty="0">
                  <a:solidFill>
                    <a:srgbClr val="000000"/>
                  </a:solidFill>
                </a:rPr>
                <a:t>y</a:t>
              </a:r>
              <a:r>
                <a:rPr lang="en-US" altLang="zh-CN" sz="2800" b="1" baseline="-25000" dirty="0">
                  <a:solidFill>
                    <a:srgbClr val="000000"/>
                  </a:solidFill>
                </a:rPr>
                <a:t>0</a:t>
              </a:r>
              <a:endParaRPr lang="zh-CN" altLang="en-US" sz="28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右箭头 29"/>
            <p:cNvSpPr/>
            <p:nvPr/>
          </p:nvSpPr>
          <p:spPr bwMode="auto">
            <a:xfrm>
              <a:off x="2648019" y="1453705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76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072154"/>
              </p:ext>
            </p:extLst>
          </p:nvPr>
        </p:nvGraphicFramePr>
        <p:xfrm>
          <a:off x="2204084" y="2492896"/>
          <a:ext cx="5210401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94" name="公式" r:id="rId3" imgW="2273300" imgH="228600" progId="Equation.3">
                  <p:embed/>
                </p:oleObj>
              </mc:Choice>
              <mc:Fallback>
                <p:oleObj name="公式" r:id="rId3" imgW="2273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084" y="2492896"/>
                        <a:ext cx="5210401" cy="523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751216"/>
              </p:ext>
            </p:extLst>
          </p:nvPr>
        </p:nvGraphicFramePr>
        <p:xfrm>
          <a:off x="1356340" y="3649286"/>
          <a:ext cx="5855256" cy="571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95" name="公式" r:id="rId5" imgW="2438400" imgH="241300" progId="Equation.3">
                  <p:embed/>
                </p:oleObj>
              </mc:Choice>
              <mc:Fallback>
                <p:oleObj name="公式" r:id="rId5" imgW="24384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340" y="3649286"/>
                        <a:ext cx="5855256" cy="57180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3338079" y="3085623"/>
            <a:ext cx="2364058" cy="461665"/>
            <a:chOff x="4283968" y="2607296"/>
            <a:chExt cx="2364058" cy="461665"/>
          </a:xfrm>
        </p:grpSpPr>
        <p:sp>
          <p:nvSpPr>
            <p:cNvPr id="6" name="下箭头 5"/>
            <p:cNvSpPr/>
            <p:nvPr/>
          </p:nvSpPr>
          <p:spPr bwMode="auto">
            <a:xfrm>
              <a:off x="4283968" y="2730117"/>
              <a:ext cx="484632" cy="216024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847826" y="2607296"/>
              <a:ext cx="180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i="1" dirty="0" err="1" smtClean="0"/>
                <a:t>x</a:t>
              </a:r>
              <a:r>
                <a:rPr lang="en-US" altLang="zh-CN" b="1" i="1" baseline="-25000" dirty="0" err="1" smtClean="0"/>
                <a:t>k</a:t>
              </a:r>
              <a:r>
                <a:rPr lang="zh-CN" altLang="en-US" b="1" dirty="0" smtClean="0"/>
                <a:t>递推至</a:t>
              </a:r>
              <a:r>
                <a:rPr lang="en-US" altLang="zh-CN" b="1" i="1" dirty="0" smtClean="0"/>
                <a:t>x</a:t>
              </a:r>
              <a:r>
                <a:rPr lang="en-US" altLang="zh-CN" b="1" baseline="-25000" dirty="0" smtClean="0"/>
                <a:t>1</a:t>
              </a:r>
              <a:endParaRPr lang="zh-CN" altLang="en-US" dirty="0"/>
            </a:p>
          </p:txBody>
        </p:sp>
      </p:grp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801954"/>
              </p:ext>
            </p:extLst>
          </p:nvPr>
        </p:nvGraphicFramePr>
        <p:xfrm>
          <a:off x="755576" y="5363896"/>
          <a:ext cx="1039080" cy="44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96" name="公式" r:id="rId7" imgW="431640" imgH="203040" progId="Equation.3">
                  <p:embed/>
                </p:oleObj>
              </mc:Choice>
              <mc:Fallback>
                <p:oleObj name="公式" r:id="rId7" imgW="431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363896"/>
                        <a:ext cx="1039080" cy="44136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99CCFF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314783"/>
              </p:ext>
            </p:extLst>
          </p:nvPr>
        </p:nvGraphicFramePr>
        <p:xfrm>
          <a:off x="1907952" y="4621594"/>
          <a:ext cx="1164154" cy="43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97" name="公式" r:id="rId9" imgW="647640" imgH="203040" progId="Equation.3">
                  <p:embed/>
                </p:oleObj>
              </mc:Choice>
              <mc:Fallback>
                <p:oleObj name="公式" r:id="rId9" imgW="647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952" y="4621594"/>
                        <a:ext cx="1164154" cy="432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851449"/>
              </p:ext>
            </p:extLst>
          </p:nvPr>
        </p:nvGraphicFramePr>
        <p:xfrm>
          <a:off x="1876502" y="5373216"/>
          <a:ext cx="1164154" cy="418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98" name="公式" r:id="rId11" imgW="647640" imgH="203040" progId="Equation.3">
                  <p:embed/>
                </p:oleObj>
              </mc:Choice>
              <mc:Fallback>
                <p:oleObj name="公式" r:id="rId11" imgW="647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502" y="5373216"/>
                        <a:ext cx="1164154" cy="41851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99CCFF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180414"/>
              </p:ext>
            </p:extLst>
          </p:nvPr>
        </p:nvGraphicFramePr>
        <p:xfrm>
          <a:off x="755576" y="4608246"/>
          <a:ext cx="1039079" cy="428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99" name="公式" r:id="rId13" imgW="431640" imgH="203040" progId="Equation.3">
                  <p:embed/>
                </p:oleObj>
              </mc:Choice>
              <mc:Fallback>
                <p:oleObj name="公式" r:id="rId13" imgW="431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608246"/>
                        <a:ext cx="1039079" cy="42813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7211596" y="4599726"/>
            <a:ext cx="166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y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稳定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862728"/>
              </p:ext>
            </p:extLst>
          </p:nvPr>
        </p:nvGraphicFramePr>
        <p:xfrm>
          <a:off x="2210630" y="1268760"/>
          <a:ext cx="5212864" cy="48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00" name="公式" r:id="rId15" imgW="2476500" imgH="228600" progId="Equation.3">
                  <p:embed/>
                </p:oleObj>
              </mc:Choice>
              <mc:Fallback>
                <p:oleObj name="公式" r:id="rId15" imgW="2476500" imgH="228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630" y="1268760"/>
                        <a:ext cx="5212864" cy="480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601635"/>
              </p:ext>
            </p:extLst>
          </p:nvPr>
        </p:nvGraphicFramePr>
        <p:xfrm>
          <a:off x="2251532" y="1895752"/>
          <a:ext cx="5115505" cy="453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01" name="公式" r:id="rId17" imgW="2578100" imgH="228600" progId="Equation.3">
                  <p:embed/>
                </p:oleObj>
              </mc:Choice>
              <mc:Fallback>
                <p:oleObj name="公式" r:id="rId17" imgW="2578100" imgH="228600" progId="Equation.3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532" y="1895752"/>
                        <a:ext cx="5115505" cy="453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3341725" y="4337039"/>
            <a:ext cx="848309" cy="582495"/>
            <a:chOff x="3720941" y="4337039"/>
            <a:chExt cx="848309" cy="582495"/>
          </a:xfrm>
        </p:grpSpPr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3726839" y="4770093"/>
              <a:ext cx="738229" cy="149441"/>
            </a:xfrm>
            <a:prstGeom prst="notchedRightArrow">
              <a:avLst>
                <a:gd name="adj1" fmla="val 50000"/>
                <a:gd name="adj2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20941" y="4337039"/>
              <a:ext cx="8483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k</a:t>
              </a:r>
              <a:r>
                <a:rPr lang="en-US" altLang="zh-CN" dirty="0"/>
                <a:t>→∞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328688" y="5085184"/>
            <a:ext cx="848309" cy="582495"/>
            <a:chOff x="3720941" y="4337039"/>
            <a:chExt cx="848309" cy="582495"/>
          </a:xfrm>
        </p:grpSpPr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3726839" y="4770093"/>
              <a:ext cx="738229" cy="149441"/>
            </a:xfrm>
            <a:prstGeom prst="notchedRightArrow">
              <a:avLst>
                <a:gd name="adj1" fmla="val 50000"/>
                <a:gd name="adj2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720941" y="4337039"/>
              <a:ext cx="8483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k</a:t>
              </a:r>
              <a:r>
                <a:rPr lang="en-US" altLang="zh-CN" dirty="0"/>
                <a:t>→∞</a:t>
              </a:r>
              <a:endParaRPr lang="zh-CN" altLang="en-US" dirty="0"/>
            </a:p>
          </p:txBody>
        </p:sp>
      </p:grpSp>
      <p:sp>
        <p:nvSpPr>
          <p:cNvPr id="26" name="矩形 25"/>
          <p:cNvSpPr/>
          <p:nvPr/>
        </p:nvSpPr>
        <p:spPr>
          <a:xfrm>
            <a:off x="4237654" y="4567871"/>
            <a:ext cx="1143262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k</a:t>
            </a:r>
            <a:r>
              <a:rPr lang="en-US" altLang="zh-CN" sz="2800" b="1" dirty="0"/>
              <a:t>→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endParaRPr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5488928" y="4561964"/>
            <a:ext cx="1722668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且 </a:t>
            </a:r>
            <a:r>
              <a:rPr lang="en-US" altLang="zh-CN" sz="2800" b="1" i="1" dirty="0" smtClean="0"/>
              <a:t>y</a:t>
            </a:r>
            <a:r>
              <a:rPr lang="en-US" altLang="zh-CN" sz="2800" b="1" i="1" baseline="-25000" dirty="0" smtClean="0"/>
              <a:t>k</a:t>
            </a:r>
            <a:r>
              <a:rPr lang="en-US" altLang="zh-CN" sz="2800" b="1" dirty="0"/>
              <a:t>→</a:t>
            </a:r>
            <a:r>
              <a:rPr lang="en-US" altLang="zh-CN" sz="2800" b="1" i="1" dirty="0"/>
              <a:t>y</a:t>
            </a:r>
            <a:r>
              <a:rPr lang="en-US" altLang="zh-CN" sz="2800" b="1" baseline="-25000" dirty="0"/>
              <a:t>0</a:t>
            </a:r>
            <a:endParaRPr lang="zh-CN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4290528" y="5285239"/>
            <a:ext cx="1558440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err="1" smtClean="0"/>
              <a:t>y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/>
              <a:t>→∞</a:t>
            </a:r>
            <a:endParaRPr lang="zh-CN" altLang="en-US" sz="2800" b="1" dirty="0"/>
          </a:p>
        </p:txBody>
      </p:sp>
      <p:sp>
        <p:nvSpPr>
          <p:cNvPr id="29" name="矩形 28"/>
          <p:cNvSpPr/>
          <p:nvPr/>
        </p:nvSpPr>
        <p:spPr>
          <a:xfrm>
            <a:off x="6432451" y="5284130"/>
            <a:ext cx="2024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y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</a:rPr>
              <a:t>不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稳定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1520" y="539969"/>
            <a:ext cx="2656496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差分方程模型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43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nimBg="1"/>
      <p:bldP spid="27" grpId="0" animBg="1"/>
      <p:bldP spid="28" grpId="0" animBg="1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625770"/>
            <a:ext cx="183255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模型分析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0904" y="1984839"/>
            <a:ext cx="523924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.  </a:t>
            </a:r>
            <a:r>
              <a:rPr lang="zh-CN" altLang="zh-CN" sz="2800" b="1" dirty="0" smtClean="0"/>
              <a:t>平衡状态</a:t>
            </a:r>
            <a:r>
              <a:rPr lang="zh-CN" altLang="en-US" sz="2800" b="1" dirty="0" smtClean="0"/>
              <a:t>：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=100, </a:t>
            </a:r>
            <a:r>
              <a:rPr lang="en-US" altLang="zh-CN" sz="2800" b="1" i="1" dirty="0" smtClean="0"/>
              <a:t>y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=10</a:t>
            </a:r>
            <a:r>
              <a:rPr lang="en-US" altLang="zh-CN" sz="2800" b="1" dirty="0"/>
              <a:t>(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  <p:sp>
        <p:nvSpPr>
          <p:cNvPr id="21" name="矩形 20"/>
          <p:cNvSpPr/>
          <p:nvPr/>
        </p:nvSpPr>
        <p:spPr>
          <a:xfrm>
            <a:off x="6300192" y="1984839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设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=110</a:t>
            </a:r>
            <a:endParaRPr lang="zh-CN" altLang="en-US" sz="2800" b="1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368483"/>
              </p:ext>
            </p:extLst>
          </p:nvPr>
        </p:nvGraphicFramePr>
        <p:xfrm>
          <a:off x="2527002" y="832711"/>
          <a:ext cx="52133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99" name="公式" r:id="rId4" imgW="2476500" imgH="228600" progId="Equation.3">
                  <p:embed/>
                </p:oleObj>
              </mc:Choice>
              <mc:Fallback>
                <p:oleObj name="公式" r:id="rId4" imgW="2476500" imgH="228600" progId="Equation.3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002" y="832711"/>
                        <a:ext cx="52133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259652"/>
              </p:ext>
            </p:extLst>
          </p:nvPr>
        </p:nvGraphicFramePr>
        <p:xfrm>
          <a:off x="2536527" y="1480783"/>
          <a:ext cx="51165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00" name="公式" r:id="rId6" imgW="2578100" imgH="228600" progId="Equation.3">
                  <p:embed/>
                </p:oleObj>
              </mc:Choice>
              <mc:Fallback>
                <p:oleObj name="公式" r:id="rId6" imgW="2578100" imgH="228600" progId="Equation.3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527" y="1480783"/>
                        <a:ext cx="51165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683568" y="2698204"/>
            <a:ext cx="4586385" cy="523220"/>
            <a:chOff x="792190" y="2486181"/>
            <a:chExt cx="4586385" cy="523220"/>
          </a:xfrm>
        </p:grpSpPr>
        <p:sp>
          <p:nvSpPr>
            <p:cNvPr id="22" name="矩形 21"/>
            <p:cNvSpPr/>
            <p:nvPr/>
          </p:nvSpPr>
          <p:spPr>
            <a:xfrm>
              <a:off x="792190" y="2486181"/>
              <a:ext cx="458638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/>
                <a:t>数量减少</a:t>
              </a:r>
              <a:r>
                <a:rPr lang="en-US" altLang="zh-CN" sz="2800" b="1" dirty="0" smtClean="0"/>
                <a:t>1     </a:t>
              </a:r>
              <a:r>
                <a:rPr lang="zh-CN" altLang="zh-CN" sz="2800" b="1" dirty="0" smtClean="0"/>
                <a:t>价格</a:t>
              </a:r>
              <a:r>
                <a:rPr lang="zh-CN" altLang="zh-CN" sz="2800" b="1" dirty="0"/>
                <a:t>上涨</a:t>
              </a:r>
              <a:r>
                <a:rPr lang="en-US" altLang="zh-CN" sz="2800" b="1" dirty="0"/>
                <a:t>0.1</a:t>
              </a:r>
              <a:r>
                <a:rPr lang="zh-CN" altLang="zh-CN" sz="2800" b="1" dirty="0"/>
                <a:t>元</a:t>
              </a:r>
              <a:endParaRPr lang="zh-CN" altLang="en-US" sz="2800" b="1" dirty="0"/>
            </a:p>
          </p:txBody>
        </p:sp>
        <p:sp>
          <p:nvSpPr>
            <p:cNvPr id="27" name="右箭头 26"/>
            <p:cNvSpPr/>
            <p:nvPr/>
          </p:nvSpPr>
          <p:spPr bwMode="auto">
            <a:xfrm>
              <a:off x="2771800" y="2512320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00904" y="3318694"/>
            <a:ext cx="5953264" cy="538353"/>
            <a:chOff x="700904" y="3034663"/>
            <a:chExt cx="5953264" cy="538353"/>
          </a:xfrm>
        </p:grpSpPr>
        <p:sp>
          <p:nvSpPr>
            <p:cNvPr id="20" name="矩形 19"/>
            <p:cNvSpPr/>
            <p:nvPr/>
          </p:nvSpPr>
          <p:spPr>
            <a:xfrm>
              <a:off x="700904" y="3034663"/>
              <a:ext cx="59532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/>
                <a:t>价格</a:t>
              </a:r>
              <a:r>
                <a:rPr lang="zh-CN" altLang="zh-CN" sz="2800" b="1" dirty="0"/>
                <a:t>上涨</a:t>
              </a:r>
              <a:r>
                <a:rPr lang="en-US" altLang="zh-CN" sz="2800" b="1" dirty="0"/>
                <a:t>1</a:t>
              </a:r>
              <a:r>
                <a:rPr lang="zh-CN" altLang="zh-CN" sz="2800" b="1" dirty="0" smtClean="0"/>
                <a:t>元</a:t>
              </a:r>
              <a:r>
                <a:rPr lang="en-US" altLang="zh-CN" sz="2800" b="1" dirty="0" smtClean="0"/>
                <a:t>    </a:t>
              </a:r>
              <a:r>
                <a:rPr lang="zh-CN" altLang="zh-CN" sz="2800" b="1" dirty="0" smtClean="0"/>
                <a:t>下</a:t>
              </a:r>
              <a:r>
                <a:rPr lang="zh-CN" altLang="zh-CN" sz="2800" b="1" dirty="0"/>
                <a:t>一时段供应量增加</a:t>
              </a:r>
              <a:r>
                <a:rPr lang="en-US" altLang="zh-CN" sz="2800" b="1" dirty="0" smtClean="0"/>
                <a:t>5</a:t>
              </a:r>
              <a:endParaRPr lang="zh-CN" altLang="en-US" sz="2800" b="1" dirty="0"/>
            </a:p>
          </p:txBody>
        </p:sp>
        <p:sp>
          <p:nvSpPr>
            <p:cNvPr id="28" name="右箭头 27"/>
            <p:cNvSpPr/>
            <p:nvPr/>
          </p:nvSpPr>
          <p:spPr bwMode="auto">
            <a:xfrm>
              <a:off x="2961771" y="3088384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78195" y="3318694"/>
            <a:ext cx="866269" cy="538353"/>
            <a:chOff x="6778195" y="3318694"/>
            <a:chExt cx="866269" cy="538353"/>
          </a:xfrm>
        </p:grpSpPr>
        <p:sp>
          <p:nvSpPr>
            <p:cNvPr id="26" name="矩形 25"/>
            <p:cNvSpPr/>
            <p:nvPr/>
          </p:nvSpPr>
          <p:spPr>
            <a:xfrm>
              <a:off x="6881113" y="3318694"/>
              <a:ext cx="763351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>
                  <a:sym typeface="Symbol"/>
                </a:rPr>
                <a:t></a:t>
              </a:r>
              <a:r>
                <a:rPr lang="en-US" altLang="zh-CN" sz="2800" b="1" dirty="0"/>
                <a:t>=5</a:t>
              </a:r>
              <a:endParaRPr lang="zh-CN" altLang="en-US" sz="2800" b="1" dirty="0"/>
            </a:p>
          </p:txBody>
        </p:sp>
        <p:sp>
          <p:nvSpPr>
            <p:cNvPr id="29" name="右箭头 28"/>
            <p:cNvSpPr/>
            <p:nvPr/>
          </p:nvSpPr>
          <p:spPr bwMode="auto">
            <a:xfrm>
              <a:off x="6778195" y="3372415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778195" y="2632911"/>
            <a:ext cx="1106173" cy="582779"/>
            <a:chOff x="6778195" y="2632911"/>
            <a:chExt cx="1106173" cy="582779"/>
          </a:xfrm>
        </p:grpSpPr>
        <p:sp>
          <p:nvSpPr>
            <p:cNvPr id="23" name="矩形 22"/>
            <p:cNvSpPr/>
            <p:nvPr/>
          </p:nvSpPr>
          <p:spPr>
            <a:xfrm>
              <a:off x="6822859" y="2632911"/>
              <a:ext cx="1061509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i="1" dirty="0" smtClean="0">
                  <a:sym typeface="Symbol"/>
                </a:rPr>
                <a:t></a:t>
              </a:r>
              <a:r>
                <a:rPr lang="en-US" altLang="zh-CN" sz="2800" b="1" dirty="0"/>
                <a:t>=</a:t>
              </a:r>
              <a:r>
                <a:rPr lang="en-US" altLang="zh-CN" sz="2800" b="1" dirty="0" smtClean="0"/>
                <a:t>0.1</a:t>
              </a:r>
              <a:endParaRPr lang="zh-CN" altLang="en-US" sz="2800" b="1" dirty="0"/>
            </a:p>
          </p:txBody>
        </p:sp>
        <p:sp>
          <p:nvSpPr>
            <p:cNvPr id="32" name="右箭头 31"/>
            <p:cNvSpPr/>
            <p:nvPr/>
          </p:nvSpPr>
          <p:spPr bwMode="auto">
            <a:xfrm>
              <a:off x="6778195" y="2731058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3" name="Group 12"/>
          <p:cNvGrpSpPr>
            <a:grpSpLocks/>
          </p:cNvGrpSpPr>
          <p:nvPr/>
        </p:nvGrpSpPr>
        <p:grpSpPr bwMode="auto">
          <a:xfrm>
            <a:off x="539552" y="3899376"/>
            <a:ext cx="5578142" cy="2265928"/>
            <a:chOff x="1507" y="1700"/>
            <a:chExt cx="8580" cy="2660"/>
          </a:xfrm>
        </p:grpSpPr>
        <p:pic>
          <p:nvPicPr>
            <p:cNvPr id="11982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7" y="1720"/>
              <a:ext cx="4400" cy="2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823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" y="1700"/>
              <a:ext cx="4200" cy="2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924537"/>
              </p:ext>
            </p:extLst>
          </p:nvPr>
        </p:nvGraphicFramePr>
        <p:xfrm>
          <a:off x="6732240" y="4145079"/>
          <a:ext cx="1213840" cy="500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01" name="公式" r:id="rId10" imgW="431640" imgH="203040" progId="Equation.3">
                  <p:embed/>
                </p:oleObj>
              </mc:Choice>
              <mc:Fallback>
                <p:oleObj name="公式" r:id="rId10" imgW="431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4145079"/>
                        <a:ext cx="1213840" cy="50014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/>
          <p:nvPr/>
        </p:nvSpPr>
        <p:spPr>
          <a:xfrm>
            <a:off x="6521494" y="4779248"/>
            <a:ext cx="166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y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稳定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409102" y="4145079"/>
            <a:ext cx="1005403" cy="46166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b="1" i="1" dirty="0"/>
              <a:t>x</a:t>
            </a:r>
            <a:r>
              <a:rPr lang="en-US" altLang="zh-CN" b="1" i="1" baseline="-25000" dirty="0"/>
              <a:t>k</a:t>
            </a:r>
            <a:r>
              <a:rPr lang="en-US" altLang="zh-CN" b="1" dirty="0"/>
              <a:t>→</a:t>
            </a:r>
            <a:r>
              <a:rPr lang="en-US" altLang="zh-CN" b="1" i="1" dirty="0" smtClean="0"/>
              <a:t>x</a:t>
            </a:r>
            <a:r>
              <a:rPr lang="en-US" altLang="zh-CN" b="1" baseline="-25000" dirty="0" smtClean="0"/>
              <a:t>0</a:t>
            </a:r>
            <a:endParaRPr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4427984" y="4145079"/>
            <a:ext cx="970137" cy="46166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b="1" i="1" dirty="0"/>
              <a:t>y</a:t>
            </a:r>
            <a:r>
              <a:rPr lang="en-US" altLang="zh-CN" b="1" i="1" baseline="-25000" dirty="0"/>
              <a:t>k</a:t>
            </a:r>
            <a:r>
              <a:rPr lang="en-US" altLang="zh-CN" b="1" dirty="0"/>
              <a:t>→</a:t>
            </a:r>
            <a:r>
              <a:rPr lang="en-US" altLang="zh-CN" b="1" i="1" dirty="0"/>
              <a:t>y</a:t>
            </a:r>
            <a:r>
              <a:rPr lang="en-US" altLang="zh-CN" b="1" baseline="-25000" dirty="0"/>
              <a:t>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7088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39" grpId="0"/>
      <p:bldP spid="40" grpId="0" animBg="1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165438"/>
              </p:ext>
            </p:extLst>
          </p:nvPr>
        </p:nvGraphicFramePr>
        <p:xfrm>
          <a:off x="6563930" y="3789039"/>
          <a:ext cx="1272723" cy="54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05" name="公式" r:id="rId3" imgW="431640" imgH="203040" progId="Equation.3">
                  <p:embed/>
                </p:oleObj>
              </mc:Choice>
              <mc:Fallback>
                <p:oleObj name="公式" r:id="rId3" imgW="431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3930" y="3789039"/>
                        <a:ext cx="1272723" cy="54061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99CCFF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516216" y="4581127"/>
            <a:ext cx="2024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y</a:t>
            </a:r>
            <a:r>
              <a:rPr lang="en-US" altLang="zh-CN" sz="2800" b="1" baseline="-25000" dirty="0" smtClean="0">
                <a:solidFill>
                  <a:srgbClr val="FF0000"/>
                </a:solidFill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</a:rPr>
              <a:t>不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稳定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0904" y="2060847"/>
            <a:ext cx="523924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.  </a:t>
            </a:r>
            <a:r>
              <a:rPr lang="zh-CN" altLang="zh-CN" sz="2800" b="1" dirty="0" smtClean="0"/>
              <a:t>平衡状态</a:t>
            </a:r>
            <a:r>
              <a:rPr lang="zh-CN" altLang="en-US" sz="2800" b="1" dirty="0" smtClean="0"/>
              <a:t>：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=100, </a:t>
            </a:r>
            <a:r>
              <a:rPr lang="en-US" altLang="zh-CN" sz="2800" b="1" i="1" dirty="0" smtClean="0"/>
              <a:t>y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=10</a:t>
            </a:r>
            <a:r>
              <a:rPr lang="en-US" altLang="zh-CN" sz="2800" b="1" dirty="0"/>
              <a:t>(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).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6300192" y="2060847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设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=110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120584"/>
              </p:ext>
            </p:extLst>
          </p:nvPr>
        </p:nvGraphicFramePr>
        <p:xfrm>
          <a:off x="2527002" y="908719"/>
          <a:ext cx="52133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06" name="公式" r:id="rId5" imgW="2476500" imgH="228600" progId="Equation.3">
                  <p:embed/>
                </p:oleObj>
              </mc:Choice>
              <mc:Fallback>
                <p:oleObj name="公式" r:id="rId5" imgW="2476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002" y="908719"/>
                        <a:ext cx="52133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627924"/>
              </p:ext>
            </p:extLst>
          </p:nvPr>
        </p:nvGraphicFramePr>
        <p:xfrm>
          <a:off x="2536527" y="1556791"/>
          <a:ext cx="51165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07" name="公式" r:id="rId7" imgW="2578100" imgH="228600" progId="Equation.3">
                  <p:embed/>
                </p:oleObj>
              </mc:Choice>
              <mc:Fallback>
                <p:oleObj name="公式" r:id="rId7" imgW="2578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527" y="1556791"/>
                        <a:ext cx="51165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1353236" y="2814607"/>
            <a:ext cx="106150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ym typeface="Symbol"/>
              </a:rPr>
              <a:t></a:t>
            </a:r>
            <a:r>
              <a:rPr lang="en-US" altLang="zh-CN" sz="2800" b="1" dirty="0"/>
              <a:t>=</a:t>
            </a:r>
            <a:r>
              <a:rPr lang="en-US" altLang="zh-CN" sz="2800" b="1" dirty="0" smtClean="0"/>
              <a:t>0.1</a:t>
            </a:r>
            <a:endParaRPr lang="zh-CN" altLang="en-US" sz="2800" b="1" dirty="0"/>
          </a:p>
        </p:txBody>
      </p:sp>
      <p:sp>
        <p:nvSpPr>
          <p:cNvPr id="19" name="矩形 18"/>
          <p:cNvSpPr/>
          <p:nvPr/>
        </p:nvSpPr>
        <p:spPr>
          <a:xfrm>
            <a:off x="4684414" y="2841429"/>
            <a:ext cx="76335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ym typeface="Symbol"/>
              </a:rPr>
              <a:t></a:t>
            </a:r>
            <a:r>
              <a:rPr lang="en-US" altLang="zh-CN" sz="2800" b="1" dirty="0"/>
              <a:t>=5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2483768" y="2787718"/>
            <a:ext cx="1466213" cy="542384"/>
            <a:chOff x="2745747" y="2814607"/>
            <a:chExt cx="1466213" cy="542384"/>
          </a:xfrm>
        </p:grpSpPr>
        <p:sp>
          <p:nvSpPr>
            <p:cNvPr id="20" name="矩形 19"/>
            <p:cNvSpPr/>
            <p:nvPr/>
          </p:nvSpPr>
          <p:spPr>
            <a:xfrm>
              <a:off x="2877484" y="2814607"/>
              <a:ext cx="1334476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 smtClean="0">
                  <a:sym typeface="Symbol"/>
                </a:rPr>
                <a:t></a:t>
              </a:r>
              <a:r>
                <a:rPr lang="en-US" altLang="zh-CN" sz="2800" b="1" dirty="0"/>
                <a:t>=</a:t>
              </a:r>
              <a:r>
                <a:rPr lang="en-US" altLang="zh-CN" sz="2800" b="1" dirty="0" smtClean="0"/>
                <a:t>0.24</a:t>
              </a:r>
              <a:endParaRPr lang="zh-CN" altLang="en-US" sz="2800" b="1" dirty="0"/>
            </a:p>
          </p:txBody>
        </p:sp>
        <p:sp>
          <p:nvSpPr>
            <p:cNvPr id="21" name="右箭头 20"/>
            <p:cNvSpPr/>
            <p:nvPr/>
          </p:nvSpPr>
          <p:spPr bwMode="auto">
            <a:xfrm>
              <a:off x="2745747" y="2872359"/>
              <a:ext cx="98061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681154" y="3612528"/>
            <a:ext cx="5700092" cy="2304257"/>
            <a:chOff x="1427" y="12280"/>
            <a:chExt cx="8920" cy="2720"/>
          </a:xfrm>
        </p:grpSpPr>
        <p:pic>
          <p:nvPicPr>
            <p:cNvPr id="120835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" y="12300"/>
              <a:ext cx="4500" cy="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836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" y="12280"/>
              <a:ext cx="4560" cy="2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矩形 22"/>
          <p:cNvSpPr/>
          <p:nvPr/>
        </p:nvSpPr>
        <p:spPr>
          <a:xfrm>
            <a:off x="539552" y="625770"/>
            <a:ext cx="183255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模型分析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50422" y="3861048"/>
            <a:ext cx="968535" cy="46166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b="1" i="1" dirty="0" err="1" smtClean="0"/>
              <a:t>x</a:t>
            </a:r>
            <a:r>
              <a:rPr lang="en-US" altLang="zh-CN" b="1" i="1" baseline="-25000" dirty="0" err="1" smtClean="0"/>
              <a:t>k</a:t>
            </a:r>
            <a:r>
              <a:rPr lang="en-US" altLang="zh-CN" b="1" dirty="0" smtClean="0"/>
              <a:t>→∞</a:t>
            </a:r>
            <a:endParaRPr lang="zh-CN" alt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3900878" y="3828552"/>
            <a:ext cx="950901" cy="461665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b="1" i="1" dirty="0" err="1" smtClean="0"/>
              <a:t>y</a:t>
            </a:r>
            <a:r>
              <a:rPr lang="en-US" altLang="zh-CN" b="1" i="1" baseline="-25000" dirty="0" err="1" smtClean="0"/>
              <a:t>k</a:t>
            </a:r>
            <a:r>
              <a:rPr lang="en-US" altLang="zh-CN" b="1" dirty="0"/>
              <a:t>→∞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6063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06108"/>
              </p:ext>
            </p:extLst>
          </p:nvPr>
        </p:nvGraphicFramePr>
        <p:xfrm>
          <a:off x="1547665" y="1196752"/>
          <a:ext cx="5112568" cy="471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8" name="公式" r:id="rId3" imgW="2476500" imgH="228600" progId="Equation.3">
                  <p:embed/>
                </p:oleObj>
              </mc:Choice>
              <mc:Fallback>
                <p:oleObj name="公式" r:id="rId3" imgW="2476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5" y="1196752"/>
                        <a:ext cx="5112568" cy="471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387321"/>
              </p:ext>
            </p:extLst>
          </p:nvPr>
        </p:nvGraphicFramePr>
        <p:xfrm>
          <a:off x="1380316" y="2425691"/>
          <a:ext cx="5495940" cy="487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9" name="公式" r:id="rId5" imgW="2578100" imgH="228600" progId="Equation.3">
                  <p:embed/>
                </p:oleObj>
              </mc:Choice>
              <mc:Fallback>
                <p:oleObj name="公式" r:id="rId5" imgW="2578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316" y="2425691"/>
                        <a:ext cx="5495940" cy="487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403648" y="1700808"/>
            <a:ext cx="6373813" cy="609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>
                <a:sym typeface="Symbol" pitchFamily="18" charset="2"/>
              </a:rPr>
              <a:t> </a:t>
            </a:r>
            <a:r>
              <a:rPr lang="en-US" altLang="zh-CN" sz="2800" b="1">
                <a:sym typeface="Symbol" pitchFamily="18" charset="2"/>
              </a:rPr>
              <a:t>~ </a:t>
            </a:r>
            <a:r>
              <a:rPr lang="zh-CN" altLang="en-US" sz="2800" b="1"/>
              <a:t>商品数量减少</a:t>
            </a:r>
            <a:r>
              <a:rPr lang="en-US" altLang="zh-CN" sz="2800" b="1"/>
              <a:t>1</a:t>
            </a:r>
            <a:r>
              <a:rPr lang="zh-CN" altLang="en-US" sz="2800" b="1"/>
              <a:t>单位</a:t>
            </a:r>
            <a:r>
              <a:rPr lang="en-US" altLang="zh-CN" sz="2800" b="1"/>
              <a:t>, </a:t>
            </a:r>
            <a:r>
              <a:rPr lang="zh-CN" altLang="en-US" sz="2800" b="1"/>
              <a:t>价格上涨幅度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353236" y="3035424"/>
            <a:ext cx="6764338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altLang="zh-CN" sz="2800" b="1" i="1" dirty="0">
                <a:sym typeface="Symbol" pitchFamily="18" charset="2"/>
              </a:rPr>
              <a:t> </a:t>
            </a:r>
            <a:r>
              <a:rPr lang="en-US" altLang="zh-CN" sz="2800" b="1" dirty="0">
                <a:sym typeface="Symbol" pitchFamily="18" charset="2"/>
              </a:rPr>
              <a:t>~ </a:t>
            </a:r>
            <a:r>
              <a:rPr lang="zh-CN" altLang="en-US" sz="2800" b="1" dirty="0"/>
              <a:t>价格上涨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单位</a:t>
            </a:r>
            <a:r>
              <a:rPr lang="en-US" altLang="zh-CN" sz="2800" b="1" dirty="0"/>
              <a:t>, (</a:t>
            </a:r>
            <a:r>
              <a:rPr lang="zh-CN" altLang="en-US" sz="2800" b="1" dirty="0"/>
              <a:t>下时段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供应的增量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04800" y="3789040"/>
            <a:ext cx="4748213" cy="6588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 dirty="0">
                <a:sym typeface="Symbol" pitchFamily="18" charset="2"/>
              </a:rPr>
              <a:t> </a:t>
            </a:r>
            <a:r>
              <a:rPr lang="en-US" altLang="zh-CN" sz="2800" b="1" dirty="0">
                <a:sym typeface="Symbol" pitchFamily="18" charset="2"/>
              </a:rPr>
              <a:t>~ </a:t>
            </a:r>
            <a:r>
              <a:rPr lang="zh-CN" altLang="en-US" sz="2800" b="1" dirty="0">
                <a:ea typeface="楷体_GB2312" pitchFamily="49" charset="-122"/>
              </a:rPr>
              <a:t>消费者对需求的敏感程度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04800" y="4574853"/>
            <a:ext cx="48260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altLang="zh-CN" sz="2800" b="1" i="1">
                <a:sym typeface="Symbol" pitchFamily="18" charset="2"/>
              </a:rPr>
              <a:t> </a:t>
            </a:r>
            <a:r>
              <a:rPr lang="en-US" altLang="zh-CN" sz="2800" b="1">
                <a:sym typeface="Symbol" pitchFamily="18" charset="2"/>
              </a:rPr>
              <a:t>~ </a:t>
            </a:r>
            <a:r>
              <a:rPr lang="zh-CN" altLang="en-US" sz="2800" b="1">
                <a:ea typeface="楷体_GB2312" pitchFamily="49" charset="-122"/>
              </a:rPr>
              <a:t>生产者对价格的敏感程度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5334000" y="3838253"/>
            <a:ext cx="35337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>
                <a:sym typeface="Symbol" pitchFamily="18" charset="2"/>
              </a:rPr>
              <a:t></a:t>
            </a:r>
            <a:r>
              <a:rPr lang="zh-CN" altLang="en-US" sz="2800" b="1"/>
              <a:t>小</a:t>
            </a:r>
            <a:r>
              <a:rPr lang="en-US" altLang="zh-CN" sz="2800" b="1"/>
              <a:t>, </a:t>
            </a:r>
            <a:r>
              <a:rPr lang="zh-CN" altLang="en-US" sz="2800" b="1"/>
              <a:t>有利于经济稳定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5257800" y="4551040"/>
            <a:ext cx="36147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>
                <a:sym typeface="Symbol" pitchFamily="18" charset="2"/>
              </a:rPr>
              <a:t> </a:t>
            </a:r>
            <a:r>
              <a:rPr lang="zh-CN" altLang="en-US" sz="2800" b="1"/>
              <a:t>小</a:t>
            </a:r>
            <a:r>
              <a:rPr lang="en-US" altLang="zh-CN" sz="2800" b="1"/>
              <a:t>, </a:t>
            </a:r>
            <a:r>
              <a:rPr lang="zh-CN" altLang="en-US" sz="2800" b="1"/>
              <a:t>有利于经济稳定</a:t>
            </a:r>
          </a:p>
        </p:txBody>
      </p:sp>
      <p:sp>
        <p:nvSpPr>
          <p:cNvPr id="15" name="矩形 14"/>
          <p:cNvSpPr/>
          <p:nvPr/>
        </p:nvSpPr>
        <p:spPr>
          <a:xfrm>
            <a:off x="539552" y="625770"/>
            <a:ext cx="183255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模型分析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009984" y="5425975"/>
            <a:ext cx="3264168" cy="612224"/>
            <a:chOff x="3009984" y="5425975"/>
            <a:chExt cx="3264168" cy="612224"/>
          </a:xfrm>
        </p:grpSpPr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393848" y="5425975"/>
              <a:ext cx="1880304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solidFill>
                    <a:srgbClr val="FF0000"/>
                  </a:solidFill>
                  <a:ea typeface="楷体_GB2312" pitchFamily="49" charset="-122"/>
                </a:rPr>
                <a:t>经济稳定</a:t>
              </a:r>
            </a:p>
          </p:txBody>
        </p:sp>
        <p:sp>
          <p:nvSpPr>
            <p:cNvPr id="14" name="AutoShape 31"/>
            <p:cNvSpPr>
              <a:spLocks noChangeArrowheads="1"/>
            </p:cNvSpPr>
            <p:nvPr/>
          </p:nvSpPr>
          <p:spPr bwMode="auto">
            <a:xfrm>
              <a:off x="3009984" y="5487888"/>
              <a:ext cx="121856" cy="485775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4513308"/>
                </p:ext>
              </p:extLst>
            </p:nvPr>
          </p:nvGraphicFramePr>
          <p:xfrm>
            <a:off x="3203848" y="5466456"/>
            <a:ext cx="1386706" cy="571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40" name="公式" r:id="rId7" imgW="431613" imgH="203112" progId="Equation.3">
                    <p:embed/>
                  </p:oleObj>
                </mc:Choice>
                <mc:Fallback>
                  <p:oleObj name="公式" r:id="rId7" imgW="431613" imgH="20311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848" y="5466456"/>
                          <a:ext cx="1386706" cy="5717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914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/>
      <p:bldP spid="8" grpId="0" animBg="1"/>
      <p:bldP spid="9" grpId="0" animBg="1" autoUpdateAnimBg="0"/>
      <p:bldP spid="10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2" name="Rectangle 2070"/>
          <p:cNvSpPr>
            <a:spLocks noChangeArrowheads="1"/>
          </p:cNvSpPr>
          <p:nvPr/>
        </p:nvSpPr>
        <p:spPr bwMode="auto">
          <a:xfrm>
            <a:off x="669032" y="1985392"/>
            <a:ext cx="275084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 smtClean="0">
                <a:ea typeface="楷体_GB2312" pitchFamily="49" charset="-122"/>
              </a:rPr>
              <a:t>消费者需求</a:t>
            </a:r>
            <a:r>
              <a:rPr lang="zh-CN" altLang="en-US" sz="2800" b="1" dirty="0">
                <a:ea typeface="楷体_GB2312" pitchFamily="49" charset="-122"/>
              </a:rPr>
              <a:t>关系</a:t>
            </a:r>
            <a:endParaRPr lang="zh-CN" altLang="en-US" sz="2800" b="1" dirty="0"/>
          </a:p>
        </p:txBody>
      </p:sp>
      <p:sp>
        <p:nvSpPr>
          <p:cNvPr id="40984" name="Rectangle 2072"/>
          <p:cNvSpPr>
            <a:spLocks noChangeArrowheads="1"/>
          </p:cNvSpPr>
          <p:nvPr/>
        </p:nvSpPr>
        <p:spPr bwMode="auto">
          <a:xfrm>
            <a:off x="681434" y="2780928"/>
            <a:ext cx="27384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 smtClean="0">
                <a:ea typeface="楷体_GB2312" pitchFamily="49" charset="-122"/>
              </a:rPr>
              <a:t>生产者供应</a:t>
            </a:r>
            <a:r>
              <a:rPr lang="zh-CN" altLang="en-US" sz="2800" b="1" dirty="0">
                <a:ea typeface="楷体_GB2312" pitchFamily="49" charset="-122"/>
              </a:rPr>
              <a:t>关系</a:t>
            </a:r>
            <a:endParaRPr lang="zh-CN" altLang="en-US" b="1" dirty="0"/>
          </a:p>
        </p:txBody>
      </p:sp>
      <p:grpSp>
        <p:nvGrpSpPr>
          <p:cNvPr id="5" name="Group 2090"/>
          <p:cNvGrpSpPr>
            <a:grpSpLocks/>
          </p:cNvGrpSpPr>
          <p:nvPr/>
        </p:nvGrpSpPr>
        <p:grpSpPr bwMode="auto">
          <a:xfrm>
            <a:off x="6653825" y="2000597"/>
            <a:ext cx="2033608" cy="533400"/>
            <a:chOff x="2154" y="1152"/>
            <a:chExt cx="1222" cy="3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0744" name="Rectangle 2080"/>
            <p:cNvSpPr>
              <a:spLocks noChangeArrowheads="1"/>
            </p:cNvSpPr>
            <p:nvPr/>
          </p:nvSpPr>
          <p:spPr bwMode="auto">
            <a:xfrm>
              <a:off x="2290" y="1152"/>
              <a:ext cx="1086" cy="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 dirty="0" smtClean="0"/>
                <a:t>需求直线 </a:t>
              </a:r>
              <a:r>
                <a:rPr lang="en-US" altLang="zh-CN" sz="2800" b="1" i="1" dirty="0" smtClean="0"/>
                <a:t>f</a:t>
              </a:r>
              <a:endParaRPr lang="zh-CN" altLang="en-US" b="1" i="1" dirty="0"/>
            </a:p>
          </p:txBody>
        </p:sp>
        <p:sp>
          <p:nvSpPr>
            <p:cNvPr id="30745" name="AutoShape 2081"/>
            <p:cNvSpPr>
              <a:spLocks noChangeArrowheads="1"/>
            </p:cNvSpPr>
            <p:nvPr/>
          </p:nvSpPr>
          <p:spPr bwMode="auto">
            <a:xfrm>
              <a:off x="2154" y="1162"/>
              <a:ext cx="91" cy="318"/>
            </a:xfrm>
            <a:prstGeom prst="right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94" name="Rectangle 2082"/>
          <p:cNvSpPr>
            <a:spLocks noChangeArrowheads="1"/>
          </p:cNvSpPr>
          <p:nvPr/>
        </p:nvSpPr>
        <p:spPr bwMode="auto">
          <a:xfrm>
            <a:off x="4067175" y="3573016"/>
            <a:ext cx="4926013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 dirty="0"/>
              <a:t>f</a:t>
            </a:r>
            <a:r>
              <a:rPr lang="zh-CN" altLang="en-US" sz="2800" b="1" dirty="0"/>
              <a:t>与</a:t>
            </a:r>
            <a:r>
              <a:rPr lang="en-US" altLang="zh-CN" sz="2800" b="1" i="1" dirty="0"/>
              <a:t>g</a:t>
            </a:r>
            <a:r>
              <a:rPr lang="zh-CN" altLang="en-US" sz="2800" b="1" dirty="0"/>
              <a:t>的交点</a:t>
            </a:r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r>
              <a:rPr lang="en-US" altLang="zh-CN" sz="2800" b="1" i="1" dirty="0"/>
              <a:t>,y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) ~ </a:t>
            </a:r>
            <a:r>
              <a:rPr lang="zh-CN" altLang="en-US" sz="2800" b="1" dirty="0"/>
              <a:t>平衡点</a:t>
            </a:r>
            <a:endParaRPr lang="zh-CN" altLang="en-US" b="1" dirty="0"/>
          </a:p>
        </p:txBody>
      </p:sp>
      <p:sp>
        <p:nvSpPr>
          <p:cNvPr id="40995" name="Rectangle 2083"/>
          <p:cNvSpPr>
            <a:spLocks noChangeArrowheads="1"/>
          </p:cNvSpPr>
          <p:nvPr/>
        </p:nvSpPr>
        <p:spPr bwMode="auto">
          <a:xfrm>
            <a:off x="4787900" y="4220716"/>
            <a:ext cx="320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zh-CN" sz="2800" b="1"/>
              <a:t>一旦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k</a:t>
            </a:r>
            <a:r>
              <a:rPr lang="en-US" altLang="zh-CN" sz="2800" b="1"/>
              <a:t>=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0</a:t>
            </a:r>
            <a:r>
              <a:rPr lang="zh-CN" altLang="en-US" sz="2800" b="1"/>
              <a:t>，则</a:t>
            </a:r>
            <a:r>
              <a:rPr lang="en-US" altLang="zh-CN" sz="2800" b="1" i="1"/>
              <a:t>y</a:t>
            </a:r>
            <a:r>
              <a:rPr lang="en-US" altLang="zh-CN" sz="2800" b="1" i="1" baseline="-25000"/>
              <a:t>k</a:t>
            </a:r>
            <a:r>
              <a:rPr lang="en-US" altLang="zh-CN" sz="2800" b="1"/>
              <a:t>=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en-US" altLang="zh-CN" sz="2800" b="1" i="1"/>
              <a:t>, </a:t>
            </a:r>
          </a:p>
        </p:txBody>
      </p:sp>
      <p:sp>
        <p:nvSpPr>
          <p:cNvPr id="40996" name="Rectangle 2084"/>
          <p:cNvSpPr>
            <a:spLocks noChangeArrowheads="1"/>
          </p:cNvSpPr>
          <p:nvPr/>
        </p:nvSpPr>
        <p:spPr bwMode="auto">
          <a:xfrm>
            <a:off x="4643438" y="4723954"/>
            <a:ext cx="3600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/>
              <a:t>且 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k+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=x</a:t>
            </a:r>
            <a:r>
              <a:rPr lang="en-US" altLang="zh-CN" sz="2800" b="1" i="1" baseline="-25000"/>
              <a:t>k+</a:t>
            </a:r>
            <a:r>
              <a:rPr lang="en-US" altLang="zh-CN" sz="2800" b="1" baseline="-25000"/>
              <a:t>2</a:t>
            </a:r>
            <a:r>
              <a:rPr lang="en-US" altLang="zh-CN" sz="2800" b="1" i="1"/>
              <a:t>=…=x</a:t>
            </a:r>
            <a:r>
              <a:rPr lang="en-US" altLang="zh-CN" sz="2800" b="1" baseline="-25000"/>
              <a:t>0</a:t>
            </a:r>
            <a:r>
              <a:rPr lang="en-US" altLang="zh-CN" sz="2800" b="1" i="1"/>
              <a:t> ,</a:t>
            </a:r>
          </a:p>
          <a:p>
            <a:pPr algn="ctr"/>
            <a:r>
              <a:rPr lang="en-US" altLang="zh-CN" sz="2800" b="1" i="1"/>
              <a:t>    y</a:t>
            </a:r>
            <a:r>
              <a:rPr lang="en-US" altLang="zh-CN" sz="2800" b="1" i="1" baseline="-25000"/>
              <a:t>k+</a:t>
            </a:r>
            <a:r>
              <a:rPr lang="en-US" altLang="zh-CN" sz="2800" b="1" baseline="-25000"/>
              <a:t>1</a:t>
            </a:r>
            <a:r>
              <a:rPr lang="en-US" altLang="zh-CN" sz="2800" b="1" i="1"/>
              <a:t>=y</a:t>
            </a:r>
            <a:r>
              <a:rPr lang="en-US" altLang="zh-CN" sz="2800" b="1" i="1" baseline="-25000"/>
              <a:t>k+</a:t>
            </a:r>
            <a:r>
              <a:rPr lang="en-US" altLang="zh-CN" sz="2800" b="1" baseline="-25000"/>
              <a:t>2</a:t>
            </a:r>
            <a:r>
              <a:rPr lang="en-US" altLang="zh-CN" sz="2800" b="1" i="1"/>
              <a:t>= …=y</a:t>
            </a:r>
            <a:r>
              <a:rPr lang="en-US" altLang="zh-CN" sz="2800" b="1" baseline="-25000"/>
              <a:t>0</a:t>
            </a:r>
            <a:r>
              <a:rPr lang="en-US" altLang="zh-CN" sz="2800" b="1" i="1" baseline="-25000"/>
              <a:t> </a:t>
            </a:r>
          </a:p>
        </p:txBody>
      </p:sp>
      <p:grpSp>
        <p:nvGrpSpPr>
          <p:cNvPr id="7" name="Group 2091"/>
          <p:cNvGrpSpPr>
            <a:grpSpLocks/>
          </p:cNvGrpSpPr>
          <p:nvPr/>
        </p:nvGrpSpPr>
        <p:grpSpPr bwMode="auto">
          <a:xfrm>
            <a:off x="6653825" y="2734932"/>
            <a:ext cx="2033608" cy="533400"/>
            <a:chOff x="2154" y="1651"/>
            <a:chExt cx="1169" cy="3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0741" name="Rectangle 2077"/>
            <p:cNvSpPr>
              <a:spLocks noChangeArrowheads="1"/>
            </p:cNvSpPr>
            <p:nvPr/>
          </p:nvSpPr>
          <p:spPr bwMode="auto">
            <a:xfrm>
              <a:off x="2290" y="1651"/>
              <a:ext cx="1033" cy="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 dirty="0"/>
                <a:t>供应直线 </a:t>
              </a:r>
              <a:r>
                <a:rPr lang="en-US" altLang="zh-CN" sz="2800" b="1" i="1" dirty="0" smtClean="0"/>
                <a:t>g</a:t>
              </a:r>
              <a:endParaRPr lang="zh-CN" altLang="en-US" sz="2800" b="1" i="1" dirty="0"/>
            </a:p>
          </p:txBody>
        </p:sp>
        <p:sp>
          <p:nvSpPr>
            <p:cNvPr id="30742" name="AutoShape 2089"/>
            <p:cNvSpPr>
              <a:spLocks noChangeArrowheads="1"/>
            </p:cNvSpPr>
            <p:nvPr/>
          </p:nvSpPr>
          <p:spPr bwMode="auto">
            <a:xfrm>
              <a:off x="2154" y="1661"/>
              <a:ext cx="91" cy="318"/>
            </a:xfrm>
            <a:prstGeom prst="right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0740" name="Picture 2092" descr="j0222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549275"/>
            <a:ext cx="7191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/>
          <p:nvPr/>
        </p:nvSpPr>
        <p:spPr>
          <a:xfrm>
            <a:off x="587078" y="549275"/>
            <a:ext cx="183255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ea typeface="隶书" pitchFamily="49" charset="-122"/>
              </a:rPr>
              <a:t>蛛网模型</a:t>
            </a:r>
            <a:endParaRPr lang="zh-CN" altLang="en-US" sz="3200" b="1" dirty="0"/>
          </a:p>
        </p:txBody>
      </p:sp>
      <p:sp>
        <p:nvSpPr>
          <p:cNvPr id="41" name="矩形 40"/>
          <p:cNvSpPr/>
          <p:nvPr/>
        </p:nvSpPr>
        <p:spPr>
          <a:xfrm>
            <a:off x="796514" y="1270000"/>
            <a:ext cx="352839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kumimoji="0" lang="en-US" altLang="zh-CN" sz="2800" b="1" i="1" dirty="0" err="1" smtClean="0">
                <a:cs typeface="Times New Roman" pitchFamily="18" charset="0"/>
              </a:rPr>
              <a:t>x</a:t>
            </a:r>
            <a:r>
              <a:rPr kumimoji="0" lang="en-US" altLang="zh-CN" sz="2800" b="1" i="1" baseline="-30000" dirty="0" err="1" smtClean="0">
                <a:cs typeface="Times New Roman" pitchFamily="18" charset="0"/>
              </a:rPr>
              <a:t>k</a:t>
            </a:r>
            <a:r>
              <a:rPr lang="en-US" altLang="zh-CN" sz="2800" b="1" dirty="0"/>
              <a:t>~</a:t>
            </a:r>
            <a:r>
              <a:rPr kumimoji="0" lang="zh-CN" altLang="en-US" sz="2800" b="1" dirty="0" smtClean="0">
                <a:cs typeface="Times New Roman" pitchFamily="18" charset="0"/>
              </a:rPr>
              <a:t>第</a:t>
            </a:r>
            <a:r>
              <a:rPr kumimoji="0" lang="en-US" altLang="zh-CN" sz="2800" b="1" i="1" dirty="0" smtClean="0">
                <a:cs typeface="Times New Roman" pitchFamily="18" charset="0"/>
              </a:rPr>
              <a:t>k</a:t>
            </a:r>
            <a:r>
              <a:rPr kumimoji="0" lang="zh-CN" altLang="en-US" sz="2800" b="1" dirty="0" smtClean="0">
                <a:cs typeface="Times New Roman" pitchFamily="18" charset="0"/>
              </a:rPr>
              <a:t>时段商品数量</a:t>
            </a:r>
            <a:endParaRPr kumimoji="0" lang="zh-CN" altLang="en-US" sz="2800" b="1" dirty="0">
              <a:latin typeface="Arial" pitchFamily="34" charset="0"/>
              <a:cs typeface="宋体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32040" y="1292241"/>
            <a:ext cx="344357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kumimoji="0" lang="en-US" altLang="zh-CN" sz="2800" b="1" i="1" dirty="0" err="1" smtClean="0">
                <a:cs typeface="Times New Roman" pitchFamily="18" charset="0"/>
              </a:rPr>
              <a:t>y</a:t>
            </a:r>
            <a:r>
              <a:rPr kumimoji="0" lang="en-US" altLang="zh-CN" sz="2800" b="1" i="1" baseline="-30000" dirty="0" err="1" smtClean="0">
                <a:cs typeface="Times New Roman" pitchFamily="18" charset="0"/>
              </a:rPr>
              <a:t>k</a:t>
            </a:r>
            <a:r>
              <a:rPr lang="en-US" altLang="zh-CN" sz="2800" b="1" dirty="0"/>
              <a:t> ~</a:t>
            </a:r>
            <a:r>
              <a:rPr kumimoji="0" lang="zh-CN" altLang="en-US" sz="2800" b="1" dirty="0">
                <a:cs typeface="Times New Roman" pitchFamily="18" charset="0"/>
              </a:rPr>
              <a:t>第</a:t>
            </a:r>
            <a:r>
              <a:rPr kumimoji="0" lang="en-US" altLang="zh-CN" sz="2800" b="1" i="1" dirty="0">
                <a:cs typeface="Times New Roman" pitchFamily="18" charset="0"/>
              </a:rPr>
              <a:t>k</a:t>
            </a:r>
            <a:r>
              <a:rPr kumimoji="0" lang="zh-CN" altLang="en-US" sz="2800" b="1" dirty="0">
                <a:cs typeface="Times New Roman" pitchFamily="18" charset="0"/>
              </a:rPr>
              <a:t>时段商品</a:t>
            </a:r>
            <a:r>
              <a:rPr kumimoji="0" lang="zh-CN" altLang="en-US" sz="2800" b="1" dirty="0" smtClean="0">
                <a:cs typeface="Times New Roman" pitchFamily="18" charset="0"/>
              </a:rPr>
              <a:t>价格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39456" y="2000597"/>
                <a:ext cx="34385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a:rPr lang="zh-CN" altLang="en-US" i="1" dirty="0" smtClean="0">
                          <a:latin typeface="Cambria Math"/>
                        </a:rPr>
                        <m:t>𝛼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456" y="2000597"/>
                <a:ext cx="343850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380139" y="2776678"/>
                <a:ext cx="3357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=</m:t>
                          </m:r>
                          <m:r>
                            <a:rPr lang="el-GR" altLang="zh-CN" i="1">
                              <a:latin typeface="Cambria Math"/>
                            </a:rPr>
                            <m:t>𝛽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139" y="2776678"/>
                <a:ext cx="3357137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63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3379862" y="610829"/>
            <a:ext cx="43604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差分方程模型</a:t>
            </a:r>
            <a:r>
              <a:rPr lang="zh-CN" altLang="en-US" sz="2800" b="1" dirty="0" smtClean="0"/>
              <a:t>的图形表示</a:t>
            </a:r>
            <a:endParaRPr lang="zh-CN" altLang="en-US" sz="2800" b="1" dirty="0"/>
          </a:p>
        </p:txBody>
      </p:sp>
      <p:grpSp>
        <p:nvGrpSpPr>
          <p:cNvPr id="54" name="Group 21"/>
          <p:cNvGrpSpPr>
            <a:grpSpLocks/>
          </p:cNvGrpSpPr>
          <p:nvPr/>
        </p:nvGrpSpPr>
        <p:grpSpPr bwMode="auto">
          <a:xfrm>
            <a:off x="747068" y="3470299"/>
            <a:ext cx="3594100" cy="2767013"/>
            <a:chOff x="184" y="2304"/>
            <a:chExt cx="2264" cy="1743"/>
          </a:xfrm>
        </p:grpSpPr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373" y="3733"/>
              <a:ext cx="17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3"/>
            <p:cNvSpPr>
              <a:spLocks noChangeShapeType="1"/>
            </p:cNvSpPr>
            <p:nvPr/>
          </p:nvSpPr>
          <p:spPr bwMode="auto">
            <a:xfrm flipV="1">
              <a:off x="387" y="2406"/>
              <a:ext cx="0" cy="1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24"/>
            <p:cNvSpPr txBox="1">
              <a:spLocks noChangeArrowheads="1"/>
            </p:cNvSpPr>
            <p:nvPr/>
          </p:nvSpPr>
          <p:spPr bwMode="auto">
            <a:xfrm>
              <a:off x="2052" y="3708"/>
              <a:ext cx="39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i="1"/>
                <a:t>x</a:t>
              </a:r>
            </a:p>
          </p:txBody>
        </p:sp>
        <p:sp>
          <p:nvSpPr>
            <p:cNvPr id="67" name="Text Box 25"/>
            <p:cNvSpPr txBox="1">
              <a:spLocks noChangeArrowheads="1"/>
            </p:cNvSpPr>
            <p:nvPr/>
          </p:nvSpPr>
          <p:spPr bwMode="auto">
            <a:xfrm>
              <a:off x="191" y="2304"/>
              <a:ext cx="519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i="1"/>
                <a:t>y</a:t>
              </a:r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184" y="3633"/>
              <a:ext cx="28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3568" y="4537099"/>
            <a:ext cx="2138363" cy="1676401"/>
            <a:chOff x="683568" y="4537099"/>
            <a:chExt cx="2138363" cy="1676401"/>
          </a:xfrm>
        </p:grpSpPr>
        <p:sp>
          <p:nvSpPr>
            <p:cNvPr id="55" name="Line 34"/>
            <p:cNvSpPr>
              <a:spLocks noChangeShapeType="1"/>
            </p:cNvSpPr>
            <p:nvPr/>
          </p:nvSpPr>
          <p:spPr bwMode="auto">
            <a:xfrm flipH="1">
              <a:off x="2271068" y="4887937"/>
              <a:ext cx="0" cy="833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35"/>
            <p:cNvSpPr>
              <a:spLocks noChangeShapeType="1"/>
            </p:cNvSpPr>
            <p:nvPr/>
          </p:nvSpPr>
          <p:spPr bwMode="auto">
            <a:xfrm flipH="1">
              <a:off x="1088381" y="4841899"/>
              <a:ext cx="11715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36"/>
            <p:cNvSpPr txBox="1">
              <a:spLocks noChangeArrowheads="1"/>
            </p:cNvSpPr>
            <p:nvPr/>
          </p:nvSpPr>
          <p:spPr bwMode="auto">
            <a:xfrm>
              <a:off x="683568" y="4537099"/>
              <a:ext cx="585788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58" name="Text Box 37"/>
            <p:cNvSpPr txBox="1">
              <a:spLocks noChangeArrowheads="1"/>
            </p:cNvSpPr>
            <p:nvPr/>
          </p:nvSpPr>
          <p:spPr bwMode="auto">
            <a:xfrm>
              <a:off x="2031356" y="5624537"/>
              <a:ext cx="542925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59" name="Rectangle 38"/>
            <p:cNvSpPr>
              <a:spLocks noChangeArrowheads="1"/>
            </p:cNvSpPr>
            <p:nvPr/>
          </p:nvSpPr>
          <p:spPr bwMode="auto">
            <a:xfrm>
              <a:off x="2180581" y="4549799"/>
              <a:ext cx="641350" cy="473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P</a:t>
              </a:r>
              <a:r>
                <a:rPr lang="en-US" altLang="zh-CN" baseline="-25000"/>
                <a:t>0</a:t>
              </a:r>
              <a:endParaRPr lang="en-US" altLang="zh-CN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23318" y="3830662"/>
            <a:ext cx="2251075" cy="1755775"/>
            <a:chOff x="1223318" y="3830662"/>
            <a:chExt cx="2251075" cy="1755775"/>
          </a:xfrm>
        </p:grpSpPr>
        <p:sp>
          <p:nvSpPr>
            <p:cNvPr id="60" name="Line 117"/>
            <p:cNvSpPr>
              <a:spLocks noChangeShapeType="1"/>
            </p:cNvSpPr>
            <p:nvPr/>
          </p:nvSpPr>
          <p:spPr bwMode="auto">
            <a:xfrm>
              <a:off x="1223318" y="4191024"/>
              <a:ext cx="2251075" cy="1395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136"/>
            <p:cNvSpPr txBox="1">
              <a:spLocks noChangeArrowheads="1"/>
            </p:cNvSpPr>
            <p:nvPr/>
          </p:nvSpPr>
          <p:spPr bwMode="auto">
            <a:xfrm>
              <a:off x="1313806" y="3830662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f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74168" y="3786212"/>
            <a:ext cx="1665288" cy="1890712"/>
            <a:chOff x="1674168" y="3786212"/>
            <a:chExt cx="1665288" cy="1890712"/>
          </a:xfrm>
        </p:grpSpPr>
        <p:sp>
          <p:nvSpPr>
            <p:cNvPr id="61" name="Line 118"/>
            <p:cNvSpPr>
              <a:spLocks noChangeShapeType="1"/>
            </p:cNvSpPr>
            <p:nvPr/>
          </p:nvSpPr>
          <p:spPr bwMode="auto">
            <a:xfrm flipV="1">
              <a:off x="1674168" y="3876699"/>
              <a:ext cx="1349375" cy="1800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137"/>
            <p:cNvSpPr txBox="1">
              <a:spLocks noChangeArrowheads="1"/>
            </p:cNvSpPr>
            <p:nvPr/>
          </p:nvSpPr>
          <p:spPr bwMode="auto">
            <a:xfrm>
              <a:off x="2934643" y="3786212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0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0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0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10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10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2" grpId="0"/>
      <p:bldP spid="40984" grpId="0"/>
      <p:bldP spid="40994" grpId="0" animBg="1" autoUpdateAnimBg="0"/>
      <p:bldP spid="40995" grpId="0" autoUpdateAnimBg="0"/>
      <p:bldP spid="40996" grpId="0" autoUpdateAnimBg="0"/>
      <p:bldP spid="41" grpId="0" animBg="1"/>
      <p:bldP spid="42" grpId="0" animBg="1"/>
      <p:bldP spid="9" grpId="0"/>
      <p:bldP spid="45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ChangeArrowheads="1"/>
          </p:cNvSpPr>
          <p:nvPr/>
        </p:nvSpPr>
        <p:spPr bwMode="auto">
          <a:xfrm>
            <a:off x="3279775" y="5275263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endParaRPr lang="en-US" altLang="zh-CN" dirty="0"/>
          </a:p>
        </p:txBody>
      </p: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1639888" y="4689475"/>
            <a:ext cx="638175" cy="1079500"/>
            <a:chOff x="1486" y="1508"/>
            <a:chExt cx="402" cy="680"/>
          </a:xfrm>
        </p:grpSpPr>
        <p:sp>
          <p:nvSpPr>
            <p:cNvPr id="4" name="Line 42"/>
            <p:cNvSpPr>
              <a:spLocks noChangeShapeType="1"/>
            </p:cNvSpPr>
            <p:nvPr/>
          </p:nvSpPr>
          <p:spPr bwMode="auto">
            <a:xfrm>
              <a:off x="1746" y="1805"/>
              <a:ext cx="2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43"/>
            <p:cNvSpPr>
              <a:spLocks noChangeArrowheads="1"/>
            </p:cNvSpPr>
            <p:nvPr/>
          </p:nvSpPr>
          <p:spPr bwMode="auto">
            <a:xfrm>
              <a:off x="1552" y="190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6" name="Rectangle 44"/>
            <p:cNvSpPr>
              <a:spLocks noChangeArrowheads="1"/>
            </p:cNvSpPr>
            <p:nvPr/>
          </p:nvSpPr>
          <p:spPr bwMode="auto">
            <a:xfrm>
              <a:off x="1486" y="15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P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792163" y="4868863"/>
            <a:ext cx="3276600" cy="685800"/>
            <a:chOff x="2448" y="3168"/>
            <a:chExt cx="2064" cy="432"/>
          </a:xfrm>
        </p:grpSpPr>
        <p:sp>
          <p:nvSpPr>
            <p:cNvPr id="8" name="Line 46"/>
            <p:cNvSpPr>
              <a:spLocks noChangeShapeType="1"/>
            </p:cNvSpPr>
            <p:nvPr/>
          </p:nvSpPr>
          <p:spPr bwMode="auto">
            <a:xfrm>
              <a:off x="4176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47"/>
            <p:cNvSpPr>
              <a:spLocks noChangeShapeType="1"/>
            </p:cNvSpPr>
            <p:nvPr/>
          </p:nvSpPr>
          <p:spPr bwMode="auto">
            <a:xfrm flipH="1">
              <a:off x="2784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48"/>
            <p:cNvSpPr>
              <a:spLocks noChangeArrowheads="1"/>
            </p:cNvSpPr>
            <p:nvPr/>
          </p:nvSpPr>
          <p:spPr bwMode="auto">
            <a:xfrm>
              <a:off x="2448" y="3168"/>
              <a:ext cx="43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y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11" name="Rectangle 49"/>
            <p:cNvSpPr>
              <a:spLocks noChangeArrowheads="1"/>
            </p:cNvSpPr>
            <p:nvPr/>
          </p:nvSpPr>
          <p:spPr bwMode="auto">
            <a:xfrm>
              <a:off x="4080" y="3168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P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12" name="Line 50"/>
            <p:cNvSpPr>
              <a:spLocks noChangeShapeType="1"/>
            </p:cNvSpPr>
            <p:nvPr/>
          </p:nvSpPr>
          <p:spPr bwMode="auto">
            <a:xfrm>
              <a:off x="3216" y="33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41"/>
          <p:cNvGrpSpPr>
            <a:grpSpLocks/>
          </p:cNvGrpSpPr>
          <p:nvPr/>
        </p:nvGrpSpPr>
        <p:grpSpPr bwMode="auto">
          <a:xfrm>
            <a:off x="919163" y="3705225"/>
            <a:ext cx="1484312" cy="1531938"/>
            <a:chOff x="1009" y="888"/>
            <a:chExt cx="935" cy="965"/>
          </a:xfrm>
        </p:grpSpPr>
        <p:sp>
          <p:nvSpPr>
            <p:cNvPr id="14" name="Rectangle 52"/>
            <p:cNvSpPr>
              <a:spLocks noChangeArrowheads="1"/>
            </p:cNvSpPr>
            <p:nvPr/>
          </p:nvSpPr>
          <p:spPr bwMode="auto">
            <a:xfrm>
              <a:off x="1009" y="941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y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15" name="Line 53"/>
            <p:cNvSpPr>
              <a:spLocks noChangeShapeType="1"/>
            </p:cNvSpPr>
            <p:nvPr/>
          </p:nvSpPr>
          <p:spPr bwMode="auto">
            <a:xfrm flipH="1">
              <a:off x="1286" y="12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54"/>
            <p:cNvSpPr>
              <a:spLocks noChangeArrowheads="1"/>
            </p:cNvSpPr>
            <p:nvPr/>
          </p:nvSpPr>
          <p:spPr bwMode="auto">
            <a:xfrm>
              <a:off x="1560" y="888"/>
              <a:ext cx="38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P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  <p:sp>
          <p:nvSpPr>
            <p:cNvPr id="17" name="Line 55"/>
            <p:cNvSpPr>
              <a:spLocks noChangeShapeType="1"/>
            </p:cNvSpPr>
            <p:nvPr/>
          </p:nvSpPr>
          <p:spPr bwMode="auto">
            <a:xfrm flipV="1">
              <a:off x="1735" y="1224"/>
              <a:ext cx="11" cy="6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42"/>
          <p:cNvGrpSpPr>
            <a:grpSpLocks/>
          </p:cNvGrpSpPr>
          <p:nvPr/>
        </p:nvGrpSpPr>
        <p:grpSpPr bwMode="auto">
          <a:xfrm>
            <a:off x="2044700" y="3962400"/>
            <a:ext cx="1212850" cy="1852613"/>
            <a:chOff x="1752" y="1026"/>
            <a:chExt cx="764" cy="1167"/>
          </a:xfrm>
        </p:grpSpPr>
        <p:sp>
          <p:nvSpPr>
            <p:cNvPr id="19" name="Line 57"/>
            <p:cNvSpPr>
              <a:spLocks noChangeShapeType="1"/>
            </p:cNvSpPr>
            <p:nvPr/>
          </p:nvSpPr>
          <p:spPr bwMode="auto">
            <a:xfrm flipV="1">
              <a:off x="1752" y="1196"/>
              <a:ext cx="476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58"/>
            <p:cNvSpPr>
              <a:spLocks noChangeArrowheads="1"/>
            </p:cNvSpPr>
            <p:nvPr/>
          </p:nvSpPr>
          <p:spPr bwMode="auto">
            <a:xfrm>
              <a:off x="2228" y="1026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P</a:t>
              </a:r>
              <a:r>
                <a:rPr lang="en-US" altLang="zh-CN" baseline="-25000"/>
                <a:t>4</a:t>
              </a:r>
              <a:endParaRPr lang="en-US" altLang="zh-CN"/>
            </a:p>
          </p:txBody>
        </p:sp>
        <p:sp>
          <p:nvSpPr>
            <p:cNvPr id="21" name="Line 59"/>
            <p:cNvSpPr>
              <a:spLocks noChangeShapeType="1"/>
            </p:cNvSpPr>
            <p:nvPr/>
          </p:nvSpPr>
          <p:spPr bwMode="auto">
            <a:xfrm>
              <a:off x="2228" y="1206"/>
              <a:ext cx="0" cy="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Rectangle 60"/>
            <p:cNvSpPr>
              <a:spLocks noChangeArrowheads="1"/>
            </p:cNvSpPr>
            <p:nvPr/>
          </p:nvSpPr>
          <p:spPr bwMode="auto">
            <a:xfrm>
              <a:off x="2143" y="190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x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</p:grpSp>
      <p:grpSp>
        <p:nvGrpSpPr>
          <p:cNvPr id="23" name="Group 143"/>
          <p:cNvGrpSpPr>
            <a:grpSpLocks/>
          </p:cNvGrpSpPr>
          <p:nvPr/>
        </p:nvGrpSpPr>
        <p:grpSpPr bwMode="auto">
          <a:xfrm>
            <a:off x="874713" y="4464050"/>
            <a:ext cx="1981200" cy="457200"/>
            <a:chOff x="981" y="1366"/>
            <a:chExt cx="1248" cy="288"/>
          </a:xfrm>
        </p:grpSpPr>
        <p:sp>
          <p:nvSpPr>
            <p:cNvPr id="24" name="Line 62"/>
            <p:cNvSpPr>
              <a:spLocks noChangeShapeType="1"/>
            </p:cNvSpPr>
            <p:nvPr/>
          </p:nvSpPr>
          <p:spPr bwMode="auto">
            <a:xfrm flipH="1">
              <a:off x="1269" y="153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63"/>
            <p:cNvSpPr>
              <a:spLocks noChangeArrowheads="1"/>
            </p:cNvSpPr>
            <p:nvPr/>
          </p:nvSpPr>
          <p:spPr bwMode="auto">
            <a:xfrm>
              <a:off x="981" y="136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y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</p:grpSp>
      <p:sp>
        <p:nvSpPr>
          <p:cNvPr id="26" name="Line 64"/>
          <p:cNvSpPr>
            <a:spLocks noChangeShapeType="1"/>
          </p:cNvSpPr>
          <p:nvPr/>
        </p:nvSpPr>
        <p:spPr bwMode="auto">
          <a:xfrm flipH="1">
            <a:off x="2044700" y="5184775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68"/>
          <p:cNvSpPr>
            <a:spLocks noChangeShapeType="1"/>
          </p:cNvSpPr>
          <p:nvPr/>
        </p:nvSpPr>
        <p:spPr bwMode="auto">
          <a:xfrm flipV="1">
            <a:off x="2089150" y="4284663"/>
            <a:ext cx="0" cy="900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70"/>
          <p:cNvSpPr>
            <a:spLocks noChangeShapeType="1"/>
          </p:cNvSpPr>
          <p:nvPr/>
        </p:nvSpPr>
        <p:spPr bwMode="auto">
          <a:xfrm>
            <a:off x="2809875" y="4238625"/>
            <a:ext cx="0" cy="541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71"/>
          <p:cNvSpPr>
            <a:spLocks noChangeShapeType="1"/>
          </p:cNvSpPr>
          <p:nvPr/>
        </p:nvSpPr>
        <p:spPr bwMode="auto">
          <a:xfrm flipH="1" flipV="1">
            <a:off x="2359025" y="4733925"/>
            <a:ext cx="4048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72"/>
          <p:cNvSpPr>
            <a:spLocks noChangeShapeType="1"/>
          </p:cNvSpPr>
          <p:nvPr/>
        </p:nvSpPr>
        <p:spPr bwMode="auto">
          <a:xfrm flipV="1">
            <a:off x="2349500" y="4451350"/>
            <a:ext cx="9525" cy="282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42015"/>
              </p:ext>
            </p:extLst>
          </p:nvPr>
        </p:nvGraphicFramePr>
        <p:xfrm>
          <a:off x="1557338" y="5815013"/>
          <a:ext cx="16287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4" name="公式" r:id="rId3" imgW="558720" imgH="241200" progId="Equation.3">
                  <p:embed/>
                </p:oleObj>
              </mc:Choice>
              <mc:Fallback>
                <p:oleObj name="公式" r:id="rId3" imgW="558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5815013"/>
                        <a:ext cx="1628775" cy="61118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69"/>
          <p:cNvSpPr>
            <a:spLocks noChangeShapeType="1"/>
          </p:cNvSpPr>
          <p:nvPr/>
        </p:nvSpPr>
        <p:spPr bwMode="auto">
          <a:xfrm>
            <a:off x="2089150" y="4238625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" name="Group 144"/>
          <p:cNvGrpSpPr>
            <a:grpSpLocks/>
          </p:cNvGrpSpPr>
          <p:nvPr/>
        </p:nvGrpSpPr>
        <p:grpSpPr bwMode="auto">
          <a:xfrm>
            <a:off x="906463" y="3159125"/>
            <a:ext cx="3657600" cy="2767013"/>
            <a:chOff x="2816" y="544"/>
            <a:chExt cx="2304" cy="1743"/>
          </a:xfrm>
        </p:grpSpPr>
        <p:grpSp>
          <p:nvGrpSpPr>
            <p:cNvPr id="34" name="Group 21"/>
            <p:cNvGrpSpPr>
              <a:grpSpLocks/>
            </p:cNvGrpSpPr>
            <p:nvPr/>
          </p:nvGrpSpPr>
          <p:grpSpPr bwMode="auto">
            <a:xfrm>
              <a:off x="2856" y="544"/>
              <a:ext cx="2264" cy="1743"/>
              <a:chOff x="184" y="2304"/>
              <a:chExt cx="2264" cy="1743"/>
            </a:xfrm>
          </p:grpSpPr>
          <p:sp>
            <p:nvSpPr>
              <p:cNvPr id="44" name="Line 22"/>
              <p:cNvSpPr>
                <a:spLocks noChangeShapeType="1"/>
              </p:cNvSpPr>
              <p:nvPr/>
            </p:nvSpPr>
            <p:spPr bwMode="auto">
              <a:xfrm>
                <a:off x="373" y="3733"/>
                <a:ext cx="17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23"/>
              <p:cNvSpPr>
                <a:spLocks noChangeShapeType="1"/>
              </p:cNvSpPr>
              <p:nvPr/>
            </p:nvSpPr>
            <p:spPr bwMode="auto">
              <a:xfrm flipV="1">
                <a:off x="387" y="2406"/>
                <a:ext cx="0" cy="13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Text Box 24"/>
              <p:cNvSpPr txBox="1">
                <a:spLocks noChangeArrowheads="1"/>
              </p:cNvSpPr>
              <p:nvPr/>
            </p:nvSpPr>
            <p:spPr bwMode="auto">
              <a:xfrm>
                <a:off x="2052" y="3708"/>
                <a:ext cx="396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i="1"/>
                  <a:t>x</a:t>
                </a:r>
              </a:p>
            </p:txBody>
          </p:sp>
          <p:sp>
            <p:nvSpPr>
              <p:cNvPr id="47" name="Text Box 25"/>
              <p:cNvSpPr txBox="1">
                <a:spLocks noChangeArrowheads="1"/>
              </p:cNvSpPr>
              <p:nvPr/>
            </p:nvSpPr>
            <p:spPr bwMode="auto">
              <a:xfrm>
                <a:off x="191" y="2304"/>
                <a:ext cx="519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i="1"/>
                  <a:t>y</a:t>
                </a:r>
              </a:p>
            </p:txBody>
          </p:sp>
          <p:sp>
            <p:nvSpPr>
              <p:cNvPr id="48" name="Rectangle 26"/>
              <p:cNvSpPr>
                <a:spLocks noChangeArrowheads="1"/>
              </p:cNvSpPr>
              <p:nvPr/>
            </p:nvSpPr>
            <p:spPr bwMode="auto">
              <a:xfrm>
                <a:off x="184" y="3633"/>
                <a:ext cx="283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3816" y="1437"/>
              <a:ext cx="0" cy="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3071" y="1408"/>
              <a:ext cx="7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816" y="1216"/>
              <a:ext cx="369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3665" y="1901"/>
              <a:ext cx="342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759" y="1224"/>
              <a:ext cx="404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P</a:t>
              </a:r>
              <a:r>
                <a:rPr lang="en-US" altLang="zh-CN" baseline="-25000"/>
                <a:t>0</a:t>
              </a:r>
              <a:endParaRPr lang="en-US" altLang="zh-CN"/>
            </a:p>
          </p:txBody>
        </p:sp>
        <p:sp>
          <p:nvSpPr>
            <p:cNvPr id="40" name="Line 117"/>
            <p:cNvSpPr>
              <a:spLocks noChangeShapeType="1"/>
            </p:cNvSpPr>
            <p:nvPr/>
          </p:nvSpPr>
          <p:spPr bwMode="auto">
            <a:xfrm>
              <a:off x="3156" y="998"/>
              <a:ext cx="1418" cy="8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18"/>
            <p:cNvSpPr>
              <a:spLocks noChangeShapeType="1"/>
            </p:cNvSpPr>
            <p:nvPr/>
          </p:nvSpPr>
          <p:spPr bwMode="auto">
            <a:xfrm flipV="1">
              <a:off x="3440" y="800"/>
              <a:ext cx="850" cy="1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136"/>
            <p:cNvSpPr txBox="1">
              <a:spLocks noChangeArrowheads="1"/>
            </p:cNvSpPr>
            <p:nvPr/>
          </p:nvSpPr>
          <p:spPr bwMode="auto">
            <a:xfrm>
              <a:off x="3213" y="77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f</a:t>
              </a:r>
            </a:p>
          </p:txBody>
        </p:sp>
        <p:sp>
          <p:nvSpPr>
            <p:cNvPr id="43" name="Text Box 137"/>
            <p:cNvSpPr txBox="1">
              <a:spLocks noChangeArrowheads="1"/>
            </p:cNvSpPr>
            <p:nvPr/>
          </p:nvSpPr>
          <p:spPr bwMode="auto">
            <a:xfrm>
              <a:off x="4234" y="74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g</a:t>
              </a:r>
            </a:p>
          </p:txBody>
        </p:sp>
      </p:grpSp>
      <p:sp>
        <p:nvSpPr>
          <p:cNvPr id="49" name="Rectangle 145"/>
          <p:cNvSpPr>
            <a:spLocks noChangeArrowheads="1"/>
          </p:cNvSpPr>
          <p:nvPr/>
        </p:nvSpPr>
        <p:spPr bwMode="auto">
          <a:xfrm>
            <a:off x="371475" y="1244600"/>
            <a:ext cx="190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/>
              <a:t>设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偏离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0</a:t>
            </a:r>
            <a:endParaRPr lang="en-US" altLang="zh-CN" sz="2800" b="1" dirty="0"/>
          </a:p>
        </p:txBody>
      </p:sp>
      <p:graphicFrame>
        <p:nvGraphicFramePr>
          <p:cNvPr id="50" name="Object 146"/>
          <p:cNvGraphicFramePr>
            <a:graphicFrameLocks noChangeAspect="1"/>
          </p:cNvGraphicFramePr>
          <p:nvPr/>
        </p:nvGraphicFramePr>
        <p:xfrm>
          <a:off x="2324100" y="1243013"/>
          <a:ext cx="3597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5" name="公式" r:id="rId5" imgW="1574640" imgH="215640" progId="Equation.3">
                  <p:embed/>
                </p:oleObj>
              </mc:Choice>
              <mc:Fallback>
                <p:oleObj name="公式" r:id="rId5" imgW="1574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243013"/>
                        <a:ext cx="35972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47"/>
          <p:cNvGraphicFramePr>
            <a:graphicFrameLocks noChangeAspect="1"/>
          </p:cNvGraphicFramePr>
          <p:nvPr/>
        </p:nvGraphicFramePr>
        <p:xfrm>
          <a:off x="476250" y="1898650"/>
          <a:ext cx="352901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6" name="公式" r:id="rId7" imgW="1549080" imgH="228600" progId="Equation.3">
                  <p:embed/>
                </p:oleObj>
              </mc:Choice>
              <mc:Fallback>
                <p:oleObj name="公式" r:id="rId7" imgW="1549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898650"/>
                        <a:ext cx="352901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48"/>
          <p:cNvGraphicFramePr>
            <a:graphicFrameLocks noChangeAspect="1"/>
          </p:cNvGraphicFramePr>
          <p:nvPr/>
        </p:nvGraphicFramePr>
        <p:xfrm>
          <a:off x="6146800" y="1223963"/>
          <a:ext cx="27432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7" name="公式" r:id="rId9" imgW="1104840" imgH="228600" progId="Equation.3">
                  <p:embed/>
                </p:oleObj>
              </mc:Choice>
              <mc:Fallback>
                <p:oleObj name="公式" r:id="rId9" imgW="1104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223963"/>
                        <a:ext cx="27432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149"/>
          <p:cNvSpPr>
            <a:spLocks noChangeArrowheads="1"/>
          </p:cNvSpPr>
          <p:nvPr/>
        </p:nvSpPr>
        <p:spPr bwMode="auto">
          <a:xfrm>
            <a:off x="685800" y="2619375"/>
            <a:ext cx="28273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CCFF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/>
              <a:t>P</a:t>
            </a:r>
            <a:r>
              <a:rPr lang="en-US" altLang="zh-CN" sz="2800" b="1" baseline="-25000"/>
              <a:t>0</a:t>
            </a:r>
            <a:r>
              <a:rPr lang="zh-CN" altLang="zh-CN" sz="2800" b="1"/>
              <a:t>是</a:t>
            </a:r>
            <a:r>
              <a:rPr lang="zh-CN" altLang="zh-CN" sz="2800" b="1">
                <a:solidFill>
                  <a:srgbClr val="FF0000"/>
                </a:solidFill>
              </a:rPr>
              <a:t>稳定平衡点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4" name="Rectangle 167"/>
          <p:cNvSpPr>
            <a:spLocks noChangeArrowheads="1"/>
          </p:cNvSpPr>
          <p:nvPr/>
        </p:nvSpPr>
        <p:spPr bwMode="auto">
          <a:xfrm>
            <a:off x="5337175" y="2663825"/>
            <a:ext cx="314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/>
              <a:t>P</a:t>
            </a:r>
            <a:r>
              <a:rPr lang="en-US" altLang="zh-CN" sz="2800" b="1" baseline="-25000"/>
              <a:t>0</a:t>
            </a:r>
            <a:r>
              <a:rPr lang="zh-CN" altLang="zh-CN" sz="2800" b="1"/>
              <a:t>是</a:t>
            </a:r>
            <a:r>
              <a:rPr lang="zh-CN" altLang="zh-CN" sz="2800" b="1">
                <a:solidFill>
                  <a:srgbClr val="FF0000"/>
                </a:solidFill>
              </a:rPr>
              <a:t>不稳定平衡点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pSp>
        <p:nvGrpSpPr>
          <p:cNvPr id="55" name="Group 168"/>
          <p:cNvGrpSpPr>
            <a:grpSpLocks/>
          </p:cNvGrpSpPr>
          <p:nvPr/>
        </p:nvGrpSpPr>
        <p:grpSpPr bwMode="auto">
          <a:xfrm>
            <a:off x="5021263" y="1898650"/>
            <a:ext cx="3529012" cy="671513"/>
            <a:chOff x="3201" y="1392"/>
            <a:chExt cx="2223" cy="423"/>
          </a:xfrm>
        </p:grpSpPr>
        <p:graphicFrame>
          <p:nvGraphicFramePr>
            <p:cNvPr id="56" name="Object 169"/>
            <p:cNvGraphicFramePr>
              <a:graphicFrameLocks noChangeAspect="1"/>
            </p:cNvGraphicFramePr>
            <p:nvPr/>
          </p:nvGraphicFramePr>
          <p:xfrm>
            <a:off x="3201" y="1392"/>
            <a:ext cx="2223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98" name="公式" r:id="rId11" imgW="1549080" imgH="228600" progId="Equation.3">
                    <p:embed/>
                  </p:oleObj>
                </mc:Choice>
                <mc:Fallback>
                  <p:oleObj name="公式" r:id="rId11" imgW="15490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1" y="1392"/>
                          <a:ext cx="2223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170"/>
            <p:cNvGraphicFramePr>
              <a:graphicFrameLocks noChangeAspect="1"/>
            </p:cNvGraphicFramePr>
            <p:nvPr/>
          </p:nvGraphicFramePr>
          <p:xfrm>
            <a:off x="4848" y="1392"/>
            <a:ext cx="380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99" name="公式" r:id="rId12" imgW="114120" imgH="126720" progId="Equation.3">
                    <p:embed/>
                  </p:oleObj>
                </mc:Choice>
                <mc:Fallback>
                  <p:oleObj name="公式" r:id="rId12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392"/>
                          <a:ext cx="380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Group 171"/>
          <p:cNvGrpSpPr>
            <a:grpSpLocks/>
          </p:cNvGrpSpPr>
          <p:nvPr/>
        </p:nvGrpSpPr>
        <p:grpSpPr bwMode="auto">
          <a:xfrm>
            <a:off x="5865813" y="4598988"/>
            <a:ext cx="1905000" cy="609600"/>
            <a:chOff x="3264" y="2976"/>
            <a:chExt cx="1200" cy="384"/>
          </a:xfrm>
        </p:grpSpPr>
        <p:grpSp>
          <p:nvGrpSpPr>
            <p:cNvPr id="59" name="Group 172"/>
            <p:cNvGrpSpPr>
              <a:grpSpLocks/>
            </p:cNvGrpSpPr>
            <p:nvPr/>
          </p:nvGrpSpPr>
          <p:grpSpPr bwMode="auto">
            <a:xfrm>
              <a:off x="3552" y="3024"/>
              <a:ext cx="912" cy="336"/>
              <a:chOff x="3552" y="3024"/>
              <a:chExt cx="912" cy="336"/>
            </a:xfrm>
          </p:grpSpPr>
          <p:sp>
            <p:nvSpPr>
              <p:cNvPr id="61" name="Line 173"/>
              <p:cNvSpPr>
                <a:spLocks noChangeShapeType="1"/>
              </p:cNvSpPr>
              <p:nvPr/>
            </p:nvSpPr>
            <p:spPr bwMode="auto">
              <a:xfrm flipV="1">
                <a:off x="3552" y="326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Rectangle 174"/>
              <p:cNvSpPr>
                <a:spLocks noChangeArrowheads="1"/>
              </p:cNvSpPr>
              <p:nvPr/>
            </p:nvSpPr>
            <p:spPr bwMode="auto">
              <a:xfrm>
                <a:off x="4032" y="3024"/>
                <a:ext cx="432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P</a:t>
                </a:r>
                <a:r>
                  <a:rPr lang="en-US" altLang="zh-CN" baseline="-25000"/>
                  <a:t>1</a:t>
                </a:r>
              </a:p>
            </p:txBody>
          </p:sp>
        </p:grpSp>
        <p:sp>
          <p:nvSpPr>
            <p:cNvPr id="60" name="Rectangle 175"/>
            <p:cNvSpPr>
              <a:spLocks noChangeArrowheads="1"/>
            </p:cNvSpPr>
            <p:nvPr/>
          </p:nvSpPr>
          <p:spPr bwMode="auto">
            <a:xfrm>
              <a:off x="3264" y="2976"/>
              <a:ext cx="38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P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</p:grpSp>
      <p:grpSp>
        <p:nvGrpSpPr>
          <p:cNvPr id="63" name="Group 176"/>
          <p:cNvGrpSpPr>
            <a:grpSpLocks/>
          </p:cNvGrpSpPr>
          <p:nvPr/>
        </p:nvGrpSpPr>
        <p:grpSpPr bwMode="auto">
          <a:xfrm>
            <a:off x="5640388" y="3795713"/>
            <a:ext cx="838200" cy="1208087"/>
            <a:chOff x="782" y="1654"/>
            <a:chExt cx="528" cy="761"/>
          </a:xfrm>
        </p:grpSpPr>
        <p:sp>
          <p:nvSpPr>
            <p:cNvPr id="64" name="Line 177"/>
            <p:cNvSpPr>
              <a:spLocks noChangeShapeType="1"/>
            </p:cNvSpPr>
            <p:nvPr/>
          </p:nvSpPr>
          <p:spPr bwMode="auto">
            <a:xfrm>
              <a:off x="1207" y="1877"/>
              <a:ext cx="0" cy="5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178"/>
            <p:cNvSpPr>
              <a:spLocks noChangeArrowheads="1"/>
            </p:cNvSpPr>
            <p:nvPr/>
          </p:nvSpPr>
          <p:spPr bwMode="auto">
            <a:xfrm>
              <a:off x="782" y="1654"/>
              <a:ext cx="52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P</a:t>
              </a:r>
              <a:r>
                <a:rPr lang="en-US" altLang="zh-CN" baseline="-25000"/>
                <a:t>3</a:t>
              </a:r>
              <a:endParaRPr lang="en-US" altLang="zh-CN"/>
            </a:p>
          </p:txBody>
        </p:sp>
      </p:grpSp>
      <p:grpSp>
        <p:nvGrpSpPr>
          <p:cNvPr id="66" name="Group 179"/>
          <p:cNvGrpSpPr>
            <a:grpSpLocks/>
          </p:cNvGrpSpPr>
          <p:nvPr/>
        </p:nvGrpSpPr>
        <p:grpSpPr bwMode="auto">
          <a:xfrm>
            <a:off x="6361113" y="3654425"/>
            <a:ext cx="1270000" cy="533400"/>
            <a:chOff x="1236" y="1565"/>
            <a:chExt cx="800" cy="336"/>
          </a:xfrm>
        </p:grpSpPr>
        <p:sp>
          <p:nvSpPr>
            <p:cNvPr id="67" name="Line 180"/>
            <p:cNvSpPr>
              <a:spLocks noChangeShapeType="1"/>
            </p:cNvSpPr>
            <p:nvPr/>
          </p:nvSpPr>
          <p:spPr bwMode="auto">
            <a:xfrm>
              <a:off x="1236" y="1877"/>
              <a:ext cx="6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181"/>
            <p:cNvSpPr>
              <a:spLocks noChangeArrowheads="1"/>
            </p:cNvSpPr>
            <p:nvPr/>
          </p:nvSpPr>
          <p:spPr bwMode="auto">
            <a:xfrm>
              <a:off x="1604" y="1565"/>
              <a:ext cx="43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P</a:t>
              </a:r>
              <a:r>
                <a:rPr lang="en-US" altLang="zh-CN" baseline="-25000"/>
                <a:t>4</a:t>
              </a:r>
              <a:endParaRPr lang="en-US" altLang="zh-CN"/>
            </a:p>
          </p:txBody>
        </p:sp>
      </p:grpSp>
      <p:sp>
        <p:nvSpPr>
          <p:cNvPr id="69" name="Line 182"/>
          <p:cNvSpPr>
            <a:spLocks noChangeShapeType="1"/>
          </p:cNvSpPr>
          <p:nvPr/>
        </p:nvSpPr>
        <p:spPr bwMode="auto">
          <a:xfrm>
            <a:off x="7396163" y="4194175"/>
            <a:ext cx="0" cy="11255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183"/>
          <p:cNvSpPr>
            <a:spLocks noChangeShapeType="1"/>
          </p:cNvSpPr>
          <p:nvPr/>
        </p:nvSpPr>
        <p:spPr bwMode="auto">
          <a:xfrm flipH="1">
            <a:off x="6045200" y="5319713"/>
            <a:ext cx="13509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Group 184"/>
          <p:cNvGrpSpPr>
            <a:grpSpLocks/>
          </p:cNvGrpSpPr>
          <p:nvPr/>
        </p:nvGrpSpPr>
        <p:grpSpPr bwMode="auto">
          <a:xfrm>
            <a:off x="5235575" y="3249613"/>
            <a:ext cx="3657600" cy="2767012"/>
            <a:chOff x="527" y="1310"/>
            <a:chExt cx="2304" cy="1743"/>
          </a:xfrm>
        </p:grpSpPr>
        <p:grpSp>
          <p:nvGrpSpPr>
            <p:cNvPr id="72" name="Group 185"/>
            <p:cNvGrpSpPr>
              <a:grpSpLocks/>
            </p:cNvGrpSpPr>
            <p:nvPr/>
          </p:nvGrpSpPr>
          <p:grpSpPr bwMode="auto">
            <a:xfrm>
              <a:off x="567" y="1310"/>
              <a:ext cx="2264" cy="1743"/>
              <a:chOff x="184" y="2304"/>
              <a:chExt cx="2264" cy="1743"/>
            </a:xfrm>
          </p:grpSpPr>
          <p:sp>
            <p:nvSpPr>
              <p:cNvPr id="83" name="Line 186"/>
              <p:cNvSpPr>
                <a:spLocks noChangeShapeType="1"/>
              </p:cNvSpPr>
              <p:nvPr/>
            </p:nvSpPr>
            <p:spPr bwMode="auto">
              <a:xfrm>
                <a:off x="373" y="3733"/>
                <a:ext cx="17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187"/>
              <p:cNvSpPr>
                <a:spLocks noChangeShapeType="1"/>
              </p:cNvSpPr>
              <p:nvPr/>
            </p:nvSpPr>
            <p:spPr bwMode="auto">
              <a:xfrm flipV="1">
                <a:off x="387" y="2406"/>
                <a:ext cx="0" cy="13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Text Box 188"/>
              <p:cNvSpPr txBox="1">
                <a:spLocks noChangeArrowheads="1"/>
              </p:cNvSpPr>
              <p:nvPr/>
            </p:nvSpPr>
            <p:spPr bwMode="auto">
              <a:xfrm>
                <a:off x="2052" y="3708"/>
                <a:ext cx="396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i="1"/>
                  <a:t>x</a:t>
                </a:r>
              </a:p>
            </p:txBody>
          </p:sp>
          <p:sp>
            <p:nvSpPr>
              <p:cNvPr id="86" name="Text Box 189"/>
              <p:cNvSpPr txBox="1">
                <a:spLocks noChangeArrowheads="1"/>
              </p:cNvSpPr>
              <p:nvPr/>
            </p:nvSpPr>
            <p:spPr bwMode="auto">
              <a:xfrm>
                <a:off x="191" y="2304"/>
                <a:ext cx="519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i="1"/>
                  <a:t>y</a:t>
                </a:r>
              </a:p>
            </p:txBody>
          </p:sp>
          <p:sp>
            <p:nvSpPr>
              <p:cNvPr id="87" name="Rectangle 190"/>
              <p:cNvSpPr>
                <a:spLocks noChangeArrowheads="1"/>
              </p:cNvSpPr>
              <p:nvPr/>
            </p:nvSpPr>
            <p:spPr bwMode="auto">
              <a:xfrm>
                <a:off x="184" y="3633"/>
                <a:ext cx="283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73" name="Group 191"/>
            <p:cNvGrpSpPr>
              <a:grpSpLocks/>
            </p:cNvGrpSpPr>
            <p:nvPr/>
          </p:nvGrpSpPr>
          <p:grpSpPr bwMode="auto">
            <a:xfrm>
              <a:off x="527" y="1982"/>
              <a:ext cx="1364" cy="1056"/>
              <a:chOff x="1584" y="2400"/>
              <a:chExt cx="1364" cy="1056"/>
            </a:xfrm>
          </p:grpSpPr>
          <p:sp>
            <p:nvSpPr>
              <p:cNvPr id="78" name="Line 192"/>
              <p:cNvSpPr>
                <a:spLocks noChangeShapeType="1"/>
              </p:cNvSpPr>
              <p:nvPr/>
            </p:nvSpPr>
            <p:spPr bwMode="auto">
              <a:xfrm flipH="1">
                <a:off x="2577" y="2592"/>
                <a:ext cx="0" cy="5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193"/>
              <p:cNvSpPr>
                <a:spLocks noChangeShapeType="1"/>
              </p:cNvSpPr>
              <p:nvPr/>
            </p:nvSpPr>
            <p:spPr bwMode="auto">
              <a:xfrm flipH="1">
                <a:off x="1839" y="2592"/>
                <a:ext cx="73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Text Box 194"/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369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i="1"/>
                  <a:t>y</a:t>
                </a:r>
                <a:r>
                  <a:rPr lang="en-US" altLang="zh-CN" baseline="-25000"/>
                  <a:t>0</a:t>
                </a:r>
              </a:p>
            </p:txBody>
          </p:sp>
          <p:sp>
            <p:nvSpPr>
              <p:cNvPr id="81" name="Text Box 195"/>
              <p:cNvSpPr txBox="1">
                <a:spLocks noChangeArrowheads="1"/>
              </p:cNvSpPr>
              <p:nvPr/>
            </p:nvSpPr>
            <p:spPr bwMode="auto">
              <a:xfrm>
                <a:off x="2433" y="3085"/>
                <a:ext cx="342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i="1"/>
                  <a:t>x</a:t>
                </a:r>
                <a:r>
                  <a:rPr lang="en-US" altLang="zh-CN" baseline="-25000"/>
                  <a:t>0</a:t>
                </a:r>
              </a:p>
            </p:txBody>
          </p:sp>
          <p:sp>
            <p:nvSpPr>
              <p:cNvPr id="82" name="Rectangle 196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404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P</a:t>
                </a:r>
                <a:r>
                  <a:rPr lang="en-US" altLang="zh-CN" baseline="-25000"/>
                  <a:t>0</a:t>
                </a:r>
                <a:endParaRPr lang="en-US" altLang="zh-CN"/>
              </a:p>
            </p:txBody>
          </p:sp>
        </p:grpSp>
        <p:sp>
          <p:nvSpPr>
            <p:cNvPr id="74" name="Rectangle 197"/>
            <p:cNvSpPr>
              <a:spLocks noChangeArrowheads="1"/>
            </p:cNvSpPr>
            <p:nvPr/>
          </p:nvSpPr>
          <p:spPr bwMode="auto">
            <a:xfrm>
              <a:off x="1151" y="1646"/>
              <a:ext cx="33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f</a:t>
              </a:r>
            </a:p>
          </p:txBody>
        </p:sp>
        <p:sp>
          <p:nvSpPr>
            <p:cNvPr id="75" name="Rectangle 198"/>
            <p:cNvSpPr>
              <a:spLocks noChangeArrowheads="1"/>
            </p:cNvSpPr>
            <p:nvPr/>
          </p:nvSpPr>
          <p:spPr bwMode="auto">
            <a:xfrm>
              <a:off x="1871" y="1694"/>
              <a:ext cx="38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i="1"/>
                <a:t>g</a:t>
              </a:r>
            </a:p>
          </p:txBody>
        </p:sp>
        <p:sp>
          <p:nvSpPr>
            <p:cNvPr id="76" name="Line 199"/>
            <p:cNvSpPr>
              <a:spLocks noChangeShapeType="1"/>
            </p:cNvSpPr>
            <p:nvPr/>
          </p:nvSpPr>
          <p:spPr bwMode="auto">
            <a:xfrm>
              <a:off x="1037" y="1678"/>
              <a:ext cx="936" cy="9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00"/>
            <p:cNvSpPr>
              <a:spLocks noChangeShapeType="1"/>
            </p:cNvSpPr>
            <p:nvPr/>
          </p:nvSpPr>
          <p:spPr bwMode="auto">
            <a:xfrm flipV="1">
              <a:off x="981" y="1678"/>
              <a:ext cx="1134" cy="9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8" name="Object 2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158164"/>
              </p:ext>
            </p:extLst>
          </p:nvPr>
        </p:nvGraphicFramePr>
        <p:xfrm>
          <a:off x="6057900" y="5859463"/>
          <a:ext cx="182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0" name="公式" r:id="rId14" imgW="571320" imgH="241200" progId="Equation.3">
                  <p:embed/>
                </p:oleObj>
              </mc:Choice>
              <mc:Fallback>
                <p:oleObj name="公式" r:id="rId14" imgW="571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5859463"/>
                        <a:ext cx="1828800" cy="6096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矩形 88"/>
          <p:cNvSpPr/>
          <p:nvPr/>
        </p:nvSpPr>
        <p:spPr>
          <a:xfrm>
            <a:off x="587078" y="549275"/>
            <a:ext cx="183255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ea typeface="隶书" pitchFamily="49" charset="-122"/>
              </a:rPr>
              <a:t>蛛网模型</a:t>
            </a:r>
            <a:endParaRPr lang="zh-CN" altLang="en-US" sz="3200" b="1" dirty="0"/>
          </a:p>
        </p:txBody>
      </p:sp>
      <p:sp>
        <p:nvSpPr>
          <p:cNvPr id="90" name="矩形 89"/>
          <p:cNvSpPr/>
          <p:nvPr/>
        </p:nvSpPr>
        <p:spPr>
          <a:xfrm>
            <a:off x="3480057" y="5902326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/>
              <a:t>斜率取绝对值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576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49" grpId="0"/>
      <p:bldP spid="53" grpId="0"/>
      <p:bldP spid="54" grpId="0"/>
      <p:bldP spid="69" grpId="0" animBg="1"/>
      <p:bldP spid="70" grpId="0" animBg="1"/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090" y="692696"/>
            <a:ext cx="2370959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单利和复利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090" y="1466781"/>
            <a:ext cx="8033050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CN" altLang="zh-CN" sz="2800" b="1" dirty="0" smtClean="0">
                <a:solidFill>
                  <a:srgbClr val="FF0000"/>
                </a:solidFill>
              </a:rPr>
              <a:t>单利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１万元存</a:t>
            </a:r>
            <a:r>
              <a:rPr lang="en-US" altLang="zh-CN" sz="2800" b="1" dirty="0"/>
              <a:t>5</a:t>
            </a:r>
            <a:r>
              <a:rPr lang="zh-CN" altLang="zh-CN" sz="2800" b="1" dirty="0"/>
              <a:t>年</a:t>
            </a:r>
            <a:r>
              <a:rPr lang="zh-CN" altLang="zh-CN" sz="2800" b="1" dirty="0" smtClean="0"/>
              <a:t>定期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年利率</a:t>
            </a:r>
            <a:r>
              <a:rPr lang="en-US" altLang="zh-CN" sz="2800" b="1" dirty="0" smtClean="0"/>
              <a:t>4.75%, </a:t>
            </a:r>
            <a:r>
              <a:rPr lang="zh-CN" altLang="zh-CN" sz="2800" b="1" dirty="0" smtClean="0"/>
              <a:t>到期后本息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本金</a:t>
            </a:r>
            <a:r>
              <a:rPr lang="zh-CN" altLang="zh-CN" sz="2800" b="1" dirty="0"/>
              <a:t>加</a:t>
            </a:r>
            <a:r>
              <a:rPr lang="zh-CN" altLang="zh-CN" sz="2800" b="1" dirty="0" smtClean="0"/>
              <a:t>利息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10000</a:t>
            </a:r>
            <a:r>
              <a:rPr lang="en-US" altLang="zh-CN" sz="2800" b="1" dirty="0">
                <a:sym typeface="Symbol"/>
              </a:rPr>
              <a:t></a:t>
            </a:r>
            <a:r>
              <a:rPr lang="en-US" altLang="zh-CN" sz="2800" b="1" dirty="0"/>
              <a:t>(1+0.0475</a:t>
            </a:r>
            <a:r>
              <a:rPr lang="en-US" altLang="zh-CN" sz="2800" b="1" dirty="0">
                <a:sym typeface="Symbol"/>
              </a:rPr>
              <a:t></a:t>
            </a:r>
            <a:r>
              <a:rPr lang="en-US" altLang="zh-CN" sz="2800" b="1" dirty="0"/>
              <a:t>5)=12375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10866" y="754251"/>
            <a:ext cx="440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两种计算利息的基本方式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457090" y="2780928"/>
            <a:ext cx="8147656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300"/>
              </a:lnSpc>
            </a:pPr>
            <a:r>
              <a:rPr lang="zh-CN" altLang="zh-CN" sz="2800" b="1" dirty="0" smtClean="0">
                <a:solidFill>
                  <a:srgbClr val="FF0000"/>
                </a:solidFill>
              </a:rPr>
              <a:t>复利</a:t>
            </a:r>
            <a:r>
              <a:rPr lang="en-US" altLang="zh-CN" sz="2800" b="1" dirty="0" smtClean="0"/>
              <a:t> ~</a:t>
            </a:r>
            <a:r>
              <a:rPr lang="zh-CN" altLang="zh-CN" sz="2800" b="1" dirty="0" smtClean="0"/>
              <a:t>１万</a:t>
            </a:r>
            <a:r>
              <a:rPr lang="zh-CN" altLang="zh-CN" sz="2800" b="1" dirty="0"/>
              <a:t>元</a:t>
            </a:r>
            <a:r>
              <a:rPr lang="zh-CN" altLang="zh-CN" sz="2800" b="1" dirty="0" smtClean="0"/>
              <a:t>存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年</a:t>
            </a:r>
            <a:r>
              <a:rPr lang="zh-CN" altLang="zh-CN" sz="2800" b="1" dirty="0" smtClean="0"/>
              <a:t>定期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年利率</a:t>
            </a:r>
            <a:r>
              <a:rPr lang="zh-CN" altLang="zh-CN" sz="2800" b="1" dirty="0"/>
              <a:t>为</a:t>
            </a:r>
            <a:r>
              <a:rPr lang="en-US" altLang="zh-CN" sz="2800" b="1" dirty="0"/>
              <a:t>3</a:t>
            </a:r>
            <a:r>
              <a:rPr lang="en-US" altLang="zh-CN" sz="2800" b="1" dirty="0" smtClean="0"/>
              <a:t>%, </a:t>
            </a:r>
            <a:r>
              <a:rPr lang="zh-CN" altLang="zh-CN" sz="2800" b="1" dirty="0" smtClean="0"/>
              <a:t>到期</a:t>
            </a:r>
            <a:r>
              <a:rPr lang="zh-CN" altLang="zh-CN" sz="2800" b="1" dirty="0"/>
              <a:t>不取则自动</a:t>
            </a:r>
            <a:r>
              <a:rPr lang="zh-CN" altLang="zh-CN" sz="2800" b="1" dirty="0" smtClean="0"/>
              <a:t>转存</a:t>
            </a:r>
            <a:r>
              <a:rPr lang="en-US" altLang="zh-CN" sz="2800" b="1" dirty="0" smtClean="0"/>
              <a:t>, 5</a:t>
            </a:r>
            <a:r>
              <a:rPr lang="zh-CN" altLang="zh-CN" sz="2800" b="1" dirty="0" smtClean="0"/>
              <a:t>年</a:t>
            </a:r>
            <a:r>
              <a:rPr lang="zh-CN" altLang="en-US" sz="2800" b="1" dirty="0" smtClean="0"/>
              <a:t>后</a:t>
            </a:r>
            <a:r>
              <a:rPr lang="zh-CN" altLang="zh-CN" sz="2800" b="1" dirty="0" smtClean="0"/>
              <a:t>本息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10000</a:t>
            </a:r>
            <a:r>
              <a:rPr lang="en-US" altLang="zh-CN" sz="2800" b="1" dirty="0">
                <a:sym typeface="Symbol"/>
              </a:rPr>
              <a:t></a:t>
            </a:r>
            <a:r>
              <a:rPr lang="en-US" altLang="zh-CN" sz="2800" b="1" dirty="0"/>
              <a:t> (1+0.03)</a:t>
            </a:r>
            <a:r>
              <a:rPr lang="en-US" altLang="zh-CN" sz="2800" b="1" baseline="30000" dirty="0"/>
              <a:t>5</a:t>
            </a:r>
            <a:r>
              <a:rPr lang="en-US" altLang="zh-CN" sz="2800" b="1" dirty="0"/>
              <a:t>=11593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5652120" y="5733256"/>
            <a:ext cx="1443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</a:rPr>
              <a:t>利滚利</a:t>
            </a:r>
            <a:r>
              <a:rPr lang="zh-CN" altLang="en-US" sz="2800" b="1" dirty="0">
                <a:solidFill>
                  <a:srgbClr val="FF0000"/>
                </a:solidFill>
              </a:rPr>
              <a:t>！</a:t>
            </a:r>
          </a:p>
        </p:txBody>
      </p:sp>
      <p:sp>
        <p:nvSpPr>
          <p:cNvPr id="9" name="矩形 8"/>
          <p:cNvSpPr/>
          <p:nvPr/>
        </p:nvSpPr>
        <p:spPr>
          <a:xfrm>
            <a:off x="4355976" y="5111606"/>
            <a:ext cx="2880320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复利本息</a:t>
            </a:r>
            <a:r>
              <a:rPr lang="zh-CN" altLang="en-US" sz="2800" b="1" dirty="0"/>
              <a:t>：</a:t>
            </a:r>
            <a:r>
              <a:rPr lang="en-US" altLang="zh-CN" sz="2800" b="1" dirty="0" smtClean="0"/>
              <a:t>(1+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)</a:t>
            </a:r>
            <a:r>
              <a:rPr lang="en-US" altLang="zh-CN" sz="2800" b="1" i="1" baseline="30000" dirty="0" smtClean="0"/>
              <a:t>n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540330" y="4293096"/>
            <a:ext cx="8136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单位</a:t>
            </a:r>
            <a:r>
              <a:rPr lang="zh-CN" altLang="zh-CN" sz="2800" b="1" dirty="0" smtClean="0"/>
              <a:t>本金</a:t>
            </a:r>
            <a:r>
              <a:rPr lang="zh-CN" altLang="en-US" sz="2800" b="1" dirty="0" smtClean="0"/>
              <a:t>、</a:t>
            </a:r>
            <a:r>
              <a:rPr lang="zh-CN" altLang="zh-CN" sz="2800" b="1" dirty="0" smtClean="0"/>
              <a:t>同</a:t>
            </a:r>
            <a:r>
              <a:rPr lang="zh-CN" altLang="zh-CN" sz="2800" b="1" dirty="0"/>
              <a:t>一利率</a:t>
            </a:r>
            <a:r>
              <a:rPr lang="en-US" altLang="zh-CN" sz="2800" b="1" i="1" dirty="0" smtClean="0"/>
              <a:t>r</a:t>
            </a:r>
            <a:r>
              <a:rPr lang="zh-CN" altLang="en-US" sz="2800" b="1" i="1" dirty="0" smtClean="0"/>
              <a:t>、</a:t>
            </a:r>
            <a:r>
              <a:rPr lang="zh-CN" altLang="zh-CN" sz="2800" b="1" dirty="0" smtClean="0"/>
              <a:t>同</a:t>
            </a:r>
            <a:r>
              <a:rPr lang="zh-CN" altLang="zh-CN" sz="2800" b="1" dirty="0"/>
              <a:t>一</a:t>
            </a:r>
            <a:r>
              <a:rPr lang="zh-CN" altLang="zh-CN" sz="2800" b="1" dirty="0" smtClean="0"/>
              <a:t>存期</a:t>
            </a:r>
            <a:r>
              <a:rPr lang="en-US" altLang="zh-CN" sz="2800" b="1" i="1" dirty="0" smtClean="0"/>
              <a:t>n</a:t>
            </a:r>
            <a:r>
              <a:rPr lang="zh-CN" altLang="zh-CN" sz="2800" b="1" dirty="0" smtClean="0"/>
              <a:t>计算单利</a:t>
            </a:r>
            <a:r>
              <a:rPr lang="zh-CN" altLang="zh-CN" sz="2800" b="1" dirty="0"/>
              <a:t>和</a:t>
            </a:r>
            <a:r>
              <a:rPr lang="zh-CN" altLang="zh-CN" sz="2800" b="1" dirty="0" smtClean="0"/>
              <a:t>复利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sp>
        <p:nvSpPr>
          <p:cNvPr id="11" name="矩形 10"/>
          <p:cNvSpPr/>
          <p:nvPr/>
        </p:nvSpPr>
        <p:spPr>
          <a:xfrm>
            <a:off x="1032729" y="5111606"/>
            <a:ext cx="289119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单利本息</a:t>
            </a:r>
            <a:r>
              <a:rPr lang="zh-CN" altLang="en-US" sz="2800" b="1" dirty="0"/>
              <a:t>：</a:t>
            </a:r>
            <a:r>
              <a:rPr lang="en-US" altLang="zh-CN" sz="2800" b="1" dirty="0" smtClean="0"/>
              <a:t>1+</a:t>
            </a:r>
            <a:r>
              <a:rPr lang="en-US" altLang="zh-CN" sz="2800" b="1" i="1" dirty="0" smtClean="0"/>
              <a:t>nr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7223096" y="5138028"/>
            <a:ext cx="1114408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rgbClr val="000000"/>
                </a:solidFill>
              </a:rPr>
              <a:t>&gt;1+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nr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3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9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2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26" tmFilter="0, 0; 0.125,0.2665; 0.25,0.4; 0.375,0.465; 0.5,0.5;  0.625,0.535; 0.75,0.6; 0.875,0.7335; 1,1">
                                          <p:stCondLst>
                                            <p:cond delay="32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" tmFilter="0, 0; 0.125,0.2665; 0.25,0.4; 0.375,0.465; 0.5,0.5;  0.625,0.535; 0.75,0.6; 0.875,0.7335; 1,1">
                                          <p:stCondLst>
                                            <p:cond delay="6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" tmFilter="0, 0; 0.125,0.2665; 0.25,0.4; 0.375,0.465; 0.5,0.5;  0.625,0.535; 0.75,0.6; 0.875,0.7335; 1,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1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" decel="50000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">
                                          <p:stCondLst>
                                            <p:cond delay="64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" decel="50000">
                                          <p:stCondLst>
                                            <p:cond delay="65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" decel="5000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 animBg="1"/>
      <p:bldP spid="10" grpId="0"/>
      <p:bldP spid="11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7078" y="549275"/>
            <a:ext cx="600114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差分方程模型</a:t>
            </a:r>
            <a:r>
              <a:rPr lang="zh-CN" altLang="en-US" sz="3200" b="1" dirty="0">
                <a:ea typeface="隶书" pitchFamily="49" charset="-122"/>
              </a:rPr>
              <a:t>与蛛网模型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的一致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93126" y="2820112"/>
            <a:ext cx="16642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smtClean="0"/>
              <a:t>y</a:t>
            </a:r>
            <a:r>
              <a:rPr lang="en-US" altLang="zh-CN" sz="2800" b="1" baseline="-25000" dirty="0" smtClean="0"/>
              <a:t>0</a:t>
            </a:r>
            <a:r>
              <a:rPr lang="zh-CN" altLang="zh-CN" sz="2800" b="1" dirty="0" smtClean="0"/>
              <a:t>稳定</a:t>
            </a:r>
            <a:endParaRPr lang="zh-CN" altLang="en-US" sz="28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3341725" y="2564904"/>
            <a:ext cx="848309" cy="582495"/>
            <a:chOff x="3720941" y="4337039"/>
            <a:chExt cx="848309" cy="582495"/>
          </a:xfrm>
        </p:grpSpPr>
        <p:sp>
          <p:nvSpPr>
            <p:cNvPr id="9" name="AutoShape 24"/>
            <p:cNvSpPr>
              <a:spLocks noChangeArrowheads="1"/>
            </p:cNvSpPr>
            <p:nvPr/>
          </p:nvSpPr>
          <p:spPr bwMode="auto">
            <a:xfrm>
              <a:off x="3726839" y="4770093"/>
              <a:ext cx="738229" cy="149441"/>
            </a:xfrm>
            <a:prstGeom prst="notchedRightArrow">
              <a:avLst>
                <a:gd name="adj1" fmla="val 50000"/>
                <a:gd name="adj2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720941" y="4337039"/>
              <a:ext cx="8483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k</a:t>
              </a:r>
              <a:r>
                <a:rPr lang="en-US" altLang="zh-CN" dirty="0"/>
                <a:t>→∞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28688" y="3313049"/>
            <a:ext cx="848309" cy="582495"/>
            <a:chOff x="3720941" y="4337039"/>
            <a:chExt cx="848309" cy="582495"/>
          </a:xfrm>
        </p:grpSpPr>
        <p:sp>
          <p:nvSpPr>
            <p:cNvPr id="12" name="AutoShape 24"/>
            <p:cNvSpPr>
              <a:spLocks noChangeArrowheads="1"/>
            </p:cNvSpPr>
            <p:nvPr/>
          </p:nvSpPr>
          <p:spPr bwMode="auto">
            <a:xfrm>
              <a:off x="3726839" y="4770093"/>
              <a:ext cx="738229" cy="149441"/>
            </a:xfrm>
            <a:prstGeom prst="notchedRightArrow">
              <a:avLst>
                <a:gd name="adj1" fmla="val 50000"/>
                <a:gd name="adj2" fmla="val 33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720941" y="4337039"/>
              <a:ext cx="8483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k</a:t>
              </a:r>
              <a:r>
                <a:rPr lang="en-US" altLang="zh-CN" dirty="0"/>
                <a:t>→∞</a:t>
              </a:r>
              <a:endParaRPr lang="zh-CN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4237654" y="2795736"/>
            <a:ext cx="114326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k</a:t>
            </a:r>
            <a:r>
              <a:rPr lang="en-US" altLang="zh-CN" sz="2800" b="1" dirty="0"/>
              <a:t>→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endParaRPr lang="zh-CN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5488928" y="2789829"/>
            <a:ext cx="11015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y</a:t>
            </a:r>
            <a:r>
              <a:rPr lang="en-US" altLang="zh-CN" sz="2800" b="1" i="1" baseline="-25000" dirty="0"/>
              <a:t>k</a:t>
            </a:r>
            <a:r>
              <a:rPr lang="en-US" altLang="zh-CN" sz="2800" b="1" dirty="0"/>
              <a:t>→</a:t>
            </a:r>
            <a:r>
              <a:rPr lang="en-US" altLang="zh-CN" sz="2800" b="1" i="1" dirty="0"/>
              <a:t>y</a:t>
            </a:r>
            <a:r>
              <a:rPr lang="en-US" altLang="zh-CN" sz="2800" b="1" baseline="-25000" dirty="0"/>
              <a:t>0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4290528" y="3511995"/>
            <a:ext cx="155844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err="1" smtClean="0"/>
              <a:t>y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/>
              <a:t>→∞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6432451" y="3511995"/>
            <a:ext cx="2024913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smtClean="0"/>
              <a:t>y</a:t>
            </a:r>
            <a:r>
              <a:rPr lang="en-US" altLang="zh-CN" sz="2800" b="1" baseline="-25000" dirty="0" smtClean="0"/>
              <a:t>0</a:t>
            </a:r>
            <a:r>
              <a:rPr lang="zh-CN" altLang="en-US" sz="2800" b="1" dirty="0"/>
              <a:t>不</a:t>
            </a:r>
            <a:r>
              <a:rPr lang="zh-CN" altLang="zh-CN" sz="2800" b="1" dirty="0" smtClean="0"/>
              <a:t>稳定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79712" y="1412776"/>
                <a:ext cx="34385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a:rPr lang="zh-CN" altLang="en-US" i="1" dirty="0" smtClean="0">
                          <a:latin typeface="Cambria Math"/>
                        </a:rPr>
                        <m:t>𝛼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412776"/>
                <a:ext cx="343850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51720" y="2031231"/>
                <a:ext cx="3357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=</m:t>
                          </m:r>
                          <m:r>
                            <a:rPr lang="el-GR" altLang="zh-CN" i="1">
                              <a:latin typeface="Cambria Math"/>
                            </a:rPr>
                            <m:t>𝛽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031231"/>
                <a:ext cx="3357137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64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604424" y="1412776"/>
            <a:ext cx="126669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latin typeface="+mj-ea"/>
                <a:ea typeface="+mj-ea"/>
              </a:rPr>
              <a:t>差分</a:t>
            </a:r>
            <a:r>
              <a:rPr lang="zh-CN" altLang="zh-CN" sz="2800" b="1" dirty="0" smtClean="0">
                <a:latin typeface="+mj-ea"/>
                <a:ea typeface="+mj-ea"/>
              </a:rPr>
              <a:t>方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 smtClean="0">
                <a:latin typeface="+mj-ea"/>
                <a:ea typeface="+mj-ea"/>
              </a:rPr>
              <a:t>程</a:t>
            </a:r>
            <a:r>
              <a:rPr lang="zh-CN" altLang="zh-CN" sz="2800" b="1" dirty="0">
                <a:latin typeface="+mj-ea"/>
                <a:ea typeface="+mj-ea"/>
              </a:rPr>
              <a:t>模型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6180" y="436510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蛛网模型</a:t>
            </a:r>
            <a:endParaRPr lang="zh-CN" altLang="en-US" sz="2800" dirty="0">
              <a:latin typeface="+mj-ea"/>
              <a:ea typeface="+mj-ea"/>
            </a:endParaRPr>
          </a:p>
        </p:txBody>
      </p:sp>
      <p:graphicFrame>
        <p:nvGraphicFramePr>
          <p:cNvPr id="22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541722"/>
              </p:ext>
            </p:extLst>
          </p:nvPr>
        </p:nvGraphicFramePr>
        <p:xfrm>
          <a:off x="2561259" y="4365104"/>
          <a:ext cx="16287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0" name="公式" r:id="rId5" imgW="558720" imgH="241200" progId="Equation.3">
                  <p:embed/>
                </p:oleObj>
              </mc:Choice>
              <mc:Fallback>
                <p:oleObj name="公式" r:id="rId5" imgW="558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259" y="4365104"/>
                        <a:ext cx="1628775" cy="61118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49"/>
          <p:cNvSpPr>
            <a:spLocks noChangeArrowheads="1"/>
          </p:cNvSpPr>
          <p:nvPr/>
        </p:nvSpPr>
        <p:spPr bwMode="auto">
          <a:xfrm>
            <a:off x="4617462" y="4437112"/>
            <a:ext cx="282733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0</a:t>
            </a:r>
            <a:r>
              <a:rPr lang="zh-CN" altLang="zh-CN" sz="2800" b="1" dirty="0"/>
              <a:t>是稳定平衡点</a:t>
            </a:r>
            <a:endParaRPr lang="zh-CN" altLang="en-US" sz="2800" b="1" dirty="0"/>
          </a:p>
        </p:txBody>
      </p:sp>
      <p:sp>
        <p:nvSpPr>
          <p:cNvPr id="24" name="Rectangle 167"/>
          <p:cNvSpPr>
            <a:spLocks noChangeArrowheads="1"/>
          </p:cNvSpPr>
          <p:nvPr/>
        </p:nvSpPr>
        <p:spPr bwMode="auto">
          <a:xfrm>
            <a:off x="4617462" y="5157192"/>
            <a:ext cx="31496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800" b="1" i="1" dirty="0"/>
              <a:t>P</a:t>
            </a:r>
            <a:r>
              <a:rPr lang="en-US" altLang="zh-CN" sz="2800" b="1" baseline="-25000" dirty="0"/>
              <a:t>0</a:t>
            </a:r>
            <a:r>
              <a:rPr lang="zh-CN" altLang="zh-CN" sz="2800" b="1" dirty="0"/>
              <a:t>是不稳定平衡点</a:t>
            </a:r>
            <a:endParaRPr lang="zh-CN" altLang="en-US" sz="2800" b="1" dirty="0"/>
          </a:p>
        </p:txBody>
      </p:sp>
      <p:graphicFrame>
        <p:nvGraphicFramePr>
          <p:cNvPr id="25" name="Object 2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23805"/>
              </p:ext>
            </p:extLst>
          </p:nvPr>
        </p:nvGraphicFramePr>
        <p:xfrm>
          <a:off x="2461728" y="5154979"/>
          <a:ext cx="182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1" name="公式" r:id="rId7" imgW="571320" imgH="241200" progId="Equation.3">
                  <p:embed/>
                </p:oleObj>
              </mc:Choice>
              <mc:Fallback>
                <p:oleObj name="公式" r:id="rId7" imgW="571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728" y="5154979"/>
                        <a:ext cx="1828800" cy="609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5508104" y="1412776"/>
            <a:ext cx="304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/>
              <a:t>直线 </a:t>
            </a:r>
            <a:r>
              <a:rPr lang="en-US" altLang="zh-CN" sz="2800" b="1" i="1" dirty="0" smtClean="0"/>
              <a:t>f </a:t>
            </a:r>
            <a:r>
              <a:rPr lang="zh-CN" altLang="zh-CN" sz="2800" b="1" dirty="0" smtClean="0"/>
              <a:t>斜率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K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f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  <a:sym typeface="Symbol"/>
              </a:rPr>
              <a:t>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80112" y="2041684"/>
            <a:ext cx="3096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solidFill>
                  <a:srgbClr val="000000"/>
                </a:solidFill>
              </a:rPr>
              <a:t>直线 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g </a:t>
            </a:r>
            <a:r>
              <a:rPr lang="zh-CN" altLang="zh-CN" sz="2800" b="1" dirty="0" smtClean="0"/>
              <a:t>斜率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K</a:t>
            </a:r>
            <a:r>
              <a:rPr lang="en-US" altLang="zh-CN" sz="2800" b="1" i="1" baseline="-25000" dirty="0" smtClean="0">
                <a:solidFill>
                  <a:srgbClr val="FF0000"/>
                </a:solidFill>
              </a:rPr>
              <a:t>g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=1</a:t>
            </a:r>
            <a:r>
              <a:rPr lang="en-US" altLang="zh-CN" sz="2800" b="1" dirty="0">
                <a:solidFill>
                  <a:srgbClr val="FF0000"/>
                </a:solidFill>
              </a:rPr>
              <a:t>/</a:t>
            </a:r>
            <a:r>
              <a:rPr lang="en-US" altLang="zh-CN" sz="2800" b="1" i="1" dirty="0">
                <a:solidFill>
                  <a:srgbClr val="FF0000"/>
                </a:solidFill>
                <a:sym typeface="Symbol"/>
              </a:rPr>
              <a:t>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79712" y="2764959"/>
            <a:ext cx="127150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ym typeface="Symbol"/>
              </a:rPr>
              <a:t> &lt; </a:t>
            </a:r>
            <a:r>
              <a:rPr lang="en-US" altLang="zh-CN" sz="2800" b="1" dirty="0" smtClean="0"/>
              <a:t>1</a:t>
            </a:r>
            <a:r>
              <a:rPr lang="en-US" altLang="zh-CN" sz="2800" b="1" dirty="0"/>
              <a:t>/</a:t>
            </a:r>
            <a:r>
              <a:rPr lang="en-US" altLang="zh-CN" sz="2800" b="1" i="1" dirty="0" smtClean="0">
                <a:sym typeface="Symbol"/>
              </a:rPr>
              <a:t></a:t>
            </a:r>
            <a:endParaRPr lang="zh-CN" altLang="en-US" sz="2800" b="1" i="1" dirty="0">
              <a:solidFill>
                <a:srgbClr val="0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24596" y="3501008"/>
            <a:ext cx="1181734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smtClean="0">
                <a:sym typeface="Symbol"/>
              </a:rPr>
              <a:t> &gt;</a:t>
            </a:r>
            <a:r>
              <a:rPr lang="en-US" altLang="zh-CN" sz="2800" b="1" dirty="0" smtClean="0"/>
              <a:t>1</a:t>
            </a:r>
            <a:r>
              <a:rPr lang="en-US" altLang="zh-CN" sz="2800" b="1" dirty="0"/>
              <a:t>/</a:t>
            </a:r>
            <a:r>
              <a:rPr lang="en-US" altLang="zh-CN" sz="2800" b="1" i="1" dirty="0" smtClean="0">
                <a:sym typeface="Symbol"/>
              </a:rPr>
              <a:t></a:t>
            </a:r>
            <a:endParaRPr lang="zh-CN" altLang="en-US" sz="28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62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5" grpId="0"/>
      <p:bldP spid="16" grpId="0"/>
      <p:bldP spid="17" grpId="0" animBg="1"/>
      <p:bldP spid="18" grpId="0"/>
      <p:bldP spid="19" grpId="0"/>
      <p:bldP spid="20" grpId="0"/>
      <p:bldP spid="21" grpId="0"/>
      <p:bldP spid="23" grpId="0" animBg="1"/>
      <p:bldP spid="24" grpId="0" animBg="1"/>
      <p:bldP spid="28" grpId="0"/>
      <p:bldP spid="30" grpId="0"/>
      <p:bldP spid="31" grpId="0" animBg="1"/>
      <p:bldP spid="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027"/>
          <p:cNvSpPr>
            <a:spLocks noChangeArrowheads="1"/>
          </p:cNvSpPr>
          <p:nvPr/>
        </p:nvSpPr>
        <p:spPr bwMode="auto">
          <a:xfrm>
            <a:off x="543064" y="476672"/>
            <a:ext cx="3236848" cy="6858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政府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的干预办法</a:t>
            </a:r>
          </a:p>
        </p:txBody>
      </p:sp>
      <p:sp>
        <p:nvSpPr>
          <p:cNvPr id="45061" name="Rectangle 1029"/>
          <p:cNvSpPr>
            <a:spLocks noChangeArrowheads="1"/>
          </p:cNvSpPr>
          <p:nvPr/>
        </p:nvSpPr>
        <p:spPr bwMode="auto">
          <a:xfrm>
            <a:off x="762000" y="1447800"/>
            <a:ext cx="4167188" cy="685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800" b="1"/>
              <a:t>1. </a:t>
            </a:r>
            <a:r>
              <a:rPr lang="zh-CN" altLang="en-US" sz="2800" b="1"/>
              <a:t>使 </a:t>
            </a:r>
            <a:r>
              <a:rPr lang="zh-CN" altLang="en-US" sz="2800" b="1" i="1">
                <a:sym typeface="Symbol" pitchFamily="18" charset="2"/>
              </a:rPr>
              <a:t> </a:t>
            </a:r>
            <a:r>
              <a:rPr lang="zh-CN" altLang="en-US" sz="2800" b="1"/>
              <a:t>尽量小，如 </a:t>
            </a:r>
            <a:r>
              <a:rPr lang="zh-CN" altLang="en-US" sz="2800" b="1" i="1">
                <a:sym typeface="Symbol" pitchFamily="18" charset="2"/>
              </a:rPr>
              <a:t></a:t>
            </a:r>
            <a:r>
              <a:rPr lang="en-US" altLang="zh-CN" sz="2800" b="1">
                <a:sym typeface="Symbol" pitchFamily="18" charset="2"/>
              </a:rPr>
              <a:t>=0</a:t>
            </a:r>
            <a:r>
              <a:rPr lang="en-US" altLang="zh-CN" sz="2800" b="1" i="1">
                <a:sym typeface="Symbol" pitchFamily="18" charset="2"/>
              </a:rPr>
              <a:t> </a:t>
            </a:r>
          </a:p>
        </p:txBody>
      </p:sp>
      <p:sp>
        <p:nvSpPr>
          <p:cNvPr id="45065" name="Rectangle 1033"/>
          <p:cNvSpPr>
            <a:spLocks noChangeArrowheads="1"/>
          </p:cNvSpPr>
          <p:nvPr/>
        </p:nvSpPr>
        <p:spPr bwMode="auto">
          <a:xfrm>
            <a:off x="685800" y="2971800"/>
            <a:ext cx="44053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以行政手段控制价格不变</a:t>
            </a:r>
            <a:endParaRPr lang="zh-CN" altLang="en-US" sz="28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5069" name="Rectangle 1037"/>
          <p:cNvSpPr>
            <a:spLocks noChangeArrowheads="1"/>
          </p:cNvSpPr>
          <p:nvPr/>
        </p:nvSpPr>
        <p:spPr bwMode="auto">
          <a:xfrm>
            <a:off x="762000" y="3886200"/>
            <a:ext cx="42418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800" b="1"/>
              <a:t>2. </a:t>
            </a:r>
            <a:r>
              <a:rPr lang="zh-CN" altLang="en-US" sz="2800" b="1"/>
              <a:t>使 </a:t>
            </a:r>
            <a:r>
              <a:rPr lang="zh-CN" altLang="en-US" sz="2800" b="1" i="1">
                <a:sym typeface="Symbol" pitchFamily="18" charset="2"/>
              </a:rPr>
              <a:t> </a:t>
            </a:r>
            <a:r>
              <a:rPr lang="zh-CN" altLang="en-US" sz="2800" b="1"/>
              <a:t>尽量小，如 </a:t>
            </a:r>
            <a:r>
              <a:rPr lang="zh-CN" altLang="en-US" sz="2800" b="1" i="1">
                <a:sym typeface="Symbol" pitchFamily="18" charset="2"/>
              </a:rPr>
              <a:t> </a:t>
            </a:r>
            <a:r>
              <a:rPr lang="en-US" altLang="zh-CN" sz="2800" b="1">
                <a:sym typeface="Symbol" pitchFamily="18" charset="2"/>
              </a:rPr>
              <a:t>=0</a:t>
            </a:r>
          </a:p>
        </p:txBody>
      </p:sp>
      <p:sp>
        <p:nvSpPr>
          <p:cNvPr id="45071" name="Rectangle 1039"/>
          <p:cNvSpPr>
            <a:spLocks noChangeArrowheads="1"/>
          </p:cNvSpPr>
          <p:nvPr/>
        </p:nvSpPr>
        <p:spPr bwMode="auto">
          <a:xfrm>
            <a:off x="609600" y="5410200"/>
            <a:ext cx="44053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靠经济实力控制数量不变</a:t>
            </a:r>
          </a:p>
        </p:txBody>
      </p:sp>
      <p:grpSp>
        <p:nvGrpSpPr>
          <p:cNvPr id="2" name="Group 1099"/>
          <p:cNvGrpSpPr>
            <a:grpSpLocks/>
          </p:cNvGrpSpPr>
          <p:nvPr/>
        </p:nvGrpSpPr>
        <p:grpSpPr bwMode="auto">
          <a:xfrm>
            <a:off x="5029200" y="1371600"/>
            <a:ext cx="3255963" cy="2362200"/>
            <a:chOff x="3168" y="624"/>
            <a:chExt cx="2016" cy="1488"/>
          </a:xfrm>
        </p:grpSpPr>
        <p:sp>
          <p:nvSpPr>
            <p:cNvPr id="65563" name="Line 1071"/>
            <p:cNvSpPr>
              <a:spLocks noChangeShapeType="1"/>
            </p:cNvSpPr>
            <p:nvPr/>
          </p:nvSpPr>
          <p:spPr bwMode="auto">
            <a:xfrm>
              <a:off x="3456" y="72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4" name="Line 1072"/>
            <p:cNvSpPr>
              <a:spLocks noChangeShapeType="1"/>
            </p:cNvSpPr>
            <p:nvPr/>
          </p:nvSpPr>
          <p:spPr bwMode="auto">
            <a:xfrm>
              <a:off x="3456" y="1920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5" name="Line 1073"/>
            <p:cNvSpPr>
              <a:spLocks noChangeShapeType="1"/>
            </p:cNvSpPr>
            <p:nvPr/>
          </p:nvSpPr>
          <p:spPr bwMode="auto">
            <a:xfrm>
              <a:off x="3600" y="1344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6" name="Rectangle 1074"/>
            <p:cNvSpPr>
              <a:spLocks noChangeArrowheads="1"/>
            </p:cNvSpPr>
            <p:nvPr/>
          </p:nvSpPr>
          <p:spPr bwMode="auto">
            <a:xfrm>
              <a:off x="4896" y="1872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i="1"/>
                <a:t>x</a:t>
              </a:r>
            </a:p>
          </p:txBody>
        </p:sp>
        <p:sp>
          <p:nvSpPr>
            <p:cNvPr id="65567" name="Rectangle 1075"/>
            <p:cNvSpPr>
              <a:spLocks noChangeArrowheads="1"/>
            </p:cNvSpPr>
            <p:nvPr/>
          </p:nvSpPr>
          <p:spPr bwMode="auto">
            <a:xfrm>
              <a:off x="3216" y="624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i="1"/>
                <a:t>y</a:t>
              </a:r>
            </a:p>
          </p:txBody>
        </p:sp>
        <p:sp>
          <p:nvSpPr>
            <p:cNvPr id="65568" name="Rectangle 1076"/>
            <p:cNvSpPr>
              <a:spLocks noChangeArrowheads="1"/>
            </p:cNvSpPr>
            <p:nvPr/>
          </p:nvSpPr>
          <p:spPr bwMode="auto">
            <a:xfrm>
              <a:off x="3216" y="182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O</a:t>
              </a:r>
            </a:p>
          </p:txBody>
        </p:sp>
        <p:sp>
          <p:nvSpPr>
            <p:cNvPr id="65569" name="Line 1077"/>
            <p:cNvSpPr>
              <a:spLocks noChangeShapeType="1"/>
            </p:cNvSpPr>
            <p:nvPr/>
          </p:nvSpPr>
          <p:spPr bwMode="auto">
            <a:xfrm flipH="1">
              <a:off x="3456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0" name="Rectangle 1078"/>
            <p:cNvSpPr>
              <a:spLocks noChangeArrowheads="1"/>
            </p:cNvSpPr>
            <p:nvPr/>
          </p:nvSpPr>
          <p:spPr bwMode="auto">
            <a:xfrm>
              <a:off x="3168" y="1200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i="1"/>
                <a:t>y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  <p:sp>
          <p:nvSpPr>
            <p:cNvPr id="65571" name="Rectangle 1079"/>
            <p:cNvSpPr>
              <a:spLocks noChangeArrowheads="1"/>
            </p:cNvSpPr>
            <p:nvPr/>
          </p:nvSpPr>
          <p:spPr bwMode="auto">
            <a:xfrm>
              <a:off x="4464" y="76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i="1"/>
                <a:t>g</a:t>
              </a:r>
            </a:p>
          </p:txBody>
        </p:sp>
        <p:sp>
          <p:nvSpPr>
            <p:cNvPr id="65572" name="Rectangle 1080"/>
            <p:cNvSpPr>
              <a:spLocks noChangeArrowheads="1"/>
            </p:cNvSpPr>
            <p:nvPr/>
          </p:nvSpPr>
          <p:spPr bwMode="auto">
            <a:xfrm>
              <a:off x="4512" y="12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i="1"/>
                <a:t>f</a:t>
              </a:r>
            </a:p>
          </p:txBody>
        </p:sp>
        <p:sp>
          <p:nvSpPr>
            <p:cNvPr id="65573" name="Arc 1081"/>
            <p:cNvSpPr>
              <a:spLocks/>
            </p:cNvSpPr>
            <p:nvPr/>
          </p:nvSpPr>
          <p:spPr bwMode="auto">
            <a:xfrm flipV="1">
              <a:off x="3648" y="816"/>
              <a:ext cx="860" cy="864"/>
            </a:xfrm>
            <a:custGeom>
              <a:avLst/>
              <a:gdLst>
                <a:gd name="T0" fmla="*/ 0 w 21504"/>
                <a:gd name="T1" fmla="*/ 0 h 21600"/>
                <a:gd name="T2" fmla="*/ 34 w 21504"/>
                <a:gd name="T3" fmla="*/ 31 h 21600"/>
                <a:gd name="T4" fmla="*/ 0 w 21504"/>
                <a:gd name="T5" fmla="*/ 35 h 21600"/>
                <a:gd name="T6" fmla="*/ 0 60000 65536"/>
                <a:gd name="T7" fmla="*/ 0 60000 65536"/>
                <a:gd name="T8" fmla="*/ 0 60000 65536"/>
                <a:gd name="T9" fmla="*/ 0 w 21504"/>
                <a:gd name="T10" fmla="*/ 0 h 21600"/>
                <a:gd name="T11" fmla="*/ 21504 w 2150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04" h="21600" fill="none" extrusionOk="0">
                  <a:moveTo>
                    <a:pt x="-1" y="0"/>
                  </a:moveTo>
                  <a:cubicBezTo>
                    <a:pt x="11140" y="0"/>
                    <a:pt x="20453" y="8472"/>
                    <a:pt x="21503" y="19563"/>
                  </a:cubicBezTo>
                </a:path>
                <a:path w="21504" h="21600" stroke="0" extrusionOk="0">
                  <a:moveTo>
                    <a:pt x="-1" y="0"/>
                  </a:moveTo>
                  <a:cubicBezTo>
                    <a:pt x="11140" y="0"/>
                    <a:pt x="20453" y="8472"/>
                    <a:pt x="21503" y="1956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100"/>
          <p:cNvGrpSpPr>
            <a:grpSpLocks/>
          </p:cNvGrpSpPr>
          <p:nvPr/>
        </p:nvGrpSpPr>
        <p:grpSpPr bwMode="auto">
          <a:xfrm>
            <a:off x="5105400" y="3810000"/>
            <a:ext cx="3178175" cy="2362200"/>
            <a:chOff x="3216" y="2160"/>
            <a:chExt cx="1968" cy="1488"/>
          </a:xfrm>
        </p:grpSpPr>
        <p:sp>
          <p:nvSpPr>
            <p:cNvPr id="65552" name="Arc 1083"/>
            <p:cNvSpPr>
              <a:spLocks/>
            </p:cNvSpPr>
            <p:nvPr/>
          </p:nvSpPr>
          <p:spPr bwMode="auto">
            <a:xfrm flipH="1" flipV="1">
              <a:off x="3888" y="2352"/>
              <a:ext cx="1028" cy="816"/>
            </a:xfrm>
            <a:custGeom>
              <a:avLst/>
              <a:gdLst>
                <a:gd name="T0" fmla="*/ 0 w 23126"/>
                <a:gd name="T1" fmla="*/ 0 h 21600"/>
                <a:gd name="T2" fmla="*/ 46 w 23126"/>
                <a:gd name="T3" fmla="*/ 31 h 21600"/>
                <a:gd name="T4" fmla="*/ 3 w 23126"/>
                <a:gd name="T5" fmla="*/ 31 h 21600"/>
                <a:gd name="T6" fmla="*/ 0 60000 65536"/>
                <a:gd name="T7" fmla="*/ 0 60000 65536"/>
                <a:gd name="T8" fmla="*/ 0 60000 65536"/>
                <a:gd name="T9" fmla="*/ 0 w 23126"/>
                <a:gd name="T10" fmla="*/ 0 h 21600"/>
                <a:gd name="T11" fmla="*/ 23126 w 2312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126" h="21600" fill="none" extrusionOk="0">
                  <a:moveTo>
                    <a:pt x="-1" y="53"/>
                  </a:moveTo>
                  <a:cubicBezTo>
                    <a:pt x="507" y="18"/>
                    <a:pt x="1016" y="-1"/>
                    <a:pt x="1526" y="0"/>
                  </a:cubicBezTo>
                  <a:cubicBezTo>
                    <a:pt x="13455" y="0"/>
                    <a:pt x="23126" y="9670"/>
                    <a:pt x="23126" y="21600"/>
                  </a:cubicBezTo>
                </a:path>
                <a:path w="23126" h="21600" stroke="0" extrusionOk="0">
                  <a:moveTo>
                    <a:pt x="-1" y="53"/>
                  </a:moveTo>
                  <a:cubicBezTo>
                    <a:pt x="507" y="18"/>
                    <a:pt x="1016" y="-1"/>
                    <a:pt x="1526" y="0"/>
                  </a:cubicBezTo>
                  <a:cubicBezTo>
                    <a:pt x="13455" y="0"/>
                    <a:pt x="23126" y="9670"/>
                    <a:pt x="23126" y="21600"/>
                  </a:cubicBezTo>
                  <a:lnTo>
                    <a:pt x="1526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3" name="Line 1084"/>
            <p:cNvSpPr>
              <a:spLocks noChangeShapeType="1"/>
            </p:cNvSpPr>
            <p:nvPr/>
          </p:nvSpPr>
          <p:spPr bwMode="auto">
            <a:xfrm>
              <a:off x="3456" y="225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4" name="Line 1085"/>
            <p:cNvSpPr>
              <a:spLocks noChangeShapeType="1"/>
            </p:cNvSpPr>
            <p:nvPr/>
          </p:nvSpPr>
          <p:spPr bwMode="auto">
            <a:xfrm>
              <a:off x="3456" y="345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5" name="Rectangle 1086"/>
            <p:cNvSpPr>
              <a:spLocks noChangeArrowheads="1"/>
            </p:cNvSpPr>
            <p:nvPr/>
          </p:nvSpPr>
          <p:spPr bwMode="auto">
            <a:xfrm>
              <a:off x="4896" y="3408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i="1"/>
                <a:t>x</a:t>
              </a:r>
            </a:p>
          </p:txBody>
        </p:sp>
        <p:sp>
          <p:nvSpPr>
            <p:cNvPr id="65556" name="Rectangle 1087"/>
            <p:cNvSpPr>
              <a:spLocks noChangeArrowheads="1"/>
            </p:cNvSpPr>
            <p:nvPr/>
          </p:nvSpPr>
          <p:spPr bwMode="auto">
            <a:xfrm>
              <a:off x="3216" y="2160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i="1"/>
                <a:t>y</a:t>
              </a:r>
            </a:p>
          </p:txBody>
        </p:sp>
        <p:sp>
          <p:nvSpPr>
            <p:cNvPr id="65557" name="Rectangle 1088"/>
            <p:cNvSpPr>
              <a:spLocks noChangeArrowheads="1"/>
            </p:cNvSpPr>
            <p:nvPr/>
          </p:nvSpPr>
          <p:spPr bwMode="auto">
            <a:xfrm>
              <a:off x="3216" y="336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/>
                <a:t>O</a:t>
              </a:r>
            </a:p>
          </p:txBody>
        </p:sp>
        <p:sp>
          <p:nvSpPr>
            <p:cNvPr id="65558" name="Rectangle 1089"/>
            <p:cNvSpPr>
              <a:spLocks noChangeArrowheads="1"/>
            </p:cNvSpPr>
            <p:nvPr/>
          </p:nvSpPr>
          <p:spPr bwMode="auto">
            <a:xfrm>
              <a:off x="4080" y="3408"/>
              <a:ext cx="28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i="1"/>
                <a:t>x</a:t>
              </a:r>
              <a:r>
                <a:rPr lang="en-US" altLang="zh-CN" b="1" baseline="-25000"/>
                <a:t>0</a:t>
              </a:r>
              <a:endParaRPr lang="en-US" altLang="zh-CN" b="1"/>
            </a:p>
          </p:txBody>
        </p:sp>
        <p:sp>
          <p:nvSpPr>
            <p:cNvPr id="65559" name="Rectangle 1090"/>
            <p:cNvSpPr>
              <a:spLocks noChangeArrowheads="1"/>
            </p:cNvSpPr>
            <p:nvPr/>
          </p:nvSpPr>
          <p:spPr bwMode="auto">
            <a:xfrm>
              <a:off x="4128" y="230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i="1"/>
                <a:t>g</a:t>
              </a:r>
            </a:p>
          </p:txBody>
        </p:sp>
        <p:sp>
          <p:nvSpPr>
            <p:cNvPr id="65560" name="Rectangle 1091"/>
            <p:cNvSpPr>
              <a:spLocks noChangeArrowheads="1"/>
            </p:cNvSpPr>
            <p:nvPr/>
          </p:nvSpPr>
          <p:spPr bwMode="auto">
            <a:xfrm>
              <a:off x="4416" y="28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i="1"/>
                <a:t>f</a:t>
              </a:r>
            </a:p>
          </p:txBody>
        </p:sp>
        <p:sp>
          <p:nvSpPr>
            <p:cNvPr id="65561" name="Line 1092"/>
            <p:cNvSpPr>
              <a:spLocks noChangeShapeType="1"/>
            </p:cNvSpPr>
            <p:nvPr/>
          </p:nvSpPr>
          <p:spPr bwMode="auto">
            <a:xfrm>
              <a:off x="4176" y="2352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2" name="Line 1093"/>
            <p:cNvSpPr>
              <a:spLocks noChangeShapeType="1"/>
            </p:cNvSpPr>
            <p:nvPr/>
          </p:nvSpPr>
          <p:spPr bwMode="auto">
            <a:xfrm>
              <a:off x="4176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97"/>
          <p:cNvGrpSpPr>
            <a:grpSpLocks/>
          </p:cNvGrpSpPr>
          <p:nvPr/>
        </p:nvGrpSpPr>
        <p:grpSpPr bwMode="auto">
          <a:xfrm>
            <a:off x="1295400" y="2209800"/>
            <a:ext cx="3781425" cy="609600"/>
            <a:chOff x="864" y="1152"/>
            <a:chExt cx="2160" cy="384"/>
          </a:xfrm>
        </p:grpSpPr>
        <p:sp>
          <p:nvSpPr>
            <p:cNvPr id="65550" name="Rectangle 1065"/>
            <p:cNvSpPr>
              <a:spLocks noChangeArrowheads="1"/>
            </p:cNvSpPr>
            <p:nvPr/>
          </p:nvSpPr>
          <p:spPr bwMode="auto">
            <a:xfrm>
              <a:off x="1008" y="1152"/>
              <a:ext cx="201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需求曲线变为水平</a:t>
              </a:r>
            </a:p>
          </p:txBody>
        </p:sp>
        <p:sp>
          <p:nvSpPr>
            <p:cNvPr id="65551" name="AutoShape 1095"/>
            <p:cNvSpPr>
              <a:spLocks noChangeArrowheads="1"/>
            </p:cNvSpPr>
            <p:nvPr/>
          </p:nvSpPr>
          <p:spPr bwMode="auto">
            <a:xfrm>
              <a:off x="864" y="1200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098"/>
          <p:cNvGrpSpPr>
            <a:grpSpLocks/>
          </p:cNvGrpSpPr>
          <p:nvPr/>
        </p:nvGrpSpPr>
        <p:grpSpPr bwMode="auto">
          <a:xfrm>
            <a:off x="1295400" y="4572000"/>
            <a:ext cx="3781425" cy="609600"/>
            <a:chOff x="816" y="2640"/>
            <a:chExt cx="2160" cy="384"/>
          </a:xfrm>
        </p:grpSpPr>
        <p:sp>
          <p:nvSpPr>
            <p:cNvPr id="65548" name="Rectangle 1068"/>
            <p:cNvSpPr>
              <a:spLocks noChangeArrowheads="1"/>
            </p:cNvSpPr>
            <p:nvPr/>
          </p:nvSpPr>
          <p:spPr bwMode="auto">
            <a:xfrm>
              <a:off x="960" y="2640"/>
              <a:ext cx="201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供应曲线变为竖直</a:t>
              </a:r>
            </a:p>
          </p:txBody>
        </p:sp>
        <p:sp>
          <p:nvSpPr>
            <p:cNvPr id="65549" name="AutoShape 1096"/>
            <p:cNvSpPr>
              <a:spLocks noChangeArrowheads="1"/>
            </p:cNvSpPr>
            <p:nvPr/>
          </p:nvSpPr>
          <p:spPr bwMode="auto">
            <a:xfrm>
              <a:off x="816" y="2670"/>
              <a:ext cx="96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08795" y="620688"/>
            <a:ext cx="3070684" cy="541784"/>
            <a:chOff x="4708795" y="620688"/>
            <a:chExt cx="3070684" cy="541784"/>
          </a:xfrm>
          <a:solidFill>
            <a:srgbClr val="FFFF00"/>
          </a:solidFill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0872395"/>
                </p:ext>
              </p:extLst>
            </p:nvPr>
          </p:nvGraphicFramePr>
          <p:xfrm>
            <a:off x="4708795" y="642987"/>
            <a:ext cx="1258308" cy="519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35" name="公式" r:id="rId3" imgW="431613" imgH="203112" progId="Equation.3">
                    <p:embed/>
                  </p:oleObj>
                </mc:Choice>
                <mc:Fallback>
                  <p:oleObj name="公式" r:id="rId3" imgW="431613" imgH="20311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795" y="642987"/>
                          <a:ext cx="1258308" cy="519485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矩形 7"/>
            <p:cNvSpPr/>
            <p:nvPr/>
          </p:nvSpPr>
          <p:spPr>
            <a:xfrm>
              <a:off x="6152110" y="639252"/>
              <a:ext cx="1627369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</a:rPr>
                <a:t>稳定平衡</a:t>
              </a:r>
              <a:endParaRPr lang="zh-CN" altLang="en-US" dirty="0"/>
            </a:p>
          </p:txBody>
        </p:sp>
        <p:sp>
          <p:nvSpPr>
            <p:cNvPr id="41" name="右箭头 40"/>
            <p:cNvSpPr/>
            <p:nvPr/>
          </p:nvSpPr>
          <p:spPr bwMode="auto">
            <a:xfrm>
              <a:off x="6058115" y="620688"/>
              <a:ext cx="98061" cy="484632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 autoUpdateAnimBg="0"/>
      <p:bldP spid="45065" grpId="0"/>
      <p:bldP spid="45069" grpId="0" animBg="1" autoUpdateAnimBg="0"/>
      <p:bldP spid="4507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7078" y="549275"/>
            <a:ext cx="4272954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差分方程模型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推广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5699" y="3615679"/>
                <a:ext cx="3357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=</m:t>
                          </m:r>
                          <m:r>
                            <a:rPr lang="el-GR" altLang="zh-CN" i="1">
                              <a:latin typeface="Cambria Math"/>
                            </a:rPr>
                            <m:t>𝛽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99" y="3615679"/>
                <a:ext cx="3357137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64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39552" y="2780928"/>
            <a:ext cx="8424936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5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根据当前和</a:t>
            </a:r>
            <a:r>
              <a:rPr lang="zh-CN" altLang="en-US" sz="2800" b="1" dirty="0"/>
              <a:t>前一</a:t>
            </a:r>
            <a:r>
              <a:rPr lang="zh-CN" altLang="en-US" sz="2800" b="1" dirty="0" smtClean="0"/>
              <a:t>时段的</a:t>
            </a:r>
            <a:r>
              <a:rPr lang="zh-CN" altLang="en-US" sz="2800" b="1" dirty="0"/>
              <a:t>价格决定下一时段的产量</a:t>
            </a:r>
            <a:r>
              <a:rPr lang="en-US" altLang="zh-CN" sz="2800" b="1" dirty="0"/>
              <a:t>.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702151" y="2132856"/>
            <a:ext cx="469379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生产者管理</a:t>
            </a:r>
            <a:r>
              <a:rPr lang="zh-CN" altLang="en-US" sz="2800" b="1" dirty="0" smtClean="0">
                <a:ea typeface="楷体_GB2312" pitchFamily="49" charset="-122"/>
              </a:rPr>
              <a:t>水平和素质提高</a:t>
            </a:r>
            <a:endParaRPr lang="zh-CN" altLang="en-US" sz="2800" b="1" dirty="0">
              <a:ea typeface="楷体_GB2312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83568" y="1401887"/>
            <a:ext cx="7309509" cy="546921"/>
            <a:chOff x="683568" y="1401887"/>
            <a:chExt cx="7309509" cy="546921"/>
          </a:xfrm>
        </p:grpSpPr>
        <p:grpSp>
          <p:nvGrpSpPr>
            <p:cNvPr id="3" name="组合 2"/>
            <p:cNvGrpSpPr/>
            <p:nvPr/>
          </p:nvGrpSpPr>
          <p:grpSpPr>
            <a:xfrm>
              <a:off x="4283968" y="1432664"/>
              <a:ext cx="3709109" cy="516144"/>
              <a:chOff x="4283968" y="1432664"/>
              <a:chExt cx="3709109" cy="516144"/>
            </a:xfrm>
          </p:grpSpPr>
          <p:sp>
            <p:nvSpPr>
              <p:cNvPr id="5" name="AutoShape 2081"/>
              <p:cNvSpPr>
                <a:spLocks noChangeArrowheads="1"/>
              </p:cNvSpPr>
              <p:nvPr/>
            </p:nvSpPr>
            <p:spPr bwMode="auto">
              <a:xfrm>
                <a:off x="4283968" y="1443983"/>
                <a:ext cx="151439" cy="504825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554572" y="1432664"/>
                    <a:ext cx="3438505" cy="461665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zh-CN" altLang="en-US" i="1" dirty="0" smtClean="0">
                              <a:latin typeface="Cambria Math"/>
                            </a:rPr>
                            <m:t>𝛼</m:t>
                          </m:r>
                          <m:r>
                            <a:rPr lang="en-US" altLang="zh-CN" b="0" i="1" dirty="0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4572" y="1432664"/>
                    <a:ext cx="3438505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矩形 13"/>
            <p:cNvSpPr/>
            <p:nvPr/>
          </p:nvSpPr>
          <p:spPr>
            <a:xfrm>
              <a:off x="683568" y="1401887"/>
              <a:ext cx="35814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</a:rPr>
                <a:t>消费者需求</a:t>
              </a:r>
              <a:r>
                <a:rPr lang="zh-CN" altLang="zh-CN" sz="2800" b="1" dirty="0" smtClean="0">
                  <a:solidFill>
                    <a:srgbClr val="000000"/>
                  </a:solidFill>
                </a:rPr>
                <a:t>关系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不变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39952" y="3572247"/>
            <a:ext cx="4672391" cy="504825"/>
            <a:chOff x="4139952" y="3572247"/>
            <a:chExt cx="4672391" cy="50482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1557976"/>
                </p:ext>
              </p:extLst>
            </p:nvPr>
          </p:nvGraphicFramePr>
          <p:xfrm>
            <a:off x="4416407" y="3615679"/>
            <a:ext cx="4395936" cy="452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66" name="公式" r:id="rId5" imgW="2362200" imgH="254000" progId="Equation.3">
                    <p:embed/>
                  </p:oleObj>
                </mc:Choice>
                <mc:Fallback>
                  <p:oleObj name="公式" r:id="rId5" imgW="2362200" imgH="2540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407" y="3615679"/>
                          <a:ext cx="4395936" cy="45252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AutoShape 2081"/>
            <p:cNvSpPr>
              <a:spLocks noChangeArrowheads="1"/>
            </p:cNvSpPr>
            <p:nvPr/>
          </p:nvSpPr>
          <p:spPr bwMode="auto">
            <a:xfrm>
              <a:off x="4139952" y="3572247"/>
              <a:ext cx="151439" cy="504825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2805547" y="4324175"/>
            <a:ext cx="3288080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k</a:t>
            </a:r>
            <a:r>
              <a:rPr lang="zh-CN" altLang="zh-CN" sz="2800" b="1" dirty="0"/>
              <a:t>，</a:t>
            </a:r>
            <a:r>
              <a:rPr lang="en-US" altLang="zh-CN" sz="2800" b="1" i="1" dirty="0" err="1"/>
              <a:t>y</a:t>
            </a:r>
            <a:r>
              <a:rPr lang="en-US" altLang="zh-CN" sz="2800" b="1" i="1" baseline="-25000" dirty="0" err="1"/>
              <a:t>k</a:t>
            </a:r>
            <a:r>
              <a:rPr lang="zh-CN" altLang="zh-CN" sz="2800" b="1" dirty="0"/>
              <a:t>的差分方程组</a:t>
            </a:r>
            <a:endParaRPr lang="zh-CN" altLang="en-US" sz="2800" b="1" dirty="0"/>
          </a:p>
        </p:txBody>
      </p:sp>
      <p:sp>
        <p:nvSpPr>
          <p:cNvPr id="18" name="矩形 17"/>
          <p:cNvSpPr/>
          <p:nvPr/>
        </p:nvSpPr>
        <p:spPr>
          <a:xfrm>
            <a:off x="799350" y="5085184"/>
            <a:ext cx="78771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已知</a:t>
            </a:r>
            <a:r>
              <a:rPr lang="en-US" altLang="zh-CN" sz="2800" b="1" i="1" dirty="0" smtClean="0">
                <a:sym typeface="Symbol"/>
              </a:rPr>
              <a:t></a:t>
            </a:r>
            <a:r>
              <a:rPr lang="en-US" altLang="zh-CN" sz="2800" b="1" dirty="0"/>
              <a:t>, </a:t>
            </a:r>
            <a:r>
              <a:rPr lang="en-US" altLang="zh-CN" sz="2800" b="1" i="1" dirty="0">
                <a:sym typeface="Symbol"/>
              </a:rPr>
              <a:t></a:t>
            </a:r>
            <a:r>
              <a:rPr lang="zh-CN" altLang="zh-CN" sz="2800" b="1" dirty="0" smtClean="0"/>
              <a:t>及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/>
              <a:t>, </a:t>
            </a:r>
            <a:r>
              <a:rPr lang="en-US" altLang="zh-CN" sz="2800" b="1" i="1" dirty="0" smtClean="0"/>
              <a:t>y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由</a:t>
            </a:r>
            <a:r>
              <a:rPr lang="zh-CN" altLang="zh-CN" sz="2800" b="1" dirty="0" smtClean="0"/>
              <a:t>初始值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2</a:t>
            </a:r>
            <a:r>
              <a:rPr lang="zh-CN" altLang="zh-CN" sz="2800" b="1" dirty="0" smtClean="0"/>
              <a:t>递</a:t>
            </a:r>
            <a:r>
              <a:rPr lang="zh-CN" altLang="zh-CN" sz="2800" b="1" dirty="0"/>
              <a:t>推地计算</a:t>
            </a:r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err="1" smtClean="0"/>
              <a:t>y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i="1" baseline="-25000" dirty="0"/>
              <a:t> </a:t>
            </a:r>
            <a:r>
              <a:rPr lang="en-US" altLang="zh-CN" sz="2800" b="1" i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466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utoUpdateAnimBg="0"/>
      <p:bldP spid="12" grpId="0" animBg="1"/>
      <p:bldP spid="17" grpId="0" animBg="1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7079" y="549275"/>
            <a:ext cx="3912914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差分方程模型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推广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11560" y="4149080"/>
            <a:ext cx="5688632" cy="2069927"/>
            <a:chOff x="1620" y="4404"/>
            <a:chExt cx="8640" cy="2966"/>
          </a:xfrm>
        </p:grpSpPr>
        <p:pic>
          <p:nvPicPr>
            <p:cNvPr id="12800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4404"/>
              <a:ext cx="4500" cy="2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00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" y="4429"/>
              <a:ext cx="4500" cy="2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7"/>
          <p:cNvSpPr/>
          <p:nvPr/>
        </p:nvSpPr>
        <p:spPr>
          <a:xfrm>
            <a:off x="6444208" y="2667776"/>
            <a:ext cx="202491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smtClean="0"/>
              <a:t>y</a:t>
            </a:r>
            <a:r>
              <a:rPr lang="en-US" altLang="zh-CN" sz="2800" b="1" baseline="-25000" dirty="0" smtClean="0"/>
              <a:t>0</a:t>
            </a:r>
            <a:r>
              <a:rPr lang="zh-CN" altLang="en-US" sz="2800" b="1" dirty="0"/>
              <a:t>不</a:t>
            </a:r>
            <a:r>
              <a:rPr lang="zh-CN" altLang="zh-CN" sz="2800" b="1" dirty="0" smtClean="0"/>
              <a:t>稳定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539552" y="1322004"/>
            <a:ext cx="126669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原模型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43323" y="3596589"/>
            <a:ext cx="1356462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</a:rPr>
              <a:t> 新模型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428799" y="1136111"/>
            <a:ext cx="304032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800" i="1" dirty="0">
                <a:solidFill>
                  <a:srgbClr val="000000"/>
                </a:solidFill>
                <a:sym typeface="Symbol"/>
              </a:rPr>
              <a:t></a:t>
            </a:r>
            <a:r>
              <a:rPr lang="en-US" altLang="zh-CN" sz="2800" dirty="0">
                <a:solidFill>
                  <a:srgbClr val="000000"/>
                </a:solidFill>
              </a:rPr>
              <a:t>=0.24, </a:t>
            </a:r>
            <a:r>
              <a:rPr lang="en-US" altLang="zh-CN" sz="2800" i="1" dirty="0">
                <a:solidFill>
                  <a:srgbClr val="000000"/>
                </a:solidFill>
                <a:sym typeface="Symbol"/>
              </a:rPr>
              <a:t></a:t>
            </a:r>
            <a:r>
              <a:rPr lang="en-US" altLang="zh-CN" sz="2800" dirty="0">
                <a:solidFill>
                  <a:srgbClr val="000000"/>
                </a:solidFill>
              </a:rPr>
              <a:t>=</a:t>
            </a:r>
            <a:r>
              <a:rPr lang="en-US" altLang="zh-CN" sz="2800" dirty="0" smtClean="0">
                <a:solidFill>
                  <a:srgbClr val="000000"/>
                </a:solidFill>
              </a:rPr>
              <a:t>5  </a:t>
            </a:r>
            <a:r>
              <a:rPr lang="zh-CN" altLang="en-US" sz="2800" dirty="0" smtClean="0">
                <a:solidFill>
                  <a:srgbClr val="000000"/>
                </a:solidFill>
              </a:rPr>
              <a:t>不变</a:t>
            </a:r>
            <a:endParaRPr lang="zh-CN" altLang="en-US" sz="2800" dirty="0"/>
          </a:p>
        </p:txBody>
      </p:sp>
      <p:grpSp>
        <p:nvGrpSpPr>
          <p:cNvPr id="21" name="Group 2"/>
          <p:cNvGrpSpPr>
            <a:grpSpLocks/>
          </p:cNvGrpSpPr>
          <p:nvPr/>
        </p:nvGrpSpPr>
        <p:grpSpPr bwMode="auto">
          <a:xfrm>
            <a:off x="683568" y="1772817"/>
            <a:ext cx="5486400" cy="1728192"/>
            <a:chOff x="1427" y="12280"/>
            <a:chExt cx="8920" cy="2720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" y="12300"/>
              <a:ext cx="4500" cy="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" y="12280"/>
              <a:ext cx="4560" cy="2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矩形 21"/>
          <p:cNvSpPr/>
          <p:nvPr/>
        </p:nvSpPr>
        <p:spPr>
          <a:xfrm>
            <a:off x="1076542" y="1934835"/>
            <a:ext cx="83708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 err="1" smtClean="0"/>
              <a:t>x</a:t>
            </a:r>
            <a:r>
              <a:rPr lang="en-US" altLang="zh-CN" sz="2000" b="1" i="1" baseline="-25000" dirty="0" err="1" smtClean="0"/>
              <a:t>k</a:t>
            </a:r>
            <a:r>
              <a:rPr lang="en-US" altLang="zh-CN" sz="2000" b="1" dirty="0" smtClean="0"/>
              <a:t>→∞</a:t>
            </a:r>
            <a:endParaRPr lang="zh-CN" altLang="en-US" sz="2000" b="1" dirty="0"/>
          </a:p>
        </p:txBody>
      </p:sp>
      <p:sp>
        <p:nvSpPr>
          <p:cNvPr id="23" name="矩形 22"/>
          <p:cNvSpPr/>
          <p:nvPr/>
        </p:nvSpPr>
        <p:spPr>
          <a:xfrm>
            <a:off x="3779912" y="1939818"/>
            <a:ext cx="82266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 err="1" smtClean="0"/>
              <a:t>y</a:t>
            </a:r>
            <a:r>
              <a:rPr lang="en-US" altLang="zh-CN" sz="2000" b="1" i="1" baseline="-25000" dirty="0" err="1" smtClean="0"/>
              <a:t>k</a:t>
            </a:r>
            <a:r>
              <a:rPr lang="en-US" altLang="zh-CN" sz="2000" b="1" dirty="0"/>
              <a:t>→∞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33531" y="1352781"/>
                <a:ext cx="33571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=</m:t>
                          </m:r>
                          <m:r>
                            <a:rPr lang="el-GR" altLang="zh-CN" i="1">
                              <a:latin typeface="Cambria Math"/>
                            </a:rPr>
                            <m:t>𝛽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531" y="1352781"/>
                <a:ext cx="3357137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363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352599"/>
              </p:ext>
            </p:extLst>
          </p:nvPr>
        </p:nvGraphicFramePr>
        <p:xfrm>
          <a:off x="1907704" y="3616325"/>
          <a:ext cx="43957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1" name="公式" r:id="rId8" imgW="2362200" imgH="254000" progId="Equation.3">
                  <p:embed/>
                </p:oleObj>
              </mc:Choice>
              <mc:Fallback>
                <p:oleObj name="公式" r:id="rId8" imgW="2362200" imgH="254000" progId="Equation.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616325"/>
                        <a:ext cx="439578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2113595" y="4371077"/>
            <a:ext cx="867545" cy="40011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/>
              <a:t>x</a:t>
            </a:r>
            <a:r>
              <a:rPr lang="en-US" altLang="zh-CN" sz="2000" b="1" i="1" baseline="-25000" dirty="0"/>
              <a:t>k</a:t>
            </a:r>
            <a:r>
              <a:rPr lang="en-US" altLang="zh-CN" sz="2000" b="1" dirty="0"/>
              <a:t>→</a:t>
            </a:r>
            <a:r>
              <a:rPr lang="en-US" altLang="zh-CN" sz="2000" b="1" i="1" dirty="0" smtClean="0"/>
              <a:t>x</a:t>
            </a:r>
            <a:r>
              <a:rPr lang="en-US" altLang="zh-CN" sz="2000" b="1" baseline="-25000" dirty="0" smtClean="0"/>
              <a:t>0</a:t>
            </a:r>
            <a:endParaRPr lang="zh-CN" altLang="en-US" sz="2000" b="1" dirty="0"/>
          </a:p>
        </p:txBody>
      </p:sp>
      <p:sp>
        <p:nvSpPr>
          <p:cNvPr id="29" name="矩形 28"/>
          <p:cNvSpPr/>
          <p:nvPr/>
        </p:nvSpPr>
        <p:spPr>
          <a:xfrm>
            <a:off x="4871322" y="4371077"/>
            <a:ext cx="838691" cy="40011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/>
              <a:t>y</a:t>
            </a:r>
            <a:r>
              <a:rPr lang="en-US" altLang="zh-CN" sz="2000" b="1" i="1" baseline="-25000" dirty="0"/>
              <a:t>k</a:t>
            </a:r>
            <a:r>
              <a:rPr lang="en-US" altLang="zh-CN" sz="2000" b="1" dirty="0"/>
              <a:t>→</a:t>
            </a:r>
            <a:r>
              <a:rPr lang="en-US" altLang="zh-CN" sz="2000" b="1" i="1" dirty="0"/>
              <a:t>y</a:t>
            </a:r>
            <a:r>
              <a:rPr lang="en-US" altLang="zh-CN" sz="2000" b="1" baseline="-25000" dirty="0"/>
              <a:t>0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367753" y="601869"/>
                <a:ext cx="3438505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a:rPr lang="zh-CN" altLang="en-US" i="1" dirty="0" smtClean="0">
                          <a:latin typeface="Cambria Math"/>
                        </a:rPr>
                        <m:t>𝛼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753" y="601869"/>
                <a:ext cx="3438505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6444208" y="1980071"/>
            <a:ext cx="181618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solidFill>
                  <a:srgbClr val="000000"/>
                </a:solidFill>
                <a:sym typeface="Symbol"/>
              </a:rPr>
              <a:t>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=1.2&gt;1</a:t>
            </a:r>
            <a:endParaRPr lang="zh-CN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6596608" y="5001303"/>
            <a:ext cx="1664238" cy="523220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smtClean="0"/>
              <a:t>y</a:t>
            </a:r>
            <a:r>
              <a:rPr lang="en-US" altLang="zh-CN" sz="2800" b="1" baseline="-25000" dirty="0" smtClean="0"/>
              <a:t>0</a:t>
            </a:r>
            <a:r>
              <a:rPr lang="zh-CN" altLang="zh-CN" sz="2800" b="1" dirty="0" smtClean="0"/>
              <a:t>稳定</a:t>
            </a:r>
            <a:endParaRPr lang="zh-CN" altLang="en-US" sz="2800" b="1" dirty="0"/>
          </a:p>
        </p:txBody>
      </p:sp>
      <p:sp>
        <p:nvSpPr>
          <p:cNvPr id="34" name="矩形 33"/>
          <p:cNvSpPr/>
          <p:nvPr/>
        </p:nvSpPr>
        <p:spPr>
          <a:xfrm>
            <a:off x="6596608" y="4313598"/>
            <a:ext cx="1816186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solidFill>
                  <a:srgbClr val="000000"/>
                </a:solidFill>
                <a:sym typeface="Symbol"/>
              </a:rPr>
              <a:t>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=1.2&gt;1</a:t>
            </a:r>
            <a:endParaRPr lang="zh-CN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6368198" y="5695787"/>
            <a:ext cx="2434058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讨论</a:t>
            </a:r>
            <a:r>
              <a:rPr lang="zh-CN" altLang="zh-CN" sz="2800" b="1" dirty="0" smtClean="0"/>
              <a:t>稳定</a:t>
            </a:r>
            <a:r>
              <a:rPr lang="zh-CN" altLang="en-US" sz="2800" b="1" dirty="0" smtClean="0"/>
              <a:t>条件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585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6" grpId="0" animBg="1"/>
      <p:bldP spid="17" grpId="0" animBg="1"/>
      <p:bldP spid="22" grpId="0" animBg="1"/>
      <p:bldP spid="23" grpId="0" animBg="1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57200" y="2260512"/>
            <a:ext cx="8003232" cy="448408"/>
            <a:chOff x="384" y="2496"/>
            <a:chExt cx="5136" cy="364"/>
          </a:xfrm>
        </p:grpSpPr>
        <p:graphicFrame>
          <p:nvGraphicFramePr>
            <p:cNvPr id="34822" name="Object 4"/>
            <p:cNvGraphicFramePr>
              <a:graphicFrameLocks noChangeAspect="1"/>
            </p:cNvGraphicFramePr>
            <p:nvPr/>
          </p:nvGraphicFramePr>
          <p:xfrm>
            <a:off x="720" y="2496"/>
            <a:ext cx="4800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49" name="公式" r:id="rId3" imgW="3429000" imgH="253800" progId="Equation.3">
                    <p:embed/>
                  </p:oleObj>
                </mc:Choice>
                <mc:Fallback>
                  <p:oleObj name="公式" r:id="rId3" imgW="3429000" imgH="253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496"/>
                          <a:ext cx="4800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4" name="AutoShape 18"/>
            <p:cNvSpPr>
              <a:spLocks noChangeArrowheads="1"/>
            </p:cNvSpPr>
            <p:nvPr/>
          </p:nvSpPr>
          <p:spPr bwMode="auto">
            <a:xfrm>
              <a:off x="384" y="2496"/>
              <a:ext cx="24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1876405" y="2968394"/>
            <a:ext cx="4191000" cy="519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二阶线性常系数差分方程</a:t>
            </a:r>
          </a:p>
        </p:txBody>
      </p:sp>
      <p:sp>
        <p:nvSpPr>
          <p:cNvPr id="19" name="矩形 18"/>
          <p:cNvSpPr/>
          <p:nvPr/>
        </p:nvSpPr>
        <p:spPr>
          <a:xfrm>
            <a:off x="587078" y="683985"/>
            <a:ext cx="4272954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差分方程模型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推广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932311"/>
              </p:ext>
            </p:extLst>
          </p:nvPr>
        </p:nvGraphicFramePr>
        <p:xfrm>
          <a:off x="4283968" y="1477651"/>
          <a:ext cx="43957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0" name="公式" r:id="rId5" imgW="2362200" imgH="254000" progId="Equation.3">
                  <p:embed/>
                </p:oleObj>
              </mc:Choice>
              <mc:Fallback>
                <p:oleObj name="公式" r:id="rId5" imgW="23622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477651"/>
                        <a:ext cx="439578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400" y="1468424"/>
                <a:ext cx="34385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a:rPr lang="zh-CN" altLang="en-US" i="1" dirty="0" smtClean="0">
                          <a:latin typeface="Cambria Math"/>
                        </a:rPr>
                        <m:t>𝛼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68424"/>
                <a:ext cx="3438505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888193"/>
              </p:ext>
            </p:extLst>
          </p:nvPr>
        </p:nvGraphicFramePr>
        <p:xfrm>
          <a:off x="899592" y="3717032"/>
          <a:ext cx="682466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1" name="公式" r:id="rId8" imgW="3022600" imgH="228600" progId="Equation.3">
                  <p:embed/>
                </p:oleObj>
              </mc:Choice>
              <mc:Fallback>
                <p:oleObj name="公式" r:id="rId8" imgW="3022600" imgH="228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17032"/>
                        <a:ext cx="6824663" cy="5159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139253"/>
              </p:ext>
            </p:extLst>
          </p:nvPr>
        </p:nvGraphicFramePr>
        <p:xfrm>
          <a:off x="4025830" y="4437112"/>
          <a:ext cx="2346370" cy="51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2" name="公式" r:id="rId10" imgW="1040948" imgH="228501" progId="Equation.3">
                  <p:embed/>
                </p:oleObj>
              </mc:Choice>
              <mc:Fallback>
                <p:oleObj name="公式" r:id="rId10" imgW="104094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830" y="4437112"/>
                        <a:ext cx="2346370" cy="5166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1331640" y="4437112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sym typeface="Symbol"/>
              </a:rPr>
              <a:t></a:t>
            </a:r>
            <a:r>
              <a:rPr lang="en-US" altLang="zh-CN" sz="2800" b="1" baseline="-25000" dirty="0"/>
              <a:t>1, </a:t>
            </a:r>
            <a:r>
              <a:rPr lang="en-US" altLang="zh-CN" sz="2800" b="1" i="1" dirty="0">
                <a:sym typeface="Symbol"/>
              </a:rPr>
              <a:t></a:t>
            </a:r>
            <a:r>
              <a:rPr lang="en-US" altLang="zh-CN" sz="2800" b="1" baseline="-25000" dirty="0" smtClean="0"/>
              <a:t>2</a:t>
            </a:r>
            <a:r>
              <a:rPr lang="zh-CN" altLang="en-US" sz="2800" b="1" dirty="0" smtClean="0"/>
              <a:t>～</a:t>
            </a:r>
            <a:r>
              <a:rPr lang="zh-CN" altLang="zh-CN" sz="2800" b="1" dirty="0" smtClean="0"/>
              <a:t>特征根</a:t>
            </a:r>
            <a:endParaRPr lang="zh-CN" altLang="en-US" sz="2800" b="1" dirty="0" smtClean="0"/>
          </a:p>
        </p:txBody>
      </p:sp>
      <p:sp>
        <p:nvSpPr>
          <p:cNvPr id="25" name="矩形 24"/>
          <p:cNvSpPr/>
          <p:nvPr/>
        </p:nvSpPr>
        <p:spPr>
          <a:xfrm>
            <a:off x="6418647" y="4417948"/>
            <a:ext cx="2041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~ </a:t>
            </a:r>
            <a:r>
              <a:rPr lang="zh-CN" altLang="zh-CN" sz="2800" b="1" dirty="0" smtClean="0"/>
              <a:t>特征方程</a:t>
            </a:r>
            <a:endParaRPr lang="zh-CN" altLang="en-US" sz="2800" b="1" dirty="0"/>
          </a:p>
        </p:txBody>
      </p:sp>
      <p:sp>
        <p:nvSpPr>
          <p:cNvPr id="26" name="矩形 25"/>
          <p:cNvSpPr/>
          <p:nvPr/>
        </p:nvSpPr>
        <p:spPr>
          <a:xfrm>
            <a:off x="5743273" y="5157192"/>
            <a:ext cx="252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~ 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稳定平衡</a:t>
            </a:r>
            <a:r>
              <a:rPr lang="zh-CN" altLang="zh-CN" sz="2800" b="1" dirty="0">
                <a:solidFill>
                  <a:srgbClr val="FF0000"/>
                </a:solidFill>
              </a:rPr>
              <a:t>点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277064" y="5157192"/>
            <a:ext cx="195117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ym typeface="Symbol"/>
              </a:rPr>
              <a:t></a:t>
            </a:r>
            <a:r>
              <a:rPr lang="en-US" altLang="zh-CN" b="1" i="1" dirty="0">
                <a:sym typeface="Symbol"/>
              </a:rPr>
              <a:t></a:t>
            </a:r>
            <a:r>
              <a:rPr lang="en-US" altLang="zh-CN" b="1" baseline="-25000" dirty="0"/>
              <a:t>1</a:t>
            </a:r>
            <a:r>
              <a:rPr lang="en-US" altLang="zh-CN" b="1" dirty="0">
                <a:sym typeface="Symbol"/>
              </a:rPr>
              <a:t></a:t>
            </a:r>
            <a:r>
              <a:rPr lang="en-US" altLang="zh-CN" b="1" dirty="0"/>
              <a:t>, </a:t>
            </a:r>
            <a:r>
              <a:rPr lang="en-US" altLang="zh-CN" b="1" dirty="0">
                <a:sym typeface="Symbol"/>
              </a:rPr>
              <a:t></a:t>
            </a:r>
            <a:r>
              <a:rPr lang="en-US" altLang="zh-CN" b="1" i="1" dirty="0">
                <a:sym typeface="Symbol"/>
              </a:rPr>
              <a:t></a:t>
            </a:r>
            <a:r>
              <a:rPr lang="en-US" altLang="zh-CN" b="1" baseline="-25000" dirty="0"/>
              <a:t>2</a:t>
            </a:r>
            <a:r>
              <a:rPr lang="en-US" altLang="zh-CN" b="1" dirty="0">
                <a:sym typeface="Symbol"/>
              </a:rPr>
              <a:t></a:t>
            </a:r>
            <a:r>
              <a:rPr lang="en-US" altLang="zh-CN" b="1" dirty="0"/>
              <a:t>&lt;1</a:t>
            </a:r>
            <a:endParaRPr lang="zh-CN" altLang="en-US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456751"/>
              </p:ext>
            </p:extLst>
          </p:nvPr>
        </p:nvGraphicFramePr>
        <p:xfrm>
          <a:off x="3380225" y="5063823"/>
          <a:ext cx="23241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3" name="公式" r:id="rId12" imgW="1257300" imgH="431800" progId="Equation.3">
                  <p:embed/>
                </p:oleObj>
              </mc:Choice>
              <mc:Fallback>
                <p:oleObj name="公式" r:id="rId12" imgW="1257300" imgH="431800" progId="Equation.3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225" y="5063823"/>
                        <a:ext cx="23241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7" grpId="0" animBg="1" autoUpdateAnimBg="0"/>
      <p:bldP spid="21" grpId="0"/>
      <p:bldP spid="24" grpId="0"/>
      <p:bldP spid="25" grpId="0"/>
      <p:bldP spid="26" grpId="0"/>
      <p:bldP spid="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767783"/>
              </p:ext>
            </p:extLst>
          </p:nvPr>
        </p:nvGraphicFramePr>
        <p:xfrm>
          <a:off x="1259632" y="2804224"/>
          <a:ext cx="3869214" cy="967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2" name="公式" r:id="rId3" imgW="2108160" imgH="520560" progId="Equation.3">
                  <p:embed/>
                </p:oleObj>
              </mc:Choice>
              <mc:Fallback>
                <p:oleObj name="公式" r:id="rId3" imgW="2108160" imgH="52056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804224"/>
                        <a:ext cx="3869214" cy="967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62189"/>
              </p:ext>
            </p:extLst>
          </p:nvPr>
        </p:nvGraphicFramePr>
        <p:xfrm>
          <a:off x="1671236" y="1397825"/>
          <a:ext cx="5061003" cy="460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3" name="公式" r:id="rId5" imgW="2603160" imgH="253800" progId="Equation.3">
                  <p:embed/>
                </p:oleObj>
              </mc:Choice>
              <mc:Fallback>
                <p:oleObj name="公式" r:id="rId5" imgW="2603160" imgH="25380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236" y="1397825"/>
                        <a:ext cx="5061003" cy="460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863053"/>
              </p:ext>
            </p:extLst>
          </p:nvPr>
        </p:nvGraphicFramePr>
        <p:xfrm>
          <a:off x="3336032" y="2039054"/>
          <a:ext cx="2805702" cy="496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4" name="公式" r:id="rId7" imgW="1498320" imgH="266400" progId="Equation.3">
                  <p:embed/>
                </p:oleObj>
              </mc:Choice>
              <mc:Fallback>
                <p:oleObj name="公式" r:id="rId7" imgW="1498320" imgH="26640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032" y="2039054"/>
                        <a:ext cx="2805702" cy="496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829559"/>
              </p:ext>
            </p:extLst>
          </p:nvPr>
        </p:nvGraphicFramePr>
        <p:xfrm>
          <a:off x="6732240" y="4084354"/>
          <a:ext cx="1295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5" name="公式" r:id="rId9" imgW="558720" imgH="241200" progId="Equation.3">
                  <p:embed/>
                </p:oleObj>
              </mc:Choice>
              <mc:Fallback>
                <p:oleObj name="公式" r:id="rId9" imgW="5587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4084354"/>
                        <a:ext cx="1295400" cy="5159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619672" y="4869160"/>
            <a:ext cx="6192687" cy="523220"/>
            <a:chOff x="1763688" y="4941168"/>
            <a:chExt cx="6192687" cy="523220"/>
          </a:xfrm>
        </p:grpSpPr>
        <p:sp>
          <p:nvSpPr>
            <p:cNvPr id="35859" name="Text Box 18"/>
            <p:cNvSpPr txBox="1">
              <a:spLocks noChangeArrowheads="1"/>
            </p:cNvSpPr>
            <p:nvPr/>
          </p:nvSpPr>
          <p:spPr bwMode="auto">
            <a:xfrm>
              <a:off x="1763688" y="4941168"/>
              <a:ext cx="61926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比</a:t>
              </a:r>
              <a:r>
                <a:rPr lang="zh-CN" altLang="en-US" sz="2800" b="1" dirty="0" smtClean="0"/>
                <a:t>原</a:t>
              </a:r>
              <a:r>
                <a:rPr lang="zh-CN" altLang="en-US" sz="2800" b="1" dirty="0"/>
                <a:t>模型的稳定条件              </a:t>
              </a:r>
              <a:r>
                <a:rPr lang="zh-CN" altLang="en-US" sz="2800" b="1" dirty="0" smtClean="0"/>
                <a:t>放宽了</a:t>
              </a:r>
              <a:r>
                <a:rPr lang="en-US" altLang="zh-CN" sz="2800" b="1" dirty="0"/>
                <a:t>.</a:t>
              </a:r>
            </a:p>
          </p:txBody>
        </p:sp>
        <p:graphicFrame>
          <p:nvGraphicFramePr>
            <p:cNvPr id="35846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6935672"/>
                </p:ext>
              </p:extLst>
            </p:nvPr>
          </p:nvGraphicFramePr>
          <p:xfrm>
            <a:off x="5123716" y="5002690"/>
            <a:ext cx="1192835" cy="461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16" name="公式" r:id="rId11" imgW="520560" imgH="241200" progId="Equation.3">
                    <p:embed/>
                  </p:oleObj>
                </mc:Choice>
                <mc:Fallback>
                  <p:oleObj name="公式" r:id="rId11" imgW="520560" imgH="241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3716" y="5002690"/>
                          <a:ext cx="1192835" cy="4616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34282" y="2780928"/>
            <a:ext cx="2119313" cy="990600"/>
            <a:chOff x="3480" y="2304"/>
            <a:chExt cx="1335" cy="624"/>
          </a:xfrm>
        </p:grpSpPr>
        <p:graphicFrame>
          <p:nvGraphicFramePr>
            <p:cNvPr id="3584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5248396"/>
                </p:ext>
              </p:extLst>
            </p:nvPr>
          </p:nvGraphicFramePr>
          <p:xfrm>
            <a:off x="3663" y="2304"/>
            <a:ext cx="1152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17" name="公式" r:id="rId13" imgW="927000" imgH="520560" progId="Equation.3">
                    <p:embed/>
                  </p:oleObj>
                </mc:Choice>
                <mc:Fallback>
                  <p:oleObj name="公式" r:id="rId13" imgW="927000" imgH="520560" progId="Equation.3">
                    <p:embed/>
                    <p:pic>
                      <p:nvPicPr>
                        <p:cNvPr id="0" name="Object 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3" y="2304"/>
                          <a:ext cx="1152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8" name="AutoShape 23"/>
            <p:cNvSpPr>
              <a:spLocks noChangeArrowheads="1"/>
            </p:cNvSpPr>
            <p:nvPr/>
          </p:nvSpPr>
          <p:spPr bwMode="auto">
            <a:xfrm>
              <a:off x="3480" y="2496"/>
              <a:ext cx="120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587078" y="620688"/>
            <a:ext cx="4272954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差分方程模型</a:t>
            </a:r>
            <a:r>
              <a:rPr lang="zh-CN" altLang="en-US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推广</a:t>
            </a:r>
          </a:p>
        </p:txBody>
      </p:sp>
      <p:sp>
        <p:nvSpPr>
          <p:cNvPr id="26" name="矩形 25"/>
          <p:cNvSpPr/>
          <p:nvPr/>
        </p:nvSpPr>
        <p:spPr>
          <a:xfrm>
            <a:off x="1403648" y="2060848"/>
            <a:ext cx="1728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特征方程</a:t>
            </a:r>
            <a:endParaRPr lang="zh-CN" altLang="en-US" sz="2800" b="1" dirty="0"/>
          </a:p>
        </p:txBody>
      </p:sp>
      <p:sp>
        <p:nvSpPr>
          <p:cNvPr id="31" name="矩形 30"/>
          <p:cNvSpPr/>
          <p:nvPr/>
        </p:nvSpPr>
        <p:spPr>
          <a:xfrm>
            <a:off x="1043606" y="4077072"/>
            <a:ext cx="525658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稳定条件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k</a:t>
            </a:r>
            <a:r>
              <a:rPr lang="en-US" altLang="zh-CN" sz="2800" b="1" dirty="0"/>
              <a:t>→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dirty="0" smtClean="0"/>
              <a:t>): </a:t>
            </a:r>
            <a:r>
              <a:rPr lang="en-US" altLang="zh-CN" sz="2800" b="1" dirty="0" smtClean="0">
                <a:sym typeface="Symbol"/>
              </a:rPr>
              <a:t></a:t>
            </a:r>
            <a:r>
              <a:rPr lang="en-US" altLang="zh-CN" sz="2800" b="1" i="1" dirty="0" smtClean="0">
                <a:sym typeface="Symbol"/>
              </a:rPr>
              <a:t></a:t>
            </a:r>
            <a:r>
              <a:rPr lang="en-US" altLang="zh-CN" sz="2800" b="1" baseline="-25000" dirty="0"/>
              <a:t>1</a:t>
            </a:r>
            <a:r>
              <a:rPr lang="en-US" altLang="zh-CN" sz="2800" b="1" dirty="0">
                <a:sym typeface="Symbol"/>
              </a:rPr>
              <a:t></a:t>
            </a:r>
            <a:r>
              <a:rPr lang="en-US" altLang="zh-CN" sz="2800" b="1" dirty="0"/>
              <a:t>, </a:t>
            </a:r>
            <a:r>
              <a:rPr lang="en-US" altLang="zh-CN" sz="2800" b="1" dirty="0">
                <a:sym typeface="Symbol"/>
              </a:rPr>
              <a:t></a:t>
            </a:r>
            <a:r>
              <a:rPr lang="en-US" altLang="zh-CN" sz="2800" b="1" i="1" dirty="0">
                <a:sym typeface="Symbol"/>
              </a:rPr>
              <a:t></a:t>
            </a:r>
            <a:r>
              <a:rPr lang="en-US" altLang="zh-CN" sz="2800" b="1" baseline="-25000" dirty="0"/>
              <a:t>2</a:t>
            </a:r>
            <a:r>
              <a:rPr lang="en-US" altLang="zh-CN" sz="2800" b="1" dirty="0">
                <a:sym typeface="Symbol"/>
              </a:rPr>
              <a:t></a:t>
            </a:r>
            <a:r>
              <a:rPr lang="en-US" altLang="zh-CN" sz="2800" b="1" dirty="0"/>
              <a:t>&lt;</a:t>
            </a:r>
            <a:r>
              <a:rPr lang="en-US" altLang="zh-CN" sz="2800" b="1" dirty="0" smtClean="0"/>
              <a:t>1</a:t>
            </a:r>
            <a:endParaRPr lang="zh-CN" altLang="en-US" sz="2800" b="1" dirty="0"/>
          </a:p>
        </p:txBody>
      </p:sp>
      <p:sp>
        <p:nvSpPr>
          <p:cNvPr id="33" name="下箭头 32"/>
          <p:cNvSpPr/>
          <p:nvPr/>
        </p:nvSpPr>
        <p:spPr bwMode="auto">
          <a:xfrm>
            <a:off x="6948264" y="3861048"/>
            <a:ext cx="484632" cy="144016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上箭头 33"/>
          <p:cNvSpPr/>
          <p:nvPr/>
        </p:nvSpPr>
        <p:spPr bwMode="auto">
          <a:xfrm>
            <a:off x="5671544" y="3789040"/>
            <a:ext cx="484632" cy="144016"/>
          </a:xfrm>
          <a:prstGeom prst="up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78115" y="5516838"/>
            <a:ext cx="7776863" cy="523220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生产者管理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水平和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素质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提高有利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于</a:t>
            </a:r>
            <a:r>
              <a:rPr lang="zh-CN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经济稳定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 animBg="1"/>
      <p:bldP spid="33" grpId="0" animBg="1"/>
      <p:bldP spid="34" grpId="0" animBg="1"/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4129916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政府</a:t>
            </a:r>
            <a:r>
              <a:rPr lang="zh-CN" altLang="en-US" sz="2800" b="1" dirty="0" smtClean="0"/>
              <a:t>干预措施</a:t>
            </a:r>
            <a:r>
              <a:rPr lang="zh-CN" altLang="zh-CN" sz="2800" b="1" dirty="0" smtClean="0"/>
              <a:t>具有</a:t>
            </a:r>
            <a:r>
              <a:rPr lang="zh-CN" altLang="zh-CN" sz="2800" b="1" dirty="0"/>
              <a:t>人们</a:t>
            </a:r>
            <a:r>
              <a:rPr lang="zh-CN" altLang="zh-CN" sz="2800" b="1" dirty="0" smtClean="0"/>
              <a:t>熟知的</a:t>
            </a:r>
            <a:r>
              <a:rPr lang="zh-CN" altLang="zh-CN" sz="2800" b="1" dirty="0">
                <a:solidFill>
                  <a:srgbClr val="FF0000"/>
                </a:solidFill>
              </a:rPr>
              <a:t>现实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背景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19872" y="692696"/>
            <a:ext cx="2026892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小结与评注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83568" y="1490008"/>
            <a:ext cx="780459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对</a:t>
            </a:r>
            <a:r>
              <a:rPr lang="zh-CN" altLang="zh-CN" sz="2800" b="1" dirty="0" smtClean="0"/>
              <a:t>市场经济中</a:t>
            </a:r>
            <a:r>
              <a:rPr lang="zh-CN" altLang="en-US" sz="2800" b="1" dirty="0" smtClean="0"/>
              <a:t>“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供不应求</a:t>
            </a:r>
            <a:r>
              <a:rPr lang="zh-CN" altLang="zh-CN" sz="2800" b="1" dirty="0">
                <a:solidFill>
                  <a:srgbClr val="FF0000"/>
                </a:solidFill>
              </a:rPr>
              <a:t>价格上涨、供过于求价格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下跌</a:t>
            </a:r>
            <a:r>
              <a:rPr lang="zh-CN" altLang="en-US" sz="2800" b="1" dirty="0" smtClean="0"/>
              <a:t>”</a:t>
            </a:r>
            <a:r>
              <a:rPr lang="zh-CN" altLang="zh-CN" sz="2800" b="1" dirty="0" smtClean="0"/>
              <a:t>的现象用</a:t>
            </a:r>
            <a:r>
              <a:rPr lang="zh-CN" altLang="en-US" sz="2800" b="1" dirty="0" smtClean="0"/>
              <a:t>两种模型</a:t>
            </a:r>
            <a:r>
              <a:rPr lang="zh-CN" altLang="zh-CN" sz="2800" b="1" dirty="0" smtClean="0"/>
              <a:t>描述</a:t>
            </a:r>
            <a:r>
              <a:rPr lang="zh-CN" altLang="zh-CN" sz="2800" b="1" dirty="0"/>
              <a:t>和</a:t>
            </a:r>
            <a:r>
              <a:rPr lang="zh-CN" altLang="zh-CN" sz="2800" b="1" dirty="0" smtClean="0"/>
              <a:t>解读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66348" y="2729755"/>
            <a:ext cx="3508703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差分方程</a:t>
            </a:r>
            <a:r>
              <a:rPr lang="zh-CN" altLang="en-US" sz="2800" b="1" dirty="0"/>
              <a:t>：</a:t>
            </a:r>
            <a:r>
              <a:rPr lang="zh-CN" altLang="en-US" sz="2800" b="1" dirty="0" smtClean="0"/>
              <a:t>便于运算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4951898" y="2708920"/>
            <a:ext cx="37310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蛛网模型</a:t>
            </a:r>
            <a:r>
              <a:rPr lang="zh-CN" altLang="en-US" sz="2800" b="1" dirty="0" smtClean="0"/>
              <a:t>：直观</a:t>
            </a:r>
            <a:r>
              <a:rPr lang="zh-CN" altLang="zh-CN" sz="2800" b="1" dirty="0" smtClean="0"/>
              <a:t>鲜明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647004" y="3429000"/>
            <a:ext cx="7597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模型参数有明确的</a:t>
            </a:r>
            <a:r>
              <a:rPr lang="zh-CN" altLang="zh-CN" sz="2800" b="1" dirty="0">
                <a:solidFill>
                  <a:srgbClr val="FF0000"/>
                </a:solidFill>
              </a:rPr>
              <a:t>经济学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含义</a:t>
            </a:r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敏感系数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611559" y="4797152"/>
            <a:ext cx="7632849" cy="111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差分方程</a:t>
            </a:r>
            <a:r>
              <a:rPr lang="zh-CN" altLang="zh-CN" sz="2800" b="1" dirty="0" smtClean="0"/>
              <a:t>平衡点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稳定性</a:t>
            </a:r>
            <a:r>
              <a:rPr lang="zh-CN" altLang="zh-CN" sz="2800" b="1" dirty="0"/>
              <a:t>有明显的实际</a:t>
            </a:r>
            <a:r>
              <a:rPr lang="zh-CN" altLang="zh-CN" sz="2800" b="1" dirty="0" smtClean="0"/>
              <a:t>意义</a:t>
            </a:r>
            <a:r>
              <a:rPr lang="zh-CN" altLang="en-US" sz="2800" b="1" dirty="0"/>
              <a:t>，</a:t>
            </a:r>
            <a:r>
              <a:rPr lang="zh-CN" altLang="zh-CN" sz="2800" b="1" dirty="0" smtClean="0"/>
              <a:t>反映</a:t>
            </a:r>
            <a:r>
              <a:rPr lang="zh-CN" altLang="zh-CN" sz="2800" b="1" dirty="0"/>
              <a:t>了</a:t>
            </a:r>
            <a:r>
              <a:rPr lang="zh-CN" altLang="zh-CN" sz="2800" b="1" dirty="0" smtClean="0"/>
              <a:t>数学与现实的</a:t>
            </a:r>
            <a:r>
              <a:rPr lang="zh-CN" altLang="zh-CN" sz="2800" b="1" dirty="0"/>
              <a:t>密切</a:t>
            </a:r>
            <a:r>
              <a:rPr lang="zh-CN" altLang="zh-CN" sz="2800" b="1" dirty="0" smtClean="0"/>
              <a:t>关系</a:t>
            </a:r>
            <a:r>
              <a:rPr lang="en-US" altLang="zh-CN" sz="2800" b="1" dirty="0" smtClean="0"/>
              <a:t>.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86784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 animBg="1"/>
      <p:bldP spid="7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0" name="矩形 93189"/>
          <p:cNvSpPr/>
          <p:nvPr/>
        </p:nvSpPr>
        <p:spPr>
          <a:xfrm>
            <a:off x="323850" y="1552575"/>
            <a:ext cx="8604250" cy="156368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国民经济各个部门之间存在着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相互依存和制约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关系，每个部门将其他部门的产品或半成品经过加工（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投入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）变为自己的产品（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产出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93191" name="矩形 93190"/>
          <p:cNvSpPr/>
          <p:nvPr/>
        </p:nvSpPr>
        <p:spPr>
          <a:xfrm>
            <a:off x="395288" y="3141663"/>
            <a:ext cx="8137525" cy="1073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根据各部门间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投入和产出的平衡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关系，确定各部门的产出水平以满足社会的需求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93192" name="矩形 93191"/>
          <p:cNvSpPr/>
          <p:nvPr/>
        </p:nvSpPr>
        <p:spPr>
          <a:xfrm>
            <a:off x="323850" y="4221163"/>
            <a:ext cx="8351838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20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世纪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年代由美国经济学家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列昂节夫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提出和研究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93193" name="矩形 93192"/>
          <p:cNvSpPr/>
          <p:nvPr/>
        </p:nvSpPr>
        <p:spPr>
          <a:xfrm>
            <a:off x="395288" y="4799013"/>
            <a:ext cx="8497887" cy="1073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从静态扩展到动态，与数量经济分析方法日益融合，应用领域不断扩大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101" name="矩形 93194"/>
          <p:cNvSpPr/>
          <p:nvPr/>
        </p:nvSpPr>
        <p:spPr>
          <a:xfrm>
            <a:off x="2627313" y="549275"/>
            <a:ext cx="4200189" cy="5847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 smtClean="0">
                <a:ea typeface="楷体_GB2312" pitchFamily="49" charset="-122"/>
              </a:rPr>
              <a:t>补充：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投入产出模型</a:t>
            </a:r>
          </a:p>
        </p:txBody>
      </p:sp>
      <p:sp>
        <p:nvSpPr>
          <p:cNvPr id="93196" name="文本框 93195"/>
          <p:cNvSpPr txBox="1"/>
          <p:nvPr/>
        </p:nvSpPr>
        <p:spPr>
          <a:xfrm>
            <a:off x="684213" y="981075"/>
            <a:ext cx="1079500" cy="579438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背景</a:t>
            </a:r>
          </a:p>
        </p:txBody>
      </p:sp>
      <p:sp>
        <p:nvSpPr>
          <p:cNvPr id="93197" name="矩形 93196"/>
          <p:cNvSpPr/>
          <p:nvPr/>
        </p:nvSpPr>
        <p:spPr>
          <a:xfrm>
            <a:off x="755650" y="5876925"/>
            <a:ext cx="7118350" cy="582613"/>
          </a:xfrm>
          <a:prstGeom prst="rect">
            <a:avLst/>
          </a:prstGeom>
          <a:solidFill>
            <a:srgbClr val="CCFF66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建立静态投入产出数学模型，讨论具体应用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pic>
        <p:nvPicPr>
          <p:cNvPr id="4104" name="图片 93197" descr="IN01108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088" y="549275"/>
            <a:ext cx="803275" cy="67786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5749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0" grpId="0"/>
      <p:bldP spid="93191" grpId="0"/>
      <p:bldP spid="93192" grpId="0"/>
      <p:bldP spid="93193" grpId="0"/>
      <p:bldP spid="93196" grpId="0" animBg="1"/>
      <p:bldP spid="9319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矩形 94211"/>
          <p:cNvSpPr/>
          <p:nvPr/>
        </p:nvSpPr>
        <p:spPr>
          <a:xfrm>
            <a:off x="539750" y="531813"/>
            <a:ext cx="2303463" cy="579437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投入产出表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4213" name="矩形 94212"/>
          <p:cNvSpPr/>
          <p:nvPr/>
        </p:nvSpPr>
        <p:spPr>
          <a:xfrm>
            <a:off x="190500" y="1268413"/>
            <a:ext cx="8845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国民经济各部门间生产和消耗、投入和产出的数量关系 </a:t>
            </a:r>
          </a:p>
        </p:txBody>
      </p:sp>
      <p:sp>
        <p:nvSpPr>
          <p:cNvPr id="94215" name="矩形 94214"/>
          <p:cNvSpPr/>
          <p:nvPr/>
        </p:nvSpPr>
        <p:spPr>
          <a:xfrm>
            <a:off x="1903413" y="1841500"/>
            <a:ext cx="754062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4" name="__TH_L667"/>
          <p:cNvSpPr/>
          <p:nvPr/>
        </p:nvSpPr>
        <p:spPr>
          <a:xfrm>
            <a:off x="179388" y="2565400"/>
            <a:ext cx="1223962" cy="647700"/>
          </a:xfrm>
          <a:prstGeom prst="line">
            <a:avLst/>
          </a:prstGeom>
          <a:ln w="63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94771" name="表格 94770"/>
          <p:cNvGraphicFramePr/>
          <p:nvPr/>
        </p:nvGraphicFramePr>
        <p:xfrm>
          <a:off x="179388" y="2565400"/>
          <a:ext cx="8713788" cy="3897312"/>
        </p:xfrm>
        <a:graphic>
          <a:graphicData uri="http://schemas.openxmlformats.org/drawingml/2006/table">
            <a:tbl>
              <a:tblPr/>
              <a:tblGrid>
                <a:gridCol w="1276350"/>
                <a:gridCol w="955675"/>
                <a:gridCol w="939800"/>
                <a:gridCol w="912813"/>
                <a:gridCol w="914400"/>
                <a:gridCol w="911225"/>
                <a:gridCol w="914400"/>
                <a:gridCol w="881062"/>
                <a:gridCol w="1008063"/>
              </a:tblGrid>
              <a:tr h="7000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11430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产出</a:t>
                      </a:r>
                    </a:p>
                    <a:p>
                      <a:pPr marL="0" lvl="0" indent="114300" algn="ctr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投入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农业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工业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建筑业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运输邮电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批零餐饮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其他服务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外部需求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总产出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农业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464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788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229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127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1284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2918</a:t>
                      </a:r>
                      <a:endParaRPr lang="zh-CN" altLang="en-US" sz="2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工业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499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8605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1444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403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557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1223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4083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16814</a:t>
                      </a:r>
                      <a:endParaRPr lang="zh-CN" altLang="en-US" sz="2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建筑业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23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124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2691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2875</a:t>
                      </a:r>
                      <a:endParaRPr lang="zh-CN" altLang="en-US" sz="2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运输邮电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62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527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128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163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67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146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477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1570</a:t>
                      </a:r>
                      <a:endParaRPr lang="zh-CN" altLang="en-US" sz="2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批零餐饮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79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749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140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43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130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273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927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2341</a:t>
                      </a:r>
                      <a:endParaRPr lang="zh-CN" altLang="en-US" sz="2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其他服务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146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1285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272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225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219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542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2725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5414</a:t>
                      </a:r>
                      <a:endParaRPr lang="zh-CN" altLang="en-US" sz="2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初始投入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1663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4851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659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703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1218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3093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总投入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2918</a:t>
                      </a:r>
                      <a:endParaRPr lang="zh-CN" altLang="en-US" sz="2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16814</a:t>
                      </a:r>
                      <a:endParaRPr lang="zh-CN" altLang="en-US" sz="2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2875</a:t>
                      </a:r>
                      <a:endParaRPr lang="zh-CN" altLang="en-US" sz="2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1570</a:t>
                      </a:r>
                      <a:endParaRPr lang="zh-CN" altLang="en-US" sz="2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2341</a:t>
                      </a:r>
                      <a:endParaRPr lang="zh-CN" altLang="en-US" sz="2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5414</a:t>
                      </a:r>
                      <a:endParaRPr lang="zh-CN" altLang="en-US" sz="2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772" name="矩形 94771"/>
          <p:cNvSpPr/>
          <p:nvPr/>
        </p:nvSpPr>
        <p:spPr>
          <a:xfrm>
            <a:off x="1301750" y="2035175"/>
            <a:ext cx="60785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中国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2002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年投入产出表（产值单位：亿元） </a:t>
            </a:r>
          </a:p>
        </p:txBody>
      </p:sp>
      <p:pic>
        <p:nvPicPr>
          <p:cNvPr id="5228" name="图片 94772" descr="IN01108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113" y="476250"/>
            <a:ext cx="803275" cy="67786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5504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/>
      <p:bldP spid="9477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矩形 95235"/>
          <p:cNvSpPr/>
          <p:nvPr/>
        </p:nvSpPr>
        <p:spPr>
          <a:xfrm>
            <a:off x="468313" y="446088"/>
            <a:ext cx="3095625" cy="579437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直接消耗系数表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graphicFrame>
        <p:nvGraphicFramePr>
          <p:cNvPr id="95567" name="表格 95566"/>
          <p:cNvGraphicFramePr/>
          <p:nvPr/>
        </p:nvGraphicFramePr>
        <p:xfrm>
          <a:off x="179388" y="2205038"/>
          <a:ext cx="8785225" cy="3108325"/>
        </p:xfrm>
        <a:graphic>
          <a:graphicData uri="http://schemas.openxmlformats.org/drawingml/2006/table">
            <a:tbl>
              <a:tblPr/>
              <a:tblGrid>
                <a:gridCol w="1276350"/>
                <a:gridCol w="1244600"/>
                <a:gridCol w="1255713"/>
                <a:gridCol w="1252537"/>
                <a:gridCol w="1252538"/>
                <a:gridCol w="1250950"/>
                <a:gridCol w="1252537"/>
              </a:tblGrid>
              <a:tr h="7000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产出</a:t>
                      </a: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Tx/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投入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农业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工业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建筑业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运输邮电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批零餐饮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其他服务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农业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cs typeface="Times New Roman" panose="02020603050405020304" pitchFamily="18" charset="0"/>
                        </a:rPr>
                        <a:t>0.159</a:t>
                      </a:r>
                      <a:endParaRPr lang="zh-CN" altLang="en-US" sz="20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0.047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0.080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0.008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0.054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0.002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工业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solidFill>
                            <a:schemeClr val="accent2"/>
                          </a:solidFill>
                          <a:cs typeface="Times New Roman" panose="02020603050405020304" pitchFamily="18" charset="0"/>
                        </a:rPr>
                        <a:t>0.171</a:t>
                      </a:r>
                      <a:endParaRPr lang="zh-CN" altLang="en-US" sz="2000" b="1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0.512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0.502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0.257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0.238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0.226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建筑业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0.002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0.001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0.001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0.013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0.010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0.023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运输邮电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0.021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0.031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0.045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0.104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0.029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0.027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批零餐饮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0.027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0.045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0.049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0.027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0.056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0.050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cs typeface="Times New Roman" panose="02020603050405020304" pitchFamily="18" charset="0"/>
                        </a:rPr>
                        <a:t>其他服务</a:t>
                      </a:r>
                      <a:endParaRPr lang="zh-CN" altLang="en-US" sz="2000" b="1" dirty="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0.050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0.076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0.095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0.143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0.094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1">
                          <a:cs typeface="Times New Roman" panose="02020603050405020304" pitchFamily="18" charset="0"/>
                        </a:rPr>
                        <a:t>0.100</a:t>
                      </a:r>
                      <a:endParaRPr lang="zh-CN" altLang="en-US" sz="20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568" name="矩形 95567"/>
          <p:cNvSpPr/>
          <p:nvPr/>
        </p:nvSpPr>
        <p:spPr>
          <a:xfrm>
            <a:off x="971550" y="1125538"/>
            <a:ext cx="70596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一个部门的单位产出对各个部门的直接消耗 </a:t>
            </a:r>
          </a:p>
        </p:txBody>
      </p:sp>
      <p:sp>
        <p:nvSpPr>
          <p:cNvPr id="95569" name="矩形 95568"/>
          <p:cNvSpPr/>
          <p:nvPr/>
        </p:nvSpPr>
        <p:spPr>
          <a:xfrm>
            <a:off x="2555875" y="1700213"/>
            <a:ext cx="3933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中国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2002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年直接消耗系数表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5571" name="矩形 95570"/>
          <p:cNvSpPr/>
          <p:nvPr/>
        </p:nvSpPr>
        <p:spPr>
          <a:xfrm>
            <a:off x="4356100" y="519113"/>
            <a:ext cx="3844925" cy="519112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由投入产出表直接得到 </a:t>
            </a:r>
          </a:p>
        </p:txBody>
      </p:sp>
      <p:sp>
        <p:nvSpPr>
          <p:cNvPr id="95572" name="矩形 95571"/>
          <p:cNvSpPr/>
          <p:nvPr/>
        </p:nvSpPr>
        <p:spPr>
          <a:xfrm>
            <a:off x="250825" y="5445125"/>
            <a:ext cx="52911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农业每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亿元产出直接消耗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0.159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亿元农业产品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5573" name="矩形 95572"/>
          <p:cNvSpPr/>
          <p:nvPr/>
        </p:nvSpPr>
        <p:spPr>
          <a:xfrm>
            <a:off x="5580063" y="5445125"/>
            <a:ext cx="33750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直接消耗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0.171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亿元工业产品 </a:t>
            </a:r>
          </a:p>
        </p:txBody>
      </p:sp>
      <p:sp>
        <p:nvSpPr>
          <p:cNvPr id="95574" name="矩形 95573"/>
          <p:cNvSpPr/>
          <p:nvPr/>
        </p:nvSpPr>
        <p:spPr>
          <a:xfrm>
            <a:off x="1042988" y="5876925"/>
            <a:ext cx="7237412" cy="519113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反映国民经济各个部门之间的投入产出关系</a:t>
            </a:r>
          </a:p>
        </p:txBody>
      </p:sp>
      <p:sp>
        <p:nvSpPr>
          <p:cNvPr id="95575" name="直接连接符 95574"/>
          <p:cNvSpPr/>
          <p:nvPr/>
        </p:nvSpPr>
        <p:spPr>
          <a:xfrm>
            <a:off x="179388" y="2205038"/>
            <a:ext cx="1296987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3431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68" grpId="0"/>
      <p:bldP spid="95569" grpId="0"/>
      <p:bldP spid="95571" grpId="0" animBg="1"/>
      <p:bldP spid="95572" grpId="0"/>
      <p:bldP spid="95573" grpId="0"/>
      <p:bldP spid="955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522248"/>
            <a:ext cx="7920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 smtClean="0">
                <a:solidFill>
                  <a:srgbClr val="FF0000"/>
                </a:solidFill>
              </a:rPr>
              <a:t>零存整取</a:t>
            </a:r>
            <a:r>
              <a:rPr lang="en-US" altLang="zh-CN" sz="2800" b="1" dirty="0" smtClean="0"/>
              <a:t> ~ </a:t>
            </a:r>
            <a:r>
              <a:rPr lang="zh-CN" altLang="zh-CN" sz="2800" b="1" dirty="0" smtClean="0"/>
              <a:t>每月</a:t>
            </a:r>
            <a:r>
              <a:rPr lang="zh-CN" altLang="zh-CN" sz="2800" b="1" dirty="0"/>
              <a:t>固定存额</a:t>
            </a:r>
            <a:r>
              <a:rPr lang="zh-CN" altLang="zh-CN" sz="2800" b="1" dirty="0" smtClean="0"/>
              <a:t>，约定</a:t>
            </a:r>
            <a:r>
              <a:rPr lang="zh-CN" altLang="zh-CN" sz="2800" b="1" dirty="0"/>
              <a:t>存款期限，到期一次支取本息的定期</a:t>
            </a:r>
            <a:r>
              <a:rPr lang="zh-CN" altLang="zh-CN" sz="2800" b="1" dirty="0" smtClean="0"/>
              <a:t>储蓄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3131840" y="817548"/>
            <a:ext cx="5398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按</a:t>
            </a:r>
            <a:r>
              <a:rPr lang="zh-CN" altLang="zh-CN" sz="2800" b="1" dirty="0"/>
              <a:t>单利</a:t>
            </a:r>
            <a:r>
              <a:rPr lang="zh-CN" altLang="zh-CN" sz="2800" b="1" dirty="0" smtClean="0"/>
              <a:t>计算</a:t>
            </a:r>
            <a:r>
              <a:rPr lang="zh-CN" altLang="en-US" sz="2800" b="1" dirty="0" smtClean="0"/>
              <a:t>的</a:t>
            </a:r>
            <a:r>
              <a:rPr lang="zh-CN" altLang="zh-CN" sz="2800" b="1" dirty="0" smtClean="0"/>
              <a:t>业务</a:t>
            </a:r>
            <a:r>
              <a:rPr lang="en-US" altLang="zh-CN" sz="2800" b="1" dirty="0" smtClean="0"/>
              <a:t>——</a:t>
            </a:r>
            <a:r>
              <a:rPr lang="zh-CN" altLang="zh-CN" sz="2800" b="1" dirty="0" smtClean="0"/>
              <a:t>零存整取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457090" y="755993"/>
            <a:ext cx="2370959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单利和复利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9034" y="2833772"/>
            <a:ext cx="78593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方式：</a:t>
            </a:r>
            <a:r>
              <a:rPr lang="en-US" altLang="zh-CN" sz="2800" b="1" dirty="0" smtClean="0"/>
              <a:t>5</a:t>
            </a:r>
            <a:r>
              <a:rPr lang="zh-CN" altLang="zh-CN" sz="2800" b="1" dirty="0"/>
              <a:t>元起存，多存不</a:t>
            </a:r>
            <a:r>
              <a:rPr lang="zh-CN" altLang="zh-CN" sz="2800" b="1" dirty="0" smtClean="0"/>
              <a:t>限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存期</a:t>
            </a:r>
            <a:r>
              <a:rPr lang="en-US" altLang="zh-CN" sz="2800" b="1" dirty="0" smtClean="0"/>
              <a:t>1</a:t>
            </a:r>
            <a:r>
              <a:rPr lang="zh-CN" altLang="zh-CN" sz="2800" b="1" dirty="0"/>
              <a:t>年、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年、</a:t>
            </a:r>
            <a:r>
              <a:rPr lang="en-US" altLang="zh-CN" sz="2800" b="1" dirty="0"/>
              <a:t>5</a:t>
            </a:r>
            <a:r>
              <a:rPr lang="zh-CN" altLang="zh-CN" sz="2800" b="1" dirty="0" smtClean="0"/>
              <a:t>年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2710537" y="566124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勤俭节约、科学理财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6818" y="3612614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j-lt"/>
              </a:rPr>
              <a:t>例 </a:t>
            </a:r>
            <a:r>
              <a:rPr lang="zh-CN" altLang="en-US" sz="2800" b="1" dirty="0" smtClean="0">
                <a:latin typeface="+mj-lt"/>
              </a:rPr>
              <a:t>   </a:t>
            </a:r>
            <a:r>
              <a:rPr lang="zh-CN" altLang="zh-CN" sz="2800" b="1" dirty="0" smtClean="0">
                <a:latin typeface="+mj-lt"/>
              </a:rPr>
              <a:t>每月存入</a:t>
            </a:r>
            <a:r>
              <a:rPr lang="en-US" altLang="zh-CN" sz="2800" b="1" dirty="0" smtClean="0">
                <a:latin typeface="+mj-lt"/>
              </a:rPr>
              <a:t>3000</a:t>
            </a:r>
            <a:r>
              <a:rPr lang="zh-CN" altLang="zh-CN" sz="2800" b="1" dirty="0" smtClean="0">
                <a:latin typeface="+mj-lt"/>
              </a:rPr>
              <a:t>元</a:t>
            </a:r>
            <a:r>
              <a:rPr lang="zh-CN" altLang="en-US" sz="2800" b="1" dirty="0" smtClean="0">
                <a:latin typeface="+mj-lt"/>
              </a:rPr>
              <a:t>，</a:t>
            </a:r>
            <a:r>
              <a:rPr lang="zh-CN" altLang="zh-CN" sz="2800" b="1" dirty="0" smtClean="0">
                <a:latin typeface="+mj-lt"/>
              </a:rPr>
              <a:t>存</a:t>
            </a:r>
            <a:r>
              <a:rPr lang="zh-CN" altLang="zh-CN" sz="2800" b="1" dirty="0">
                <a:latin typeface="+mj-lt"/>
              </a:rPr>
              <a:t>期</a:t>
            </a:r>
            <a:r>
              <a:rPr lang="zh-CN" altLang="zh-CN" sz="2800" b="1" dirty="0" smtClean="0">
                <a:latin typeface="+mn-lt"/>
              </a:rPr>
              <a:t>５</a:t>
            </a:r>
            <a:r>
              <a:rPr lang="zh-CN" altLang="zh-CN" sz="2800" b="1" dirty="0" smtClean="0">
                <a:latin typeface="+mj-lt"/>
              </a:rPr>
              <a:t>年</a:t>
            </a:r>
            <a:r>
              <a:rPr lang="zh-CN" altLang="en-US" sz="2800" b="1" dirty="0" smtClean="0">
                <a:latin typeface="+mj-lt"/>
              </a:rPr>
              <a:t>（</a:t>
            </a:r>
            <a:r>
              <a:rPr lang="zh-CN" altLang="zh-CN" sz="2800" b="1" dirty="0" smtClean="0">
                <a:latin typeface="+mj-lt"/>
              </a:rPr>
              <a:t>年利率</a:t>
            </a:r>
            <a:r>
              <a:rPr lang="en-US" altLang="zh-CN" sz="2800" b="1" dirty="0">
                <a:latin typeface="+mj-lt"/>
              </a:rPr>
              <a:t>3.5</a:t>
            </a:r>
            <a:r>
              <a:rPr lang="en-US" altLang="zh-CN" sz="2800" b="1" dirty="0" smtClean="0">
                <a:latin typeface="+mj-lt"/>
              </a:rPr>
              <a:t>%</a:t>
            </a:r>
            <a:r>
              <a:rPr lang="zh-CN" altLang="en-US" sz="2800" b="1" dirty="0">
                <a:latin typeface="+mj-lt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566819" y="4221088"/>
            <a:ext cx="1700926" cy="1114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</a:pPr>
            <a:r>
              <a:rPr lang="zh-CN" altLang="zh-CN" sz="2800" b="1" dirty="0" smtClean="0"/>
              <a:t>零存整取</a:t>
            </a:r>
            <a:r>
              <a:rPr lang="en-US" altLang="zh-CN" sz="2800" b="1" dirty="0" smtClean="0"/>
              <a:t>    </a:t>
            </a:r>
            <a:r>
              <a:rPr lang="zh-CN" altLang="zh-CN" sz="2800" b="1" dirty="0" smtClean="0"/>
              <a:t>计算器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2483768" y="4221088"/>
            <a:ext cx="4680520" cy="116955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累计存入金额</a:t>
            </a:r>
            <a:r>
              <a:rPr lang="en-US" altLang="zh-CN" sz="2800" b="1" dirty="0" smtClean="0"/>
              <a:t>180,000</a:t>
            </a:r>
            <a:r>
              <a:rPr lang="zh-CN" altLang="zh-CN" sz="2800" b="1" dirty="0" smtClean="0"/>
              <a:t>元</a:t>
            </a:r>
            <a:endParaRPr lang="en-US" altLang="zh-CN" sz="2800" b="1" dirty="0" smtClean="0"/>
          </a:p>
          <a:p>
            <a:pPr>
              <a:lnSpc>
                <a:spcPts val="4200"/>
              </a:lnSpc>
            </a:pPr>
            <a:r>
              <a:rPr lang="zh-CN" altLang="zh-CN" sz="2800" b="1" dirty="0" smtClean="0"/>
              <a:t>到期</a:t>
            </a:r>
            <a:r>
              <a:rPr lang="zh-CN" altLang="zh-CN" sz="2800" b="1" dirty="0"/>
              <a:t>本息总额</a:t>
            </a:r>
            <a:r>
              <a:rPr lang="en-US" altLang="zh-CN" sz="2800" b="1" dirty="0" smtClean="0"/>
              <a:t>196,012.50</a:t>
            </a:r>
            <a:r>
              <a:rPr lang="zh-CN" altLang="zh-CN" sz="2800" b="1" dirty="0"/>
              <a:t>元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314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矩形 98307"/>
          <p:cNvSpPr/>
          <p:nvPr/>
        </p:nvSpPr>
        <p:spPr>
          <a:xfrm>
            <a:off x="468313" y="404813"/>
            <a:ext cx="3960812" cy="579437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投入产出的数学模型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7170" name="矩形 98309"/>
          <p:cNvSpPr/>
          <p:nvPr/>
        </p:nvSpPr>
        <p:spPr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16" name="矩形 98315"/>
          <p:cNvSpPr/>
          <p:nvPr/>
        </p:nvSpPr>
        <p:spPr>
          <a:xfrm>
            <a:off x="468313" y="1125538"/>
            <a:ext cx="3240087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部门的总产出</a:t>
            </a:r>
          </a:p>
        </p:txBody>
      </p:sp>
      <p:sp>
        <p:nvSpPr>
          <p:cNvPr id="98320" name="矩形 98319"/>
          <p:cNvSpPr/>
          <p:nvPr/>
        </p:nvSpPr>
        <p:spPr>
          <a:xfrm>
            <a:off x="4500563" y="1125538"/>
            <a:ext cx="39258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8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b="1" i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对第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部门的外部需求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8322" name="矩形 98321"/>
          <p:cNvSpPr/>
          <p:nvPr/>
        </p:nvSpPr>
        <p:spPr>
          <a:xfrm>
            <a:off x="395288" y="1700213"/>
            <a:ext cx="4681537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28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部门对第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部门的投入</a:t>
            </a:r>
          </a:p>
        </p:txBody>
      </p:sp>
      <p:sp>
        <p:nvSpPr>
          <p:cNvPr id="98323" name="矩形 98322"/>
          <p:cNvSpPr/>
          <p:nvPr/>
        </p:nvSpPr>
        <p:spPr>
          <a:xfrm>
            <a:off x="323850" y="2924175"/>
            <a:ext cx="6192838" cy="11176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直接消耗系数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部门单位产出对第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部门的直接消耗 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27" name="矩形 98326"/>
          <p:cNvSpPr/>
          <p:nvPr/>
        </p:nvSpPr>
        <p:spPr>
          <a:xfrm>
            <a:off x="323850" y="2349500"/>
            <a:ext cx="62341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8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部门总产出对第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部门的直接消耗</a:t>
            </a:r>
          </a:p>
        </p:txBody>
      </p:sp>
      <p:sp>
        <p:nvSpPr>
          <p:cNvPr id="98333" name="矩形 98332"/>
          <p:cNvSpPr/>
          <p:nvPr/>
        </p:nvSpPr>
        <p:spPr>
          <a:xfrm>
            <a:off x="323850" y="4149725"/>
            <a:ext cx="49164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每个部门的总产出等于总投入 </a:t>
            </a:r>
          </a:p>
        </p:txBody>
      </p:sp>
      <p:sp>
        <p:nvSpPr>
          <p:cNvPr id="98334" name="矩形 98333"/>
          <p:cNvSpPr/>
          <p:nvPr/>
        </p:nvSpPr>
        <p:spPr>
          <a:xfrm>
            <a:off x="395288" y="4724400"/>
            <a:ext cx="33004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8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部门的总投入 </a:t>
            </a:r>
          </a:p>
        </p:txBody>
      </p:sp>
      <p:graphicFrame>
        <p:nvGraphicFramePr>
          <p:cNvPr id="98337" name="对象 98336"/>
          <p:cNvGraphicFramePr/>
          <p:nvPr/>
        </p:nvGraphicFramePr>
        <p:xfrm>
          <a:off x="6804025" y="1628775"/>
          <a:ext cx="20161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4" r:id="rId3" imgW="888365" imgH="444500" progId="Equation.3">
                  <p:embed/>
                </p:oleObj>
              </mc:Choice>
              <mc:Fallback>
                <p:oleObj r:id="rId3" imgW="888365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4025" y="1628775"/>
                        <a:ext cx="2016125" cy="10144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9" name="对象 98338"/>
          <p:cNvGraphicFramePr/>
          <p:nvPr/>
        </p:nvGraphicFramePr>
        <p:xfrm>
          <a:off x="6804025" y="3068638"/>
          <a:ext cx="18716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5" r:id="rId5" imgW="711200" imgH="241300" progId="Equation.3">
                  <p:embed/>
                </p:oleObj>
              </mc:Choice>
              <mc:Fallback>
                <p:oleObj r:id="rId5" imgW="711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04025" y="3068638"/>
                        <a:ext cx="1871663" cy="647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1" name="对象 98340"/>
          <p:cNvGraphicFramePr/>
          <p:nvPr/>
        </p:nvGraphicFramePr>
        <p:xfrm>
          <a:off x="6227763" y="4149725"/>
          <a:ext cx="2551112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6" r:id="rId7" imgW="1028065" imgH="444500" progId="Equation.3">
                  <p:embed/>
                </p:oleObj>
              </mc:Choice>
              <mc:Fallback>
                <p:oleObj r:id="rId7" imgW="1028065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7763" y="4149725"/>
                        <a:ext cx="2551112" cy="11096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43" name="矩形 98342"/>
          <p:cNvSpPr/>
          <p:nvPr/>
        </p:nvSpPr>
        <p:spPr>
          <a:xfrm>
            <a:off x="5076825" y="476250"/>
            <a:ext cx="2735263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设共有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个部门</a:t>
            </a:r>
          </a:p>
        </p:txBody>
      </p:sp>
      <p:sp>
        <p:nvSpPr>
          <p:cNvPr id="7182" name="矩形 98345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3" name="矩形 98347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8347" name="对象 98346"/>
          <p:cNvGraphicFramePr/>
          <p:nvPr/>
        </p:nvGraphicFramePr>
        <p:xfrm>
          <a:off x="827088" y="5589588"/>
          <a:ext cx="18732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7" r:id="rId9" imgW="761365" imgH="241300" progId="Equation.3">
                  <p:embed/>
                </p:oleObj>
              </mc:Choice>
              <mc:Fallback>
                <p:oleObj r:id="rId9" imgW="761365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088" y="5589588"/>
                        <a:ext cx="187325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矩形 98349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8349" name="对象 98348"/>
          <p:cNvGraphicFramePr/>
          <p:nvPr/>
        </p:nvGraphicFramePr>
        <p:xfrm>
          <a:off x="3203575" y="5337175"/>
          <a:ext cx="19446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8" r:id="rId11" imgW="914400" imgH="228600" progId="Equation.3">
                  <p:embed/>
                </p:oleObj>
              </mc:Choice>
              <mc:Fallback>
                <p:oleObj r:id="rId11" imgW="914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3575" y="5337175"/>
                        <a:ext cx="1944688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矩形 98351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8351" name="对象 98350"/>
          <p:cNvGraphicFramePr/>
          <p:nvPr/>
        </p:nvGraphicFramePr>
        <p:xfrm>
          <a:off x="3203575" y="6021388"/>
          <a:ext cx="18716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9" r:id="rId13" imgW="939800" imgH="228600" progId="Equation.3">
                  <p:embed/>
                </p:oleObj>
              </mc:Choice>
              <mc:Fallback>
                <p:oleObj r:id="rId13" imgW="939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3575" y="6021388"/>
                        <a:ext cx="1871663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55" name="组合 98354"/>
          <p:cNvGrpSpPr/>
          <p:nvPr/>
        </p:nvGrpSpPr>
        <p:grpSpPr>
          <a:xfrm>
            <a:off x="6372225" y="5516563"/>
            <a:ext cx="2014538" cy="811212"/>
            <a:chOff x="4014" y="3475"/>
            <a:chExt cx="1269" cy="511"/>
          </a:xfrm>
        </p:grpSpPr>
        <p:sp>
          <p:nvSpPr>
            <p:cNvPr id="7190" name="下箭头 98352"/>
            <p:cNvSpPr/>
            <p:nvPr/>
          </p:nvSpPr>
          <p:spPr>
            <a:xfrm>
              <a:off x="4513" y="3475"/>
              <a:ext cx="306" cy="137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191" name="对象 98353"/>
            <p:cNvGraphicFramePr/>
            <p:nvPr/>
          </p:nvGraphicFramePr>
          <p:xfrm>
            <a:off x="4014" y="3657"/>
            <a:ext cx="126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80" r:id="rId15" imgW="684530" imgH="177800" progId="Equation.3">
                    <p:embed/>
                  </p:oleObj>
                </mc:Choice>
                <mc:Fallback>
                  <p:oleObj r:id="rId15" imgW="68453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14" y="3657"/>
                          <a:ext cx="1269" cy="329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585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6" grpId="0"/>
      <p:bldP spid="98320" grpId="0"/>
      <p:bldP spid="98322" grpId="0"/>
      <p:bldP spid="98323" grpId="0"/>
      <p:bldP spid="98327" grpId="0"/>
      <p:bldP spid="98333" grpId="0"/>
      <p:bldP spid="98334" grpId="0"/>
      <p:bldP spid="9834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矩形 96260"/>
          <p:cNvSpPr/>
          <p:nvPr/>
        </p:nvSpPr>
        <p:spPr>
          <a:xfrm>
            <a:off x="539750" y="1397000"/>
            <a:ext cx="3756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技术水平没有明显提高</a:t>
            </a:r>
          </a:p>
        </p:txBody>
      </p:sp>
      <p:sp>
        <p:nvSpPr>
          <p:cNvPr id="8194" name="矩形 96263"/>
          <p:cNvSpPr/>
          <p:nvPr/>
        </p:nvSpPr>
        <p:spPr>
          <a:xfrm>
            <a:off x="539750" y="549275"/>
            <a:ext cx="1873250" cy="579438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模型应用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grpSp>
        <p:nvGrpSpPr>
          <p:cNvPr id="96270" name="组合 96269"/>
          <p:cNvGrpSpPr/>
          <p:nvPr/>
        </p:nvGrpSpPr>
        <p:grpSpPr>
          <a:xfrm>
            <a:off x="4643438" y="1374775"/>
            <a:ext cx="3971925" cy="519113"/>
            <a:chOff x="2925" y="1511"/>
            <a:chExt cx="2502" cy="327"/>
          </a:xfrm>
        </p:grpSpPr>
        <p:sp>
          <p:nvSpPr>
            <p:cNvPr id="8196" name="矩形 96266"/>
            <p:cNvSpPr/>
            <p:nvPr/>
          </p:nvSpPr>
          <p:spPr>
            <a:xfrm>
              <a:off x="3061" y="1511"/>
              <a:ext cx="2366" cy="327"/>
            </a:xfrm>
            <a:prstGeom prst="rect">
              <a:avLst/>
            </a:prstGeom>
            <a:solidFill>
              <a:srgbClr val="CCFF66"/>
            </a:solidFill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假设直接消耗系数不变</a:t>
              </a:r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7" name="右箭头 96268"/>
            <p:cNvSpPr/>
            <p:nvPr/>
          </p:nvSpPr>
          <p:spPr>
            <a:xfrm>
              <a:off x="2925" y="1525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CFF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6272" name="文本框 96271"/>
          <p:cNvSpPr txBox="1"/>
          <p:nvPr/>
        </p:nvSpPr>
        <p:spPr>
          <a:xfrm>
            <a:off x="323850" y="2022475"/>
            <a:ext cx="8281988" cy="2054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问题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如果某年对农业、工业、建筑业、运输邮电、批零餐饮和其他服务的外部需求分别为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1500, 4200, 3000, 500, 950, 3000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亿元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问这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个部门的总产出分别应为多少？</a:t>
            </a:r>
          </a:p>
        </p:txBody>
      </p:sp>
      <p:sp>
        <p:nvSpPr>
          <p:cNvPr id="96277" name="矩形 96276"/>
          <p:cNvSpPr/>
          <p:nvPr/>
        </p:nvSpPr>
        <p:spPr>
          <a:xfrm>
            <a:off x="1743075" y="4854575"/>
            <a:ext cx="58531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=(1500, 4200, 3000, 500, 950, 3000)</a:t>
            </a:r>
            <a:r>
              <a:rPr lang="en-US" altLang="zh-CN" sz="2800" b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6278" name="矩形 96277"/>
          <p:cNvSpPr/>
          <p:nvPr/>
        </p:nvSpPr>
        <p:spPr>
          <a:xfrm>
            <a:off x="1816100" y="4221163"/>
            <a:ext cx="42481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由直接消耗系数表给出</a:t>
            </a:r>
          </a:p>
        </p:txBody>
      </p:sp>
      <p:sp>
        <p:nvSpPr>
          <p:cNvPr id="96279" name="矩形 96278"/>
          <p:cNvSpPr/>
          <p:nvPr/>
        </p:nvSpPr>
        <p:spPr>
          <a:xfrm>
            <a:off x="2124075" y="5445125"/>
            <a:ext cx="6335713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个部门的总产出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=(3277, 17872, 3210, 1672, 2478, 5888)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（亿元）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8202" name="对象 96279"/>
          <p:cNvGraphicFramePr/>
          <p:nvPr/>
        </p:nvGraphicFramePr>
        <p:xfrm>
          <a:off x="2627313" y="657225"/>
          <a:ext cx="18732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2" r:id="rId3" imgW="684530" imgH="177800" progId="Equation.3">
                  <p:embed/>
                </p:oleObj>
              </mc:Choice>
              <mc:Fallback>
                <p:oleObj r:id="rId3" imgW="68453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657225"/>
                        <a:ext cx="187325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1" name="对象 96280"/>
          <p:cNvGraphicFramePr/>
          <p:nvPr/>
        </p:nvGraphicFramePr>
        <p:xfrm>
          <a:off x="5003800" y="692150"/>
          <a:ext cx="18732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3" r:id="rId5" imgW="825500" imgH="203200" progId="Equation.3">
                  <p:embed/>
                </p:oleObj>
              </mc:Choice>
              <mc:Fallback>
                <p:oleObj r:id="rId5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3800" y="692150"/>
                        <a:ext cx="1873250" cy="4746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2" name="对象 96281"/>
          <p:cNvGraphicFramePr/>
          <p:nvPr/>
        </p:nvGraphicFramePr>
        <p:xfrm>
          <a:off x="6877050" y="620713"/>
          <a:ext cx="21955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4" r:id="rId7" imgW="901065" imgH="228600" progId="Equation.3">
                  <p:embed/>
                </p:oleObj>
              </mc:Choice>
              <mc:Fallback>
                <p:oleObj r:id="rId7" imgW="901065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7050" y="620713"/>
                        <a:ext cx="2195513" cy="5810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3" name="右箭头 96282"/>
          <p:cNvSpPr/>
          <p:nvPr/>
        </p:nvSpPr>
        <p:spPr>
          <a:xfrm>
            <a:off x="4716463" y="692150"/>
            <a:ext cx="142875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84" name="文本框 96283"/>
          <p:cNvSpPr txBox="1"/>
          <p:nvPr/>
        </p:nvSpPr>
        <p:spPr>
          <a:xfrm>
            <a:off x="755650" y="4206875"/>
            <a:ext cx="10080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求解</a:t>
            </a:r>
          </a:p>
        </p:txBody>
      </p:sp>
      <p:sp>
        <p:nvSpPr>
          <p:cNvPr id="96285" name="右箭头 96284"/>
          <p:cNvSpPr/>
          <p:nvPr/>
        </p:nvSpPr>
        <p:spPr>
          <a:xfrm>
            <a:off x="1908175" y="5589588"/>
            <a:ext cx="142875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04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/>
      <p:bldP spid="96272" grpId="0"/>
      <p:bldP spid="96277" grpId="0"/>
      <p:bldP spid="96278" grpId="0"/>
      <p:bldP spid="96279" grpId="0"/>
      <p:bldP spid="9628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矩形 97283"/>
          <p:cNvSpPr/>
          <p:nvPr/>
        </p:nvSpPr>
        <p:spPr>
          <a:xfrm>
            <a:off x="539750" y="549275"/>
            <a:ext cx="1873250" cy="579438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模型应用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graphicFrame>
        <p:nvGraphicFramePr>
          <p:cNvPr id="9218" name="对象 97286"/>
          <p:cNvGraphicFramePr/>
          <p:nvPr/>
        </p:nvGraphicFramePr>
        <p:xfrm>
          <a:off x="2627313" y="657225"/>
          <a:ext cx="18732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2" r:id="rId3" imgW="684530" imgH="177800" progId="Equation.3">
                  <p:embed/>
                </p:oleObj>
              </mc:Choice>
              <mc:Fallback>
                <p:oleObj r:id="rId3" imgW="68453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657225"/>
                        <a:ext cx="187325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对象 97287"/>
          <p:cNvGraphicFramePr/>
          <p:nvPr/>
        </p:nvGraphicFramePr>
        <p:xfrm>
          <a:off x="5003800" y="692150"/>
          <a:ext cx="18732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3" r:id="rId5" imgW="825500" imgH="203200" progId="Equation.3">
                  <p:embed/>
                </p:oleObj>
              </mc:Choice>
              <mc:Fallback>
                <p:oleObj r:id="rId5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3800" y="692150"/>
                        <a:ext cx="187325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97289"/>
          <p:cNvGraphicFramePr/>
          <p:nvPr/>
        </p:nvGraphicFramePr>
        <p:xfrm>
          <a:off x="6948488" y="620713"/>
          <a:ext cx="19081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4" r:id="rId7" imgW="901065" imgH="228600" progId="Equation.3">
                  <p:embed/>
                </p:oleObj>
              </mc:Choice>
              <mc:Fallback>
                <p:oleObj r:id="rId7" imgW="901065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48488" y="620713"/>
                        <a:ext cx="19081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矩形 9729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7297" name="对象 97296"/>
          <p:cNvGraphicFramePr/>
          <p:nvPr/>
        </p:nvGraphicFramePr>
        <p:xfrm>
          <a:off x="5905500" y="2924175"/>
          <a:ext cx="26273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5" r:id="rId9" imgW="1079500" imgH="228600" progId="Equation.3">
                  <p:embed/>
                </p:oleObj>
              </mc:Choice>
              <mc:Fallback>
                <p:oleObj r:id="rId9" imgW="1079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05500" y="2924175"/>
                        <a:ext cx="2627313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1" name="矩形 97300"/>
          <p:cNvSpPr/>
          <p:nvPr/>
        </p:nvSpPr>
        <p:spPr>
          <a:xfrm>
            <a:off x="2124075" y="2349500"/>
            <a:ext cx="3756025" cy="519113"/>
          </a:xfrm>
          <a:prstGeom prst="rect">
            <a:avLst/>
          </a:prstGeom>
          <a:solidFill>
            <a:srgbClr val="CCFF66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总产出对外部需求线性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4" name="矩形 97304"/>
          <p:cNvSpPr/>
          <p:nvPr/>
        </p:nvSpPr>
        <p:spPr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308" name="矩形 97307"/>
          <p:cNvSpPr/>
          <p:nvPr/>
        </p:nvSpPr>
        <p:spPr>
          <a:xfrm>
            <a:off x="827088" y="2924175"/>
            <a:ext cx="3132137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l-GR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sz="2800" b="1" i="1" err="1">
                <a:latin typeface="Times New Roman" panose="02020603050405020304" pitchFamily="18" charset="0"/>
                <a:ea typeface="宋体" panose="02010600030101010101" pitchFamily="2" charset="-122"/>
              </a:rPr>
              <a:t>d~d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增加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个单位 </a:t>
            </a:r>
          </a:p>
        </p:txBody>
      </p:sp>
      <p:sp>
        <p:nvSpPr>
          <p:cNvPr id="97310" name="文本框 97309"/>
          <p:cNvSpPr txBox="1"/>
          <p:nvPr/>
        </p:nvSpPr>
        <p:spPr>
          <a:xfrm>
            <a:off x="4500563" y="2924175"/>
            <a:ext cx="151288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的增量</a:t>
            </a:r>
          </a:p>
        </p:txBody>
      </p:sp>
      <p:sp>
        <p:nvSpPr>
          <p:cNvPr id="9227" name="右箭头 97310"/>
          <p:cNvSpPr/>
          <p:nvPr/>
        </p:nvSpPr>
        <p:spPr>
          <a:xfrm>
            <a:off x="4716463" y="692150"/>
            <a:ext cx="142875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313" name="矩形 97312"/>
          <p:cNvSpPr/>
          <p:nvPr/>
        </p:nvSpPr>
        <p:spPr>
          <a:xfrm>
            <a:off x="755650" y="3500438"/>
            <a:ext cx="4737100" cy="519112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若农业的外部需求增加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单位 </a:t>
            </a:r>
          </a:p>
        </p:txBody>
      </p:sp>
      <p:graphicFrame>
        <p:nvGraphicFramePr>
          <p:cNvPr id="97314" name="对象 97313"/>
          <p:cNvGraphicFramePr/>
          <p:nvPr/>
        </p:nvGraphicFramePr>
        <p:xfrm>
          <a:off x="5724525" y="3500438"/>
          <a:ext cx="27352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6" r:id="rId11" imgW="1155700" imgH="228600" progId="Equation.3">
                  <p:embed/>
                </p:oleObj>
              </mc:Choice>
              <mc:Fallback>
                <p:oleObj r:id="rId11" imgW="1155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24525" y="3500438"/>
                        <a:ext cx="2735263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330" name="组合 97329"/>
          <p:cNvGrpSpPr/>
          <p:nvPr/>
        </p:nvGrpSpPr>
        <p:grpSpPr>
          <a:xfrm>
            <a:off x="755650" y="4076700"/>
            <a:ext cx="3816350" cy="527050"/>
            <a:chOff x="567" y="2568"/>
            <a:chExt cx="2313" cy="332"/>
          </a:xfrm>
        </p:grpSpPr>
        <p:graphicFrame>
          <p:nvGraphicFramePr>
            <p:cNvPr id="9231" name="对象 97315"/>
            <p:cNvGraphicFramePr/>
            <p:nvPr/>
          </p:nvGraphicFramePr>
          <p:xfrm>
            <a:off x="1065" y="2568"/>
            <a:ext cx="81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27" r:id="rId13" imgW="558800" imgH="228600" progId="Equation.3">
                    <p:embed/>
                  </p:oleObj>
                </mc:Choice>
                <mc:Fallback>
                  <p:oleObj r:id="rId13" imgW="558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65" y="2568"/>
                          <a:ext cx="816" cy="332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2" name="矩形 97318"/>
            <p:cNvSpPr/>
            <p:nvPr/>
          </p:nvSpPr>
          <p:spPr>
            <a:xfrm>
              <a:off x="567" y="2568"/>
              <a:ext cx="231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r>
                <a:rPr lang="el-GR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Δ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的第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列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</a:p>
          </p:txBody>
        </p:sp>
      </p:grpSp>
      <p:sp>
        <p:nvSpPr>
          <p:cNvPr id="97321" name="矩形 97320"/>
          <p:cNvSpPr/>
          <p:nvPr/>
        </p:nvSpPr>
        <p:spPr>
          <a:xfrm>
            <a:off x="755650" y="4652963"/>
            <a:ext cx="7019925" cy="9461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个部门的总产出分别增加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1.2266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0.5624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0.0075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0.0549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0.0709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0.1325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单位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97322" name="文本框 97321"/>
          <p:cNvSpPr txBox="1"/>
          <p:nvPr/>
        </p:nvSpPr>
        <p:spPr>
          <a:xfrm>
            <a:off x="395288" y="1196975"/>
            <a:ext cx="8497887" cy="1073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问题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个部门的外部需求分别增加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个单位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问它们的总产出应分别增加多少？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323" name="文本框 97322"/>
          <p:cNvSpPr txBox="1"/>
          <p:nvPr/>
        </p:nvSpPr>
        <p:spPr>
          <a:xfrm>
            <a:off x="755650" y="2349500"/>
            <a:ext cx="10080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求解</a:t>
            </a:r>
          </a:p>
        </p:txBody>
      </p:sp>
      <p:sp>
        <p:nvSpPr>
          <p:cNvPr id="97325" name="矩形 97324"/>
          <p:cNvSpPr/>
          <p:nvPr/>
        </p:nvSpPr>
        <p:spPr>
          <a:xfrm>
            <a:off x="684213" y="5805488"/>
            <a:ext cx="3959225" cy="519112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其余外部需求增加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单位 </a:t>
            </a:r>
          </a:p>
        </p:txBody>
      </p:sp>
      <p:grpSp>
        <p:nvGrpSpPr>
          <p:cNvPr id="97331" name="组合 97330"/>
          <p:cNvGrpSpPr/>
          <p:nvPr/>
        </p:nvGrpSpPr>
        <p:grpSpPr>
          <a:xfrm>
            <a:off x="4716463" y="5781675"/>
            <a:ext cx="4356100" cy="542925"/>
            <a:chOff x="2971" y="3642"/>
            <a:chExt cx="2744" cy="342"/>
          </a:xfrm>
        </p:grpSpPr>
        <p:graphicFrame>
          <p:nvGraphicFramePr>
            <p:cNvPr id="9238" name="对象 97326"/>
            <p:cNvGraphicFramePr/>
            <p:nvPr/>
          </p:nvGraphicFramePr>
          <p:xfrm>
            <a:off x="3533" y="3642"/>
            <a:ext cx="91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28" r:id="rId15" imgW="558800" imgH="228600" progId="Equation.3">
                    <p:embed/>
                  </p:oleObj>
                </mc:Choice>
                <mc:Fallback>
                  <p:oleObj r:id="rId15" imgW="558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33" y="3642"/>
                          <a:ext cx="912" cy="332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9" name="矩形 97327"/>
            <p:cNvSpPr/>
            <p:nvPr/>
          </p:nvSpPr>
          <p:spPr>
            <a:xfrm>
              <a:off x="2971" y="3657"/>
              <a:ext cx="27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r>
                <a:rPr lang="el-GR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Δ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的其余各列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5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1" grpId="0" animBg="1"/>
      <p:bldP spid="97308" grpId="0"/>
      <p:bldP spid="97310" grpId="0"/>
      <p:bldP spid="97313" grpId="0" animBg="1"/>
      <p:bldP spid="97321" grpId="0"/>
      <p:bldP spid="97322" grpId="0"/>
      <p:bldP spid="97323" grpId="0"/>
      <p:bldP spid="973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090" y="755993"/>
            <a:ext cx="2370959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单利和复利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31840" y="817548"/>
            <a:ext cx="53985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smtClean="0"/>
              <a:t>按单利计算</a:t>
            </a:r>
            <a:r>
              <a:rPr lang="zh-CN" altLang="en-US" sz="2800" b="1" smtClean="0"/>
              <a:t>的</a:t>
            </a:r>
            <a:r>
              <a:rPr lang="zh-CN" altLang="zh-CN" sz="2800" b="1" smtClean="0"/>
              <a:t>业务</a:t>
            </a:r>
            <a:r>
              <a:rPr lang="en-US" altLang="zh-CN" sz="2800" b="1" smtClean="0"/>
              <a:t>——</a:t>
            </a:r>
            <a:r>
              <a:rPr lang="zh-CN" altLang="zh-CN" sz="2800" b="1" smtClean="0"/>
              <a:t>零存整取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683567" y="1628800"/>
            <a:ext cx="6532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smtClean="0"/>
              <a:t>a~</a:t>
            </a:r>
            <a:r>
              <a:rPr lang="zh-CN" altLang="zh-CN" sz="2800" b="1" dirty="0" smtClean="0"/>
              <a:t>每月</a:t>
            </a:r>
            <a:r>
              <a:rPr lang="zh-CN" altLang="zh-CN" sz="2800" b="1" dirty="0"/>
              <a:t>存入</a:t>
            </a:r>
            <a:r>
              <a:rPr lang="zh-CN" altLang="zh-CN" sz="2800" b="1" dirty="0" smtClean="0"/>
              <a:t>金额</a:t>
            </a:r>
            <a:r>
              <a:rPr lang="en-US" altLang="zh-CN" sz="2800" b="1" dirty="0" smtClean="0"/>
              <a:t>,  </a:t>
            </a:r>
            <a:r>
              <a:rPr lang="en-US" altLang="zh-CN" sz="2800" b="1" i="1" dirty="0" smtClean="0"/>
              <a:t>r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月利率</a:t>
            </a:r>
            <a:r>
              <a:rPr lang="en-US" altLang="zh-CN" sz="2800" b="1" dirty="0" smtClean="0"/>
              <a:t>,  </a:t>
            </a:r>
            <a:r>
              <a:rPr lang="en-US" altLang="zh-CN" sz="2800" b="1" i="1" dirty="0" smtClean="0"/>
              <a:t>n ~</a:t>
            </a:r>
            <a:r>
              <a:rPr lang="zh-CN" altLang="en-US" sz="2800" b="1" dirty="0" smtClean="0"/>
              <a:t> </a:t>
            </a:r>
            <a:r>
              <a:rPr lang="zh-CN" altLang="zh-CN" sz="2800" b="1" dirty="0" smtClean="0"/>
              <a:t>存期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月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711169" y="2279993"/>
            <a:ext cx="386083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dirty="0"/>
              <a:t> ~</a:t>
            </a:r>
            <a:r>
              <a:rPr lang="zh-CN" altLang="zh-CN" sz="2800" b="1" dirty="0" smtClean="0"/>
              <a:t>存入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个</a:t>
            </a:r>
            <a:r>
              <a:rPr lang="zh-CN" altLang="zh-CN" sz="2800" b="1" dirty="0" smtClean="0"/>
              <a:t>月</a:t>
            </a:r>
            <a:r>
              <a:rPr lang="zh-CN" altLang="en-US" sz="2800" b="1" dirty="0" smtClean="0"/>
              <a:t>后的</a:t>
            </a:r>
            <a:r>
              <a:rPr lang="zh-CN" altLang="zh-CN" sz="2800" b="1" dirty="0" smtClean="0"/>
              <a:t>本息</a:t>
            </a:r>
            <a:endParaRPr lang="zh-CN" altLang="en-US" sz="2800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34748" y="3036882"/>
            <a:ext cx="2264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k=n</a:t>
            </a:r>
            <a:r>
              <a:rPr lang="zh-CN" altLang="zh-CN" b="1" dirty="0" smtClean="0"/>
              <a:t>递推至</a:t>
            </a:r>
            <a:r>
              <a:rPr lang="en-US" altLang="zh-CN" b="1" i="1" dirty="0" smtClean="0"/>
              <a:t>k</a:t>
            </a:r>
            <a:r>
              <a:rPr lang="en-US" altLang="zh-CN" b="1" dirty="0" smtClean="0"/>
              <a:t>=</a:t>
            </a:r>
            <a:r>
              <a:rPr lang="zh-CN" altLang="zh-CN" b="1" dirty="0" smtClean="0"/>
              <a:t>１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785685" y="4714691"/>
            <a:ext cx="4692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a </a:t>
            </a:r>
            <a:r>
              <a:rPr lang="en-US" altLang="zh-CN" b="1" i="1" dirty="0" smtClean="0"/>
              <a:t>=</a:t>
            </a:r>
            <a:r>
              <a:rPr lang="en-US" altLang="zh-CN" b="1" dirty="0" smtClean="0"/>
              <a:t>3000</a:t>
            </a:r>
            <a:r>
              <a:rPr lang="en-US" altLang="zh-CN" b="1" i="1" dirty="0" smtClean="0"/>
              <a:t>, r </a:t>
            </a:r>
            <a:r>
              <a:rPr lang="en-US" altLang="zh-CN" b="1" dirty="0" smtClean="0"/>
              <a:t>=0.035/12,  </a:t>
            </a:r>
            <a:r>
              <a:rPr lang="en-US" altLang="zh-CN" b="1" i="1" dirty="0" smtClean="0"/>
              <a:t>n </a:t>
            </a:r>
            <a:r>
              <a:rPr lang="en-US" altLang="zh-CN" b="1" dirty="0" smtClean="0"/>
              <a:t>=</a:t>
            </a:r>
            <a:r>
              <a:rPr lang="en-US" altLang="zh-CN" b="1" dirty="0"/>
              <a:t>12</a:t>
            </a:r>
            <a:r>
              <a:rPr lang="en-US" altLang="zh-CN" b="1" dirty="0">
                <a:sym typeface="Symbol"/>
              </a:rPr>
              <a:t></a:t>
            </a:r>
            <a:r>
              <a:rPr lang="en-US" altLang="zh-CN" b="1" dirty="0" smtClean="0"/>
              <a:t>5 </a:t>
            </a:r>
            <a:r>
              <a:rPr lang="en-US" altLang="zh-CN" b="1" dirty="0"/>
              <a:t>(</a:t>
            </a:r>
            <a:r>
              <a:rPr lang="zh-CN" altLang="zh-CN" b="1" dirty="0" smtClean="0"/>
              <a:t>月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5868144" y="4653136"/>
            <a:ext cx="2552048" cy="523220"/>
            <a:chOff x="5868144" y="4941168"/>
            <a:chExt cx="2552048" cy="523220"/>
          </a:xfrm>
        </p:grpSpPr>
        <p:sp>
          <p:nvSpPr>
            <p:cNvPr id="11" name="矩形 10"/>
            <p:cNvSpPr/>
            <p:nvPr/>
          </p:nvSpPr>
          <p:spPr>
            <a:xfrm>
              <a:off x="6012160" y="4941168"/>
              <a:ext cx="24080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i="1" dirty="0" err="1" smtClean="0"/>
                <a:t>x</a:t>
              </a:r>
              <a:r>
                <a:rPr lang="en-US" altLang="zh-CN" sz="2800" b="1" i="1" baseline="-25000" dirty="0" err="1" smtClean="0"/>
                <a:t>n</a:t>
              </a:r>
              <a:r>
                <a:rPr lang="en-US" altLang="zh-CN" sz="2800" b="1" dirty="0" smtClean="0"/>
                <a:t>=</a:t>
              </a:r>
              <a:r>
                <a:rPr lang="en-US" altLang="zh-CN" sz="2800" b="1" i="1" dirty="0" smtClean="0"/>
                <a:t> </a:t>
              </a:r>
              <a:r>
                <a:rPr lang="en-US" altLang="zh-CN" sz="2800" b="1" dirty="0" smtClean="0"/>
                <a:t>196,012.50</a:t>
              </a:r>
              <a:endParaRPr lang="zh-CN" altLang="en-US" sz="2800" b="1" dirty="0"/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5868144" y="4960592"/>
              <a:ext cx="128257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34367" y="2279993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=</a:t>
            </a:r>
            <a:r>
              <a:rPr lang="en-US" altLang="zh-CN" sz="2800" b="1" i="1" dirty="0" err="1" smtClean="0"/>
              <a:t>a</a:t>
            </a:r>
            <a:r>
              <a:rPr lang="en-US" altLang="zh-CN" sz="2800" b="1" dirty="0" err="1" smtClean="0"/>
              <a:t>+</a:t>
            </a:r>
            <a:r>
              <a:rPr lang="en-US" altLang="zh-CN" sz="2800" b="1" i="1" dirty="0" err="1" smtClean="0"/>
              <a:t>ar</a:t>
            </a:r>
            <a:endParaRPr lang="zh-CN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368103" y="2971882"/>
            <a:ext cx="445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k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 x</a:t>
            </a:r>
            <a:r>
              <a:rPr lang="en-US" altLang="zh-CN" sz="2800" b="1" i="1" baseline="-25000" dirty="0"/>
              <a:t>k-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akr</a:t>
            </a:r>
            <a:r>
              <a:rPr lang="en-US" altLang="zh-CN" sz="2800" b="1" dirty="0"/>
              <a:t>,  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＝</a:t>
            </a:r>
            <a:r>
              <a:rPr lang="en-US" altLang="zh-CN" sz="2800" b="1" dirty="0"/>
              <a:t>2,3,</a:t>
            </a:r>
            <a:r>
              <a:rPr lang="zh-CN" altLang="zh-CN" sz="2800" b="1" dirty="0"/>
              <a:t>…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n</a:t>
            </a:r>
            <a:endParaRPr lang="zh-CN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62842" y="2276872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 </a:t>
            </a:r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1</a:t>
            </a:r>
            <a:r>
              <a:rPr lang="en-US" altLang="zh-CN" sz="2800" b="1" dirty="0" smtClean="0"/>
              <a:t>+</a:t>
            </a:r>
            <a:r>
              <a:rPr lang="en-US" altLang="zh-CN" sz="2800" b="1" i="1" dirty="0" smtClean="0"/>
              <a:t>a</a:t>
            </a:r>
            <a:r>
              <a:rPr lang="en-US" altLang="zh-CN" sz="2800" b="1" dirty="0" smtClean="0"/>
              <a:t>+</a:t>
            </a:r>
            <a:r>
              <a:rPr lang="en-US" altLang="zh-CN" sz="2800" b="1" i="1" dirty="0" smtClean="0"/>
              <a:t>a</a:t>
            </a:r>
            <a:r>
              <a:rPr lang="en-US" altLang="zh-CN" sz="2800" b="1" dirty="0" smtClean="0"/>
              <a:t>2</a:t>
            </a:r>
            <a:r>
              <a:rPr lang="en-US" altLang="zh-CN" sz="2800" b="1" i="1" dirty="0" smtClean="0"/>
              <a:t>r</a:t>
            </a:r>
            <a:endParaRPr lang="zh-CN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403648" y="3789040"/>
            <a:ext cx="3500608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n</a:t>
            </a:r>
            <a:r>
              <a:rPr lang="en-US" altLang="zh-CN" sz="2800" b="1" dirty="0" smtClean="0"/>
              <a:t>=</a:t>
            </a:r>
            <a:r>
              <a:rPr lang="en-US" altLang="zh-CN" sz="2800" b="1" i="1" dirty="0" smtClean="0"/>
              <a:t> </a:t>
            </a:r>
            <a:r>
              <a:rPr lang="en-US" altLang="zh-CN" sz="2800" b="1" i="1" dirty="0" err="1" smtClean="0"/>
              <a:t>na</a:t>
            </a:r>
            <a:r>
              <a:rPr lang="en-US" altLang="zh-CN" sz="2800" b="1" dirty="0" err="1" smtClean="0"/>
              <a:t>+</a:t>
            </a:r>
            <a:r>
              <a:rPr lang="en-US" altLang="zh-CN" sz="2800" b="1" i="1" dirty="0" err="1" smtClean="0"/>
              <a:t>ar</a:t>
            </a:r>
            <a:r>
              <a:rPr lang="en-US" altLang="zh-CN" sz="2800" b="1" dirty="0" smtClean="0"/>
              <a:t>(1+2+</a:t>
            </a:r>
            <a:r>
              <a:rPr lang="zh-CN" altLang="zh-CN" sz="2800" b="1" dirty="0" smtClean="0"/>
              <a:t>…</a:t>
            </a:r>
            <a:r>
              <a:rPr lang="en-US" altLang="zh-CN" sz="2800" b="1" dirty="0" smtClean="0"/>
              <a:t>+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81630" y="3690262"/>
                <a:ext cx="2492134" cy="72077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/>
                  <a:t>=</a:t>
                </a:r>
                <a:r>
                  <a:rPr lang="en-US" altLang="zh-CN" sz="2800" b="1" i="1" dirty="0" smtClean="0"/>
                  <a:t> </a:t>
                </a:r>
                <a:r>
                  <a:rPr lang="en-US" altLang="zh-CN" sz="2800" b="1" i="1" dirty="0" err="1" smtClean="0"/>
                  <a:t>na</a:t>
                </a:r>
                <a:r>
                  <a:rPr lang="en-US" altLang="zh-CN" sz="2800" b="1" dirty="0" err="1" smtClean="0"/>
                  <a:t>+</a:t>
                </a:r>
                <a:r>
                  <a:rPr lang="en-US" altLang="zh-CN" sz="2800" b="1" i="1" dirty="0" err="1" smtClean="0"/>
                  <a:t>ar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630" y="3690262"/>
                <a:ext cx="2492134" cy="720775"/>
              </a:xfrm>
              <a:prstGeom prst="rect">
                <a:avLst/>
              </a:prstGeom>
              <a:blipFill rotWithShape="1">
                <a:blip r:embed="rId2"/>
                <a:stretch>
                  <a:fillRect l="-4890" b="-9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52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/>
      <p:bldP spid="10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5696" y="704057"/>
            <a:ext cx="5540299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等额本息贷款和等额本金</a:t>
            </a:r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贷款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6876" y="1484784"/>
            <a:ext cx="3070071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房贷</a:t>
            </a:r>
            <a:r>
              <a:rPr lang="zh-CN" altLang="zh-CN" sz="2800" b="1" dirty="0" smtClean="0"/>
              <a:t>计算器</a:t>
            </a:r>
            <a:r>
              <a:rPr lang="zh-CN" altLang="en-US" sz="2800" b="1" dirty="0" smtClean="0"/>
              <a:t>的选项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395536" y="2113692"/>
            <a:ext cx="63193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贷款类别：</a:t>
            </a:r>
            <a:r>
              <a:rPr lang="zh-CN" altLang="zh-CN" sz="2800" b="1" dirty="0">
                <a:solidFill>
                  <a:srgbClr val="FF0000"/>
                </a:solidFill>
              </a:rPr>
              <a:t>商业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贷款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公积金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组合型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921275" y="211369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年利率不同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62926" y="2844054"/>
            <a:ext cx="7783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计算方法：根据</a:t>
            </a:r>
            <a:r>
              <a:rPr lang="zh-CN" altLang="zh-CN" sz="2800" b="1" dirty="0">
                <a:solidFill>
                  <a:srgbClr val="FF0000"/>
                </a:solidFill>
              </a:rPr>
              <a:t>贷款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总额</a:t>
            </a:r>
            <a:r>
              <a:rPr lang="zh-CN" altLang="zh-CN" sz="2800" b="1" dirty="0" smtClean="0"/>
              <a:t>或面积</a:t>
            </a:r>
            <a:r>
              <a:rPr lang="zh-CN" altLang="zh-CN" sz="2800" b="1" dirty="0"/>
              <a:t>、</a:t>
            </a:r>
            <a:r>
              <a:rPr lang="zh-CN" altLang="zh-CN" sz="2800" b="1" dirty="0" smtClean="0"/>
              <a:t>单价计算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389270" y="3573016"/>
            <a:ext cx="7351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按揭年数：可选１至</a:t>
            </a:r>
            <a:r>
              <a:rPr lang="en-US" altLang="zh-CN" sz="2800" b="1" dirty="0"/>
              <a:t>30</a:t>
            </a:r>
            <a:r>
              <a:rPr lang="zh-CN" altLang="zh-CN" sz="2800" b="1" dirty="0" smtClean="0"/>
              <a:t>年</a:t>
            </a:r>
            <a:r>
              <a:rPr lang="en-US" altLang="zh-CN" sz="2800" b="1" dirty="0" smtClean="0"/>
              <a:t>.  </a:t>
            </a:r>
            <a:r>
              <a:rPr lang="zh-CN" altLang="zh-CN" sz="2800" b="1" dirty="0" smtClean="0"/>
              <a:t>选择</a:t>
            </a:r>
            <a:r>
              <a:rPr lang="en-US" altLang="zh-CN" sz="2800" b="1" dirty="0">
                <a:solidFill>
                  <a:srgbClr val="FF0000"/>
                </a:solidFill>
              </a:rPr>
              <a:t>20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年</a:t>
            </a:r>
            <a:r>
              <a:rPr lang="en-US" altLang="zh-CN" sz="2800" b="1" dirty="0"/>
              <a:t>.</a:t>
            </a:r>
            <a:endParaRPr lang="zh-CN" altLang="zh-CN" sz="2800" b="1" dirty="0"/>
          </a:p>
        </p:txBody>
      </p:sp>
      <p:sp>
        <p:nvSpPr>
          <p:cNvPr id="8" name="矩形 7"/>
          <p:cNvSpPr/>
          <p:nvPr/>
        </p:nvSpPr>
        <p:spPr>
          <a:xfrm>
            <a:off x="359142" y="4293096"/>
            <a:ext cx="8389322" cy="111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银行利率</a:t>
            </a:r>
            <a:r>
              <a:rPr lang="zh-CN" altLang="zh-CN" sz="2800" b="1" dirty="0" smtClean="0"/>
              <a:t>：基准</a:t>
            </a:r>
            <a:r>
              <a:rPr lang="zh-CN" altLang="zh-CN" sz="2800" b="1" dirty="0"/>
              <a:t>利率、利率上限或</a:t>
            </a:r>
            <a:r>
              <a:rPr lang="zh-CN" altLang="zh-CN" sz="2800" b="1" dirty="0" smtClean="0"/>
              <a:t>下限</a:t>
            </a:r>
            <a:r>
              <a:rPr lang="en-US" altLang="zh-CN" sz="2800" b="1" dirty="0" smtClean="0"/>
              <a:t>.  </a:t>
            </a:r>
            <a:r>
              <a:rPr lang="zh-CN" altLang="zh-CN" sz="2800" b="1" dirty="0" smtClean="0"/>
              <a:t>选择商业</a:t>
            </a:r>
            <a:endParaRPr lang="en-US" altLang="zh-CN" sz="2800" b="1" dirty="0" smtClean="0"/>
          </a:p>
          <a:p>
            <a:pPr lvl="0">
              <a:lnSpc>
                <a:spcPts val="42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          </a:t>
            </a:r>
            <a:r>
              <a:rPr lang="zh-CN" altLang="zh-CN" sz="2800" b="1" dirty="0" smtClean="0"/>
              <a:t>贷款</a:t>
            </a:r>
            <a:r>
              <a:rPr lang="zh-CN" altLang="zh-CN" sz="2800" b="1" dirty="0"/>
              <a:t>的基准</a:t>
            </a:r>
            <a:r>
              <a:rPr lang="zh-CN" altLang="zh-CN" sz="2800" b="1" dirty="0">
                <a:solidFill>
                  <a:srgbClr val="FF0000"/>
                </a:solidFill>
              </a:rPr>
              <a:t>利率</a:t>
            </a:r>
            <a:r>
              <a:rPr lang="en-US" altLang="zh-CN" sz="2800" b="1" dirty="0">
                <a:solidFill>
                  <a:srgbClr val="FF0000"/>
                </a:solidFill>
              </a:rPr>
              <a:t>6.55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%.</a:t>
            </a:r>
            <a:endParaRPr lang="zh-CN" altLang="zh-CN" sz="2800" b="1" dirty="0"/>
          </a:p>
        </p:txBody>
      </p:sp>
      <p:sp>
        <p:nvSpPr>
          <p:cNvPr id="9" name="矩形 8"/>
          <p:cNvSpPr/>
          <p:nvPr/>
        </p:nvSpPr>
        <p:spPr>
          <a:xfrm>
            <a:off x="389270" y="5589240"/>
            <a:ext cx="7399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800" b="1" dirty="0"/>
              <a:t>还款方式：</a:t>
            </a:r>
            <a:r>
              <a:rPr lang="zh-CN" altLang="zh-CN" sz="2800" b="1" dirty="0">
                <a:solidFill>
                  <a:srgbClr val="FF0000"/>
                </a:solidFill>
              </a:rPr>
              <a:t>等额本息</a:t>
            </a:r>
            <a:r>
              <a:rPr lang="zh-CN" altLang="zh-CN" sz="2800" b="1" dirty="0"/>
              <a:t>还款或</a:t>
            </a:r>
            <a:r>
              <a:rPr lang="zh-CN" altLang="zh-CN" sz="2800" b="1" dirty="0">
                <a:solidFill>
                  <a:srgbClr val="FF0000"/>
                </a:solidFill>
              </a:rPr>
              <a:t>等额本金</a:t>
            </a:r>
            <a:r>
              <a:rPr lang="zh-CN" altLang="zh-CN" sz="2800" b="1" dirty="0"/>
              <a:t>还</a:t>
            </a:r>
            <a:r>
              <a:rPr lang="zh-CN" altLang="zh-CN" sz="2800" b="1" dirty="0" smtClean="0"/>
              <a:t>款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236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5696" y="704057"/>
            <a:ext cx="5540299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rPr>
              <a:t>等额本息贷款和等额本金</a:t>
            </a:r>
            <a:r>
              <a:rPr lang="zh-CN" altLang="zh-CN" sz="32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贷款</a:t>
            </a:r>
            <a:endParaRPr lang="zh-CN" altLang="en-US" sz="32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8843" y="3429000"/>
            <a:ext cx="84356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zh-CN" sz="2800" b="1" dirty="0"/>
              <a:t>例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　</a:t>
            </a:r>
            <a:r>
              <a:rPr lang="en-US" altLang="zh-CN" sz="2800" b="1" dirty="0" smtClean="0"/>
              <a:t>“</a:t>
            </a:r>
            <a:r>
              <a:rPr lang="zh-CN" altLang="zh-CN" sz="2800" b="1" dirty="0" smtClean="0"/>
              <a:t>房</a:t>
            </a:r>
            <a:r>
              <a:rPr lang="zh-CN" altLang="zh-CN" sz="2800" b="1" dirty="0"/>
              <a:t>贷</a:t>
            </a:r>
            <a:r>
              <a:rPr lang="zh-CN" altLang="zh-CN" sz="2800" b="1" dirty="0" smtClean="0"/>
              <a:t>计算器</a:t>
            </a:r>
            <a:r>
              <a:rPr lang="en-US" altLang="zh-CN" sz="2800" b="1" dirty="0" smtClean="0"/>
              <a:t>”</a:t>
            </a:r>
            <a:r>
              <a:rPr lang="zh-CN" altLang="zh-CN" sz="2800" b="1" dirty="0" smtClean="0"/>
              <a:t>选择</a:t>
            </a:r>
            <a:r>
              <a:rPr lang="zh-CN" altLang="zh-CN" sz="2800" b="1" dirty="0">
                <a:solidFill>
                  <a:srgbClr val="FF0000"/>
                </a:solidFill>
              </a:rPr>
              <a:t>等额本息还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款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输入</a:t>
            </a:r>
            <a:r>
              <a:rPr lang="en-US" altLang="zh-CN" sz="2800" b="1" dirty="0" smtClean="0"/>
              <a:t>: </a:t>
            </a:r>
            <a:r>
              <a:rPr lang="zh-CN" altLang="zh-CN" sz="2800" b="1" dirty="0" smtClean="0"/>
              <a:t>商业</a:t>
            </a:r>
            <a:r>
              <a:rPr lang="zh-CN" altLang="zh-CN" sz="2800" b="1" dirty="0"/>
              <a:t>贷款总额</a:t>
            </a:r>
            <a:r>
              <a:rPr lang="en-US" altLang="zh-CN" sz="2800" b="1" dirty="0"/>
              <a:t>100</a:t>
            </a:r>
            <a:r>
              <a:rPr lang="zh-CN" altLang="zh-CN" sz="2800" b="1" dirty="0"/>
              <a:t>万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期限</a:t>
            </a:r>
            <a:r>
              <a:rPr lang="en-US" altLang="zh-CN" sz="2800" b="1" dirty="0"/>
              <a:t>20</a:t>
            </a:r>
            <a:r>
              <a:rPr lang="zh-CN" altLang="zh-CN" sz="2800" b="1" dirty="0" smtClean="0"/>
              <a:t>年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年利率</a:t>
            </a:r>
            <a:r>
              <a:rPr lang="en-US" altLang="zh-CN" sz="2800" b="1" dirty="0"/>
              <a:t>6.55</a:t>
            </a:r>
            <a:r>
              <a:rPr lang="en-US" altLang="zh-CN" sz="2800" b="1" dirty="0" smtClean="0"/>
              <a:t>%. </a:t>
            </a:r>
            <a:endParaRPr lang="zh-CN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409954" y="5301208"/>
            <a:ext cx="826650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zh-CN" sz="2800" b="1" dirty="0"/>
              <a:t>建立</a:t>
            </a:r>
            <a:r>
              <a:rPr lang="zh-CN" altLang="zh-CN" sz="2800" b="1" dirty="0">
                <a:solidFill>
                  <a:srgbClr val="FF0000"/>
                </a:solidFill>
              </a:rPr>
              <a:t>等额本息</a:t>
            </a:r>
            <a:r>
              <a:rPr lang="zh-CN" altLang="zh-CN" sz="2800" b="1" dirty="0"/>
              <a:t>还款方式的</a:t>
            </a:r>
            <a:r>
              <a:rPr lang="zh-CN" altLang="zh-CN" sz="2800" b="1" dirty="0" smtClean="0"/>
              <a:t>数学模型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并</a:t>
            </a:r>
            <a:r>
              <a:rPr lang="zh-CN" altLang="zh-CN" sz="2800" b="1" dirty="0"/>
              <a:t>作数值计算．</a:t>
            </a:r>
          </a:p>
        </p:txBody>
      </p:sp>
      <p:sp>
        <p:nvSpPr>
          <p:cNvPr id="5" name="矩形 4"/>
          <p:cNvSpPr/>
          <p:nvPr/>
        </p:nvSpPr>
        <p:spPr>
          <a:xfrm>
            <a:off x="431540" y="1484784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等额本息还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款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每月</a:t>
            </a:r>
            <a:r>
              <a:rPr lang="zh-CN" altLang="zh-CN" sz="2800" b="1" dirty="0"/>
              <a:t>归还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本息</a:t>
            </a:r>
            <a:r>
              <a:rPr lang="en-US" altLang="zh-CN" sz="2800" b="1" dirty="0"/>
              <a:t>(</a:t>
            </a:r>
            <a:r>
              <a:rPr lang="zh-CN" altLang="zh-CN" sz="2800" b="1" dirty="0"/>
              <a:t>本金加利息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数</a:t>
            </a:r>
            <a:r>
              <a:rPr lang="zh-CN" altLang="zh-CN" sz="2800" b="1" dirty="0" smtClean="0"/>
              <a:t>额相同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95536" y="1988840"/>
            <a:ext cx="84324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等额本金还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款</a:t>
            </a:r>
            <a:r>
              <a:rPr lang="en-US" altLang="zh-CN" sz="2800" b="1" dirty="0" smtClean="0"/>
              <a:t>~</a:t>
            </a:r>
            <a:r>
              <a:rPr lang="zh-CN" altLang="zh-CN" sz="2800" b="1" dirty="0" smtClean="0"/>
              <a:t>每月归还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本金</a:t>
            </a:r>
            <a:r>
              <a:rPr lang="zh-CN" altLang="en-US" sz="2800" b="1" dirty="0"/>
              <a:t>数</a:t>
            </a:r>
            <a:r>
              <a:rPr lang="zh-CN" altLang="zh-CN" sz="2800" b="1" dirty="0"/>
              <a:t>额</a:t>
            </a:r>
            <a:r>
              <a:rPr lang="zh-CN" altLang="zh-CN" sz="2800" b="1" dirty="0" smtClean="0"/>
              <a:t>相同</a:t>
            </a:r>
            <a:r>
              <a:rPr lang="en-US" altLang="zh-CN" sz="2800" b="1" dirty="0" smtClean="0"/>
              <a:t>, </a:t>
            </a:r>
            <a:r>
              <a:rPr lang="zh-CN" altLang="zh-CN" sz="2800" b="1" dirty="0" smtClean="0"/>
              <a:t>加上</a:t>
            </a:r>
            <a:r>
              <a:rPr lang="zh-CN" altLang="zh-CN" sz="2800" b="1" dirty="0"/>
              <a:t>所欠本金的</a:t>
            </a:r>
            <a:r>
              <a:rPr lang="zh-CN" altLang="zh-CN" sz="2800" b="1" dirty="0" smtClean="0"/>
              <a:t>利息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2199964" y="2708920"/>
            <a:ext cx="6480720" cy="529751"/>
            <a:chOff x="2195736" y="2852936"/>
            <a:chExt cx="6480720" cy="52975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矩形 6"/>
            <p:cNvSpPr/>
            <p:nvPr/>
          </p:nvSpPr>
          <p:spPr>
            <a:xfrm>
              <a:off x="2195736" y="2859467"/>
              <a:ext cx="6480720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CN" altLang="zh-CN" sz="2800" b="1" dirty="0"/>
                <a:t>所欠本金逐月</a:t>
              </a:r>
              <a:r>
                <a:rPr lang="zh-CN" altLang="zh-CN" sz="2800" b="1" dirty="0" smtClean="0"/>
                <a:t>减少</a:t>
              </a:r>
              <a:r>
                <a:rPr lang="en-US" altLang="zh-CN" sz="2800" b="1" dirty="0" smtClean="0"/>
                <a:t>     </a:t>
              </a:r>
              <a:r>
                <a:rPr lang="zh-CN" altLang="zh-CN" sz="2800" b="1" dirty="0" smtClean="0"/>
                <a:t>每月</a:t>
              </a:r>
              <a:r>
                <a:rPr lang="zh-CN" altLang="zh-CN" sz="2800" b="1" dirty="0"/>
                <a:t>还款金额递减</a:t>
              </a:r>
              <a:endParaRPr lang="zh-CN" altLang="en-US" sz="2800" b="1" dirty="0"/>
            </a:p>
          </p:txBody>
        </p:sp>
        <p:sp>
          <p:nvSpPr>
            <p:cNvPr id="8" name="右箭头 7"/>
            <p:cNvSpPr/>
            <p:nvPr/>
          </p:nvSpPr>
          <p:spPr bwMode="auto">
            <a:xfrm>
              <a:off x="5364088" y="2852936"/>
              <a:ext cx="144016" cy="484632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23528" y="4015404"/>
            <a:ext cx="8388932" cy="1069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</a:rPr>
              <a:t>                                                                        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点击</a:t>
            </a:r>
            <a:r>
              <a:rPr lang="en-US" altLang="zh-CN" sz="2800" b="1" dirty="0">
                <a:solidFill>
                  <a:srgbClr val="000000"/>
                </a:solidFill>
              </a:rPr>
              <a:t>“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开始计算</a:t>
            </a:r>
            <a:r>
              <a:rPr lang="en-US" altLang="zh-CN" sz="2800" b="1" dirty="0">
                <a:solidFill>
                  <a:srgbClr val="000000"/>
                </a:solidFill>
              </a:rPr>
              <a:t>”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得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: </a:t>
            </a:r>
            <a:r>
              <a:rPr lang="zh-CN" altLang="zh-CN" sz="2800" b="1" dirty="0">
                <a:solidFill>
                  <a:srgbClr val="FF0000"/>
                </a:solidFill>
              </a:rPr>
              <a:t>还款总额</a:t>
            </a:r>
            <a:r>
              <a:rPr lang="en-US" altLang="zh-CN" sz="2800" b="1" dirty="0">
                <a:solidFill>
                  <a:srgbClr val="FF0000"/>
                </a:solidFill>
              </a:rPr>
              <a:t>1796447.27</a:t>
            </a:r>
            <a:r>
              <a:rPr lang="zh-CN" altLang="zh-CN" sz="2800" b="1" dirty="0">
                <a:solidFill>
                  <a:srgbClr val="FF0000"/>
                </a:solidFill>
              </a:rPr>
              <a:t>元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zh-CN" altLang="zh-CN" sz="2800" b="1" dirty="0">
                <a:solidFill>
                  <a:srgbClr val="FF0000"/>
                </a:solidFill>
              </a:rPr>
              <a:t>月均还款</a:t>
            </a:r>
            <a:r>
              <a:rPr lang="en-US" altLang="zh-CN" sz="2800" b="1" dirty="0">
                <a:solidFill>
                  <a:srgbClr val="FF0000"/>
                </a:solidFill>
              </a:rPr>
              <a:t>7485.2</a:t>
            </a:r>
            <a:r>
              <a:rPr lang="zh-CN" altLang="zh-CN" sz="2800" b="1" dirty="0">
                <a:solidFill>
                  <a:srgbClr val="FF0000"/>
                </a:solidFill>
              </a:rPr>
              <a:t>元</a:t>
            </a:r>
            <a:r>
              <a:rPr lang="en-US" altLang="zh-CN" sz="2800" b="1" dirty="0">
                <a:solidFill>
                  <a:srgbClr val="000000"/>
                </a:solidFill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85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3557" y="692696"/>
            <a:ext cx="307007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/>
              <a:t>等额本息还</a:t>
            </a:r>
            <a:r>
              <a:rPr lang="zh-CN" altLang="zh-CN" sz="2800" b="1" dirty="0" smtClean="0"/>
              <a:t>款模型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603814" y="2045414"/>
            <a:ext cx="2712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a~</a:t>
            </a:r>
            <a:r>
              <a:rPr lang="zh-CN" altLang="zh-CN" sz="2800" b="1" dirty="0" smtClean="0"/>
              <a:t>每月</a:t>
            </a:r>
            <a:r>
              <a:rPr lang="zh-CN" altLang="zh-CN" sz="2800" b="1" dirty="0"/>
              <a:t>还款</a:t>
            </a:r>
            <a:r>
              <a:rPr lang="zh-CN" altLang="zh-CN" sz="2800" b="1" dirty="0" smtClean="0"/>
              <a:t>金额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93557" y="1392185"/>
            <a:ext cx="222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x</a:t>
            </a:r>
            <a:r>
              <a:rPr lang="en-US" altLang="zh-CN" sz="2800" b="1" baseline="-25000" dirty="0" smtClean="0"/>
              <a:t>0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贷款总额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529129" y="1340768"/>
            <a:ext cx="1685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r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月利率</a:t>
            </a:r>
            <a:endParaRPr lang="zh-CN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5738100" y="1340768"/>
            <a:ext cx="2723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/>
              <a:t>n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贷款期限</a:t>
            </a:r>
            <a:r>
              <a:rPr lang="en-US" altLang="zh-CN" sz="2800" b="1" dirty="0" smtClean="0"/>
              <a:t>(</a:t>
            </a:r>
            <a:r>
              <a:rPr lang="zh-CN" altLang="zh-CN" sz="2800" b="1" dirty="0" smtClean="0"/>
              <a:t>月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  <p:sp>
        <p:nvSpPr>
          <p:cNvPr id="8" name="矩形 7"/>
          <p:cNvSpPr/>
          <p:nvPr/>
        </p:nvSpPr>
        <p:spPr>
          <a:xfrm>
            <a:off x="727043" y="2060848"/>
            <a:ext cx="420499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err="1" smtClean="0"/>
              <a:t>x</a:t>
            </a:r>
            <a:r>
              <a:rPr lang="en-US" altLang="zh-CN" sz="2800" b="1" i="1" baseline="-25000" dirty="0" err="1" smtClean="0"/>
              <a:t>k</a:t>
            </a:r>
            <a:r>
              <a:rPr lang="en-US" altLang="zh-CN" sz="2800" b="1" i="1" dirty="0"/>
              <a:t> ~</a:t>
            </a:r>
            <a:r>
              <a:rPr lang="zh-CN" altLang="zh-CN" sz="2800" b="1" dirty="0" smtClean="0"/>
              <a:t>第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月还款后尚欠</a:t>
            </a:r>
            <a:r>
              <a:rPr lang="zh-CN" altLang="zh-CN" sz="2800" b="1" dirty="0" smtClean="0"/>
              <a:t>金额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1403648" y="3409836"/>
            <a:ext cx="450796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k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 x</a:t>
            </a:r>
            <a:r>
              <a:rPr lang="en-US" altLang="zh-CN" sz="2800" b="1" i="1" baseline="-25000" dirty="0"/>
              <a:t>k-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(1+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)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,  </a:t>
            </a:r>
            <a:r>
              <a:rPr lang="en-US" altLang="zh-CN" sz="2800" b="1" i="1" dirty="0"/>
              <a:t>k</a:t>
            </a:r>
            <a:r>
              <a:rPr lang="zh-CN" altLang="zh-CN" sz="2800" b="1" dirty="0"/>
              <a:t>＝</a:t>
            </a:r>
            <a:r>
              <a:rPr lang="en-US" altLang="zh-CN" sz="2800" b="1" dirty="0"/>
              <a:t>1,2,</a:t>
            </a:r>
            <a:r>
              <a:rPr lang="zh-CN" altLang="zh-CN" sz="2800" b="1" dirty="0"/>
              <a:t>…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n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6300192" y="3429000"/>
            <a:ext cx="2288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 smtClean="0"/>
              <a:t>k=n</a:t>
            </a:r>
            <a:r>
              <a:rPr lang="zh-CN" altLang="zh-CN" b="1" dirty="0" smtClean="0"/>
              <a:t>递推至</a:t>
            </a:r>
            <a:r>
              <a:rPr lang="en-US" altLang="zh-CN" b="1" i="1" dirty="0" smtClean="0"/>
              <a:t>k</a:t>
            </a:r>
            <a:r>
              <a:rPr lang="en-US" altLang="zh-CN" b="1" dirty="0" smtClean="0"/>
              <a:t>=</a:t>
            </a:r>
            <a:r>
              <a:rPr lang="zh-CN" altLang="zh-CN" b="1" dirty="0" smtClean="0"/>
              <a:t>１</a:t>
            </a:r>
            <a:endParaRPr lang="zh-CN" altLang="en-US" b="1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48248" y="5142384"/>
            <a:ext cx="2685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贷款到期</a:t>
            </a:r>
            <a:r>
              <a:rPr lang="zh-CN" altLang="zh-CN" sz="2800" b="1" dirty="0" smtClean="0"/>
              <a:t>时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3563888" y="5013176"/>
            <a:ext cx="2584847" cy="936104"/>
            <a:chOff x="3563888" y="5013176"/>
            <a:chExt cx="2584847" cy="936104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5749731"/>
                </p:ext>
              </p:extLst>
            </p:nvPr>
          </p:nvGraphicFramePr>
          <p:xfrm>
            <a:off x="3758681" y="5013176"/>
            <a:ext cx="2390054" cy="936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90" name="公式" r:id="rId3" imgW="1143000" imgH="444500" progId="Equation.3">
                    <p:embed/>
                  </p:oleObj>
                </mc:Choice>
                <mc:Fallback>
                  <p:oleObj name="公式" r:id="rId3" imgW="1143000" imgH="4445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8681" y="5013176"/>
                          <a:ext cx="2390054" cy="93610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右箭头 15"/>
            <p:cNvSpPr/>
            <p:nvPr/>
          </p:nvSpPr>
          <p:spPr bwMode="auto">
            <a:xfrm>
              <a:off x="3563888" y="5229200"/>
              <a:ext cx="144016" cy="484632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45134" y="4293096"/>
            <a:ext cx="483497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i="1" dirty="0" err="1" smtClean="0"/>
              <a:t>x</a:t>
            </a:r>
            <a:r>
              <a:rPr lang="en-US" altLang="zh-CN" b="1" i="1" baseline="-25000" dirty="0" err="1"/>
              <a:t>n</a:t>
            </a:r>
            <a:r>
              <a:rPr lang="en-US" altLang="zh-CN" b="1" dirty="0" smtClean="0"/>
              <a:t>=</a:t>
            </a:r>
            <a:r>
              <a:rPr lang="en-US" altLang="zh-CN" b="1" i="1" dirty="0" smtClean="0"/>
              <a:t> x</a:t>
            </a:r>
            <a:r>
              <a:rPr lang="en-US" altLang="zh-CN" b="1" baseline="-25000" dirty="0" smtClean="0"/>
              <a:t>0</a:t>
            </a:r>
            <a:r>
              <a:rPr lang="en-US" altLang="zh-CN" b="1" dirty="0" smtClean="0"/>
              <a:t>(1+</a:t>
            </a:r>
            <a:r>
              <a:rPr lang="en-US" altLang="zh-CN" b="1" i="1" dirty="0" smtClean="0"/>
              <a:t>r</a:t>
            </a:r>
            <a:r>
              <a:rPr lang="en-US" altLang="zh-CN" b="1" dirty="0" smtClean="0"/>
              <a:t>)</a:t>
            </a:r>
            <a:r>
              <a:rPr lang="en-US" altLang="zh-CN" b="1" i="1" baseline="30000" dirty="0" err="1" smtClean="0"/>
              <a:t>n</a:t>
            </a:r>
            <a:r>
              <a:rPr lang="en-US" altLang="zh-CN" b="1" dirty="0" err="1" smtClean="0">
                <a:sym typeface="Symbol"/>
              </a:rPr>
              <a:t></a:t>
            </a:r>
            <a:r>
              <a:rPr lang="en-US" altLang="zh-CN" b="1" i="1" dirty="0" err="1" smtClean="0"/>
              <a:t>a</a:t>
            </a:r>
            <a:r>
              <a:rPr lang="en-US" altLang="zh-CN" b="1" dirty="0" smtClean="0"/>
              <a:t>[1+(1+</a:t>
            </a:r>
            <a:r>
              <a:rPr lang="en-US" altLang="zh-CN" b="1" i="1" dirty="0" smtClean="0"/>
              <a:t>r</a:t>
            </a:r>
            <a:r>
              <a:rPr lang="en-US" altLang="zh-CN" b="1" dirty="0" smtClean="0"/>
              <a:t>)+</a:t>
            </a:r>
            <a:r>
              <a:rPr lang="zh-CN" altLang="zh-CN" b="1" dirty="0" smtClean="0"/>
              <a:t>…</a:t>
            </a:r>
            <a:r>
              <a:rPr lang="en-US" altLang="zh-CN" b="1" dirty="0" smtClean="0"/>
              <a:t>+(1+</a:t>
            </a:r>
            <a:r>
              <a:rPr lang="en-US" altLang="zh-CN" b="1" i="1" dirty="0" smtClean="0"/>
              <a:t>r</a:t>
            </a:r>
            <a:r>
              <a:rPr lang="en-US" altLang="zh-CN" b="1" dirty="0" smtClean="0"/>
              <a:t>)</a:t>
            </a:r>
            <a:r>
              <a:rPr lang="en-US" altLang="zh-CN" b="1" i="1" baseline="30000" dirty="0" smtClean="0"/>
              <a:t>n-</a:t>
            </a:r>
            <a:r>
              <a:rPr lang="en-US" altLang="zh-CN" b="1" baseline="30000" dirty="0" smtClean="0"/>
              <a:t>1</a:t>
            </a:r>
            <a:r>
              <a:rPr lang="en-US" altLang="zh-CN" b="1" dirty="0" smtClean="0"/>
              <a:t>]</a:t>
            </a:r>
            <a:endParaRPr lang="zh-CN" altLang="en-US" b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523664" y="4077072"/>
                <a:ext cx="3328155" cy="779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 smtClean="0"/>
                  <a:t>=</a:t>
                </a:r>
                <a:r>
                  <a:rPr lang="en-US" altLang="zh-CN" sz="2800" b="1" i="1" dirty="0" smtClean="0"/>
                  <a:t> x</a:t>
                </a:r>
                <a:r>
                  <a:rPr lang="en-US" altLang="zh-CN" sz="2800" b="1" baseline="-25000" dirty="0" smtClean="0"/>
                  <a:t>0</a:t>
                </a:r>
                <a:r>
                  <a:rPr lang="en-US" altLang="zh-CN" sz="2800" b="1" dirty="0" smtClean="0"/>
                  <a:t>(1+</a:t>
                </a:r>
                <a:r>
                  <a:rPr lang="en-US" altLang="zh-CN" sz="2800" b="1" i="1" dirty="0" smtClean="0"/>
                  <a:t>r</a:t>
                </a:r>
                <a:r>
                  <a:rPr lang="en-US" altLang="zh-CN" sz="2800" b="1" dirty="0" smtClean="0"/>
                  <a:t>)</a:t>
                </a:r>
                <a:r>
                  <a:rPr lang="en-US" altLang="zh-CN" sz="2800" b="1" i="1" baseline="30000" dirty="0" err="1" smtClean="0"/>
                  <a:t>n</a:t>
                </a:r>
                <a:r>
                  <a:rPr lang="en-US" altLang="zh-CN" sz="2800" b="1" dirty="0" err="1" smtClean="0">
                    <a:sym typeface="Symbol"/>
                  </a:rPr>
                  <a:t></a:t>
                </a:r>
                <a:r>
                  <a:rPr lang="en-US" altLang="zh-CN" sz="2800" b="1" i="1" dirty="0" err="1" smtClean="0"/>
                  <a:t>a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/>
                          <m:t>(1+</m:t>
                        </m:r>
                        <m:r>
                          <m:rPr>
                            <m:nor/>
                          </m:rPr>
                          <a:rPr lang="en-US" altLang="zh-CN" sz="2800" b="1" i="1" dirty="0"/>
                          <m:t>r</m:t>
                        </m:r>
                        <m:r>
                          <m:rPr>
                            <m:nor/>
                          </m:rPr>
                          <a:rPr lang="en-US" altLang="zh-CN" sz="2800" b="1" dirty="0"/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b="1" i="1" baseline="30000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ym typeface="Symbol"/>
                          </a:rPr>
                          <m:t>1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i="1" dirty="0"/>
                          <m:t>r</m:t>
                        </m:r>
                      </m:den>
                    </m:f>
                  </m:oMath>
                </a14:m>
                <a:endParaRPr lang="zh-CN" altLang="en-US" sz="2800" b="1" baseline="300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664" y="4077072"/>
                <a:ext cx="3328155" cy="779059"/>
              </a:xfrm>
              <a:prstGeom prst="rect">
                <a:avLst/>
              </a:prstGeom>
              <a:blipFill rotWithShape="0">
                <a:blip r:embed="rId5"/>
                <a:stretch>
                  <a:fillRect l="-3663" b="-8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286492" y="2708920"/>
            <a:ext cx="62299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本月</a:t>
            </a:r>
            <a:r>
              <a:rPr lang="zh-CN" altLang="zh-CN" sz="2800" b="1" dirty="0"/>
              <a:t>欠</a:t>
            </a:r>
            <a:r>
              <a:rPr lang="zh-CN" altLang="zh-CN" sz="2800" b="1" dirty="0" smtClean="0"/>
              <a:t>额</a:t>
            </a:r>
            <a:r>
              <a:rPr lang="en-US" altLang="zh-CN" sz="2800" b="1" dirty="0" smtClean="0"/>
              <a:t>=</a:t>
            </a:r>
            <a:r>
              <a:rPr lang="zh-CN" altLang="en-US" sz="2800" b="1" dirty="0" smtClean="0"/>
              <a:t>上月</a:t>
            </a:r>
            <a:r>
              <a:rPr lang="zh-CN" altLang="zh-CN" sz="2800" b="1" dirty="0" smtClean="0"/>
              <a:t>欠额</a:t>
            </a:r>
            <a:r>
              <a:rPr lang="zh-CN" altLang="en-US" sz="2800" b="1" dirty="0" smtClean="0"/>
              <a:t>的本息</a:t>
            </a:r>
            <a:r>
              <a:rPr lang="en-US" altLang="zh-CN" sz="2800" b="1" dirty="0" smtClean="0">
                <a:sym typeface="Symbol"/>
              </a:rPr>
              <a:t></a:t>
            </a:r>
            <a:r>
              <a:rPr lang="zh-CN" altLang="zh-CN" sz="2800" b="1" dirty="0"/>
              <a:t>还款</a:t>
            </a:r>
            <a:r>
              <a:rPr lang="zh-CN" altLang="zh-CN" sz="2800" b="1" dirty="0" smtClean="0"/>
              <a:t>金额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0433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/>
      <p:bldP spid="13" grpId="0"/>
      <p:bldP spid="18" grpId="0" animBg="1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shuxuemoxing">
  <a:themeElements>
    <a:clrScheme name="shuxuemoxin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huxuemoxing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shuxuemoxing 8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3333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F:\数学模型电子教案\shuxuemoxing.pot</Template>
  <TotalTime>19621</TotalTime>
  <Words>3575</Words>
  <Application>Microsoft Office PowerPoint</Application>
  <PresentationFormat>全屏显示(4:3)</PresentationFormat>
  <Paragraphs>686</Paragraphs>
  <Slides>52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楷体</vt:lpstr>
      <vt:lpstr>楷体_GB2312</vt:lpstr>
      <vt:lpstr>隶书</vt:lpstr>
      <vt:lpstr>宋体</vt:lpstr>
      <vt:lpstr>Arial</vt:lpstr>
      <vt:lpstr>Calibri</vt:lpstr>
      <vt:lpstr>Cambria Math</vt:lpstr>
      <vt:lpstr>Symbol</vt:lpstr>
      <vt:lpstr>Times New Roman</vt:lpstr>
      <vt:lpstr>shuxuemoxing</vt:lpstr>
      <vt:lpstr>公式</vt:lpstr>
      <vt:lpstr>剪辑</vt:lpstr>
      <vt:lpstr>Equation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NGC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Jiang</dc:creator>
  <cp:lastModifiedBy>wjl19900724@126.com</cp:lastModifiedBy>
  <cp:revision>463</cp:revision>
  <dcterms:created xsi:type="dcterms:W3CDTF">2000-03-10T00:30:29Z</dcterms:created>
  <dcterms:modified xsi:type="dcterms:W3CDTF">2017-04-29T14:09:35Z</dcterms:modified>
</cp:coreProperties>
</file>