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56"/>
  </p:notesMasterIdLst>
  <p:sldIdLst>
    <p:sldId id="257" r:id="rId4"/>
    <p:sldId id="258" r:id="rId5"/>
    <p:sldId id="259" r:id="rId6"/>
    <p:sldId id="268" r:id="rId7"/>
    <p:sldId id="269" r:id="rId8"/>
    <p:sldId id="270" r:id="rId9"/>
    <p:sldId id="271" r:id="rId10"/>
    <p:sldId id="261" r:id="rId11"/>
    <p:sldId id="262" r:id="rId12"/>
    <p:sldId id="272" r:id="rId13"/>
    <p:sldId id="263" r:id="rId14"/>
    <p:sldId id="274" r:id="rId15"/>
    <p:sldId id="275" r:id="rId16"/>
    <p:sldId id="276" r:id="rId17"/>
    <p:sldId id="277" r:id="rId18"/>
    <p:sldId id="278" r:id="rId19"/>
    <p:sldId id="264" r:id="rId20"/>
    <p:sldId id="305" r:id="rId21"/>
    <p:sldId id="265" r:id="rId22"/>
    <p:sldId id="266" r:id="rId23"/>
    <p:sldId id="306" r:id="rId24"/>
    <p:sldId id="260" r:id="rId25"/>
    <p:sldId id="267" r:id="rId26"/>
    <p:sldId id="311" r:id="rId27"/>
    <p:sldId id="279" r:id="rId28"/>
    <p:sldId id="315" r:id="rId29"/>
    <p:sldId id="314" r:id="rId30"/>
    <p:sldId id="280" r:id="rId31"/>
    <p:sldId id="281" r:id="rId32"/>
    <p:sldId id="310" r:id="rId33"/>
    <p:sldId id="316" r:id="rId34"/>
    <p:sldId id="309" r:id="rId35"/>
    <p:sldId id="307" r:id="rId36"/>
    <p:sldId id="308" r:id="rId37"/>
    <p:sldId id="282" r:id="rId38"/>
    <p:sldId id="283" r:id="rId39"/>
    <p:sldId id="300" r:id="rId40"/>
    <p:sldId id="284" r:id="rId41"/>
    <p:sldId id="285" r:id="rId42"/>
    <p:sldId id="301" r:id="rId43"/>
    <p:sldId id="304" r:id="rId44"/>
    <p:sldId id="302" r:id="rId45"/>
    <p:sldId id="287" r:id="rId46"/>
    <p:sldId id="288" r:id="rId47"/>
    <p:sldId id="312" r:id="rId48"/>
    <p:sldId id="289" r:id="rId49"/>
    <p:sldId id="313" r:id="rId50"/>
    <p:sldId id="291" r:id="rId51"/>
    <p:sldId id="303" r:id="rId52"/>
    <p:sldId id="292" r:id="rId53"/>
    <p:sldId id="293" r:id="rId54"/>
    <p:sldId id="317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008000"/>
    <a:srgbClr val="800080"/>
    <a:srgbClr val="CC0000"/>
    <a:srgbClr val="CCFF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>
        <p:scale>
          <a:sx n="66" d="100"/>
          <a:sy n="66" d="100"/>
        </p:scale>
        <p:origin x="1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emf"/><Relationship Id="rId26" Type="http://schemas.openxmlformats.org/officeDocument/2006/relationships/image" Target="../media/image131.wmf"/><Relationship Id="rId3" Type="http://schemas.openxmlformats.org/officeDocument/2006/relationships/image" Target="../media/image108.wmf"/><Relationship Id="rId21" Type="http://schemas.openxmlformats.org/officeDocument/2006/relationships/image" Target="../media/image126.e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emf"/><Relationship Id="rId25" Type="http://schemas.openxmlformats.org/officeDocument/2006/relationships/image" Target="../media/image130.wmf"/><Relationship Id="rId2" Type="http://schemas.openxmlformats.org/officeDocument/2006/relationships/image" Target="../media/image107.wmf"/><Relationship Id="rId16" Type="http://schemas.openxmlformats.org/officeDocument/2006/relationships/image" Target="../media/image121.emf"/><Relationship Id="rId20" Type="http://schemas.openxmlformats.org/officeDocument/2006/relationships/image" Target="../media/image125.e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24" Type="http://schemas.openxmlformats.org/officeDocument/2006/relationships/image" Target="../media/image129.wmf"/><Relationship Id="rId5" Type="http://schemas.openxmlformats.org/officeDocument/2006/relationships/image" Target="../media/image110.wmf"/><Relationship Id="rId15" Type="http://schemas.openxmlformats.org/officeDocument/2006/relationships/image" Target="../media/image120.emf"/><Relationship Id="rId23" Type="http://schemas.openxmlformats.org/officeDocument/2006/relationships/image" Target="../media/image128.wmf"/><Relationship Id="rId10" Type="http://schemas.openxmlformats.org/officeDocument/2006/relationships/image" Target="../media/image115.wmf"/><Relationship Id="rId19" Type="http://schemas.openxmlformats.org/officeDocument/2006/relationships/image" Target="../media/image124.e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emf"/><Relationship Id="rId22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e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10" Type="http://schemas.openxmlformats.org/officeDocument/2006/relationships/image" Target="../media/image157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7.wmf"/><Relationship Id="rId7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5" Type="http://schemas.openxmlformats.org/officeDocument/2006/relationships/image" Target="../media/image9.wmf"/><Relationship Id="rId10" Type="http://schemas.openxmlformats.org/officeDocument/2006/relationships/image" Target="../media/image18.emf"/><Relationship Id="rId4" Type="http://schemas.openxmlformats.org/officeDocument/2006/relationships/image" Target="../media/image13.wmf"/><Relationship Id="rId9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EA3363-25A1-46CC-9292-F46A7BFDD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A3363-25A1-46CC-9292-F46A7BFDD8A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38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A3363-25A1-46CC-9292-F46A7BFDD8A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86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FA66-B14F-48A4-94E0-4C1CE9884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11644-2DE6-4529-BAD4-BDDB09DBA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C494D-0540-4BA7-85E4-BFBDDD7AE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AFA66-B14F-48A4-94E0-4C1CE98842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84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D3CD6-E3D9-49B8-B9B1-C72BEA43728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00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386C0-DD28-4BB0-AA18-42463EF4E1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0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5571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D54E7-3C86-49E6-889D-90CEB7E9B8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870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6D295-187E-4617-B51F-A010C4CDBD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078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4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F045E-3AA6-4F5B-B3B2-D33C6F45C3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57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D3CD6-E3D9-49B8-B9B1-C72BEA4372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8422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5026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247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4520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03585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75533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53624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11644-2DE6-4529-BAD4-BDDB09DBA1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629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63436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D67AFA66-B14F-48A4-94E0-4C1CE98842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3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386C0-DD28-4BB0-AA18-42463EF4E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D3CD6-E3D9-49B8-B9B1-C72BEA43728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277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3A0386C0-DD28-4BB0-AA18-42463EF4E1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98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0736304-368B-4295-9BDB-EB399E9E08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185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A11D54E7-3C86-49E6-889D-90CEB7E9B8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095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6D295-187E-4617-B51F-A010C4CDBD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79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066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F045E-3AA6-4F5B-B3B2-D33C6F45C3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142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1333972-B80C-4FBB-BB57-3B9456DC02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07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17436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4023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36304-368B-4295-9BDB-EB399E9E0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29422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6015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4684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11644-2DE6-4529-BAD4-BDDB09DBA1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203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623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D54E7-3C86-49E6-889D-90CEB7E9B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6D295-187E-4617-B51F-A010C4CDB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DE182-CC9F-4582-84FF-8681EC54D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F045E-3AA6-4F5B-B3B2-D33C6F45C3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33972-B80C-4FBB-BB57-3B9456DC0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BF10E2-A75C-40B1-8F81-0F887A1536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03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93BF10E2-A75C-40B1-8F81-0F887A1536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5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17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18.e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7.wmf"/><Relationship Id="rId3" Type="http://schemas.openxmlformats.org/officeDocument/2006/relationships/image" Target="../media/image59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wmf"/><Relationship Id="rId5" Type="http://schemas.openxmlformats.org/officeDocument/2006/relationships/image" Target="../media/image61.png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60.png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8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79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9" Type="http://schemas.openxmlformats.org/officeDocument/2006/relationships/image" Target="../media/image123.emf"/><Relationship Id="rId21" Type="http://schemas.openxmlformats.org/officeDocument/2006/relationships/image" Target="../media/image114.wmf"/><Relationship Id="rId34" Type="http://schemas.openxmlformats.org/officeDocument/2006/relationships/oleObject" Target="../embeddings/oleObject122.bin"/><Relationship Id="rId42" Type="http://schemas.openxmlformats.org/officeDocument/2006/relationships/oleObject" Target="../embeddings/oleObject126.bin"/><Relationship Id="rId47" Type="http://schemas.openxmlformats.org/officeDocument/2006/relationships/image" Target="../media/image127.wmf"/><Relationship Id="rId50" Type="http://schemas.openxmlformats.org/officeDocument/2006/relationships/oleObject" Target="../embeddings/oleObject130.bin"/><Relationship Id="rId55" Type="http://schemas.openxmlformats.org/officeDocument/2006/relationships/image" Target="../media/image131.wmf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9" Type="http://schemas.openxmlformats.org/officeDocument/2006/relationships/image" Target="../media/image118.wmf"/><Relationship Id="rId11" Type="http://schemas.openxmlformats.org/officeDocument/2006/relationships/oleObject" Target="../embeddings/oleObject110.bin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122.emf"/><Relationship Id="rId40" Type="http://schemas.openxmlformats.org/officeDocument/2006/relationships/oleObject" Target="../embeddings/oleObject125.bin"/><Relationship Id="rId45" Type="http://schemas.openxmlformats.org/officeDocument/2006/relationships/image" Target="../media/image126.emf"/><Relationship Id="rId53" Type="http://schemas.openxmlformats.org/officeDocument/2006/relationships/image" Target="../media/image130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19" Type="http://schemas.openxmlformats.org/officeDocument/2006/relationships/image" Target="../media/image113.wmf"/><Relationship Id="rId31" Type="http://schemas.openxmlformats.org/officeDocument/2006/relationships/image" Target="../media/image119.emf"/><Relationship Id="rId44" Type="http://schemas.openxmlformats.org/officeDocument/2006/relationships/oleObject" Target="../embeddings/oleObject127.bin"/><Relationship Id="rId52" Type="http://schemas.openxmlformats.org/officeDocument/2006/relationships/oleObject" Target="../embeddings/oleObject13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oleObject" Target="../embeddings/oleObject129.bin"/><Relationship Id="rId8" Type="http://schemas.openxmlformats.org/officeDocument/2006/relationships/image" Target="../media/image108.wmf"/><Relationship Id="rId51" Type="http://schemas.openxmlformats.org/officeDocument/2006/relationships/image" Target="../media/image129.wmf"/><Relationship Id="rId3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2.wmf"/><Relationship Id="rId25" Type="http://schemas.openxmlformats.org/officeDocument/2006/relationships/image" Target="../media/image116.wmf"/><Relationship Id="rId33" Type="http://schemas.openxmlformats.org/officeDocument/2006/relationships/image" Target="../media/image120.emf"/><Relationship Id="rId38" Type="http://schemas.openxmlformats.org/officeDocument/2006/relationships/oleObject" Target="../embeddings/oleObject124.bin"/><Relationship Id="rId46" Type="http://schemas.openxmlformats.org/officeDocument/2006/relationships/oleObject" Target="../embeddings/oleObject128.bin"/><Relationship Id="rId20" Type="http://schemas.openxmlformats.org/officeDocument/2006/relationships/oleObject" Target="../embeddings/oleObject115.bin"/><Relationship Id="rId41" Type="http://schemas.openxmlformats.org/officeDocument/2006/relationships/image" Target="../media/image124.emf"/><Relationship Id="rId54" Type="http://schemas.openxmlformats.org/officeDocument/2006/relationships/oleObject" Target="../embeddings/oleObject13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15" Type="http://schemas.openxmlformats.org/officeDocument/2006/relationships/image" Target="../media/image111.wmf"/><Relationship Id="rId23" Type="http://schemas.openxmlformats.org/officeDocument/2006/relationships/image" Target="../media/image115.wmf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3.bin"/><Relationship Id="rId49" Type="http://schemas.openxmlformats.org/officeDocument/2006/relationships/image" Target="../media/image1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0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8.bin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F4869A-D4B3-498C-958E-8E38B5FFD276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0418" name="Rectangle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55A621EA-A07E-4CF4-A184-25C55E754D62}" type="slidenum">
              <a:rPr lang="en-US" altLang="zh-CN" sz="1400" b="1">
                <a:latin typeface="Times New Roman" pitchFamily="18" charset="0"/>
              </a:rPr>
              <a:pPr algn="r" eaLnBrk="0" hangingPunct="0"/>
              <a:t>1</a:t>
            </a:fld>
            <a:endParaRPr lang="en-US" altLang="zh-CN" sz="1400" b="1">
              <a:latin typeface="Times New Roman" pitchFamily="18" charset="0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12017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1177925"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fontAlgn="base">
              <a:spcBef>
                <a:spcPct val="0"/>
              </a:spcBef>
              <a:spcAft>
                <a:spcPct val="0"/>
              </a:spcAft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fontAlgn="base">
              <a:spcBef>
                <a:spcPct val="0"/>
              </a:spcBef>
              <a:spcAft>
                <a:spcPct val="0"/>
              </a:spcAft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fontAlgn="base">
              <a:spcBef>
                <a:spcPct val="0"/>
              </a:spcBef>
              <a:spcAft>
                <a:spcPct val="0"/>
              </a:spcAft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fontAlgn="base">
              <a:spcBef>
                <a:spcPct val="0"/>
              </a:spcBef>
              <a:spcAft>
                <a:spcPct val="0"/>
              </a:spcAft>
              <a:tabLst>
                <a:tab pos="377825" algn="l"/>
                <a:tab pos="3530600" algn="l"/>
                <a:tab pos="4286250" algn="l"/>
                <a:tab pos="4959350" algn="l"/>
                <a:tab pos="599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5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功放</a:t>
            </a:r>
            <a:r>
              <a:rPr kumimoji="1" lang="en-US" altLang="zh-CN" sz="5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1" lang="zh-CN" altLang="en-US" sz="5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频响</a:t>
            </a:r>
            <a:endParaRPr kumimoji="1" lang="zh-CN" altLang="zh-CN" sz="540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473200" y="4856163"/>
            <a:ext cx="61706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电光微学院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662363" y="2827338"/>
            <a:ext cx="2062162" cy="708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杨恒新</a:t>
            </a:r>
            <a:endParaRPr kumimoji="1" lang="zh-CN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2046288" y="3814763"/>
            <a:ext cx="5049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660033"/>
                </a:solidFill>
                <a:latin typeface="Times New Roman" pitchFamily="18" charset="0"/>
              </a:rPr>
              <a:t>yanghx@njupt.edu.cn</a:t>
            </a:r>
            <a:endParaRPr kumimoji="1" lang="en-US" altLang="zh-CN" sz="4000" b="1">
              <a:solidFill>
                <a:srgbClr val="660033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E2DD00-D32E-4057-967D-D3EBF79292DA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2411" name="Line 3"/>
          <p:cNvSpPr>
            <a:spLocks noChangeShapeType="1"/>
          </p:cNvSpPr>
          <p:nvPr/>
        </p:nvSpPr>
        <p:spPr bwMode="auto">
          <a:xfrm flipV="1">
            <a:off x="6827838" y="1401763"/>
            <a:ext cx="0" cy="1004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2" name="Line 4"/>
          <p:cNvSpPr>
            <a:spLocks noChangeShapeType="1"/>
          </p:cNvSpPr>
          <p:nvPr/>
        </p:nvSpPr>
        <p:spPr bwMode="auto">
          <a:xfrm>
            <a:off x="5810250" y="2390775"/>
            <a:ext cx="21907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3" name="Line 5"/>
          <p:cNvSpPr>
            <a:spLocks noChangeShapeType="1"/>
          </p:cNvSpPr>
          <p:nvPr/>
        </p:nvSpPr>
        <p:spPr bwMode="auto">
          <a:xfrm>
            <a:off x="6835775" y="2373313"/>
            <a:ext cx="0" cy="7048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4" name="Freeform 6"/>
          <p:cNvSpPr>
            <a:spLocks/>
          </p:cNvSpPr>
          <p:nvPr/>
        </p:nvSpPr>
        <p:spPr bwMode="auto">
          <a:xfrm>
            <a:off x="6130925" y="2825750"/>
            <a:ext cx="695325" cy="252413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solidFill>
            <a:srgbClr val="CCFFFF"/>
          </a:solidFill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06" name="Object 118"/>
          <p:cNvGraphicFramePr>
            <a:graphicFrameLocks noChangeAspect="1"/>
          </p:cNvGraphicFramePr>
          <p:nvPr/>
        </p:nvGraphicFramePr>
        <p:xfrm>
          <a:off x="6934200" y="1173163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公式" r:id="rId3" imgW="203112" imgH="228501" progId="Equation.3">
                  <p:embed/>
                </p:oleObj>
              </mc:Choice>
              <mc:Fallback>
                <p:oleObj name="公式" r:id="rId3" imgW="203112" imgH="228501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73163"/>
                        <a:ext cx="3381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7" name="Object 119"/>
          <p:cNvGraphicFramePr>
            <a:graphicFrameLocks noChangeAspect="1"/>
          </p:cNvGraphicFramePr>
          <p:nvPr/>
        </p:nvGraphicFramePr>
        <p:xfrm>
          <a:off x="7848600" y="2392363"/>
          <a:ext cx="4572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公式" r:id="rId5" imgW="291847" imgH="215713" progId="Equation.3">
                  <p:embed/>
                </p:oleObj>
              </mc:Choice>
              <mc:Fallback>
                <p:oleObj name="公式" r:id="rId5" imgW="291847" imgH="215713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92363"/>
                        <a:ext cx="4572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5" name="Line 9"/>
          <p:cNvSpPr>
            <a:spLocks noChangeShapeType="1"/>
          </p:cNvSpPr>
          <p:nvPr/>
        </p:nvSpPr>
        <p:spPr bwMode="auto">
          <a:xfrm flipV="1">
            <a:off x="6845300" y="1638300"/>
            <a:ext cx="582613" cy="74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6" name="Line 10"/>
          <p:cNvSpPr>
            <a:spLocks noChangeShapeType="1"/>
          </p:cNvSpPr>
          <p:nvPr/>
        </p:nvSpPr>
        <p:spPr bwMode="auto">
          <a:xfrm flipH="1">
            <a:off x="5842000" y="2392363"/>
            <a:ext cx="10001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7" name="Line 11"/>
          <p:cNvSpPr>
            <a:spLocks noChangeShapeType="1"/>
          </p:cNvSpPr>
          <p:nvPr/>
        </p:nvSpPr>
        <p:spPr bwMode="auto">
          <a:xfrm flipV="1">
            <a:off x="6837363" y="3230563"/>
            <a:ext cx="0" cy="10652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8" name="Line 12"/>
          <p:cNvSpPr>
            <a:spLocks noChangeShapeType="1"/>
          </p:cNvSpPr>
          <p:nvPr/>
        </p:nvSpPr>
        <p:spPr bwMode="auto">
          <a:xfrm flipV="1">
            <a:off x="5943600" y="4279900"/>
            <a:ext cx="2170113" cy="174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19" name="Line 13"/>
          <p:cNvSpPr>
            <a:spLocks noChangeShapeType="1"/>
          </p:cNvSpPr>
          <p:nvPr/>
        </p:nvSpPr>
        <p:spPr bwMode="auto">
          <a:xfrm>
            <a:off x="6837363" y="4283075"/>
            <a:ext cx="0" cy="7762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08" name="Object 120"/>
          <p:cNvGraphicFramePr>
            <a:graphicFrameLocks noChangeAspect="1"/>
          </p:cNvGraphicFramePr>
          <p:nvPr/>
        </p:nvGraphicFramePr>
        <p:xfrm>
          <a:off x="6934200" y="323056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30563"/>
                        <a:ext cx="304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9" name="Object 121"/>
          <p:cNvGraphicFramePr>
            <a:graphicFrameLocks noChangeAspect="1"/>
          </p:cNvGraphicFramePr>
          <p:nvPr/>
        </p:nvGraphicFramePr>
        <p:xfrm>
          <a:off x="7772400" y="4297363"/>
          <a:ext cx="4746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9" imgW="291847" imgH="215713" progId="Equation.DSMT4">
                  <p:embed/>
                </p:oleObj>
              </mc:Choice>
              <mc:Fallback>
                <p:oleObj name="Equation" r:id="rId9" imgW="291847" imgH="215713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97363"/>
                        <a:ext cx="4746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0" name="Line 16"/>
          <p:cNvSpPr>
            <a:spLocks noChangeShapeType="1"/>
          </p:cNvSpPr>
          <p:nvPr/>
        </p:nvSpPr>
        <p:spPr bwMode="auto">
          <a:xfrm flipH="1" flipV="1">
            <a:off x="6240463" y="3535363"/>
            <a:ext cx="582612" cy="739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21" name="Line 17"/>
          <p:cNvSpPr>
            <a:spLocks noChangeShapeType="1"/>
          </p:cNvSpPr>
          <p:nvPr/>
        </p:nvSpPr>
        <p:spPr bwMode="auto">
          <a:xfrm flipH="1">
            <a:off x="6813550" y="4289425"/>
            <a:ext cx="1000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22" name="Line 30"/>
          <p:cNvSpPr>
            <a:spLocks noChangeShapeType="1"/>
          </p:cNvSpPr>
          <p:nvPr/>
        </p:nvSpPr>
        <p:spPr bwMode="auto">
          <a:xfrm>
            <a:off x="4060825" y="3143250"/>
            <a:ext cx="14382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3" name="Freeform 31"/>
          <p:cNvSpPr>
            <a:spLocks/>
          </p:cNvSpPr>
          <p:nvPr/>
        </p:nvSpPr>
        <p:spPr bwMode="auto">
          <a:xfrm>
            <a:off x="5462588" y="30956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4" name="Freeform 32"/>
          <p:cNvSpPr>
            <a:spLocks/>
          </p:cNvSpPr>
          <p:nvPr/>
        </p:nvSpPr>
        <p:spPr bwMode="auto">
          <a:xfrm>
            <a:off x="5462588" y="30956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5" name="Freeform 33"/>
          <p:cNvSpPr>
            <a:spLocks/>
          </p:cNvSpPr>
          <p:nvPr/>
        </p:nvSpPr>
        <p:spPr bwMode="auto">
          <a:xfrm>
            <a:off x="2532063" y="3663950"/>
            <a:ext cx="92075" cy="95250"/>
          </a:xfrm>
          <a:custGeom>
            <a:avLst/>
            <a:gdLst>
              <a:gd name="T0" fmla="*/ 0 w 60"/>
              <a:gd name="T1" fmla="*/ 2147483647 h 61"/>
              <a:gd name="T2" fmla="*/ 2147483647 w 60"/>
              <a:gd name="T3" fmla="*/ 0 h 61"/>
              <a:gd name="T4" fmla="*/ 2147483647 w 60"/>
              <a:gd name="T5" fmla="*/ 2147483647 h 61"/>
              <a:gd name="T6" fmla="*/ 2147483647 w 60"/>
              <a:gd name="T7" fmla="*/ 2147483647 h 61"/>
              <a:gd name="T8" fmla="*/ 2147483647 w 60"/>
              <a:gd name="T9" fmla="*/ 2147483647 h 61"/>
              <a:gd name="T10" fmla="*/ 0 w 60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1"/>
              <a:gd name="T20" fmla="*/ 60 w 60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1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6" name="Freeform 34"/>
          <p:cNvSpPr>
            <a:spLocks/>
          </p:cNvSpPr>
          <p:nvPr/>
        </p:nvSpPr>
        <p:spPr bwMode="auto">
          <a:xfrm>
            <a:off x="2532063" y="3663950"/>
            <a:ext cx="92075" cy="95250"/>
          </a:xfrm>
          <a:custGeom>
            <a:avLst/>
            <a:gdLst>
              <a:gd name="T0" fmla="*/ 0 w 58"/>
              <a:gd name="T1" fmla="*/ 2147483647 h 60"/>
              <a:gd name="T2" fmla="*/ 2147483647 w 58"/>
              <a:gd name="T3" fmla="*/ 0 h 60"/>
              <a:gd name="T4" fmla="*/ 2147483647 w 58"/>
              <a:gd name="T5" fmla="*/ 2147483647 h 60"/>
              <a:gd name="T6" fmla="*/ 2147483647 w 58"/>
              <a:gd name="T7" fmla="*/ 2147483647 h 60"/>
              <a:gd name="T8" fmla="*/ 2147483647 w 58"/>
              <a:gd name="T9" fmla="*/ 2147483647 h 60"/>
              <a:gd name="T10" fmla="*/ 0 w 58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60"/>
              <a:gd name="T20" fmla="*/ 58 w 58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60">
                <a:moveTo>
                  <a:pt x="0" y="31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8" y="14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46"/>
                  <a:pt x="46" y="60"/>
                  <a:pt x="29" y="60"/>
                </a:cubicBezTo>
                <a:cubicBezTo>
                  <a:pt x="13" y="60"/>
                  <a:pt x="0" y="46"/>
                  <a:pt x="0" y="31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7" name="Line 35"/>
          <p:cNvSpPr>
            <a:spLocks noChangeShapeType="1"/>
          </p:cNvSpPr>
          <p:nvPr/>
        </p:nvSpPr>
        <p:spPr bwMode="auto">
          <a:xfrm>
            <a:off x="2578100" y="3759200"/>
            <a:ext cx="0" cy="1889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8" name="Line 36"/>
          <p:cNvSpPr>
            <a:spLocks noChangeShapeType="1"/>
          </p:cNvSpPr>
          <p:nvPr/>
        </p:nvSpPr>
        <p:spPr bwMode="auto">
          <a:xfrm flipH="1">
            <a:off x="2436813" y="3948113"/>
            <a:ext cx="2825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29" name="Rectangle 37"/>
          <p:cNvSpPr>
            <a:spLocks noChangeArrowheads="1"/>
          </p:cNvSpPr>
          <p:nvPr/>
        </p:nvSpPr>
        <p:spPr bwMode="auto">
          <a:xfrm>
            <a:off x="2490788" y="3214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2430" name="Rectangle 38"/>
          <p:cNvSpPr>
            <a:spLocks noChangeArrowheads="1"/>
          </p:cNvSpPr>
          <p:nvPr/>
        </p:nvSpPr>
        <p:spPr bwMode="auto">
          <a:xfrm>
            <a:off x="2649538" y="3360738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2431" name="Rectangle 43"/>
          <p:cNvSpPr>
            <a:spLocks noChangeArrowheads="1"/>
          </p:cNvSpPr>
          <p:nvPr/>
        </p:nvSpPr>
        <p:spPr bwMode="auto">
          <a:xfrm>
            <a:off x="5395913" y="266541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2432" name="Rectangle 44"/>
          <p:cNvSpPr>
            <a:spLocks noChangeArrowheads="1"/>
          </p:cNvSpPr>
          <p:nvPr/>
        </p:nvSpPr>
        <p:spPr bwMode="auto">
          <a:xfrm>
            <a:off x="5519738" y="28162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altLang="zh-CN"/>
          </a:p>
        </p:txBody>
      </p:sp>
      <p:sp>
        <p:nvSpPr>
          <p:cNvPr id="12433" name="Line 45"/>
          <p:cNvSpPr>
            <a:spLocks noChangeShapeType="1"/>
          </p:cNvSpPr>
          <p:nvPr/>
        </p:nvSpPr>
        <p:spPr bwMode="auto">
          <a:xfrm>
            <a:off x="4811713" y="3143250"/>
            <a:ext cx="0" cy="9413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34" name="Freeform 46"/>
          <p:cNvSpPr>
            <a:spLocks/>
          </p:cNvSpPr>
          <p:nvPr/>
        </p:nvSpPr>
        <p:spPr bwMode="auto">
          <a:xfrm>
            <a:off x="4762500" y="30956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35" name="Freeform 47"/>
          <p:cNvSpPr>
            <a:spLocks/>
          </p:cNvSpPr>
          <p:nvPr/>
        </p:nvSpPr>
        <p:spPr bwMode="auto">
          <a:xfrm>
            <a:off x="4762500" y="30956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1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36" name="Rectangle 49"/>
          <p:cNvSpPr>
            <a:spLocks noChangeArrowheads="1"/>
          </p:cNvSpPr>
          <p:nvPr/>
        </p:nvSpPr>
        <p:spPr bwMode="auto">
          <a:xfrm>
            <a:off x="4716463" y="3379788"/>
            <a:ext cx="187325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37" name="Rectangle 50"/>
          <p:cNvSpPr>
            <a:spLocks noChangeArrowheads="1"/>
          </p:cNvSpPr>
          <p:nvPr/>
        </p:nvSpPr>
        <p:spPr bwMode="auto">
          <a:xfrm>
            <a:off x="4716463" y="3379788"/>
            <a:ext cx="187325" cy="469900"/>
          </a:xfrm>
          <a:prstGeom prst="rect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38" name="Rectangle 51"/>
          <p:cNvSpPr>
            <a:spLocks noChangeArrowheads="1"/>
          </p:cNvSpPr>
          <p:nvPr/>
        </p:nvSpPr>
        <p:spPr bwMode="auto">
          <a:xfrm>
            <a:off x="4949825" y="3438525"/>
            <a:ext cx="171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CN"/>
          </a:p>
        </p:txBody>
      </p:sp>
      <p:sp>
        <p:nvSpPr>
          <p:cNvPr id="12439" name="Rectangle 52"/>
          <p:cNvSpPr>
            <a:spLocks noChangeArrowheads="1"/>
          </p:cNvSpPr>
          <p:nvPr/>
        </p:nvSpPr>
        <p:spPr bwMode="auto">
          <a:xfrm>
            <a:off x="5122863" y="358775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zh-CN"/>
          </a:p>
        </p:txBody>
      </p:sp>
      <p:sp>
        <p:nvSpPr>
          <p:cNvPr id="12440" name="Line 48"/>
          <p:cNvSpPr>
            <a:spLocks noChangeShapeType="1"/>
          </p:cNvSpPr>
          <p:nvPr/>
        </p:nvSpPr>
        <p:spPr bwMode="auto">
          <a:xfrm flipH="1">
            <a:off x="4670425" y="4084638"/>
            <a:ext cx="280988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85" name="Group 105"/>
          <p:cNvGrpSpPr>
            <a:grpSpLocks/>
          </p:cNvGrpSpPr>
          <p:nvPr/>
        </p:nvGrpSpPr>
        <p:grpSpPr bwMode="auto">
          <a:xfrm>
            <a:off x="4452938" y="4160838"/>
            <a:ext cx="298450" cy="349250"/>
            <a:chOff x="2805" y="2621"/>
            <a:chExt cx="188" cy="220"/>
          </a:xfrm>
        </p:grpSpPr>
        <p:sp>
          <p:nvSpPr>
            <p:cNvPr id="12503" name="Rectangle 56"/>
            <p:cNvSpPr>
              <a:spLocks noChangeArrowheads="1"/>
            </p:cNvSpPr>
            <p:nvPr/>
          </p:nvSpPr>
          <p:spPr bwMode="auto">
            <a:xfrm>
              <a:off x="2805" y="2621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2504" name="Rectangle 57"/>
            <p:cNvSpPr>
              <a:spLocks noChangeArrowheads="1"/>
            </p:cNvSpPr>
            <p:nvPr/>
          </p:nvSpPr>
          <p:spPr bwMode="auto">
            <a:xfrm>
              <a:off x="2859" y="2707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2505" name="Rectangle 58"/>
            <p:cNvSpPr>
              <a:spLocks noChangeArrowheads="1"/>
            </p:cNvSpPr>
            <p:nvPr/>
          </p:nvSpPr>
          <p:spPr bwMode="auto">
            <a:xfrm>
              <a:off x="2937" y="270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  <p:sp>
        <p:nvSpPr>
          <p:cNvPr id="12442" name="Line 59"/>
          <p:cNvSpPr>
            <a:spLocks noChangeShapeType="1"/>
          </p:cNvSpPr>
          <p:nvPr/>
        </p:nvSpPr>
        <p:spPr bwMode="auto">
          <a:xfrm>
            <a:off x="2630488" y="3148013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43" name="Freeform 60"/>
          <p:cNvSpPr>
            <a:spLocks/>
          </p:cNvSpPr>
          <p:nvPr/>
        </p:nvSpPr>
        <p:spPr bwMode="auto">
          <a:xfrm>
            <a:off x="2551113" y="3100388"/>
            <a:ext cx="93662" cy="93662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6"/>
                  <a:pt x="47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44" name="Freeform 61"/>
          <p:cNvSpPr>
            <a:spLocks/>
          </p:cNvSpPr>
          <p:nvPr/>
        </p:nvSpPr>
        <p:spPr bwMode="auto">
          <a:xfrm>
            <a:off x="2551113" y="3100388"/>
            <a:ext cx="93662" cy="93662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0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0 w 59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59"/>
              <a:gd name="T20" fmla="*/ 59 w 59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59">
                <a:moveTo>
                  <a:pt x="0" y="30"/>
                </a:move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9" y="13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45"/>
                  <a:pt x="45" y="59"/>
                  <a:pt x="29" y="59"/>
                </a:cubicBezTo>
                <a:cubicBezTo>
                  <a:pt x="13" y="59"/>
                  <a:pt x="0" y="45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45" name="Line 62"/>
          <p:cNvSpPr>
            <a:spLocks noChangeShapeType="1"/>
          </p:cNvSpPr>
          <p:nvPr/>
        </p:nvSpPr>
        <p:spPr bwMode="auto">
          <a:xfrm flipH="1">
            <a:off x="517525" y="3148013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46" name="Rectangle 63"/>
          <p:cNvSpPr>
            <a:spLocks noChangeArrowheads="1"/>
          </p:cNvSpPr>
          <p:nvPr/>
        </p:nvSpPr>
        <p:spPr bwMode="auto">
          <a:xfrm>
            <a:off x="579438" y="31400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/>
          </a:p>
        </p:txBody>
      </p:sp>
      <p:sp>
        <p:nvSpPr>
          <p:cNvPr id="12447" name="Rectangle 64"/>
          <p:cNvSpPr>
            <a:spLocks noChangeArrowheads="1"/>
          </p:cNvSpPr>
          <p:nvPr/>
        </p:nvSpPr>
        <p:spPr bwMode="auto">
          <a:xfrm>
            <a:off x="852488" y="19939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2448" name="Rectangle 65"/>
          <p:cNvSpPr>
            <a:spLocks noChangeArrowheads="1"/>
          </p:cNvSpPr>
          <p:nvPr/>
        </p:nvSpPr>
        <p:spPr bwMode="auto">
          <a:xfrm>
            <a:off x="1009650" y="21399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2449" name="Freeform 66"/>
          <p:cNvSpPr>
            <a:spLocks/>
          </p:cNvSpPr>
          <p:nvPr/>
        </p:nvSpPr>
        <p:spPr bwMode="auto">
          <a:xfrm>
            <a:off x="708025" y="1684338"/>
            <a:ext cx="592138" cy="2951162"/>
          </a:xfrm>
          <a:custGeom>
            <a:avLst/>
            <a:gdLst>
              <a:gd name="T0" fmla="*/ 0 w 592"/>
              <a:gd name="T1" fmla="*/ 2147483647 h 2136"/>
              <a:gd name="T2" fmla="*/ 2147483647 w 592"/>
              <a:gd name="T3" fmla="*/ 2147483647 h 2136"/>
              <a:gd name="T4" fmla="*/ 0 60000 65536"/>
              <a:gd name="T5" fmla="*/ 0 60000 65536"/>
              <a:gd name="T6" fmla="*/ 0 w 592"/>
              <a:gd name="T7" fmla="*/ 0 h 2136"/>
              <a:gd name="T8" fmla="*/ 592 w 592"/>
              <a:gd name="T9" fmla="*/ 2136 h 21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2" h="2136">
                <a:moveTo>
                  <a:pt x="0" y="1068"/>
                </a:moveTo>
                <a:cubicBezTo>
                  <a:pt x="303" y="0"/>
                  <a:pt x="305" y="2136"/>
                  <a:pt x="592" y="10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0" name="Freeform 67"/>
          <p:cNvSpPr>
            <a:spLocks/>
          </p:cNvSpPr>
          <p:nvPr/>
        </p:nvSpPr>
        <p:spPr bwMode="auto">
          <a:xfrm>
            <a:off x="1589088" y="3100388"/>
            <a:ext cx="244475" cy="93662"/>
          </a:xfrm>
          <a:custGeom>
            <a:avLst/>
            <a:gdLst>
              <a:gd name="T0" fmla="*/ 0 w 154"/>
              <a:gd name="T1" fmla="*/ 0 h 59"/>
              <a:gd name="T2" fmla="*/ 2147483647 w 154"/>
              <a:gd name="T3" fmla="*/ 2147483647 h 59"/>
              <a:gd name="T4" fmla="*/ 0 w 154"/>
              <a:gd name="T5" fmla="*/ 2147483647 h 59"/>
              <a:gd name="T6" fmla="*/ 2147483647 w 154"/>
              <a:gd name="T7" fmla="*/ 2147483647 h 59"/>
              <a:gd name="T8" fmla="*/ 0 w 154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59"/>
              <a:gd name="T17" fmla="*/ 154 w 154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59">
                <a:moveTo>
                  <a:pt x="0" y="0"/>
                </a:moveTo>
                <a:lnTo>
                  <a:pt x="28" y="30"/>
                </a:lnTo>
                <a:lnTo>
                  <a:pt x="0" y="59"/>
                </a:lnTo>
                <a:lnTo>
                  <a:pt x="154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1" name="Freeform 68"/>
          <p:cNvSpPr>
            <a:spLocks/>
          </p:cNvSpPr>
          <p:nvPr/>
        </p:nvSpPr>
        <p:spPr bwMode="auto">
          <a:xfrm>
            <a:off x="1589088" y="3100388"/>
            <a:ext cx="244475" cy="93662"/>
          </a:xfrm>
          <a:custGeom>
            <a:avLst/>
            <a:gdLst>
              <a:gd name="T0" fmla="*/ 0 w 154"/>
              <a:gd name="T1" fmla="*/ 0 h 59"/>
              <a:gd name="T2" fmla="*/ 2147483647 w 154"/>
              <a:gd name="T3" fmla="*/ 2147483647 h 59"/>
              <a:gd name="T4" fmla="*/ 0 w 154"/>
              <a:gd name="T5" fmla="*/ 2147483647 h 59"/>
              <a:gd name="T6" fmla="*/ 2147483647 w 154"/>
              <a:gd name="T7" fmla="*/ 2147483647 h 59"/>
              <a:gd name="T8" fmla="*/ 0 w 154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59"/>
              <a:gd name="T17" fmla="*/ 154 w 154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59">
                <a:moveTo>
                  <a:pt x="0" y="0"/>
                </a:moveTo>
                <a:lnTo>
                  <a:pt x="28" y="30"/>
                </a:lnTo>
                <a:lnTo>
                  <a:pt x="0" y="59"/>
                </a:lnTo>
                <a:lnTo>
                  <a:pt x="154" y="3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2" name="Line 69"/>
          <p:cNvSpPr>
            <a:spLocks noChangeShapeType="1"/>
          </p:cNvSpPr>
          <p:nvPr/>
        </p:nvSpPr>
        <p:spPr bwMode="auto">
          <a:xfrm>
            <a:off x="700088" y="2338388"/>
            <a:ext cx="0" cy="13509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3" name="Freeform 70"/>
          <p:cNvSpPr>
            <a:spLocks/>
          </p:cNvSpPr>
          <p:nvPr/>
        </p:nvSpPr>
        <p:spPr bwMode="auto">
          <a:xfrm>
            <a:off x="654050" y="2195513"/>
            <a:ext cx="95250" cy="244475"/>
          </a:xfrm>
          <a:custGeom>
            <a:avLst/>
            <a:gdLst>
              <a:gd name="T0" fmla="*/ 0 w 60"/>
              <a:gd name="T1" fmla="*/ 2147483647 h 154"/>
              <a:gd name="T2" fmla="*/ 2147483647 w 60"/>
              <a:gd name="T3" fmla="*/ 2147483647 h 154"/>
              <a:gd name="T4" fmla="*/ 2147483647 w 60"/>
              <a:gd name="T5" fmla="*/ 2147483647 h 154"/>
              <a:gd name="T6" fmla="*/ 2147483647 w 60"/>
              <a:gd name="T7" fmla="*/ 0 h 154"/>
              <a:gd name="T8" fmla="*/ 0 w 60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4"/>
              <a:gd name="T17" fmla="*/ 60 w 60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4">
                <a:moveTo>
                  <a:pt x="0" y="154"/>
                </a:moveTo>
                <a:lnTo>
                  <a:pt x="29" y="127"/>
                </a:lnTo>
                <a:lnTo>
                  <a:pt x="60" y="154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4" name="Freeform 71"/>
          <p:cNvSpPr>
            <a:spLocks/>
          </p:cNvSpPr>
          <p:nvPr/>
        </p:nvSpPr>
        <p:spPr bwMode="auto">
          <a:xfrm>
            <a:off x="654050" y="2195513"/>
            <a:ext cx="95250" cy="244475"/>
          </a:xfrm>
          <a:custGeom>
            <a:avLst/>
            <a:gdLst>
              <a:gd name="T0" fmla="*/ 0 w 60"/>
              <a:gd name="T1" fmla="*/ 2147483647 h 154"/>
              <a:gd name="T2" fmla="*/ 2147483647 w 60"/>
              <a:gd name="T3" fmla="*/ 2147483647 h 154"/>
              <a:gd name="T4" fmla="*/ 2147483647 w 60"/>
              <a:gd name="T5" fmla="*/ 2147483647 h 154"/>
              <a:gd name="T6" fmla="*/ 2147483647 w 60"/>
              <a:gd name="T7" fmla="*/ 0 h 154"/>
              <a:gd name="T8" fmla="*/ 0 w 60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4"/>
              <a:gd name="T17" fmla="*/ 60 w 60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4">
                <a:moveTo>
                  <a:pt x="0" y="154"/>
                </a:moveTo>
                <a:lnTo>
                  <a:pt x="29" y="127"/>
                </a:lnTo>
                <a:lnTo>
                  <a:pt x="60" y="154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5" name="Rectangle 72"/>
          <p:cNvSpPr>
            <a:spLocks noChangeArrowheads="1"/>
          </p:cNvSpPr>
          <p:nvPr/>
        </p:nvSpPr>
        <p:spPr bwMode="auto">
          <a:xfrm>
            <a:off x="1519238" y="32639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altLang="zh-CN"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sp>
        <p:nvSpPr>
          <p:cNvPr id="12456" name="Rectangle 73"/>
          <p:cNvSpPr>
            <a:spLocks noChangeArrowheads="1"/>
          </p:cNvSpPr>
          <p:nvPr/>
        </p:nvSpPr>
        <p:spPr bwMode="auto">
          <a:xfrm>
            <a:off x="1717675" y="3252788"/>
            <a:ext cx="777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altLang="zh-CN"/>
          </a:p>
        </p:txBody>
      </p:sp>
      <p:sp>
        <p:nvSpPr>
          <p:cNvPr id="12457" name="Line 75"/>
          <p:cNvSpPr>
            <a:spLocks noChangeShapeType="1"/>
          </p:cNvSpPr>
          <p:nvPr/>
        </p:nvSpPr>
        <p:spPr bwMode="auto">
          <a:xfrm>
            <a:off x="4060825" y="4743450"/>
            <a:ext cx="468313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58" name="Rectangle 78"/>
          <p:cNvSpPr>
            <a:spLocks noChangeArrowheads="1"/>
          </p:cNvSpPr>
          <p:nvPr/>
        </p:nvSpPr>
        <p:spPr bwMode="auto">
          <a:xfrm>
            <a:off x="3908425" y="3625850"/>
            <a:ext cx="2016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/>
          </a:p>
        </p:txBody>
      </p:sp>
      <p:sp>
        <p:nvSpPr>
          <p:cNvPr id="12459" name="Rectangle 79"/>
          <p:cNvSpPr>
            <a:spLocks noChangeArrowheads="1"/>
          </p:cNvSpPr>
          <p:nvPr/>
        </p:nvSpPr>
        <p:spPr bwMode="auto">
          <a:xfrm>
            <a:off x="4083050" y="37607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/>
          </a:p>
        </p:txBody>
      </p:sp>
      <p:sp>
        <p:nvSpPr>
          <p:cNvPr id="12460" name="Line 80"/>
          <p:cNvSpPr>
            <a:spLocks noChangeShapeType="1"/>
          </p:cNvSpPr>
          <p:nvPr/>
        </p:nvSpPr>
        <p:spPr bwMode="auto">
          <a:xfrm>
            <a:off x="3113088" y="3803650"/>
            <a:ext cx="5746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1" name="Line 81"/>
          <p:cNvSpPr>
            <a:spLocks noChangeShapeType="1"/>
          </p:cNvSpPr>
          <p:nvPr/>
        </p:nvSpPr>
        <p:spPr bwMode="auto">
          <a:xfrm flipV="1">
            <a:off x="3684588" y="3567113"/>
            <a:ext cx="0" cy="4714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2" name="Line 82"/>
          <p:cNvSpPr>
            <a:spLocks noChangeShapeType="1"/>
          </p:cNvSpPr>
          <p:nvPr/>
        </p:nvSpPr>
        <p:spPr bwMode="auto">
          <a:xfrm>
            <a:off x="3684588" y="3895725"/>
            <a:ext cx="373062" cy="13970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3" name="Line 83"/>
          <p:cNvSpPr>
            <a:spLocks noChangeShapeType="1"/>
          </p:cNvSpPr>
          <p:nvPr/>
        </p:nvSpPr>
        <p:spPr bwMode="auto">
          <a:xfrm flipH="1">
            <a:off x="3687763" y="3567113"/>
            <a:ext cx="369887" cy="1412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4" name="Freeform 84"/>
          <p:cNvSpPr>
            <a:spLocks/>
          </p:cNvSpPr>
          <p:nvPr/>
        </p:nvSpPr>
        <p:spPr bwMode="auto">
          <a:xfrm>
            <a:off x="3681413" y="3605213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5" name="Freeform 85"/>
          <p:cNvSpPr>
            <a:spLocks/>
          </p:cNvSpPr>
          <p:nvPr/>
        </p:nvSpPr>
        <p:spPr bwMode="auto">
          <a:xfrm>
            <a:off x="3681413" y="3605213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6" name="Freeform 86"/>
          <p:cNvSpPr>
            <a:spLocks/>
          </p:cNvSpPr>
          <p:nvPr/>
        </p:nvSpPr>
        <p:spPr bwMode="auto">
          <a:xfrm>
            <a:off x="4521200" y="4702175"/>
            <a:ext cx="95250" cy="93663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0"/>
                  <a:pt x="30" y="60"/>
                </a:cubicBezTo>
                <a:cubicBezTo>
                  <a:pt x="14" y="60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67" name="Freeform 87"/>
          <p:cNvSpPr>
            <a:spLocks/>
          </p:cNvSpPr>
          <p:nvPr/>
        </p:nvSpPr>
        <p:spPr bwMode="auto">
          <a:xfrm>
            <a:off x="4521200" y="4702175"/>
            <a:ext cx="95250" cy="93663"/>
          </a:xfrm>
          <a:custGeom>
            <a:avLst/>
            <a:gdLst>
              <a:gd name="T0" fmla="*/ 0 w 60"/>
              <a:gd name="T1" fmla="*/ 2147483647 h 59"/>
              <a:gd name="T2" fmla="*/ 2147483647 w 60"/>
              <a:gd name="T3" fmla="*/ 0 h 59"/>
              <a:gd name="T4" fmla="*/ 2147483647 w 60"/>
              <a:gd name="T5" fmla="*/ 2147483647 h 59"/>
              <a:gd name="T6" fmla="*/ 2147483647 w 60"/>
              <a:gd name="T7" fmla="*/ 2147483647 h 59"/>
              <a:gd name="T8" fmla="*/ 2147483647 w 60"/>
              <a:gd name="T9" fmla="*/ 2147483647 h 59"/>
              <a:gd name="T10" fmla="*/ 0 w 60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59"/>
              <a:gd name="T20" fmla="*/ 60 w 60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59">
                <a:moveTo>
                  <a:pt x="0" y="29"/>
                </a:moveTo>
                <a:cubicBezTo>
                  <a:pt x="0" y="12"/>
                  <a:pt x="14" y="0"/>
                  <a:pt x="29" y="0"/>
                </a:cubicBezTo>
                <a:cubicBezTo>
                  <a:pt x="46" y="0"/>
                  <a:pt x="60" y="12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46"/>
                  <a:pt x="46" y="59"/>
                  <a:pt x="29" y="59"/>
                </a:cubicBezTo>
                <a:cubicBezTo>
                  <a:pt x="14" y="59"/>
                  <a:pt x="0" y="46"/>
                  <a:pt x="0" y="2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80" name="Group 100"/>
          <p:cNvGrpSpPr>
            <a:grpSpLocks/>
          </p:cNvGrpSpPr>
          <p:nvPr/>
        </p:nvGrpSpPr>
        <p:grpSpPr bwMode="auto">
          <a:xfrm>
            <a:off x="3067050" y="1370013"/>
            <a:ext cx="2144713" cy="1824037"/>
            <a:chOff x="1932" y="863"/>
            <a:chExt cx="1351" cy="1149"/>
          </a:xfrm>
        </p:grpSpPr>
        <p:sp>
          <p:nvSpPr>
            <p:cNvPr id="12483" name="Line 19"/>
            <p:cNvSpPr>
              <a:spLocks noChangeShapeType="1"/>
            </p:cNvSpPr>
            <p:nvPr/>
          </p:nvSpPr>
          <p:spPr bwMode="auto">
            <a:xfrm>
              <a:off x="1961" y="1567"/>
              <a:ext cx="0" cy="4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4" name="Line 20"/>
            <p:cNvSpPr>
              <a:spLocks noChangeShapeType="1"/>
            </p:cNvSpPr>
            <p:nvPr/>
          </p:nvSpPr>
          <p:spPr bwMode="auto">
            <a:xfrm>
              <a:off x="2558" y="971"/>
              <a:ext cx="30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5" name="Line 21"/>
            <p:cNvSpPr>
              <a:spLocks noChangeShapeType="1"/>
            </p:cNvSpPr>
            <p:nvPr/>
          </p:nvSpPr>
          <p:spPr bwMode="auto">
            <a:xfrm>
              <a:off x="2550" y="979"/>
              <a:ext cx="0" cy="44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6" name="Line 22"/>
            <p:cNvSpPr>
              <a:spLocks noChangeShapeType="1"/>
            </p:cNvSpPr>
            <p:nvPr/>
          </p:nvSpPr>
          <p:spPr bwMode="auto">
            <a:xfrm>
              <a:off x="1966" y="1565"/>
              <a:ext cx="34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7" name="Line 23"/>
            <p:cNvSpPr>
              <a:spLocks noChangeShapeType="1"/>
            </p:cNvSpPr>
            <p:nvPr/>
          </p:nvSpPr>
          <p:spPr bwMode="auto">
            <a:xfrm>
              <a:off x="2321" y="1416"/>
              <a:ext cx="0" cy="29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8" name="Line 24"/>
            <p:cNvSpPr>
              <a:spLocks noChangeShapeType="1"/>
            </p:cNvSpPr>
            <p:nvPr/>
          </p:nvSpPr>
          <p:spPr bwMode="auto">
            <a:xfrm flipV="1">
              <a:off x="2321" y="1418"/>
              <a:ext cx="235" cy="8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9" name="Line 25"/>
            <p:cNvSpPr>
              <a:spLocks noChangeShapeType="1"/>
            </p:cNvSpPr>
            <p:nvPr/>
          </p:nvSpPr>
          <p:spPr bwMode="auto">
            <a:xfrm>
              <a:off x="2321" y="1623"/>
              <a:ext cx="233" cy="89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0" name="Freeform 26"/>
            <p:cNvSpPr>
              <a:spLocks/>
            </p:cNvSpPr>
            <p:nvPr/>
          </p:nvSpPr>
          <p:spPr bwMode="auto">
            <a:xfrm>
              <a:off x="2434" y="1647"/>
              <a:ext cx="124" cy="66"/>
            </a:xfrm>
            <a:custGeom>
              <a:avLst/>
              <a:gdLst>
                <a:gd name="T0" fmla="*/ 0 w 124"/>
                <a:gd name="T1" fmla="*/ 44 h 66"/>
                <a:gd name="T2" fmla="*/ 29 w 124"/>
                <a:gd name="T3" fmla="*/ 30 h 66"/>
                <a:gd name="T4" fmla="*/ 16 w 124"/>
                <a:gd name="T5" fmla="*/ 0 h 66"/>
                <a:gd name="T6" fmla="*/ 124 w 124"/>
                <a:gd name="T7" fmla="*/ 66 h 66"/>
                <a:gd name="T8" fmla="*/ 0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1" name="Freeform 27"/>
            <p:cNvSpPr>
              <a:spLocks/>
            </p:cNvSpPr>
            <p:nvPr/>
          </p:nvSpPr>
          <p:spPr bwMode="auto">
            <a:xfrm>
              <a:off x="2434" y="1647"/>
              <a:ext cx="124" cy="66"/>
            </a:xfrm>
            <a:custGeom>
              <a:avLst/>
              <a:gdLst>
                <a:gd name="T0" fmla="*/ 0 w 124"/>
                <a:gd name="T1" fmla="*/ 44 h 66"/>
                <a:gd name="T2" fmla="*/ 29 w 124"/>
                <a:gd name="T3" fmla="*/ 30 h 66"/>
                <a:gd name="T4" fmla="*/ 16 w 124"/>
                <a:gd name="T5" fmla="*/ 0 h 66"/>
                <a:gd name="T6" fmla="*/ 124 w 124"/>
                <a:gd name="T7" fmla="*/ 66 h 66"/>
                <a:gd name="T8" fmla="*/ 0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2" name="Freeform 28"/>
            <p:cNvSpPr>
              <a:spLocks/>
            </p:cNvSpPr>
            <p:nvPr/>
          </p:nvSpPr>
          <p:spPr bwMode="auto">
            <a:xfrm>
              <a:off x="2848" y="944"/>
              <a:ext cx="60" cy="59"/>
            </a:xfrm>
            <a:custGeom>
              <a:avLst/>
              <a:gdLst>
                <a:gd name="T0" fmla="*/ 0 w 61"/>
                <a:gd name="T1" fmla="*/ 28 h 61"/>
                <a:gd name="T2" fmla="*/ 30 w 61"/>
                <a:gd name="T3" fmla="*/ 0 h 61"/>
                <a:gd name="T4" fmla="*/ 58 w 61"/>
                <a:gd name="T5" fmla="*/ 28 h 61"/>
                <a:gd name="T6" fmla="*/ 58 w 61"/>
                <a:gd name="T7" fmla="*/ 28 h 61"/>
                <a:gd name="T8" fmla="*/ 30 w 61"/>
                <a:gd name="T9" fmla="*/ 55 h 61"/>
                <a:gd name="T10" fmla="*/ 0 w 61"/>
                <a:gd name="T11" fmla="*/ 28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" name="Freeform 29"/>
            <p:cNvSpPr>
              <a:spLocks/>
            </p:cNvSpPr>
            <p:nvPr/>
          </p:nvSpPr>
          <p:spPr bwMode="auto">
            <a:xfrm>
              <a:off x="2848" y="944"/>
              <a:ext cx="60" cy="59"/>
            </a:xfrm>
            <a:custGeom>
              <a:avLst/>
              <a:gdLst>
                <a:gd name="T0" fmla="*/ 0 w 60"/>
                <a:gd name="T1" fmla="*/ 30 h 59"/>
                <a:gd name="T2" fmla="*/ 29 w 60"/>
                <a:gd name="T3" fmla="*/ 0 h 59"/>
                <a:gd name="T4" fmla="*/ 60 w 60"/>
                <a:gd name="T5" fmla="*/ 30 h 59"/>
                <a:gd name="T6" fmla="*/ 60 w 60"/>
                <a:gd name="T7" fmla="*/ 30 h 59"/>
                <a:gd name="T8" fmla="*/ 29 w 60"/>
                <a:gd name="T9" fmla="*/ 59 h 59"/>
                <a:gd name="T10" fmla="*/ 0 w 60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9"/>
                <a:gd name="T20" fmla="*/ 60 w 6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9">
                  <a:moveTo>
                    <a:pt x="0" y="30"/>
                  </a:moveTo>
                  <a:cubicBezTo>
                    <a:pt x="0" y="13"/>
                    <a:pt x="14" y="0"/>
                    <a:pt x="29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59"/>
                    <a:pt x="29" y="59"/>
                  </a:cubicBezTo>
                  <a:cubicBezTo>
                    <a:pt x="14" y="59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" name="Rectangle 39"/>
            <p:cNvSpPr>
              <a:spLocks noChangeArrowheads="1"/>
            </p:cNvSpPr>
            <p:nvPr/>
          </p:nvSpPr>
          <p:spPr bwMode="auto">
            <a:xfrm>
              <a:off x="2434" y="1453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12495" name="Rectangle 40"/>
            <p:cNvSpPr>
              <a:spLocks noChangeArrowheads="1"/>
            </p:cNvSpPr>
            <p:nvPr/>
          </p:nvSpPr>
          <p:spPr bwMode="auto">
            <a:xfrm>
              <a:off x="2545" y="153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2496" name="Rectangle 41"/>
            <p:cNvSpPr>
              <a:spLocks noChangeArrowheads="1"/>
            </p:cNvSpPr>
            <p:nvPr/>
          </p:nvSpPr>
          <p:spPr bwMode="auto">
            <a:xfrm>
              <a:off x="3008" y="863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2497" name="Rectangle 42"/>
            <p:cNvSpPr>
              <a:spLocks noChangeArrowheads="1"/>
            </p:cNvSpPr>
            <p:nvPr/>
          </p:nvSpPr>
          <p:spPr bwMode="auto">
            <a:xfrm>
              <a:off x="3133" y="957"/>
              <a:ext cx="1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lang="en-US" altLang="zh-CN"/>
            </a:p>
          </p:txBody>
        </p:sp>
        <p:sp>
          <p:nvSpPr>
            <p:cNvPr id="12498" name="Line 74"/>
            <p:cNvSpPr>
              <a:spLocks noChangeShapeType="1"/>
            </p:cNvSpPr>
            <p:nvPr/>
          </p:nvSpPr>
          <p:spPr bwMode="auto">
            <a:xfrm>
              <a:off x="2550" y="1708"/>
              <a:ext cx="0" cy="26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" name="Freeform 76"/>
            <p:cNvSpPr>
              <a:spLocks/>
            </p:cNvSpPr>
            <p:nvPr/>
          </p:nvSpPr>
          <p:spPr bwMode="auto">
            <a:xfrm>
              <a:off x="2528" y="1950"/>
              <a:ext cx="59" cy="60"/>
            </a:xfrm>
            <a:custGeom>
              <a:avLst/>
              <a:gdLst>
                <a:gd name="T0" fmla="*/ 0 w 60"/>
                <a:gd name="T1" fmla="*/ 30 h 61"/>
                <a:gd name="T2" fmla="*/ 30 w 60"/>
                <a:gd name="T3" fmla="*/ 0 h 61"/>
                <a:gd name="T4" fmla="*/ 57 w 60"/>
                <a:gd name="T5" fmla="*/ 30 h 61"/>
                <a:gd name="T6" fmla="*/ 57 w 60"/>
                <a:gd name="T7" fmla="*/ 30 h 61"/>
                <a:gd name="T8" fmla="*/ 30 w 60"/>
                <a:gd name="T9" fmla="*/ 58 h 61"/>
                <a:gd name="T10" fmla="*/ 0 w 60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1"/>
                <a:gd name="T20" fmla="*/ 60 w 6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1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ubicBezTo>
                    <a:pt x="13" y="61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" name="Freeform 88"/>
            <p:cNvSpPr>
              <a:spLocks/>
            </p:cNvSpPr>
            <p:nvPr/>
          </p:nvSpPr>
          <p:spPr bwMode="auto">
            <a:xfrm>
              <a:off x="1932" y="1953"/>
              <a:ext cx="59" cy="59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57 w 60"/>
                <a:gd name="T5" fmla="*/ 30 h 60"/>
                <a:gd name="T6" fmla="*/ 57 w 60"/>
                <a:gd name="T7" fmla="*/ 30 h 60"/>
                <a:gd name="T8" fmla="*/ 30 w 60"/>
                <a:gd name="T9" fmla="*/ 57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1" name="Freeform 89"/>
            <p:cNvSpPr>
              <a:spLocks/>
            </p:cNvSpPr>
            <p:nvPr/>
          </p:nvSpPr>
          <p:spPr bwMode="auto">
            <a:xfrm>
              <a:off x="1932" y="1953"/>
              <a:ext cx="59" cy="59"/>
            </a:xfrm>
            <a:custGeom>
              <a:avLst/>
              <a:gdLst>
                <a:gd name="T0" fmla="*/ 0 w 59"/>
                <a:gd name="T1" fmla="*/ 30 h 59"/>
                <a:gd name="T2" fmla="*/ 29 w 59"/>
                <a:gd name="T3" fmla="*/ 0 h 59"/>
                <a:gd name="T4" fmla="*/ 59 w 59"/>
                <a:gd name="T5" fmla="*/ 30 h 59"/>
                <a:gd name="T6" fmla="*/ 59 w 59"/>
                <a:gd name="T7" fmla="*/ 30 h 59"/>
                <a:gd name="T8" fmla="*/ 29 w 59"/>
                <a:gd name="T9" fmla="*/ 59 h 59"/>
                <a:gd name="T10" fmla="*/ 0 w 59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6" y="0"/>
                    <a:pt x="59" y="13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ubicBezTo>
                    <a:pt x="13" y="59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2" name="Freeform 90"/>
            <p:cNvSpPr>
              <a:spLocks/>
            </p:cNvSpPr>
            <p:nvPr/>
          </p:nvSpPr>
          <p:spPr bwMode="auto">
            <a:xfrm>
              <a:off x="2528" y="1950"/>
              <a:ext cx="59" cy="60"/>
            </a:xfrm>
            <a:custGeom>
              <a:avLst/>
              <a:gdLst>
                <a:gd name="T0" fmla="*/ 0 w 59"/>
                <a:gd name="T1" fmla="*/ 30 h 60"/>
                <a:gd name="T2" fmla="*/ 30 w 59"/>
                <a:gd name="T3" fmla="*/ 0 h 60"/>
                <a:gd name="T4" fmla="*/ 59 w 59"/>
                <a:gd name="T5" fmla="*/ 30 h 60"/>
                <a:gd name="T6" fmla="*/ 59 w 59"/>
                <a:gd name="T7" fmla="*/ 30 h 60"/>
                <a:gd name="T8" fmla="*/ 30 w 59"/>
                <a:gd name="T9" fmla="*/ 60 h 60"/>
                <a:gd name="T10" fmla="*/ 0 w 59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60"/>
                <a:gd name="T20" fmla="*/ 59 w 59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69" name="Rectangle 91"/>
          <p:cNvSpPr>
            <a:spLocks noChangeArrowheads="1"/>
          </p:cNvSpPr>
          <p:nvPr/>
        </p:nvSpPr>
        <p:spPr bwMode="auto">
          <a:xfrm>
            <a:off x="4729163" y="45545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i="1">
                <a:solidFill>
                  <a:srgbClr val="000000"/>
                </a:solidFill>
                <a:latin typeface="宋体" charset="-122"/>
              </a:rPr>
              <a:t>－</a:t>
            </a:r>
            <a:endParaRPr lang="zh-CN" altLang="en-US"/>
          </a:p>
        </p:txBody>
      </p:sp>
      <p:sp>
        <p:nvSpPr>
          <p:cNvPr id="12470" name="Rectangle 92"/>
          <p:cNvSpPr>
            <a:spLocks noChangeArrowheads="1"/>
          </p:cNvSpPr>
          <p:nvPr/>
        </p:nvSpPr>
        <p:spPr bwMode="auto">
          <a:xfrm>
            <a:off x="5024438" y="4584700"/>
            <a:ext cx="2016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2471" name="Rectangle 93"/>
          <p:cNvSpPr>
            <a:spLocks noChangeArrowheads="1"/>
          </p:cNvSpPr>
          <p:nvPr/>
        </p:nvSpPr>
        <p:spPr bwMode="auto">
          <a:xfrm>
            <a:off x="5219700" y="4746625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EE</a:t>
            </a:r>
            <a:endParaRPr lang="en-US" altLang="zh-CN"/>
          </a:p>
        </p:txBody>
      </p:sp>
      <p:sp>
        <p:nvSpPr>
          <p:cNvPr id="12472" name="Line 94"/>
          <p:cNvSpPr>
            <a:spLocks noChangeShapeType="1"/>
          </p:cNvSpPr>
          <p:nvPr/>
        </p:nvSpPr>
        <p:spPr bwMode="auto">
          <a:xfrm>
            <a:off x="4048125" y="3152775"/>
            <a:ext cx="0" cy="40163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73" name="Line 95"/>
          <p:cNvSpPr>
            <a:spLocks noChangeShapeType="1"/>
          </p:cNvSpPr>
          <p:nvPr/>
        </p:nvSpPr>
        <p:spPr bwMode="auto">
          <a:xfrm>
            <a:off x="4048125" y="4043363"/>
            <a:ext cx="0" cy="7032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74" name="Line 96"/>
          <p:cNvSpPr>
            <a:spLocks noChangeShapeType="1"/>
          </p:cNvSpPr>
          <p:nvPr/>
        </p:nvSpPr>
        <p:spPr bwMode="auto">
          <a:xfrm>
            <a:off x="3113088" y="3146425"/>
            <a:ext cx="0" cy="644525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8" name="Freeform 98"/>
          <p:cNvSpPr>
            <a:spLocks/>
          </p:cNvSpPr>
          <p:nvPr/>
        </p:nvSpPr>
        <p:spPr bwMode="auto">
          <a:xfrm>
            <a:off x="4278313" y="3213100"/>
            <a:ext cx="323850" cy="1220788"/>
          </a:xfrm>
          <a:custGeom>
            <a:avLst/>
            <a:gdLst>
              <a:gd name="T0" fmla="*/ 2147483647 w 204"/>
              <a:gd name="T1" fmla="*/ 2147483647 h 769"/>
              <a:gd name="T2" fmla="*/ 2147483647 w 204"/>
              <a:gd name="T3" fmla="*/ 2147483647 h 769"/>
              <a:gd name="T4" fmla="*/ 2147483647 w 204"/>
              <a:gd name="T5" fmla="*/ 2147483647 h 769"/>
              <a:gd name="T6" fmla="*/ 2147483647 w 204"/>
              <a:gd name="T7" fmla="*/ 2147483647 h 769"/>
              <a:gd name="T8" fmla="*/ 2147483647 w 204"/>
              <a:gd name="T9" fmla="*/ 2147483647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769"/>
              <a:gd name="T17" fmla="*/ 204 w 204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769">
                <a:moveTo>
                  <a:pt x="185" y="389"/>
                </a:moveTo>
                <a:cubicBezTo>
                  <a:pt x="194" y="255"/>
                  <a:pt x="204" y="122"/>
                  <a:pt x="185" y="61"/>
                </a:cubicBezTo>
                <a:cubicBezTo>
                  <a:pt x="166" y="0"/>
                  <a:pt x="97" y="13"/>
                  <a:pt x="68" y="25"/>
                </a:cubicBezTo>
                <a:cubicBezTo>
                  <a:pt x="39" y="37"/>
                  <a:pt x="20" y="10"/>
                  <a:pt x="10" y="134"/>
                </a:cubicBezTo>
                <a:cubicBezTo>
                  <a:pt x="0" y="258"/>
                  <a:pt x="5" y="513"/>
                  <a:pt x="10" y="769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dash"/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76" name="Freeform 101"/>
          <p:cNvSpPr>
            <a:spLocks/>
          </p:cNvSpPr>
          <p:nvPr/>
        </p:nvSpPr>
        <p:spPr bwMode="auto">
          <a:xfrm>
            <a:off x="6142038" y="4805363"/>
            <a:ext cx="695325" cy="252412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solidFill>
            <a:srgbClr val="CCFFFF"/>
          </a:solidFill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77" name="Freeform 102"/>
          <p:cNvSpPr>
            <a:spLocks/>
          </p:cNvSpPr>
          <p:nvPr/>
        </p:nvSpPr>
        <p:spPr bwMode="auto">
          <a:xfrm>
            <a:off x="6826250" y="2551113"/>
            <a:ext cx="758825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dash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78" name="Freeform 103"/>
          <p:cNvSpPr>
            <a:spLocks/>
          </p:cNvSpPr>
          <p:nvPr/>
        </p:nvSpPr>
        <p:spPr bwMode="auto">
          <a:xfrm>
            <a:off x="6826250" y="4529138"/>
            <a:ext cx="758825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dash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79" name="Text Box 108"/>
          <p:cNvSpPr txBox="1">
            <a:spLocks noChangeArrowheads="1"/>
          </p:cNvSpPr>
          <p:nvPr/>
        </p:nvSpPr>
        <p:spPr bwMode="auto">
          <a:xfrm>
            <a:off x="6515100" y="23844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2480" name="Text Box 109"/>
          <p:cNvSpPr txBox="1">
            <a:spLocks noChangeArrowheads="1"/>
          </p:cNvSpPr>
          <p:nvPr/>
        </p:nvSpPr>
        <p:spPr bwMode="auto">
          <a:xfrm>
            <a:off x="6515100" y="425926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2481" name="Oval 110"/>
          <p:cNvSpPr>
            <a:spLocks noChangeArrowheads="1"/>
          </p:cNvSpPr>
          <p:nvPr/>
        </p:nvSpPr>
        <p:spPr bwMode="auto">
          <a:xfrm>
            <a:off x="6792913" y="2360613"/>
            <a:ext cx="71437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82" name="Oval 111"/>
          <p:cNvSpPr>
            <a:spLocks noChangeArrowheads="1"/>
          </p:cNvSpPr>
          <p:nvPr/>
        </p:nvSpPr>
        <p:spPr bwMode="auto">
          <a:xfrm>
            <a:off x="6804025" y="4259263"/>
            <a:ext cx="71438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A523BF-DD21-498C-95A8-D384D5B1C708}" type="slidenum">
              <a:rPr lang="en-US" altLang="zh-CN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14358" name="Object 166"/>
          <p:cNvGraphicFramePr>
            <a:graphicFrameLocks noChangeAspect="1"/>
          </p:cNvGraphicFramePr>
          <p:nvPr/>
        </p:nvGraphicFramePr>
        <p:xfrm>
          <a:off x="1570038" y="2570163"/>
          <a:ext cx="1406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570163"/>
                        <a:ext cx="14065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167"/>
          <p:cNvGraphicFramePr>
            <a:graphicFrameLocks noChangeAspect="1"/>
          </p:cNvGraphicFramePr>
          <p:nvPr/>
        </p:nvGraphicFramePr>
        <p:xfrm>
          <a:off x="2405063" y="4373563"/>
          <a:ext cx="515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5" imgW="266584" imgH="228501" progId="Equation.DSMT4">
                  <p:embed/>
                </p:oleObj>
              </mc:Choice>
              <mc:Fallback>
                <p:oleObj name="Equation" r:id="rId5" imgW="266584" imgH="228501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373563"/>
                        <a:ext cx="5159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0" name="Line 33"/>
          <p:cNvSpPr>
            <a:spLocks noChangeShapeType="1"/>
          </p:cNvSpPr>
          <p:nvPr/>
        </p:nvSpPr>
        <p:spPr bwMode="auto">
          <a:xfrm flipV="1">
            <a:off x="1506538" y="3141663"/>
            <a:ext cx="844550" cy="1081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1" name="Line 39"/>
          <p:cNvSpPr>
            <a:spLocks noChangeShapeType="1"/>
          </p:cNvSpPr>
          <p:nvPr/>
        </p:nvSpPr>
        <p:spPr bwMode="auto">
          <a:xfrm flipH="1">
            <a:off x="746125" y="4237038"/>
            <a:ext cx="746125" cy="9318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2" name="Line 40"/>
          <p:cNvSpPr>
            <a:spLocks noChangeShapeType="1"/>
          </p:cNvSpPr>
          <p:nvPr/>
        </p:nvSpPr>
        <p:spPr bwMode="auto">
          <a:xfrm flipV="1">
            <a:off x="1479550" y="650875"/>
            <a:ext cx="0" cy="10048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3" name="Line 41"/>
          <p:cNvSpPr>
            <a:spLocks noChangeShapeType="1"/>
          </p:cNvSpPr>
          <p:nvPr/>
        </p:nvSpPr>
        <p:spPr bwMode="auto">
          <a:xfrm>
            <a:off x="461963" y="1639888"/>
            <a:ext cx="21907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4" name="Line 42"/>
          <p:cNvSpPr>
            <a:spLocks noChangeShapeType="1"/>
          </p:cNvSpPr>
          <p:nvPr/>
        </p:nvSpPr>
        <p:spPr bwMode="auto">
          <a:xfrm>
            <a:off x="1487488" y="1622425"/>
            <a:ext cx="0" cy="7048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80" name="Object 168"/>
          <p:cNvGraphicFramePr>
            <a:graphicFrameLocks noChangeAspect="1"/>
          </p:cNvGraphicFramePr>
          <p:nvPr/>
        </p:nvGraphicFramePr>
        <p:xfrm>
          <a:off x="2119313" y="815975"/>
          <a:ext cx="338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815975"/>
                        <a:ext cx="3381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1" name="Object 169"/>
          <p:cNvGraphicFramePr>
            <a:graphicFrameLocks noChangeAspect="1"/>
          </p:cNvGraphicFramePr>
          <p:nvPr/>
        </p:nvGraphicFramePr>
        <p:xfrm>
          <a:off x="2403475" y="1666875"/>
          <a:ext cx="9540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9" imgW="609600" imgH="228600" progId="Equation.DSMT4">
                  <p:embed/>
                </p:oleObj>
              </mc:Choice>
              <mc:Fallback>
                <p:oleObj name="Equation" r:id="rId9" imgW="609600" imgH="228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1666875"/>
                        <a:ext cx="9540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5" name="Line 46"/>
          <p:cNvSpPr>
            <a:spLocks noChangeShapeType="1"/>
          </p:cNvSpPr>
          <p:nvPr/>
        </p:nvSpPr>
        <p:spPr bwMode="auto">
          <a:xfrm flipV="1">
            <a:off x="1497013" y="887413"/>
            <a:ext cx="582612" cy="7445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6" name="Line 47"/>
          <p:cNvSpPr>
            <a:spLocks noChangeShapeType="1"/>
          </p:cNvSpPr>
          <p:nvPr/>
        </p:nvSpPr>
        <p:spPr bwMode="auto">
          <a:xfrm flipH="1">
            <a:off x="493713" y="1641475"/>
            <a:ext cx="10001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482" name="Object 170"/>
          <p:cNvGraphicFramePr>
            <a:graphicFrameLocks noChangeAspect="1"/>
          </p:cNvGraphicFramePr>
          <p:nvPr/>
        </p:nvGraphicFramePr>
        <p:xfrm>
          <a:off x="601663" y="83661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公式" r:id="rId11" imgW="203112" imgH="228501" progId="Equation.3">
                  <p:embed/>
                </p:oleObj>
              </mc:Choice>
              <mc:Fallback>
                <p:oleObj name="公式" r:id="rId11" imgW="203112" imgH="228501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836613"/>
                        <a:ext cx="304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7" name="Line 53"/>
          <p:cNvSpPr>
            <a:spLocks noChangeShapeType="1"/>
          </p:cNvSpPr>
          <p:nvPr/>
        </p:nvSpPr>
        <p:spPr bwMode="auto">
          <a:xfrm flipH="1" flipV="1">
            <a:off x="892175" y="884238"/>
            <a:ext cx="582613" cy="739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98" name="Line 54"/>
          <p:cNvSpPr>
            <a:spLocks noChangeShapeType="1"/>
          </p:cNvSpPr>
          <p:nvPr/>
        </p:nvSpPr>
        <p:spPr bwMode="auto">
          <a:xfrm flipH="1">
            <a:off x="1465263" y="1638300"/>
            <a:ext cx="1000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499" name="Group 61"/>
          <p:cNvGrpSpPr>
            <a:grpSpLocks/>
          </p:cNvGrpSpPr>
          <p:nvPr/>
        </p:nvGrpSpPr>
        <p:grpSpPr bwMode="auto">
          <a:xfrm>
            <a:off x="782638" y="1800225"/>
            <a:ext cx="1454150" cy="527050"/>
            <a:chOff x="493" y="1134"/>
            <a:chExt cx="916" cy="332"/>
          </a:xfrm>
        </p:grpSpPr>
        <p:sp>
          <p:nvSpPr>
            <p:cNvPr id="13596" name="Freeform 43"/>
            <p:cNvSpPr>
              <a:spLocks/>
            </p:cNvSpPr>
            <p:nvPr/>
          </p:nvSpPr>
          <p:spPr bwMode="auto">
            <a:xfrm>
              <a:off x="493" y="1307"/>
              <a:ext cx="438" cy="159"/>
            </a:xfrm>
            <a:custGeom>
              <a:avLst/>
              <a:gdLst>
                <a:gd name="T0" fmla="*/ 438 w 438"/>
                <a:gd name="T1" fmla="*/ 0 h 159"/>
                <a:gd name="T2" fmla="*/ 122 w 438"/>
                <a:gd name="T3" fmla="*/ 36 h 159"/>
                <a:gd name="T4" fmla="*/ 1 w 438"/>
                <a:gd name="T5" fmla="*/ 77 h 159"/>
                <a:gd name="T6" fmla="*/ 128 w 438"/>
                <a:gd name="T7" fmla="*/ 127 h 159"/>
                <a:gd name="T8" fmla="*/ 432 w 438"/>
                <a:gd name="T9" fmla="*/ 159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159"/>
                <a:gd name="T17" fmla="*/ 438 w 438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159">
                  <a:moveTo>
                    <a:pt x="438" y="0"/>
                  </a:moveTo>
                  <a:cubicBezTo>
                    <a:pt x="385" y="6"/>
                    <a:pt x="194" y="23"/>
                    <a:pt x="122" y="36"/>
                  </a:cubicBezTo>
                  <a:cubicBezTo>
                    <a:pt x="49" y="49"/>
                    <a:pt x="0" y="62"/>
                    <a:pt x="1" y="77"/>
                  </a:cubicBezTo>
                  <a:cubicBezTo>
                    <a:pt x="2" y="93"/>
                    <a:pt x="56" y="114"/>
                    <a:pt x="128" y="127"/>
                  </a:cubicBezTo>
                  <a:cubicBezTo>
                    <a:pt x="200" y="141"/>
                    <a:pt x="369" y="152"/>
                    <a:pt x="432" y="159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97" name="Freeform 56"/>
            <p:cNvSpPr>
              <a:spLocks/>
            </p:cNvSpPr>
            <p:nvPr/>
          </p:nvSpPr>
          <p:spPr bwMode="auto">
            <a:xfrm>
              <a:off x="931" y="1134"/>
              <a:ext cx="478" cy="173"/>
            </a:xfrm>
            <a:custGeom>
              <a:avLst/>
              <a:gdLst>
                <a:gd name="T0" fmla="*/ 13 w 478"/>
                <a:gd name="T1" fmla="*/ 0 h 173"/>
                <a:gd name="T2" fmla="*/ 343 w 478"/>
                <a:gd name="T3" fmla="*/ 13 h 173"/>
                <a:gd name="T4" fmla="*/ 476 w 478"/>
                <a:gd name="T5" fmla="*/ 54 h 173"/>
                <a:gd name="T6" fmla="*/ 356 w 478"/>
                <a:gd name="T7" fmla="*/ 113 h 173"/>
                <a:gd name="T8" fmla="*/ 0 w 4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73"/>
                <a:gd name="T17" fmla="*/ 478 w 4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73">
                  <a:moveTo>
                    <a:pt x="13" y="0"/>
                  </a:moveTo>
                  <a:cubicBezTo>
                    <a:pt x="68" y="2"/>
                    <a:pt x="266" y="4"/>
                    <a:pt x="343" y="13"/>
                  </a:cubicBezTo>
                  <a:cubicBezTo>
                    <a:pt x="420" y="23"/>
                    <a:pt x="474" y="38"/>
                    <a:pt x="476" y="54"/>
                  </a:cubicBezTo>
                  <a:cubicBezTo>
                    <a:pt x="478" y="71"/>
                    <a:pt x="435" y="94"/>
                    <a:pt x="356" y="113"/>
                  </a:cubicBezTo>
                  <a:cubicBezTo>
                    <a:pt x="276" y="133"/>
                    <a:pt x="59" y="163"/>
                    <a:pt x="0" y="17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483" name="Object 171"/>
          <p:cNvGraphicFramePr>
            <a:graphicFrameLocks noChangeAspect="1"/>
          </p:cNvGraphicFramePr>
          <p:nvPr/>
        </p:nvGraphicFramePr>
        <p:xfrm>
          <a:off x="1570038" y="306388"/>
          <a:ext cx="696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13" imgW="419100" imgH="228600" progId="Equation.DSMT4">
                  <p:embed/>
                </p:oleObj>
              </mc:Choice>
              <mc:Fallback>
                <p:oleObj name="Equation" r:id="rId13" imgW="419100" imgH="2286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06388"/>
                        <a:ext cx="6969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5" name="Freeform 59"/>
          <p:cNvSpPr>
            <a:spLocks/>
          </p:cNvSpPr>
          <p:nvPr/>
        </p:nvSpPr>
        <p:spPr bwMode="auto">
          <a:xfrm>
            <a:off x="806450" y="4721225"/>
            <a:ext cx="695325" cy="252413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396" name="Freeform 60"/>
          <p:cNvSpPr>
            <a:spLocks/>
          </p:cNvSpPr>
          <p:nvPr/>
        </p:nvSpPr>
        <p:spPr bwMode="auto">
          <a:xfrm>
            <a:off x="1501775" y="4446588"/>
            <a:ext cx="758825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71488" y="4435475"/>
            <a:ext cx="2168525" cy="1162050"/>
            <a:chOff x="297" y="2794"/>
            <a:chExt cx="1366" cy="732"/>
          </a:xfrm>
        </p:grpSpPr>
        <p:sp>
          <p:nvSpPr>
            <p:cNvPr id="13594" name="Line 66"/>
            <p:cNvSpPr>
              <a:spLocks noChangeShapeType="1"/>
            </p:cNvSpPr>
            <p:nvPr/>
          </p:nvSpPr>
          <p:spPr bwMode="auto">
            <a:xfrm>
              <a:off x="297" y="2794"/>
              <a:ext cx="13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95" name="Line 67"/>
            <p:cNvSpPr>
              <a:spLocks noChangeShapeType="1"/>
            </p:cNvSpPr>
            <p:nvPr/>
          </p:nvSpPr>
          <p:spPr bwMode="auto">
            <a:xfrm>
              <a:off x="945" y="2795"/>
              <a:ext cx="0" cy="60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484" name="Object 172"/>
            <p:cNvGraphicFramePr>
              <a:graphicFrameLocks noChangeAspect="1"/>
            </p:cNvGraphicFramePr>
            <p:nvPr/>
          </p:nvGraphicFramePr>
          <p:xfrm>
            <a:off x="1011" y="3341"/>
            <a:ext cx="10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4" name="Equation" r:id="rId15" imgW="88746" imgH="152136" progId="Equation.DSMT4">
                    <p:embed/>
                  </p:oleObj>
                </mc:Choice>
                <mc:Fallback>
                  <p:oleObj name="Equation" r:id="rId15" imgW="88746" imgH="152136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3341"/>
                          <a:ext cx="109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06" name="Line 70"/>
          <p:cNvSpPr>
            <a:spLocks noChangeShapeType="1"/>
          </p:cNvSpPr>
          <p:nvPr/>
        </p:nvSpPr>
        <p:spPr bwMode="auto">
          <a:xfrm flipV="1">
            <a:off x="2257425" y="3273425"/>
            <a:ext cx="0" cy="12620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2255838" y="3263900"/>
            <a:ext cx="2559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09" name="Freeform 73"/>
          <p:cNvSpPr>
            <a:spLocks/>
          </p:cNvSpPr>
          <p:nvPr/>
        </p:nvSpPr>
        <p:spPr bwMode="auto">
          <a:xfrm rot="-5400000">
            <a:off x="3852863" y="4530725"/>
            <a:ext cx="877887" cy="252413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0" name="Freeform 74"/>
          <p:cNvSpPr>
            <a:spLocks/>
          </p:cNvSpPr>
          <p:nvPr/>
        </p:nvSpPr>
        <p:spPr bwMode="auto">
          <a:xfrm rot="-5400000">
            <a:off x="3548857" y="3602831"/>
            <a:ext cx="958850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1" name="Line 75"/>
          <p:cNvSpPr>
            <a:spLocks noChangeShapeType="1"/>
          </p:cNvSpPr>
          <p:nvPr/>
        </p:nvSpPr>
        <p:spPr bwMode="auto">
          <a:xfrm flipV="1">
            <a:off x="800100" y="4219575"/>
            <a:ext cx="0" cy="857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2" name="Line 76"/>
          <p:cNvSpPr>
            <a:spLocks noChangeShapeType="1"/>
          </p:cNvSpPr>
          <p:nvPr/>
        </p:nvSpPr>
        <p:spPr bwMode="auto">
          <a:xfrm>
            <a:off x="809625" y="5081588"/>
            <a:ext cx="40989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19" name="Group 83"/>
          <p:cNvGrpSpPr>
            <a:grpSpLocks/>
          </p:cNvGrpSpPr>
          <p:nvPr/>
        </p:nvGrpSpPr>
        <p:grpSpPr bwMode="auto">
          <a:xfrm>
            <a:off x="2924175" y="2640013"/>
            <a:ext cx="2012950" cy="2690812"/>
            <a:chOff x="1842" y="1663"/>
            <a:chExt cx="1268" cy="1695"/>
          </a:xfrm>
        </p:grpSpPr>
        <p:sp>
          <p:nvSpPr>
            <p:cNvPr id="13591" name="Line 62"/>
            <p:cNvSpPr>
              <a:spLocks noChangeShapeType="1"/>
            </p:cNvSpPr>
            <p:nvPr/>
          </p:nvSpPr>
          <p:spPr bwMode="auto">
            <a:xfrm>
              <a:off x="1842" y="2670"/>
              <a:ext cx="12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92" name="Line 63"/>
            <p:cNvSpPr>
              <a:spLocks noChangeShapeType="1"/>
            </p:cNvSpPr>
            <p:nvPr/>
          </p:nvSpPr>
          <p:spPr bwMode="auto">
            <a:xfrm flipV="1">
              <a:off x="2447" y="1732"/>
              <a:ext cx="0" cy="16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485" name="Object 173"/>
            <p:cNvGraphicFramePr>
              <a:graphicFrameLocks noChangeAspect="1"/>
            </p:cNvGraphicFramePr>
            <p:nvPr/>
          </p:nvGraphicFramePr>
          <p:xfrm>
            <a:off x="2512" y="1663"/>
            <a:ext cx="15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5" name="Equation" r:id="rId17" imgW="126890" imgH="228402" progId="Equation.DSMT4">
                    <p:embed/>
                  </p:oleObj>
                </mc:Choice>
                <mc:Fallback>
                  <p:oleObj name="Equation" r:id="rId17" imgW="126890" imgH="228402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663"/>
                          <a:ext cx="158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6" name="Object 174"/>
            <p:cNvGraphicFramePr>
              <a:graphicFrameLocks noChangeAspect="1"/>
            </p:cNvGraphicFramePr>
            <p:nvPr/>
          </p:nvGraphicFramePr>
          <p:xfrm>
            <a:off x="3001" y="2721"/>
            <a:ext cx="10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6" name="Equation" r:id="rId19" imgW="88746" imgH="152136" progId="Equation.DSMT4">
                    <p:embed/>
                  </p:oleObj>
                </mc:Choice>
                <mc:Fallback>
                  <p:oleObj name="Equation" r:id="rId19" imgW="88746" imgH="152136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" y="2721"/>
                          <a:ext cx="109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93" name="Text Box 78"/>
            <p:cNvSpPr txBox="1">
              <a:spLocks noChangeArrowheads="1"/>
            </p:cNvSpPr>
            <p:nvPr/>
          </p:nvSpPr>
          <p:spPr bwMode="auto">
            <a:xfrm>
              <a:off x="2254" y="2653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471488" y="2713038"/>
            <a:ext cx="2168525" cy="1546225"/>
            <a:chOff x="297" y="1709"/>
            <a:chExt cx="1366" cy="974"/>
          </a:xfrm>
        </p:grpSpPr>
        <p:sp>
          <p:nvSpPr>
            <p:cNvPr id="13588" name="Line 18"/>
            <p:cNvSpPr>
              <a:spLocks noChangeShapeType="1"/>
            </p:cNvSpPr>
            <p:nvPr/>
          </p:nvSpPr>
          <p:spPr bwMode="auto">
            <a:xfrm flipV="1">
              <a:off x="938" y="1709"/>
              <a:ext cx="0" cy="97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89" name="Line 19"/>
            <p:cNvSpPr>
              <a:spLocks noChangeShapeType="1"/>
            </p:cNvSpPr>
            <p:nvPr/>
          </p:nvSpPr>
          <p:spPr bwMode="auto">
            <a:xfrm>
              <a:off x="297" y="2670"/>
              <a:ext cx="136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90" name="Text Box 79"/>
            <p:cNvSpPr txBox="1">
              <a:spLocks noChangeArrowheads="1"/>
            </p:cNvSpPr>
            <p:nvPr/>
          </p:nvSpPr>
          <p:spPr bwMode="auto">
            <a:xfrm>
              <a:off x="744" y="2471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3511" name="Text Box 80"/>
          <p:cNvSpPr txBox="1">
            <a:spLocks noChangeArrowheads="1"/>
          </p:cNvSpPr>
          <p:nvPr/>
        </p:nvSpPr>
        <p:spPr bwMode="auto">
          <a:xfrm>
            <a:off x="1201738" y="16065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3512" name="Line 85"/>
          <p:cNvSpPr>
            <a:spLocks noChangeShapeType="1"/>
          </p:cNvSpPr>
          <p:nvPr/>
        </p:nvSpPr>
        <p:spPr bwMode="auto">
          <a:xfrm>
            <a:off x="6850063" y="1962150"/>
            <a:ext cx="14382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3" name="Freeform 86"/>
          <p:cNvSpPr>
            <a:spLocks/>
          </p:cNvSpPr>
          <p:nvPr/>
        </p:nvSpPr>
        <p:spPr bwMode="auto">
          <a:xfrm>
            <a:off x="8251825" y="19145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4" name="Freeform 87"/>
          <p:cNvSpPr>
            <a:spLocks/>
          </p:cNvSpPr>
          <p:nvPr/>
        </p:nvSpPr>
        <p:spPr bwMode="auto">
          <a:xfrm>
            <a:off x="8251825" y="19145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5" name="Freeform 88"/>
          <p:cNvSpPr>
            <a:spLocks/>
          </p:cNvSpPr>
          <p:nvPr/>
        </p:nvSpPr>
        <p:spPr bwMode="auto">
          <a:xfrm>
            <a:off x="5321300" y="2482850"/>
            <a:ext cx="92075" cy="95250"/>
          </a:xfrm>
          <a:custGeom>
            <a:avLst/>
            <a:gdLst>
              <a:gd name="T0" fmla="*/ 0 w 60"/>
              <a:gd name="T1" fmla="*/ 2147483647 h 61"/>
              <a:gd name="T2" fmla="*/ 2147483647 w 60"/>
              <a:gd name="T3" fmla="*/ 0 h 61"/>
              <a:gd name="T4" fmla="*/ 2147483647 w 60"/>
              <a:gd name="T5" fmla="*/ 2147483647 h 61"/>
              <a:gd name="T6" fmla="*/ 2147483647 w 60"/>
              <a:gd name="T7" fmla="*/ 2147483647 h 61"/>
              <a:gd name="T8" fmla="*/ 2147483647 w 60"/>
              <a:gd name="T9" fmla="*/ 2147483647 h 61"/>
              <a:gd name="T10" fmla="*/ 0 w 60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1"/>
              <a:gd name="T20" fmla="*/ 60 w 60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1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6" name="Freeform 89"/>
          <p:cNvSpPr>
            <a:spLocks/>
          </p:cNvSpPr>
          <p:nvPr/>
        </p:nvSpPr>
        <p:spPr bwMode="auto">
          <a:xfrm>
            <a:off x="5321300" y="2482850"/>
            <a:ext cx="92075" cy="95250"/>
          </a:xfrm>
          <a:custGeom>
            <a:avLst/>
            <a:gdLst>
              <a:gd name="T0" fmla="*/ 0 w 58"/>
              <a:gd name="T1" fmla="*/ 2147483647 h 60"/>
              <a:gd name="T2" fmla="*/ 2147483647 w 58"/>
              <a:gd name="T3" fmla="*/ 0 h 60"/>
              <a:gd name="T4" fmla="*/ 2147483647 w 58"/>
              <a:gd name="T5" fmla="*/ 2147483647 h 60"/>
              <a:gd name="T6" fmla="*/ 2147483647 w 58"/>
              <a:gd name="T7" fmla="*/ 2147483647 h 60"/>
              <a:gd name="T8" fmla="*/ 2147483647 w 58"/>
              <a:gd name="T9" fmla="*/ 2147483647 h 60"/>
              <a:gd name="T10" fmla="*/ 0 w 58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60"/>
              <a:gd name="T20" fmla="*/ 58 w 58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60">
                <a:moveTo>
                  <a:pt x="0" y="31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8" y="14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46"/>
                  <a:pt x="46" y="60"/>
                  <a:pt x="29" y="60"/>
                </a:cubicBezTo>
                <a:cubicBezTo>
                  <a:pt x="13" y="60"/>
                  <a:pt x="0" y="46"/>
                  <a:pt x="0" y="31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7" name="Line 90"/>
          <p:cNvSpPr>
            <a:spLocks noChangeShapeType="1"/>
          </p:cNvSpPr>
          <p:nvPr/>
        </p:nvSpPr>
        <p:spPr bwMode="auto">
          <a:xfrm>
            <a:off x="5367338" y="2578100"/>
            <a:ext cx="0" cy="1889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8" name="Line 91"/>
          <p:cNvSpPr>
            <a:spLocks noChangeShapeType="1"/>
          </p:cNvSpPr>
          <p:nvPr/>
        </p:nvSpPr>
        <p:spPr bwMode="auto">
          <a:xfrm flipH="1">
            <a:off x="5226050" y="2767013"/>
            <a:ext cx="2825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9" name="Rectangle 92"/>
          <p:cNvSpPr>
            <a:spLocks noChangeArrowheads="1"/>
          </p:cNvSpPr>
          <p:nvPr/>
        </p:nvSpPr>
        <p:spPr bwMode="auto">
          <a:xfrm>
            <a:off x="5280025" y="20335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3520" name="Rectangle 93"/>
          <p:cNvSpPr>
            <a:spLocks noChangeArrowheads="1"/>
          </p:cNvSpPr>
          <p:nvPr/>
        </p:nvSpPr>
        <p:spPr bwMode="auto">
          <a:xfrm>
            <a:off x="5438775" y="2179638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3521" name="Rectangle 94"/>
          <p:cNvSpPr>
            <a:spLocks noChangeArrowheads="1"/>
          </p:cNvSpPr>
          <p:nvPr/>
        </p:nvSpPr>
        <p:spPr bwMode="auto">
          <a:xfrm>
            <a:off x="8185150" y="148431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3522" name="Rectangle 95"/>
          <p:cNvSpPr>
            <a:spLocks noChangeArrowheads="1"/>
          </p:cNvSpPr>
          <p:nvPr/>
        </p:nvSpPr>
        <p:spPr bwMode="auto">
          <a:xfrm>
            <a:off x="8308975" y="16351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altLang="zh-CN"/>
          </a:p>
        </p:txBody>
      </p:sp>
      <p:sp>
        <p:nvSpPr>
          <p:cNvPr id="13523" name="Line 96"/>
          <p:cNvSpPr>
            <a:spLocks noChangeShapeType="1"/>
          </p:cNvSpPr>
          <p:nvPr/>
        </p:nvSpPr>
        <p:spPr bwMode="auto">
          <a:xfrm>
            <a:off x="7600950" y="1962150"/>
            <a:ext cx="0" cy="9413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4" name="Freeform 97"/>
          <p:cNvSpPr>
            <a:spLocks/>
          </p:cNvSpPr>
          <p:nvPr/>
        </p:nvSpPr>
        <p:spPr bwMode="auto">
          <a:xfrm>
            <a:off x="7551738" y="19145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5" name="Freeform 98"/>
          <p:cNvSpPr>
            <a:spLocks/>
          </p:cNvSpPr>
          <p:nvPr/>
        </p:nvSpPr>
        <p:spPr bwMode="auto">
          <a:xfrm>
            <a:off x="7551738" y="19145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1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6" name="Rectangle 99"/>
          <p:cNvSpPr>
            <a:spLocks noChangeArrowheads="1"/>
          </p:cNvSpPr>
          <p:nvPr/>
        </p:nvSpPr>
        <p:spPr bwMode="auto">
          <a:xfrm>
            <a:off x="7505700" y="2198688"/>
            <a:ext cx="187325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7" name="Rectangle 100"/>
          <p:cNvSpPr>
            <a:spLocks noChangeArrowheads="1"/>
          </p:cNvSpPr>
          <p:nvPr/>
        </p:nvSpPr>
        <p:spPr bwMode="auto">
          <a:xfrm>
            <a:off x="7505700" y="2198688"/>
            <a:ext cx="187325" cy="469900"/>
          </a:xfrm>
          <a:prstGeom prst="rect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28" name="Rectangle 101"/>
          <p:cNvSpPr>
            <a:spLocks noChangeArrowheads="1"/>
          </p:cNvSpPr>
          <p:nvPr/>
        </p:nvSpPr>
        <p:spPr bwMode="auto">
          <a:xfrm>
            <a:off x="7739063" y="2257425"/>
            <a:ext cx="171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CN"/>
          </a:p>
        </p:txBody>
      </p:sp>
      <p:sp>
        <p:nvSpPr>
          <p:cNvPr id="13529" name="Rectangle 102"/>
          <p:cNvSpPr>
            <a:spLocks noChangeArrowheads="1"/>
          </p:cNvSpPr>
          <p:nvPr/>
        </p:nvSpPr>
        <p:spPr bwMode="auto">
          <a:xfrm>
            <a:off x="7912100" y="240665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zh-CN"/>
          </a:p>
        </p:txBody>
      </p:sp>
      <p:sp>
        <p:nvSpPr>
          <p:cNvPr id="13530" name="Line 103"/>
          <p:cNvSpPr>
            <a:spLocks noChangeShapeType="1"/>
          </p:cNvSpPr>
          <p:nvPr/>
        </p:nvSpPr>
        <p:spPr bwMode="auto">
          <a:xfrm flipH="1">
            <a:off x="7459663" y="2903538"/>
            <a:ext cx="280987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531" name="Group 104"/>
          <p:cNvGrpSpPr>
            <a:grpSpLocks/>
          </p:cNvGrpSpPr>
          <p:nvPr/>
        </p:nvGrpSpPr>
        <p:grpSpPr bwMode="auto">
          <a:xfrm>
            <a:off x="7242175" y="2979738"/>
            <a:ext cx="298450" cy="349250"/>
            <a:chOff x="2805" y="2621"/>
            <a:chExt cx="188" cy="220"/>
          </a:xfrm>
        </p:grpSpPr>
        <p:sp>
          <p:nvSpPr>
            <p:cNvPr id="13585" name="Rectangle 105"/>
            <p:cNvSpPr>
              <a:spLocks noChangeArrowheads="1"/>
            </p:cNvSpPr>
            <p:nvPr/>
          </p:nvSpPr>
          <p:spPr bwMode="auto">
            <a:xfrm>
              <a:off x="2805" y="2621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3586" name="Rectangle 106"/>
            <p:cNvSpPr>
              <a:spLocks noChangeArrowheads="1"/>
            </p:cNvSpPr>
            <p:nvPr/>
          </p:nvSpPr>
          <p:spPr bwMode="auto">
            <a:xfrm>
              <a:off x="2859" y="2707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3587" name="Rectangle 107"/>
            <p:cNvSpPr>
              <a:spLocks noChangeArrowheads="1"/>
            </p:cNvSpPr>
            <p:nvPr/>
          </p:nvSpPr>
          <p:spPr bwMode="auto">
            <a:xfrm>
              <a:off x="2937" y="270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  <p:sp>
        <p:nvSpPr>
          <p:cNvPr id="13532" name="Line 108"/>
          <p:cNvSpPr>
            <a:spLocks noChangeShapeType="1"/>
          </p:cNvSpPr>
          <p:nvPr/>
        </p:nvSpPr>
        <p:spPr bwMode="auto">
          <a:xfrm>
            <a:off x="5419725" y="1966913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33" name="Freeform 109"/>
          <p:cNvSpPr>
            <a:spLocks/>
          </p:cNvSpPr>
          <p:nvPr/>
        </p:nvSpPr>
        <p:spPr bwMode="auto">
          <a:xfrm>
            <a:off x="5340350" y="1919288"/>
            <a:ext cx="93663" cy="93662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6"/>
                  <a:pt x="47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34" name="Freeform 110"/>
          <p:cNvSpPr>
            <a:spLocks/>
          </p:cNvSpPr>
          <p:nvPr/>
        </p:nvSpPr>
        <p:spPr bwMode="auto">
          <a:xfrm>
            <a:off x="5340350" y="1919288"/>
            <a:ext cx="93663" cy="93662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0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0 w 59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59"/>
              <a:gd name="T20" fmla="*/ 59 w 59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59">
                <a:moveTo>
                  <a:pt x="0" y="30"/>
                </a:move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9" y="13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45"/>
                  <a:pt x="45" y="59"/>
                  <a:pt x="29" y="59"/>
                </a:cubicBezTo>
                <a:cubicBezTo>
                  <a:pt x="13" y="59"/>
                  <a:pt x="0" y="45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35" name="Line 111"/>
          <p:cNvSpPr>
            <a:spLocks noChangeShapeType="1"/>
          </p:cNvSpPr>
          <p:nvPr/>
        </p:nvSpPr>
        <p:spPr bwMode="auto">
          <a:xfrm>
            <a:off x="6850063" y="3562350"/>
            <a:ext cx="468312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36" name="Rectangle 112"/>
          <p:cNvSpPr>
            <a:spLocks noChangeArrowheads="1"/>
          </p:cNvSpPr>
          <p:nvPr/>
        </p:nvSpPr>
        <p:spPr bwMode="auto">
          <a:xfrm>
            <a:off x="6697663" y="2444750"/>
            <a:ext cx="2016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/>
          </a:p>
        </p:txBody>
      </p:sp>
      <p:sp>
        <p:nvSpPr>
          <p:cNvPr id="13537" name="Rectangle 113"/>
          <p:cNvSpPr>
            <a:spLocks noChangeArrowheads="1"/>
          </p:cNvSpPr>
          <p:nvPr/>
        </p:nvSpPr>
        <p:spPr bwMode="auto">
          <a:xfrm>
            <a:off x="6872288" y="25796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/>
          </a:p>
        </p:txBody>
      </p:sp>
      <p:sp>
        <p:nvSpPr>
          <p:cNvPr id="13538" name="Line 114"/>
          <p:cNvSpPr>
            <a:spLocks noChangeShapeType="1"/>
          </p:cNvSpPr>
          <p:nvPr/>
        </p:nvSpPr>
        <p:spPr bwMode="auto">
          <a:xfrm>
            <a:off x="5902325" y="2622550"/>
            <a:ext cx="5746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39" name="Line 115"/>
          <p:cNvSpPr>
            <a:spLocks noChangeShapeType="1"/>
          </p:cNvSpPr>
          <p:nvPr/>
        </p:nvSpPr>
        <p:spPr bwMode="auto">
          <a:xfrm flipV="1">
            <a:off x="6473825" y="2386013"/>
            <a:ext cx="0" cy="4714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0" name="Line 116"/>
          <p:cNvSpPr>
            <a:spLocks noChangeShapeType="1"/>
          </p:cNvSpPr>
          <p:nvPr/>
        </p:nvSpPr>
        <p:spPr bwMode="auto">
          <a:xfrm>
            <a:off x="6473825" y="2714625"/>
            <a:ext cx="373063" cy="13970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1" name="Line 117"/>
          <p:cNvSpPr>
            <a:spLocks noChangeShapeType="1"/>
          </p:cNvSpPr>
          <p:nvPr/>
        </p:nvSpPr>
        <p:spPr bwMode="auto">
          <a:xfrm flipH="1">
            <a:off x="6477000" y="2386013"/>
            <a:ext cx="369888" cy="1412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2" name="Freeform 118"/>
          <p:cNvSpPr>
            <a:spLocks/>
          </p:cNvSpPr>
          <p:nvPr/>
        </p:nvSpPr>
        <p:spPr bwMode="auto">
          <a:xfrm>
            <a:off x="6470650" y="2424113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3" name="Freeform 119"/>
          <p:cNvSpPr>
            <a:spLocks/>
          </p:cNvSpPr>
          <p:nvPr/>
        </p:nvSpPr>
        <p:spPr bwMode="auto">
          <a:xfrm>
            <a:off x="6470650" y="2424113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4" name="Freeform 120"/>
          <p:cNvSpPr>
            <a:spLocks/>
          </p:cNvSpPr>
          <p:nvPr/>
        </p:nvSpPr>
        <p:spPr bwMode="auto">
          <a:xfrm>
            <a:off x="7310438" y="3521075"/>
            <a:ext cx="95250" cy="93663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0"/>
                  <a:pt x="30" y="60"/>
                </a:cubicBezTo>
                <a:cubicBezTo>
                  <a:pt x="14" y="60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45" name="Freeform 121"/>
          <p:cNvSpPr>
            <a:spLocks/>
          </p:cNvSpPr>
          <p:nvPr/>
        </p:nvSpPr>
        <p:spPr bwMode="auto">
          <a:xfrm>
            <a:off x="7310438" y="3521075"/>
            <a:ext cx="95250" cy="93663"/>
          </a:xfrm>
          <a:custGeom>
            <a:avLst/>
            <a:gdLst>
              <a:gd name="T0" fmla="*/ 0 w 60"/>
              <a:gd name="T1" fmla="*/ 2147483647 h 59"/>
              <a:gd name="T2" fmla="*/ 2147483647 w 60"/>
              <a:gd name="T3" fmla="*/ 0 h 59"/>
              <a:gd name="T4" fmla="*/ 2147483647 w 60"/>
              <a:gd name="T5" fmla="*/ 2147483647 h 59"/>
              <a:gd name="T6" fmla="*/ 2147483647 w 60"/>
              <a:gd name="T7" fmla="*/ 2147483647 h 59"/>
              <a:gd name="T8" fmla="*/ 2147483647 w 60"/>
              <a:gd name="T9" fmla="*/ 2147483647 h 59"/>
              <a:gd name="T10" fmla="*/ 0 w 60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59"/>
              <a:gd name="T20" fmla="*/ 60 w 60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59">
                <a:moveTo>
                  <a:pt x="0" y="29"/>
                </a:moveTo>
                <a:cubicBezTo>
                  <a:pt x="0" y="12"/>
                  <a:pt x="14" y="0"/>
                  <a:pt x="29" y="0"/>
                </a:cubicBezTo>
                <a:cubicBezTo>
                  <a:pt x="46" y="0"/>
                  <a:pt x="60" y="12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46"/>
                  <a:pt x="46" y="59"/>
                  <a:pt x="29" y="59"/>
                </a:cubicBezTo>
                <a:cubicBezTo>
                  <a:pt x="14" y="59"/>
                  <a:pt x="0" y="46"/>
                  <a:pt x="0" y="2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546" name="Group 122"/>
          <p:cNvGrpSpPr>
            <a:grpSpLocks/>
          </p:cNvGrpSpPr>
          <p:nvPr/>
        </p:nvGrpSpPr>
        <p:grpSpPr bwMode="auto">
          <a:xfrm>
            <a:off x="5856288" y="188913"/>
            <a:ext cx="2144712" cy="1824037"/>
            <a:chOff x="1932" y="863"/>
            <a:chExt cx="1351" cy="1149"/>
          </a:xfrm>
        </p:grpSpPr>
        <p:sp>
          <p:nvSpPr>
            <p:cNvPr id="13565" name="Line 123"/>
            <p:cNvSpPr>
              <a:spLocks noChangeShapeType="1"/>
            </p:cNvSpPr>
            <p:nvPr/>
          </p:nvSpPr>
          <p:spPr bwMode="auto">
            <a:xfrm>
              <a:off x="1961" y="1567"/>
              <a:ext cx="0" cy="4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6" name="Line 124"/>
            <p:cNvSpPr>
              <a:spLocks noChangeShapeType="1"/>
            </p:cNvSpPr>
            <p:nvPr/>
          </p:nvSpPr>
          <p:spPr bwMode="auto">
            <a:xfrm>
              <a:off x="2558" y="971"/>
              <a:ext cx="30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7" name="Line 125"/>
            <p:cNvSpPr>
              <a:spLocks noChangeShapeType="1"/>
            </p:cNvSpPr>
            <p:nvPr/>
          </p:nvSpPr>
          <p:spPr bwMode="auto">
            <a:xfrm>
              <a:off x="2550" y="979"/>
              <a:ext cx="0" cy="44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8" name="Line 126"/>
            <p:cNvSpPr>
              <a:spLocks noChangeShapeType="1"/>
            </p:cNvSpPr>
            <p:nvPr/>
          </p:nvSpPr>
          <p:spPr bwMode="auto">
            <a:xfrm>
              <a:off x="1966" y="1565"/>
              <a:ext cx="34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9" name="Line 127"/>
            <p:cNvSpPr>
              <a:spLocks noChangeShapeType="1"/>
            </p:cNvSpPr>
            <p:nvPr/>
          </p:nvSpPr>
          <p:spPr bwMode="auto">
            <a:xfrm>
              <a:off x="2321" y="1416"/>
              <a:ext cx="0" cy="29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0" name="Line 128"/>
            <p:cNvSpPr>
              <a:spLocks noChangeShapeType="1"/>
            </p:cNvSpPr>
            <p:nvPr/>
          </p:nvSpPr>
          <p:spPr bwMode="auto">
            <a:xfrm flipV="1">
              <a:off x="2321" y="1418"/>
              <a:ext cx="235" cy="8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1" name="Line 129"/>
            <p:cNvSpPr>
              <a:spLocks noChangeShapeType="1"/>
            </p:cNvSpPr>
            <p:nvPr/>
          </p:nvSpPr>
          <p:spPr bwMode="auto">
            <a:xfrm>
              <a:off x="2321" y="1623"/>
              <a:ext cx="233" cy="89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2" name="Freeform 130"/>
            <p:cNvSpPr>
              <a:spLocks/>
            </p:cNvSpPr>
            <p:nvPr/>
          </p:nvSpPr>
          <p:spPr bwMode="auto">
            <a:xfrm>
              <a:off x="2434" y="1647"/>
              <a:ext cx="124" cy="66"/>
            </a:xfrm>
            <a:custGeom>
              <a:avLst/>
              <a:gdLst>
                <a:gd name="T0" fmla="*/ 0 w 124"/>
                <a:gd name="T1" fmla="*/ 44 h 66"/>
                <a:gd name="T2" fmla="*/ 29 w 124"/>
                <a:gd name="T3" fmla="*/ 30 h 66"/>
                <a:gd name="T4" fmla="*/ 16 w 124"/>
                <a:gd name="T5" fmla="*/ 0 h 66"/>
                <a:gd name="T6" fmla="*/ 124 w 124"/>
                <a:gd name="T7" fmla="*/ 66 h 66"/>
                <a:gd name="T8" fmla="*/ 0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3" name="Freeform 131"/>
            <p:cNvSpPr>
              <a:spLocks/>
            </p:cNvSpPr>
            <p:nvPr/>
          </p:nvSpPr>
          <p:spPr bwMode="auto">
            <a:xfrm>
              <a:off x="2434" y="1647"/>
              <a:ext cx="124" cy="66"/>
            </a:xfrm>
            <a:custGeom>
              <a:avLst/>
              <a:gdLst>
                <a:gd name="T0" fmla="*/ 0 w 124"/>
                <a:gd name="T1" fmla="*/ 44 h 66"/>
                <a:gd name="T2" fmla="*/ 29 w 124"/>
                <a:gd name="T3" fmla="*/ 30 h 66"/>
                <a:gd name="T4" fmla="*/ 16 w 124"/>
                <a:gd name="T5" fmla="*/ 0 h 66"/>
                <a:gd name="T6" fmla="*/ 124 w 124"/>
                <a:gd name="T7" fmla="*/ 66 h 66"/>
                <a:gd name="T8" fmla="*/ 0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4" name="Freeform 132"/>
            <p:cNvSpPr>
              <a:spLocks/>
            </p:cNvSpPr>
            <p:nvPr/>
          </p:nvSpPr>
          <p:spPr bwMode="auto">
            <a:xfrm>
              <a:off x="2848" y="944"/>
              <a:ext cx="60" cy="59"/>
            </a:xfrm>
            <a:custGeom>
              <a:avLst/>
              <a:gdLst>
                <a:gd name="T0" fmla="*/ 0 w 61"/>
                <a:gd name="T1" fmla="*/ 28 h 61"/>
                <a:gd name="T2" fmla="*/ 30 w 61"/>
                <a:gd name="T3" fmla="*/ 0 h 61"/>
                <a:gd name="T4" fmla="*/ 58 w 61"/>
                <a:gd name="T5" fmla="*/ 28 h 61"/>
                <a:gd name="T6" fmla="*/ 58 w 61"/>
                <a:gd name="T7" fmla="*/ 28 h 61"/>
                <a:gd name="T8" fmla="*/ 30 w 61"/>
                <a:gd name="T9" fmla="*/ 55 h 61"/>
                <a:gd name="T10" fmla="*/ 0 w 61"/>
                <a:gd name="T11" fmla="*/ 28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5" name="Freeform 133"/>
            <p:cNvSpPr>
              <a:spLocks/>
            </p:cNvSpPr>
            <p:nvPr/>
          </p:nvSpPr>
          <p:spPr bwMode="auto">
            <a:xfrm>
              <a:off x="2848" y="944"/>
              <a:ext cx="60" cy="59"/>
            </a:xfrm>
            <a:custGeom>
              <a:avLst/>
              <a:gdLst>
                <a:gd name="T0" fmla="*/ 0 w 60"/>
                <a:gd name="T1" fmla="*/ 30 h 59"/>
                <a:gd name="T2" fmla="*/ 29 w 60"/>
                <a:gd name="T3" fmla="*/ 0 h 59"/>
                <a:gd name="T4" fmla="*/ 60 w 60"/>
                <a:gd name="T5" fmla="*/ 30 h 59"/>
                <a:gd name="T6" fmla="*/ 60 w 60"/>
                <a:gd name="T7" fmla="*/ 30 h 59"/>
                <a:gd name="T8" fmla="*/ 29 w 60"/>
                <a:gd name="T9" fmla="*/ 59 h 59"/>
                <a:gd name="T10" fmla="*/ 0 w 60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9"/>
                <a:gd name="T20" fmla="*/ 60 w 6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9">
                  <a:moveTo>
                    <a:pt x="0" y="30"/>
                  </a:moveTo>
                  <a:cubicBezTo>
                    <a:pt x="0" y="13"/>
                    <a:pt x="14" y="0"/>
                    <a:pt x="29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59"/>
                    <a:pt x="29" y="59"/>
                  </a:cubicBezTo>
                  <a:cubicBezTo>
                    <a:pt x="14" y="59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6" name="Rectangle 134"/>
            <p:cNvSpPr>
              <a:spLocks noChangeArrowheads="1"/>
            </p:cNvSpPr>
            <p:nvPr/>
          </p:nvSpPr>
          <p:spPr bwMode="auto">
            <a:xfrm>
              <a:off x="2434" y="1453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13577" name="Rectangle 135"/>
            <p:cNvSpPr>
              <a:spLocks noChangeArrowheads="1"/>
            </p:cNvSpPr>
            <p:nvPr/>
          </p:nvSpPr>
          <p:spPr bwMode="auto">
            <a:xfrm>
              <a:off x="2545" y="153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3578" name="Rectangle 136"/>
            <p:cNvSpPr>
              <a:spLocks noChangeArrowheads="1"/>
            </p:cNvSpPr>
            <p:nvPr/>
          </p:nvSpPr>
          <p:spPr bwMode="auto">
            <a:xfrm>
              <a:off x="3008" y="863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3579" name="Rectangle 137"/>
            <p:cNvSpPr>
              <a:spLocks noChangeArrowheads="1"/>
            </p:cNvSpPr>
            <p:nvPr/>
          </p:nvSpPr>
          <p:spPr bwMode="auto">
            <a:xfrm>
              <a:off x="3133" y="957"/>
              <a:ext cx="1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lang="en-US" altLang="zh-CN"/>
            </a:p>
          </p:txBody>
        </p:sp>
        <p:sp>
          <p:nvSpPr>
            <p:cNvPr id="13580" name="Line 138"/>
            <p:cNvSpPr>
              <a:spLocks noChangeShapeType="1"/>
            </p:cNvSpPr>
            <p:nvPr/>
          </p:nvSpPr>
          <p:spPr bwMode="auto">
            <a:xfrm>
              <a:off x="2550" y="1708"/>
              <a:ext cx="0" cy="26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1" name="Freeform 139"/>
            <p:cNvSpPr>
              <a:spLocks/>
            </p:cNvSpPr>
            <p:nvPr/>
          </p:nvSpPr>
          <p:spPr bwMode="auto">
            <a:xfrm>
              <a:off x="2528" y="1950"/>
              <a:ext cx="59" cy="60"/>
            </a:xfrm>
            <a:custGeom>
              <a:avLst/>
              <a:gdLst>
                <a:gd name="T0" fmla="*/ 0 w 60"/>
                <a:gd name="T1" fmla="*/ 30 h 61"/>
                <a:gd name="T2" fmla="*/ 30 w 60"/>
                <a:gd name="T3" fmla="*/ 0 h 61"/>
                <a:gd name="T4" fmla="*/ 57 w 60"/>
                <a:gd name="T5" fmla="*/ 30 h 61"/>
                <a:gd name="T6" fmla="*/ 57 w 60"/>
                <a:gd name="T7" fmla="*/ 30 h 61"/>
                <a:gd name="T8" fmla="*/ 30 w 60"/>
                <a:gd name="T9" fmla="*/ 58 h 61"/>
                <a:gd name="T10" fmla="*/ 0 w 60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1"/>
                <a:gd name="T20" fmla="*/ 60 w 6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1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ubicBezTo>
                    <a:pt x="13" y="61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2" name="Freeform 140"/>
            <p:cNvSpPr>
              <a:spLocks/>
            </p:cNvSpPr>
            <p:nvPr/>
          </p:nvSpPr>
          <p:spPr bwMode="auto">
            <a:xfrm>
              <a:off x="1932" y="1953"/>
              <a:ext cx="59" cy="59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57 w 60"/>
                <a:gd name="T5" fmla="*/ 30 h 60"/>
                <a:gd name="T6" fmla="*/ 57 w 60"/>
                <a:gd name="T7" fmla="*/ 30 h 60"/>
                <a:gd name="T8" fmla="*/ 30 w 60"/>
                <a:gd name="T9" fmla="*/ 57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3" name="Freeform 141"/>
            <p:cNvSpPr>
              <a:spLocks/>
            </p:cNvSpPr>
            <p:nvPr/>
          </p:nvSpPr>
          <p:spPr bwMode="auto">
            <a:xfrm>
              <a:off x="1932" y="1953"/>
              <a:ext cx="59" cy="59"/>
            </a:xfrm>
            <a:custGeom>
              <a:avLst/>
              <a:gdLst>
                <a:gd name="T0" fmla="*/ 0 w 59"/>
                <a:gd name="T1" fmla="*/ 30 h 59"/>
                <a:gd name="T2" fmla="*/ 29 w 59"/>
                <a:gd name="T3" fmla="*/ 0 h 59"/>
                <a:gd name="T4" fmla="*/ 59 w 59"/>
                <a:gd name="T5" fmla="*/ 30 h 59"/>
                <a:gd name="T6" fmla="*/ 59 w 59"/>
                <a:gd name="T7" fmla="*/ 30 h 59"/>
                <a:gd name="T8" fmla="*/ 29 w 59"/>
                <a:gd name="T9" fmla="*/ 59 h 59"/>
                <a:gd name="T10" fmla="*/ 0 w 59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6" y="0"/>
                    <a:pt x="59" y="13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ubicBezTo>
                    <a:pt x="13" y="59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4" name="Freeform 142"/>
            <p:cNvSpPr>
              <a:spLocks/>
            </p:cNvSpPr>
            <p:nvPr/>
          </p:nvSpPr>
          <p:spPr bwMode="auto">
            <a:xfrm>
              <a:off x="2528" y="1950"/>
              <a:ext cx="59" cy="60"/>
            </a:xfrm>
            <a:custGeom>
              <a:avLst/>
              <a:gdLst>
                <a:gd name="T0" fmla="*/ 0 w 59"/>
                <a:gd name="T1" fmla="*/ 30 h 60"/>
                <a:gd name="T2" fmla="*/ 30 w 59"/>
                <a:gd name="T3" fmla="*/ 0 h 60"/>
                <a:gd name="T4" fmla="*/ 59 w 59"/>
                <a:gd name="T5" fmla="*/ 30 h 60"/>
                <a:gd name="T6" fmla="*/ 59 w 59"/>
                <a:gd name="T7" fmla="*/ 30 h 60"/>
                <a:gd name="T8" fmla="*/ 30 w 59"/>
                <a:gd name="T9" fmla="*/ 60 h 60"/>
                <a:gd name="T10" fmla="*/ 0 w 59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60"/>
                <a:gd name="T20" fmla="*/ 59 w 59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47" name="Rectangle 143"/>
          <p:cNvSpPr>
            <a:spLocks noChangeArrowheads="1"/>
          </p:cNvSpPr>
          <p:nvPr/>
        </p:nvSpPr>
        <p:spPr bwMode="auto">
          <a:xfrm>
            <a:off x="7518400" y="33734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i="1">
                <a:solidFill>
                  <a:srgbClr val="000000"/>
                </a:solidFill>
                <a:latin typeface="宋体" charset="-122"/>
              </a:rPr>
              <a:t>－</a:t>
            </a:r>
            <a:endParaRPr lang="zh-CN" altLang="en-US"/>
          </a:p>
        </p:txBody>
      </p:sp>
      <p:sp>
        <p:nvSpPr>
          <p:cNvPr id="13548" name="Rectangle 144"/>
          <p:cNvSpPr>
            <a:spLocks noChangeArrowheads="1"/>
          </p:cNvSpPr>
          <p:nvPr/>
        </p:nvSpPr>
        <p:spPr bwMode="auto">
          <a:xfrm>
            <a:off x="7813675" y="3403600"/>
            <a:ext cx="2016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3549" name="Rectangle 145"/>
          <p:cNvSpPr>
            <a:spLocks noChangeArrowheads="1"/>
          </p:cNvSpPr>
          <p:nvPr/>
        </p:nvSpPr>
        <p:spPr bwMode="auto">
          <a:xfrm>
            <a:off x="8008938" y="3565525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EE</a:t>
            </a:r>
            <a:endParaRPr lang="en-US" altLang="zh-CN"/>
          </a:p>
        </p:txBody>
      </p:sp>
      <p:sp>
        <p:nvSpPr>
          <p:cNvPr id="13550" name="Line 146"/>
          <p:cNvSpPr>
            <a:spLocks noChangeShapeType="1"/>
          </p:cNvSpPr>
          <p:nvPr/>
        </p:nvSpPr>
        <p:spPr bwMode="auto">
          <a:xfrm>
            <a:off x="6837363" y="1971675"/>
            <a:ext cx="0" cy="40163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51" name="Line 147"/>
          <p:cNvSpPr>
            <a:spLocks noChangeShapeType="1"/>
          </p:cNvSpPr>
          <p:nvPr/>
        </p:nvSpPr>
        <p:spPr bwMode="auto">
          <a:xfrm>
            <a:off x="6837363" y="2862263"/>
            <a:ext cx="0" cy="7032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52" name="Line 148"/>
          <p:cNvSpPr>
            <a:spLocks noChangeShapeType="1"/>
          </p:cNvSpPr>
          <p:nvPr/>
        </p:nvSpPr>
        <p:spPr bwMode="auto">
          <a:xfrm>
            <a:off x="5902325" y="1965325"/>
            <a:ext cx="0" cy="644525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53" name="Freeform 149"/>
          <p:cNvSpPr>
            <a:spLocks/>
          </p:cNvSpPr>
          <p:nvPr/>
        </p:nvSpPr>
        <p:spPr bwMode="auto">
          <a:xfrm>
            <a:off x="7067550" y="2032000"/>
            <a:ext cx="323850" cy="1220788"/>
          </a:xfrm>
          <a:custGeom>
            <a:avLst/>
            <a:gdLst>
              <a:gd name="T0" fmla="*/ 2147483647 w 204"/>
              <a:gd name="T1" fmla="*/ 2147483647 h 769"/>
              <a:gd name="T2" fmla="*/ 2147483647 w 204"/>
              <a:gd name="T3" fmla="*/ 2147483647 h 769"/>
              <a:gd name="T4" fmla="*/ 2147483647 w 204"/>
              <a:gd name="T5" fmla="*/ 2147483647 h 769"/>
              <a:gd name="T6" fmla="*/ 2147483647 w 204"/>
              <a:gd name="T7" fmla="*/ 2147483647 h 769"/>
              <a:gd name="T8" fmla="*/ 2147483647 w 204"/>
              <a:gd name="T9" fmla="*/ 2147483647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769"/>
              <a:gd name="T17" fmla="*/ 204 w 204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769">
                <a:moveTo>
                  <a:pt x="185" y="389"/>
                </a:moveTo>
                <a:cubicBezTo>
                  <a:pt x="194" y="255"/>
                  <a:pt x="204" y="122"/>
                  <a:pt x="185" y="61"/>
                </a:cubicBezTo>
                <a:cubicBezTo>
                  <a:pt x="166" y="0"/>
                  <a:pt x="97" y="13"/>
                  <a:pt x="68" y="25"/>
                </a:cubicBezTo>
                <a:cubicBezTo>
                  <a:pt x="39" y="37"/>
                  <a:pt x="20" y="10"/>
                  <a:pt x="10" y="134"/>
                </a:cubicBezTo>
                <a:cubicBezTo>
                  <a:pt x="0" y="258"/>
                  <a:pt x="5" y="513"/>
                  <a:pt x="10" y="769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dash"/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554" name="Group 150"/>
          <p:cNvGrpSpPr>
            <a:grpSpLocks/>
          </p:cNvGrpSpPr>
          <p:nvPr/>
        </p:nvGrpSpPr>
        <p:grpSpPr bwMode="auto">
          <a:xfrm>
            <a:off x="7112000" y="706438"/>
            <a:ext cx="309563" cy="358775"/>
            <a:chOff x="2792" y="1193"/>
            <a:chExt cx="195" cy="226"/>
          </a:xfrm>
        </p:grpSpPr>
        <p:sp>
          <p:nvSpPr>
            <p:cNvPr id="13562" name="Rectangle 151"/>
            <p:cNvSpPr>
              <a:spLocks noChangeArrowheads="1"/>
            </p:cNvSpPr>
            <p:nvPr/>
          </p:nvSpPr>
          <p:spPr bwMode="auto">
            <a:xfrm>
              <a:off x="2792" y="1193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3563" name="Rectangle 152"/>
            <p:cNvSpPr>
              <a:spLocks noChangeArrowheads="1"/>
            </p:cNvSpPr>
            <p:nvPr/>
          </p:nvSpPr>
          <p:spPr bwMode="auto">
            <a:xfrm>
              <a:off x="2853" y="1285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3564" name="Rectangle 153"/>
            <p:cNvSpPr>
              <a:spLocks noChangeArrowheads="1"/>
            </p:cNvSpPr>
            <p:nvPr/>
          </p:nvSpPr>
          <p:spPr bwMode="auto">
            <a:xfrm>
              <a:off x="2931" y="128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</p:grpSp>
      <p:sp>
        <p:nvSpPr>
          <p:cNvPr id="13555" name="Freeform 154"/>
          <p:cNvSpPr>
            <a:spLocks/>
          </p:cNvSpPr>
          <p:nvPr/>
        </p:nvSpPr>
        <p:spPr bwMode="auto">
          <a:xfrm>
            <a:off x="6981825" y="676275"/>
            <a:ext cx="849313" cy="1446213"/>
          </a:xfrm>
          <a:custGeom>
            <a:avLst/>
            <a:gdLst>
              <a:gd name="T0" fmla="*/ 2147483647 w 535"/>
              <a:gd name="T1" fmla="*/ 0 h 911"/>
              <a:gd name="T2" fmla="*/ 2147483647 w 535"/>
              <a:gd name="T3" fmla="*/ 2147483647 h 911"/>
              <a:gd name="T4" fmla="*/ 2147483647 w 535"/>
              <a:gd name="T5" fmla="*/ 2147483647 h 911"/>
              <a:gd name="T6" fmla="*/ 2147483647 w 535"/>
              <a:gd name="T7" fmla="*/ 2147483647 h 911"/>
              <a:gd name="T8" fmla="*/ 2147483647 w 535"/>
              <a:gd name="T9" fmla="*/ 2147483647 h 9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5"/>
              <a:gd name="T16" fmla="*/ 0 h 911"/>
              <a:gd name="T17" fmla="*/ 535 w 535"/>
              <a:gd name="T18" fmla="*/ 911 h 9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5" h="911">
                <a:moveTo>
                  <a:pt x="17" y="0"/>
                </a:moveTo>
                <a:cubicBezTo>
                  <a:pt x="8" y="204"/>
                  <a:pt x="0" y="408"/>
                  <a:pt x="17" y="518"/>
                </a:cubicBezTo>
                <a:cubicBezTo>
                  <a:pt x="34" y="628"/>
                  <a:pt x="45" y="634"/>
                  <a:pt x="119" y="663"/>
                </a:cubicBezTo>
                <a:cubicBezTo>
                  <a:pt x="193" y="692"/>
                  <a:pt x="393" y="652"/>
                  <a:pt x="462" y="693"/>
                </a:cubicBezTo>
                <a:cubicBezTo>
                  <a:pt x="531" y="734"/>
                  <a:pt x="533" y="822"/>
                  <a:pt x="535" y="911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1" name="Line 155"/>
          <p:cNvSpPr>
            <a:spLocks noChangeShapeType="1"/>
          </p:cNvSpPr>
          <p:nvPr/>
        </p:nvSpPr>
        <p:spPr bwMode="auto">
          <a:xfrm>
            <a:off x="8124825" y="2187575"/>
            <a:ext cx="0" cy="55562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96" name="Group 160"/>
          <p:cNvGrpSpPr>
            <a:grpSpLocks/>
          </p:cNvGrpSpPr>
          <p:nvPr/>
        </p:nvGrpSpPr>
        <p:grpSpPr bwMode="auto">
          <a:xfrm>
            <a:off x="8255000" y="2328863"/>
            <a:ext cx="179388" cy="363537"/>
            <a:chOff x="5200" y="1467"/>
            <a:chExt cx="113" cy="229"/>
          </a:xfrm>
        </p:grpSpPr>
        <p:sp>
          <p:nvSpPr>
            <p:cNvPr id="13560" name="Rectangle 156"/>
            <p:cNvSpPr>
              <a:spLocks noChangeArrowheads="1"/>
            </p:cNvSpPr>
            <p:nvPr/>
          </p:nvSpPr>
          <p:spPr bwMode="auto">
            <a:xfrm>
              <a:off x="5200" y="1467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800080"/>
                  </a:solidFill>
                  <a:latin typeface="Times New Roman" pitchFamily="18" charset="0"/>
                </a:rPr>
                <a:t>i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  <p:sp>
          <p:nvSpPr>
            <p:cNvPr id="13561" name="Rectangle 157"/>
            <p:cNvSpPr>
              <a:spLocks noChangeArrowheads="1"/>
            </p:cNvSpPr>
            <p:nvPr/>
          </p:nvSpPr>
          <p:spPr bwMode="auto">
            <a:xfrm>
              <a:off x="5257" y="156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800080"/>
                  </a:solidFill>
                  <a:latin typeface="Times New Roman" pitchFamily="18" charset="0"/>
                </a:rPr>
                <a:t>o</a:t>
              </a:r>
              <a:endParaRPr lang="en-US" altLang="zh-CN">
                <a:solidFill>
                  <a:srgbClr val="800080"/>
                </a:solidFill>
              </a:endParaRPr>
            </a:p>
          </p:txBody>
        </p:sp>
      </p:grpSp>
      <p:graphicFrame>
        <p:nvGraphicFramePr>
          <p:cNvPr id="14494" name="Object 175"/>
          <p:cNvGraphicFramePr>
            <a:graphicFrameLocks noChangeAspect="1"/>
          </p:cNvGraphicFramePr>
          <p:nvPr/>
        </p:nvGraphicFramePr>
        <p:xfrm>
          <a:off x="5616575" y="3001963"/>
          <a:ext cx="20701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Visio" r:id="rId20" imgW="793909" imgH="721995" progId="Visio.Drawing.11">
                  <p:embed/>
                </p:oleObj>
              </mc:Choice>
              <mc:Fallback>
                <p:oleObj name="Visio" r:id="rId20" imgW="793909" imgH="721995" progId="Visio.Drawing.11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001963"/>
                        <a:ext cx="2070100" cy="189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5" name="Object 176"/>
          <p:cNvGraphicFramePr>
            <a:graphicFrameLocks noChangeAspect="1"/>
          </p:cNvGraphicFramePr>
          <p:nvPr/>
        </p:nvGraphicFramePr>
        <p:xfrm>
          <a:off x="5651500" y="4606925"/>
          <a:ext cx="1874838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Visio" r:id="rId22" imgW="802958" imgH="721995" progId="Visio.Drawing.11">
                  <p:embed/>
                </p:oleObj>
              </mc:Choice>
              <mc:Fallback>
                <p:oleObj name="Visio" r:id="rId22" imgW="802958" imgH="721995" progId="Visio.Drawing.11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06925"/>
                        <a:ext cx="1874838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58" name="Oval 161"/>
          <p:cNvSpPr>
            <a:spLocks noChangeArrowheads="1"/>
          </p:cNvSpPr>
          <p:nvPr/>
        </p:nvSpPr>
        <p:spPr bwMode="auto">
          <a:xfrm>
            <a:off x="1455738" y="1606550"/>
            <a:ext cx="71437" cy="714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98" name="Oval 162"/>
          <p:cNvSpPr>
            <a:spLocks noChangeArrowheads="1"/>
          </p:cNvSpPr>
          <p:nvPr/>
        </p:nvSpPr>
        <p:spPr bwMode="auto">
          <a:xfrm>
            <a:off x="1457325" y="4200525"/>
            <a:ext cx="71438" cy="714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0" grpId="0" animBg="1"/>
      <p:bldP spid="13491" grpId="0" animBg="1"/>
      <p:bldP spid="14395" grpId="0" animBg="1"/>
      <p:bldP spid="14396" grpId="0" animBg="1"/>
      <p:bldP spid="14406" grpId="0" animBg="1"/>
      <p:bldP spid="14407" grpId="0" animBg="1"/>
      <p:bldP spid="14409" grpId="0" animBg="1"/>
      <p:bldP spid="14410" grpId="0" animBg="1"/>
      <p:bldP spid="14411" grpId="0" animBg="1"/>
      <p:bldP spid="14412" grpId="0" animBg="1"/>
      <p:bldP spid="14491" grpId="0" animBg="1"/>
      <p:bldP spid="144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375FF8-A791-44CC-B817-5655C26A8270}" type="slidenum">
              <a:rPr lang="en-US" altLang="zh-CN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4489" name="Line 2"/>
          <p:cNvSpPr>
            <a:spLocks noChangeShapeType="1"/>
          </p:cNvSpPr>
          <p:nvPr/>
        </p:nvSpPr>
        <p:spPr bwMode="auto">
          <a:xfrm>
            <a:off x="1330325" y="1468438"/>
            <a:ext cx="0" cy="655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0" name="Line 3"/>
          <p:cNvSpPr>
            <a:spLocks noChangeShapeType="1"/>
          </p:cNvSpPr>
          <p:nvPr/>
        </p:nvSpPr>
        <p:spPr bwMode="auto">
          <a:xfrm>
            <a:off x="2278063" y="522288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1" name="Line 4"/>
          <p:cNvSpPr>
            <a:spLocks noChangeShapeType="1"/>
          </p:cNvSpPr>
          <p:nvPr/>
        </p:nvSpPr>
        <p:spPr bwMode="auto">
          <a:xfrm>
            <a:off x="2265363" y="534988"/>
            <a:ext cx="0" cy="7032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2" name="Line 5"/>
          <p:cNvSpPr>
            <a:spLocks noChangeShapeType="1"/>
          </p:cNvSpPr>
          <p:nvPr/>
        </p:nvSpPr>
        <p:spPr bwMode="auto">
          <a:xfrm>
            <a:off x="1338263" y="1465263"/>
            <a:ext cx="550862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3" name="Line 6"/>
          <p:cNvSpPr>
            <a:spLocks noChangeShapeType="1"/>
          </p:cNvSpPr>
          <p:nvPr/>
        </p:nvSpPr>
        <p:spPr bwMode="auto">
          <a:xfrm>
            <a:off x="1901825" y="1228725"/>
            <a:ext cx="0" cy="4714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4" name="Line 7"/>
          <p:cNvSpPr>
            <a:spLocks noChangeShapeType="1"/>
          </p:cNvSpPr>
          <p:nvPr/>
        </p:nvSpPr>
        <p:spPr bwMode="auto">
          <a:xfrm flipV="1">
            <a:off x="1901825" y="1231900"/>
            <a:ext cx="373063" cy="1381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5" name="Line 8"/>
          <p:cNvSpPr>
            <a:spLocks noChangeShapeType="1"/>
          </p:cNvSpPr>
          <p:nvPr/>
        </p:nvSpPr>
        <p:spPr bwMode="auto">
          <a:xfrm>
            <a:off x="1901825" y="1557338"/>
            <a:ext cx="369888" cy="1412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6" name="Freeform 9"/>
          <p:cNvSpPr>
            <a:spLocks/>
          </p:cNvSpPr>
          <p:nvPr/>
        </p:nvSpPr>
        <p:spPr bwMode="auto">
          <a:xfrm>
            <a:off x="2081213" y="1595438"/>
            <a:ext cx="196850" cy="104775"/>
          </a:xfrm>
          <a:custGeom>
            <a:avLst/>
            <a:gdLst>
              <a:gd name="T0" fmla="*/ 0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2147483647 w 124"/>
              <a:gd name="T7" fmla="*/ 2147483647 h 66"/>
              <a:gd name="T8" fmla="*/ 0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0" y="44"/>
                </a:moveTo>
                <a:lnTo>
                  <a:pt x="29" y="30"/>
                </a:lnTo>
                <a:lnTo>
                  <a:pt x="16" y="0"/>
                </a:lnTo>
                <a:lnTo>
                  <a:pt x="124" y="66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7" name="Freeform 10"/>
          <p:cNvSpPr>
            <a:spLocks/>
          </p:cNvSpPr>
          <p:nvPr/>
        </p:nvSpPr>
        <p:spPr bwMode="auto">
          <a:xfrm>
            <a:off x="2081213" y="1595438"/>
            <a:ext cx="196850" cy="104775"/>
          </a:xfrm>
          <a:custGeom>
            <a:avLst/>
            <a:gdLst>
              <a:gd name="T0" fmla="*/ 0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2147483647 w 124"/>
              <a:gd name="T7" fmla="*/ 2147483647 h 66"/>
              <a:gd name="T8" fmla="*/ 0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0" y="44"/>
                </a:moveTo>
                <a:lnTo>
                  <a:pt x="29" y="30"/>
                </a:lnTo>
                <a:lnTo>
                  <a:pt x="16" y="0"/>
                </a:lnTo>
                <a:lnTo>
                  <a:pt x="124" y="66"/>
                </a:lnTo>
                <a:lnTo>
                  <a:pt x="0" y="4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8" name="Freeform 11"/>
          <p:cNvSpPr>
            <a:spLocks/>
          </p:cNvSpPr>
          <p:nvPr/>
        </p:nvSpPr>
        <p:spPr bwMode="auto">
          <a:xfrm>
            <a:off x="2738438" y="479425"/>
            <a:ext cx="95250" cy="93663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1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31"/>
                  <a:pt x="61" y="31"/>
                  <a:pt x="61" y="31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99" name="Freeform 12"/>
          <p:cNvSpPr>
            <a:spLocks/>
          </p:cNvSpPr>
          <p:nvPr/>
        </p:nvSpPr>
        <p:spPr bwMode="auto">
          <a:xfrm>
            <a:off x="2738438" y="479425"/>
            <a:ext cx="95250" cy="93663"/>
          </a:xfrm>
          <a:custGeom>
            <a:avLst/>
            <a:gdLst>
              <a:gd name="T0" fmla="*/ 0 w 60"/>
              <a:gd name="T1" fmla="*/ 2147483647 h 59"/>
              <a:gd name="T2" fmla="*/ 2147483647 w 60"/>
              <a:gd name="T3" fmla="*/ 0 h 59"/>
              <a:gd name="T4" fmla="*/ 2147483647 w 60"/>
              <a:gd name="T5" fmla="*/ 2147483647 h 59"/>
              <a:gd name="T6" fmla="*/ 2147483647 w 60"/>
              <a:gd name="T7" fmla="*/ 2147483647 h 59"/>
              <a:gd name="T8" fmla="*/ 2147483647 w 60"/>
              <a:gd name="T9" fmla="*/ 2147483647 h 59"/>
              <a:gd name="T10" fmla="*/ 0 w 60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59"/>
              <a:gd name="T20" fmla="*/ 60 w 60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59">
                <a:moveTo>
                  <a:pt x="0" y="30"/>
                </a:moveTo>
                <a:cubicBezTo>
                  <a:pt x="0" y="13"/>
                  <a:pt x="14" y="0"/>
                  <a:pt x="29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59"/>
                  <a:pt x="29" y="59"/>
                </a:cubicBezTo>
                <a:cubicBezTo>
                  <a:pt x="14" y="59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0" name="Line 13"/>
          <p:cNvSpPr>
            <a:spLocks noChangeShapeType="1"/>
          </p:cNvSpPr>
          <p:nvPr/>
        </p:nvSpPr>
        <p:spPr bwMode="auto">
          <a:xfrm>
            <a:off x="2278063" y="2124075"/>
            <a:ext cx="14382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1" name="Freeform 14"/>
          <p:cNvSpPr>
            <a:spLocks/>
          </p:cNvSpPr>
          <p:nvPr/>
        </p:nvSpPr>
        <p:spPr bwMode="auto">
          <a:xfrm>
            <a:off x="3679825" y="2076450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2" name="Freeform 15"/>
          <p:cNvSpPr>
            <a:spLocks/>
          </p:cNvSpPr>
          <p:nvPr/>
        </p:nvSpPr>
        <p:spPr bwMode="auto">
          <a:xfrm>
            <a:off x="3679825" y="2076450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3" name="Freeform 16"/>
          <p:cNvSpPr>
            <a:spLocks/>
          </p:cNvSpPr>
          <p:nvPr/>
        </p:nvSpPr>
        <p:spPr bwMode="auto">
          <a:xfrm>
            <a:off x="749300" y="2644775"/>
            <a:ext cx="92075" cy="95250"/>
          </a:xfrm>
          <a:custGeom>
            <a:avLst/>
            <a:gdLst>
              <a:gd name="T0" fmla="*/ 0 w 60"/>
              <a:gd name="T1" fmla="*/ 2147483647 h 61"/>
              <a:gd name="T2" fmla="*/ 2147483647 w 60"/>
              <a:gd name="T3" fmla="*/ 0 h 61"/>
              <a:gd name="T4" fmla="*/ 2147483647 w 60"/>
              <a:gd name="T5" fmla="*/ 2147483647 h 61"/>
              <a:gd name="T6" fmla="*/ 2147483647 w 60"/>
              <a:gd name="T7" fmla="*/ 2147483647 h 61"/>
              <a:gd name="T8" fmla="*/ 2147483647 w 60"/>
              <a:gd name="T9" fmla="*/ 2147483647 h 61"/>
              <a:gd name="T10" fmla="*/ 0 w 60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1"/>
              <a:gd name="T20" fmla="*/ 60 w 60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1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4" name="Freeform 17"/>
          <p:cNvSpPr>
            <a:spLocks/>
          </p:cNvSpPr>
          <p:nvPr/>
        </p:nvSpPr>
        <p:spPr bwMode="auto">
          <a:xfrm>
            <a:off x="749300" y="2644775"/>
            <a:ext cx="92075" cy="95250"/>
          </a:xfrm>
          <a:custGeom>
            <a:avLst/>
            <a:gdLst>
              <a:gd name="T0" fmla="*/ 0 w 58"/>
              <a:gd name="T1" fmla="*/ 2147483647 h 60"/>
              <a:gd name="T2" fmla="*/ 2147483647 w 58"/>
              <a:gd name="T3" fmla="*/ 0 h 60"/>
              <a:gd name="T4" fmla="*/ 2147483647 w 58"/>
              <a:gd name="T5" fmla="*/ 2147483647 h 60"/>
              <a:gd name="T6" fmla="*/ 2147483647 w 58"/>
              <a:gd name="T7" fmla="*/ 2147483647 h 60"/>
              <a:gd name="T8" fmla="*/ 2147483647 w 58"/>
              <a:gd name="T9" fmla="*/ 2147483647 h 60"/>
              <a:gd name="T10" fmla="*/ 0 w 58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60"/>
              <a:gd name="T20" fmla="*/ 58 w 58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60">
                <a:moveTo>
                  <a:pt x="0" y="31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8" y="14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46"/>
                  <a:pt x="46" y="60"/>
                  <a:pt x="29" y="60"/>
                </a:cubicBezTo>
                <a:cubicBezTo>
                  <a:pt x="13" y="60"/>
                  <a:pt x="0" y="46"/>
                  <a:pt x="0" y="31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5" name="Line 18"/>
          <p:cNvSpPr>
            <a:spLocks noChangeShapeType="1"/>
          </p:cNvSpPr>
          <p:nvPr/>
        </p:nvSpPr>
        <p:spPr bwMode="auto">
          <a:xfrm>
            <a:off x="795338" y="2740025"/>
            <a:ext cx="0" cy="1889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6" name="Line 19"/>
          <p:cNvSpPr>
            <a:spLocks noChangeShapeType="1"/>
          </p:cNvSpPr>
          <p:nvPr/>
        </p:nvSpPr>
        <p:spPr bwMode="auto">
          <a:xfrm flipH="1">
            <a:off x="654050" y="2928938"/>
            <a:ext cx="2825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07" name="Rectangle 20"/>
          <p:cNvSpPr>
            <a:spLocks noChangeArrowheads="1"/>
          </p:cNvSpPr>
          <p:nvPr/>
        </p:nvSpPr>
        <p:spPr bwMode="auto">
          <a:xfrm>
            <a:off x="708025" y="219551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08" name="Rectangle 21"/>
          <p:cNvSpPr>
            <a:spLocks noChangeArrowheads="1"/>
          </p:cNvSpPr>
          <p:nvPr/>
        </p:nvSpPr>
        <p:spPr bwMode="auto">
          <a:xfrm>
            <a:off x="866775" y="2341563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4509" name="Rectangle 22"/>
          <p:cNvSpPr>
            <a:spLocks noChangeArrowheads="1"/>
          </p:cNvSpPr>
          <p:nvPr/>
        </p:nvSpPr>
        <p:spPr bwMode="auto">
          <a:xfrm>
            <a:off x="2081213" y="1287463"/>
            <a:ext cx="2016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/>
          </a:p>
        </p:txBody>
      </p:sp>
      <p:sp>
        <p:nvSpPr>
          <p:cNvPr id="14510" name="Rectangle 23"/>
          <p:cNvSpPr>
            <a:spLocks noChangeArrowheads="1"/>
          </p:cNvSpPr>
          <p:nvPr/>
        </p:nvSpPr>
        <p:spPr bwMode="auto">
          <a:xfrm>
            <a:off x="2257425" y="14112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/>
          </a:p>
        </p:txBody>
      </p:sp>
      <p:sp>
        <p:nvSpPr>
          <p:cNvPr id="14511" name="Rectangle 24"/>
          <p:cNvSpPr>
            <a:spLocks noChangeArrowheads="1"/>
          </p:cNvSpPr>
          <p:nvPr/>
        </p:nvSpPr>
        <p:spPr bwMode="auto">
          <a:xfrm>
            <a:off x="2992438" y="350838"/>
            <a:ext cx="2016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12" name="Rectangle 25"/>
          <p:cNvSpPr>
            <a:spLocks noChangeArrowheads="1"/>
          </p:cNvSpPr>
          <p:nvPr/>
        </p:nvSpPr>
        <p:spPr bwMode="auto">
          <a:xfrm>
            <a:off x="3190875" y="500063"/>
            <a:ext cx="238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CC</a:t>
            </a:r>
            <a:endParaRPr lang="en-US" altLang="zh-CN"/>
          </a:p>
        </p:txBody>
      </p:sp>
      <p:sp>
        <p:nvSpPr>
          <p:cNvPr id="14513" name="Rectangle 26"/>
          <p:cNvSpPr>
            <a:spLocks noChangeArrowheads="1"/>
          </p:cNvSpPr>
          <p:nvPr/>
        </p:nvSpPr>
        <p:spPr bwMode="auto">
          <a:xfrm>
            <a:off x="3613150" y="164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14" name="Rectangle 27"/>
          <p:cNvSpPr>
            <a:spLocks noChangeArrowheads="1"/>
          </p:cNvSpPr>
          <p:nvPr/>
        </p:nvSpPr>
        <p:spPr bwMode="auto">
          <a:xfrm>
            <a:off x="3736975" y="17970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altLang="zh-CN"/>
          </a:p>
        </p:txBody>
      </p:sp>
      <p:sp>
        <p:nvSpPr>
          <p:cNvPr id="14515" name="Line 28"/>
          <p:cNvSpPr>
            <a:spLocks noChangeShapeType="1"/>
          </p:cNvSpPr>
          <p:nvPr/>
        </p:nvSpPr>
        <p:spPr bwMode="auto">
          <a:xfrm>
            <a:off x="3028950" y="2124075"/>
            <a:ext cx="0" cy="9413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16" name="Freeform 29"/>
          <p:cNvSpPr>
            <a:spLocks/>
          </p:cNvSpPr>
          <p:nvPr/>
        </p:nvSpPr>
        <p:spPr bwMode="auto">
          <a:xfrm>
            <a:off x="2979738" y="2076450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17" name="Freeform 30"/>
          <p:cNvSpPr>
            <a:spLocks/>
          </p:cNvSpPr>
          <p:nvPr/>
        </p:nvSpPr>
        <p:spPr bwMode="auto">
          <a:xfrm>
            <a:off x="2979738" y="2076450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1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18" name="Line 31"/>
          <p:cNvSpPr>
            <a:spLocks noChangeShapeType="1"/>
          </p:cNvSpPr>
          <p:nvPr/>
        </p:nvSpPr>
        <p:spPr bwMode="auto">
          <a:xfrm flipH="1">
            <a:off x="2887663" y="3065463"/>
            <a:ext cx="280987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19" name="Rectangle 32"/>
          <p:cNvSpPr>
            <a:spLocks noChangeArrowheads="1"/>
          </p:cNvSpPr>
          <p:nvPr/>
        </p:nvSpPr>
        <p:spPr bwMode="auto">
          <a:xfrm>
            <a:off x="2933700" y="2360613"/>
            <a:ext cx="187325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0" name="Rectangle 33"/>
          <p:cNvSpPr>
            <a:spLocks noChangeArrowheads="1"/>
          </p:cNvSpPr>
          <p:nvPr/>
        </p:nvSpPr>
        <p:spPr bwMode="auto">
          <a:xfrm>
            <a:off x="2933700" y="2360613"/>
            <a:ext cx="187325" cy="469900"/>
          </a:xfrm>
          <a:prstGeom prst="rect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1" name="Rectangle 34"/>
          <p:cNvSpPr>
            <a:spLocks noChangeArrowheads="1"/>
          </p:cNvSpPr>
          <p:nvPr/>
        </p:nvSpPr>
        <p:spPr bwMode="auto">
          <a:xfrm>
            <a:off x="3167063" y="2419350"/>
            <a:ext cx="171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CN"/>
          </a:p>
        </p:txBody>
      </p:sp>
      <p:sp>
        <p:nvSpPr>
          <p:cNvPr id="14522" name="Rectangle 35"/>
          <p:cNvSpPr>
            <a:spLocks noChangeArrowheads="1"/>
          </p:cNvSpPr>
          <p:nvPr/>
        </p:nvSpPr>
        <p:spPr bwMode="auto">
          <a:xfrm>
            <a:off x="3340100" y="2568575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zh-CN"/>
          </a:p>
        </p:txBody>
      </p:sp>
      <p:grpSp>
        <p:nvGrpSpPr>
          <p:cNvPr id="14523" name="Group 36"/>
          <p:cNvGrpSpPr>
            <a:grpSpLocks/>
          </p:cNvGrpSpPr>
          <p:nvPr/>
        </p:nvGrpSpPr>
        <p:grpSpPr bwMode="auto">
          <a:xfrm>
            <a:off x="2649538" y="874713"/>
            <a:ext cx="309562" cy="358775"/>
            <a:chOff x="2792" y="1193"/>
            <a:chExt cx="195" cy="226"/>
          </a:xfrm>
        </p:grpSpPr>
        <p:sp>
          <p:nvSpPr>
            <p:cNvPr id="14575" name="Rectangle 37"/>
            <p:cNvSpPr>
              <a:spLocks noChangeArrowheads="1"/>
            </p:cNvSpPr>
            <p:nvPr/>
          </p:nvSpPr>
          <p:spPr bwMode="auto">
            <a:xfrm>
              <a:off x="2792" y="1193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4576" name="Rectangle 38"/>
            <p:cNvSpPr>
              <a:spLocks noChangeArrowheads="1"/>
            </p:cNvSpPr>
            <p:nvPr/>
          </p:nvSpPr>
          <p:spPr bwMode="auto">
            <a:xfrm>
              <a:off x="2853" y="1285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4577" name="Rectangle 39"/>
            <p:cNvSpPr>
              <a:spLocks noChangeArrowheads="1"/>
            </p:cNvSpPr>
            <p:nvPr/>
          </p:nvSpPr>
          <p:spPr bwMode="auto">
            <a:xfrm>
              <a:off x="2931" y="128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</p:grpSp>
      <p:sp>
        <p:nvSpPr>
          <p:cNvPr id="14524" name="Line 40"/>
          <p:cNvSpPr>
            <a:spLocks noChangeShapeType="1"/>
          </p:cNvSpPr>
          <p:nvPr/>
        </p:nvSpPr>
        <p:spPr bwMode="auto">
          <a:xfrm>
            <a:off x="858838" y="2128838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5" name="Freeform 41"/>
          <p:cNvSpPr>
            <a:spLocks/>
          </p:cNvSpPr>
          <p:nvPr/>
        </p:nvSpPr>
        <p:spPr bwMode="auto">
          <a:xfrm>
            <a:off x="768350" y="2081213"/>
            <a:ext cx="93663" cy="93662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6"/>
                  <a:pt x="47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6" name="Freeform 42"/>
          <p:cNvSpPr>
            <a:spLocks/>
          </p:cNvSpPr>
          <p:nvPr/>
        </p:nvSpPr>
        <p:spPr bwMode="auto">
          <a:xfrm>
            <a:off x="768350" y="2081213"/>
            <a:ext cx="93663" cy="93662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0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0 w 59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59"/>
              <a:gd name="T20" fmla="*/ 59 w 59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59">
                <a:moveTo>
                  <a:pt x="0" y="30"/>
                </a:move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9" y="13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45"/>
                  <a:pt x="45" y="59"/>
                  <a:pt x="29" y="59"/>
                </a:cubicBezTo>
                <a:cubicBezTo>
                  <a:pt x="13" y="59"/>
                  <a:pt x="0" y="45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7" name="Line 43"/>
          <p:cNvSpPr>
            <a:spLocks noChangeShapeType="1"/>
          </p:cNvSpPr>
          <p:nvPr/>
        </p:nvSpPr>
        <p:spPr bwMode="auto">
          <a:xfrm>
            <a:off x="2265363" y="1692275"/>
            <a:ext cx="0" cy="42545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28" name="Freeform 67"/>
          <p:cNvSpPr>
            <a:spLocks/>
          </p:cNvSpPr>
          <p:nvPr/>
        </p:nvSpPr>
        <p:spPr bwMode="auto">
          <a:xfrm>
            <a:off x="2519363" y="844550"/>
            <a:ext cx="849312" cy="1446213"/>
          </a:xfrm>
          <a:custGeom>
            <a:avLst/>
            <a:gdLst>
              <a:gd name="T0" fmla="*/ 2147483647 w 535"/>
              <a:gd name="T1" fmla="*/ 0 h 911"/>
              <a:gd name="T2" fmla="*/ 2147483647 w 535"/>
              <a:gd name="T3" fmla="*/ 2147483647 h 911"/>
              <a:gd name="T4" fmla="*/ 2147483647 w 535"/>
              <a:gd name="T5" fmla="*/ 2147483647 h 911"/>
              <a:gd name="T6" fmla="*/ 2147483647 w 535"/>
              <a:gd name="T7" fmla="*/ 2147483647 h 911"/>
              <a:gd name="T8" fmla="*/ 2147483647 w 535"/>
              <a:gd name="T9" fmla="*/ 2147483647 h 9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5"/>
              <a:gd name="T16" fmla="*/ 0 h 911"/>
              <a:gd name="T17" fmla="*/ 535 w 535"/>
              <a:gd name="T18" fmla="*/ 911 h 9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5" h="911">
                <a:moveTo>
                  <a:pt x="17" y="0"/>
                </a:moveTo>
                <a:cubicBezTo>
                  <a:pt x="8" y="204"/>
                  <a:pt x="0" y="408"/>
                  <a:pt x="17" y="518"/>
                </a:cubicBezTo>
                <a:cubicBezTo>
                  <a:pt x="34" y="628"/>
                  <a:pt x="45" y="634"/>
                  <a:pt x="119" y="663"/>
                </a:cubicBezTo>
                <a:cubicBezTo>
                  <a:pt x="193" y="692"/>
                  <a:pt x="393" y="652"/>
                  <a:pt x="462" y="693"/>
                </a:cubicBezTo>
                <a:cubicBezTo>
                  <a:pt x="531" y="734"/>
                  <a:pt x="533" y="822"/>
                  <a:pt x="535" y="911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92" name="Object 142"/>
          <p:cNvGraphicFramePr>
            <a:graphicFrameLocks noChangeAspect="1"/>
          </p:cNvGraphicFramePr>
          <p:nvPr/>
        </p:nvGraphicFramePr>
        <p:xfrm>
          <a:off x="787400" y="3278188"/>
          <a:ext cx="188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" name="Equation" r:id="rId3" imgW="1232280" imgH="266760" progId="Equation.DSMT4">
                  <p:embed/>
                </p:oleObj>
              </mc:Choice>
              <mc:Fallback>
                <p:oleObj name="Equation" r:id="rId3" imgW="1232280" imgH="2667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278188"/>
                        <a:ext cx="18891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3" name="Object 143"/>
          <p:cNvGraphicFramePr>
            <a:graphicFrameLocks noChangeAspect="1"/>
          </p:cNvGraphicFramePr>
          <p:nvPr/>
        </p:nvGraphicFramePr>
        <p:xfrm>
          <a:off x="787400" y="3933825"/>
          <a:ext cx="2368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" name="Equation" r:id="rId5" imgW="1549800" imgH="266760" progId="Equation.DSMT4">
                  <p:embed/>
                </p:oleObj>
              </mc:Choice>
              <mc:Fallback>
                <p:oleObj name="Equation" r:id="rId5" imgW="1549800" imgH="2667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933825"/>
                        <a:ext cx="23685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9" name="Line 70"/>
          <p:cNvSpPr>
            <a:spLocks noChangeShapeType="1"/>
          </p:cNvSpPr>
          <p:nvPr/>
        </p:nvSpPr>
        <p:spPr bwMode="auto">
          <a:xfrm>
            <a:off x="6732588" y="874713"/>
            <a:ext cx="14382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0" name="Freeform 71"/>
          <p:cNvSpPr>
            <a:spLocks/>
          </p:cNvSpPr>
          <p:nvPr/>
        </p:nvSpPr>
        <p:spPr bwMode="auto">
          <a:xfrm>
            <a:off x="8134350" y="827088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1" name="Freeform 72"/>
          <p:cNvSpPr>
            <a:spLocks/>
          </p:cNvSpPr>
          <p:nvPr/>
        </p:nvSpPr>
        <p:spPr bwMode="auto">
          <a:xfrm>
            <a:off x="8134350" y="827088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2" name="Freeform 73"/>
          <p:cNvSpPr>
            <a:spLocks/>
          </p:cNvSpPr>
          <p:nvPr/>
        </p:nvSpPr>
        <p:spPr bwMode="auto">
          <a:xfrm>
            <a:off x="5203825" y="1395413"/>
            <a:ext cx="92075" cy="95250"/>
          </a:xfrm>
          <a:custGeom>
            <a:avLst/>
            <a:gdLst>
              <a:gd name="T0" fmla="*/ 0 w 60"/>
              <a:gd name="T1" fmla="*/ 2147483647 h 61"/>
              <a:gd name="T2" fmla="*/ 2147483647 w 60"/>
              <a:gd name="T3" fmla="*/ 0 h 61"/>
              <a:gd name="T4" fmla="*/ 2147483647 w 60"/>
              <a:gd name="T5" fmla="*/ 2147483647 h 61"/>
              <a:gd name="T6" fmla="*/ 2147483647 w 60"/>
              <a:gd name="T7" fmla="*/ 2147483647 h 61"/>
              <a:gd name="T8" fmla="*/ 2147483647 w 60"/>
              <a:gd name="T9" fmla="*/ 2147483647 h 61"/>
              <a:gd name="T10" fmla="*/ 0 w 60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1"/>
              <a:gd name="T20" fmla="*/ 60 w 60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1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3" name="Freeform 74"/>
          <p:cNvSpPr>
            <a:spLocks/>
          </p:cNvSpPr>
          <p:nvPr/>
        </p:nvSpPr>
        <p:spPr bwMode="auto">
          <a:xfrm>
            <a:off x="5203825" y="1395413"/>
            <a:ext cx="92075" cy="95250"/>
          </a:xfrm>
          <a:custGeom>
            <a:avLst/>
            <a:gdLst>
              <a:gd name="T0" fmla="*/ 0 w 58"/>
              <a:gd name="T1" fmla="*/ 2147483647 h 60"/>
              <a:gd name="T2" fmla="*/ 2147483647 w 58"/>
              <a:gd name="T3" fmla="*/ 0 h 60"/>
              <a:gd name="T4" fmla="*/ 2147483647 w 58"/>
              <a:gd name="T5" fmla="*/ 2147483647 h 60"/>
              <a:gd name="T6" fmla="*/ 2147483647 w 58"/>
              <a:gd name="T7" fmla="*/ 2147483647 h 60"/>
              <a:gd name="T8" fmla="*/ 2147483647 w 58"/>
              <a:gd name="T9" fmla="*/ 2147483647 h 60"/>
              <a:gd name="T10" fmla="*/ 0 w 58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60"/>
              <a:gd name="T20" fmla="*/ 58 w 58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60">
                <a:moveTo>
                  <a:pt x="0" y="31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8" y="14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46"/>
                  <a:pt x="46" y="60"/>
                  <a:pt x="29" y="60"/>
                </a:cubicBezTo>
                <a:cubicBezTo>
                  <a:pt x="13" y="60"/>
                  <a:pt x="0" y="46"/>
                  <a:pt x="0" y="31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4" name="Line 75"/>
          <p:cNvSpPr>
            <a:spLocks noChangeShapeType="1"/>
          </p:cNvSpPr>
          <p:nvPr/>
        </p:nvSpPr>
        <p:spPr bwMode="auto">
          <a:xfrm>
            <a:off x="5249863" y="1490663"/>
            <a:ext cx="0" cy="18891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5" name="Line 76"/>
          <p:cNvSpPr>
            <a:spLocks noChangeShapeType="1"/>
          </p:cNvSpPr>
          <p:nvPr/>
        </p:nvSpPr>
        <p:spPr bwMode="auto">
          <a:xfrm flipH="1">
            <a:off x="5108575" y="1679575"/>
            <a:ext cx="2825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36" name="Rectangle 77"/>
          <p:cNvSpPr>
            <a:spLocks noChangeArrowheads="1"/>
          </p:cNvSpPr>
          <p:nvPr/>
        </p:nvSpPr>
        <p:spPr bwMode="auto">
          <a:xfrm>
            <a:off x="5162550" y="94615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37" name="Rectangle 78"/>
          <p:cNvSpPr>
            <a:spLocks noChangeArrowheads="1"/>
          </p:cNvSpPr>
          <p:nvPr/>
        </p:nvSpPr>
        <p:spPr bwMode="auto">
          <a:xfrm>
            <a:off x="5321300" y="10922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4538" name="Rectangle 79"/>
          <p:cNvSpPr>
            <a:spLocks noChangeArrowheads="1"/>
          </p:cNvSpPr>
          <p:nvPr/>
        </p:nvSpPr>
        <p:spPr bwMode="auto">
          <a:xfrm>
            <a:off x="8067675" y="3968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39" name="Rectangle 80"/>
          <p:cNvSpPr>
            <a:spLocks noChangeArrowheads="1"/>
          </p:cNvSpPr>
          <p:nvPr/>
        </p:nvSpPr>
        <p:spPr bwMode="auto">
          <a:xfrm>
            <a:off x="8191500" y="5476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altLang="zh-CN"/>
          </a:p>
        </p:txBody>
      </p:sp>
      <p:sp>
        <p:nvSpPr>
          <p:cNvPr id="14540" name="Line 81"/>
          <p:cNvSpPr>
            <a:spLocks noChangeShapeType="1"/>
          </p:cNvSpPr>
          <p:nvPr/>
        </p:nvSpPr>
        <p:spPr bwMode="auto">
          <a:xfrm>
            <a:off x="7483475" y="874713"/>
            <a:ext cx="0" cy="9413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1" name="Freeform 82"/>
          <p:cNvSpPr>
            <a:spLocks/>
          </p:cNvSpPr>
          <p:nvPr/>
        </p:nvSpPr>
        <p:spPr bwMode="auto">
          <a:xfrm>
            <a:off x="7434263" y="827088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2" name="Freeform 83"/>
          <p:cNvSpPr>
            <a:spLocks/>
          </p:cNvSpPr>
          <p:nvPr/>
        </p:nvSpPr>
        <p:spPr bwMode="auto">
          <a:xfrm>
            <a:off x="7434263" y="827088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1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3" name="Rectangle 84"/>
          <p:cNvSpPr>
            <a:spLocks noChangeArrowheads="1"/>
          </p:cNvSpPr>
          <p:nvPr/>
        </p:nvSpPr>
        <p:spPr bwMode="auto">
          <a:xfrm>
            <a:off x="7388225" y="1111250"/>
            <a:ext cx="187325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" name="Rectangle 85"/>
          <p:cNvSpPr>
            <a:spLocks noChangeArrowheads="1"/>
          </p:cNvSpPr>
          <p:nvPr/>
        </p:nvSpPr>
        <p:spPr bwMode="auto">
          <a:xfrm>
            <a:off x="7388225" y="1111250"/>
            <a:ext cx="187325" cy="469900"/>
          </a:xfrm>
          <a:prstGeom prst="rect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5" name="Rectangle 86"/>
          <p:cNvSpPr>
            <a:spLocks noChangeArrowheads="1"/>
          </p:cNvSpPr>
          <p:nvPr/>
        </p:nvSpPr>
        <p:spPr bwMode="auto">
          <a:xfrm>
            <a:off x="7621588" y="1169988"/>
            <a:ext cx="1714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CN"/>
          </a:p>
        </p:txBody>
      </p:sp>
      <p:sp>
        <p:nvSpPr>
          <p:cNvPr id="14546" name="Rectangle 87"/>
          <p:cNvSpPr>
            <a:spLocks noChangeArrowheads="1"/>
          </p:cNvSpPr>
          <p:nvPr/>
        </p:nvSpPr>
        <p:spPr bwMode="auto">
          <a:xfrm>
            <a:off x="7794625" y="1319213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zh-CN"/>
          </a:p>
        </p:txBody>
      </p:sp>
      <p:sp>
        <p:nvSpPr>
          <p:cNvPr id="14547" name="Line 88"/>
          <p:cNvSpPr>
            <a:spLocks noChangeShapeType="1"/>
          </p:cNvSpPr>
          <p:nvPr/>
        </p:nvSpPr>
        <p:spPr bwMode="auto">
          <a:xfrm flipH="1">
            <a:off x="7342188" y="1816100"/>
            <a:ext cx="280987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548" name="Group 89"/>
          <p:cNvGrpSpPr>
            <a:grpSpLocks/>
          </p:cNvGrpSpPr>
          <p:nvPr/>
        </p:nvGrpSpPr>
        <p:grpSpPr bwMode="auto">
          <a:xfrm>
            <a:off x="7124700" y="1892300"/>
            <a:ext cx="298450" cy="349250"/>
            <a:chOff x="2805" y="2621"/>
            <a:chExt cx="188" cy="220"/>
          </a:xfrm>
        </p:grpSpPr>
        <p:sp>
          <p:nvSpPr>
            <p:cNvPr id="14572" name="Rectangle 90"/>
            <p:cNvSpPr>
              <a:spLocks noChangeArrowheads="1"/>
            </p:cNvSpPr>
            <p:nvPr/>
          </p:nvSpPr>
          <p:spPr bwMode="auto">
            <a:xfrm>
              <a:off x="2805" y="2621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4573" name="Rectangle 91"/>
            <p:cNvSpPr>
              <a:spLocks noChangeArrowheads="1"/>
            </p:cNvSpPr>
            <p:nvPr/>
          </p:nvSpPr>
          <p:spPr bwMode="auto">
            <a:xfrm>
              <a:off x="2859" y="2707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4574" name="Rectangle 92"/>
            <p:cNvSpPr>
              <a:spLocks noChangeArrowheads="1"/>
            </p:cNvSpPr>
            <p:nvPr/>
          </p:nvSpPr>
          <p:spPr bwMode="auto">
            <a:xfrm>
              <a:off x="2937" y="270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</p:grpSp>
      <p:sp>
        <p:nvSpPr>
          <p:cNvPr id="14549" name="Line 93"/>
          <p:cNvSpPr>
            <a:spLocks noChangeShapeType="1"/>
          </p:cNvSpPr>
          <p:nvPr/>
        </p:nvSpPr>
        <p:spPr bwMode="auto">
          <a:xfrm>
            <a:off x="5302250" y="879475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0" name="Freeform 94"/>
          <p:cNvSpPr>
            <a:spLocks/>
          </p:cNvSpPr>
          <p:nvPr/>
        </p:nvSpPr>
        <p:spPr bwMode="auto">
          <a:xfrm>
            <a:off x="5222875" y="831850"/>
            <a:ext cx="93663" cy="93663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6"/>
                  <a:pt x="47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1" name="Freeform 95"/>
          <p:cNvSpPr>
            <a:spLocks/>
          </p:cNvSpPr>
          <p:nvPr/>
        </p:nvSpPr>
        <p:spPr bwMode="auto">
          <a:xfrm>
            <a:off x="5222875" y="831850"/>
            <a:ext cx="93663" cy="93663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0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0 w 59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59"/>
              <a:gd name="T20" fmla="*/ 59 w 59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59">
                <a:moveTo>
                  <a:pt x="0" y="30"/>
                </a:move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9" y="13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45"/>
                  <a:pt x="45" y="59"/>
                  <a:pt x="29" y="59"/>
                </a:cubicBezTo>
                <a:cubicBezTo>
                  <a:pt x="13" y="59"/>
                  <a:pt x="0" y="45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2" name="Line 96"/>
          <p:cNvSpPr>
            <a:spLocks noChangeShapeType="1"/>
          </p:cNvSpPr>
          <p:nvPr/>
        </p:nvSpPr>
        <p:spPr bwMode="auto">
          <a:xfrm>
            <a:off x="6732588" y="2474913"/>
            <a:ext cx="468312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3" name="Rectangle 97"/>
          <p:cNvSpPr>
            <a:spLocks noChangeArrowheads="1"/>
          </p:cNvSpPr>
          <p:nvPr/>
        </p:nvSpPr>
        <p:spPr bwMode="auto">
          <a:xfrm>
            <a:off x="6580188" y="1357313"/>
            <a:ext cx="2016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/>
          </a:p>
        </p:txBody>
      </p:sp>
      <p:sp>
        <p:nvSpPr>
          <p:cNvPr id="14554" name="Rectangle 98"/>
          <p:cNvSpPr>
            <a:spLocks noChangeArrowheads="1"/>
          </p:cNvSpPr>
          <p:nvPr/>
        </p:nvSpPr>
        <p:spPr bwMode="auto">
          <a:xfrm>
            <a:off x="6754813" y="1492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/>
          </a:p>
        </p:txBody>
      </p:sp>
      <p:sp>
        <p:nvSpPr>
          <p:cNvPr id="14555" name="Line 99"/>
          <p:cNvSpPr>
            <a:spLocks noChangeShapeType="1"/>
          </p:cNvSpPr>
          <p:nvPr/>
        </p:nvSpPr>
        <p:spPr bwMode="auto">
          <a:xfrm>
            <a:off x="5784850" y="1535113"/>
            <a:ext cx="5746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6" name="Line 100"/>
          <p:cNvSpPr>
            <a:spLocks noChangeShapeType="1"/>
          </p:cNvSpPr>
          <p:nvPr/>
        </p:nvSpPr>
        <p:spPr bwMode="auto">
          <a:xfrm flipV="1">
            <a:off x="6356350" y="1298575"/>
            <a:ext cx="0" cy="4714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7" name="Line 101"/>
          <p:cNvSpPr>
            <a:spLocks noChangeShapeType="1"/>
          </p:cNvSpPr>
          <p:nvPr/>
        </p:nvSpPr>
        <p:spPr bwMode="auto">
          <a:xfrm>
            <a:off x="6356350" y="1627188"/>
            <a:ext cx="373063" cy="13970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8" name="Line 102"/>
          <p:cNvSpPr>
            <a:spLocks noChangeShapeType="1"/>
          </p:cNvSpPr>
          <p:nvPr/>
        </p:nvSpPr>
        <p:spPr bwMode="auto">
          <a:xfrm flipH="1">
            <a:off x="6359525" y="1298575"/>
            <a:ext cx="369888" cy="1412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59" name="Freeform 103"/>
          <p:cNvSpPr>
            <a:spLocks/>
          </p:cNvSpPr>
          <p:nvPr/>
        </p:nvSpPr>
        <p:spPr bwMode="auto">
          <a:xfrm>
            <a:off x="6353175" y="1336675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0" name="Freeform 104"/>
          <p:cNvSpPr>
            <a:spLocks/>
          </p:cNvSpPr>
          <p:nvPr/>
        </p:nvSpPr>
        <p:spPr bwMode="auto">
          <a:xfrm>
            <a:off x="6353175" y="1336675"/>
            <a:ext cx="196850" cy="104775"/>
          </a:xfrm>
          <a:custGeom>
            <a:avLst/>
            <a:gdLst>
              <a:gd name="T0" fmla="*/ 2147483647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0 w 124"/>
              <a:gd name="T7" fmla="*/ 2147483647 h 66"/>
              <a:gd name="T8" fmla="*/ 2147483647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124" y="44"/>
                </a:moveTo>
                <a:lnTo>
                  <a:pt x="95" y="30"/>
                </a:lnTo>
                <a:lnTo>
                  <a:pt x="108" y="0"/>
                </a:lnTo>
                <a:lnTo>
                  <a:pt x="0" y="66"/>
                </a:lnTo>
                <a:lnTo>
                  <a:pt x="124" y="4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1" name="Freeform 105"/>
          <p:cNvSpPr>
            <a:spLocks/>
          </p:cNvSpPr>
          <p:nvPr/>
        </p:nvSpPr>
        <p:spPr bwMode="auto">
          <a:xfrm>
            <a:off x="7192963" y="2433638"/>
            <a:ext cx="95250" cy="93662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0"/>
                  <a:pt x="30" y="60"/>
                </a:cubicBezTo>
                <a:cubicBezTo>
                  <a:pt x="14" y="60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2" name="Freeform 106"/>
          <p:cNvSpPr>
            <a:spLocks/>
          </p:cNvSpPr>
          <p:nvPr/>
        </p:nvSpPr>
        <p:spPr bwMode="auto">
          <a:xfrm>
            <a:off x="7192963" y="2433638"/>
            <a:ext cx="95250" cy="93662"/>
          </a:xfrm>
          <a:custGeom>
            <a:avLst/>
            <a:gdLst>
              <a:gd name="T0" fmla="*/ 0 w 60"/>
              <a:gd name="T1" fmla="*/ 2147483647 h 59"/>
              <a:gd name="T2" fmla="*/ 2147483647 w 60"/>
              <a:gd name="T3" fmla="*/ 0 h 59"/>
              <a:gd name="T4" fmla="*/ 2147483647 w 60"/>
              <a:gd name="T5" fmla="*/ 2147483647 h 59"/>
              <a:gd name="T6" fmla="*/ 2147483647 w 60"/>
              <a:gd name="T7" fmla="*/ 2147483647 h 59"/>
              <a:gd name="T8" fmla="*/ 2147483647 w 60"/>
              <a:gd name="T9" fmla="*/ 2147483647 h 59"/>
              <a:gd name="T10" fmla="*/ 0 w 60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59"/>
              <a:gd name="T20" fmla="*/ 60 w 60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59">
                <a:moveTo>
                  <a:pt x="0" y="29"/>
                </a:moveTo>
                <a:cubicBezTo>
                  <a:pt x="0" y="12"/>
                  <a:pt x="14" y="0"/>
                  <a:pt x="29" y="0"/>
                </a:cubicBezTo>
                <a:cubicBezTo>
                  <a:pt x="46" y="0"/>
                  <a:pt x="60" y="12"/>
                  <a:pt x="60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46"/>
                  <a:pt x="46" y="59"/>
                  <a:pt x="29" y="59"/>
                </a:cubicBezTo>
                <a:cubicBezTo>
                  <a:pt x="14" y="59"/>
                  <a:pt x="0" y="46"/>
                  <a:pt x="0" y="2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3" name="Rectangle 128"/>
          <p:cNvSpPr>
            <a:spLocks noChangeArrowheads="1"/>
          </p:cNvSpPr>
          <p:nvPr/>
        </p:nvSpPr>
        <p:spPr bwMode="auto">
          <a:xfrm>
            <a:off x="7400925" y="2286000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i="1">
                <a:solidFill>
                  <a:srgbClr val="000000"/>
                </a:solidFill>
                <a:latin typeface="宋体" charset="-122"/>
              </a:rPr>
              <a:t>－</a:t>
            </a:r>
            <a:endParaRPr lang="zh-CN" altLang="en-US"/>
          </a:p>
        </p:txBody>
      </p:sp>
      <p:sp>
        <p:nvSpPr>
          <p:cNvPr id="14564" name="Rectangle 129"/>
          <p:cNvSpPr>
            <a:spLocks noChangeArrowheads="1"/>
          </p:cNvSpPr>
          <p:nvPr/>
        </p:nvSpPr>
        <p:spPr bwMode="auto">
          <a:xfrm>
            <a:off x="7696200" y="2316163"/>
            <a:ext cx="2016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4565" name="Rectangle 130"/>
          <p:cNvSpPr>
            <a:spLocks noChangeArrowheads="1"/>
          </p:cNvSpPr>
          <p:nvPr/>
        </p:nvSpPr>
        <p:spPr bwMode="auto">
          <a:xfrm>
            <a:off x="7891463" y="2478088"/>
            <a:ext cx="215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EE</a:t>
            </a:r>
            <a:endParaRPr lang="en-US" altLang="zh-CN"/>
          </a:p>
        </p:txBody>
      </p:sp>
      <p:sp>
        <p:nvSpPr>
          <p:cNvPr id="14566" name="Line 131"/>
          <p:cNvSpPr>
            <a:spLocks noChangeShapeType="1"/>
          </p:cNvSpPr>
          <p:nvPr/>
        </p:nvSpPr>
        <p:spPr bwMode="auto">
          <a:xfrm>
            <a:off x="6719888" y="884238"/>
            <a:ext cx="0" cy="401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7" name="Line 132"/>
          <p:cNvSpPr>
            <a:spLocks noChangeShapeType="1"/>
          </p:cNvSpPr>
          <p:nvPr/>
        </p:nvSpPr>
        <p:spPr bwMode="auto">
          <a:xfrm>
            <a:off x="6719888" y="1774825"/>
            <a:ext cx="0" cy="70326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8" name="Line 133"/>
          <p:cNvSpPr>
            <a:spLocks noChangeShapeType="1"/>
          </p:cNvSpPr>
          <p:nvPr/>
        </p:nvSpPr>
        <p:spPr bwMode="auto">
          <a:xfrm>
            <a:off x="5784850" y="877888"/>
            <a:ext cx="0" cy="644525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69" name="Freeform 134"/>
          <p:cNvSpPr>
            <a:spLocks/>
          </p:cNvSpPr>
          <p:nvPr/>
        </p:nvSpPr>
        <p:spPr bwMode="auto">
          <a:xfrm>
            <a:off x="6950075" y="944563"/>
            <a:ext cx="323850" cy="1220787"/>
          </a:xfrm>
          <a:custGeom>
            <a:avLst/>
            <a:gdLst>
              <a:gd name="T0" fmla="*/ 2147483647 w 204"/>
              <a:gd name="T1" fmla="*/ 2147483647 h 769"/>
              <a:gd name="T2" fmla="*/ 2147483647 w 204"/>
              <a:gd name="T3" fmla="*/ 2147483647 h 769"/>
              <a:gd name="T4" fmla="*/ 2147483647 w 204"/>
              <a:gd name="T5" fmla="*/ 2147483647 h 769"/>
              <a:gd name="T6" fmla="*/ 2147483647 w 204"/>
              <a:gd name="T7" fmla="*/ 2147483647 h 769"/>
              <a:gd name="T8" fmla="*/ 2147483647 w 204"/>
              <a:gd name="T9" fmla="*/ 2147483647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769"/>
              <a:gd name="T17" fmla="*/ 204 w 204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769">
                <a:moveTo>
                  <a:pt x="185" y="389"/>
                </a:moveTo>
                <a:cubicBezTo>
                  <a:pt x="194" y="255"/>
                  <a:pt x="204" y="122"/>
                  <a:pt x="185" y="61"/>
                </a:cubicBezTo>
                <a:cubicBezTo>
                  <a:pt x="166" y="0"/>
                  <a:pt x="97" y="13"/>
                  <a:pt x="68" y="25"/>
                </a:cubicBezTo>
                <a:cubicBezTo>
                  <a:pt x="39" y="37"/>
                  <a:pt x="20" y="10"/>
                  <a:pt x="10" y="134"/>
                </a:cubicBezTo>
                <a:cubicBezTo>
                  <a:pt x="0" y="258"/>
                  <a:pt x="5" y="513"/>
                  <a:pt x="10" y="769"/>
                </a:cubicBezTo>
              </a:path>
            </a:pathLst>
          </a:custGeom>
          <a:noFill/>
          <a:ln w="19050" cap="flat">
            <a:solidFill>
              <a:srgbClr val="0000FF"/>
            </a:solidFill>
            <a:prstDash val="dash"/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759" name="Object 144"/>
          <p:cNvGraphicFramePr>
            <a:graphicFrameLocks noChangeAspect="1"/>
          </p:cNvGraphicFramePr>
          <p:nvPr/>
        </p:nvGraphicFramePr>
        <p:xfrm>
          <a:off x="5461000" y="3278188"/>
          <a:ext cx="2065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" name="Equation" r:id="rId7" imgW="1346400" imgH="266760" progId="Equation.DSMT4">
                  <p:embed/>
                </p:oleObj>
              </mc:Choice>
              <mc:Fallback>
                <p:oleObj name="Equation" r:id="rId7" imgW="1346400" imgH="2667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278188"/>
                        <a:ext cx="20653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0" name="Object 145"/>
          <p:cNvGraphicFramePr>
            <a:graphicFrameLocks noChangeAspect="1"/>
          </p:cNvGraphicFramePr>
          <p:nvPr/>
        </p:nvGraphicFramePr>
        <p:xfrm>
          <a:off x="5435600" y="3933825"/>
          <a:ext cx="24939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1" name="Equation" r:id="rId9" imgW="1638720" imgH="266760" progId="Equation.DSMT4">
                  <p:embed/>
                </p:oleObj>
              </mc:Choice>
              <mc:Fallback>
                <p:oleObj name="Equation" r:id="rId9" imgW="1638720" imgH="26676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933825"/>
                        <a:ext cx="24939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61" name="Text Box 137"/>
          <p:cNvSpPr txBox="1">
            <a:spLocks noChangeArrowheads="1"/>
          </p:cNvSpPr>
          <p:nvPr/>
        </p:nvSpPr>
        <p:spPr bwMode="auto">
          <a:xfrm>
            <a:off x="787400" y="4665663"/>
            <a:ext cx="130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例如：</a:t>
            </a:r>
          </a:p>
        </p:txBody>
      </p:sp>
      <p:graphicFrame>
        <p:nvGraphicFramePr>
          <p:cNvPr id="26762" name="Object 146"/>
          <p:cNvGraphicFramePr>
            <a:graphicFrameLocks noChangeAspect="1"/>
          </p:cNvGraphicFramePr>
          <p:nvPr/>
        </p:nvGraphicFramePr>
        <p:xfrm>
          <a:off x="4227513" y="4638675"/>
          <a:ext cx="1384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" name="Equation" r:id="rId11" imgW="889200" imgH="266760" progId="Equation.DSMT4">
                  <p:embed/>
                </p:oleObj>
              </mc:Choice>
              <mc:Fallback>
                <p:oleObj name="Equation" r:id="rId11" imgW="889200" imgH="2667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4638675"/>
                        <a:ext cx="13843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3" name="Object 147"/>
          <p:cNvGraphicFramePr>
            <a:graphicFrameLocks noChangeAspect="1"/>
          </p:cNvGraphicFramePr>
          <p:nvPr/>
        </p:nvGraphicFramePr>
        <p:xfrm>
          <a:off x="5865813" y="4638675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3" name="Equation" r:id="rId13" imgW="1028880" imgH="266760" progId="Equation.DSMT4">
                  <p:embed/>
                </p:oleObj>
              </mc:Choice>
              <mc:Fallback>
                <p:oleObj name="Equation" r:id="rId13" imgW="1028880" imgH="2667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638675"/>
                        <a:ext cx="15859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4" name="Object 148"/>
          <p:cNvGraphicFramePr>
            <a:graphicFrameLocks noChangeAspect="1"/>
          </p:cNvGraphicFramePr>
          <p:nvPr/>
        </p:nvGraphicFramePr>
        <p:xfrm>
          <a:off x="1709738" y="4638675"/>
          <a:ext cx="2166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4" name="Equation" r:id="rId15" imgW="1422720" imgH="266760" progId="Equation.DSMT4">
                  <p:embed/>
                </p:oleObj>
              </mc:Choice>
              <mc:Fallback>
                <p:oleObj name="Equation" r:id="rId15" imgW="1422720" imgH="2667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8675"/>
                        <a:ext cx="2166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66" name="Text Box 142"/>
          <p:cNvSpPr txBox="1">
            <a:spLocks noChangeArrowheads="1"/>
          </p:cNvSpPr>
          <p:nvPr/>
        </p:nvSpPr>
        <p:spPr bwMode="auto">
          <a:xfrm>
            <a:off x="787400" y="5297488"/>
            <a:ext cx="130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则：</a:t>
            </a:r>
          </a:p>
        </p:txBody>
      </p:sp>
      <p:graphicFrame>
        <p:nvGraphicFramePr>
          <p:cNvPr id="26767" name="Object 149"/>
          <p:cNvGraphicFramePr>
            <a:graphicFrameLocks noChangeAspect="1"/>
          </p:cNvGraphicFramePr>
          <p:nvPr/>
        </p:nvGraphicFramePr>
        <p:xfrm>
          <a:off x="1701800" y="5259388"/>
          <a:ext cx="1485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" name="Equation" r:id="rId17" imgW="965520" imgH="266760" progId="Equation.DSMT4">
                  <p:embed/>
                </p:oleObj>
              </mc:Choice>
              <mc:Fallback>
                <p:oleObj name="Equation" r:id="rId17" imgW="965520" imgH="26676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259388"/>
                        <a:ext cx="14859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8" name="Object 150"/>
          <p:cNvGraphicFramePr>
            <a:graphicFrameLocks noChangeAspect="1"/>
          </p:cNvGraphicFramePr>
          <p:nvPr/>
        </p:nvGraphicFramePr>
        <p:xfrm>
          <a:off x="3468688" y="5259388"/>
          <a:ext cx="1638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Equation" r:id="rId19" imgW="1067040" imgH="266760" progId="Equation.DSMT4">
                  <p:embed/>
                </p:oleObj>
              </mc:Choice>
              <mc:Fallback>
                <p:oleObj name="Equation" r:id="rId19" imgW="1067040" imgH="2667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259388"/>
                        <a:ext cx="16383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69" name="Object 151"/>
          <p:cNvGraphicFramePr>
            <a:graphicFrameLocks noChangeAspect="1"/>
          </p:cNvGraphicFramePr>
          <p:nvPr/>
        </p:nvGraphicFramePr>
        <p:xfrm>
          <a:off x="3392488" y="2535238"/>
          <a:ext cx="1874837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name="Visio" r:id="rId21" imgW="802804" imgH="721802" progId="Visio.Drawing.11">
                  <p:embed/>
                </p:oleObj>
              </mc:Choice>
              <mc:Fallback>
                <p:oleObj name="Visio" r:id="rId21" imgW="802804" imgH="721802" progId="Visio.Drawing.11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535238"/>
                        <a:ext cx="1874837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1" grpId="0"/>
      <p:bldP spid="267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2FADB3-541B-46B3-AC23-AAB9ABAC1AF7}" type="slidenum">
              <a:rPr lang="en-US" altLang="zh-CN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5391" name="Rectangle 2"/>
          <p:cNvSpPr>
            <a:spLocks noChangeArrowheads="1"/>
          </p:cNvSpPr>
          <p:nvPr/>
        </p:nvSpPr>
        <p:spPr bwMode="auto">
          <a:xfrm>
            <a:off x="319088" y="136525"/>
            <a:ext cx="4352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2. </a:t>
            </a:r>
            <a:r>
              <a:rPr kumimoji="1" lang="zh-CN" altLang="en-US" sz="2800" b="1">
                <a:latin typeface="Times New Roman" pitchFamily="18" charset="0"/>
              </a:rPr>
              <a:t>功率与效率的计算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77825" y="908050"/>
            <a:ext cx="32527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1) </a:t>
            </a:r>
            <a:r>
              <a:rPr kumimoji="1" lang="zh-CN" altLang="en-US" sz="2800" b="1">
                <a:latin typeface="Times New Roman" pitchFamily="18" charset="0"/>
              </a:rPr>
              <a:t>输出交流功率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o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25604" name="Object 26"/>
          <p:cNvGraphicFramePr>
            <a:graphicFrameLocks noChangeAspect="1"/>
          </p:cNvGraphicFramePr>
          <p:nvPr/>
        </p:nvGraphicFramePr>
        <p:xfrm>
          <a:off x="914400" y="1689100"/>
          <a:ext cx="33385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3" imgW="1524000" imgH="457200" progId="Equation.DSMT4">
                  <p:embed/>
                </p:oleObj>
              </mc:Choice>
              <mc:Fallback>
                <p:oleObj name="Equation" r:id="rId3" imgW="1524000" imgH="45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89100"/>
                        <a:ext cx="333851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27"/>
          <p:cNvGraphicFramePr>
            <a:graphicFrameLocks noChangeAspect="1"/>
          </p:cNvGraphicFramePr>
          <p:nvPr/>
        </p:nvGraphicFramePr>
        <p:xfrm>
          <a:off x="4778375" y="1495425"/>
          <a:ext cx="3060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5" imgW="1396394" imgH="533169" progId="Equation.DSMT4">
                  <p:embed/>
                </p:oleObj>
              </mc:Choice>
              <mc:Fallback>
                <p:oleObj name="Equation" r:id="rId5" imgW="1396394" imgH="533169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1495425"/>
                        <a:ext cx="30607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00050" y="2940050"/>
            <a:ext cx="4675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2) </a:t>
            </a:r>
            <a:r>
              <a:rPr kumimoji="1" lang="zh-CN" altLang="en-US" sz="2800" b="1">
                <a:latin typeface="Times New Roman" pitchFamily="18" charset="0"/>
              </a:rPr>
              <a:t>电源提供的功率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E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5608" name="Object 28"/>
          <p:cNvGraphicFramePr>
            <a:graphicFrameLocks noChangeAspect="1"/>
          </p:cNvGraphicFramePr>
          <p:nvPr/>
        </p:nvGraphicFramePr>
        <p:xfrm>
          <a:off x="742950" y="3575050"/>
          <a:ext cx="54038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7" imgW="2082800" imgH="393700" progId="Equation.DSMT4">
                  <p:embed/>
                </p:oleObj>
              </mc:Choice>
              <mc:Fallback>
                <p:oleObj name="Equation" r:id="rId7" imgW="2082800" imgH="3937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575050"/>
                        <a:ext cx="54038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9"/>
          <p:cNvGraphicFramePr>
            <a:graphicFrameLocks noChangeAspect="1"/>
          </p:cNvGraphicFramePr>
          <p:nvPr/>
        </p:nvGraphicFramePr>
        <p:xfrm>
          <a:off x="701675" y="4625975"/>
          <a:ext cx="42465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9" imgW="1612900" imgH="393700" progId="Equation.DSMT4">
                  <p:embed/>
                </p:oleObj>
              </mc:Choice>
              <mc:Fallback>
                <p:oleObj name="Equation" r:id="rId9" imgW="1612900" imgH="393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625975"/>
                        <a:ext cx="42465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3E3636-5F11-458D-A81B-AE99236FBB88}" type="slidenum">
              <a:rPr lang="en-US" altLang="zh-CN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441325" y="754063"/>
            <a:ext cx="42814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3) </a:t>
            </a:r>
            <a:r>
              <a:rPr kumimoji="1" lang="zh-CN" altLang="en-US" sz="2800" b="1">
                <a:latin typeface="Times New Roman" pitchFamily="18" charset="0"/>
              </a:rPr>
              <a:t>每管转换能量的效率</a:t>
            </a:r>
            <a:r>
              <a:rPr kumimoji="1" lang="en-US" altLang="zh-CN" sz="2800" b="1" i="1">
                <a:latin typeface="Times New Roman" pitchFamily="18" charset="0"/>
              </a:rPr>
              <a:t>η </a:t>
            </a:r>
          </a:p>
        </p:txBody>
      </p:sp>
      <p:graphicFrame>
        <p:nvGraphicFramePr>
          <p:cNvPr id="24579" name="Object 9"/>
          <p:cNvGraphicFramePr>
            <a:graphicFrameLocks noChangeAspect="1"/>
          </p:cNvGraphicFramePr>
          <p:nvPr/>
        </p:nvGraphicFramePr>
        <p:xfrm>
          <a:off x="609600" y="1460500"/>
          <a:ext cx="65595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3" imgW="2717800" imgH="863600" progId="Equation.3">
                  <p:embed/>
                </p:oleObj>
              </mc:Choice>
              <mc:Fallback>
                <p:oleObj name="公式" r:id="rId3" imgW="2717800" imgH="863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60500"/>
                        <a:ext cx="65595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F76D52-D3B9-49B8-81EF-ACF6BD8F91C0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23554" name="Object 21"/>
          <p:cNvGraphicFramePr>
            <a:graphicFrameLocks noChangeAspect="1"/>
          </p:cNvGraphicFramePr>
          <p:nvPr/>
        </p:nvGraphicFramePr>
        <p:xfrm>
          <a:off x="736600" y="3529013"/>
          <a:ext cx="46497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3" imgW="1930400" imgH="457200" progId="Equation.DSMT4">
                  <p:embed/>
                </p:oleObj>
              </mc:Choice>
              <mc:Fallback>
                <p:oleObj name="Equation" r:id="rId3" imgW="1930400" imgH="45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529013"/>
                        <a:ext cx="46497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703263" y="2667000"/>
            <a:ext cx="4424362" cy="773113"/>
            <a:chOff x="425" y="3291"/>
            <a:chExt cx="2787" cy="487"/>
          </a:xfrm>
        </p:grpSpPr>
        <p:sp>
          <p:nvSpPr>
            <p:cNvPr id="17435" name="Text Box 4"/>
            <p:cNvSpPr txBox="1">
              <a:spLocks noChangeArrowheads="1"/>
            </p:cNvSpPr>
            <p:nvPr/>
          </p:nvSpPr>
          <p:spPr bwMode="auto">
            <a:xfrm>
              <a:off x="425" y="3356"/>
              <a:ext cx="2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当                        时，管耗最大 </a:t>
              </a:r>
            </a:p>
          </p:txBody>
        </p:sp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763" y="3291"/>
            <a:ext cx="974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name="Equation" r:id="rId5" imgW="787058" imgH="393529" progId="Equation.DSMT4">
                    <p:embed/>
                  </p:oleObj>
                </mc:Choice>
                <mc:Fallback>
                  <p:oleObj name="Equation" r:id="rId5" imgW="787058" imgH="393529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3291"/>
                          <a:ext cx="974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34" name="Text Box 6"/>
          <p:cNvSpPr txBox="1">
            <a:spLocks noChangeArrowheads="1"/>
          </p:cNvSpPr>
          <p:nvPr/>
        </p:nvSpPr>
        <p:spPr bwMode="auto">
          <a:xfrm>
            <a:off x="484188" y="539750"/>
            <a:ext cx="317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4) </a:t>
            </a:r>
            <a:r>
              <a:rPr kumimoji="1" lang="zh-CN" altLang="en-US" sz="2800" b="1">
                <a:latin typeface="Times New Roman" pitchFamily="18" charset="0"/>
              </a:rPr>
              <a:t>每个管子损耗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baseline="-25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23559" name="Object 23"/>
          <p:cNvGraphicFramePr>
            <a:graphicFrameLocks noChangeAspect="1"/>
          </p:cNvGraphicFramePr>
          <p:nvPr/>
        </p:nvGraphicFramePr>
        <p:xfrm>
          <a:off x="750888" y="1276350"/>
          <a:ext cx="54006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r:id="rId7" imgW="2019300" imgH="457200" progId="Equation.DSMT4">
                  <p:embed/>
                </p:oleObj>
              </mc:Choice>
              <mc:Fallback>
                <p:oleObj r:id="rId7" imgW="2019300" imgH="457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276350"/>
                        <a:ext cx="5400675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D7993D-3AD9-43A8-A8B3-7A6C01820C11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8515" name="Rectangle 2"/>
          <p:cNvSpPr>
            <a:spLocks noChangeArrowheads="1"/>
          </p:cNvSpPr>
          <p:nvPr/>
        </p:nvSpPr>
        <p:spPr bwMode="auto">
          <a:xfrm>
            <a:off x="466725" y="260350"/>
            <a:ext cx="5934076" cy="6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3. </a:t>
            </a:r>
            <a:r>
              <a:rPr kumimoji="1" lang="zh-CN" altLang="en-US" sz="2800" b="1" dirty="0">
                <a:latin typeface="Times New Roman" pitchFamily="18" charset="0"/>
              </a:rPr>
              <a:t>功率管的</a:t>
            </a:r>
            <a:r>
              <a:rPr kumimoji="1" lang="zh-CN" altLang="en-US" sz="2800" b="1" dirty="0" smtClean="0">
                <a:latin typeface="Times New Roman" pitchFamily="18" charset="0"/>
              </a:rPr>
              <a:t>选择</a:t>
            </a:r>
            <a:r>
              <a:rPr kumimoji="1" lang="en-US" altLang="zh-CN" sz="2800" b="1" dirty="0" smtClean="0">
                <a:latin typeface="Times New Roman" pitchFamily="18" charset="0"/>
              </a:rPr>
              <a:t>——</a:t>
            </a:r>
            <a:r>
              <a:rPr kumimoji="1" lang="zh-CN" altLang="en-US" sz="2800" b="1" dirty="0" smtClean="0">
                <a:latin typeface="Times New Roman" pitchFamily="18" charset="0"/>
              </a:rPr>
              <a:t>保障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安全工作</a:t>
            </a:r>
            <a:r>
              <a:rPr kumimoji="1" lang="zh-CN" altLang="en-US" sz="2800" dirty="0" smtClean="0">
                <a:latin typeface="Times New Roman" pitchFamily="18" charset="0"/>
              </a:rPr>
              <a:t> 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22531" name="Object 78"/>
          <p:cNvGraphicFramePr>
            <a:graphicFrameLocks noChangeAspect="1"/>
          </p:cNvGraphicFramePr>
          <p:nvPr/>
        </p:nvGraphicFramePr>
        <p:xfrm>
          <a:off x="698500" y="4794250"/>
          <a:ext cx="2309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公式" r:id="rId3" imgW="1028520" imgH="279360" progId="Equation.3">
                  <p:embed/>
                </p:oleObj>
              </mc:Choice>
              <mc:Fallback>
                <p:oleObj name="公式" r:id="rId3" imgW="1028520" imgH="27936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794250"/>
                        <a:ext cx="2309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79"/>
          <p:cNvGraphicFramePr>
            <a:graphicFrameLocks noChangeAspect="1"/>
          </p:cNvGraphicFramePr>
          <p:nvPr/>
        </p:nvGraphicFramePr>
        <p:xfrm>
          <a:off x="225425" y="939800"/>
          <a:ext cx="352107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Visio" r:id="rId5" imgW="1351570" imgH="1414969" progId="Visio.Drawing.11">
                  <p:embed/>
                </p:oleObj>
              </mc:Choice>
              <mc:Fallback>
                <p:oleObj name="Visio" r:id="rId5" imgW="1351570" imgH="1414969" progId="Visio.Drawing.11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939800"/>
                        <a:ext cx="3521075" cy="370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80"/>
          <p:cNvGraphicFramePr>
            <a:graphicFrameLocks noChangeAspect="1"/>
          </p:cNvGraphicFramePr>
          <p:nvPr/>
        </p:nvGraphicFramePr>
        <p:xfrm>
          <a:off x="685800" y="5559425"/>
          <a:ext cx="2371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公式" r:id="rId7" imgW="1091726" imgH="444307" progId="Equation.3">
                  <p:embed/>
                </p:oleObj>
              </mc:Choice>
              <mc:Fallback>
                <p:oleObj name="公式" r:id="rId7" imgW="1091726" imgH="444307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59425"/>
                        <a:ext cx="23717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1"/>
          <p:cNvGraphicFramePr>
            <a:graphicFrameLocks noChangeAspect="1"/>
          </p:cNvGraphicFramePr>
          <p:nvPr/>
        </p:nvGraphicFramePr>
        <p:xfrm>
          <a:off x="3836988" y="5395913"/>
          <a:ext cx="36750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9" imgW="1485900" imgH="457200" progId="Equation.DSMT4">
                  <p:embed/>
                </p:oleObj>
              </mc:Choice>
              <mc:Fallback>
                <p:oleObj name="Equation" r:id="rId9" imgW="1485900" imgH="457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395913"/>
                        <a:ext cx="3675062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24" name="Group 96"/>
          <p:cNvGrpSpPr>
            <a:grpSpLocks/>
          </p:cNvGrpSpPr>
          <p:nvPr/>
        </p:nvGrpSpPr>
        <p:grpSpPr bwMode="auto">
          <a:xfrm>
            <a:off x="4414838" y="679450"/>
            <a:ext cx="3162300" cy="4170363"/>
            <a:chOff x="2781" y="428"/>
            <a:chExt cx="1992" cy="2627"/>
          </a:xfrm>
        </p:grpSpPr>
        <p:sp>
          <p:nvSpPr>
            <p:cNvPr id="18517" name="Line 8"/>
            <p:cNvSpPr>
              <a:spLocks noChangeShapeType="1"/>
            </p:cNvSpPr>
            <p:nvPr/>
          </p:nvSpPr>
          <p:spPr bwMode="auto">
            <a:xfrm>
              <a:off x="3798" y="536"/>
              <a:ext cx="30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16"/>
            <p:cNvSpPr>
              <a:spLocks/>
            </p:cNvSpPr>
            <p:nvPr/>
          </p:nvSpPr>
          <p:spPr bwMode="auto">
            <a:xfrm>
              <a:off x="4088" y="509"/>
              <a:ext cx="60" cy="59"/>
            </a:xfrm>
            <a:custGeom>
              <a:avLst/>
              <a:gdLst>
                <a:gd name="T0" fmla="*/ 0 w 61"/>
                <a:gd name="T1" fmla="*/ 28 h 61"/>
                <a:gd name="T2" fmla="*/ 30 w 61"/>
                <a:gd name="T3" fmla="*/ 0 h 61"/>
                <a:gd name="T4" fmla="*/ 58 w 61"/>
                <a:gd name="T5" fmla="*/ 28 h 61"/>
                <a:gd name="T6" fmla="*/ 58 w 61"/>
                <a:gd name="T7" fmla="*/ 28 h 61"/>
                <a:gd name="T8" fmla="*/ 30 w 61"/>
                <a:gd name="T9" fmla="*/ 55 h 61"/>
                <a:gd name="T10" fmla="*/ 0 w 61"/>
                <a:gd name="T11" fmla="*/ 28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17"/>
            <p:cNvSpPr>
              <a:spLocks/>
            </p:cNvSpPr>
            <p:nvPr/>
          </p:nvSpPr>
          <p:spPr bwMode="auto">
            <a:xfrm>
              <a:off x="4088" y="509"/>
              <a:ext cx="60" cy="59"/>
            </a:xfrm>
            <a:custGeom>
              <a:avLst/>
              <a:gdLst>
                <a:gd name="T0" fmla="*/ 0 w 60"/>
                <a:gd name="T1" fmla="*/ 30 h 59"/>
                <a:gd name="T2" fmla="*/ 29 w 60"/>
                <a:gd name="T3" fmla="*/ 0 h 59"/>
                <a:gd name="T4" fmla="*/ 60 w 60"/>
                <a:gd name="T5" fmla="*/ 30 h 59"/>
                <a:gd name="T6" fmla="*/ 60 w 60"/>
                <a:gd name="T7" fmla="*/ 30 h 59"/>
                <a:gd name="T8" fmla="*/ 29 w 60"/>
                <a:gd name="T9" fmla="*/ 59 h 59"/>
                <a:gd name="T10" fmla="*/ 0 w 60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9"/>
                <a:gd name="T20" fmla="*/ 60 w 6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9">
                  <a:moveTo>
                    <a:pt x="0" y="30"/>
                  </a:moveTo>
                  <a:cubicBezTo>
                    <a:pt x="0" y="13"/>
                    <a:pt x="14" y="0"/>
                    <a:pt x="29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59"/>
                    <a:pt x="29" y="59"/>
                  </a:cubicBezTo>
                  <a:cubicBezTo>
                    <a:pt x="14" y="59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Line 18"/>
            <p:cNvSpPr>
              <a:spLocks noChangeShapeType="1"/>
            </p:cNvSpPr>
            <p:nvPr/>
          </p:nvSpPr>
          <p:spPr bwMode="auto">
            <a:xfrm>
              <a:off x="3798" y="1153"/>
              <a:ext cx="906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19"/>
            <p:cNvSpPr>
              <a:spLocks/>
            </p:cNvSpPr>
            <p:nvPr/>
          </p:nvSpPr>
          <p:spPr bwMode="auto">
            <a:xfrm>
              <a:off x="4681" y="1123"/>
              <a:ext cx="60" cy="60"/>
            </a:xfrm>
            <a:custGeom>
              <a:avLst/>
              <a:gdLst>
                <a:gd name="T0" fmla="*/ 0 w 61"/>
                <a:gd name="T1" fmla="*/ 30 h 61"/>
                <a:gd name="T2" fmla="*/ 30 w 61"/>
                <a:gd name="T3" fmla="*/ 0 h 61"/>
                <a:gd name="T4" fmla="*/ 58 w 61"/>
                <a:gd name="T5" fmla="*/ 30 h 61"/>
                <a:gd name="T6" fmla="*/ 58 w 61"/>
                <a:gd name="T7" fmla="*/ 30 h 61"/>
                <a:gd name="T8" fmla="*/ 30 w 61"/>
                <a:gd name="T9" fmla="*/ 58 h 61"/>
                <a:gd name="T10" fmla="*/ 0 w 61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0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20"/>
            <p:cNvSpPr>
              <a:spLocks/>
            </p:cNvSpPr>
            <p:nvPr/>
          </p:nvSpPr>
          <p:spPr bwMode="auto">
            <a:xfrm>
              <a:off x="4681" y="1123"/>
              <a:ext cx="60" cy="60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60 w 60"/>
                <a:gd name="T5" fmla="*/ 30 h 60"/>
                <a:gd name="T6" fmla="*/ 60 w 60"/>
                <a:gd name="T7" fmla="*/ 30 h 60"/>
                <a:gd name="T8" fmla="*/ 30 w 60"/>
                <a:gd name="T9" fmla="*/ 60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Rectangle 29"/>
            <p:cNvSpPr>
              <a:spLocks noChangeArrowheads="1"/>
            </p:cNvSpPr>
            <p:nvPr/>
          </p:nvSpPr>
          <p:spPr bwMode="auto">
            <a:xfrm>
              <a:off x="4248" y="428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8524" name="Rectangle 30"/>
            <p:cNvSpPr>
              <a:spLocks noChangeArrowheads="1"/>
            </p:cNvSpPr>
            <p:nvPr/>
          </p:nvSpPr>
          <p:spPr bwMode="auto">
            <a:xfrm>
              <a:off x="4373" y="522"/>
              <a:ext cx="1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lang="en-US" altLang="zh-CN"/>
            </a:p>
          </p:txBody>
        </p:sp>
        <p:sp>
          <p:nvSpPr>
            <p:cNvPr id="18525" name="Rectangle 31"/>
            <p:cNvSpPr>
              <a:spLocks noChangeArrowheads="1"/>
            </p:cNvSpPr>
            <p:nvPr/>
          </p:nvSpPr>
          <p:spPr bwMode="auto">
            <a:xfrm>
              <a:off x="4639" y="85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8526" name="Rectangle 32"/>
            <p:cNvSpPr>
              <a:spLocks noChangeArrowheads="1"/>
            </p:cNvSpPr>
            <p:nvPr/>
          </p:nvSpPr>
          <p:spPr bwMode="auto">
            <a:xfrm>
              <a:off x="4717" y="94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18527" name="Line 33"/>
            <p:cNvSpPr>
              <a:spLocks noChangeShapeType="1"/>
            </p:cNvSpPr>
            <p:nvPr/>
          </p:nvSpPr>
          <p:spPr bwMode="auto">
            <a:xfrm>
              <a:off x="4271" y="1153"/>
              <a:ext cx="0" cy="59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34"/>
            <p:cNvSpPr>
              <a:spLocks/>
            </p:cNvSpPr>
            <p:nvPr/>
          </p:nvSpPr>
          <p:spPr bwMode="auto">
            <a:xfrm>
              <a:off x="4240" y="1123"/>
              <a:ext cx="60" cy="60"/>
            </a:xfrm>
            <a:custGeom>
              <a:avLst/>
              <a:gdLst>
                <a:gd name="T0" fmla="*/ 0 w 61"/>
                <a:gd name="T1" fmla="*/ 30 h 61"/>
                <a:gd name="T2" fmla="*/ 30 w 61"/>
                <a:gd name="T3" fmla="*/ 0 h 61"/>
                <a:gd name="T4" fmla="*/ 58 w 61"/>
                <a:gd name="T5" fmla="*/ 30 h 61"/>
                <a:gd name="T6" fmla="*/ 58 w 61"/>
                <a:gd name="T7" fmla="*/ 30 h 61"/>
                <a:gd name="T8" fmla="*/ 30 w 61"/>
                <a:gd name="T9" fmla="*/ 58 h 61"/>
                <a:gd name="T10" fmla="*/ 0 w 61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35"/>
            <p:cNvSpPr>
              <a:spLocks/>
            </p:cNvSpPr>
            <p:nvPr/>
          </p:nvSpPr>
          <p:spPr bwMode="auto">
            <a:xfrm>
              <a:off x="4240" y="1123"/>
              <a:ext cx="60" cy="60"/>
            </a:xfrm>
            <a:custGeom>
              <a:avLst/>
              <a:gdLst>
                <a:gd name="T0" fmla="*/ 0 w 60"/>
                <a:gd name="T1" fmla="*/ 30 h 60"/>
                <a:gd name="T2" fmla="*/ 31 w 60"/>
                <a:gd name="T3" fmla="*/ 0 h 60"/>
                <a:gd name="T4" fmla="*/ 60 w 60"/>
                <a:gd name="T5" fmla="*/ 30 h 60"/>
                <a:gd name="T6" fmla="*/ 60 w 60"/>
                <a:gd name="T7" fmla="*/ 30 h 60"/>
                <a:gd name="T8" fmla="*/ 31 w 60"/>
                <a:gd name="T9" fmla="*/ 60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1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36"/>
            <p:cNvSpPr>
              <a:spLocks noChangeShapeType="1"/>
            </p:cNvSpPr>
            <p:nvPr/>
          </p:nvSpPr>
          <p:spPr bwMode="auto">
            <a:xfrm flipH="1">
              <a:off x="4189" y="1752"/>
              <a:ext cx="177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Rectangle 37"/>
            <p:cNvSpPr>
              <a:spLocks noChangeArrowheads="1"/>
            </p:cNvSpPr>
            <p:nvPr/>
          </p:nvSpPr>
          <p:spPr bwMode="auto">
            <a:xfrm>
              <a:off x="4211" y="1302"/>
              <a:ext cx="118" cy="2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Rectangle 38"/>
            <p:cNvSpPr>
              <a:spLocks noChangeArrowheads="1"/>
            </p:cNvSpPr>
            <p:nvPr/>
          </p:nvSpPr>
          <p:spPr bwMode="auto">
            <a:xfrm>
              <a:off x="4211" y="1302"/>
              <a:ext cx="118" cy="296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Rectangle 39"/>
            <p:cNvSpPr>
              <a:spLocks noChangeArrowheads="1"/>
            </p:cNvSpPr>
            <p:nvPr/>
          </p:nvSpPr>
          <p:spPr bwMode="auto">
            <a:xfrm>
              <a:off x="4358" y="1339"/>
              <a:ext cx="10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18534" name="Rectangle 40"/>
            <p:cNvSpPr>
              <a:spLocks noChangeArrowheads="1"/>
            </p:cNvSpPr>
            <p:nvPr/>
          </p:nvSpPr>
          <p:spPr bwMode="auto">
            <a:xfrm>
              <a:off x="4467" y="1433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 altLang="zh-CN"/>
            </a:p>
          </p:txBody>
        </p:sp>
        <p:grpSp>
          <p:nvGrpSpPr>
            <p:cNvPr id="18535" name="Group 41"/>
            <p:cNvGrpSpPr>
              <a:grpSpLocks/>
            </p:cNvGrpSpPr>
            <p:nvPr/>
          </p:nvGrpSpPr>
          <p:grpSpPr bwMode="auto">
            <a:xfrm>
              <a:off x="4032" y="658"/>
              <a:ext cx="195" cy="226"/>
              <a:chOff x="2792" y="1193"/>
              <a:chExt cx="195" cy="226"/>
            </a:xfrm>
          </p:grpSpPr>
          <p:sp>
            <p:nvSpPr>
              <p:cNvPr id="18567" name="Rectangle 42"/>
              <p:cNvSpPr>
                <a:spLocks noChangeArrowheads="1"/>
              </p:cNvSpPr>
              <p:nvPr/>
            </p:nvSpPr>
            <p:spPr bwMode="auto">
              <a:xfrm>
                <a:off x="2792" y="1193"/>
                <a:ext cx="4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8568" name="Rectangle 43"/>
              <p:cNvSpPr>
                <a:spLocks noChangeArrowheads="1"/>
              </p:cNvSpPr>
              <p:nvPr/>
            </p:nvSpPr>
            <p:spPr bwMode="auto">
              <a:xfrm>
                <a:off x="2853" y="1285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18569" name="Rectangle 44"/>
              <p:cNvSpPr>
                <a:spLocks noChangeArrowheads="1"/>
              </p:cNvSpPr>
              <p:nvPr/>
            </p:nvSpPr>
            <p:spPr bwMode="auto">
              <a:xfrm>
                <a:off x="2931" y="1285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/>
              </a:p>
            </p:txBody>
          </p:sp>
        </p:grpSp>
        <p:sp>
          <p:nvSpPr>
            <p:cNvPr id="18536" name="Line 45"/>
            <p:cNvSpPr>
              <a:spLocks noChangeShapeType="1"/>
            </p:cNvSpPr>
            <p:nvPr/>
          </p:nvSpPr>
          <p:spPr bwMode="auto">
            <a:xfrm>
              <a:off x="3210" y="1156"/>
              <a:ext cx="578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48"/>
            <p:cNvSpPr>
              <a:spLocks noChangeShapeType="1"/>
            </p:cNvSpPr>
            <p:nvPr/>
          </p:nvSpPr>
          <p:spPr bwMode="auto">
            <a:xfrm>
              <a:off x="3790" y="539"/>
              <a:ext cx="0" cy="61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49"/>
            <p:cNvSpPr>
              <a:spLocks/>
            </p:cNvSpPr>
            <p:nvPr/>
          </p:nvSpPr>
          <p:spPr bwMode="auto">
            <a:xfrm>
              <a:off x="3964" y="603"/>
              <a:ext cx="513" cy="648"/>
            </a:xfrm>
            <a:custGeom>
              <a:avLst/>
              <a:gdLst>
                <a:gd name="T0" fmla="*/ 14 w 535"/>
                <a:gd name="T1" fmla="*/ 0 h 911"/>
                <a:gd name="T2" fmla="*/ 14 w 535"/>
                <a:gd name="T3" fmla="*/ 186 h 911"/>
                <a:gd name="T4" fmla="*/ 105 w 535"/>
                <a:gd name="T5" fmla="*/ 239 h 911"/>
                <a:gd name="T6" fmla="*/ 408 w 535"/>
                <a:gd name="T7" fmla="*/ 250 h 911"/>
                <a:gd name="T8" fmla="*/ 472 w 535"/>
                <a:gd name="T9" fmla="*/ 328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5"/>
                <a:gd name="T16" fmla="*/ 0 h 911"/>
                <a:gd name="T17" fmla="*/ 535 w 535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5" h="911">
                  <a:moveTo>
                    <a:pt x="17" y="0"/>
                  </a:moveTo>
                  <a:cubicBezTo>
                    <a:pt x="8" y="204"/>
                    <a:pt x="0" y="408"/>
                    <a:pt x="17" y="518"/>
                  </a:cubicBezTo>
                  <a:cubicBezTo>
                    <a:pt x="34" y="628"/>
                    <a:pt x="45" y="634"/>
                    <a:pt x="119" y="663"/>
                  </a:cubicBezTo>
                  <a:cubicBezTo>
                    <a:pt x="193" y="692"/>
                    <a:pt x="393" y="652"/>
                    <a:pt x="462" y="693"/>
                  </a:cubicBezTo>
                  <a:cubicBezTo>
                    <a:pt x="531" y="734"/>
                    <a:pt x="533" y="822"/>
                    <a:pt x="535" y="911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Freeform 53"/>
            <p:cNvSpPr>
              <a:spLocks/>
            </p:cNvSpPr>
            <p:nvPr/>
          </p:nvSpPr>
          <p:spPr bwMode="auto">
            <a:xfrm>
              <a:off x="2841" y="2050"/>
              <a:ext cx="58" cy="60"/>
            </a:xfrm>
            <a:custGeom>
              <a:avLst/>
              <a:gdLst>
                <a:gd name="T0" fmla="*/ 0 w 60"/>
                <a:gd name="T1" fmla="*/ 30 h 61"/>
                <a:gd name="T2" fmla="*/ 27 w 60"/>
                <a:gd name="T3" fmla="*/ 0 h 61"/>
                <a:gd name="T4" fmla="*/ 54 w 60"/>
                <a:gd name="T5" fmla="*/ 30 h 61"/>
                <a:gd name="T6" fmla="*/ 54 w 60"/>
                <a:gd name="T7" fmla="*/ 30 h 61"/>
                <a:gd name="T8" fmla="*/ 27 w 60"/>
                <a:gd name="T9" fmla="*/ 58 h 61"/>
                <a:gd name="T10" fmla="*/ 0 w 60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1"/>
                <a:gd name="T20" fmla="*/ 60 w 6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1">
                  <a:moveTo>
                    <a:pt x="0" y="31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47"/>
                    <a:pt x="47" y="61"/>
                    <a:pt x="30" y="61"/>
                  </a:cubicBezTo>
                  <a:cubicBezTo>
                    <a:pt x="13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Freeform 54"/>
            <p:cNvSpPr>
              <a:spLocks/>
            </p:cNvSpPr>
            <p:nvPr/>
          </p:nvSpPr>
          <p:spPr bwMode="auto">
            <a:xfrm>
              <a:off x="2841" y="2050"/>
              <a:ext cx="58" cy="60"/>
            </a:xfrm>
            <a:custGeom>
              <a:avLst/>
              <a:gdLst>
                <a:gd name="T0" fmla="*/ 0 w 58"/>
                <a:gd name="T1" fmla="*/ 31 h 60"/>
                <a:gd name="T2" fmla="*/ 29 w 58"/>
                <a:gd name="T3" fmla="*/ 0 h 60"/>
                <a:gd name="T4" fmla="*/ 58 w 58"/>
                <a:gd name="T5" fmla="*/ 31 h 60"/>
                <a:gd name="T6" fmla="*/ 58 w 58"/>
                <a:gd name="T7" fmla="*/ 31 h 60"/>
                <a:gd name="T8" fmla="*/ 29 w 58"/>
                <a:gd name="T9" fmla="*/ 60 h 60"/>
                <a:gd name="T10" fmla="*/ 0 w 58"/>
                <a:gd name="T11" fmla="*/ 31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60"/>
                <a:gd name="T20" fmla="*/ 58 w 58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60">
                  <a:moveTo>
                    <a:pt x="0" y="31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8" y="14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1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Line 55"/>
            <p:cNvSpPr>
              <a:spLocks noChangeShapeType="1"/>
            </p:cNvSpPr>
            <p:nvPr/>
          </p:nvSpPr>
          <p:spPr bwMode="auto">
            <a:xfrm>
              <a:off x="2870" y="2110"/>
              <a:ext cx="0" cy="119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Line 56"/>
            <p:cNvSpPr>
              <a:spLocks noChangeShapeType="1"/>
            </p:cNvSpPr>
            <p:nvPr/>
          </p:nvSpPr>
          <p:spPr bwMode="auto">
            <a:xfrm flipH="1">
              <a:off x="2781" y="2229"/>
              <a:ext cx="178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Rectangle 57"/>
            <p:cNvSpPr>
              <a:spLocks noChangeArrowheads="1"/>
            </p:cNvSpPr>
            <p:nvPr/>
          </p:nvSpPr>
          <p:spPr bwMode="auto">
            <a:xfrm>
              <a:off x="2815" y="176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8544" name="Rectangle 58"/>
            <p:cNvSpPr>
              <a:spLocks noChangeArrowheads="1"/>
            </p:cNvSpPr>
            <p:nvPr/>
          </p:nvSpPr>
          <p:spPr bwMode="auto">
            <a:xfrm>
              <a:off x="2915" y="1859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8545" name="Line 73"/>
            <p:cNvSpPr>
              <a:spLocks noChangeShapeType="1"/>
            </p:cNvSpPr>
            <p:nvPr/>
          </p:nvSpPr>
          <p:spPr bwMode="auto">
            <a:xfrm>
              <a:off x="2903" y="1725"/>
              <a:ext cx="30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Freeform 74"/>
            <p:cNvSpPr>
              <a:spLocks/>
            </p:cNvSpPr>
            <p:nvPr/>
          </p:nvSpPr>
          <p:spPr bwMode="auto">
            <a:xfrm>
              <a:off x="2853" y="1695"/>
              <a:ext cx="59" cy="59"/>
            </a:xfrm>
            <a:custGeom>
              <a:avLst/>
              <a:gdLst>
                <a:gd name="T0" fmla="*/ 0 w 61"/>
                <a:gd name="T1" fmla="*/ 30 h 60"/>
                <a:gd name="T2" fmla="*/ 27 w 61"/>
                <a:gd name="T3" fmla="*/ 0 h 60"/>
                <a:gd name="T4" fmla="*/ 55 w 61"/>
                <a:gd name="T5" fmla="*/ 30 h 60"/>
                <a:gd name="T6" fmla="*/ 55 w 61"/>
                <a:gd name="T7" fmla="*/ 30 h 60"/>
                <a:gd name="T8" fmla="*/ 27 w 61"/>
                <a:gd name="T9" fmla="*/ 57 h 60"/>
                <a:gd name="T10" fmla="*/ 0 w 61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0"/>
                <a:gd name="T20" fmla="*/ 61 w 6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6"/>
                    <a:pt x="47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Freeform 75"/>
            <p:cNvSpPr>
              <a:spLocks/>
            </p:cNvSpPr>
            <p:nvPr/>
          </p:nvSpPr>
          <p:spPr bwMode="auto">
            <a:xfrm>
              <a:off x="2853" y="1695"/>
              <a:ext cx="59" cy="59"/>
            </a:xfrm>
            <a:custGeom>
              <a:avLst/>
              <a:gdLst>
                <a:gd name="T0" fmla="*/ 0 w 59"/>
                <a:gd name="T1" fmla="*/ 30 h 59"/>
                <a:gd name="T2" fmla="*/ 29 w 59"/>
                <a:gd name="T3" fmla="*/ 0 h 59"/>
                <a:gd name="T4" fmla="*/ 59 w 59"/>
                <a:gd name="T5" fmla="*/ 30 h 59"/>
                <a:gd name="T6" fmla="*/ 59 w 59"/>
                <a:gd name="T7" fmla="*/ 30 h 59"/>
                <a:gd name="T8" fmla="*/ 29 w 59"/>
                <a:gd name="T9" fmla="*/ 59 h 59"/>
                <a:gd name="T10" fmla="*/ 0 w 59"/>
                <a:gd name="T11" fmla="*/ 3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9" y="13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5"/>
                    <a:pt x="45" y="59"/>
                    <a:pt x="29" y="59"/>
                  </a:cubicBezTo>
                  <a:cubicBezTo>
                    <a:pt x="13" y="59"/>
                    <a:pt x="0" y="45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Line 76"/>
            <p:cNvSpPr>
              <a:spLocks noChangeShapeType="1"/>
            </p:cNvSpPr>
            <p:nvPr/>
          </p:nvSpPr>
          <p:spPr bwMode="auto">
            <a:xfrm>
              <a:off x="3804" y="2919"/>
              <a:ext cx="29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Rectangle 77"/>
            <p:cNvSpPr>
              <a:spLocks noChangeArrowheads="1"/>
            </p:cNvSpPr>
            <p:nvPr/>
          </p:nvSpPr>
          <p:spPr bwMode="auto">
            <a:xfrm>
              <a:off x="3708" y="2215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18550" name="Rectangle 78"/>
            <p:cNvSpPr>
              <a:spLocks noChangeArrowheads="1"/>
            </p:cNvSpPr>
            <p:nvPr/>
          </p:nvSpPr>
          <p:spPr bwMode="auto">
            <a:xfrm>
              <a:off x="3818" y="230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8551" name="Line 79"/>
            <p:cNvSpPr>
              <a:spLocks noChangeShapeType="1"/>
            </p:cNvSpPr>
            <p:nvPr/>
          </p:nvSpPr>
          <p:spPr bwMode="auto">
            <a:xfrm>
              <a:off x="3207" y="2327"/>
              <a:ext cx="362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Line 80"/>
            <p:cNvSpPr>
              <a:spLocks noChangeShapeType="1"/>
            </p:cNvSpPr>
            <p:nvPr/>
          </p:nvSpPr>
          <p:spPr bwMode="auto">
            <a:xfrm flipV="1">
              <a:off x="3567" y="2178"/>
              <a:ext cx="0" cy="29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Line 81"/>
            <p:cNvSpPr>
              <a:spLocks noChangeShapeType="1"/>
            </p:cNvSpPr>
            <p:nvPr/>
          </p:nvSpPr>
          <p:spPr bwMode="auto">
            <a:xfrm>
              <a:off x="3567" y="2385"/>
              <a:ext cx="235" cy="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Line 82"/>
            <p:cNvSpPr>
              <a:spLocks noChangeShapeType="1"/>
            </p:cNvSpPr>
            <p:nvPr/>
          </p:nvSpPr>
          <p:spPr bwMode="auto">
            <a:xfrm flipH="1">
              <a:off x="3569" y="2178"/>
              <a:ext cx="233" cy="89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83"/>
            <p:cNvSpPr>
              <a:spLocks/>
            </p:cNvSpPr>
            <p:nvPr/>
          </p:nvSpPr>
          <p:spPr bwMode="auto">
            <a:xfrm>
              <a:off x="3565" y="2202"/>
              <a:ext cx="124" cy="66"/>
            </a:xfrm>
            <a:custGeom>
              <a:avLst/>
              <a:gdLst>
                <a:gd name="T0" fmla="*/ 124 w 124"/>
                <a:gd name="T1" fmla="*/ 44 h 66"/>
                <a:gd name="T2" fmla="*/ 95 w 124"/>
                <a:gd name="T3" fmla="*/ 30 h 66"/>
                <a:gd name="T4" fmla="*/ 108 w 124"/>
                <a:gd name="T5" fmla="*/ 0 h 66"/>
                <a:gd name="T6" fmla="*/ 0 w 124"/>
                <a:gd name="T7" fmla="*/ 66 h 66"/>
                <a:gd name="T8" fmla="*/ 124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124" y="44"/>
                  </a:moveTo>
                  <a:lnTo>
                    <a:pt x="95" y="30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12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84"/>
            <p:cNvSpPr>
              <a:spLocks/>
            </p:cNvSpPr>
            <p:nvPr/>
          </p:nvSpPr>
          <p:spPr bwMode="auto">
            <a:xfrm>
              <a:off x="3565" y="2202"/>
              <a:ext cx="124" cy="66"/>
            </a:xfrm>
            <a:custGeom>
              <a:avLst/>
              <a:gdLst>
                <a:gd name="T0" fmla="*/ 124 w 124"/>
                <a:gd name="T1" fmla="*/ 44 h 66"/>
                <a:gd name="T2" fmla="*/ 95 w 124"/>
                <a:gd name="T3" fmla="*/ 30 h 66"/>
                <a:gd name="T4" fmla="*/ 108 w 124"/>
                <a:gd name="T5" fmla="*/ 0 h 66"/>
                <a:gd name="T6" fmla="*/ 0 w 124"/>
                <a:gd name="T7" fmla="*/ 66 h 66"/>
                <a:gd name="T8" fmla="*/ 124 w 124"/>
                <a:gd name="T9" fmla="*/ 44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124" y="44"/>
                  </a:moveTo>
                  <a:lnTo>
                    <a:pt x="95" y="30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124" y="4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85"/>
            <p:cNvSpPr>
              <a:spLocks/>
            </p:cNvSpPr>
            <p:nvPr/>
          </p:nvSpPr>
          <p:spPr bwMode="auto">
            <a:xfrm>
              <a:off x="4094" y="2893"/>
              <a:ext cx="60" cy="59"/>
            </a:xfrm>
            <a:custGeom>
              <a:avLst/>
              <a:gdLst>
                <a:gd name="T0" fmla="*/ 0 w 61"/>
                <a:gd name="T1" fmla="*/ 30 h 60"/>
                <a:gd name="T2" fmla="*/ 30 w 61"/>
                <a:gd name="T3" fmla="*/ 0 h 60"/>
                <a:gd name="T4" fmla="*/ 58 w 61"/>
                <a:gd name="T5" fmla="*/ 30 h 60"/>
                <a:gd name="T6" fmla="*/ 58 w 61"/>
                <a:gd name="T7" fmla="*/ 30 h 60"/>
                <a:gd name="T8" fmla="*/ 30 w 61"/>
                <a:gd name="T9" fmla="*/ 57 h 60"/>
                <a:gd name="T10" fmla="*/ 0 w 61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0"/>
                <a:gd name="T20" fmla="*/ 61 w 6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86"/>
            <p:cNvSpPr>
              <a:spLocks/>
            </p:cNvSpPr>
            <p:nvPr/>
          </p:nvSpPr>
          <p:spPr bwMode="auto">
            <a:xfrm>
              <a:off x="4094" y="2893"/>
              <a:ext cx="60" cy="59"/>
            </a:xfrm>
            <a:custGeom>
              <a:avLst/>
              <a:gdLst>
                <a:gd name="T0" fmla="*/ 0 w 60"/>
                <a:gd name="T1" fmla="*/ 29 h 59"/>
                <a:gd name="T2" fmla="*/ 29 w 60"/>
                <a:gd name="T3" fmla="*/ 0 h 59"/>
                <a:gd name="T4" fmla="*/ 60 w 60"/>
                <a:gd name="T5" fmla="*/ 29 h 59"/>
                <a:gd name="T6" fmla="*/ 60 w 60"/>
                <a:gd name="T7" fmla="*/ 29 h 59"/>
                <a:gd name="T8" fmla="*/ 29 w 60"/>
                <a:gd name="T9" fmla="*/ 59 h 59"/>
                <a:gd name="T10" fmla="*/ 0 w 60"/>
                <a:gd name="T11" fmla="*/ 29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9"/>
                <a:gd name="T20" fmla="*/ 60 w 6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9">
                  <a:moveTo>
                    <a:pt x="0" y="29"/>
                  </a:moveTo>
                  <a:cubicBezTo>
                    <a:pt x="0" y="12"/>
                    <a:pt x="14" y="0"/>
                    <a:pt x="29" y="0"/>
                  </a:cubicBezTo>
                  <a:cubicBezTo>
                    <a:pt x="46" y="0"/>
                    <a:pt x="60" y="12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29" y="59"/>
                  </a:cubicBezTo>
                  <a:cubicBezTo>
                    <a:pt x="14" y="59"/>
                    <a:pt x="0" y="46"/>
                    <a:pt x="0" y="29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Rectangle 87"/>
            <p:cNvSpPr>
              <a:spLocks noChangeArrowheads="1"/>
            </p:cNvSpPr>
            <p:nvPr/>
          </p:nvSpPr>
          <p:spPr bwMode="auto">
            <a:xfrm>
              <a:off x="4225" y="2800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i="1">
                  <a:solidFill>
                    <a:srgbClr val="000000"/>
                  </a:solidFill>
                  <a:latin typeface="宋体" charset="-122"/>
                </a:rPr>
                <a:t>－</a:t>
              </a:r>
              <a:endParaRPr lang="zh-CN" altLang="en-US"/>
            </a:p>
          </p:txBody>
        </p:sp>
        <p:sp>
          <p:nvSpPr>
            <p:cNvPr id="18560" name="Rectangle 88"/>
            <p:cNvSpPr>
              <a:spLocks noChangeArrowheads="1"/>
            </p:cNvSpPr>
            <p:nvPr/>
          </p:nvSpPr>
          <p:spPr bwMode="auto">
            <a:xfrm>
              <a:off x="4411" y="2819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18561" name="Rectangle 89"/>
            <p:cNvSpPr>
              <a:spLocks noChangeArrowheads="1"/>
            </p:cNvSpPr>
            <p:nvPr/>
          </p:nvSpPr>
          <p:spPr bwMode="auto">
            <a:xfrm>
              <a:off x="4534" y="2921"/>
              <a:ext cx="1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EE</a:t>
              </a:r>
              <a:endParaRPr lang="en-US" altLang="zh-CN"/>
            </a:p>
          </p:txBody>
        </p:sp>
        <p:sp>
          <p:nvSpPr>
            <p:cNvPr id="18562" name="Line 90"/>
            <p:cNvSpPr>
              <a:spLocks noChangeShapeType="1"/>
            </p:cNvSpPr>
            <p:nvPr/>
          </p:nvSpPr>
          <p:spPr bwMode="auto">
            <a:xfrm>
              <a:off x="3796" y="1158"/>
              <a:ext cx="0" cy="1012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3" name="Line 91"/>
            <p:cNvSpPr>
              <a:spLocks noChangeShapeType="1"/>
            </p:cNvSpPr>
            <p:nvPr/>
          </p:nvSpPr>
          <p:spPr bwMode="auto">
            <a:xfrm>
              <a:off x="3796" y="2478"/>
              <a:ext cx="0" cy="44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Line 92"/>
            <p:cNvSpPr>
              <a:spLocks noChangeShapeType="1"/>
            </p:cNvSpPr>
            <p:nvPr/>
          </p:nvSpPr>
          <p:spPr bwMode="auto">
            <a:xfrm>
              <a:off x="3207" y="1162"/>
              <a:ext cx="0" cy="115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Freeform 94"/>
            <p:cNvSpPr>
              <a:spLocks/>
            </p:cNvSpPr>
            <p:nvPr/>
          </p:nvSpPr>
          <p:spPr bwMode="auto">
            <a:xfrm>
              <a:off x="3766" y="1123"/>
              <a:ext cx="60" cy="60"/>
            </a:xfrm>
            <a:custGeom>
              <a:avLst/>
              <a:gdLst>
                <a:gd name="T0" fmla="*/ 0 w 60"/>
                <a:gd name="T1" fmla="*/ 30 h 60"/>
                <a:gd name="T2" fmla="*/ 31 w 60"/>
                <a:gd name="T3" fmla="*/ 0 h 60"/>
                <a:gd name="T4" fmla="*/ 60 w 60"/>
                <a:gd name="T5" fmla="*/ 30 h 60"/>
                <a:gd name="T6" fmla="*/ 60 w 60"/>
                <a:gd name="T7" fmla="*/ 30 h 60"/>
                <a:gd name="T8" fmla="*/ 31 w 60"/>
                <a:gd name="T9" fmla="*/ 60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1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solidFill>
              <a:schemeClr val="tx1"/>
            </a:solidFill>
            <a:ln w="800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95"/>
            <p:cNvSpPr>
              <a:spLocks/>
            </p:cNvSpPr>
            <p:nvPr/>
          </p:nvSpPr>
          <p:spPr bwMode="auto">
            <a:xfrm>
              <a:off x="3179" y="1696"/>
              <a:ext cx="60" cy="60"/>
            </a:xfrm>
            <a:custGeom>
              <a:avLst/>
              <a:gdLst>
                <a:gd name="T0" fmla="*/ 0 w 60"/>
                <a:gd name="T1" fmla="*/ 30 h 60"/>
                <a:gd name="T2" fmla="*/ 31 w 60"/>
                <a:gd name="T3" fmla="*/ 0 h 60"/>
                <a:gd name="T4" fmla="*/ 60 w 60"/>
                <a:gd name="T5" fmla="*/ 30 h 60"/>
                <a:gd name="T6" fmla="*/ 60 w 60"/>
                <a:gd name="T7" fmla="*/ 30 h 60"/>
                <a:gd name="T8" fmla="*/ 31 w 60"/>
                <a:gd name="T9" fmla="*/ 60 h 60"/>
                <a:gd name="T10" fmla="*/ 0 w 60"/>
                <a:gd name="T11" fmla="*/ 3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1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solidFill>
              <a:schemeClr val="tx1"/>
            </a:solidFill>
            <a:ln w="8001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B65CAE-8EAF-43D6-9A2B-FC275533DA65}" type="slidenum">
              <a:rPr lang="en-US" altLang="zh-CN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190500" y="298450"/>
            <a:ext cx="7675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4. </a:t>
            </a:r>
            <a:r>
              <a:rPr kumimoji="1" lang="zh-CN" altLang="en-US" sz="2800" b="1">
                <a:latin typeface="Times New Roman" pitchFamily="18" charset="0"/>
              </a:rPr>
              <a:t>乙类互补推挽功率放大电路的交越失真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938213" y="892175"/>
          <a:ext cx="5510212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Visio" r:id="rId3" imgW="3244215" imgH="3252311" progId="Visio.Drawing.11">
                  <p:embed/>
                </p:oleObj>
              </mc:Choice>
              <mc:Fallback>
                <p:oleObj name="Visio" r:id="rId3" imgW="3244215" imgH="3252311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892175"/>
                        <a:ext cx="5510212" cy="551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C15ED4-69DA-45EA-BEBC-FD1938F32B5C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7168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625475"/>
            <a:ext cx="54197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75" y="1003300"/>
            <a:ext cx="5632450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6210300" y="2932113"/>
            <a:ext cx="171450" cy="161925"/>
          </a:xfrm>
          <a:prstGeom prst="ellipse">
            <a:avLst/>
          </a:prstGeom>
          <a:noFill/>
          <a:ln w="952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605588" y="32083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交越失真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324600" y="3094038"/>
            <a:ext cx="354013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nimBg="1"/>
      <p:bldP spid="55305" grpId="1" animBg="1"/>
      <p:bldP spid="55306" grpId="0"/>
      <p:bldP spid="553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76C619-5B3F-459A-8CB0-05D3052F4574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658938" y="454025"/>
          <a:ext cx="4975225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Visio" r:id="rId3" imgW="1758315" imgH="1531620" progId="Visio.Drawing.11">
                  <p:embed/>
                </p:oleObj>
              </mc:Choice>
              <mc:Fallback>
                <p:oleObj name="Visio" r:id="rId3" imgW="1758315" imgH="153162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54025"/>
                        <a:ext cx="4975225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4"/>
          <p:cNvSpPr>
            <a:spLocks noChangeArrowheads="1"/>
          </p:cNvSpPr>
          <p:nvPr/>
        </p:nvSpPr>
        <p:spPr bwMode="auto">
          <a:xfrm>
            <a:off x="2466975" y="568960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/>
              <a:t>消除交越失真的互补推挽电路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330575" y="4845050"/>
          <a:ext cx="25669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845050"/>
                        <a:ext cx="25669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曲线连接符 2"/>
          <p:cNvCxnSpPr/>
          <p:nvPr/>
        </p:nvCxnSpPr>
        <p:spPr>
          <a:xfrm>
            <a:off x="4065588" y="1690688"/>
            <a:ext cx="1096962" cy="471487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805238" y="1771650"/>
            <a:ext cx="1350962" cy="908050"/>
          </a:xfrm>
          <a:custGeom>
            <a:avLst/>
            <a:gdLst>
              <a:gd name="connsiteX0" fmla="*/ 0 w 1350498"/>
              <a:gd name="connsiteY0" fmla="*/ 0 h 909064"/>
              <a:gd name="connsiteX1" fmla="*/ 211015 w 1350498"/>
              <a:gd name="connsiteY1" fmla="*/ 604911 h 909064"/>
              <a:gd name="connsiteX2" fmla="*/ 773723 w 1350498"/>
              <a:gd name="connsiteY2" fmla="*/ 900333 h 909064"/>
              <a:gd name="connsiteX3" fmla="*/ 1350498 w 1350498"/>
              <a:gd name="connsiteY3" fmla="*/ 801859 h 90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498" h="909064">
                <a:moveTo>
                  <a:pt x="0" y="0"/>
                </a:moveTo>
                <a:cubicBezTo>
                  <a:pt x="41030" y="227428"/>
                  <a:pt x="82061" y="454856"/>
                  <a:pt x="211015" y="604911"/>
                </a:cubicBezTo>
                <a:cubicBezTo>
                  <a:pt x="339969" y="754966"/>
                  <a:pt x="583809" y="867508"/>
                  <a:pt x="773723" y="900333"/>
                </a:cubicBezTo>
                <a:cubicBezTo>
                  <a:pt x="963637" y="933158"/>
                  <a:pt x="1157067" y="867508"/>
                  <a:pt x="1350498" y="801859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98BBFB-C79A-4A49-9E53-8A6B6D965602}" type="slidenum">
              <a:rPr lang="en-US" altLang="zh-CN" smtClean="0">
                <a:latin typeface="Arial" charset="0"/>
                <a:ea typeface="宋体" charset="-122"/>
              </a:rPr>
              <a:pPr/>
              <a:t>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35842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638" y="2406650"/>
            <a:ext cx="5424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1.1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功率放大电路的特点与分类</a:t>
            </a:r>
            <a:endParaRPr lang="zh-CN" altLang="en-US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3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638" y="3108325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1.2</a:t>
            </a:r>
            <a:r>
              <a:rPr kumimoji="1" lang="zh-CN" altLang="zh-CN" sz="2800" b="1">
                <a:latin typeface="Times New Roman" pitchFamily="18" charset="0"/>
              </a:rPr>
              <a:t>双电源互补推挽乙类功率放大电路</a:t>
            </a:r>
            <a:r>
              <a:rPr kumimoji="1" lang="en-US" altLang="zh-CN" sz="2800" b="1">
                <a:latin typeface="Times New Roman" pitchFamily="18" charset="0"/>
              </a:rPr>
              <a:t>(OCL</a:t>
            </a:r>
            <a:r>
              <a:rPr kumimoji="1" lang="zh-CN" altLang="en-US" sz="2800" b="1">
                <a:latin typeface="Times New Roman" pitchFamily="18" charset="0"/>
              </a:rPr>
              <a:t>电路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3584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01638" y="3810000"/>
            <a:ext cx="839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1.3</a:t>
            </a:r>
            <a:r>
              <a:rPr kumimoji="1" lang="zh-CN" altLang="en-US" sz="2800" b="1">
                <a:latin typeface="Times New Roman" pitchFamily="18" charset="0"/>
              </a:rPr>
              <a:t>单电源互补推挽乙类功率放大电路</a:t>
            </a:r>
            <a:r>
              <a:rPr kumimoji="1" lang="en-US" altLang="zh-CN" sz="2800" b="1">
                <a:latin typeface="Times New Roman" pitchFamily="18" charset="0"/>
              </a:rPr>
              <a:t>(OTL</a:t>
            </a:r>
            <a:r>
              <a:rPr kumimoji="1" lang="zh-CN" altLang="en-US" sz="2800" b="1">
                <a:latin typeface="Times New Roman" pitchFamily="18" charset="0"/>
              </a:rPr>
              <a:t>电路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401638" y="1706563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lang="en-US" altLang="zh-CN" sz="2800" b="1">
                <a:latin typeface="Times New Roman" pitchFamily="18" charset="0"/>
              </a:rPr>
              <a:t>1 </a:t>
            </a:r>
            <a:r>
              <a:rPr lang="zh-CN" altLang="en-US" sz="2800" b="1">
                <a:latin typeface="Times New Roman" pitchFamily="18" charset="0"/>
              </a:rPr>
              <a:t>功率放大电路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BF4E56-4BC7-4C2F-B131-DACE1DC664EF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95206"/>
              </p:ext>
            </p:extLst>
          </p:nvPr>
        </p:nvGraphicFramePr>
        <p:xfrm>
          <a:off x="741363" y="454025"/>
          <a:ext cx="6556375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Visio" r:id="rId3" imgW="2933614" imgH="2504927" progId="Visio.Drawing.11">
                  <p:embed/>
                </p:oleObj>
              </mc:Choice>
              <mc:Fallback>
                <p:oleObj name="Visio" r:id="rId3" imgW="2933614" imgH="2504927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54025"/>
                        <a:ext cx="6556375" cy="560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35877"/>
              </p:ext>
            </p:extLst>
          </p:nvPr>
        </p:nvGraphicFramePr>
        <p:xfrm>
          <a:off x="1262830" y="702239"/>
          <a:ext cx="1501387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Visio" r:id="rId5" imgW="571396" imgH="1323924" progId="Visio.Drawing.15">
                  <p:embed/>
                </p:oleObj>
              </mc:Choice>
              <mc:Fallback>
                <p:oleObj name="Visio" r:id="rId5" imgW="571396" imgH="13239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2830" y="702239"/>
                        <a:ext cx="1501387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089247-0CA7-4D63-B01D-7D46D6D56032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471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13" y="815975"/>
            <a:ext cx="6324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239838"/>
            <a:ext cx="54483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236509-2CC4-4143-AE49-0BF3D9D7E89B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4579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638" y="2406650"/>
            <a:ext cx="5424487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1.1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功率放大电路的特点与分类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638" y="3108325"/>
            <a:ext cx="8305800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1.2</a:t>
            </a:r>
            <a:r>
              <a:rPr kumimoji="1" lang="zh-CN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双电源互补推挽乙类功率放大电路</a:t>
            </a: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(OCL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电路</a:t>
            </a: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782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01638" y="3810000"/>
            <a:ext cx="839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1.3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单电源互补推挽乙类功率放大电路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(OTL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电路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01638" y="1706563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lang="en-US" altLang="zh-CN" sz="2800" b="1">
                <a:latin typeface="Times New Roman" pitchFamily="18" charset="0"/>
              </a:rPr>
              <a:t>1 </a:t>
            </a:r>
            <a:r>
              <a:rPr lang="zh-CN" altLang="en-US" sz="2800" b="1">
                <a:latin typeface="Times New Roman" pitchFamily="18" charset="0"/>
              </a:rPr>
              <a:t>功率放大电路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050FCE-D434-4C0C-BC42-A084C36F75FC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10242" name="Object 20"/>
          <p:cNvGraphicFramePr>
            <a:graphicFrameLocks noChangeAspect="1"/>
          </p:cNvGraphicFramePr>
          <p:nvPr/>
        </p:nvGraphicFramePr>
        <p:xfrm>
          <a:off x="569913" y="635000"/>
          <a:ext cx="7939087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Visio" r:id="rId3" imgW="3300412" imgH="1352074" progId="Visio.Drawing.11">
                  <p:embed/>
                </p:oleObj>
              </mc:Choice>
              <mc:Fallback>
                <p:oleObj name="Visio" r:id="rId3" imgW="3300412" imgH="1352074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35000"/>
                        <a:ext cx="7939087" cy="326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98450" y="4211638"/>
            <a:ext cx="8631238" cy="1620837"/>
            <a:chOff x="130" y="315"/>
            <a:chExt cx="5437" cy="1021"/>
          </a:xfrm>
        </p:grpSpPr>
        <p:graphicFrame>
          <p:nvGraphicFramePr>
            <p:cNvPr id="25621" name="Object 21"/>
            <p:cNvGraphicFramePr>
              <a:graphicFrameLocks noChangeAspect="1"/>
            </p:cNvGraphicFramePr>
            <p:nvPr/>
          </p:nvGraphicFramePr>
          <p:xfrm>
            <a:off x="2009" y="903"/>
            <a:ext cx="40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" r:id="rId5" imgW="279400" imgH="228600" progId="Equation.DSMT4">
                    <p:embed/>
                  </p:oleObj>
                </mc:Choice>
                <mc:Fallback>
                  <p:oleObj r:id="rId5" imgW="279400" imgH="2286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903"/>
                          <a:ext cx="407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22"/>
            <p:cNvGraphicFramePr>
              <a:graphicFrameLocks noChangeAspect="1"/>
            </p:cNvGraphicFramePr>
            <p:nvPr/>
          </p:nvGraphicFramePr>
          <p:xfrm>
            <a:off x="2869" y="776"/>
            <a:ext cx="45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r:id="rId7" imgW="317225" imgH="393359" progId="Equation.DSMT4">
                    <p:embed/>
                  </p:oleObj>
                </mc:Choice>
                <mc:Fallback>
                  <p:oleObj r:id="rId7" imgW="317225" imgH="393359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776"/>
                          <a:ext cx="45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Rectangle 10"/>
            <p:cNvSpPr>
              <a:spLocks noChangeArrowheads="1"/>
            </p:cNvSpPr>
            <p:nvPr/>
          </p:nvSpPr>
          <p:spPr bwMode="auto">
            <a:xfrm>
              <a:off x="130" y="315"/>
              <a:ext cx="5437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OTL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电路的性能指标的计算公式与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OCL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电路一致，只需将公式中出现的      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换成         即可。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860939" y="447125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2800" b="1" dirty="0">
                <a:latin typeface="Times New Roman" pitchFamily="18" charset="0"/>
              </a:rPr>
              <a:t>互补推挽乙类功率放大</a:t>
            </a:r>
            <a:r>
              <a:rPr kumimoji="1" lang="zh-CN" altLang="zh-CN" sz="2800" b="1" dirty="0" smtClean="0">
                <a:latin typeface="Times New Roman" pitchFamily="18" charset="0"/>
              </a:rPr>
              <a:t>电路</a:t>
            </a:r>
            <a:r>
              <a:rPr kumimoji="1" lang="zh-CN" altLang="en-US" sz="2800" b="1" dirty="0" smtClean="0">
                <a:latin typeface="Times New Roman" pitchFamily="18" charset="0"/>
              </a:rPr>
              <a:t>的工作特点</a:t>
            </a:r>
            <a:endParaRPr lang="zh-CN" altLang="en-US" sz="2800" dirty="0"/>
          </a:p>
        </p:txBody>
      </p:sp>
      <p:grpSp>
        <p:nvGrpSpPr>
          <p:cNvPr id="74" name="组合 73"/>
          <p:cNvGrpSpPr/>
          <p:nvPr/>
        </p:nvGrpSpPr>
        <p:grpSpPr>
          <a:xfrm>
            <a:off x="5356995" y="1402443"/>
            <a:ext cx="3171825" cy="3592512"/>
            <a:chOff x="5032530" y="2689807"/>
            <a:chExt cx="3171825" cy="3592512"/>
          </a:xfrm>
        </p:grpSpPr>
        <p:sp>
          <p:nvSpPr>
            <p:cNvPr id="4" name="Line 39"/>
            <p:cNvSpPr>
              <a:spLocks noChangeShapeType="1"/>
            </p:cNvSpPr>
            <p:nvPr/>
          </p:nvSpPr>
          <p:spPr bwMode="auto">
            <a:xfrm>
              <a:off x="5708805" y="3807407"/>
              <a:ext cx="0" cy="65563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0"/>
            <p:cNvSpPr>
              <a:spLocks noChangeShapeType="1"/>
            </p:cNvSpPr>
            <p:nvPr/>
          </p:nvSpPr>
          <p:spPr bwMode="auto">
            <a:xfrm>
              <a:off x="6656542" y="2861257"/>
              <a:ext cx="4762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>
              <a:off x="6643842" y="2873957"/>
              <a:ext cx="0" cy="703262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5716742" y="3804232"/>
              <a:ext cx="550863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6280305" y="3567694"/>
              <a:ext cx="0" cy="4714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 flipV="1">
              <a:off x="6280305" y="3570869"/>
              <a:ext cx="373062" cy="1381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6280305" y="3896307"/>
              <a:ext cx="369887" cy="141287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49"/>
            <p:cNvSpPr>
              <a:spLocks/>
            </p:cNvSpPr>
            <p:nvPr/>
          </p:nvSpPr>
          <p:spPr bwMode="auto">
            <a:xfrm>
              <a:off x="6459692" y="3934407"/>
              <a:ext cx="196850" cy="104775"/>
            </a:xfrm>
            <a:custGeom>
              <a:avLst/>
              <a:gdLst>
                <a:gd name="T0" fmla="*/ 0 w 124"/>
                <a:gd name="T1" fmla="*/ 2147483647 h 66"/>
                <a:gd name="T2" fmla="*/ 2147483647 w 124"/>
                <a:gd name="T3" fmla="*/ 2147483647 h 66"/>
                <a:gd name="T4" fmla="*/ 2147483647 w 124"/>
                <a:gd name="T5" fmla="*/ 0 h 66"/>
                <a:gd name="T6" fmla="*/ 2147483647 w 124"/>
                <a:gd name="T7" fmla="*/ 2147483647 h 66"/>
                <a:gd name="T8" fmla="*/ 0 w 124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0"/>
            <p:cNvSpPr>
              <a:spLocks/>
            </p:cNvSpPr>
            <p:nvPr/>
          </p:nvSpPr>
          <p:spPr bwMode="auto">
            <a:xfrm>
              <a:off x="6459692" y="3934407"/>
              <a:ext cx="196850" cy="104775"/>
            </a:xfrm>
            <a:custGeom>
              <a:avLst/>
              <a:gdLst>
                <a:gd name="T0" fmla="*/ 0 w 124"/>
                <a:gd name="T1" fmla="*/ 2147483647 h 66"/>
                <a:gd name="T2" fmla="*/ 2147483647 w 124"/>
                <a:gd name="T3" fmla="*/ 2147483647 h 66"/>
                <a:gd name="T4" fmla="*/ 2147483647 w 124"/>
                <a:gd name="T5" fmla="*/ 0 h 66"/>
                <a:gd name="T6" fmla="*/ 2147483647 w 124"/>
                <a:gd name="T7" fmla="*/ 2147483647 h 66"/>
                <a:gd name="T8" fmla="*/ 0 w 124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6"/>
                <a:gd name="T17" fmla="*/ 124 w 12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6">
                  <a:moveTo>
                    <a:pt x="0" y="44"/>
                  </a:moveTo>
                  <a:lnTo>
                    <a:pt x="29" y="30"/>
                  </a:lnTo>
                  <a:lnTo>
                    <a:pt x="16" y="0"/>
                  </a:lnTo>
                  <a:lnTo>
                    <a:pt x="124" y="66"/>
                  </a:lnTo>
                  <a:lnTo>
                    <a:pt x="0" y="44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7"/>
            <p:cNvSpPr>
              <a:spLocks/>
            </p:cNvSpPr>
            <p:nvPr/>
          </p:nvSpPr>
          <p:spPr bwMode="auto">
            <a:xfrm>
              <a:off x="7116917" y="2818394"/>
              <a:ext cx="95250" cy="93663"/>
            </a:xfrm>
            <a:custGeom>
              <a:avLst/>
              <a:gdLst>
                <a:gd name="T0" fmla="*/ 0 w 61"/>
                <a:gd name="T1" fmla="*/ 2147483647 h 61"/>
                <a:gd name="T2" fmla="*/ 2147483647 w 61"/>
                <a:gd name="T3" fmla="*/ 0 h 61"/>
                <a:gd name="T4" fmla="*/ 2147483647 w 61"/>
                <a:gd name="T5" fmla="*/ 2147483647 h 61"/>
                <a:gd name="T6" fmla="*/ 2147483647 w 61"/>
                <a:gd name="T7" fmla="*/ 2147483647 h 61"/>
                <a:gd name="T8" fmla="*/ 2147483647 w 61"/>
                <a:gd name="T9" fmla="*/ 2147483647 h 61"/>
                <a:gd name="T10" fmla="*/ 0 w 61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8"/>
            <p:cNvSpPr>
              <a:spLocks/>
            </p:cNvSpPr>
            <p:nvPr/>
          </p:nvSpPr>
          <p:spPr bwMode="auto">
            <a:xfrm>
              <a:off x="7116917" y="2818394"/>
              <a:ext cx="95250" cy="93663"/>
            </a:xfrm>
            <a:custGeom>
              <a:avLst/>
              <a:gdLst>
                <a:gd name="T0" fmla="*/ 0 w 60"/>
                <a:gd name="T1" fmla="*/ 2147483647 h 59"/>
                <a:gd name="T2" fmla="*/ 2147483647 w 60"/>
                <a:gd name="T3" fmla="*/ 0 h 59"/>
                <a:gd name="T4" fmla="*/ 2147483647 w 60"/>
                <a:gd name="T5" fmla="*/ 2147483647 h 59"/>
                <a:gd name="T6" fmla="*/ 2147483647 w 60"/>
                <a:gd name="T7" fmla="*/ 2147483647 h 59"/>
                <a:gd name="T8" fmla="*/ 2147483647 w 60"/>
                <a:gd name="T9" fmla="*/ 2147483647 h 59"/>
                <a:gd name="T10" fmla="*/ 0 w 60"/>
                <a:gd name="T11" fmla="*/ 2147483647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9"/>
                <a:gd name="T20" fmla="*/ 60 w 6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9">
                  <a:moveTo>
                    <a:pt x="0" y="30"/>
                  </a:moveTo>
                  <a:cubicBezTo>
                    <a:pt x="0" y="13"/>
                    <a:pt x="14" y="0"/>
                    <a:pt x="29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59"/>
                    <a:pt x="29" y="59"/>
                  </a:cubicBezTo>
                  <a:cubicBezTo>
                    <a:pt x="14" y="59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6656542" y="4463044"/>
              <a:ext cx="143827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8058305" y="4415419"/>
              <a:ext cx="95250" cy="95250"/>
            </a:xfrm>
            <a:custGeom>
              <a:avLst/>
              <a:gdLst>
                <a:gd name="T0" fmla="*/ 0 w 61"/>
                <a:gd name="T1" fmla="*/ 2147483647 h 61"/>
                <a:gd name="T2" fmla="*/ 2147483647 w 61"/>
                <a:gd name="T3" fmla="*/ 0 h 61"/>
                <a:gd name="T4" fmla="*/ 2147483647 w 61"/>
                <a:gd name="T5" fmla="*/ 2147483647 h 61"/>
                <a:gd name="T6" fmla="*/ 2147483647 w 61"/>
                <a:gd name="T7" fmla="*/ 2147483647 h 61"/>
                <a:gd name="T8" fmla="*/ 2147483647 w 61"/>
                <a:gd name="T9" fmla="*/ 2147483647 h 61"/>
                <a:gd name="T10" fmla="*/ 0 w 61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0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1"/>
                    <a:pt x="30" y="61"/>
                  </a:cubicBezTo>
                  <a:cubicBezTo>
                    <a:pt x="14" y="61"/>
                    <a:pt x="0" y="47"/>
                    <a:pt x="0" y="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3"/>
            <p:cNvSpPr>
              <a:spLocks/>
            </p:cNvSpPr>
            <p:nvPr/>
          </p:nvSpPr>
          <p:spPr bwMode="auto">
            <a:xfrm>
              <a:off x="8058305" y="4415419"/>
              <a:ext cx="95250" cy="95250"/>
            </a:xfrm>
            <a:custGeom>
              <a:avLst/>
              <a:gdLst>
                <a:gd name="T0" fmla="*/ 0 w 60"/>
                <a:gd name="T1" fmla="*/ 2147483647 h 60"/>
                <a:gd name="T2" fmla="*/ 2147483647 w 60"/>
                <a:gd name="T3" fmla="*/ 0 h 60"/>
                <a:gd name="T4" fmla="*/ 2147483647 w 60"/>
                <a:gd name="T5" fmla="*/ 2147483647 h 60"/>
                <a:gd name="T6" fmla="*/ 2147483647 w 60"/>
                <a:gd name="T7" fmla="*/ 2147483647 h 60"/>
                <a:gd name="T8" fmla="*/ 2147483647 w 60"/>
                <a:gd name="T9" fmla="*/ 2147483647 h 60"/>
                <a:gd name="T10" fmla="*/ 0 w 60"/>
                <a:gd name="T11" fmla="*/ 2147483647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5127780" y="4983744"/>
              <a:ext cx="92075" cy="95250"/>
            </a:xfrm>
            <a:custGeom>
              <a:avLst/>
              <a:gdLst>
                <a:gd name="T0" fmla="*/ 0 w 60"/>
                <a:gd name="T1" fmla="*/ 2147483647 h 61"/>
                <a:gd name="T2" fmla="*/ 2147483647 w 60"/>
                <a:gd name="T3" fmla="*/ 0 h 61"/>
                <a:gd name="T4" fmla="*/ 2147483647 w 60"/>
                <a:gd name="T5" fmla="*/ 2147483647 h 61"/>
                <a:gd name="T6" fmla="*/ 2147483647 w 60"/>
                <a:gd name="T7" fmla="*/ 2147483647 h 61"/>
                <a:gd name="T8" fmla="*/ 2147483647 w 60"/>
                <a:gd name="T9" fmla="*/ 2147483647 h 61"/>
                <a:gd name="T10" fmla="*/ 0 w 60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1"/>
                <a:gd name="T20" fmla="*/ 60 w 6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1">
                  <a:moveTo>
                    <a:pt x="0" y="31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47"/>
                    <a:pt x="47" y="61"/>
                    <a:pt x="30" y="61"/>
                  </a:cubicBezTo>
                  <a:cubicBezTo>
                    <a:pt x="13" y="61"/>
                    <a:pt x="0" y="47"/>
                    <a:pt x="0" y="31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69"/>
            <p:cNvSpPr>
              <a:spLocks/>
            </p:cNvSpPr>
            <p:nvPr/>
          </p:nvSpPr>
          <p:spPr bwMode="auto">
            <a:xfrm>
              <a:off x="5127780" y="4983744"/>
              <a:ext cx="92075" cy="95250"/>
            </a:xfrm>
            <a:custGeom>
              <a:avLst/>
              <a:gdLst>
                <a:gd name="T0" fmla="*/ 0 w 58"/>
                <a:gd name="T1" fmla="*/ 2147483647 h 60"/>
                <a:gd name="T2" fmla="*/ 2147483647 w 58"/>
                <a:gd name="T3" fmla="*/ 0 h 60"/>
                <a:gd name="T4" fmla="*/ 2147483647 w 58"/>
                <a:gd name="T5" fmla="*/ 2147483647 h 60"/>
                <a:gd name="T6" fmla="*/ 2147483647 w 58"/>
                <a:gd name="T7" fmla="*/ 2147483647 h 60"/>
                <a:gd name="T8" fmla="*/ 2147483647 w 58"/>
                <a:gd name="T9" fmla="*/ 2147483647 h 60"/>
                <a:gd name="T10" fmla="*/ 0 w 58"/>
                <a:gd name="T11" fmla="*/ 2147483647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60"/>
                <a:gd name="T20" fmla="*/ 58 w 58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60">
                  <a:moveTo>
                    <a:pt x="0" y="31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8" y="14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1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0"/>
            <p:cNvSpPr>
              <a:spLocks noChangeShapeType="1"/>
            </p:cNvSpPr>
            <p:nvPr/>
          </p:nvSpPr>
          <p:spPr bwMode="auto">
            <a:xfrm>
              <a:off x="5173817" y="5078994"/>
              <a:ext cx="0" cy="1889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H="1">
              <a:off x="5032530" y="5267907"/>
              <a:ext cx="28257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5086505" y="4534482"/>
              <a:ext cx="139700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5245255" y="4680532"/>
              <a:ext cx="49212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6459692" y="3626432"/>
              <a:ext cx="201613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zh-CN"/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6635905" y="3750257"/>
              <a:ext cx="889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7370917" y="2689807"/>
              <a:ext cx="201613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7569355" y="2839032"/>
              <a:ext cx="2381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lang="en-US" altLang="zh-CN"/>
            </a:p>
          </p:txBody>
        </p:sp>
        <p:sp>
          <p:nvSpPr>
            <p:cNvPr id="28" name="Rectangle 80"/>
            <p:cNvSpPr>
              <a:spLocks noChangeArrowheads="1"/>
            </p:cNvSpPr>
            <p:nvPr/>
          </p:nvSpPr>
          <p:spPr bwMode="auto">
            <a:xfrm>
              <a:off x="7991630" y="3985207"/>
              <a:ext cx="139700" cy="334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lang="en-US" altLang="zh-CN"/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8115455" y="4136019"/>
              <a:ext cx="889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/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7407430" y="4463044"/>
              <a:ext cx="0" cy="941388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6"/>
            <p:cNvSpPr>
              <a:spLocks/>
            </p:cNvSpPr>
            <p:nvPr/>
          </p:nvSpPr>
          <p:spPr bwMode="auto">
            <a:xfrm>
              <a:off x="7358217" y="4415419"/>
              <a:ext cx="95250" cy="95250"/>
            </a:xfrm>
            <a:custGeom>
              <a:avLst/>
              <a:gdLst>
                <a:gd name="T0" fmla="*/ 0 w 61"/>
                <a:gd name="T1" fmla="*/ 2147483647 h 61"/>
                <a:gd name="T2" fmla="*/ 2147483647 w 61"/>
                <a:gd name="T3" fmla="*/ 0 h 61"/>
                <a:gd name="T4" fmla="*/ 2147483647 w 61"/>
                <a:gd name="T5" fmla="*/ 2147483647 h 61"/>
                <a:gd name="T6" fmla="*/ 2147483647 w 61"/>
                <a:gd name="T7" fmla="*/ 2147483647 h 61"/>
                <a:gd name="T8" fmla="*/ 2147483647 w 61"/>
                <a:gd name="T9" fmla="*/ 2147483647 h 61"/>
                <a:gd name="T10" fmla="*/ 0 w 61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1"/>
                <a:gd name="T20" fmla="*/ 61 w 61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1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7358217" y="4415419"/>
              <a:ext cx="95250" cy="95250"/>
            </a:xfrm>
            <a:custGeom>
              <a:avLst/>
              <a:gdLst>
                <a:gd name="T0" fmla="*/ 0 w 60"/>
                <a:gd name="T1" fmla="*/ 2147483647 h 60"/>
                <a:gd name="T2" fmla="*/ 2147483647 w 60"/>
                <a:gd name="T3" fmla="*/ 0 h 60"/>
                <a:gd name="T4" fmla="*/ 2147483647 w 60"/>
                <a:gd name="T5" fmla="*/ 2147483647 h 60"/>
                <a:gd name="T6" fmla="*/ 2147483647 w 60"/>
                <a:gd name="T7" fmla="*/ 2147483647 h 60"/>
                <a:gd name="T8" fmla="*/ 2147483647 w 60"/>
                <a:gd name="T9" fmla="*/ 2147483647 h 60"/>
                <a:gd name="T10" fmla="*/ 0 w 60"/>
                <a:gd name="T11" fmla="*/ 2147483647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0"/>
                <a:gd name="T20" fmla="*/ 60 w 60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0">
                  <a:moveTo>
                    <a:pt x="0" y="30"/>
                  </a:moveTo>
                  <a:cubicBezTo>
                    <a:pt x="0" y="14"/>
                    <a:pt x="14" y="0"/>
                    <a:pt x="31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1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8"/>
            <p:cNvSpPr>
              <a:spLocks noChangeShapeType="1"/>
            </p:cNvSpPr>
            <p:nvPr/>
          </p:nvSpPr>
          <p:spPr bwMode="auto">
            <a:xfrm flipH="1">
              <a:off x="7266142" y="5404432"/>
              <a:ext cx="280988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89"/>
            <p:cNvSpPr>
              <a:spLocks noChangeArrowheads="1"/>
            </p:cNvSpPr>
            <p:nvPr/>
          </p:nvSpPr>
          <p:spPr bwMode="auto">
            <a:xfrm>
              <a:off x="7312180" y="4699582"/>
              <a:ext cx="187325" cy="469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7312180" y="4699582"/>
              <a:ext cx="187325" cy="469900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91"/>
            <p:cNvSpPr>
              <a:spLocks noChangeArrowheads="1"/>
            </p:cNvSpPr>
            <p:nvPr/>
          </p:nvSpPr>
          <p:spPr bwMode="auto">
            <a:xfrm>
              <a:off x="7545542" y="4758319"/>
              <a:ext cx="171450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7718580" y="4907544"/>
              <a:ext cx="10795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42" name="Line 105"/>
            <p:cNvSpPr>
              <a:spLocks noChangeShapeType="1"/>
            </p:cNvSpPr>
            <p:nvPr/>
          </p:nvSpPr>
          <p:spPr bwMode="auto">
            <a:xfrm>
              <a:off x="5237317" y="4467807"/>
              <a:ext cx="4762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46830" y="4420182"/>
              <a:ext cx="93662" cy="93662"/>
            </a:xfrm>
            <a:custGeom>
              <a:avLst/>
              <a:gdLst>
                <a:gd name="T0" fmla="*/ 0 w 61"/>
                <a:gd name="T1" fmla="*/ 2147483647 h 60"/>
                <a:gd name="T2" fmla="*/ 2147483647 w 61"/>
                <a:gd name="T3" fmla="*/ 0 h 60"/>
                <a:gd name="T4" fmla="*/ 2147483647 w 61"/>
                <a:gd name="T5" fmla="*/ 2147483647 h 60"/>
                <a:gd name="T6" fmla="*/ 2147483647 w 61"/>
                <a:gd name="T7" fmla="*/ 2147483647 h 60"/>
                <a:gd name="T8" fmla="*/ 2147483647 w 61"/>
                <a:gd name="T9" fmla="*/ 2147483647 h 60"/>
                <a:gd name="T10" fmla="*/ 0 w 61"/>
                <a:gd name="T11" fmla="*/ 2147483647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60"/>
                <a:gd name="T20" fmla="*/ 61 w 61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6"/>
                    <a:pt x="47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5146830" y="4420182"/>
              <a:ext cx="93662" cy="93662"/>
            </a:xfrm>
            <a:custGeom>
              <a:avLst/>
              <a:gdLst>
                <a:gd name="T0" fmla="*/ 0 w 59"/>
                <a:gd name="T1" fmla="*/ 2147483647 h 59"/>
                <a:gd name="T2" fmla="*/ 2147483647 w 59"/>
                <a:gd name="T3" fmla="*/ 0 h 59"/>
                <a:gd name="T4" fmla="*/ 2147483647 w 59"/>
                <a:gd name="T5" fmla="*/ 2147483647 h 59"/>
                <a:gd name="T6" fmla="*/ 2147483647 w 59"/>
                <a:gd name="T7" fmla="*/ 2147483647 h 59"/>
                <a:gd name="T8" fmla="*/ 2147483647 w 59"/>
                <a:gd name="T9" fmla="*/ 2147483647 h 59"/>
                <a:gd name="T10" fmla="*/ 0 w 59"/>
                <a:gd name="T11" fmla="*/ 2147483647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"/>
                <a:gd name="T19" fmla="*/ 0 h 59"/>
                <a:gd name="T20" fmla="*/ 59 w 5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" h="59">
                  <a:moveTo>
                    <a:pt x="0" y="30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9" y="13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45"/>
                    <a:pt x="45" y="59"/>
                    <a:pt x="29" y="59"/>
                  </a:cubicBezTo>
                  <a:cubicBezTo>
                    <a:pt x="13" y="59"/>
                    <a:pt x="0" y="45"/>
                    <a:pt x="0" y="30"/>
                  </a:cubicBez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2"/>
            <p:cNvSpPr>
              <a:spLocks noChangeShapeType="1"/>
            </p:cNvSpPr>
            <p:nvPr/>
          </p:nvSpPr>
          <p:spPr bwMode="auto">
            <a:xfrm>
              <a:off x="6643842" y="4031244"/>
              <a:ext cx="0" cy="42545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" name="Group 130"/>
            <p:cNvGrpSpPr>
              <a:grpSpLocks/>
            </p:cNvGrpSpPr>
            <p:nvPr/>
          </p:nvGrpSpPr>
          <p:grpSpPr bwMode="auto">
            <a:xfrm>
              <a:off x="5662768" y="4415419"/>
              <a:ext cx="2392363" cy="1866900"/>
              <a:chOff x="1932" y="1950"/>
              <a:chExt cx="1507" cy="1176"/>
            </a:xfrm>
          </p:grpSpPr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2558" y="2988"/>
                <a:ext cx="295" cy="0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66"/>
              <p:cNvSpPr>
                <a:spLocks/>
              </p:cNvSpPr>
              <p:nvPr/>
            </p:nvSpPr>
            <p:spPr bwMode="auto">
              <a:xfrm>
                <a:off x="2528" y="1950"/>
                <a:ext cx="59" cy="60"/>
              </a:xfrm>
              <a:custGeom>
                <a:avLst/>
                <a:gdLst>
                  <a:gd name="T0" fmla="*/ 0 w 60"/>
                  <a:gd name="T1" fmla="*/ 30 h 61"/>
                  <a:gd name="T2" fmla="*/ 30 w 60"/>
                  <a:gd name="T3" fmla="*/ 0 h 61"/>
                  <a:gd name="T4" fmla="*/ 57 w 60"/>
                  <a:gd name="T5" fmla="*/ 30 h 61"/>
                  <a:gd name="T6" fmla="*/ 57 w 60"/>
                  <a:gd name="T7" fmla="*/ 30 h 61"/>
                  <a:gd name="T8" fmla="*/ 30 w 60"/>
                  <a:gd name="T9" fmla="*/ 58 h 61"/>
                  <a:gd name="T10" fmla="*/ 0 w 60"/>
                  <a:gd name="T11" fmla="*/ 30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61"/>
                  <a:gd name="T20" fmla="*/ 60 w 60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61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7" y="0"/>
                      <a:pt x="60" y="14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47"/>
                      <a:pt x="47" y="61"/>
                      <a:pt x="30" y="61"/>
                    </a:cubicBezTo>
                    <a:cubicBezTo>
                      <a:pt x="13" y="61"/>
                      <a:pt x="0" y="47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" name="Group 129"/>
              <p:cNvGrpSpPr>
                <a:grpSpLocks/>
              </p:cNvGrpSpPr>
              <p:nvPr/>
            </p:nvGrpSpPr>
            <p:grpSpPr bwMode="auto">
              <a:xfrm>
                <a:off x="1932" y="1950"/>
                <a:ext cx="1507" cy="1176"/>
                <a:chOff x="1932" y="1950"/>
                <a:chExt cx="1507" cy="1176"/>
              </a:xfrm>
            </p:grpSpPr>
            <p:sp>
              <p:nvSpPr>
                <p:cNvPr id="53" name="Rectangle 76"/>
                <p:cNvSpPr>
                  <a:spLocks noChangeArrowheads="1"/>
                </p:cNvSpPr>
                <p:nvPr/>
              </p:nvSpPr>
              <p:spPr bwMode="auto">
                <a:xfrm>
                  <a:off x="2462" y="2284"/>
                  <a:ext cx="127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200">
                      <a:solidFill>
                        <a:srgbClr val="000000"/>
                      </a:solidFill>
                      <a:latin typeface="Times New Roman" pitchFamily="18" charset="0"/>
                    </a:rPr>
                    <a:t>V</a:t>
                  </a:r>
                  <a:endParaRPr lang="en-US" altLang="zh-CN"/>
                </a:p>
              </p:txBody>
            </p:sp>
            <p:sp>
              <p:nvSpPr>
                <p:cNvPr id="54" name="Rectangle 77"/>
                <p:cNvSpPr>
                  <a:spLocks noChangeArrowheads="1"/>
                </p:cNvSpPr>
                <p:nvPr/>
              </p:nvSpPr>
              <p:spPr bwMode="auto">
                <a:xfrm>
                  <a:off x="2572" y="2369"/>
                  <a:ext cx="56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/>
                </a:p>
              </p:txBody>
            </p:sp>
            <p:sp>
              <p:nvSpPr>
                <p:cNvPr id="55" name="Line 44"/>
                <p:cNvSpPr>
                  <a:spLocks noChangeShapeType="1"/>
                </p:cNvSpPr>
                <p:nvPr/>
              </p:nvSpPr>
              <p:spPr bwMode="auto">
                <a:xfrm>
                  <a:off x="1961" y="2396"/>
                  <a:ext cx="362" cy="0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321" y="2247"/>
                  <a:ext cx="0" cy="297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3"/>
                <p:cNvSpPr>
                  <a:spLocks noChangeShapeType="1"/>
                </p:cNvSpPr>
                <p:nvPr/>
              </p:nvSpPr>
              <p:spPr bwMode="auto">
                <a:xfrm>
                  <a:off x="2321" y="2454"/>
                  <a:ext cx="235" cy="88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323" y="2247"/>
                  <a:ext cx="233" cy="89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55"/>
                <p:cNvSpPr>
                  <a:spLocks/>
                </p:cNvSpPr>
                <p:nvPr/>
              </p:nvSpPr>
              <p:spPr bwMode="auto">
                <a:xfrm>
                  <a:off x="2319" y="2271"/>
                  <a:ext cx="124" cy="66"/>
                </a:xfrm>
                <a:custGeom>
                  <a:avLst/>
                  <a:gdLst>
                    <a:gd name="T0" fmla="*/ 124 w 124"/>
                    <a:gd name="T1" fmla="*/ 44 h 66"/>
                    <a:gd name="T2" fmla="*/ 95 w 124"/>
                    <a:gd name="T3" fmla="*/ 30 h 66"/>
                    <a:gd name="T4" fmla="*/ 108 w 124"/>
                    <a:gd name="T5" fmla="*/ 0 h 66"/>
                    <a:gd name="T6" fmla="*/ 0 w 124"/>
                    <a:gd name="T7" fmla="*/ 66 h 66"/>
                    <a:gd name="T8" fmla="*/ 124 w 124"/>
                    <a:gd name="T9" fmla="*/ 44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4"/>
                    <a:gd name="T16" fmla="*/ 0 h 66"/>
                    <a:gd name="T17" fmla="*/ 124 w 12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4" h="66">
                      <a:moveTo>
                        <a:pt x="124" y="44"/>
                      </a:moveTo>
                      <a:lnTo>
                        <a:pt x="95" y="30"/>
                      </a:lnTo>
                      <a:lnTo>
                        <a:pt x="108" y="0"/>
                      </a:lnTo>
                      <a:lnTo>
                        <a:pt x="0" y="66"/>
                      </a:lnTo>
                      <a:lnTo>
                        <a:pt x="124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Freeform 56"/>
                <p:cNvSpPr>
                  <a:spLocks/>
                </p:cNvSpPr>
                <p:nvPr/>
              </p:nvSpPr>
              <p:spPr bwMode="auto">
                <a:xfrm>
                  <a:off x="2319" y="2271"/>
                  <a:ext cx="124" cy="66"/>
                </a:xfrm>
                <a:custGeom>
                  <a:avLst/>
                  <a:gdLst>
                    <a:gd name="T0" fmla="*/ 124 w 124"/>
                    <a:gd name="T1" fmla="*/ 44 h 66"/>
                    <a:gd name="T2" fmla="*/ 95 w 124"/>
                    <a:gd name="T3" fmla="*/ 30 h 66"/>
                    <a:gd name="T4" fmla="*/ 108 w 124"/>
                    <a:gd name="T5" fmla="*/ 0 h 66"/>
                    <a:gd name="T6" fmla="*/ 0 w 124"/>
                    <a:gd name="T7" fmla="*/ 66 h 66"/>
                    <a:gd name="T8" fmla="*/ 124 w 124"/>
                    <a:gd name="T9" fmla="*/ 44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4"/>
                    <a:gd name="T16" fmla="*/ 0 h 66"/>
                    <a:gd name="T17" fmla="*/ 124 w 12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4" h="66">
                      <a:moveTo>
                        <a:pt x="124" y="44"/>
                      </a:moveTo>
                      <a:lnTo>
                        <a:pt x="95" y="30"/>
                      </a:lnTo>
                      <a:lnTo>
                        <a:pt x="108" y="0"/>
                      </a:lnTo>
                      <a:lnTo>
                        <a:pt x="0" y="66"/>
                      </a:lnTo>
                      <a:lnTo>
                        <a:pt x="124" y="44"/>
                      </a:lnTo>
                      <a:close/>
                    </a:path>
                  </a:pathLst>
                </a:custGeom>
                <a:noFill/>
                <a:ln w="793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9"/>
                <p:cNvSpPr>
                  <a:spLocks/>
                </p:cNvSpPr>
                <p:nvPr/>
              </p:nvSpPr>
              <p:spPr bwMode="auto">
                <a:xfrm>
                  <a:off x="2848" y="2962"/>
                  <a:ext cx="60" cy="59"/>
                </a:xfrm>
                <a:custGeom>
                  <a:avLst/>
                  <a:gdLst>
                    <a:gd name="T0" fmla="*/ 0 w 61"/>
                    <a:gd name="T1" fmla="*/ 30 h 60"/>
                    <a:gd name="T2" fmla="*/ 30 w 61"/>
                    <a:gd name="T3" fmla="*/ 0 h 60"/>
                    <a:gd name="T4" fmla="*/ 58 w 61"/>
                    <a:gd name="T5" fmla="*/ 30 h 60"/>
                    <a:gd name="T6" fmla="*/ 58 w 61"/>
                    <a:gd name="T7" fmla="*/ 30 h 60"/>
                    <a:gd name="T8" fmla="*/ 30 w 61"/>
                    <a:gd name="T9" fmla="*/ 57 h 60"/>
                    <a:gd name="T10" fmla="*/ 0 w 61"/>
                    <a:gd name="T11" fmla="*/ 3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0"/>
                    <a:gd name="T20" fmla="*/ 61 w 61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0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47"/>
                        <a:pt x="47" y="60"/>
                        <a:pt x="30" y="60"/>
                      </a:cubicBezTo>
                      <a:cubicBezTo>
                        <a:pt x="14" y="60"/>
                        <a:pt x="0" y="47"/>
                        <a:pt x="0" y="30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60"/>
                <p:cNvSpPr>
                  <a:spLocks/>
                </p:cNvSpPr>
                <p:nvPr/>
              </p:nvSpPr>
              <p:spPr bwMode="auto">
                <a:xfrm>
                  <a:off x="2848" y="2962"/>
                  <a:ext cx="60" cy="59"/>
                </a:xfrm>
                <a:custGeom>
                  <a:avLst/>
                  <a:gdLst>
                    <a:gd name="T0" fmla="*/ 0 w 60"/>
                    <a:gd name="T1" fmla="*/ 29 h 59"/>
                    <a:gd name="T2" fmla="*/ 29 w 60"/>
                    <a:gd name="T3" fmla="*/ 0 h 59"/>
                    <a:gd name="T4" fmla="*/ 60 w 60"/>
                    <a:gd name="T5" fmla="*/ 29 h 59"/>
                    <a:gd name="T6" fmla="*/ 60 w 60"/>
                    <a:gd name="T7" fmla="*/ 29 h 59"/>
                    <a:gd name="T8" fmla="*/ 29 w 60"/>
                    <a:gd name="T9" fmla="*/ 59 h 59"/>
                    <a:gd name="T10" fmla="*/ 0 w 60"/>
                    <a:gd name="T11" fmla="*/ 29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"/>
                    <a:gd name="T19" fmla="*/ 0 h 59"/>
                    <a:gd name="T20" fmla="*/ 60 w 60"/>
                    <a:gd name="T21" fmla="*/ 59 h 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" h="59">
                      <a:moveTo>
                        <a:pt x="0" y="29"/>
                      </a:moveTo>
                      <a:cubicBezTo>
                        <a:pt x="0" y="12"/>
                        <a:pt x="14" y="0"/>
                        <a:pt x="29" y="0"/>
                      </a:cubicBezTo>
                      <a:cubicBezTo>
                        <a:pt x="46" y="0"/>
                        <a:pt x="60" y="12"/>
                        <a:pt x="60" y="29"/>
                      </a:cubicBezTo>
                      <a:cubicBezTo>
                        <a:pt x="60" y="29"/>
                        <a:pt x="60" y="29"/>
                        <a:pt x="60" y="29"/>
                      </a:cubicBezTo>
                      <a:cubicBezTo>
                        <a:pt x="60" y="46"/>
                        <a:pt x="46" y="59"/>
                        <a:pt x="29" y="59"/>
                      </a:cubicBezTo>
                      <a:cubicBezTo>
                        <a:pt x="14" y="59"/>
                        <a:pt x="0" y="46"/>
                        <a:pt x="0" y="29"/>
                      </a:cubicBezTo>
                    </a:path>
                  </a:pathLst>
                </a:custGeom>
                <a:noFill/>
                <a:ln w="238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4"/>
                <p:cNvSpPr>
                  <a:spLocks/>
                </p:cNvSpPr>
                <p:nvPr/>
              </p:nvSpPr>
              <p:spPr bwMode="auto">
                <a:xfrm>
                  <a:off x="1932" y="1953"/>
                  <a:ext cx="59" cy="59"/>
                </a:xfrm>
                <a:custGeom>
                  <a:avLst/>
                  <a:gdLst>
                    <a:gd name="T0" fmla="*/ 0 w 60"/>
                    <a:gd name="T1" fmla="*/ 30 h 60"/>
                    <a:gd name="T2" fmla="*/ 30 w 60"/>
                    <a:gd name="T3" fmla="*/ 0 h 60"/>
                    <a:gd name="T4" fmla="*/ 57 w 60"/>
                    <a:gd name="T5" fmla="*/ 30 h 60"/>
                    <a:gd name="T6" fmla="*/ 57 w 60"/>
                    <a:gd name="T7" fmla="*/ 30 h 60"/>
                    <a:gd name="T8" fmla="*/ 30 w 60"/>
                    <a:gd name="T9" fmla="*/ 57 h 60"/>
                    <a:gd name="T10" fmla="*/ 0 w 60"/>
                    <a:gd name="T11" fmla="*/ 3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"/>
                    <a:gd name="T19" fmla="*/ 0 h 60"/>
                    <a:gd name="T20" fmla="*/ 60 w 60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" h="60">
                      <a:moveTo>
                        <a:pt x="0" y="30"/>
                      </a:move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47" y="0"/>
                        <a:pt x="60" y="13"/>
                        <a:pt x="60" y="30"/>
                      </a:cubicBezTo>
                      <a:cubicBezTo>
                        <a:pt x="60" y="30"/>
                        <a:pt x="60" y="30"/>
                        <a:pt x="60" y="30"/>
                      </a:cubicBezTo>
                      <a:cubicBezTo>
                        <a:pt x="60" y="47"/>
                        <a:pt x="47" y="60"/>
                        <a:pt x="30" y="60"/>
                      </a:cubicBezTo>
                      <a:cubicBezTo>
                        <a:pt x="13" y="60"/>
                        <a:pt x="0" y="47"/>
                        <a:pt x="0" y="30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5"/>
                <p:cNvSpPr>
                  <a:spLocks/>
                </p:cNvSpPr>
                <p:nvPr/>
              </p:nvSpPr>
              <p:spPr bwMode="auto">
                <a:xfrm>
                  <a:off x="1932" y="1953"/>
                  <a:ext cx="59" cy="59"/>
                </a:xfrm>
                <a:custGeom>
                  <a:avLst/>
                  <a:gdLst>
                    <a:gd name="T0" fmla="*/ 0 w 59"/>
                    <a:gd name="T1" fmla="*/ 30 h 59"/>
                    <a:gd name="T2" fmla="*/ 29 w 59"/>
                    <a:gd name="T3" fmla="*/ 0 h 59"/>
                    <a:gd name="T4" fmla="*/ 59 w 59"/>
                    <a:gd name="T5" fmla="*/ 30 h 59"/>
                    <a:gd name="T6" fmla="*/ 59 w 59"/>
                    <a:gd name="T7" fmla="*/ 30 h 59"/>
                    <a:gd name="T8" fmla="*/ 29 w 59"/>
                    <a:gd name="T9" fmla="*/ 59 h 59"/>
                    <a:gd name="T10" fmla="*/ 0 w 59"/>
                    <a:gd name="T11" fmla="*/ 30 h 5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"/>
                    <a:gd name="T19" fmla="*/ 0 h 59"/>
                    <a:gd name="T20" fmla="*/ 59 w 59"/>
                    <a:gd name="T21" fmla="*/ 59 h 5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" h="59">
                      <a:moveTo>
                        <a:pt x="0" y="30"/>
                      </a:moveTo>
                      <a:cubicBezTo>
                        <a:pt x="0" y="13"/>
                        <a:pt x="13" y="0"/>
                        <a:pt x="29" y="0"/>
                      </a:cubicBezTo>
                      <a:cubicBezTo>
                        <a:pt x="46" y="0"/>
                        <a:pt x="59" y="13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46"/>
                        <a:pt x="46" y="59"/>
                        <a:pt x="29" y="59"/>
                      </a:cubicBezTo>
                      <a:cubicBezTo>
                        <a:pt x="13" y="59"/>
                        <a:pt x="0" y="46"/>
                        <a:pt x="0" y="30"/>
                      </a:cubicBezTo>
                    </a:path>
                  </a:pathLst>
                </a:custGeom>
                <a:noFill/>
                <a:ln w="793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7"/>
                <p:cNvSpPr>
                  <a:spLocks/>
                </p:cNvSpPr>
                <p:nvPr/>
              </p:nvSpPr>
              <p:spPr bwMode="auto">
                <a:xfrm>
                  <a:off x="2528" y="1950"/>
                  <a:ext cx="59" cy="60"/>
                </a:xfrm>
                <a:custGeom>
                  <a:avLst/>
                  <a:gdLst>
                    <a:gd name="T0" fmla="*/ 0 w 59"/>
                    <a:gd name="T1" fmla="*/ 30 h 60"/>
                    <a:gd name="T2" fmla="*/ 30 w 59"/>
                    <a:gd name="T3" fmla="*/ 0 h 60"/>
                    <a:gd name="T4" fmla="*/ 59 w 59"/>
                    <a:gd name="T5" fmla="*/ 30 h 60"/>
                    <a:gd name="T6" fmla="*/ 59 w 59"/>
                    <a:gd name="T7" fmla="*/ 30 h 60"/>
                    <a:gd name="T8" fmla="*/ 30 w 59"/>
                    <a:gd name="T9" fmla="*/ 60 h 60"/>
                    <a:gd name="T10" fmla="*/ 0 w 59"/>
                    <a:gd name="T11" fmla="*/ 3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"/>
                    <a:gd name="T19" fmla="*/ 0 h 60"/>
                    <a:gd name="T20" fmla="*/ 59 w 59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" h="60">
                      <a:moveTo>
                        <a:pt x="0" y="30"/>
                      </a:move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46" y="0"/>
                        <a:pt x="59" y="14"/>
                        <a:pt x="59" y="30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46"/>
                        <a:pt x="46" y="60"/>
                        <a:pt x="30" y="60"/>
                      </a:cubicBezTo>
                      <a:cubicBezTo>
                        <a:pt x="13" y="60"/>
                        <a:pt x="0" y="46"/>
                        <a:pt x="0" y="30"/>
                      </a:cubicBezTo>
                    </a:path>
                  </a:pathLst>
                </a:custGeom>
                <a:noFill/>
                <a:ln w="7938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79" y="2869"/>
                  <a:ext cx="176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en-US" sz="2200" i="1">
                      <a:solidFill>
                        <a:srgbClr val="000000"/>
                      </a:solidFill>
                      <a:latin typeface="宋体" charset="-122"/>
                    </a:rPr>
                    <a:t>－</a:t>
                  </a:r>
                  <a:endParaRPr lang="zh-CN" altLang="en-US"/>
                </a:p>
              </p:txBody>
            </p:sp>
            <p:sp>
              <p:nvSpPr>
                <p:cNvPr id="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5" y="2888"/>
                  <a:ext cx="127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200" i="1">
                      <a:solidFill>
                        <a:srgbClr val="000000"/>
                      </a:solidFill>
                      <a:latin typeface="Times New Roman" pitchFamily="18" charset="0"/>
                    </a:rPr>
                    <a:t>U</a:t>
                  </a:r>
                  <a:endParaRPr lang="en-US" altLang="zh-CN"/>
                </a:p>
              </p:txBody>
            </p:sp>
            <p:sp>
              <p:nvSpPr>
                <p:cNvPr id="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88" y="2990"/>
                  <a:ext cx="151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CC</a:t>
                  </a:r>
                  <a:endParaRPr lang="en-US" altLang="zh-CN" dirty="0"/>
                </a:p>
              </p:txBody>
            </p:sp>
            <p:sp>
              <p:nvSpPr>
                <p:cNvPr id="69" name="Line 123"/>
                <p:cNvSpPr>
                  <a:spLocks noChangeShapeType="1"/>
                </p:cNvSpPr>
                <p:nvPr/>
              </p:nvSpPr>
              <p:spPr bwMode="auto">
                <a:xfrm>
                  <a:off x="2550" y="1971"/>
                  <a:ext cx="0" cy="268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124"/>
                <p:cNvSpPr>
                  <a:spLocks noChangeShapeType="1"/>
                </p:cNvSpPr>
                <p:nvPr/>
              </p:nvSpPr>
              <p:spPr bwMode="auto">
                <a:xfrm>
                  <a:off x="2550" y="2547"/>
                  <a:ext cx="0" cy="443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125"/>
                <p:cNvSpPr>
                  <a:spLocks noChangeShapeType="1"/>
                </p:cNvSpPr>
                <p:nvPr/>
              </p:nvSpPr>
              <p:spPr bwMode="auto">
                <a:xfrm>
                  <a:off x="1961" y="1975"/>
                  <a:ext cx="0" cy="413"/>
                </a:xfrm>
                <a:prstGeom prst="line">
                  <a:avLst/>
                </a:prstGeom>
                <a:noFill/>
                <a:ln w="238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3" name="矩形 72"/>
          <p:cNvSpPr/>
          <p:nvPr/>
        </p:nvSpPr>
        <p:spPr>
          <a:xfrm>
            <a:off x="708509" y="1391231"/>
            <a:ext cx="50479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1.</a:t>
            </a:r>
            <a:r>
              <a:rPr kumimoji="1" lang="zh-CN" altLang="en-US" sz="2800" b="1" dirty="0" smtClean="0">
                <a:latin typeface="Times New Roman" pitchFamily="18" charset="0"/>
              </a:rPr>
              <a:t>关于下图所示</a:t>
            </a:r>
            <a:r>
              <a:rPr kumimoji="1" lang="zh-CN" altLang="zh-CN" sz="2800" b="1" dirty="0" smtClean="0">
                <a:latin typeface="Times New Roman" pitchFamily="18" charset="0"/>
              </a:rPr>
              <a:t>功放电路</a:t>
            </a:r>
            <a:r>
              <a:rPr kumimoji="1" lang="zh-CN" altLang="en-US" sz="2800" b="1" dirty="0" smtClean="0">
                <a:latin typeface="Times New Roman" pitchFamily="18" charset="0"/>
              </a:rPr>
              <a:t>，说法正确的是</a:t>
            </a:r>
            <a:r>
              <a:rPr kumimoji="1" lang="en-US" altLang="zh-CN" sz="2800" b="1" dirty="0" smtClean="0">
                <a:latin typeface="Times New Roman" pitchFamily="18" charset="0"/>
              </a:rPr>
              <a:t>____</a:t>
            </a:r>
            <a:r>
              <a:rPr kumimoji="1"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800647" y="2850241"/>
            <a:ext cx="38880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A.</a:t>
            </a:r>
            <a:r>
              <a:rPr kumimoji="1" lang="en-US" altLang="zh-CN" sz="2800" b="1" dirty="0">
                <a:latin typeface="Times New Roman" pitchFamily="18" charset="0"/>
              </a:rPr>
              <a:t> V1</a:t>
            </a:r>
            <a:r>
              <a:rPr kumimoji="1" lang="zh-CN" altLang="en-US" sz="2800" b="1" dirty="0">
                <a:latin typeface="Times New Roman" pitchFamily="18" charset="0"/>
              </a:rPr>
              <a:t>和</a:t>
            </a:r>
            <a:r>
              <a:rPr kumimoji="1" lang="en-US" altLang="zh-CN" sz="2800" b="1" dirty="0">
                <a:latin typeface="Times New Roman" pitchFamily="18" charset="0"/>
              </a:rPr>
              <a:t>V2</a:t>
            </a:r>
            <a:r>
              <a:rPr kumimoji="1" lang="zh-CN" altLang="en-US" sz="2800" b="1" dirty="0">
                <a:latin typeface="Times New Roman" pitchFamily="18" charset="0"/>
              </a:rPr>
              <a:t>管</a:t>
            </a:r>
            <a:r>
              <a:rPr kumimoji="1" lang="zh-CN" altLang="en-US" sz="2800" b="1" dirty="0" smtClean="0">
                <a:latin typeface="Times New Roman" pitchFamily="18" charset="0"/>
              </a:rPr>
              <a:t>同时导通</a:t>
            </a:r>
            <a:endParaRPr lang="zh-CN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800646" y="3677012"/>
            <a:ext cx="599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B.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77" name="矩形 76"/>
          <p:cNvSpPr/>
          <p:nvPr/>
        </p:nvSpPr>
        <p:spPr>
          <a:xfrm>
            <a:off x="800645" y="4365273"/>
            <a:ext cx="42388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C. </a:t>
            </a:r>
            <a:r>
              <a:rPr kumimoji="1" lang="en-US" altLang="zh-CN" sz="2800" b="1" i="1" dirty="0" err="1" smtClean="0">
                <a:latin typeface="Times New Roman" pitchFamily="18" charset="0"/>
              </a:rPr>
              <a:t>u</a:t>
            </a:r>
            <a:r>
              <a:rPr kumimoji="1" lang="en-US" altLang="zh-CN" sz="2800" b="1" baseline="-25000" dirty="0" err="1" smtClean="0">
                <a:latin typeface="Times New Roman" pitchFamily="18" charset="0"/>
              </a:rPr>
              <a:t>o</a:t>
            </a:r>
            <a:r>
              <a:rPr kumimoji="1" lang="zh-CN" altLang="en-US" sz="2800" b="1" dirty="0" smtClean="0">
                <a:latin typeface="Times New Roman" pitchFamily="18" charset="0"/>
              </a:rPr>
              <a:t>为半周期正弦信号</a:t>
            </a:r>
            <a:endParaRPr lang="zh-CN" altLang="en-US" sz="2800" dirty="0"/>
          </a:p>
        </p:txBody>
      </p:sp>
      <p:sp>
        <p:nvSpPr>
          <p:cNvPr id="78" name="矩形 77"/>
          <p:cNvSpPr/>
          <p:nvPr/>
        </p:nvSpPr>
        <p:spPr>
          <a:xfrm>
            <a:off x="800644" y="5118685"/>
            <a:ext cx="42388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D. </a:t>
            </a:r>
            <a:r>
              <a:rPr kumimoji="1" lang="zh-CN" altLang="en-US" sz="2800" b="1" dirty="0" smtClean="0">
                <a:latin typeface="Times New Roman" pitchFamily="18" charset="0"/>
              </a:rPr>
              <a:t>电路存在交越失真现象</a:t>
            </a:r>
            <a:endParaRPr lang="zh-CN" altLang="en-US" sz="2800" dirty="0"/>
          </a:p>
        </p:txBody>
      </p:sp>
      <p:graphicFrame>
        <p:nvGraphicFramePr>
          <p:cNvPr id="79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87482"/>
              </p:ext>
            </p:extLst>
          </p:nvPr>
        </p:nvGraphicFramePr>
        <p:xfrm>
          <a:off x="1412939" y="3830686"/>
          <a:ext cx="2196000" cy="51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26693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39" y="3830686"/>
                        <a:ext cx="2196000" cy="513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4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AF577E-544A-4D13-8108-AB321807D50A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1202" name="Rectangle 32"/>
          <p:cNvSpPr>
            <a:spLocks noChangeArrowheads="1"/>
          </p:cNvSpPr>
          <p:nvPr/>
        </p:nvSpPr>
        <p:spPr bwMode="auto">
          <a:xfrm>
            <a:off x="587375" y="1344613"/>
            <a:ext cx="67246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ea typeface="华文楷体"/>
                <a:cs typeface="华文楷体"/>
              </a:rPr>
              <a:t>§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放大电路的频率响应</a:t>
            </a:r>
            <a:endParaRPr kumimoji="1" lang="zh-CN" altLang="en-US" sz="2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03" name="Rectangle 32"/>
          <p:cNvSpPr>
            <a:spLocks noChangeArrowheads="1"/>
          </p:cNvSpPr>
          <p:nvPr/>
        </p:nvSpPr>
        <p:spPr bwMode="auto">
          <a:xfrm>
            <a:off x="587375" y="1955800"/>
            <a:ext cx="672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2. 1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频率响应和频率失真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87375" y="2566988"/>
            <a:ext cx="56784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波特图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587375" y="3157538"/>
            <a:ext cx="732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2.3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晶体管的高频小信号模型和高频参数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7375" y="3768725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2.4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共射放大电路的频率响应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87375" y="4381500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2.5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9" y="719264"/>
            <a:ext cx="7542000" cy="20025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17" y="3197000"/>
            <a:ext cx="7560000" cy="10279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17" y="4283943"/>
            <a:ext cx="7524000" cy="2004681"/>
          </a:xfrm>
          <a:prstGeom prst="rect">
            <a:avLst/>
          </a:prstGeom>
        </p:spPr>
      </p:pic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747869" y="2718628"/>
            <a:ext cx="1754444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5mV/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Div</a:t>
            </a:r>
            <a:endParaRPr kumimoji="1"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25777"/>
              </p:ext>
            </p:extLst>
          </p:nvPr>
        </p:nvGraphicFramePr>
        <p:xfrm>
          <a:off x="991807" y="417579"/>
          <a:ext cx="30210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6" imgW="1866600" imgH="279360" progId="Equation.DSMT4">
                  <p:embed/>
                </p:oleObj>
              </mc:Choice>
              <mc:Fallback>
                <p:oleObj name="Equation" r:id="rId6" imgW="1866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1807" y="417579"/>
                        <a:ext cx="3021012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92587"/>
              </p:ext>
            </p:extLst>
          </p:nvPr>
        </p:nvGraphicFramePr>
        <p:xfrm>
          <a:off x="4302743" y="393340"/>
          <a:ext cx="33496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8" imgW="2070000" imgH="279360" progId="Equation.DSMT4">
                  <p:embed/>
                </p:oleObj>
              </mc:Choice>
              <mc:Fallback>
                <p:oleObj name="Equation" r:id="rId8" imgW="2070000" imgH="27936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02743" y="393340"/>
                        <a:ext cx="3349625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2035279" y="748756"/>
            <a:ext cx="221226" cy="150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96354" y="768424"/>
            <a:ext cx="221226" cy="150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06132"/>
              </p:ext>
            </p:extLst>
          </p:nvPr>
        </p:nvGraphicFramePr>
        <p:xfrm>
          <a:off x="2847416" y="3105266"/>
          <a:ext cx="2122794" cy="42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16" y="3105266"/>
                        <a:ext cx="2122794" cy="42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98367"/>
              </p:ext>
            </p:extLst>
          </p:nvPr>
        </p:nvGraphicFramePr>
        <p:xfrm>
          <a:off x="4331675" y="2515827"/>
          <a:ext cx="3822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12" imgW="2361960" imgH="279360" progId="Equation.DSMT4">
                  <p:embed/>
                </p:oleObj>
              </mc:Choice>
              <mc:Fallback>
                <p:oleObj name="Equation" r:id="rId12" imgW="2361960" imgH="27936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31675" y="2515827"/>
                        <a:ext cx="382270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>
          <a:xfrm flipV="1">
            <a:off x="5091296" y="2410953"/>
            <a:ext cx="221226" cy="150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20881" y="1179869"/>
            <a:ext cx="0" cy="1381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箭头 21"/>
          <p:cNvSpPr/>
          <p:nvPr/>
        </p:nvSpPr>
        <p:spPr>
          <a:xfrm>
            <a:off x="1253616" y="1179869"/>
            <a:ext cx="371475" cy="280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576569"/>
              </p:ext>
            </p:extLst>
          </p:nvPr>
        </p:nvGraphicFramePr>
        <p:xfrm>
          <a:off x="2699932" y="4764828"/>
          <a:ext cx="2122794" cy="42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14" imgW="1143000" imgH="228600" progId="Equation.DSMT4">
                  <p:embed/>
                </p:oleObj>
              </mc:Choice>
              <mc:Fallback>
                <p:oleObj name="Equation" r:id="rId14" imgW="1143000" imgH="228600" progId="Equation.DSMT4">
                  <p:embed/>
                  <p:pic>
                    <p:nvPicPr>
                      <p:cNvPr id="1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932" y="4764828"/>
                        <a:ext cx="2122794" cy="42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99199"/>
              </p:ext>
            </p:extLst>
          </p:nvPr>
        </p:nvGraphicFramePr>
        <p:xfrm>
          <a:off x="650875" y="634695"/>
          <a:ext cx="50244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3" imgW="2133360" imgH="228600" progId="Equation.DSMT4">
                  <p:embed/>
                </p:oleObj>
              </mc:Choice>
              <mc:Fallback>
                <p:oleObj name="Equation" r:id="rId3" imgW="2133360" imgH="228600" progId="Equation.DSMT4">
                  <p:embed/>
                  <p:pic>
                    <p:nvPicPr>
                      <p:cNvPr id="4352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634695"/>
                        <a:ext cx="50244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37486"/>
              </p:ext>
            </p:extLst>
          </p:nvPr>
        </p:nvGraphicFramePr>
        <p:xfrm>
          <a:off x="2448823" y="1363664"/>
          <a:ext cx="59515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5" imgW="2527200" imgH="228600" progId="Equation.DSMT4">
                  <p:embed/>
                </p:oleObj>
              </mc:Choice>
              <mc:Fallback>
                <p:oleObj name="Equation" r:id="rId5" imgW="2527200" imgH="228600" progId="Equation.DSMT4">
                  <p:embed/>
                  <p:pic>
                    <p:nvPicPr>
                      <p:cNvPr id="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823" y="1363664"/>
                        <a:ext cx="59515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32987"/>
              </p:ext>
            </p:extLst>
          </p:nvPr>
        </p:nvGraphicFramePr>
        <p:xfrm>
          <a:off x="711200" y="4144963"/>
          <a:ext cx="20335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144963"/>
                        <a:ext cx="20335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19493"/>
              </p:ext>
            </p:extLst>
          </p:nvPr>
        </p:nvGraphicFramePr>
        <p:xfrm>
          <a:off x="711200" y="4926013"/>
          <a:ext cx="20653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926013"/>
                        <a:ext cx="20653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05691"/>
              </p:ext>
            </p:extLst>
          </p:nvPr>
        </p:nvGraphicFramePr>
        <p:xfrm>
          <a:off x="711200" y="5707063"/>
          <a:ext cx="40671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Equation" r:id="rId11" imgW="1726920" imgH="228600" progId="Equation.DSMT4">
                  <p:embed/>
                </p:oleObj>
              </mc:Choice>
              <mc:Fallback>
                <p:oleObj name="Equation" r:id="rId11" imgW="1726920" imgH="228600" progId="Equation.DSMT4">
                  <p:embed/>
                  <p:pic>
                    <p:nvPicPr>
                      <p:cNvPr id="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707063"/>
                        <a:ext cx="40671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65954"/>
              </p:ext>
            </p:extLst>
          </p:nvPr>
        </p:nvGraphicFramePr>
        <p:xfrm>
          <a:off x="622300" y="1363664"/>
          <a:ext cx="1285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13" imgW="545760" imgH="228600" progId="Equation.DSMT4">
                  <p:embed/>
                </p:oleObj>
              </mc:Choice>
              <mc:Fallback>
                <p:oleObj name="Equation" r:id="rId13" imgW="545760" imgH="228600" progId="Equation.DSMT4">
                  <p:embed/>
                  <p:pic>
                    <p:nvPicPr>
                      <p:cNvPr id="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363664"/>
                        <a:ext cx="12858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45039"/>
              </p:ext>
            </p:extLst>
          </p:nvPr>
        </p:nvGraphicFramePr>
        <p:xfrm>
          <a:off x="1996663" y="1451643"/>
          <a:ext cx="330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Equation" r:id="rId15" imgW="139680" imgH="139680" progId="Equation.DSMT4">
                  <p:embed/>
                </p:oleObj>
              </mc:Choice>
              <mc:Fallback>
                <p:oleObj name="Equation" r:id="rId15" imgW="139680" imgH="139680" progId="Equation.DSMT4">
                  <p:embed/>
                  <p:pic>
                    <p:nvPicPr>
                      <p:cNvPr id="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663" y="1451643"/>
                        <a:ext cx="3302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94568"/>
              </p:ext>
            </p:extLst>
          </p:nvPr>
        </p:nvGraphicFramePr>
        <p:xfrm>
          <a:off x="652257" y="2757742"/>
          <a:ext cx="14954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57" y="2757742"/>
                        <a:ext cx="14954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181822"/>
              </p:ext>
            </p:extLst>
          </p:nvPr>
        </p:nvGraphicFramePr>
        <p:xfrm>
          <a:off x="622300" y="3457166"/>
          <a:ext cx="71802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19" imgW="3047760" imgH="228600" progId="Equation.DSMT4">
                  <p:embed/>
                </p:oleObj>
              </mc:Choice>
              <mc:Fallback>
                <p:oleObj name="Equation" r:id="rId19" imgW="3047760" imgH="228600" progId="Equation.DSMT4">
                  <p:embed/>
                  <p:pic>
                    <p:nvPicPr>
                      <p:cNvPr id="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457166"/>
                        <a:ext cx="71802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332559" y="208986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失真</a:t>
            </a:r>
            <a:endParaRPr lang="zh-CN" altLang="en-US" sz="2400" dirty="0"/>
          </a:p>
        </p:txBody>
      </p:sp>
      <p:graphicFrame>
        <p:nvGraphicFramePr>
          <p:cNvPr id="1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307323"/>
              </p:ext>
            </p:extLst>
          </p:nvPr>
        </p:nvGraphicFramePr>
        <p:xfrm>
          <a:off x="681753" y="2051615"/>
          <a:ext cx="11668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Equation" r:id="rId21" imgW="495000" imgH="228600" progId="Equation.DSMT4">
                  <p:embed/>
                </p:oleObj>
              </mc:Choice>
              <mc:Fallback>
                <p:oleObj name="Equation" r:id="rId21" imgW="495000" imgH="228600" progId="Equation.DSMT4">
                  <p:embed/>
                  <p:pic>
                    <p:nvPicPr>
                      <p:cNvPr id="1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53" y="2051615"/>
                        <a:ext cx="11668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592661" y="5707063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失真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91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B2F1B5-563C-48F9-A714-68FA29E6F926}" type="slidenum">
              <a:rPr lang="en-US" altLang="zh-CN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2226" name="Rectangle 37"/>
          <p:cNvSpPr>
            <a:spLocks noChangeArrowheads="1"/>
          </p:cNvSpPr>
          <p:nvPr/>
        </p:nvSpPr>
        <p:spPr bwMode="auto">
          <a:xfrm>
            <a:off x="674688" y="1227138"/>
            <a:ext cx="76962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由于电抗元件的存在，使得放大器对不同频率信号分量的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放大倍数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延迟时间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不同。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放大电路的性能与输入信号频率间关系称为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频率响应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若放大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后的信号各频率分量的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大小比例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时间相对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于输入信号，由此产生的失真称为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频率失真，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也称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线性失真</a:t>
            </a:r>
            <a:r>
              <a:rPr kumimoji="1"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FD08E8-DDF7-432E-9B7E-85436E1CC408}" type="slidenum">
              <a:rPr lang="en-US" altLang="zh-CN" smtClean="0">
                <a:latin typeface="Arial" charset="0"/>
                <a:ea typeface="宋体" charset="-122"/>
              </a:rPr>
              <a:pPr/>
              <a:t>29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2869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154" r="500" b="12039"/>
          <a:stretch>
            <a:fillRect/>
          </a:stretch>
        </p:blipFill>
        <p:spPr bwMode="auto">
          <a:xfrm>
            <a:off x="590550" y="1274763"/>
            <a:ext cx="8112125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2803525" y="1258888"/>
          <a:ext cx="5032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4" imgW="342751" imgH="228501" progId="Equation.DSMT4">
                  <p:embed/>
                </p:oleObj>
              </mc:Choice>
              <mc:Fallback>
                <p:oleObj name="Equation" r:id="rId4" imgW="342751" imgH="228501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258888"/>
                        <a:ext cx="503238" cy="334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5759450" y="1279525"/>
          <a:ext cx="503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6" imgW="342751" imgH="228501" progId="Equation.DSMT4">
                  <p:embed/>
                </p:oleObj>
              </mc:Choice>
              <mc:Fallback>
                <p:oleObj name="Equation" r:id="rId6" imgW="342751" imgH="228501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1279525"/>
                        <a:ext cx="503238" cy="334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411163" y="1414463"/>
          <a:ext cx="4651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7" imgW="317362" imgH="228501" progId="Equation.DSMT4">
                  <p:embed/>
                </p:oleObj>
              </mc:Choice>
              <mc:Fallback>
                <p:oleObj name="Equation" r:id="rId7" imgW="317362" imgH="228501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14463"/>
                        <a:ext cx="465137" cy="334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Rectangle 32"/>
          <p:cNvSpPr>
            <a:spLocks noChangeArrowheads="1"/>
          </p:cNvSpPr>
          <p:nvPr/>
        </p:nvSpPr>
        <p:spPr bwMode="auto">
          <a:xfrm>
            <a:off x="755650" y="4119563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itchFamily="18" charset="0"/>
              </a:rPr>
              <a:t>待放大的信号</a:t>
            </a: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3614738" y="4119563"/>
            <a:ext cx="192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itchFamily="18" charset="0"/>
              </a:rPr>
              <a:t>振幅频率失真</a:t>
            </a:r>
          </a:p>
        </p:txBody>
      </p:sp>
      <p:sp>
        <p:nvSpPr>
          <p:cNvPr id="28701" name="Rectangle 32"/>
          <p:cNvSpPr>
            <a:spLocks noChangeArrowheads="1"/>
          </p:cNvSpPr>
          <p:nvPr/>
        </p:nvSpPr>
        <p:spPr bwMode="auto">
          <a:xfrm>
            <a:off x="6578600" y="4119563"/>
            <a:ext cx="192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itchFamily="18" charset="0"/>
              </a:rPr>
              <a:t>相位频率失真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E8238A-8133-4356-B352-44DB7BC4F986}" type="slidenum">
              <a:rPr lang="en-US" altLang="zh-CN" smtClean="0">
                <a:latin typeface="Arial" charset="0"/>
                <a:ea typeface="宋体" charset="-122"/>
              </a:rPr>
              <a:pPr/>
              <a:t>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366713" y="304800"/>
            <a:ext cx="5119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功率放大器的特点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01650" y="879475"/>
            <a:ext cx="196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电压放大器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17500" y="1454150"/>
            <a:ext cx="8207375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一般为小信号放大器，采用等效电路分析法；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以获得电压增益为主；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主要考虑电压增益、通频带等参数；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01650" y="3311525"/>
            <a:ext cx="196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功率放大器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28613" y="3886200"/>
            <a:ext cx="8545512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为大信号放大器（单级），采用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图解分析法</a:t>
            </a:r>
            <a:r>
              <a:rPr kumimoji="1" lang="zh-CN" altLang="en-US" sz="2800" b="1">
                <a:latin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以获得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功率增益</a:t>
            </a:r>
            <a:r>
              <a:rPr kumimoji="1" lang="zh-CN" altLang="en-US" sz="2800" b="1">
                <a:latin typeface="Times New Roman" pitchFamily="18" charset="0"/>
              </a:rPr>
              <a:t>为主（大电压大电流）；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主要考虑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输出功率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转换效率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非线性失真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安全保护</a:t>
            </a:r>
            <a:r>
              <a:rPr kumimoji="1" lang="zh-CN" altLang="en-US" sz="2800" b="1">
                <a:latin typeface="Times New Roman" pitchFamily="18" charset="0"/>
              </a:rPr>
              <a:t>等参数；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098913-56B6-4A2E-9E47-2D188495CB7E}" type="slidenum">
              <a:rPr lang="en-US" altLang="zh-CN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297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22225"/>
            <a:ext cx="66770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7" name="Text Box 5"/>
          <p:cNvSpPr txBox="1">
            <a:spLocks noChangeArrowheads="1"/>
          </p:cNvSpPr>
          <p:nvPr/>
        </p:nvSpPr>
        <p:spPr bwMode="auto">
          <a:xfrm>
            <a:off x="1189038" y="4456113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输入信号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189038" y="5073650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/>
              <a:t>输出信号</a:t>
            </a:r>
            <a:r>
              <a:rPr lang="en-US" altLang="zh-CN" sz="1600" b="1" dirty="0"/>
              <a:t>1</a:t>
            </a:r>
          </a:p>
        </p:txBody>
      </p:sp>
      <p:graphicFrame>
        <p:nvGraphicFramePr>
          <p:cNvPr id="604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58273"/>
              </p:ext>
            </p:extLst>
          </p:nvPr>
        </p:nvGraphicFramePr>
        <p:xfrm>
          <a:off x="2427288" y="5048250"/>
          <a:ext cx="31972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Equation" r:id="rId4" imgW="1765080" imgH="228600" progId="Equation.DSMT4">
                  <p:embed/>
                </p:oleObj>
              </mc:Choice>
              <mc:Fallback>
                <p:oleObj name="Equation" r:id="rId4" imgW="176508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048250"/>
                        <a:ext cx="31972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9" name="Text Box 9"/>
          <p:cNvSpPr txBox="1">
            <a:spLocks noChangeArrowheads="1"/>
          </p:cNvSpPr>
          <p:nvPr/>
        </p:nvSpPr>
        <p:spPr bwMode="auto">
          <a:xfrm>
            <a:off x="2659063" y="4456113"/>
            <a:ext cx="1287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输出信号</a:t>
            </a:r>
            <a:r>
              <a:rPr lang="en-US" altLang="zh-CN" sz="1600" b="1"/>
              <a:t>1</a:t>
            </a:r>
          </a:p>
        </p:txBody>
      </p:sp>
      <p:sp>
        <p:nvSpPr>
          <p:cNvPr id="29730" name="Text Box 10"/>
          <p:cNvSpPr txBox="1">
            <a:spLocks noChangeArrowheads="1"/>
          </p:cNvSpPr>
          <p:nvPr/>
        </p:nvSpPr>
        <p:spPr bwMode="auto">
          <a:xfrm>
            <a:off x="4406900" y="4456113"/>
            <a:ext cx="1241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输出信号</a:t>
            </a:r>
            <a:r>
              <a:rPr lang="en-US" altLang="zh-CN" sz="1600" b="1"/>
              <a:t>2</a:t>
            </a:r>
          </a:p>
        </p:txBody>
      </p:sp>
      <p:sp>
        <p:nvSpPr>
          <p:cNvPr id="29731" name="Text Box 11"/>
          <p:cNvSpPr txBox="1">
            <a:spLocks noChangeArrowheads="1"/>
          </p:cNvSpPr>
          <p:nvPr/>
        </p:nvSpPr>
        <p:spPr bwMode="auto">
          <a:xfrm>
            <a:off x="6073775" y="4456113"/>
            <a:ext cx="1252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输出信号</a:t>
            </a:r>
            <a:r>
              <a:rPr lang="en-US" altLang="zh-CN" sz="1600" b="1"/>
              <a:t>3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189038" y="5570538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输出信号</a:t>
            </a:r>
            <a:r>
              <a:rPr lang="en-US" altLang="zh-CN" sz="1600" b="1"/>
              <a:t>2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189038" y="6022975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/>
              <a:t>输出信号</a:t>
            </a:r>
            <a:r>
              <a:rPr lang="en-US" altLang="zh-CN" sz="1600" b="1"/>
              <a:t>3</a:t>
            </a:r>
          </a:p>
        </p:txBody>
      </p:sp>
      <p:graphicFrame>
        <p:nvGraphicFramePr>
          <p:cNvPr id="604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69594"/>
              </p:ext>
            </p:extLst>
          </p:nvPr>
        </p:nvGraphicFramePr>
        <p:xfrm>
          <a:off x="2427288" y="5524500"/>
          <a:ext cx="35639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6" imgW="1968480" imgH="228600" progId="Equation.DSMT4">
                  <p:embed/>
                </p:oleObj>
              </mc:Choice>
              <mc:Fallback>
                <p:oleObj name="Equation" r:id="rId6" imgW="196848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524500"/>
                        <a:ext cx="35639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44025"/>
              </p:ext>
            </p:extLst>
          </p:nvPr>
        </p:nvGraphicFramePr>
        <p:xfrm>
          <a:off x="2427288" y="5988050"/>
          <a:ext cx="35655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8" imgW="1968480" imgH="228600" progId="Equation.DSMT4">
                  <p:embed/>
                </p:oleObj>
              </mc:Choice>
              <mc:Fallback>
                <p:oleObj name="Equation" r:id="rId8" imgW="196848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988050"/>
                        <a:ext cx="35655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8" grpId="0"/>
      <p:bldP spid="604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627853" y="447125"/>
            <a:ext cx="4671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线性失真产生的原因及判断</a:t>
            </a:r>
            <a:endParaRPr lang="zh-CN" alt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13097" y="3018003"/>
            <a:ext cx="198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A.</a:t>
            </a:r>
            <a:r>
              <a:rPr lang="zh-CN" altLang="en-US" sz="2400" b="1" dirty="0" smtClean="0"/>
              <a:t>输出信号</a:t>
            </a:r>
            <a:r>
              <a:rPr lang="en-US" altLang="zh-CN" sz="2400" b="1" dirty="0"/>
              <a:t>1</a:t>
            </a:r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162943"/>
              </p:ext>
            </p:extLst>
          </p:nvPr>
        </p:nvGraphicFramePr>
        <p:xfrm>
          <a:off x="3094962" y="2996835"/>
          <a:ext cx="388910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604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62" y="2996835"/>
                        <a:ext cx="3889101" cy="50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13097" y="3631572"/>
            <a:ext cx="198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B.</a:t>
            </a:r>
            <a:r>
              <a:rPr lang="zh-CN" altLang="en-US" sz="2400" b="1" dirty="0" smtClean="0"/>
              <a:t>输出信号</a:t>
            </a:r>
            <a:r>
              <a:rPr lang="en-US" altLang="zh-CN" sz="2400" b="1" dirty="0"/>
              <a:t>2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113097" y="4207550"/>
            <a:ext cx="198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C.</a:t>
            </a:r>
            <a:r>
              <a:rPr lang="zh-CN" altLang="en-US" sz="2400" b="1" dirty="0" smtClean="0"/>
              <a:t>输出信号</a:t>
            </a:r>
            <a:r>
              <a:rPr lang="en-US" altLang="zh-CN" sz="2400" b="1" dirty="0"/>
              <a:t>3</a:t>
            </a: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11118"/>
              </p:ext>
            </p:extLst>
          </p:nvPr>
        </p:nvGraphicFramePr>
        <p:xfrm>
          <a:off x="3094962" y="3610404"/>
          <a:ext cx="43351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5" imgW="1968480" imgH="228600" progId="Equation.DSMT4">
                  <p:embed/>
                </p:oleObj>
              </mc:Choice>
              <mc:Fallback>
                <p:oleObj name="Equation" r:id="rId5" imgW="1968480" imgH="228600" progId="Equation.DSMT4">
                  <p:embed/>
                  <p:pic>
                    <p:nvPicPr>
                      <p:cNvPr id="6043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62" y="3610404"/>
                        <a:ext cx="4335167" cy="50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77907"/>
              </p:ext>
            </p:extLst>
          </p:nvPr>
        </p:nvGraphicFramePr>
        <p:xfrm>
          <a:off x="3094962" y="4186382"/>
          <a:ext cx="43370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7" imgW="1968480" imgH="228600" progId="Equation.DSMT4">
                  <p:embed/>
                </p:oleObj>
              </mc:Choice>
              <mc:Fallback>
                <p:oleObj name="Equation" r:id="rId7" imgW="1968480" imgH="228600" progId="Equation.DSMT4">
                  <p:embed/>
                  <p:pic>
                    <p:nvPicPr>
                      <p:cNvPr id="6043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62" y="4186382"/>
                        <a:ext cx="4337099" cy="50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980361" y="1407984"/>
            <a:ext cx="82205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latin typeface="Times New Roman" pitchFamily="18" charset="0"/>
              </a:rPr>
              <a:t>1.</a:t>
            </a:r>
            <a:r>
              <a:rPr kumimoji="1" lang="zh-CN" altLang="en-US" sz="2800" b="1" dirty="0" smtClean="0">
                <a:latin typeface="Times New Roman" pitchFamily="18" charset="0"/>
              </a:rPr>
              <a:t>已知输入信号中包含</a:t>
            </a:r>
            <a:r>
              <a:rPr kumimoji="1" lang="en-US" altLang="zh-CN" sz="2800" b="1" dirty="0" smtClean="0">
                <a:latin typeface="Times New Roman" pitchFamily="18" charset="0"/>
              </a:rPr>
              <a:t>1kHz</a:t>
            </a:r>
            <a:r>
              <a:rPr kumimoji="1" lang="zh-CN" altLang="en-US" sz="2800" b="1" dirty="0" smtClean="0">
                <a:latin typeface="Times New Roman" pitchFamily="18" charset="0"/>
              </a:rPr>
              <a:t>、</a:t>
            </a:r>
            <a:r>
              <a:rPr kumimoji="1" lang="en-US" altLang="zh-CN" sz="2800" b="1" dirty="0" smtClean="0">
                <a:latin typeface="Times New Roman" pitchFamily="18" charset="0"/>
              </a:rPr>
              <a:t>3kHz</a:t>
            </a:r>
            <a:r>
              <a:rPr kumimoji="1" lang="zh-CN" altLang="en-US" sz="2800" b="1" dirty="0" smtClean="0">
                <a:latin typeface="Times New Roman" pitchFamily="18" charset="0"/>
              </a:rPr>
              <a:t>两种频率分量，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latin typeface="Times New Roman" pitchFamily="18" charset="0"/>
              </a:rPr>
              <a:t>以下三种情况中会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产生线性失真</a:t>
            </a:r>
            <a:r>
              <a:rPr kumimoji="1" lang="zh-CN" altLang="en-US" sz="2800" b="1" dirty="0" smtClean="0">
                <a:latin typeface="Times New Roman" pitchFamily="18" charset="0"/>
              </a:rPr>
              <a:t>的是</a:t>
            </a:r>
            <a:r>
              <a:rPr kumimoji="1" lang="en-US" altLang="zh-CN" sz="2800" b="1" dirty="0" smtClean="0">
                <a:latin typeface="Times New Roman" pitchFamily="18" charset="0"/>
              </a:rPr>
              <a:t>____</a:t>
            </a:r>
            <a:r>
              <a:rPr kumimoji="1"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8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F9CB7D-88AE-4D7E-8B87-CE89135F7AA4}" type="slidenum">
              <a:rPr lang="en-US" altLang="zh-CN" smtClean="0">
                <a:latin typeface="Arial" charset="0"/>
                <a:ea typeface="宋体" charset="-122"/>
              </a:rPr>
              <a:pPr/>
              <a:t>32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" y="1882775"/>
            <a:ext cx="615315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876638" y="2575819"/>
            <a:ext cx="181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/>
              <a:t>输入信号</a:t>
            </a:r>
            <a:endParaRPr lang="zh-CN" altLang="en-US" sz="1600" b="1" dirty="0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854413" y="3225106"/>
            <a:ext cx="2038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00FF"/>
                </a:solidFill>
              </a:rPr>
              <a:t>信号</a:t>
            </a:r>
            <a:r>
              <a:rPr lang="en-US" altLang="zh-CN" sz="1600" b="1" dirty="0">
                <a:solidFill>
                  <a:srgbClr val="0000FF"/>
                </a:solidFill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：幅</a:t>
            </a:r>
            <a:r>
              <a:rPr lang="zh-CN" altLang="en-US" sz="1600" b="1" dirty="0">
                <a:solidFill>
                  <a:srgbClr val="0000FF"/>
                </a:solidFill>
              </a:rPr>
              <a:t>频失真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867112" y="3698181"/>
            <a:ext cx="1819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D60093"/>
                </a:solidFill>
              </a:rPr>
              <a:t>信号</a:t>
            </a:r>
            <a:r>
              <a:rPr lang="en-US" altLang="zh-CN" sz="1600" b="1" dirty="0">
                <a:solidFill>
                  <a:srgbClr val="D60093"/>
                </a:solidFill>
              </a:rPr>
              <a:t>2</a:t>
            </a:r>
            <a:r>
              <a:rPr lang="zh-CN" altLang="en-US" sz="1600" b="1" dirty="0" smtClean="0">
                <a:solidFill>
                  <a:srgbClr val="D60093"/>
                </a:solidFill>
              </a:rPr>
              <a:t>：相</a:t>
            </a:r>
            <a:r>
              <a:rPr lang="zh-CN" altLang="en-US" sz="1600" b="1" dirty="0">
                <a:solidFill>
                  <a:srgbClr val="D60093"/>
                </a:solidFill>
              </a:rPr>
              <a:t>频失真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6890925" y="4114106"/>
            <a:ext cx="1795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8000"/>
                </a:solidFill>
              </a:rPr>
              <a:t>信号</a:t>
            </a:r>
            <a:r>
              <a:rPr lang="en-US" altLang="zh-CN" sz="1600" b="1" dirty="0">
                <a:solidFill>
                  <a:srgbClr val="008000"/>
                </a:solidFill>
              </a:rPr>
              <a:t>3</a:t>
            </a:r>
            <a:r>
              <a:rPr lang="zh-CN" altLang="en-US" sz="1600" b="1" dirty="0" smtClean="0">
                <a:solidFill>
                  <a:srgbClr val="008000"/>
                </a:solidFill>
              </a:rPr>
              <a:t>：无</a:t>
            </a:r>
            <a:r>
              <a:rPr lang="zh-CN" altLang="en-US" sz="1600" b="1" dirty="0">
                <a:solidFill>
                  <a:srgbClr val="008000"/>
                </a:solidFill>
              </a:rPr>
              <a:t>失真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74290" y="330200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0000FF"/>
                </a:solidFill>
              </a:rPr>
              <a:t>输出信号</a:t>
            </a:r>
            <a:r>
              <a:rPr lang="en-US" altLang="zh-CN" sz="16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15638"/>
              </p:ext>
            </p:extLst>
          </p:nvPr>
        </p:nvGraphicFramePr>
        <p:xfrm>
          <a:off x="2412540" y="304800"/>
          <a:ext cx="31972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4" imgW="1765080" imgH="228600" progId="Equation.DSMT4">
                  <p:embed/>
                </p:oleObj>
              </mc:Choice>
              <mc:Fallback>
                <p:oleObj name="Equation" r:id="rId4" imgW="1765080" imgH="228600" progId="Equation.DSMT4">
                  <p:embed/>
                  <p:pic>
                    <p:nvPicPr>
                      <p:cNvPr id="604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40" y="304800"/>
                        <a:ext cx="31972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174290" y="827088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rgbClr val="D60093"/>
                </a:solidFill>
              </a:rPr>
              <a:t>输出信号</a:t>
            </a:r>
            <a:r>
              <a:rPr lang="en-US" altLang="zh-CN" sz="1600" b="1" dirty="0">
                <a:solidFill>
                  <a:srgbClr val="D60093"/>
                </a:solidFill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74290" y="1279525"/>
            <a:ext cx="1204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008000"/>
                </a:solidFill>
              </a:rPr>
              <a:t>输出信号</a:t>
            </a:r>
            <a:r>
              <a:rPr lang="en-US" altLang="zh-CN" sz="1600" b="1" dirty="0">
                <a:solidFill>
                  <a:srgbClr val="008000"/>
                </a:solidFill>
              </a:rPr>
              <a:t>3</a:t>
            </a: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56422"/>
              </p:ext>
            </p:extLst>
          </p:nvPr>
        </p:nvGraphicFramePr>
        <p:xfrm>
          <a:off x="2412540" y="781050"/>
          <a:ext cx="35639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6" imgW="1968480" imgH="228600" progId="Equation.DSMT4">
                  <p:embed/>
                </p:oleObj>
              </mc:Choice>
              <mc:Fallback>
                <p:oleObj name="Equation" r:id="rId6" imgW="1968480" imgH="228600" progId="Equation.DSMT4">
                  <p:embed/>
                  <p:pic>
                    <p:nvPicPr>
                      <p:cNvPr id="6043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40" y="781050"/>
                        <a:ext cx="35639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68679"/>
              </p:ext>
            </p:extLst>
          </p:nvPr>
        </p:nvGraphicFramePr>
        <p:xfrm>
          <a:off x="2412540" y="1244600"/>
          <a:ext cx="35655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8" imgW="1968480" imgH="228600" progId="Equation.DSMT4">
                  <p:embed/>
                </p:oleObj>
              </mc:Choice>
              <mc:Fallback>
                <p:oleObj name="Equation" r:id="rId8" imgW="1968480" imgH="228600" progId="Equation.DSMT4">
                  <p:embed/>
                  <p:pic>
                    <p:nvPicPr>
                      <p:cNvPr id="6043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40" y="1244600"/>
                        <a:ext cx="35655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  <p:bldP spid="59399" grpId="0"/>
      <p:bldP spid="59400" grpId="0"/>
      <p:bldP spid="594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D78963-02D3-4927-90FF-901376B7CCE3}" type="slidenum">
              <a:rPr lang="en-US" altLang="zh-CN" smtClean="0">
                <a:latin typeface="Arial" charset="0"/>
                <a:ea typeface="宋体" charset="-122"/>
              </a:rPr>
              <a:pPr/>
              <a:t>33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844550"/>
            <a:ext cx="65913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832" y="334825"/>
            <a:ext cx="7359089" cy="578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69875" y="4159041"/>
            <a:ext cx="1224000" cy="15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21475" y="3427413"/>
            <a:ext cx="888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失真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388941" y="3067665"/>
            <a:ext cx="73742" cy="35974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02B498-E4B2-41C0-B9AE-6F5F7B38D80C}" type="slidenum">
              <a:rPr lang="en-US" altLang="zh-CN" smtClean="0">
                <a:latin typeface="Arial" charset="0"/>
                <a:ea typeface="宋体" charset="-122"/>
              </a:rPr>
              <a:pPr/>
              <a:t>34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755650"/>
            <a:ext cx="6400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1415" y="380084"/>
            <a:ext cx="7367360" cy="57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721475" y="3427413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频率失真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6440488" y="3313113"/>
            <a:ext cx="354012" cy="204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875" y="4055805"/>
            <a:ext cx="972000" cy="15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8D9DE1-3BA8-4536-9A57-45A7C054B1A9}" type="slidenum">
              <a:rPr lang="en-US" altLang="zh-CN" smtClean="0">
                <a:latin typeface="Arial" charset="0"/>
                <a:ea typeface="宋体" charset="-122"/>
              </a:rPr>
              <a:pPr/>
              <a:t>35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2642984" y="2365120"/>
            <a:ext cx="3014662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3869" name="Rectangle 3"/>
          <p:cNvSpPr>
            <a:spLocks noChangeArrowheads="1"/>
          </p:cNvSpPr>
          <p:nvPr/>
        </p:nvSpPr>
        <p:spPr bwMode="auto">
          <a:xfrm>
            <a:off x="460171" y="845882"/>
            <a:ext cx="684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阻容耦合放大电路的幅频特性</a:t>
            </a:r>
          </a:p>
        </p:txBody>
      </p:sp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3020809" y="2366707"/>
            <a:ext cx="2416175" cy="1065213"/>
            <a:chOff x="2801" y="1575"/>
            <a:chExt cx="1522" cy="671"/>
          </a:xfrm>
        </p:grpSpPr>
        <p:sp>
          <p:nvSpPr>
            <p:cNvPr id="33893" name="Freeform 317"/>
            <p:cNvSpPr>
              <a:spLocks/>
            </p:cNvSpPr>
            <p:nvPr/>
          </p:nvSpPr>
          <p:spPr bwMode="auto">
            <a:xfrm>
              <a:off x="3043" y="1577"/>
              <a:ext cx="141" cy="223"/>
            </a:xfrm>
            <a:custGeom>
              <a:avLst/>
              <a:gdLst>
                <a:gd name="T0" fmla="*/ 26 w 328"/>
                <a:gd name="T1" fmla="*/ 0 h 223"/>
                <a:gd name="T2" fmla="*/ 16 w 328"/>
                <a:gd name="T3" fmla="*/ 59 h 223"/>
                <a:gd name="T4" fmla="*/ 7 w 328"/>
                <a:gd name="T5" fmla="*/ 129 h 223"/>
                <a:gd name="T6" fmla="*/ 0 w 328"/>
                <a:gd name="T7" fmla="*/ 22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3"/>
                <a:gd name="T14" fmla="*/ 328 w 328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3">
                  <a:moveTo>
                    <a:pt x="328" y="0"/>
                  </a:moveTo>
                  <a:lnTo>
                    <a:pt x="199" y="59"/>
                  </a:lnTo>
                  <a:lnTo>
                    <a:pt x="94" y="129"/>
                  </a:lnTo>
                  <a:lnTo>
                    <a:pt x="0" y="223"/>
                  </a:ln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4" name="Freeform 318"/>
            <p:cNvSpPr>
              <a:spLocks/>
            </p:cNvSpPr>
            <p:nvPr/>
          </p:nvSpPr>
          <p:spPr bwMode="auto">
            <a:xfrm>
              <a:off x="2801" y="1800"/>
              <a:ext cx="242" cy="446"/>
            </a:xfrm>
            <a:custGeom>
              <a:avLst/>
              <a:gdLst>
                <a:gd name="T0" fmla="*/ 45 w 561"/>
                <a:gd name="T1" fmla="*/ 0 h 446"/>
                <a:gd name="T2" fmla="*/ 38 w 561"/>
                <a:gd name="T3" fmla="*/ 82 h 446"/>
                <a:gd name="T4" fmla="*/ 33 w 561"/>
                <a:gd name="T5" fmla="*/ 153 h 446"/>
                <a:gd name="T6" fmla="*/ 28 w 561"/>
                <a:gd name="T7" fmla="*/ 223 h 446"/>
                <a:gd name="T8" fmla="*/ 25 w 561"/>
                <a:gd name="T9" fmla="*/ 281 h 446"/>
                <a:gd name="T10" fmla="*/ 22 w 561"/>
                <a:gd name="T11" fmla="*/ 328 h 446"/>
                <a:gd name="T12" fmla="*/ 18 w 561"/>
                <a:gd name="T13" fmla="*/ 364 h 446"/>
                <a:gd name="T14" fmla="*/ 13 w 561"/>
                <a:gd name="T15" fmla="*/ 399 h 446"/>
                <a:gd name="T16" fmla="*/ 6 w 561"/>
                <a:gd name="T17" fmla="*/ 422 h 446"/>
                <a:gd name="T18" fmla="*/ 0 w 561"/>
                <a:gd name="T19" fmla="*/ 446 h 4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1"/>
                <a:gd name="T31" fmla="*/ 0 h 446"/>
                <a:gd name="T32" fmla="*/ 561 w 561"/>
                <a:gd name="T33" fmla="*/ 446 h 4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1" h="446">
                  <a:moveTo>
                    <a:pt x="561" y="0"/>
                  </a:moveTo>
                  <a:lnTo>
                    <a:pt x="479" y="82"/>
                  </a:lnTo>
                  <a:lnTo>
                    <a:pt x="409" y="153"/>
                  </a:lnTo>
                  <a:lnTo>
                    <a:pt x="351" y="223"/>
                  </a:lnTo>
                  <a:lnTo>
                    <a:pt x="304" y="281"/>
                  </a:lnTo>
                  <a:lnTo>
                    <a:pt x="269" y="328"/>
                  </a:lnTo>
                  <a:lnTo>
                    <a:pt x="222" y="364"/>
                  </a:lnTo>
                  <a:lnTo>
                    <a:pt x="163" y="399"/>
                  </a:lnTo>
                  <a:lnTo>
                    <a:pt x="81" y="422"/>
                  </a:lnTo>
                  <a:lnTo>
                    <a:pt x="0" y="446"/>
                  </a:ln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Line 319"/>
            <p:cNvSpPr>
              <a:spLocks noChangeShapeType="1"/>
            </p:cNvSpPr>
            <p:nvPr/>
          </p:nvSpPr>
          <p:spPr bwMode="auto">
            <a:xfrm>
              <a:off x="3177" y="1575"/>
              <a:ext cx="763" cy="1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Freeform 320"/>
            <p:cNvSpPr>
              <a:spLocks/>
            </p:cNvSpPr>
            <p:nvPr/>
          </p:nvSpPr>
          <p:spPr bwMode="auto">
            <a:xfrm>
              <a:off x="3940" y="1577"/>
              <a:ext cx="141" cy="223"/>
            </a:xfrm>
            <a:custGeom>
              <a:avLst/>
              <a:gdLst>
                <a:gd name="T0" fmla="*/ 0 w 328"/>
                <a:gd name="T1" fmla="*/ 0 h 223"/>
                <a:gd name="T2" fmla="*/ 10 w 328"/>
                <a:gd name="T3" fmla="*/ 59 h 223"/>
                <a:gd name="T4" fmla="*/ 18 w 328"/>
                <a:gd name="T5" fmla="*/ 129 h 223"/>
                <a:gd name="T6" fmla="*/ 26 w 328"/>
                <a:gd name="T7" fmla="*/ 22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3"/>
                <a:gd name="T14" fmla="*/ 328 w 328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3">
                  <a:moveTo>
                    <a:pt x="0" y="0"/>
                  </a:moveTo>
                  <a:lnTo>
                    <a:pt x="129" y="59"/>
                  </a:lnTo>
                  <a:lnTo>
                    <a:pt x="234" y="129"/>
                  </a:lnTo>
                  <a:lnTo>
                    <a:pt x="328" y="223"/>
                  </a:ln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Freeform 321"/>
            <p:cNvSpPr>
              <a:spLocks/>
            </p:cNvSpPr>
            <p:nvPr/>
          </p:nvSpPr>
          <p:spPr bwMode="auto">
            <a:xfrm>
              <a:off x="4081" y="1800"/>
              <a:ext cx="242" cy="446"/>
            </a:xfrm>
            <a:custGeom>
              <a:avLst/>
              <a:gdLst>
                <a:gd name="T0" fmla="*/ 0 w 561"/>
                <a:gd name="T1" fmla="*/ 0 h 446"/>
                <a:gd name="T2" fmla="*/ 6 w 561"/>
                <a:gd name="T3" fmla="*/ 82 h 446"/>
                <a:gd name="T4" fmla="*/ 12 w 561"/>
                <a:gd name="T5" fmla="*/ 153 h 446"/>
                <a:gd name="T6" fmla="*/ 17 w 561"/>
                <a:gd name="T7" fmla="*/ 223 h 446"/>
                <a:gd name="T8" fmla="*/ 21 w 561"/>
                <a:gd name="T9" fmla="*/ 281 h 446"/>
                <a:gd name="T10" fmla="*/ 23 w 561"/>
                <a:gd name="T11" fmla="*/ 328 h 446"/>
                <a:gd name="T12" fmla="*/ 27 w 561"/>
                <a:gd name="T13" fmla="*/ 364 h 446"/>
                <a:gd name="T14" fmla="*/ 32 w 561"/>
                <a:gd name="T15" fmla="*/ 399 h 446"/>
                <a:gd name="T16" fmla="*/ 38 w 561"/>
                <a:gd name="T17" fmla="*/ 422 h 446"/>
                <a:gd name="T18" fmla="*/ 45 w 561"/>
                <a:gd name="T19" fmla="*/ 446 h 4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1"/>
                <a:gd name="T31" fmla="*/ 0 h 446"/>
                <a:gd name="T32" fmla="*/ 561 w 561"/>
                <a:gd name="T33" fmla="*/ 446 h 4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1" h="446">
                  <a:moveTo>
                    <a:pt x="0" y="0"/>
                  </a:moveTo>
                  <a:lnTo>
                    <a:pt x="82" y="82"/>
                  </a:lnTo>
                  <a:lnTo>
                    <a:pt x="152" y="153"/>
                  </a:lnTo>
                  <a:lnTo>
                    <a:pt x="210" y="223"/>
                  </a:lnTo>
                  <a:lnTo>
                    <a:pt x="257" y="281"/>
                  </a:lnTo>
                  <a:lnTo>
                    <a:pt x="292" y="328"/>
                  </a:lnTo>
                  <a:lnTo>
                    <a:pt x="339" y="364"/>
                  </a:lnTo>
                  <a:lnTo>
                    <a:pt x="397" y="399"/>
                  </a:lnTo>
                  <a:lnTo>
                    <a:pt x="479" y="422"/>
                  </a:lnTo>
                  <a:lnTo>
                    <a:pt x="561" y="446"/>
                  </a:ln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2433434" y="1719007"/>
            <a:ext cx="3686175" cy="2471738"/>
            <a:chOff x="2770" y="1106"/>
            <a:chExt cx="2322" cy="1557"/>
          </a:xfrm>
        </p:grpSpPr>
        <p:sp>
          <p:nvSpPr>
            <p:cNvPr id="33887" name="Freeform 247"/>
            <p:cNvSpPr>
              <a:spLocks/>
            </p:cNvSpPr>
            <p:nvPr/>
          </p:nvSpPr>
          <p:spPr bwMode="auto">
            <a:xfrm>
              <a:off x="2887" y="1203"/>
              <a:ext cx="58" cy="141"/>
            </a:xfrm>
            <a:custGeom>
              <a:avLst/>
              <a:gdLst>
                <a:gd name="T0" fmla="*/ 0 w 58"/>
                <a:gd name="T1" fmla="*/ 141 h 141"/>
                <a:gd name="T2" fmla="*/ 23 w 58"/>
                <a:gd name="T3" fmla="*/ 117 h 141"/>
                <a:gd name="T4" fmla="*/ 58 w 58"/>
                <a:gd name="T5" fmla="*/ 141 h 141"/>
                <a:gd name="T6" fmla="*/ 23 w 58"/>
                <a:gd name="T7" fmla="*/ 0 h 141"/>
                <a:gd name="T8" fmla="*/ 0 w 58"/>
                <a:gd name="T9" fmla="*/ 141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41"/>
                <a:gd name="T17" fmla="*/ 58 w 5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41">
                  <a:moveTo>
                    <a:pt x="0" y="141"/>
                  </a:moveTo>
                  <a:lnTo>
                    <a:pt x="23" y="117"/>
                  </a:lnTo>
                  <a:lnTo>
                    <a:pt x="58" y="141"/>
                  </a:lnTo>
                  <a:lnTo>
                    <a:pt x="2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8" name="Freeform 353"/>
            <p:cNvSpPr>
              <a:spLocks/>
            </p:cNvSpPr>
            <p:nvPr/>
          </p:nvSpPr>
          <p:spPr bwMode="auto">
            <a:xfrm>
              <a:off x="4797" y="2489"/>
              <a:ext cx="152" cy="59"/>
            </a:xfrm>
            <a:custGeom>
              <a:avLst/>
              <a:gdLst>
                <a:gd name="T0" fmla="*/ 0 w 152"/>
                <a:gd name="T1" fmla="*/ 0 h 59"/>
                <a:gd name="T2" fmla="*/ 35 w 152"/>
                <a:gd name="T3" fmla="*/ 24 h 59"/>
                <a:gd name="T4" fmla="*/ 0 w 152"/>
                <a:gd name="T5" fmla="*/ 59 h 59"/>
                <a:gd name="T6" fmla="*/ 152 w 152"/>
                <a:gd name="T7" fmla="*/ 24 h 59"/>
                <a:gd name="T8" fmla="*/ 0 w 152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59"/>
                <a:gd name="T17" fmla="*/ 152 w 152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59">
                  <a:moveTo>
                    <a:pt x="0" y="0"/>
                  </a:moveTo>
                  <a:lnTo>
                    <a:pt x="35" y="24"/>
                  </a:lnTo>
                  <a:lnTo>
                    <a:pt x="0" y="59"/>
                  </a:lnTo>
                  <a:lnTo>
                    <a:pt x="15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60" name="Object 68"/>
            <p:cNvGraphicFramePr>
              <a:graphicFrameLocks noChangeAspect="1"/>
            </p:cNvGraphicFramePr>
            <p:nvPr/>
          </p:nvGraphicFramePr>
          <p:xfrm>
            <a:off x="3039" y="1106"/>
            <a:ext cx="64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7" name="公式" r:id="rId3" imgW="507780" imgH="253890" progId="Equation.3">
                    <p:embed/>
                  </p:oleObj>
                </mc:Choice>
                <mc:Fallback>
                  <p:oleObj name="公式" r:id="rId3" imgW="507780" imgH="25389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1106"/>
                          <a:ext cx="643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9" name="Line 246"/>
            <p:cNvSpPr>
              <a:spLocks noChangeShapeType="1"/>
            </p:cNvSpPr>
            <p:nvPr/>
          </p:nvSpPr>
          <p:spPr bwMode="auto">
            <a:xfrm>
              <a:off x="2910" y="1287"/>
              <a:ext cx="1" cy="12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0" name="Line 248"/>
            <p:cNvSpPr>
              <a:spLocks noChangeShapeType="1"/>
            </p:cNvSpPr>
            <p:nvPr/>
          </p:nvSpPr>
          <p:spPr bwMode="auto">
            <a:xfrm>
              <a:off x="2910" y="2520"/>
              <a:ext cx="19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1" name="Rectangle 354"/>
            <p:cNvSpPr>
              <a:spLocks noChangeArrowheads="1"/>
            </p:cNvSpPr>
            <p:nvPr/>
          </p:nvSpPr>
          <p:spPr bwMode="auto">
            <a:xfrm>
              <a:off x="5041" y="2369"/>
              <a:ext cx="5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sz="19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33892" name="Rectangle 363"/>
            <p:cNvSpPr>
              <a:spLocks noChangeArrowheads="1"/>
            </p:cNvSpPr>
            <p:nvPr/>
          </p:nvSpPr>
          <p:spPr bwMode="auto">
            <a:xfrm>
              <a:off x="2770" y="2426"/>
              <a:ext cx="7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36588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28562"/>
              </p:ext>
            </p:extLst>
          </p:nvPr>
        </p:nvGraphicFramePr>
        <p:xfrm>
          <a:off x="1896859" y="2060320"/>
          <a:ext cx="6111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公式" r:id="rId5" imgW="304536" imgH="253780" progId="Equation.3">
                  <p:embed/>
                </p:oleObj>
              </mc:Choice>
              <mc:Fallback>
                <p:oleObj name="公式" r:id="rId5" imgW="304536" imgH="2537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859" y="2060320"/>
                        <a:ext cx="611187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591" name="Line 367"/>
          <p:cNvSpPr>
            <a:spLocks noChangeShapeType="1"/>
          </p:cNvSpPr>
          <p:nvPr/>
        </p:nvSpPr>
        <p:spPr bwMode="auto">
          <a:xfrm>
            <a:off x="3377996" y="277469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592" name="Line 368"/>
          <p:cNvSpPr>
            <a:spLocks noChangeShapeType="1"/>
          </p:cNvSpPr>
          <p:nvPr/>
        </p:nvSpPr>
        <p:spPr bwMode="auto">
          <a:xfrm>
            <a:off x="5098846" y="2785807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43659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01466"/>
              </p:ext>
            </p:extLst>
          </p:nvPr>
        </p:nvGraphicFramePr>
        <p:xfrm>
          <a:off x="3185909" y="3985957"/>
          <a:ext cx="4079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公式" r:id="rId7" imgW="203024" imgH="215713" progId="Equation.3">
                  <p:embed/>
                </p:oleObj>
              </mc:Choice>
              <mc:Fallback>
                <p:oleObj name="公式" r:id="rId7" imgW="203024" imgH="215713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09" y="3985957"/>
                        <a:ext cx="40798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594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56487"/>
              </p:ext>
            </p:extLst>
          </p:nvPr>
        </p:nvGraphicFramePr>
        <p:xfrm>
          <a:off x="4940096" y="3981195"/>
          <a:ext cx="4333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公式" r:id="rId9" imgW="215619" imgH="215619" progId="Equation.3">
                  <p:embed/>
                </p:oleObj>
              </mc:Choice>
              <mc:Fallback>
                <p:oleObj name="公式" r:id="rId9" imgW="215619" imgH="215619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096" y="3981195"/>
                        <a:ext cx="43338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98791"/>
              </p:ext>
            </p:extLst>
          </p:nvPr>
        </p:nvGraphicFramePr>
        <p:xfrm>
          <a:off x="1331709" y="2593720"/>
          <a:ext cx="1300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公式" r:id="rId11" imgW="647419" imgH="253890" progId="Equation.3">
                  <p:embed/>
                </p:oleObj>
              </mc:Choice>
              <mc:Fallback>
                <p:oleObj name="公式" r:id="rId11" imgW="647419" imgH="25389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709" y="2593720"/>
                        <a:ext cx="1300162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2674734" y="2796920"/>
            <a:ext cx="3014662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6552" name="Rectangle 328"/>
          <p:cNvSpPr>
            <a:spLocks noChangeArrowheads="1"/>
          </p:cNvSpPr>
          <p:nvPr/>
        </p:nvSpPr>
        <p:spPr bwMode="auto">
          <a:xfrm>
            <a:off x="3844721" y="3436682"/>
            <a:ext cx="7286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900" b="1">
                <a:solidFill>
                  <a:srgbClr val="000000"/>
                </a:solidFill>
                <a:latin typeface="宋体" charset="-122"/>
              </a:rPr>
              <a:t>中频区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6553" name="Rectangle 329"/>
          <p:cNvSpPr>
            <a:spLocks noChangeArrowheads="1"/>
          </p:cNvSpPr>
          <p:nvPr/>
        </p:nvSpPr>
        <p:spPr bwMode="auto">
          <a:xfrm>
            <a:off x="2650921" y="3436682"/>
            <a:ext cx="72866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900" b="1">
                <a:solidFill>
                  <a:srgbClr val="000000"/>
                </a:solidFill>
                <a:latin typeface="宋体" charset="-122"/>
              </a:rPr>
              <a:t>低频区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6554" name="Rectangle 330"/>
          <p:cNvSpPr>
            <a:spLocks noChangeArrowheads="1"/>
          </p:cNvSpPr>
          <p:nvPr/>
        </p:nvSpPr>
        <p:spPr bwMode="auto">
          <a:xfrm>
            <a:off x="5240134" y="3436682"/>
            <a:ext cx="728662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900" b="1">
                <a:solidFill>
                  <a:srgbClr val="000000"/>
                </a:solidFill>
                <a:latin typeface="宋体" charset="-122"/>
              </a:rPr>
              <a:t>高频区</a:t>
            </a:r>
            <a:endParaRPr kumimoji="1" lang="zh-CN" altLang="en-US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3570084" y="4209795"/>
            <a:ext cx="1355725" cy="93662"/>
            <a:chOff x="3675" y="2675"/>
            <a:chExt cx="854" cy="59"/>
          </a:xfrm>
        </p:grpSpPr>
        <p:sp>
          <p:nvSpPr>
            <p:cNvPr id="33884" name="Freeform 358"/>
            <p:cNvSpPr>
              <a:spLocks/>
            </p:cNvSpPr>
            <p:nvPr/>
          </p:nvSpPr>
          <p:spPr bwMode="auto">
            <a:xfrm>
              <a:off x="3675" y="2675"/>
              <a:ext cx="140" cy="59"/>
            </a:xfrm>
            <a:custGeom>
              <a:avLst/>
              <a:gdLst>
                <a:gd name="T0" fmla="*/ 140 w 140"/>
                <a:gd name="T1" fmla="*/ 0 h 59"/>
                <a:gd name="T2" fmla="*/ 117 w 140"/>
                <a:gd name="T3" fmla="*/ 36 h 59"/>
                <a:gd name="T4" fmla="*/ 140 w 140"/>
                <a:gd name="T5" fmla="*/ 59 h 59"/>
                <a:gd name="T6" fmla="*/ 0 w 140"/>
                <a:gd name="T7" fmla="*/ 36 h 59"/>
                <a:gd name="T8" fmla="*/ 140 w 14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59"/>
                <a:gd name="T17" fmla="*/ 140 w 14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59">
                  <a:moveTo>
                    <a:pt x="140" y="0"/>
                  </a:moveTo>
                  <a:lnTo>
                    <a:pt x="117" y="36"/>
                  </a:lnTo>
                  <a:lnTo>
                    <a:pt x="140" y="59"/>
                  </a:lnTo>
                  <a:lnTo>
                    <a:pt x="0" y="3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Freeform 362"/>
            <p:cNvSpPr>
              <a:spLocks/>
            </p:cNvSpPr>
            <p:nvPr/>
          </p:nvSpPr>
          <p:spPr bwMode="auto">
            <a:xfrm>
              <a:off x="4388" y="2675"/>
              <a:ext cx="141" cy="59"/>
            </a:xfrm>
            <a:custGeom>
              <a:avLst/>
              <a:gdLst>
                <a:gd name="T0" fmla="*/ 0 w 141"/>
                <a:gd name="T1" fmla="*/ 0 h 59"/>
                <a:gd name="T2" fmla="*/ 24 w 141"/>
                <a:gd name="T3" fmla="*/ 36 h 59"/>
                <a:gd name="T4" fmla="*/ 0 w 141"/>
                <a:gd name="T5" fmla="*/ 59 h 59"/>
                <a:gd name="T6" fmla="*/ 141 w 141"/>
                <a:gd name="T7" fmla="*/ 36 h 59"/>
                <a:gd name="T8" fmla="*/ 0 w 14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59"/>
                <a:gd name="T17" fmla="*/ 141 w 14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59">
                  <a:moveTo>
                    <a:pt x="0" y="0"/>
                  </a:moveTo>
                  <a:lnTo>
                    <a:pt x="24" y="36"/>
                  </a:lnTo>
                  <a:lnTo>
                    <a:pt x="0" y="59"/>
                  </a:lnTo>
                  <a:lnTo>
                    <a:pt x="14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6" name="Line 357"/>
            <p:cNvSpPr>
              <a:spLocks noChangeShapeType="1"/>
            </p:cNvSpPr>
            <p:nvPr/>
          </p:nvSpPr>
          <p:spPr bwMode="auto">
            <a:xfrm>
              <a:off x="3699" y="2711"/>
              <a:ext cx="73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12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987"/>
              </p:ext>
            </p:extLst>
          </p:nvPr>
        </p:nvGraphicFramePr>
        <p:xfrm>
          <a:off x="3822496" y="4311395"/>
          <a:ext cx="9683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公式" r:id="rId13" imgW="482391" imgH="228501" progId="Equation.3">
                  <p:embed/>
                </p:oleObj>
              </mc:Choice>
              <mc:Fallback>
                <p:oleObj name="公式" r:id="rId13" imgW="482391" imgH="228501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496" y="4311395"/>
                        <a:ext cx="96837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467" name="Rectangle 243"/>
          <p:cNvSpPr>
            <a:spLocks noChangeArrowheads="1"/>
          </p:cNvSpPr>
          <p:nvPr/>
        </p:nvSpPr>
        <p:spPr bwMode="auto">
          <a:xfrm>
            <a:off x="4876596" y="4401882"/>
            <a:ext cx="16573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上限频率</a:t>
            </a:r>
            <a:endParaRPr kumimoji="1" lang="zh-CN" altLang="en-US" sz="2400" b="1" baseline="-250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36597" name="Rectangle 373"/>
          <p:cNvSpPr>
            <a:spLocks noChangeArrowheads="1"/>
          </p:cNvSpPr>
          <p:nvPr/>
        </p:nvSpPr>
        <p:spPr bwMode="auto">
          <a:xfrm>
            <a:off x="2196896" y="4401882"/>
            <a:ext cx="16383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下限频率</a:t>
            </a:r>
          </a:p>
        </p:txBody>
      </p:sp>
      <p:sp>
        <p:nvSpPr>
          <p:cNvPr id="436598" name="Rectangle 374"/>
          <p:cNvSpPr>
            <a:spLocks noChangeArrowheads="1"/>
          </p:cNvSpPr>
          <p:nvPr/>
        </p:nvSpPr>
        <p:spPr bwMode="auto">
          <a:xfrm>
            <a:off x="3736771" y="4635245"/>
            <a:ext cx="16383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通频带</a:t>
            </a:r>
          </a:p>
        </p:txBody>
      </p:sp>
      <p:graphicFrame>
        <p:nvGraphicFramePr>
          <p:cNvPr id="436599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57826"/>
              </p:ext>
            </p:extLst>
          </p:nvPr>
        </p:nvGraphicFramePr>
        <p:xfrm>
          <a:off x="3362121" y="5411532"/>
          <a:ext cx="4010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name="公式" r:id="rId15" imgW="2082800" imgH="254000" progId="Equation.3">
                  <p:embed/>
                </p:oleObj>
              </mc:Choice>
              <mc:Fallback>
                <p:oleObj name="公式" r:id="rId15" imgW="2082800" imgH="2540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121" y="5411532"/>
                        <a:ext cx="40100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600" name="Rectangle 376"/>
          <p:cNvSpPr>
            <a:spLocks noChangeArrowheads="1"/>
          </p:cNvSpPr>
          <p:nvPr/>
        </p:nvSpPr>
        <p:spPr bwMode="auto">
          <a:xfrm>
            <a:off x="1434896" y="5411532"/>
            <a:ext cx="1714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增益频带积</a:t>
            </a:r>
          </a:p>
        </p:txBody>
      </p:sp>
      <p:sp>
        <p:nvSpPr>
          <p:cNvPr id="436602" name="Rectangle 378"/>
          <p:cNvSpPr>
            <a:spLocks noChangeArrowheads="1"/>
          </p:cNvSpPr>
          <p:nvPr/>
        </p:nvSpPr>
        <p:spPr bwMode="auto">
          <a:xfrm>
            <a:off x="4082846" y="1701545"/>
            <a:ext cx="14859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中频增益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36591" grpId="0" animBg="1"/>
      <p:bldP spid="436592" grpId="0" animBg="1"/>
      <p:bldP spid="46115" grpId="0" animBg="1"/>
      <p:bldP spid="436552" grpId="0"/>
      <p:bldP spid="436553" grpId="0"/>
      <p:bldP spid="436554" grpId="0"/>
      <p:bldP spid="436467" grpId="0"/>
      <p:bldP spid="436597" grpId="0"/>
      <p:bldP spid="436598" grpId="0"/>
      <p:bldP spid="436600" grpId="0"/>
      <p:bldP spid="43660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248B30-9C0E-434D-9C63-865A86890803}" type="slidenum">
              <a:rPr lang="en-US" altLang="zh-CN" smtClean="0">
                <a:latin typeface="Arial" charset="0"/>
                <a:ea typeface="宋体" charset="-122"/>
              </a:rPr>
              <a:pPr/>
              <a:t>36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34886" name="Rectangle 26"/>
          <p:cNvSpPr>
            <a:spLocks noChangeArrowheads="1"/>
          </p:cNvSpPr>
          <p:nvPr/>
        </p:nvSpPr>
        <p:spPr bwMode="auto">
          <a:xfrm>
            <a:off x="530123" y="714120"/>
            <a:ext cx="52689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阻容耦合放大电路的相频特性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52573" y="2002377"/>
            <a:ext cx="4452938" cy="2969419"/>
            <a:chOff x="2101850" y="1604170"/>
            <a:chExt cx="4452938" cy="2969419"/>
          </a:xfrm>
        </p:grpSpPr>
        <p:grpSp>
          <p:nvGrpSpPr>
            <p:cNvPr id="45058" name="Group 2"/>
            <p:cNvGrpSpPr>
              <a:grpSpLocks/>
            </p:cNvGrpSpPr>
            <p:nvPr/>
          </p:nvGrpSpPr>
          <p:grpSpPr bwMode="auto">
            <a:xfrm>
              <a:off x="2101850" y="1768476"/>
              <a:ext cx="4452938" cy="2805113"/>
              <a:chOff x="2589" y="1212"/>
              <a:chExt cx="2805" cy="1767"/>
            </a:xfrm>
          </p:grpSpPr>
          <p:sp>
            <p:nvSpPr>
              <p:cNvPr id="34887" name="Rectangle 3"/>
              <p:cNvSpPr>
                <a:spLocks noChangeArrowheads="1"/>
              </p:cNvSpPr>
              <p:nvPr/>
            </p:nvSpPr>
            <p:spPr bwMode="auto">
              <a:xfrm>
                <a:off x="3031" y="1952"/>
                <a:ext cx="88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20000"/>
                  </a:spcBef>
                </a:pPr>
                <a:r>
                  <a:rPr kumimoji="1" lang="en-US" altLang="zh-CN" sz="2200" b="1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800" b="1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34877" name="Object 61"/>
              <p:cNvGraphicFramePr>
                <a:graphicFrameLocks noChangeAspect="1"/>
              </p:cNvGraphicFramePr>
              <p:nvPr/>
            </p:nvGraphicFramePr>
            <p:xfrm>
              <a:off x="2616" y="2360"/>
              <a:ext cx="50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6" name="公式" r:id="rId3" imgW="432000" imgH="228600" progId="Equation.3">
                      <p:embed/>
                    </p:oleObj>
                  </mc:Choice>
                  <mc:Fallback>
                    <p:oleObj name="公式" r:id="rId3" imgW="432000" imgH="228600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2360"/>
                            <a:ext cx="50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78" name="Object 62"/>
              <p:cNvGraphicFramePr>
                <a:graphicFrameLocks noChangeAspect="1"/>
              </p:cNvGraphicFramePr>
              <p:nvPr/>
            </p:nvGraphicFramePr>
            <p:xfrm>
              <a:off x="2613" y="2652"/>
              <a:ext cx="50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7" name="公式" r:id="rId5" imgW="432000" imgH="228600" progId="Equation.3">
                      <p:embed/>
                    </p:oleObj>
                  </mc:Choice>
                  <mc:Fallback>
                    <p:oleObj name="公式" r:id="rId5" imgW="432000" imgH="228600" progId="Equation.3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3" y="2652"/>
                            <a:ext cx="50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79" name="Object 63"/>
              <p:cNvGraphicFramePr>
                <a:graphicFrameLocks noChangeAspect="1"/>
              </p:cNvGraphicFramePr>
              <p:nvPr/>
            </p:nvGraphicFramePr>
            <p:xfrm>
              <a:off x="2589" y="1722"/>
              <a:ext cx="50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8" name="公式" r:id="rId7" imgW="432000" imgH="228600" progId="Equation.3">
                      <p:embed/>
                    </p:oleObj>
                  </mc:Choice>
                  <mc:Fallback>
                    <p:oleObj name="公式" r:id="rId7" imgW="432000" imgH="228600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9" y="1722"/>
                            <a:ext cx="50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80" name="Object 64"/>
              <p:cNvGraphicFramePr>
                <a:graphicFrameLocks noChangeAspect="1"/>
              </p:cNvGraphicFramePr>
              <p:nvPr/>
            </p:nvGraphicFramePr>
            <p:xfrm>
              <a:off x="2602" y="1409"/>
              <a:ext cx="50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39" name="公式" r:id="rId9" imgW="432000" imgH="228600" progId="Equation.3">
                      <p:embed/>
                    </p:oleObj>
                  </mc:Choice>
                  <mc:Fallback>
                    <p:oleObj name="公式" r:id="rId9" imgW="432000" imgH="228600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2" y="1409"/>
                            <a:ext cx="504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81" name="Object 65"/>
              <p:cNvGraphicFramePr>
                <a:graphicFrameLocks noChangeAspect="1"/>
              </p:cNvGraphicFramePr>
              <p:nvPr/>
            </p:nvGraphicFramePr>
            <p:xfrm>
              <a:off x="5149" y="2096"/>
              <a:ext cx="245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0" name="公式" r:id="rId11" imgW="177840" imgH="228600" progId="Equation.3">
                      <p:embed/>
                    </p:oleObj>
                  </mc:Choice>
                  <mc:Fallback>
                    <p:oleObj name="公式" r:id="rId11" imgW="177840" imgH="228600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9" y="2096"/>
                            <a:ext cx="245" cy="3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88" name="Line 10"/>
              <p:cNvSpPr>
                <a:spLocks noChangeShapeType="1"/>
              </p:cNvSpPr>
              <p:nvPr/>
            </p:nvSpPr>
            <p:spPr bwMode="auto">
              <a:xfrm>
                <a:off x="3182" y="1250"/>
                <a:ext cx="0" cy="1729"/>
              </a:xfrm>
              <a:prstGeom prst="line">
                <a:avLst/>
              </a:prstGeom>
              <a:noFill/>
              <a:ln w="2387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Line 11"/>
              <p:cNvSpPr>
                <a:spLocks noChangeShapeType="1"/>
              </p:cNvSpPr>
              <p:nvPr/>
            </p:nvSpPr>
            <p:spPr bwMode="auto">
              <a:xfrm>
                <a:off x="3182" y="2193"/>
                <a:ext cx="1950" cy="0"/>
              </a:xfrm>
              <a:prstGeom prst="line">
                <a:avLst/>
              </a:prstGeom>
              <a:noFill/>
              <a:ln w="2387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0" name="Freeform 12"/>
              <p:cNvSpPr>
                <a:spLocks/>
              </p:cNvSpPr>
              <p:nvPr/>
            </p:nvSpPr>
            <p:spPr bwMode="auto">
              <a:xfrm>
                <a:off x="5086" y="2155"/>
                <a:ext cx="99" cy="79"/>
              </a:xfrm>
              <a:custGeom>
                <a:avLst/>
                <a:gdLst>
                  <a:gd name="T0" fmla="*/ 0 w 157"/>
                  <a:gd name="T1" fmla="*/ 0 h 62"/>
                  <a:gd name="T2" fmla="*/ 7 w 157"/>
                  <a:gd name="T3" fmla="*/ 61 h 62"/>
                  <a:gd name="T4" fmla="*/ 0 w 157"/>
                  <a:gd name="T5" fmla="*/ 129 h 62"/>
                  <a:gd name="T6" fmla="*/ 39 w 157"/>
                  <a:gd name="T7" fmla="*/ 61 h 62"/>
                  <a:gd name="T8" fmla="*/ 0 w 157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62"/>
                  <a:gd name="T17" fmla="*/ 157 w 157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62">
                    <a:moveTo>
                      <a:pt x="0" y="0"/>
                    </a:moveTo>
                    <a:lnTo>
                      <a:pt x="27" y="30"/>
                    </a:lnTo>
                    <a:lnTo>
                      <a:pt x="0" y="62"/>
                    </a:lnTo>
                    <a:lnTo>
                      <a:pt x="157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Line 13"/>
              <p:cNvSpPr>
                <a:spLocks noChangeShapeType="1"/>
              </p:cNvSpPr>
              <p:nvPr/>
            </p:nvSpPr>
            <p:spPr bwMode="auto">
              <a:xfrm>
                <a:off x="3182" y="1564"/>
                <a:ext cx="188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2" name="Freeform 14"/>
              <p:cNvSpPr>
                <a:spLocks/>
              </p:cNvSpPr>
              <p:nvPr/>
            </p:nvSpPr>
            <p:spPr bwMode="auto">
              <a:xfrm>
                <a:off x="3370" y="1564"/>
                <a:ext cx="453" cy="629"/>
              </a:xfrm>
              <a:custGeom>
                <a:avLst/>
                <a:gdLst>
                  <a:gd name="T0" fmla="*/ 0 w 720"/>
                  <a:gd name="T1" fmla="*/ 0 h 492"/>
                  <a:gd name="T2" fmla="*/ 8 w 720"/>
                  <a:gd name="T3" fmla="*/ 22 h 492"/>
                  <a:gd name="T4" fmla="*/ 16 w 720"/>
                  <a:gd name="T5" fmla="*/ 46 h 492"/>
                  <a:gd name="T6" fmla="*/ 23 w 720"/>
                  <a:gd name="T7" fmla="*/ 77 h 492"/>
                  <a:gd name="T8" fmla="*/ 30 w 720"/>
                  <a:gd name="T9" fmla="*/ 119 h 492"/>
                  <a:gd name="T10" fmla="*/ 37 w 720"/>
                  <a:gd name="T11" fmla="*/ 159 h 492"/>
                  <a:gd name="T12" fmla="*/ 45 w 720"/>
                  <a:gd name="T13" fmla="*/ 216 h 492"/>
                  <a:gd name="T14" fmla="*/ 52 w 720"/>
                  <a:gd name="T15" fmla="*/ 274 h 492"/>
                  <a:gd name="T16" fmla="*/ 59 w 720"/>
                  <a:gd name="T17" fmla="*/ 339 h 492"/>
                  <a:gd name="T18" fmla="*/ 65 w 720"/>
                  <a:gd name="T19" fmla="*/ 412 h 492"/>
                  <a:gd name="T20" fmla="*/ 79 w 720"/>
                  <a:gd name="T21" fmla="*/ 570 h 492"/>
                  <a:gd name="T22" fmla="*/ 87 w 720"/>
                  <a:gd name="T23" fmla="*/ 644 h 492"/>
                  <a:gd name="T24" fmla="*/ 96 w 720"/>
                  <a:gd name="T25" fmla="*/ 708 h 492"/>
                  <a:gd name="T26" fmla="*/ 105 w 720"/>
                  <a:gd name="T27" fmla="*/ 775 h 492"/>
                  <a:gd name="T28" fmla="*/ 115 w 720"/>
                  <a:gd name="T29" fmla="*/ 832 h 492"/>
                  <a:gd name="T30" fmla="*/ 126 w 720"/>
                  <a:gd name="T31" fmla="*/ 885 h 492"/>
                  <a:gd name="T32" fmla="*/ 138 w 720"/>
                  <a:gd name="T33" fmla="*/ 926 h 492"/>
                  <a:gd name="T34" fmla="*/ 151 w 720"/>
                  <a:gd name="T35" fmla="*/ 967 h 492"/>
                  <a:gd name="T36" fmla="*/ 165 w 720"/>
                  <a:gd name="T37" fmla="*/ 1004 h 492"/>
                  <a:gd name="T38" fmla="*/ 179 w 720"/>
                  <a:gd name="T39" fmla="*/ 1028 h 49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20"/>
                  <a:gd name="T61" fmla="*/ 0 h 492"/>
                  <a:gd name="T62" fmla="*/ 720 w 720"/>
                  <a:gd name="T63" fmla="*/ 492 h 49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20" h="492">
                    <a:moveTo>
                      <a:pt x="0" y="0"/>
                    </a:moveTo>
                    <a:lnTo>
                      <a:pt x="30" y="10"/>
                    </a:lnTo>
                    <a:lnTo>
                      <a:pt x="62" y="22"/>
                    </a:lnTo>
                    <a:lnTo>
                      <a:pt x="92" y="37"/>
                    </a:lnTo>
                    <a:lnTo>
                      <a:pt x="122" y="57"/>
                    </a:lnTo>
                    <a:lnTo>
                      <a:pt x="150" y="76"/>
                    </a:lnTo>
                    <a:lnTo>
                      <a:pt x="180" y="103"/>
                    </a:lnTo>
                    <a:lnTo>
                      <a:pt x="208" y="131"/>
                    </a:lnTo>
                    <a:lnTo>
                      <a:pt x="236" y="162"/>
                    </a:lnTo>
                    <a:lnTo>
                      <a:pt x="264" y="197"/>
                    </a:lnTo>
                    <a:lnTo>
                      <a:pt x="319" y="273"/>
                    </a:lnTo>
                    <a:lnTo>
                      <a:pt x="349" y="308"/>
                    </a:lnTo>
                    <a:lnTo>
                      <a:pt x="384" y="339"/>
                    </a:lnTo>
                    <a:lnTo>
                      <a:pt x="423" y="371"/>
                    </a:lnTo>
                    <a:lnTo>
                      <a:pt x="463" y="398"/>
                    </a:lnTo>
                    <a:lnTo>
                      <a:pt x="509" y="423"/>
                    </a:lnTo>
                    <a:lnTo>
                      <a:pt x="555" y="443"/>
                    </a:lnTo>
                    <a:lnTo>
                      <a:pt x="606" y="462"/>
                    </a:lnTo>
                    <a:lnTo>
                      <a:pt x="662" y="480"/>
                    </a:lnTo>
                    <a:lnTo>
                      <a:pt x="720" y="492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Line 15"/>
              <p:cNvSpPr>
                <a:spLocks noChangeShapeType="1"/>
              </p:cNvSpPr>
              <p:nvPr/>
            </p:nvSpPr>
            <p:spPr bwMode="auto">
              <a:xfrm>
                <a:off x="3823" y="2193"/>
                <a:ext cx="56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4" name="Freeform 16"/>
              <p:cNvSpPr>
                <a:spLocks/>
              </p:cNvSpPr>
              <p:nvPr/>
            </p:nvSpPr>
            <p:spPr bwMode="auto">
              <a:xfrm>
                <a:off x="4389" y="2193"/>
                <a:ext cx="472" cy="590"/>
              </a:xfrm>
              <a:custGeom>
                <a:avLst/>
                <a:gdLst>
                  <a:gd name="T0" fmla="*/ 187 w 750"/>
                  <a:gd name="T1" fmla="*/ 962 h 462"/>
                  <a:gd name="T2" fmla="*/ 179 w 750"/>
                  <a:gd name="T3" fmla="*/ 941 h 462"/>
                  <a:gd name="T4" fmla="*/ 171 w 750"/>
                  <a:gd name="T5" fmla="*/ 919 h 462"/>
                  <a:gd name="T6" fmla="*/ 163 w 750"/>
                  <a:gd name="T7" fmla="*/ 893 h 462"/>
                  <a:gd name="T8" fmla="*/ 155 w 750"/>
                  <a:gd name="T9" fmla="*/ 856 h 462"/>
                  <a:gd name="T10" fmla="*/ 148 w 750"/>
                  <a:gd name="T11" fmla="*/ 813 h 462"/>
                  <a:gd name="T12" fmla="*/ 140 w 750"/>
                  <a:gd name="T13" fmla="*/ 761 h 462"/>
                  <a:gd name="T14" fmla="*/ 133 w 750"/>
                  <a:gd name="T15" fmla="*/ 706 h 462"/>
                  <a:gd name="T16" fmla="*/ 125 w 750"/>
                  <a:gd name="T17" fmla="*/ 646 h 462"/>
                  <a:gd name="T18" fmla="*/ 118 w 750"/>
                  <a:gd name="T19" fmla="*/ 572 h 462"/>
                  <a:gd name="T20" fmla="*/ 103 w 750"/>
                  <a:gd name="T21" fmla="*/ 420 h 462"/>
                  <a:gd name="T22" fmla="*/ 95 w 750"/>
                  <a:gd name="T23" fmla="*/ 354 h 462"/>
                  <a:gd name="T24" fmla="*/ 86 w 750"/>
                  <a:gd name="T25" fmla="*/ 287 h 462"/>
                  <a:gd name="T26" fmla="*/ 76 w 750"/>
                  <a:gd name="T27" fmla="*/ 225 h 462"/>
                  <a:gd name="T28" fmla="*/ 65 w 750"/>
                  <a:gd name="T29" fmla="*/ 175 h 462"/>
                  <a:gd name="T30" fmla="*/ 53 w 750"/>
                  <a:gd name="T31" fmla="*/ 128 h 462"/>
                  <a:gd name="T32" fmla="*/ 41 w 750"/>
                  <a:gd name="T33" fmla="*/ 88 h 462"/>
                  <a:gd name="T34" fmla="*/ 28 w 750"/>
                  <a:gd name="T35" fmla="*/ 52 h 462"/>
                  <a:gd name="T36" fmla="*/ 14 w 750"/>
                  <a:gd name="T37" fmla="*/ 24 h 462"/>
                  <a:gd name="T38" fmla="*/ 0 w 750"/>
                  <a:gd name="T39" fmla="*/ 0 h 4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50"/>
                  <a:gd name="T61" fmla="*/ 0 h 462"/>
                  <a:gd name="T62" fmla="*/ 750 w 750"/>
                  <a:gd name="T63" fmla="*/ 462 h 4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50" h="462">
                    <a:moveTo>
                      <a:pt x="750" y="462"/>
                    </a:moveTo>
                    <a:lnTo>
                      <a:pt x="717" y="452"/>
                    </a:lnTo>
                    <a:lnTo>
                      <a:pt x="685" y="442"/>
                    </a:lnTo>
                    <a:lnTo>
                      <a:pt x="655" y="428"/>
                    </a:lnTo>
                    <a:lnTo>
                      <a:pt x="623" y="411"/>
                    </a:lnTo>
                    <a:lnTo>
                      <a:pt x="592" y="391"/>
                    </a:lnTo>
                    <a:lnTo>
                      <a:pt x="562" y="366"/>
                    </a:lnTo>
                    <a:lnTo>
                      <a:pt x="532" y="339"/>
                    </a:lnTo>
                    <a:lnTo>
                      <a:pt x="502" y="310"/>
                    </a:lnTo>
                    <a:lnTo>
                      <a:pt x="474" y="275"/>
                    </a:lnTo>
                    <a:lnTo>
                      <a:pt x="414" y="202"/>
                    </a:lnTo>
                    <a:lnTo>
                      <a:pt x="382" y="170"/>
                    </a:lnTo>
                    <a:lnTo>
                      <a:pt x="345" y="138"/>
                    </a:lnTo>
                    <a:lnTo>
                      <a:pt x="305" y="108"/>
                    </a:lnTo>
                    <a:lnTo>
                      <a:pt x="261" y="84"/>
                    </a:lnTo>
                    <a:lnTo>
                      <a:pt x="215" y="61"/>
                    </a:lnTo>
                    <a:lnTo>
                      <a:pt x="166" y="42"/>
                    </a:lnTo>
                    <a:lnTo>
                      <a:pt x="113" y="25"/>
                    </a:lnTo>
                    <a:lnTo>
                      <a:pt x="57" y="12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5" name="Line 17"/>
              <p:cNvSpPr>
                <a:spLocks noChangeShapeType="1"/>
              </p:cNvSpPr>
              <p:nvPr/>
            </p:nvSpPr>
            <p:spPr bwMode="auto">
              <a:xfrm>
                <a:off x="3177" y="1877"/>
                <a:ext cx="37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96" name="Line 18"/>
              <p:cNvSpPr>
                <a:spLocks noChangeShapeType="1"/>
              </p:cNvSpPr>
              <p:nvPr/>
            </p:nvSpPr>
            <p:spPr bwMode="auto">
              <a:xfrm>
                <a:off x="3176" y="2504"/>
                <a:ext cx="149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97" name="Line 19"/>
              <p:cNvSpPr>
                <a:spLocks noChangeShapeType="1"/>
              </p:cNvSpPr>
              <p:nvPr/>
            </p:nvSpPr>
            <p:spPr bwMode="auto">
              <a:xfrm>
                <a:off x="3177" y="2792"/>
                <a:ext cx="165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98" name="Line 20"/>
              <p:cNvSpPr>
                <a:spLocks noChangeShapeType="1"/>
              </p:cNvSpPr>
              <p:nvPr/>
            </p:nvSpPr>
            <p:spPr bwMode="auto">
              <a:xfrm>
                <a:off x="4861" y="2782"/>
                <a:ext cx="188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9" name="Line 21"/>
              <p:cNvSpPr>
                <a:spLocks noChangeShapeType="1"/>
              </p:cNvSpPr>
              <p:nvPr/>
            </p:nvSpPr>
            <p:spPr bwMode="auto">
              <a:xfrm rot="-5400000">
                <a:off x="3389" y="2030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900" name="Line 22"/>
              <p:cNvSpPr>
                <a:spLocks noChangeShapeType="1"/>
              </p:cNvSpPr>
              <p:nvPr/>
            </p:nvSpPr>
            <p:spPr bwMode="auto">
              <a:xfrm rot="-5400000">
                <a:off x="4510" y="2326"/>
                <a:ext cx="31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4882" name="Object 66"/>
              <p:cNvGraphicFramePr>
                <a:graphicFrameLocks noChangeAspect="1"/>
              </p:cNvGraphicFramePr>
              <p:nvPr/>
            </p:nvGraphicFramePr>
            <p:xfrm>
              <a:off x="3401" y="2174"/>
              <a:ext cx="30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1" name="公式" r:id="rId13" imgW="228600" imgH="254160" progId="Equation.3">
                      <p:embed/>
                    </p:oleObj>
                  </mc:Choice>
                  <mc:Fallback>
                    <p:oleObj name="公式" r:id="rId13" imgW="228600" imgH="254160" progId="Equation.3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2174"/>
                            <a:ext cx="301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83" name="Object 67"/>
              <p:cNvGraphicFramePr>
                <a:graphicFrameLocks noChangeAspect="1"/>
              </p:cNvGraphicFramePr>
              <p:nvPr/>
            </p:nvGraphicFramePr>
            <p:xfrm>
              <a:off x="4710" y="2172"/>
              <a:ext cx="32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2" name="公式" r:id="rId15" imgW="254160" imgH="254160" progId="Equation.3">
                      <p:embed/>
                    </p:oleObj>
                  </mc:Choice>
                  <mc:Fallback>
                    <p:oleObj name="公式" r:id="rId15" imgW="254160" imgH="254160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" y="2172"/>
                            <a:ext cx="320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901" name="Freeform 25"/>
              <p:cNvSpPr>
                <a:spLocks/>
              </p:cNvSpPr>
              <p:nvPr/>
            </p:nvSpPr>
            <p:spPr bwMode="auto">
              <a:xfrm rot="-5400000">
                <a:off x="3133" y="1222"/>
                <a:ext cx="99" cy="79"/>
              </a:xfrm>
              <a:custGeom>
                <a:avLst/>
                <a:gdLst>
                  <a:gd name="T0" fmla="*/ 0 w 157"/>
                  <a:gd name="T1" fmla="*/ 0 h 62"/>
                  <a:gd name="T2" fmla="*/ 7 w 157"/>
                  <a:gd name="T3" fmla="*/ 61 h 62"/>
                  <a:gd name="T4" fmla="*/ 0 w 157"/>
                  <a:gd name="T5" fmla="*/ 129 h 62"/>
                  <a:gd name="T6" fmla="*/ 39 w 157"/>
                  <a:gd name="T7" fmla="*/ 61 h 62"/>
                  <a:gd name="T8" fmla="*/ 0 w 157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62"/>
                  <a:gd name="T17" fmla="*/ 157 w 157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62">
                    <a:moveTo>
                      <a:pt x="0" y="0"/>
                    </a:moveTo>
                    <a:lnTo>
                      <a:pt x="27" y="30"/>
                    </a:lnTo>
                    <a:lnTo>
                      <a:pt x="0" y="62"/>
                    </a:lnTo>
                    <a:lnTo>
                      <a:pt x="157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3062666"/>
                </p:ext>
              </p:extLst>
            </p:nvPr>
          </p:nvGraphicFramePr>
          <p:xfrm>
            <a:off x="3220936" y="1604170"/>
            <a:ext cx="8667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3" name="Equation" r:id="rId17" imgW="368280" imgH="203040" progId="Equation.DSMT4">
                    <p:embed/>
                  </p:oleObj>
                </mc:Choice>
                <mc:Fallback>
                  <p:oleObj name="Equation" r:id="rId17" imgW="368280" imgH="203040" progId="Equation.DSMT4">
                    <p:embed/>
                    <p:pic>
                      <p:nvPicPr>
                        <p:cNvPr id="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936" y="1604170"/>
                          <a:ext cx="866775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02DB53-105F-4E7A-B39B-44AD54D2705D}" type="slidenum">
              <a:rPr lang="en-US" altLang="zh-CN" smtClean="0">
                <a:latin typeface="Arial" charset="0"/>
                <a:ea typeface="宋体" charset="-122"/>
              </a:rPr>
              <a:pPr/>
              <a:t>37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2466" name="Rectangle 32"/>
          <p:cNvSpPr>
            <a:spLocks noChangeArrowheads="1"/>
          </p:cNvSpPr>
          <p:nvPr/>
        </p:nvSpPr>
        <p:spPr bwMode="auto">
          <a:xfrm>
            <a:off x="587375" y="1344613"/>
            <a:ext cx="67246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放大电路的频率响应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5844" name="Rectangle 32"/>
          <p:cNvSpPr>
            <a:spLocks noChangeArrowheads="1"/>
          </p:cNvSpPr>
          <p:nvPr/>
        </p:nvSpPr>
        <p:spPr bwMode="auto">
          <a:xfrm>
            <a:off x="587375" y="1955800"/>
            <a:ext cx="6724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2. 1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频率响应和频率失真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87375" y="2566988"/>
            <a:ext cx="56784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2.2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波特图</a:t>
            </a: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587375" y="3157538"/>
            <a:ext cx="732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2.3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晶体管的高频小信号模型和高频参数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587375" y="3768725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2.4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共射放大电路的频率响应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87375" y="4381500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2.5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AE56F3-23FB-4F85-BCE7-C36AE7F01A30}" type="slidenum">
              <a:rPr lang="en-US" altLang="zh-CN" smtClean="0">
                <a:latin typeface="Arial" charset="0"/>
                <a:ea typeface="宋体" charset="-122"/>
              </a:rPr>
              <a:pPr/>
              <a:t>38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pSp>
        <p:nvGrpSpPr>
          <p:cNvPr id="36932" name="Group 2"/>
          <p:cNvGrpSpPr>
            <a:grpSpLocks/>
          </p:cNvGrpSpPr>
          <p:nvPr/>
        </p:nvGrpSpPr>
        <p:grpSpPr bwMode="auto">
          <a:xfrm>
            <a:off x="927100" y="444500"/>
            <a:ext cx="2927350" cy="1763713"/>
            <a:chOff x="511" y="1004"/>
            <a:chExt cx="1844" cy="1111"/>
          </a:xfrm>
        </p:grpSpPr>
        <p:sp>
          <p:nvSpPr>
            <p:cNvPr id="36935" name="Oval 3"/>
            <p:cNvSpPr>
              <a:spLocks noChangeArrowheads="1"/>
            </p:cNvSpPr>
            <p:nvPr/>
          </p:nvSpPr>
          <p:spPr bwMode="auto">
            <a:xfrm>
              <a:off x="746" y="1317"/>
              <a:ext cx="56" cy="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6" name="Line 4"/>
            <p:cNvSpPr>
              <a:spLocks noChangeShapeType="1"/>
            </p:cNvSpPr>
            <p:nvPr/>
          </p:nvSpPr>
          <p:spPr bwMode="auto">
            <a:xfrm>
              <a:off x="804" y="1344"/>
              <a:ext cx="4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7" name="Line 5"/>
            <p:cNvSpPr>
              <a:spLocks noChangeShapeType="1"/>
            </p:cNvSpPr>
            <p:nvPr/>
          </p:nvSpPr>
          <p:spPr bwMode="auto">
            <a:xfrm>
              <a:off x="1314" y="1258"/>
              <a:ext cx="0" cy="17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8" name="Line 6"/>
            <p:cNvSpPr>
              <a:spLocks noChangeShapeType="1"/>
            </p:cNvSpPr>
            <p:nvPr/>
          </p:nvSpPr>
          <p:spPr bwMode="auto">
            <a:xfrm>
              <a:off x="1314" y="1344"/>
              <a:ext cx="76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9" name="Line 7"/>
            <p:cNvSpPr>
              <a:spLocks noChangeShapeType="1"/>
            </p:cNvSpPr>
            <p:nvPr/>
          </p:nvSpPr>
          <p:spPr bwMode="auto">
            <a:xfrm>
              <a:off x="1764" y="1337"/>
              <a:ext cx="0" cy="7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0" name="Line 8"/>
            <p:cNvSpPr>
              <a:spLocks noChangeShapeType="1"/>
            </p:cNvSpPr>
            <p:nvPr/>
          </p:nvSpPr>
          <p:spPr bwMode="auto">
            <a:xfrm>
              <a:off x="791" y="2085"/>
              <a:ext cx="128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1" name="Rectangle 9"/>
            <p:cNvSpPr>
              <a:spLocks noChangeArrowheads="1"/>
            </p:cNvSpPr>
            <p:nvPr/>
          </p:nvSpPr>
          <p:spPr bwMode="auto">
            <a:xfrm>
              <a:off x="1724" y="1602"/>
              <a:ext cx="73" cy="238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2" name="Oval 10"/>
            <p:cNvSpPr>
              <a:spLocks noChangeArrowheads="1"/>
            </p:cNvSpPr>
            <p:nvPr/>
          </p:nvSpPr>
          <p:spPr bwMode="auto">
            <a:xfrm>
              <a:off x="746" y="2052"/>
              <a:ext cx="56" cy="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3" name="Oval 11"/>
            <p:cNvSpPr>
              <a:spLocks noChangeArrowheads="1"/>
            </p:cNvSpPr>
            <p:nvPr/>
          </p:nvSpPr>
          <p:spPr bwMode="auto">
            <a:xfrm>
              <a:off x="2063" y="1324"/>
              <a:ext cx="56" cy="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4" name="Oval 12"/>
            <p:cNvSpPr>
              <a:spLocks noChangeArrowheads="1"/>
            </p:cNvSpPr>
            <p:nvPr/>
          </p:nvSpPr>
          <p:spPr bwMode="auto">
            <a:xfrm>
              <a:off x="2063" y="2059"/>
              <a:ext cx="56" cy="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5" name="Oval 13"/>
            <p:cNvSpPr>
              <a:spLocks noChangeArrowheads="1"/>
            </p:cNvSpPr>
            <p:nvPr/>
          </p:nvSpPr>
          <p:spPr bwMode="auto">
            <a:xfrm>
              <a:off x="1735" y="2059"/>
              <a:ext cx="56" cy="56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6" name="Oval 14"/>
            <p:cNvSpPr>
              <a:spLocks noChangeArrowheads="1"/>
            </p:cNvSpPr>
            <p:nvPr/>
          </p:nvSpPr>
          <p:spPr bwMode="auto">
            <a:xfrm>
              <a:off x="1735" y="1321"/>
              <a:ext cx="56" cy="56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7" name="Line 15"/>
            <p:cNvSpPr>
              <a:spLocks noChangeShapeType="1"/>
            </p:cNvSpPr>
            <p:nvPr/>
          </p:nvSpPr>
          <p:spPr bwMode="auto">
            <a:xfrm>
              <a:off x="1260" y="1258"/>
              <a:ext cx="0" cy="17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8" name="Text Box 16"/>
            <p:cNvSpPr txBox="1">
              <a:spLocks noChangeArrowheads="1"/>
            </p:cNvSpPr>
            <p:nvPr/>
          </p:nvSpPr>
          <p:spPr bwMode="auto">
            <a:xfrm>
              <a:off x="1218" y="1004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949" name="Text Box 17"/>
            <p:cNvSpPr txBox="1">
              <a:spLocks noChangeArrowheads="1"/>
            </p:cNvSpPr>
            <p:nvPr/>
          </p:nvSpPr>
          <p:spPr bwMode="auto">
            <a:xfrm>
              <a:off x="1523" y="1573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6950" name="Text Box 18"/>
            <p:cNvSpPr txBox="1">
              <a:spLocks noChangeArrowheads="1"/>
            </p:cNvSpPr>
            <p:nvPr/>
          </p:nvSpPr>
          <p:spPr bwMode="auto">
            <a:xfrm>
              <a:off x="576" y="1200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6951" name="Text Box 19"/>
            <p:cNvSpPr txBox="1">
              <a:spLocks noChangeArrowheads="1"/>
            </p:cNvSpPr>
            <p:nvPr/>
          </p:nvSpPr>
          <p:spPr bwMode="auto">
            <a:xfrm>
              <a:off x="576" y="1856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6952" name="Text Box 20"/>
            <p:cNvSpPr txBox="1">
              <a:spLocks noChangeArrowheads="1"/>
            </p:cNvSpPr>
            <p:nvPr/>
          </p:nvSpPr>
          <p:spPr bwMode="auto">
            <a:xfrm>
              <a:off x="2177" y="1213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6953" name="Text Box 21"/>
            <p:cNvSpPr txBox="1">
              <a:spLocks noChangeArrowheads="1"/>
            </p:cNvSpPr>
            <p:nvPr/>
          </p:nvSpPr>
          <p:spPr bwMode="auto">
            <a:xfrm>
              <a:off x="2177" y="1869"/>
              <a:ext cx="17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itchFamily="18" charset="0"/>
                </a:rPr>
                <a:t>_</a:t>
              </a:r>
            </a:p>
          </p:txBody>
        </p:sp>
        <p:graphicFrame>
          <p:nvGraphicFramePr>
            <p:cNvPr id="36924" name="Object 60"/>
            <p:cNvGraphicFramePr>
              <a:graphicFrameLocks noChangeAspect="1"/>
            </p:cNvGraphicFramePr>
            <p:nvPr/>
          </p:nvGraphicFramePr>
          <p:xfrm>
            <a:off x="511" y="1529"/>
            <a:ext cx="28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4" name="公式" r:id="rId3" imgW="190500" imgH="228600" progId="Equation.3">
                    <p:embed/>
                  </p:oleObj>
                </mc:Choice>
                <mc:Fallback>
                  <p:oleObj name="公式" r:id="rId3" imgW="190500" imgH="22860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1529"/>
                          <a:ext cx="283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5" name="Object 61"/>
            <p:cNvGraphicFramePr>
              <a:graphicFrameLocks noChangeAspect="1"/>
            </p:cNvGraphicFramePr>
            <p:nvPr/>
          </p:nvGraphicFramePr>
          <p:xfrm>
            <a:off x="2040" y="1506"/>
            <a:ext cx="3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5" name="公式" r:id="rId5" imgW="203112" imgH="241195" progId="Equation.3">
                    <p:embed/>
                  </p:oleObj>
                </mc:Choice>
                <mc:Fallback>
                  <p:oleObj name="公式" r:id="rId5" imgW="203112" imgH="241195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506"/>
                          <a:ext cx="3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6" name="Object 62"/>
          <p:cNvGraphicFramePr>
            <a:graphicFrameLocks noChangeAspect="1"/>
          </p:cNvGraphicFramePr>
          <p:nvPr/>
        </p:nvGraphicFramePr>
        <p:xfrm>
          <a:off x="715963" y="2682875"/>
          <a:ext cx="40306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7" imgW="2019300" imgH="635000" progId="Equation.DSMT4">
                  <p:embed/>
                </p:oleObj>
              </mc:Choice>
              <mc:Fallback>
                <p:oleObj name="Equation" r:id="rId7" imgW="2019300" imgH="6350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682875"/>
                        <a:ext cx="4030662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63"/>
          <p:cNvGraphicFramePr>
            <a:graphicFrameLocks noChangeAspect="1"/>
          </p:cNvGraphicFramePr>
          <p:nvPr/>
        </p:nvGraphicFramePr>
        <p:xfrm>
          <a:off x="727075" y="4157663"/>
          <a:ext cx="2860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9" imgW="1422400" imgH="609600" progId="Equation.DSMT4">
                  <p:embed/>
                </p:oleObj>
              </mc:Choice>
              <mc:Fallback>
                <p:oleObj name="Equation" r:id="rId9" imgW="1422400" imgH="609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157663"/>
                        <a:ext cx="286067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64"/>
          <p:cNvGraphicFramePr>
            <a:graphicFrameLocks noChangeAspect="1"/>
          </p:cNvGraphicFramePr>
          <p:nvPr/>
        </p:nvGraphicFramePr>
        <p:xfrm>
          <a:off x="5133975" y="1336675"/>
          <a:ext cx="25511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11" imgW="1269449" imgH="533169" progId="Equation.DSMT4">
                  <p:embed/>
                </p:oleObj>
              </mc:Choice>
              <mc:Fallback>
                <p:oleObj name="Equation" r:id="rId11" imgW="1269449" imgH="533169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1336675"/>
                        <a:ext cx="2551113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65"/>
          <p:cNvGraphicFramePr>
            <a:graphicFrameLocks noChangeAspect="1"/>
          </p:cNvGraphicFramePr>
          <p:nvPr/>
        </p:nvGraphicFramePr>
        <p:xfrm>
          <a:off x="5133975" y="2581275"/>
          <a:ext cx="35956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3" imgW="1790700" imgH="533400" progId="Equation.DSMT4">
                  <p:embed/>
                </p:oleObj>
              </mc:Choice>
              <mc:Fallback>
                <p:oleObj name="Equation" r:id="rId13" imgW="1790700" imgH="533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2581275"/>
                        <a:ext cx="3595688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66"/>
          <p:cNvGraphicFramePr>
            <a:graphicFrameLocks noChangeAspect="1"/>
          </p:cNvGraphicFramePr>
          <p:nvPr/>
        </p:nvGraphicFramePr>
        <p:xfrm>
          <a:off x="5240338" y="4665663"/>
          <a:ext cx="1720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15" imgW="863225" imgH="418918" progId="Equation.DSMT4">
                  <p:embed/>
                </p:oleObj>
              </mc:Choice>
              <mc:Fallback>
                <p:oleObj name="Equation" r:id="rId15" imgW="863225" imgH="418918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665663"/>
                        <a:ext cx="17208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5037138" y="3981450"/>
            <a:ext cx="2443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相频关系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5037138" y="669925"/>
            <a:ext cx="2443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幅频关系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/>
      <p:bldP spid="440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7A01D1-E012-45AA-8381-23193EDBFA4D}" type="slidenum">
              <a:rPr lang="en-US" altLang="zh-CN" smtClean="0">
                <a:latin typeface="Arial" charset="0"/>
                <a:ea typeface="宋体" charset="-122"/>
              </a:rPr>
              <a:pPr/>
              <a:t>39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2069848" y="1793972"/>
            <a:ext cx="11207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2812798" y="1573310"/>
            <a:ext cx="0" cy="21986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057148" y="3730722"/>
            <a:ext cx="11334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4000248" y="4179985"/>
            <a:ext cx="758825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2052385" y="3256060"/>
            <a:ext cx="1933575" cy="923925"/>
          </a:xfrm>
          <a:custGeom>
            <a:avLst/>
            <a:gdLst>
              <a:gd name="T0" fmla="*/ 0 w 1218"/>
              <a:gd name="T1" fmla="*/ 2147483647 h 582"/>
              <a:gd name="T2" fmla="*/ 2147483647 w 1218"/>
              <a:gd name="T3" fmla="*/ 2147483647 h 582"/>
              <a:gd name="T4" fmla="*/ 2147483647 w 1218"/>
              <a:gd name="T5" fmla="*/ 2147483647 h 582"/>
              <a:gd name="T6" fmla="*/ 2147483647 w 1218"/>
              <a:gd name="T7" fmla="*/ 2147483647 h 582"/>
              <a:gd name="T8" fmla="*/ 2147483647 w 1218"/>
              <a:gd name="T9" fmla="*/ 2147483647 h 582"/>
              <a:gd name="T10" fmla="*/ 2147483647 w 1218"/>
              <a:gd name="T11" fmla="*/ 2147483647 h 582"/>
              <a:gd name="T12" fmla="*/ 2147483647 w 1218"/>
              <a:gd name="T13" fmla="*/ 2147483647 h 582"/>
              <a:gd name="T14" fmla="*/ 2147483647 w 1218"/>
              <a:gd name="T15" fmla="*/ 2147483647 h 5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8"/>
              <a:gd name="T25" fmla="*/ 0 h 582"/>
              <a:gd name="T26" fmla="*/ 1218 w 1218"/>
              <a:gd name="T27" fmla="*/ 582 h 5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8" h="582">
                <a:moveTo>
                  <a:pt x="0" y="7"/>
                </a:moveTo>
                <a:cubicBezTo>
                  <a:pt x="34" y="7"/>
                  <a:pt x="137" y="0"/>
                  <a:pt x="212" y="7"/>
                </a:cubicBezTo>
                <a:cubicBezTo>
                  <a:pt x="287" y="14"/>
                  <a:pt x="380" y="14"/>
                  <a:pt x="453" y="50"/>
                </a:cubicBezTo>
                <a:cubicBezTo>
                  <a:pt x="526" y="86"/>
                  <a:pt x="596" y="169"/>
                  <a:pt x="649" y="222"/>
                </a:cubicBezTo>
                <a:cubicBezTo>
                  <a:pt x="702" y="275"/>
                  <a:pt x="734" y="325"/>
                  <a:pt x="774" y="367"/>
                </a:cubicBezTo>
                <a:cubicBezTo>
                  <a:pt x="814" y="408"/>
                  <a:pt x="849" y="442"/>
                  <a:pt x="890" y="470"/>
                </a:cubicBezTo>
                <a:cubicBezTo>
                  <a:pt x="931" y="498"/>
                  <a:pt x="965" y="518"/>
                  <a:pt x="1020" y="537"/>
                </a:cubicBezTo>
                <a:cubicBezTo>
                  <a:pt x="1075" y="556"/>
                  <a:pt x="1177" y="573"/>
                  <a:pt x="1218" y="582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4352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058142"/>
              </p:ext>
            </p:extLst>
          </p:nvPr>
        </p:nvGraphicFramePr>
        <p:xfrm>
          <a:off x="1639635" y="3124297"/>
          <a:ext cx="3698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0" name="公式" r:id="rId3" imgW="241195" imgH="203112" progId="Equation.3">
                  <p:embed/>
                </p:oleObj>
              </mc:Choice>
              <mc:Fallback>
                <p:oleObj name="公式" r:id="rId3" imgW="241195" imgH="203112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635" y="3124297"/>
                        <a:ext cx="3698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15179"/>
              </p:ext>
            </p:extLst>
          </p:nvPr>
        </p:nvGraphicFramePr>
        <p:xfrm>
          <a:off x="1661860" y="3578322"/>
          <a:ext cx="3698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1" name="公式" r:id="rId5" imgW="241195" imgH="203112" progId="Equation.3">
                  <p:embed/>
                </p:oleObj>
              </mc:Choice>
              <mc:Fallback>
                <p:oleObj name="公式" r:id="rId5" imgW="241195" imgH="203112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860" y="3578322"/>
                        <a:ext cx="36988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1604710" y="487460"/>
            <a:ext cx="3543300" cy="4095750"/>
            <a:chOff x="2982" y="189"/>
            <a:chExt cx="2232" cy="2580"/>
          </a:xfrm>
        </p:grpSpPr>
        <p:sp>
          <p:nvSpPr>
            <p:cNvPr id="38086" name="Line 10"/>
            <p:cNvSpPr>
              <a:spLocks noChangeShapeType="1"/>
            </p:cNvSpPr>
            <p:nvPr/>
          </p:nvSpPr>
          <p:spPr bwMode="auto">
            <a:xfrm>
              <a:off x="3267" y="492"/>
              <a:ext cx="0" cy="10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lg"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87" name="Line 11"/>
            <p:cNvSpPr>
              <a:spLocks noChangeShapeType="1"/>
            </p:cNvSpPr>
            <p:nvPr/>
          </p:nvSpPr>
          <p:spPr bwMode="auto">
            <a:xfrm>
              <a:off x="3267" y="864"/>
              <a:ext cx="19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88" name="Line 12"/>
            <p:cNvSpPr>
              <a:spLocks noChangeShapeType="1"/>
            </p:cNvSpPr>
            <p:nvPr/>
          </p:nvSpPr>
          <p:spPr bwMode="auto">
            <a:xfrm>
              <a:off x="3267" y="1718"/>
              <a:ext cx="0" cy="7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89" name="Line 13"/>
            <p:cNvSpPr>
              <a:spLocks noChangeShapeType="1"/>
            </p:cNvSpPr>
            <p:nvPr/>
          </p:nvSpPr>
          <p:spPr bwMode="auto">
            <a:xfrm>
              <a:off x="3267" y="2515"/>
              <a:ext cx="19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8042" name="Object 154"/>
            <p:cNvGraphicFramePr>
              <a:graphicFrameLocks noChangeAspect="1"/>
            </p:cNvGraphicFramePr>
            <p:nvPr/>
          </p:nvGraphicFramePr>
          <p:xfrm>
            <a:off x="2982" y="189"/>
            <a:ext cx="94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2" name="公式" r:id="rId7" imgW="838200" imgH="279400" progId="Equation.3">
                    <p:embed/>
                  </p:oleObj>
                </mc:Choice>
                <mc:Fallback>
                  <p:oleObj name="公式" r:id="rId7" imgW="838200" imgH="279400" progId="Equation.3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89"/>
                          <a:ext cx="94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43" name="Object 155"/>
            <p:cNvGraphicFramePr>
              <a:graphicFrameLocks noChangeAspect="1"/>
            </p:cNvGraphicFramePr>
            <p:nvPr/>
          </p:nvGraphicFramePr>
          <p:xfrm>
            <a:off x="5027" y="898"/>
            <a:ext cx="18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3"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898"/>
                          <a:ext cx="18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44" name="Object 156"/>
            <p:cNvGraphicFramePr>
              <a:graphicFrameLocks noChangeAspect="1"/>
            </p:cNvGraphicFramePr>
            <p:nvPr/>
          </p:nvGraphicFramePr>
          <p:xfrm>
            <a:off x="5021" y="2538"/>
            <a:ext cx="18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4" name="公式" r:id="rId11" imgW="164957" imgH="203024" progId="Equation.3">
                    <p:embed/>
                  </p:oleObj>
                </mc:Choice>
                <mc:Fallback>
                  <p:oleObj name="公式" r:id="rId11" imgW="164957" imgH="203024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2538"/>
                          <a:ext cx="18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45" name="Object 157"/>
            <p:cNvGraphicFramePr>
              <a:graphicFrameLocks noChangeAspect="1"/>
            </p:cNvGraphicFramePr>
            <p:nvPr/>
          </p:nvGraphicFramePr>
          <p:xfrm>
            <a:off x="3033" y="1681"/>
            <a:ext cx="15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5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1681"/>
                          <a:ext cx="15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46" name="Object 158"/>
            <p:cNvGraphicFramePr>
              <a:graphicFrameLocks noChangeAspect="1"/>
            </p:cNvGraphicFramePr>
            <p:nvPr/>
          </p:nvGraphicFramePr>
          <p:xfrm>
            <a:off x="3060" y="2408"/>
            <a:ext cx="1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6" name="公式" r:id="rId14" imgW="164957" imgH="203024" progId="Equation.3">
                    <p:embed/>
                  </p:oleObj>
                </mc:Choice>
                <mc:Fallback>
                  <p:oleObj name="公式" r:id="rId14" imgW="164957" imgH="203024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408"/>
                          <a:ext cx="188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47" name="Object 159"/>
            <p:cNvGraphicFramePr>
              <a:graphicFrameLocks noChangeAspect="1"/>
            </p:cNvGraphicFramePr>
            <p:nvPr/>
          </p:nvGraphicFramePr>
          <p:xfrm>
            <a:off x="3069" y="743"/>
            <a:ext cx="14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7" name="公式" r:id="rId16" imgW="126725" imgH="177415" progId="Equation.3">
                    <p:embed/>
                  </p:oleObj>
                </mc:Choice>
                <mc:Fallback>
                  <p:oleObj name="公式" r:id="rId16" imgW="126725" imgH="177415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743"/>
                          <a:ext cx="14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76306"/>
              </p:ext>
            </p:extLst>
          </p:nvPr>
        </p:nvGraphicFramePr>
        <p:xfrm>
          <a:off x="2223835" y="1078010"/>
          <a:ext cx="6873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8" name="公式" r:id="rId18" imgW="380835" imgH="215806" progId="Equation.3">
                  <p:embed/>
                </p:oleObj>
              </mc:Choice>
              <mc:Fallback>
                <p:oleObj name="公式" r:id="rId18" imgW="380835" imgH="215806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835" y="1078010"/>
                        <a:ext cx="6873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13410"/>
              </p:ext>
            </p:extLst>
          </p:nvPr>
        </p:nvGraphicFramePr>
        <p:xfrm>
          <a:off x="1534860" y="1687610"/>
          <a:ext cx="4349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9" name="公式" r:id="rId20" imgW="241091" imgH="177646" progId="Equation.3">
                  <p:embed/>
                </p:oleObj>
              </mc:Choice>
              <mc:Fallback>
                <p:oleObj name="公式" r:id="rId20" imgW="241091" imgH="177646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860" y="1687610"/>
                        <a:ext cx="4349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72" name="Rectangle 22"/>
          <p:cNvSpPr>
            <a:spLocks noChangeArrowheads="1"/>
          </p:cNvSpPr>
          <p:nvPr/>
        </p:nvSpPr>
        <p:spPr bwMode="auto">
          <a:xfrm>
            <a:off x="2214310" y="4232372"/>
            <a:ext cx="19161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0" hangingPunct="0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波特图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1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26911"/>
              </p:ext>
            </p:extLst>
          </p:nvPr>
        </p:nvGraphicFramePr>
        <p:xfrm>
          <a:off x="2981073" y="1078010"/>
          <a:ext cx="3667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0" name="公式" r:id="rId22" imgW="203024" imgH="215713" progId="Equation.3">
                  <p:embed/>
                </p:oleObj>
              </mc:Choice>
              <mc:Fallback>
                <p:oleObj name="公式" r:id="rId22" imgW="203024" imgH="215713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73" y="1078010"/>
                        <a:ext cx="36671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06981"/>
              </p:ext>
            </p:extLst>
          </p:nvPr>
        </p:nvGraphicFramePr>
        <p:xfrm>
          <a:off x="3408110" y="1078010"/>
          <a:ext cx="6175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1" name="公式" r:id="rId24" imgW="342603" imgH="215713" progId="Equation.3">
                  <p:embed/>
                </p:oleObj>
              </mc:Choice>
              <mc:Fallback>
                <p:oleObj name="公式" r:id="rId24" imgW="342603" imgH="215713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110" y="1078010"/>
                        <a:ext cx="61753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3190623" y="1573310"/>
            <a:ext cx="0" cy="24939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570035" y="1573310"/>
            <a:ext cx="0" cy="2608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V="1">
            <a:off x="2422273" y="1554260"/>
            <a:ext cx="765175" cy="1028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2063498" y="3263997"/>
            <a:ext cx="739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 flipV="1">
            <a:off x="2788985" y="3256060"/>
            <a:ext cx="777875" cy="936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3554160" y="4181572"/>
            <a:ext cx="121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4614"/>
              </p:ext>
            </p:extLst>
          </p:nvPr>
        </p:nvGraphicFramePr>
        <p:xfrm>
          <a:off x="3655760" y="2013047"/>
          <a:ext cx="1597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2" name="公式" r:id="rId26" imgW="888614" imgH="203112" progId="Equation.3">
                  <p:embed/>
                </p:oleObj>
              </mc:Choice>
              <mc:Fallback>
                <p:oleObj name="公式" r:id="rId26" imgW="888614" imgH="203112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760" y="2013047"/>
                        <a:ext cx="1597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167691"/>
              </p:ext>
            </p:extLst>
          </p:nvPr>
        </p:nvGraphicFramePr>
        <p:xfrm>
          <a:off x="3685923" y="3306860"/>
          <a:ext cx="1573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3" name="公式" r:id="rId28" imgW="875920" imgH="215806" progId="Equation.3">
                  <p:embed/>
                </p:oleObj>
              </mc:Choice>
              <mc:Fallback>
                <p:oleObj name="公式" r:id="rId28" imgW="875920" imgH="215806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923" y="3306860"/>
                        <a:ext cx="15732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3854198" y="1562197"/>
            <a:ext cx="1027112" cy="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3176335" y="1554260"/>
            <a:ext cx="16398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43" name="Freeform 35"/>
          <p:cNvSpPr>
            <a:spLocks/>
          </p:cNvSpPr>
          <p:nvPr/>
        </p:nvSpPr>
        <p:spPr bwMode="auto">
          <a:xfrm>
            <a:off x="2441323" y="1563785"/>
            <a:ext cx="1385887" cy="989012"/>
          </a:xfrm>
          <a:custGeom>
            <a:avLst/>
            <a:gdLst>
              <a:gd name="T0" fmla="*/ 0 w 873"/>
              <a:gd name="T1" fmla="*/ 2147483647 h 623"/>
              <a:gd name="T2" fmla="*/ 2147483647 w 873"/>
              <a:gd name="T3" fmla="*/ 2147483647 h 623"/>
              <a:gd name="T4" fmla="*/ 2147483647 w 873"/>
              <a:gd name="T5" fmla="*/ 2147483647 h 623"/>
              <a:gd name="T6" fmla="*/ 2147483647 w 873"/>
              <a:gd name="T7" fmla="*/ 2147483647 h 623"/>
              <a:gd name="T8" fmla="*/ 2147483647 w 873"/>
              <a:gd name="T9" fmla="*/ 2147483647 h 623"/>
              <a:gd name="T10" fmla="*/ 2147483647 w 873"/>
              <a:gd name="T11" fmla="*/ 2147483647 h 623"/>
              <a:gd name="T12" fmla="*/ 2147483647 w 873"/>
              <a:gd name="T13" fmla="*/ 0 h 6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3"/>
              <a:gd name="T22" fmla="*/ 0 h 623"/>
              <a:gd name="T23" fmla="*/ 873 w 873"/>
              <a:gd name="T24" fmla="*/ 623 h 6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3" h="623">
                <a:moveTo>
                  <a:pt x="0" y="623"/>
                </a:moveTo>
                <a:cubicBezTo>
                  <a:pt x="27" y="587"/>
                  <a:pt x="103" y="469"/>
                  <a:pt x="165" y="398"/>
                </a:cubicBezTo>
                <a:cubicBezTo>
                  <a:pt x="227" y="327"/>
                  <a:pt x="319" y="242"/>
                  <a:pt x="371" y="199"/>
                </a:cubicBezTo>
                <a:cubicBezTo>
                  <a:pt x="423" y="156"/>
                  <a:pt x="434" y="161"/>
                  <a:pt x="477" y="139"/>
                </a:cubicBezTo>
                <a:cubicBezTo>
                  <a:pt x="520" y="117"/>
                  <a:pt x="584" y="86"/>
                  <a:pt x="629" y="67"/>
                </a:cubicBezTo>
                <a:cubicBezTo>
                  <a:pt x="674" y="48"/>
                  <a:pt x="707" y="38"/>
                  <a:pt x="748" y="27"/>
                </a:cubicBezTo>
                <a:cubicBezTo>
                  <a:pt x="789" y="16"/>
                  <a:pt x="847" y="6"/>
                  <a:pt x="873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44" name="Rectangle 303"/>
          <p:cNvSpPr>
            <a:spLocks noChangeArrowheads="1"/>
          </p:cNvSpPr>
          <p:nvPr/>
        </p:nvSpPr>
        <p:spPr bwMode="auto">
          <a:xfrm>
            <a:off x="1160210" y="2481360"/>
            <a:ext cx="892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400" b="1">
                <a:solidFill>
                  <a:srgbClr val="CC0000"/>
                </a:solidFill>
                <a:latin typeface="Times New Roman" pitchFamily="18" charset="0"/>
              </a:rPr>
              <a:t>线性刻度</a:t>
            </a:r>
          </a:p>
        </p:txBody>
      </p:sp>
      <p:sp>
        <p:nvSpPr>
          <p:cNvPr id="43045" name="Rectangle 304"/>
          <p:cNvSpPr>
            <a:spLocks noChangeArrowheads="1"/>
          </p:cNvSpPr>
          <p:nvPr/>
        </p:nvSpPr>
        <p:spPr bwMode="auto">
          <a:xfrm>
            <a:off x="3998660" y="1595535"/>
            <a:ext cx="892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400" b="1" dirty="0">
                <a:solidFill>
                  <a:srgbClr val="CC0000"/>
                </a:solidFill>
                <a:latin typeface="Times New Roman" pitchFamily="18" charset="0"/>
              </a:rPr>
              <a:t>对数刻度</a:t>
            </a:r>
          </a:p>
        </p:txBody>
      </p:sp>
      <p:sp>
        <p:nvSpPr>
          <p:cNvPr id="43046" name="Rectangle 305"/>
          <p:cNvSpPr>
            <a:spLocks noChangeArrowheads="1"/>
          </p:cNvSpPr>
          <p:nvPr/>
        </p:nvSpPr>
        <p:spPr bwMode="auto">
          <a:xfrm>
            <a:off x="768098" y="533497"/>
            <a:ext cx="892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400" b="1" dirty="0">
                <a:solidFill>
                  <a:srgbClr val="CC0000"/>
                </a:solidFill>
                <a:latin typeface="Times New Roman" pitchFamily="18" charset="0"/>
              </a:rPr>
              <a:t>对数刻度</a:t>
            </a:r>
          </a:p>
        </p:txBody>
      </p:sp>
      <p:sp>
        <p:nvSpPr>
          <p:cNvPr id="43047" name="Rectangle 304"/>
          <p:cNvSpPr>
            <a:spLocks noChangeArrowheads="1"/>
          </p:cNvSpPr>
          <p:nvPr/>
        </p:nvSpPr>
        <p:spPr bwMode="auto">
          <a:xfrm>
            <a:off x="4019298" y="4189510"/>
            <a:ext cx="892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400" b="1" dirty="0">
                <a:solidFill>
                  <a:srgbClr val="CC0000"/>
                </a:solidFill>
                <a:latin typeface="Times New Roman" pitchFamily="18" charset="0"/>
              </a:rPr>
              <a:t>对数刻度</a:t>
            </a:r>
          </a:p>
        </p:txBody>
      </p:sp>
      <p:graphicFrame>
        <p:nvGraphicFramePr>
          <p:cNvPr id="43048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01354"/>
              </p:ext>
            </p:extLst>
          </p:nvPr>
        </p:nvGraphicFramePr>
        <p:xfrm>
          <a:off x="4781550" y="527499"/>
          <a:ext cx="27892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4" name="公式" r:id="rId30" imgW="2413440" imgH="685800" progId="Equation.3">
                  <p:embed/>
                </p:oleObj>
              </mc:Choice>
              <mc:Fallback>
                <p:oleObj name="公式" r:id="rId30" imgW="2413440" imgH="6858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27499"/>
                        <a:ext cx="278923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9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18134"/>
              </p:ext>
            </p:extLst>
          </p:nvPr>
        </p:nvGraphicFramePr>
        <p:xfrm>
          <a:off x="3808160" y="2628997"/>
          <a:ext cx="1403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" name="公式" r:id="rId32" imgW="1219320" imgH="533520" progId="Equation.3">
                  <p:embed/>
                </p:oleObj>
              </mc:Choice>
              <mc:Fallback>
                <p:oleObj name="公式" r:id="rId32" imgW="1219320" imgH="53352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160" y="2628997"/>
                        <a:ext cx="14033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62727"/>
              </p:ext>
            </p:extLst>
          </p:nvPr>
        </p:nvGraphicFramePr>
        <p:xfrm>
          <a:off x="6184900" y="5316635"/>
          <a:ext cx="20764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6" name="Equation" r:id="rId34" imgW="1791000" imgH="279360" progId="Equation.DSMT4">
                  <p:embed/>
                </p:oleObj>
              </mc:Choice>
              <mc:Fallback>
                <p:oleObj name="Equation" r:id="rId34" imgW="1791000" imgH="2793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316635"/>
                        <a:ext cx="207645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1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17396"/>
              </p:ext>
            </p:extLst>
          </p:nvPr>
        </p:nvGraphicFramePr>
        <p:xfrm>
          <a:off x="501650" y="5316635"/>
          <a:ext cx="21351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7" name="Equation" r:id="rId36" imgW="1841760" imgH="279360" progId="Equation.DSMT4">
                  <p:embed/>
                </p:oleObj>
              </mc:Choice>
              <mc:Fallback>
                <p:oleObj name="Equation" r:id="rId36" imgW="1841760" imgH="2793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316635"/>
                        <a:ext cx="213518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2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1025"/>
              </p:ext>
            </p:extLst>
          </p:nvPr>
        </p:nvGraphicFramePr>
        <p:xfrm>
          <a:off x="3244850" y="5316635"/>
          <a:ext cx="16938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8" name="Equation" r:id="rId38" imgW="1448280" imgH="279360" progId="Equation.DSMT4">
                  <p:embed/>
                </p:oleObj>
              </mc:Choice>
              <mc:Fallback>
                <p:oleObj name="Equation" r:id="rId38" imgW="1448280" imgH="27936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316635"/>
                        <a:ext cx="16938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3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46945"/>
              </p:ext>
            </p:extLst>
          </p:nvPr>
        </p:nvGraphicFramePr>
        <p:xfrm>
          <a:off x="490538" y="5751610"/>
          <a:ext cx="16700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9" name="Equation" r:id="rId40" imgW="1448280" imgH="203400" progId="Equation.DSMT4">
                  <p:embed/>
                </p:oleObj>
              </mc:Choice>
              <mc:Fallback>
                <p:oleObj name="Equation" r:id="rId40" imgW="1448280" imgH="2034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751610"/>
                        <a:ext cx="16700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4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67901"/>
              </p:ext>
            </p:extLst>
          </p:nvPr>
        </p:nvGraphicFramePr>
        <p:xfrm>
          <a:off x="3238500" y="5751610"/>
          <a:ext cx="12715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0" name="Equation" r:id="rId42" imgW="1092600" imgH="203400" progId="Equation.DSMT4">
                  <p:embed/>
                </p:oleObj>
              </mc:Choice>
              <mc:Fallback>
                <p:oleObj name="Equation" r:id="rId42" imgW="1092600" imgH="2034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751610"/>
                        <a:ext cx="1271588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5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519214"/>
              </p:ext>
            </p:extLst>
          </p:nvPr>
        </p:nvGraphicFramePr>
        <p:xfrm>
          <a:off x="6164263" y="5751610"/>
          <a:ext cx="16319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1" name="Equation" r:id="rId44" imgW="1422720" imgH="203400" progId="Equation.DSMT4">
                  <p:embed/>
                </p:oleObj>
              </mc:Choice>
              <mc:Fallback>
                <p:oleObj name="Equation" r:id="rId44" imgW="1422720" imgH="2034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5751610"/>
                        <a:ext cx="16319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99429"/>
              </p:ext>
            </p:extLst>
          </p:nvPr>
        </p:nvGraphicFramePr>
        <p:xfrm>
          <a:off x="6575425" y="4795935"/>
          <a:ext cx="10525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2" name="Equation" r:id="rId46" imgW="583947" imgH="228501" progId="Equation.DSMT4">
                  <p:embed/>
                </p:oleObj>
              </mc:Choice>
              <mc:Fallback>
                <p:oleObj name="Equation" r:id="rId46" imgW="583947" imgH="228501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4795935"/>
                        <a:ext cx="105251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392757"/>
              </p:ext>
            </p:extLst>
          </p:nvPr>
        </p:nvGraphicFramePr>
        <p:xfrm>
          <a:off x="3681413" y="4795935"/>
          <a:ext cx="8001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3" name="Equation" r:id="rId48" imgW="444307" imgH="228501" progId="Equation.DSMT4">
                  <p:embed/>
                </p:oleObj>
              </mc:Choice>
              <mc:Fallback>
                <p:oleObj name="Equation" r:id="rId48" imgW="444307" imgH="228501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795935"/>
                        <a:ext cx="8001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65721"/>
              </p:ext>
            </p:extLst>
          </p:nvPr>
        </p:nvGraphicFramePr>
        <p:xfrm>
          <a:off x="885825" y="4795935"/>
          <a:ext cx="11223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4" name="Equation" r:id="rId50" imgW="622030" imgH="228501" progId="Equation.DSMT4">
                  <p:embed/>
                </p:oleObj>
              </mc:Choice>
              <mc:Fallback>
                <p:oleObj name="Equation" r:id="rId50" imgW="622030" imgH="228501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795935"/>
                        <a:ext cx="11223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09464"/>
              </p:ext>
            </p:extLst>
          </p:nvPr>
        </p:nvGraphicFramePr>
        <p:xfrm>
          <a:off x="5914773" y="1572756"/>
          <a:ext cx="2457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5" name="Equation" r:id="rId52" imgW="1282680" imgH="419040" progId="Equation.DSMT4">
                  <p:embed/>
                </p:oleObj>
              </mc:Choice>
              <mc:Fallback>
                <p:oleObj name="Equation" r:id="rId52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914773" y="1572756"/>
                        <a:ext cx="24574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5345"/>
              </p:ext>
            </p:extLst>
          </p:nvPr>
        </p:nvGraphicFramePr>
        <p:xfrm>
          <a:off x="6018212" y="2653016"/>
          <a:ext cx="2409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6" name="Equation" r:id="rId54" imgW="1257120" imgH="228600" progId="Equation.DSMT4">
                  <p:embed/>
                </p:oleObj>
              </mc:Choice>
              <mc:Fallback>
                <p:oleObj name="Equation" r:id="rId54" imgW="12571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018212" y="2653016"/>
                        <a:ext cx="24098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 animBg="1"/>
      <p:bldP spid="43012" grpId="0" animBg="1"/>
      <p:bldP spid="43013" grpId="0" animBg="1"/>
      <p:bldP spid="43014" grpId="0" animBg="1"/>
      <p:bldP spid="38072" grpId="0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41" grpId="0" animBg="1"/>
      <p:bldP spid="43042" grpId="0" animBg="1"/>
      <p:bldP spid="43043" grpId="0" animBg="1"/>
      <p:bldP spid="43044" grpId="0"/>
      <p:bldP spid="43045" grpId="0"/>
      <p:bldP spid="43046" grpId="0"/>
      <p:bldP spid="430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C48D47-DF22-45AF-BDDA-BAC2E0A1B68C}" type="slidenum">
              <a:rPr lang="en-US" altLang="zh-CN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33425" y="5386388"/>
            <a:ext cx="334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(a)</a:t>
            </a:r>
            <a:r>
              <a:rPr lang="zh-CN" altLang="en-US" sz="2400" b="1">
                <a:latin typeface="Times New Roman" pitchFamily="18" charset="0"/>
              </a:rPr>
              <a:t>甲类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导通角为</a:t>
            </a:r>
            <a:r>
              <a:rPr lang="en-US" altLang="zh-CN" sz="2400" b="1">
                <a:latin typeface="Times New Roman" pitchFamily="18" charset="0"/>
              </a:rPr>
              <a:t>180°)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75225" y="2382838"/>
            <a:ext cx="35941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</a:rPr>
              <a:t>非线性失真小，但能量转换效率太低。</a:t>
            </a:r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5776913" y="4649788"/>
          <a:ext cx="18557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711360" imgH="228600" progId="Equation.3">
                  <p:embed/>
                </p:oleObj>
              </mc:Choice>
              <mc:Fallback>
                <p:oleObj name="Equation" r:id="rId3" imgW="71136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4649788"/>
                        <a:ext cx="185578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018088" y="3624263"/>
            <a:ext cx="28908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理想情况下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956175" y="1158875"/>
            <a:ext cx="38623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800" b="1">
                <a:latin typeface="Times New Roman" pitchFamily="18" charset="0"/>
              </a:rPr>
              <a:t>信号在一周内变化，管子均导通。</a:t>
            </a:r>
          </a:p>
        </p:txBody>
      </p:sp>
      <p:graphicFrame>
        <p:nvGraphicFramePr>
          <p:cNvPr id="6163" name="Object 19"/>
          <p:cNvGraphicFramePr>
            <a:graphicFrameLocks/>
          </p:cNvGraphicFramePr>
          <p:nvPr/>
        </p:nvGraphicFramePr>
        <p:xfrm>
          <a:off x="403225" y="990600"/>
          <a:ext cx="4224338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5" imgW="1540478" imgH="1389602" progId="Visio.Drawing.11">
                  <p:embed/>
                </p:oleObj>
              </mc:Choice>
              <mc:Fallback>
                <p:oleObj name="Visio" r:id="rId5" imgW="1540478" imgH="1389602" progId="Visio.Drawing.11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990600"/>
                        <a:ext cx="4224338" cy="433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Rectangle 11"/>
          <p:cNvSpPr>
            <a:spLocks noChangeArrowheads="1"/>
          </p:cNvSpPr>
          <p:nvPr/>
        </p:nvSpPr>
        <p:spPr bwMode="auto">
          <a:xfrm>
            <a:off x="366713" y="304800"/>
            <a:ext cx="5119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2.</a:t>
            </a:r>
            <a:r>
              <a:rPr kumimoji="1" lang="zh-CN" altLang="en-US" sz="2800" b="1">
                <a:latin typeface="Times New Roman" pitchFamily="18" charset="0"/>
              </a:rPr>
              <a:t>功率放大器的分类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1" grpId="0"/>
      <p:bldP spid="163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D3A0D6-E0AE-490A-8F2B-06F85636DE1B}" type="slidenum">
              <a:rPr lang="en-US" altLang="zh-CN" smtClean="0">
                <a:latin typeface="Arial" charset="0"/>
                <a:ea typeface="宋体" charset="-122"/>
              </a:rPr>
              <a:pPr/>
              <a:t>40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6562" name="Rectangle 32"/>
          <p:cNvSpPr>
            <a:spLocks noChangeArrowheads="1"/>
          </p:cNvSpPr>
          <p:nvPr/>
        </p:nvSpPr>
        <p:spPr bwMode="auto">
          <a:xfrm>
            <a:off x="587375" y="1344613"/>
            <a:ext cx="67246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放大电路的频率响应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8916" name="Rectangle 32"/>
          <p:cNvSpPr>
            <a:spLocks noChangeArrowheads="1"/>
          </p:cNvSpPr>
          <p:nvPr/>
        </p:nvSpPr>
        <p:spPr bwMode="auto">
          <a:xfrm>
            <a:off x="587375" y="1955800"/>
            <a:ext cx="6724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2. 1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频率响应和频率失真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87375" y="2566988"/>
            <a:ext cx="5678488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2.2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波特图</a:t>
            </a: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587375" y="3157538"/>
            <a:ext cx="732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2.3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晶体管的高频小信号模型和高频参数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87375" y="3768725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2.4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共射放大电路的频率响应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87375" y="4381500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2.5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E31136-47D9-4C9E-85FE-ED24E4428DA4}" type="slidenum">
              <a:rPr lang="en-US" altLang="zh-CN" smtClean="0">
                <a:latin typeface="Arial" charset="0"/>
                <a:ea typeface="宋体" charset="-122"/>
              </a:rPr>
              <a:pPr/>
              <a:t>41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3998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19374"/>
              </p:ext>
            </p:extLst>
          </p:nvPr>
        </p:nvGraphicFramePr>
        <p:xfrm>
          <a:off x="312738" y="0"/>
          <a:ext cx="849630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Visio" r:id="rId3" imgW="3028777" imgH="1219059" progId="Visio.Drawing.11">
                  <p:embed/>
                </p:oleObj>
              </mc:Choice>
              <mc:Fallback>
                <p:oleObj name="Visio" r:id="rId3" imgW="3028777" imgH="1219059" progId="Visio.Drawing.11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0"/>
                        <a:ext cx="849630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0" name="Text Box 8"/>
          <p:cNvSpPr txBox="1">
            <a:spLocks noChangeArrowheads="1"/>
          </p:cNvSpPr>
          <p:nvPr/>
        </p:nvSpPr>
        <p:spPr bwMode="auto">
          <a:xfrm>
            <a:off x="1711325" y="3305175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晶体管的高频小信号混合</a:t>
            </a:r>
            <a:r>
              <a:rPr kumimoji="1" lang="en-US" altLang="zh-CN" sz="2400" b="1">
                <a:latin typeface="Times New Roman" pitchFamily="18" charset="0"/>
              </a:rPr>
              <a:t>π</a:t>
            </a:r>
            <a:r>
              <a:rPr kumimoji="1" lang="zh-CN" altLang="en-US" sz="2400" b="1">
                <a:latin typeface="Times New Roman" pitchFamily="18" charset="0"/>
              </a:rPr>
              <a:t>模型 </a:t>
            </a:r>
          </a:p>
        </p:txBody>
      </p:sp>
      <p:grpSp>
        <p:nvGrpSpPr>
          <p:cNvPr id="54307" name="Group 35"/>
          <p:cNvGrpSpPr>
            <a:grpSpLocks/>
          </p:cNvGrpSpPr>
          <p:nvPr/>
        </p:nvGrpSpPr>
        <p:grpSpPr bwMode="auto">
          <a:xfrm>
            <a:off x="454025" y="3771900"/>
            <a:ext cx="4422775" cy="2794000"/>
            <a:chOff x="286" y="2376"/>
            <a:chExt cx="2786" cy="1760"/>
          </a:xfrm>
        </p:grpSpPr>
        <p:sp>
          <p:nvSpPr>
            <p:cNvPr id="39992" name="Line 4"/>
            <p:cNvSpPr>
              <a:spLocks noChangeShapeType="1"/>
            </p:cNvSpPr>
            <p:nvPr/>
          </p:nvSpPr>
          <p:spPr bwMode="auto">
            <a:xfrm>
              <a:off x="865" y="2472"/>
              <a:ext cx="0" cy="13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5"/>
            <p:cNvSpPr>
              <a:spLocks/>
            </p:cNvSpPr>
            <p:nvPr/>
          </p:nvSpPr>
          <p:spPr bwMode="auto">
            <a:xfrm>
              <a:off x="846" y="2472"/>
              <a:ext cx="45" cy="121"/>
            </a:xfrm>
            <a:custGeom>
              <a:avLst/>
              <a:gdLst>
                <a:gd name="T0" fmla="*/ 0 w 74"/>
                <a:gd name="T1" fmla="*/ 56 h 178"/>
                <a:gd name="T2" fmla="*/ 7 w 74"/>
                <a:gd name="T3" fmla="*/ 47 h 178"/>
                <a:gd name="T4" fmla="*/ 16 w 74"/>
                <a:gd name="T5" fmla="*/ 56 h 178"/>
                <a:gd name="T6" fmla="*/ 7 w 74"/>
                <a:gd name="T7" fmla="*/ 0 h 178"/>
                <a:gd name="T8" fmla="*/ 0 w 74"/>
                <a:gd name="T9" fmla="*/ 56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178"/>
                <a:gd name="T17" fmla="*/ 74 w 74"/>
                <a:gd name="T18" fmla="*/ 178 h 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178">
                  <a:moveTo>
                    <a:pt x="0" y="178"/>
                  </a:moveTo>
                  <a:lnTo>
                    <a:pt x="30" y="148"/>
                  </a:lnTo>
                  <a:lnTo>
                    <a:pt x="74" y="178"/>
                  </a:lnTo>
                  <a:lnTo>
                    <a:pt x="3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Line 6"/>
            <p:cNvSpPr>
              <a:spLocks noChangeShapeType="1"/>
            </p:cNvSpPr>
            <p:nvPr/>
          </p:nvSpPr>
          <p:spPr bwMode="auto">
            <a:xfrm flipH="1">
              <a:off x="865" y="3802"/>
              <a:ext cx="212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Line 54"/>
            <p:cNvSpPr>
              <a:spLocks noChangeShapeType="1"/>
            </p:cNvSpPr>
            <p:nvPr/>
          </p:nvSpPr>
          <p:spPr bwMode="auto">
            <a:xfrm flipH="1">
              <a:off x="865" y="2755"/>
              <a:ext cx="39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Freeform 55"/>
            <p:cNvSpPr>
              <a:spLocks/>
            </p:cNvSpPr>
            <p:nvPr/>
          </p:nvSpPr>
          <p:spPr bwMode="auto">
            <a:xfrm>
              <a:off x="1258" y="2755"/>
              <a:ext cx="385" cy="191"/>
            </a:xfrm>
            <a:custGeom>
              <a:avLst/>
              <a:gdLst>
                <a:gd name="T0" fmla="*/ 147 w 624"/>
                <a:gd name="T1" fmla="*/ 87 h 282"/>
                <a:gd name="T2" fmla="*/ 105 w 624"/>
                <a:gd name="T3" fmla="*/ 46 h 282"/>
                <a:gd name="T4" fmla="*/ 52 w 624"/>
                <a:gd name="T5" fmla="*/ 14 h 282"/>
                <a:gd name="T6" fmla="*/ 0 w 624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2"/>
                <a:gd name="T14" fmla="*/ 624 w 624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2">
                  <a:moveTo>
                    <a:pt x="624" y="282"/>
                  </a:moveTo>
                  <a:lnTo>
                    <a:pt x="446" y="148"/>
                  </a:lnTo>
                  <a:lnTo>
                    <a:pt x="223" y="45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Freeform 56"/>
            <p:cNvSpPr>
              <a:spLocks/>
            </p:cNvSpPr>
            <p:nvPr/>
          </p:nvSpPr>
          <p:spPr bwMode="auto">
            <a:xfrm>
              <a:off x="1643" y="2946"/>
              <a:ext cx="1114" cy="813"/>
            </a:xfrm>
            <a:custGeom>
              <a:avLst/>
              <a:gdLst>
                <a:gd name="T0" fmla="*/ 415 w 1826"/>
                <a:gd name="T1" fmla="*/ 383 h 1184"/>
                <a:gd name="T2" fmla="*/ 381 w 1826"/>
                <a:gd name="T3" fmla="*/ 374 h 1184"/>
                <a:gd name="T4" fmla="*/ 351 w 1826"/>
                <a:gd name="T5" fmla="*/ 364 h 1184"/>
                <a:gd name="T6" fmla="*/ 317 w 1826"/>
                <a:gd name="T7" fmla="*/ 355 h 1184"/>
                <a:gd name="T8" fmla="*/ 287 w 1826"/>
                <a:gd name="T9" fmla="*/ 341 h 1184"/>
                <a:gd name="T10" fmla="*/ 259 w 1826"/>
                <a:gd name="T11" fmla="*/ 321 h 1184"/>
                <a:gd name="T12" fmla="*/ 229 w 1826"/>
                <a:gd name="T13" fmla="*/ 306 h 1184"/>
                <a:gd name="T14" fmla="*/ 203 w 1826"/>
                <a:gd name="T15" fmla="*/ 282 h 1184"/>
                <a:gd name="T16" fmla="*/ 175 w 1826"/>
                <a:gd name="T17" fmla="*/ 259 h 1184"/>
                <a:gd name="T18" fmla="*/ 148 w 1826"/>
                <a:gd name="T19" fmla="*/ 230 h 1184"/>
                <a:gd name="T20" fmla="*/ 118 w 1826"/>
                <a:gd name="T21" fmla="*/ 196 h 1184"/>
                <a:gd name="T22" fmla="*/ 91 w 1826"/>
                <a:gd name="T23" fmla="*/ 158 h 1184"/>
                <a:gd name="T24" fmla="*/ 60 w 1826"/>
                <a:gd name="T25" fmla="*/ 110 h 1184"/>
                <a:gd name="T26" fmla="*/ 31 w 1826"/>
                <a:gd name="T27" fmla="*/ 58 h 1184"/>
                <a:gd name="T28" fmla="*/ 0 w 1826"/>
                <a:gd name="T29" fmla="*/ 0 h 11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26"/>
                <a:gd name="T46" fmla="*/ 0 h 1184"/>
                <a:gd name="T47" fmla="*/ 1826 w 1826"/>
                <a:gd name="T48" fmla="*/ 1184 h 11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26" h="1184">
                  <a:moveTo>
                    <a:pt x="1826" y="1184"/>
                  </a:moveTo>
                  <a:lnTo>
                    <a:pt x="1678" y="1155"/>
                  </a:lnTo>
                  <a:lnTo>
                    <a:pt x="1544" y="1125"/>
                  </a:lnTo>
                  <a:lnTo>
                    <a:pt x="1396" y="1096"/>
                  </a:lnTo>
                  <a:lnTo>
                    <a:pt x="1262" y="1051"/>
                  </a:lnTo>
                  <a:lnTo>
                    <a:pt x="1143" y="992"/>
                  </a:lnTo>
                  <a:lnTo>
                    <a:pt x="1010" y="947"/>
                  </a:lnTo>
                  <a:lnTo>
                    <a:pt x="891" y="873"/>
                  </a:lnTo>
                  <a:lnTo>
                    <a:pt x="772" y="799"/>
                  </a:lnTo>
                  <a:lnTo>
                    <a:pt x="653" y="710"/>
                  </a:lnTo>
                  <a:lnTo>
                    <a:pt x="520" y="607"/>
                  </a:lnTo>
                  <a:lnTo>
                    <a:pt x="401" y="488"/>
                  </a:lnTo>
                  <a:lnTo>
                    <a:pt x="267" y="340"/>
                  </a:lnTo>
                  <a:lnTo>
                    <a:pt x="134" y="177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Freeform 57"/>
            <p:cNvSpPr>
              <a:spLocks/>
            </p:cNvSpPr>
            <p:nvPr/>
          </p:nvSpPr>
          <p:spPr bwMode="auto">
            <a:xfrm>
              <a:off x="2963" y="3782"/>
              <a:ext cx="109" cy="40"/>
            </a:xfrm>
            <a:custGeom>
              <a:avLst/>
              <a:gdLst>
                <a:gd name="T0" fmla="*/ 0 w 178"/>
                <a:gd name="T1" fmla="*/ 0 h 59"/>
                <a:gd name="T2" fmla="*/ 7 w 178"/>
                <a:gd name="T3" fmla="*/ 9 h 59"/>
                <a:gd name="T4" fmla="*/ 0 w 178"/>
                <a:gd name="T5" fmla="*/ 18 h 59"/>
                <a:gd name="T6" fmla="*/ 41 w 178"/>
                <a:gd name="T7" fmla="*/ 9 h 59"/>
                <a:gd name="T8" fmla="*/ 0 w 178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59"/>
                <a:gd name="T17" fmla="*/ 178 w 17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59">
                  <a:moveTo>
                    <a:pt x="0" y="0"/>
                  </a:moveTo>
                  <a:lnTo>
                    <a:pt x="30" y="30"/>
                  </a:lnTo>
                  <a:lnTo>
                    <a:pt x="0" y="59"/>
                  </a:lnTo>
                  <a:lnTo>
                    <a:pt x="178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58"/>
            <p:cNvSpPr>
              <a:spLocks/>
            </p:cNvSpPr>
            <p:nvPr/>
          </p:nvSpPr>
          <p:spPr bwMode="auto">
            <a:xfrm>
              <a:off x="1617" y="2926"/>
              <a:ext cx="46" cy="40"/>
            </a:xfrm>
            <a:custGeom>
              <a:avLst/>
              <a:gdLst>
                <a:gd name="T0" fmla="*/ 0 w 74"/>
                <a:gd name="T1" fmla="*/ 9 h 59"/>
                <a:gd name="T2" fmla="*/ 4 w 74"/>
                <a:gd name="T3" fmla="*/ 0 h 59"/>
                <a:gd name="T4" fmla="*/ 11 w 74"/>
                <a:gd name="T5" fmla="*/ 0 h 59"/>
                <a:gd name="T6" fmla="*/ 18 w 74"/>
                <a:gd name="T7" fmla="*/ 9 h 59"/>
                <a:gd name="T8" fmla="*/ 11 w 74"/>
                <a:gd name="T9" fmla="*/ 18 h 59"/>
                <a:gd name="T10" fmla="*/ 4 w 74"/>
                <a:gd name="T11" fmla="*/ 18 h 59"/>
                <a:gd name="T12" fmla="*/ 0 w 74"/>
                <a:gd name="T13" fmla="*/ 9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59"/>
                <a:gd name="T23" fmla="*/ 74 w 7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59">
                  <a:moveTo>
                    <a:pt x="0" y="30"/>
                  </a:moveTo>
                  <a:lnTo>
                    <a:pt x="15" y="0"/>
                  </a:lnTo>
                  <a:lnTo>
                    <a:pt x="45" y="0"/>
                  </a:lnTo>
                  <a:lnTo>
                    <a:pt x="74" y="30"/>
                  </a:lnTo>
                  <a:lnTo>
                    <a:pt x="45" y="59"/>
                  </a:lnTo>
                  <a:lnTo>
                    <a:pt x="15" y="5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Rectangle 59"/>
            <p:cNvSpPr>
              <a:spLocks noChangeArrowheads="1"/>
            </p:cNvSpPr>
            <p:nvPr/>
          </p:nvSpPr>
          <p:spPr bwMode="auto">
            <a:xfrm>
              <a:off x="1618" y="3828"/>
              <a:ext cx="12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1" name="Rectangle 60"/>
            <p:cNvSpPr>
              <a:spLocks noChangeArrowheads="1"/>
            </p:cNvSpPr>
            <p:nvPr/>
          </p:nvSpPr>
          <p:spPr bwMode="auto">
            <a:xfrm>
              <a:off x="1650" y="3911"/>
              <a:ext cx="14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β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2" name="Rectangle 61"/>
            <p:cNvSpPr>
              <a:spLocks noChangeArrowheads="1"/>
            </p:cNvSpPr>
            <p:nvPr/>
          </p:nvSpPr>
          <p:spPr bwMode="auto">
            <a:xfrm>
              <a:off x="2304" y="3812"/>
              <a:ext cx="4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3" name="Rectangle 62"/>
            <p:cNvSpPr>
              <a:spLocks noChangeArrowheads="1"/>
            </p:cNvSpPr>
            <p:nvPr/>
          </p:nvSpPr>
          <p:spPr bwMode="auto">
            <a:xfrm>
              <a:off x="2351" y="3900"/>
              <a:ext cx="9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4" name="Rectangle 63"/>
            <p:cNvSpPr>
              <a:spLocks noChangeArrowheads="1"/>
            </p:cNvSpPr>
            <p:nvPr/>
          </p:nvSpPr>
          <p:spPr bwMode="auto">
            <a:xfrm>
              <a:off x="2994" y="3815"/>
              <a:ext cx="48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5" name="Rectangle 64"/>
            <p:cNvSpPr>
              <a:spLocks noChangeArrowheads="1"/>
            </p:cNvSpPr>
            <p:nvPr/>
          </p:nvSpPr>
          <p:spPr bwMode="auto">
            <a:xfrm>
              <a:off x="816" y="3793"/>
              <a:ext cx="7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6" name="Rectangle 65"/>
            <p:cNvSpPr>
              <a:spLocks noChangeArrowheads="1"/>
            </p:cNvSpPr>
            <p:nvPr/>
          </p:nvSpPr>
          <p:spPr bwMode="auto">
            <a:xfrm>
              <a:off x="706" y="3531"/>
              <a:ext cx="7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7" name="Rectangle 66"/>
            <p:cNvSpPr>
              <a:spLocks noChangeArrowheads="1"/>
            </p:cNvSpPr>
            <p:nvPr/>
          </p:nvSpPr>
          <p:spPr bwMode="auto">
            <a:xfrm>
              <a:off x="634" y="2587"/>
              <a:ext cx="14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itchFamily="18" charset="0"/>
                </a:rPr>
                <a:t>β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8" name="Rectangle 67"/>
            <p:cNvSpPr>
              <a:spLocks noChangeArrowheads="1"/>
            </p:cNvSpPr>
            <p:nvPr/>
          </p:nvSpPr>
          <p:spPr bwMode="auto">
            <a:xfrm>
              <a:off x="722" y="2653"/>
              <a:ext cx="7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09" name="Rectangle 68"/>
            <p:cNvSpPr>
              <a:spLocks noChangeArrowheads="1"/>
            </p:cNvSpPr>
            <p:nvPr/>
          </p:nvSpPr>
          <p:spPr bwMode="auto">
            <a:xfrm>
              <a:off x="933" y="2376"/>
              <a:ext cx="3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|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0" name="Rectangle 69"/>
            <p:cNvSpPr>
              <a:spLocks noChangeArrowheads="1"/>
            </p:cNvSpPr>
            <p:nvPr/>
          </p:nvSpPr>
          <p:spPr bwMode="auto">
            <a:xfrm>
              <a:off x="992" y="2376"/>
              <a:ext cx="18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itchFamily="18" charset="0"/>
                </a:rPr>
                <a:t>β 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1" name="Rectangle 70"/>
            <p:cNvSpPr>
              <a:spLocks noChangeArrowheads="1"/>
            </p:cNvSpPr>
            <p:nvPr/>
          </p:nvSpPr>
          <p:spPr bwMode="auto">
            <a:xfrm>
              <a:off x="1109" y="2376"/>
              <a:ext cx="13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Times New Roman" pitchFamily="18" charset="0"/>
                </a:rPr>
                <a:t>( j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2" name="Rectangle 71"/>
            <p:cNvSpPr>
              <a:spLocks noChangeArrowheads="1"/>
            </p:cNvSpPr>
            <p:nvPr/>
          </p:nvSpPr>
          <p:spPr bwMode="auto">
            <a:xfrm>
              <a:off x="1235" y="2376"/>
              <a:ext cx="13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 f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3" name="Rectangle 72"/>
            <p:cNvSpPr>
              <a:spLocks noChangeArrowheads="1"/>
            </p:cNvSpPr>
            <p:nvPr/>
          </p:nvSpPr>
          <p:spPr bwMode="auto">
            <a:xfrm>
              <a:off x="1366" y="2376"/>
              <a:ext cx="11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dirty="0" smtClean="0">
                  <a:solidFill>
                    <a:srgbClr val="000000"/>
                  </a:solidFill>
                  <a:latin typeface="Times New Roman" pitchFamily="18" charset="0"/>
                </a:rPr>
                <a:t>) |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4" name="Rectangle 73"/>
            <p:cNvSpPr>
              <a:spLocks noChangeArrowheads="1"/>
            </p:cNvSpPr>
            <p:nvPr/>
          </p:nvSpPr>
          <p:spPr bwMode="auto">
            <a:xfrm>
              <a:off x="286" y="2819"/>
              <a:ext cx="32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0.707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5" name="Rectangle 74"/>
            <p:cNvSpPr>
              <a:spLocks noChangeArrowheads="1"/>
            </p:cNvSpPr>
            <p:nvPr/>
          </p:nvSpPr>
          <p:spPr bwMode="auto">
            <a:xfrm>
              <a:off x="641" y="2803"/>
              <a:ext cx="14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 i="1" dirty="0">
                  <a:solidFill>
                    <a:srgbClr val="000000"/>
                  </a:solidFill>
                  <a:latin typeface="Times New Roman" pitchFamily="18" charset="0"/>
                </a:rPr>
                <a:t>β</a:t>
              </a:r>
              <a:endParaRPr kumimoji="1" lang="en-US" altLang="zh-CN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6" name="Rectangle 75"/>
            <p:cNvSpPr>
              <a:spLocks noChangeArrowheads="1"/>
            </p:cNvSpPr>
            <p:nvPr/>
          </p:nvSpPr>
          <p:spPr bwMode="auto">
            <a:xfrm>
              <a:off x="724" y="2872"/>
              <a:ext cx="7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0017" name="Line 30"/>
            <p:cNvSpPr>
              <a:spLocks noChangeShapeType="1"/>
            </p:cNvSpPr>
            <p:nvPr/>
          </p:nvSpPr>
          <p:spPr bwMode="auto">
            <a:xfrm flipH="1">
              <a:off x="845" y="2947"/>
              <a:ext cx="78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8" name="Line 31"/>
            <p:cNvSpPr>
              <a:spLocks noChangeShapeType="1"/>
            </p:cNvSpPr>
            <p:nvPr/>
          </p:nvSpPr>
          <p:spPr bwMode="auto">
            <a:xfrm>
              <a:off x="1634" y="2947"/>
              <a:ext cx="0" cy="8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19" name="Line 32"/>
            <p:cNvSpPr>
              <a:spLocks noChangeShapeType="1"/>
            </p:cNvSpPr>
            <p:nvPr/>
          </p:nvSpPr>
          <p:spPr bwMode="auto">
            <a:xfrm flipH="1">
              <a:off x="867" y="3653"/>
              <a:ext cx="151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0" name="Line 33"/>
            <p:cNvSpPr>
              <a:spLocks noChangeShapeType="1"/>
            </p:cNvSpPr>
            <p:nvPr/>
          </p:nvSpPr>
          <p:spPr bwMode="auto">
            <a:xfrm>
              <a:off x="2385" y="3650"/>
              <a:ext cx="0" cy="15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1" name="Freeform 58"/>
            <p:cNvSpPr>
              <a:spLocks/>
            </p:cNvSpPr>
            <p:nvPr/>
          </p:nvSpPr>
          <p:spPr bwMode="auto">
            <a:xfrm>
              <a:off x="2358" y="3631"/>
              <a:ext cx="46" cy="40"/>
            </a:xfrm>
            <a:custGeom>
              <a:avLst/>
              <a:gdLst>
                <a:gd name="T0" fmla="*/ 0 w 74"/>
                <a:gd name="T1" fmla="*/ 9 h 59"/>
                <a:gd name="T2" fmla="*/ 4 w 74"/>
                <a:gd name="T3" fmla="*/ 0 h 59"/>
                <a:gd name="T4" fmla="*/ 11 w 74"/>
                <a:gd name="T5" fmla="*/ 0 h 59"/>
                <a:gd name="T6" fmla="*/ 18 w 74"/>
                <a:gd name="T7" fmla="*/ 9 h 59"/>
                <a:gd name="T8" fmla="*/ 11 w 74"/>
                <a:gd name="T9" fmla="*/ 18 h 59"/>
                <a:gd name="T10" fmla="*/ 4 w 74"/>
                <a:gd name="T11" fmla="*/ 18 h 59"/>
                <a:gd name="T12" fmla="*/ 0 w 74"/>
                <a:gd name="T13" fmla="*/ 9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59"/>
                <a:gd name="T23" fmla="*/ 74 w 7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59">
                  <a:moveTo>
                    <a:pt x="0" y="30"/>
                  </a:moveTo>
                  <a:lnTo>
                    <a:pt x="15" y="0"/>
                  </a:lnTo>
                  <a:lnTo>
                    <a:pt x="45" y="0"/>
                  </a:lnTo>
                  <a:lnTo>
                    <a:pt x="74" y="30"/>
                  </a:lnTo>
                  <a:lnTo>
                    <a:pt x="45" y="59"/>
                  </a:lnTo>
                  <a:lnTo>
                    <a:pt x="15" y="5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0337" name="Object 51"/>
          <p:cNvGraphicFramePr>
            <a:graphicFrameLocks noChangeAspect="1"/>
          </p:cNvGraphicFramePr>
          <p:nvPr/>
        </p:nvGraphicFramePr>
        <p:xfrm>
          <a:off x="3903663" y="3787775"/>
          <a:ext cx="485933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公式" r:id="rId5" imgW="2972520" imgH="559080" progId="Equation.3">
                  <p:embed/>
                </p:oleObj>
              </mc:Choice>
              <mc:Fallback>
                <p:oleObj name="公式" r:id="rId5" imgW="2972520" imgH="5590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787775"/>
                        <a:ext cx="4859337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450" name="Object 52"/>
          <p:cNvGraphicFramePr>
            <a:graphicFrameLocks noChangeAspect="1"/>
          </p:cNvGraphicFramePr>
          <p:nvPr/>
        </p:nvGraphicFramePr>
        <p:xfrm>
          <a:off x="3940175" y="4799013"/>
          <a:ext cx="3032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公式" r:id="rId7" imgW="1791000" imgH="559080" progId="Equation.3">
                  <p:embed/>
                </p:oleObj>
              </mc:Choice>
              <mc:Fallback>
                <p:oleObj name="公式" r:id="rId7" imgW="1791000" imgH="55908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799013"/>
                        <a:ext cx="30321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25E986-57BA-4A07-837B-A0CA7769C154}" type="slidenum">
              <a:rPr lang="en-US" altLang="zh-CN" smtClean="0">
                <a:latin typeface="Arial" charset="0"/>
                <a:ea typeface="宋体" charset="-122"/>
              </a:rPr>
              <a:pPr/>
              <a:t>42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0" name="Rectangle 32"/>
          <p:cNvSpPr>
            <a:spLocks noChangeArrowheads="1"/>
          </p:cNvSpPr>
          <p:nvPr/>
        </p:nvSpPr>
        <p:spPr bwMode="auto">
          <a:xfrm>
            <a:off x="587375" y="1344613"/>
            <a:ext cx="67246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放大电路的频率响应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0964" name="Rectangle 32"/>
          <p:cNvSpPr>
            <a:spLocks noChangeArrowheads="1"/>
          </p:cNvSpPr>
          <p:nvPr/>
        </p:nvSpPr>
        <p:spPr bwMode="auto">
          <a:xfrm>
            <a:off x="587375" y="1955800"/>
            <a:ext cx="6724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2. 1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频率响应和频率失真 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587375" y="2566988"/>
            <a:ext cx="5678488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2.2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波特图</a:t>
            </a:r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587375" y="3157538"/>
            <a:ext cx="7324725" cy="525462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晶体管的高频小信号模型和高频参数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587375" y="3768725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2.4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共射放大电路的频率响应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87375" y="4381500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2.5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224E86-8519-4969-8BCE-B79E0BCAE97D}" type="slidenum">
              <a:rPr lang="en-US" altLang="zh-CN" smtClean="0">
                <a:latin typeface="Arial" charset="0"/>
                <a:ea typeface="宋体" charset="-122"/>
              </a:rPr>
              <a:pPr/>
              <a:t>43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pSp>
        <p:nvGrpSpPr>
          <p:cNvPr id="42099" name="Group 94"/>
          <p:cNvGrpSpPr>
            <a:grpSpLocks/>
          </p:cNvGrpSpPr>
          <p:nvPr/>
        </p:nvGrpSpPr>
        <p:grpSpPr bwMode="auto">
          <a:xfrm>
            <a:off x="1897063" y="496888"/>
            <a:ext cx="4552950" cy="3238500"/>
            <a:chOff x="942" y="910"/>
            <a:chExt cx="3175" cy="2437"/>
          </a:xfrm>
        </p:grpSpPr>
        <p:sp>
          <p:nvSpPr>
            <p:cNvPr id="42101" name="Line 6"/>
            <p:cNvSpPr>
              <a:spLocks noChangeShapeType="1"/>
            </p:cNvSpPr>
            <p:nvPr/>
          </p:nvSpPr>
          <p:spPr bwMode="auto">
            <a:xfrm>
              <a:off x="2207" y="1012"/>
              <a:ext cx="143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" name="Freeform 7"/>
            <p:cNvSpPr>
              <a:spLocks/>
            </p:cNvSpPr>
            <p:nvPr/>
          </p:nvSpPr>
          <p:spPr bwMode="auto">
            <a:xfrm>
              <a:off x="3645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26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26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26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" name="Line 8"/>
            <p:cNvSpPr>
              <a:spLocks noChangeShapeType="1"/>
            </p:cNvSpPr>
            <p:nvPr/>
          </p:nvSpPr>
          <p:spPr bwMode="auto">
            <a:xfrm>
              <a:off x="2652" y="3346"/>
              <a:ext cx="1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" name="Line 9"/>
            <p:cNvSpPr>
              <a:spLocks noChangeShapeType="1"/>
            </p:cNvSpPr>
            <p:nvPr/>
          </p:nvSpPr>
          <p:spPr bwMode="auto">
            <a:xfrm>
              <a:off x="1303" y="3237"/>
              <a:ext cx="26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" name="Rectangle 10"/>
            <p:cNvSpPr>
              <a:spLocks noChangeArrowheads="1"/>
            </p:cNvSpPr>
            <p:nvPr/>
          </p:nvSpPr>
          <p:spPr bwMode="auto">
            <a:xfrm>
              <a:off x="1069" y="2295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06" name="Rectangle 11"/>
            <p:cNvSpPr>
              <a:spLocks noChangeArrowheads="1"/>
            </p:cNvSpPr>
            <p:nvPr/>
          </p:nvSpPr>
          <p:spPr bwMode="auto">
            <a:xfrm>
              <a:off x="1177" y="2372"/>
              <a:ext cx="4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07" name="Line 12"/>
            <p:cNvSpPr>
              <a:spLocks noChangeShapeType="1"/>
            </p:cNvSpPr>
            <p:nvPr/>
          </p:nvSpPr>
          <p:spPr bwMode="auto">
            <a:xfrm>
              <a:off x="1303" y="2042"/>
              <a:ext cx="1" cy="11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8" name="Freeform 13"/>
            <p:cNvSpPr>
              <a:spLocks/>
            </p:cNvSpPr>
            <p:nvPr/>
          </p:nvSpPr>
          <p:spPr bwMode="auto">
            <a:xfrm>
              <a:off x="1150" y="2754"/>
              <a:ext cx="305" cy="305"/>
            </a:xfrm>
            <a:custGeom>
              <a:avLst/>
              <a:gdLst>
                <a:gd name="T0" fmla="*/ 0 w 305"/>
                <a:gd name="T1" fmla="*/ 152 h 305"/>
                <a:gd name="T2" fmla="*/ 25 w 305"/>
                <a:gd name="T3" fmla="*/ 76 h 305"/>
                <a:gd name="T4" fmla="*/ 76 w 305"/>
                <a:gd name="T5" fmla="*/ 25 h 305"/>
                <a:gd name="T6" fmla="*/ 153 w 305"/>
                <a:gd name="T7" fmla="*/ 0 h 305"/>
                <a:gd name="T8" fmla="*/ 229 w 305"/>
                <a:gd name="T9" fmla="*/ 25 h 305"/>
                <a:gd name="T10" fmla="*/ 280 w 305"/>
                <a:gd name="T11" fmla="*/ 76 h 305"/>
                <a:gd name="T12" fmla="*/ 305 w 305"/>
                <a:gd name="T13" fmla="*/ 152 h 305"/>
                <a:gd name="T14" fmla="*/ 280 w 305"/>
                <a:gd name="T15" fmla="*/ 228 h 305"/>
                <a:gd name="T16" fmla="*/ 229 w 305"/>
                <a:gd name="T17" fmla="*/ 279 h 305"/>
                <a:gd name="T18" fmla="*/ 153 w 305"/>
                <a:gd name="T19" fmla="*/ 305 h 305"/>
                <a:gd name="T20" fmla="*/ 76 w 305"/>
                <a:gd name="T21" fmla="*/ 279 h 305"/>
                <a:gd name="T22" fmla="*/ 25 w 305"/>
                <a:gd name="T23" fmla="*/ 228 h 305"/>
                <a:gd name="T24" fmla="*/ 0 w 305"/>
                <a:gd name="T25" fmla="*/ 152 h 3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5"/>
                <a:gd name="T40" fmla="*/ 0 h 305"/>
                <a:gd name="T41" fmla="*/ 305 w 305"/>
                <a:gd name="T42" fmla="*/ 305 h 3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5" h="305">
                  <a:moveTo>
                    <a:pt x="0" y="152"/>
                  </a:moveTo>
                  <a:lnTo>
                    <a:pt x="25" y="76"/>
                  </a:lnTo>
                  <a:lnTo>
                    <a:pt x="76" y="25"/>
                  </a:lnTo>
                  <a:lnTo>
                    <a:pt x="153" y="0"/>
                  </a:lnTo>
                  <a:lnTo>
                    <a:pt x="229" y="25"/>
                  </a:lnTo>
                  <a:lnTo>
                    <a:pt x="280" y="76"/>
                  </a:lnTo>
                  <a:lnTo>
                    <a:pt x="305" y="152"/>
                  </a:lnTo>
                  <a:lnTo>
                    <a:pt x="280" y="228"/>
                  </a:lnTo>
                  <a:lnTo>
                    <a:pt x="229" y="279"/>
                  </a:lnTo>
                  <a:lnTo>
                    <a:pt x="153" y="305"/>
                  </a:lnTo>
                  <a:lnTo>
                    <a:pt x="76" y="279"/>
                  </a:lnTo>
                  <a:lnTo>
                    <a:pt x="25" y="228"/>
                  </a:lnTo>
                  <a:lnTo>
                    <a:pt x="0" y="15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9" name="Line 14"/>
            <p:cNvSpPr>
              <a:spLocks noChangeShapeType="1"/>
            </p:cNvSpPr>
            <p:nvPr/>
          </p:nvSpPr>
          <p:spPr bwMode="auto">
            <a:xfrm>
              <a:off x="1303" y="2270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0" name="Rectangle 15"/>
            <p:cNvSpPr>
              <a:spLocks noChangeArrowheads="1"/>
            </p:cNvSpPr>
            <p:nvPr/>
          </p:nvSpPr>
          <p:spPr bwMode="auto">
            <a:xfrm>
              <a:off x="1239" y="2270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11" name="Line 16"/>
            <p:cNvSpPr>
              <a:spLocks noChangeShapeType="1"/>
            </p:cNvSpPr>
            <p:nvPr/>
          </p:nvSpPr>
          <p:spPr bwMode="auto">
            <a:xfrm>
              <a:off x="1303" y="2042"/>
              <a:ext cx="120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2" name="Rectangle 17"/>
            <p:cNvSpPr>
              <a:spLocks noChangeArrowheads="1"/>
            </p:cNvSpPr>
            <p:nvPr/>
          </p:nvSpPr>
          <p:spPr bwMode="auto">
            <a:xfrm>
              <a:off x="1426" y="260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13" name="Rectangle 18"/>
            <p:cNvSpPr>
              <a:spLocks noChangeArrowheads="1"/>
            </p:cNvSpPr>
            <p:nvPr/>
          </p:nvSpPr>
          <p:spPr bwMode="auto">
            <a:xfrm>
              <a:off x="1426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14" name="Freeform 19"/>
            <p:cNvSpPr>
              <a:spLocks/>
            </p:cNvSpPr>
            <p:nvPr/>
          </p:nvSpPr>
          <p:spPr bwMode="auto">
            <a:xfrm>
              <a:off x="1570" y="2016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5" name="Freeform 20"/>
            <p:cNvSpPr>
              <a:spLocks/>
            </p:cNvSpPr>
            <p:nvPr/>
          </p:nvSpPr>
          <p:spPr bwMode="auto">
            <a:xfrm>
              <a:off x="1570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6" name="Line 21"/>
            <p:cNvSpPr>
              <a:spLocks noChangeShapeType="1"/>
            </p:cNvSpPr>
            <p:nvPr/>
          </p:nvSpPr>
          <p:spPr bwMode="auto">
            <a:xfrm flipH="1">
              <a:off x="1850" y="2042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7" name="Line 22"/>
            <p:cNvSpPr>
              <a:spLocks noChangeShapeType="1"/>
            </p:cNvSpPr>
            <p:nvPr/>
          </p:nvSpPr>
          <p:spPr bwMode="auto">
            <a:xfrm>
              <a:off x="1901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8" name="Line 23"/>
            <p:cNvSpPr>
              <a:spLocks noChangeShapeType="1"/>
            </p:cNvSpPr>
            <p:nvPr/>
          </p:nvSpPr>
          <p:spPr bwMode="auto">
            <a:xfrm>
              <a:off x="1850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9" name="Rectangle 24"/>
            <p:cNvSpPr>
              <a:spLocks noChangeArrowheads="1"/>
            </p:cNvSpPr>
            <p:nvPr/>
          </p:nvSpPr>
          <p:spPr bwMode="auto">
            <a:xfrm>
              <a:off x="1662" y="174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20" name="Rectangle 25"/>
            <p:cNvSpPr>
              <a:spLocks noChangeArrowheads="1"/>
            </p:cNvSpPr>
            <p:nvPr/>
          </p:nvSpPr>
          <p:spPr bwMode="auto">
            <a:xfrm>
              <a:off x="1774" y="18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21" name="Rectangle 26"/>
            <p:cNvSpPr>
              <a:spLocks noChangeArrowheads="1"/>
            </p:cNvSpPr>
            <p:nvPr/>
          </p:nvSpPr>
          <p:spPr bwMode="auto">
            <a:xfrm>
              <a:off x="1935" y="181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22" name="Line 27"/>
            <p:cNvSpPr>
              <a:spLocks noChangeShapeType="1"/>
            </p:cNvSpPr>
            <p:nvPr/>
          </p:nvSpPr>
          <p:spPr bwMode="auto">
            <a:xfrm>
              <a:off x="2207" y="1012"/>
              <a:ext cx="1" cy="222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3" name="Freeform 28"/>
            <p:cNvSpPr>
              <a:spLocks/>
            </p:cNvSpPr>
            <p:nvPr/>
          </p:nvSpPr>
          <p:spPr bwMode="auto">
            <a:xfrm>
              <a:off x="2181" y="2016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4" name="Freeform 29"/>
            <p:cNvSpPr>
              <a:spLocks/>
            </p:cNvSpPr>
            <p:nvPr/>
          </p:nvSpPr>
          <p:spPr bwMode="auto">
            <a:xfrm>
              <a:off x="2181" y="3211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5" name="Line 30"/>
            <p:cNvSpPr>
              <a:spLocks noChangeShapeType="1"/>
            </p:cNvSpPr>
            <p:nvPr/>
          </p:nvSpPr>
          <p:spPr bwMode="auto">
            <a:xfrm>
              <a:off x="2207" y="2461"/>
              <a:ext cx="1" cy="293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6" name="Rectangle 31"/>
            <p:cNvSpPr>
              <a:spLocks noChangeArrowheads="1"/>
            </p:cNvSpPr>
            <p:nvPr/>
          </p:nvSpPr>
          <p:spPr bwMode="auto">
            <a:xfrm>
              <a:off x="2143" y="2461"/>
              <a:ext cx="127" cy="29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27" name="Rectangle 32"/>
            <p:cNvSpPr>
              <a:spLocks noChangeArrowheads="1"/>
            </p:cNvSpPr>
            <p:nvPr/>
          </p:nvSpPr>
          <p:spPr bwMode="auto">
            <a:xfrm>
              <a:off x="1859" y="249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28" name="Rectangle 33"/>
            <p:cNvSpPr>
              <a:spLocks noChangeArrowheads="1"/>
            </p:cNvSpPr>
            <p:nvPr/>
          </p:nvSpPr>
          <p:spPr bwMode="auto">
            <a:xfrm>
              <a:off x="1963" y="2588"/>
              <a:ext cx="1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29" name="Line 34"/>
            <p:cNvSpPr>
              <a:spLocks noChangeShapeType="1"/>
            </p:cNvSpPr>
            <p:nvPr/>
          </p:nvSpPr>
          <p:spPr bwMode="auto">
            <a:xfrm>
              <a:off x="2207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0" name="Rectangle 35"/>
            <p:cNvSpPr>
              <a:spLocks noChangeArrowheads="1"/>
            </p:cNvSpPr>
            <p:nvPr/>
          </p:nvSpPr>
          <p:spPr bwMode="auto">
            <a:xfrm>
              <a:off x="2143" y="1253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31" name="Rectangle 36"/>
            <p:cNvSpPr>
              <a:spLocks noChangeArrowheads="1"/>
            </p:cNvSpPr>
            <p:nvPr/>
          </p:nvSpPr>
          <p:spPr bwMode="auto">
            <a:xfrm>
              <a:off x="2342" y="1304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32" name="Rectangle 37"/>
            <p:cNvSpPr>
              <a:spLocks noChangeArrowheads="1"/>
            </p:cNvSpPr>
            <p:nvPr/>
          </p:nvSpPr>
          <p:spPr bwMode="auto">
            <a:xfrm>
              <a:off x="2446" y="138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33" name="Line 38"/>
            <p:cNvSpPr>
              <a:spLocks noChangeShapeType="1"/>
            </p:cNvSpPr>
            <p:nvPr/>
          </p:nvSpPr>
          <p:spPr bwMode="auto">
            <a:xfrm>
              <a:off x="2512" y="1889"/>
              <a:ext cx="1" cy="2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4" name="Line 39"/>
            <p:cNvSpPr>
              <a:spLocks noChangeShapeType="1"/>
            </p:cNvSpPr>
            <p:nvPr/>
          </p:nvSpPr>
          <p:spPr bwMode="auto">
            <a:xfrm flipV="1">
              <a:off x="2512" y="1889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5" name="Line 40"/>
            <p:cNvSpPr>
              <a:spLocks noChangeShapeType="1"/>
            </p:cNvSpPr>
            <p:nvPr/>
          </p:nvSpPr>
          <p:spPr bwMode="auto">
            <a:xfrm>
              <a:off x="2512" y="2092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6" name="Freeform 41"/>
            <p:cNvSpPr>
              <a:spLocks/>
            </p:cNvSpPr>
            <p:nvPr/>
          </p:nvSpPr>
          <p:spPr bwMode="auto">
            <a:xfrm>
              <a:off x="2627" y="2118"/>
              <a:ext cx="127" cy="63"/>
            </a:xfrm>
            <a:custGeom>
              <a:avLst/>
              <a:gdLst>
                <a:gd name="T0" fmla="*/ 0 w 127"/>
                <a:gd name="T1" fmla="*/ 51 h 63"/>
                <a:gd name="T2" fmla="*/ 25 w 127"/>
                <a:gd name="T3" fmla="*/ 38 h 63"/>
                <a:gd name="T4" fmla="*/ 12 w 127"/>
                <a:gd name="T5" fmla="*/ 0 h 63"/>
                <a:gd name="T6" fmla="*/ 127 w 127"/>
                <a:gd name="T7" fmla="*/ 63 h 63"/>
                <a:gd name="T8" fmla="*/ 0 w 127"/>
                <a:gd name="T9" fmla="*/ 5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63"/>
                <a:gd name="T17" fmla="*/ 127 w 12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63">
                  <a:moveTo>
                    <a:pt x="0" y="51"/>
                  </a:moveTo>
                  <a:lnTo>
                    <a:pt x="25" y="38"/>
                  </a:lnTo>
                  <a:lnTo>
                    <a:pt x="12" y="0"/>
                  </a:lnTo>
                  <a:lnTo>
                    <a:pt x="127" y="6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7" name="Line 42"/>
            <p:cNvSpPr>
              <a:spLocks noChangeShapeType="1"/>
            </p:cNvSpPr>
            <p:nvPr/>
          </p:nvSpPr>
          <p:spPr bwMode="auto">
            <a:xfrm>
              <a:off x="2741" y="2181"/>
              <a:ext cx="1" cy="116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8" name="Line 43"/>
            <p:cNvSpPr>
              <a:spLocks noChangeShapeType="1"/>
            </p:cNvSpPr>
            <p:nvPr/>
          </p:nvSpPr>
          <p:spPr bwMode="auto">
            <a:xfrm>
              <a:off x="2741" y="257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9" name="Rectangle 44"/>
            <p:cNvSpPr>
              <a:spLocks noChangeArrowheads="1"/>
            </p:cNvSpPr>
            <p:nvPr/>
          </p:nvSpPr>
          <p:spPr bwMode="auto">
            <a:xfrm>
              <a:off x="2690" y="2576"/>
              <a:ext cx="115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40" name="Line 45"/>
            <p:cNvSpPr>
              <a:spLocks noChangeShapeType="1"/>
            </p:cNvSpPr>
            <p:nvPr/>
          </p:nvSpPr>
          <p:spPr bwMode="auto">
            <a:xfrm>
              <a:off x="2741" y="1012"/>
              <a:ext cx="1" cy="87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1" name="Line 46"/>
            <p:cNvSpPr>
              <a:spLocks noChangeShapeType="1"/>
            </p:cNvSpPr>
            <p:nvPr/>
          </p:nvSpPr>
          <p:spPr bwMode="auto">
            <a:xfrm>
              <a:off x="2741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2" name="Rectangle 47"/>
            <p:cNvSpPr>
              <a:spLocks noChangeArrowheads="1"/>
            </p:cNvSpPr>
            <p:nvPr/>
          </p:nvSpPr>
          <p:spPr bwMode="auto">
            <a:xfrm>
              <a:off x="2690" y="1253"/>
              <a:ext cx="115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43" name="Line 48"/>
            <p:cNvSpPr>
              <a:spLocks noChangeShapeType="1"/>
            </p:cNvSpPr>
            <p:nvPr/>
          </p:nvSpPr>
          <p:spPr bwMode="auto">
            <a:xfrm>
              <a:off x="2741" y="1673"/>
              <a:ext cx="114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4" name="Freeform 49"/>
            <p:cNvSpPr>
              <a:spLocks/>
            </p:cNvSpPr>
            <p:nvPr/>
          </p:nvSpPr>
          <p:spPr bwMode="auto">
            <a:xfrm>
              <a:off x="271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5" name="Rectangle 50"/>
            <p:cNvSpPr>
              <a:spLocks noChangeArrowheads="1"/>
            </p:cNvSpPr>
            <p:nvPr/>
          </p:nvSpPr>
          <p:spPr bwMode="auto">
            <a:xfrm>
              <a:off x="2495" y="2625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46" name="Rectangle 51"/>
            <p:cNvSpPr>
              <a:spLocks noChangeArrowheads="1"/>
            </p:cNvSpPr>
            <p:nvPr/>
          </p:nvSpPr>
          <p:spPr bwMode="auto">
            <a:xfrm>
              <a:off x="2598" y="270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47" name="Line 52"/>
            <p:cNvSpPr>
              <a:spLocks noChangeShapeType="1"/>
            </p:cNvSpPr>
            <p:nvPr/>
          </p:nvSpPr>
          <p:spPr bwMode="auto">
            <a:xfrm>
              <a:off x="2741" y="2334"/>
              <a:ext cx="37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8" name="Line 53"/>
            <p:cNvSpPr>
              <a:spLocks noChangeShapeType="1"/>
            </p:cNvSpPr>
            <p:nvPr/>
          </p:nvSpPr>
          <p:spPr bwMode="auto">
            <a:xfrm flipV="1">
              <a:off x="3111" y="2334"/>
              <a:ext cx="1" cy="90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9" name="Freeform 54"/>
            <p:cNvSpPr>
              <a:spLocks/>
            </p:cNvSpPr>
            <p:nvPr/>
          </p:nvSpPr>
          <p:spPr bwMode="auto">
            <a:xfrm>
              <a:off x="3072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0" name="Freeform 55"/>
            <p:cNvSpPr>
              <a:spLocks/>
            </p:cNvSpPr>
            <p:nvPr/>
          </p:nvSpPr>
          <p:spPr bwMode="auto">
            <a:xfrm>
              <a:off x="2716" y="2309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1" name="Line 56"/>
            <p:cNvSpPr>
              <a:spLocks noChangeShapeType="1"/>
            </p:cNvSpPr>
            <p:nvPr/>
          </p:nvSpPr>
          <p:spPr bwMode="auto">
            <a:xfrm>
              <a:off x="3111" y="2703"/>
              <a:ext cx="1" cy="5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2" name="Line 57"/>
            <p:cNvSpPr>
              <a:spLocks noChangeShapeType="1"/>
            </p:cNvSpPr>
            <p:nvPr/>
          </p:nvSpPr>
          <p:spPr bwMode="auto">
            <a:xfrm>
              <a:off x="3021" y="2703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3" name="Line 58"/>
            <p:cNvSpPr>
              <a:spLocks noChangeShapeType="1"/>
            </p:cNvSpPr>
            <p:nvPr/>
          </p:nvSpPr>
          <p:spPr bwMode="auto">
            <a:xfrm>
              <a:off x="3021" y="275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4" name="Rectangle 59"/>
            <p:cNvSpPr>
              <a:spLocks noChangeArrowheads="1"/>
            </p:cNvSpPr>
            <p:nvPr/>
          </p:nvSpPr>
          <p:spPr bwMode="auto">
            <a:xfrm>
              <a:off x="3132" y="2473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55" name="Rectangle 60"/>
            <p:cNvSpPr>
              <a:spLocks noChangeArrowheads="1"/>
            </p:cNvSpPr>
            <p:nvPr/>
          </p:nvSpPr>
          <p:spPr bwMode="auto">
            <a:xfrm>
              <a:off x="3227" y="2778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56" name="Rectangle 61"/>
            <p:cNvSpPr>
              <a:spLocks noChangeArrowheads="1"/>
            </p:cNvSpPr>
            <p:nvPr/>
          </p:nvSpPr>
          <p:spPr bwMode="auto">
            <a:xfrm>
              <a:off x="3340" y="2855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57" name="Line 62"/>
            <p:cNvSpPr>
              <a:spLocks noChangeShapeType="1"/>
            </p:cNvSpPr>
            <p:nvPr/>
          </p:nvSpPr>
          <p:spPr bwMode="auto">
            <a:xfrm>
              <a:off x="3174" y="1673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8" name="Line 63"/>
            <p:cNvSpPr>
              <a:spLocks noChangeShapeType="1"/>
            </p:cNvSpPr>
            <p:nvPr/>
          </p:nvSpPr>
          <p:spPr bwMode="auto">
            <a:xfrm flipV="1">
              <a:off x="3174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9" name="Line 64"/>
            <p:cNvSpPr>
              <a:spLocks noChangeShapeType="1"/>
            </p:cNvSpPr>
            <p:nvPr/>
          </p:nvSpPr>
          <p:spPr bwMode="auto">
            <a:xfrm flipV="1">
              <a:off x="3225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0" name="Rectangle 65"/>
            <p:cNvSpPr>
              <a:spLocks noChangeArrowheads="1"/>
            </p:cNvSpPr>
            <p:nvPr/>
          </p:nvSpPr>
          <p:spPr bwMode="auto">
            <a:xfrm>
              <a:off x="2979" y="1456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61" name="Rectangle 66"/>
            <p:cNvSpPr>
              <a:spLocks noChangeArrowheads="1"/>
            </p:cNvSpPr>
            <p:nvPr/>
          </p:nvSpPr>
          <p:spPr bwMode="auto">
            <a:xfrm>
              <a:off x="3290" y="1418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62" name="Rectangle 67"/>
            <p:cNvSpPr>
              <a:spLocks noChangeArrowheads="1"/>
            </p:cNvSpPr>
            <p:nvPr/>
          </p:nvSpPr>
          <p:spPr bwMode="auto">
            <a:xfrm>
              <a:off x="3404" y="1508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63" name="Rectangle 68"/>
            <p:cNvSpPr>
              <a:spLocks noChangeArrowheads="1"/>
            </p:cNvSpPr>
            <p:nvPr/>
          </p:nvSpPr>
          <p:spPr bwMode="auto">
            <a:xfrm>
              <a:off x="2916" y="1240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64" name="Rectangle 69"/>
            <p:cNvSpPr>
              <a:spLocks noChangeArrowheads="1"/>
            </p:cNvSpPr>
            <p:nvPr/>
          </p:nvSpPr>
          <p:spPr bwMode="auto">
            <a:xfrm>
              <a:off x="3014" y="1331"/>
              <a:ext cx="9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65" name="Line 70"/>
            <p:cNvSpPr>
              <a:spLocks noChangeShapeType="1"/>
            </p:cNvSpPr>
            <p:nvPr/>
          </p:nvSpPr>
          <p:spPr bwMode="auto">
            <a:xfrm flipV="1">
              <a:off x="3594" y="1673"/>
              <a:ext cx="1" cy="156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6" name="Freeform 71"/>
            <p:cNvSpPr>
              <a:spLocks/>
            </p:cNvSpPr>
            <p:nvPr/>
          </p:nvSpPr>
          <p:spPr bwMode="auto">
            <a:xfrm>
              <a:off x="355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7" name="Freeform 72"/>
            <p:cNvSpPr>
              <a:spLocks/>
            </p:cNvSpPr>
            <p:nvPr/>
          </p:nvSpPr>
          <p:spPr bwMode="auto">
            <a:xfrm>
              <a:off x="355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8" name="Line 73"/>
            <p:cNvSpPr>
              <a:spLocks noChangeShapeType="1"/>
            </p:cNvSpPr>
            <p:nvPr/>
          </p:nvSpPr>
          <p:spPr bwMode="auto">
            <a:xfrm>
              <a:off x="3594" y="215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9" name="Rectangle 74"/>
            <p:cNvSpPr>
              <a:spLocks noChangeArrowheads="1"/>
            </p:cNvSpPr>
            <p:nvPr/>
          </p:nvSpPr>
          <p:spPr bwMode="auto">
            <a:xfrm>
              <a:off x="3531" y="2156"/>
              <a:ext cx="114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2170" name="Rectangle 75"/>
            <p:cNvSpPr>
              <a:spLocks noChangeArrowheads="1"/>
            </p:cNvSpPr>
            <p:nvPr/>
          </p:nvSpPr>
          <p:spPr bwMode="auto">
            <a:xfrm>
              <a:off x="3731" y="2206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71" name="Rectangle 76"/>
            <p:cNvSpPr>
              <a:spLocks noChangeArrowheads="1"/>
            </p:cNvSpPr>
            <p:nvPr/>
          </p:nvSpPr>
          <p:spPr bwMode="auto">
            <a:xfrm>
              <a:off x="3834" y="228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72" name="Freeform 77"/>
            <p:cNvSpPr>
              <a:spLocks/>
            </p:cNvSpPr>
            <p:nvPr/>
          </p:nvSpPr>
          <p:spPr bwMode="auto">
            <a:xfrm>
              <a:off x="3887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3" name="Freeform 78"/>
            <p:cNvSpPr>
              <a:spLocks/>
            </p:cNvSpPr>
            <p:nvPr/>
          </p:nvSpPr>
          <p:spPr bwMode="auto">
            <a:xfrm>
              <a:off x="3887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4" name="Rectangle 79"/>
            <p:cNvSpPr>
              <a:spLocks noChangeArrowheads="1"/>
            </p:cNvSpPr>
            <p:nvPr/>
          </p:nvSpPr>
          <p:spPr bwMode="auto">
            <a:xfrm>
              <a:off x="3831" y="1749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75" name="Rectangle 80"/>
            <p:cNvSpPr>
              <a:spLocks noChangeArrowheads="1"/>
            </p:cNvSpPr>
            <p:nvPr/>
          </p:nvSpPr>
          <p:spPr bwMode="auto">
            <a:xfrm>
              <a:off x="3831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2176" name="Rectangle 81"/>
            <p:cNvSpPr>
              <a:spLocks noChangeArrowheads="1"/>
            </p:cNvSpPr>
            <p:nvPr/>
          </p:nvSpPr>
          <p:spPr bwMode="auto">
            <a:xfrm>
              <a:off x="3883" y="2461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77" name="Rectangle 82"/>
            <p:cNvSpPr>
              <a:spLocks noChangeArrowheads="1"/>
            </p:cNvSpPr>
            <p:nvPr/>
          </p:nvSpPr>
          <p:spPr bwMode="auto">
            <a:xfrm>
              <a:off x="4002" y="25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78" name="Rectangle 83"/>
            <p:cNvSpPr>
              <a:spLocks noChangeArrowheads="1"/>
            </p:cNvSpPr>
            <p:nvPr/>
          </p:nvSpPr>
          <p:spPr bwMode="auto">
            <a:xfrm>
              <a:off x="3953" y="2308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79" name="Rectangle 84"/>
            <p:cNvSpPr>
              <a:spLocks noChangeArrowheads="1"/>
            </p:cNvSpPr>
            <p:nvPr/>
          </p:nvSpPr>
          <p:spPr bwMode="auto">
            <a:xfrm>
              <a:off x="942" y="2829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80" name="Rectangle 85"/>
            <p:cNvSpPr>
              <a:spLocks noChangeArrowheads="1"/>
            </p:cNvSpPr>
            <p:nvPr/>
          </p:nvSpPr>
          <p:spPr bwMode="auto">
            <a:xfrm>
              <a:off x="1062" y="2919"/>
              <a:ext cx="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81" name="Rectangle 86"/>
            <p:cNvSpPr>
              <a:spLocks noChangeArrowheads="1"/>
            </p:cNvSpPr>
            <p:nvPr/>
          </p:nvSpPr>
          <p:spPr bwMode="auto">
            <a:xfrm>
              <a:off x="1012" y="2689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82" name="Freeform 87"/>
            <p:cNvSpPr>
              <a:spLocks/>
            </p:cNvSpPr>
            <p:nvPr/>
          </p:nvSpPr>
          <p:spPr bwMode="auto">
            <a:xfrm>
              <a:off x="2716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3" name="Rectangle 88"/>
            <p:cNvSpPr>
              <a:spLocks noChangeArrowheads="1"/>
            </p:cNvSpPr>
            <p:nvPr/>
          </p:nvSpPr>
          <p:spPr bwMode="auto">
            <a:xfrm>
              <a:off x="3833" y="910"/>
              <a:ext cx="1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84" name="Rectangle 89"/>
            <p:cNvSpPr>
              <a:spLocks noChangeArrowheads="1"/>
            </p:cNvSpPr>
            <p:nvPr/>
          </p:nvSpPr>
          <p:spPr bwMode="auto">
            <a:xfrm>
              <a:off x="3938" y="1000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2185" name="Freeform 90"/>
            <p:cNvSpPr>
              <a:spLocks/>
            </p:cNvSpPr>
            <p:nvPr/>
          </p:nvSpPr>
          <p:spPr bwMode="auto">
            <a:xfrm>
              <a:off x="271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048" name="Object 110"/>
          <p:cNvGraphicFramePr>
            <a:graphicFrameLocks noChangeAspect="1"/>
          </p:cNvGraphicFramePr>
          <p:nvPr/>
        </p:nvGraphicFramePr>
        <p:xfrm>
          <a:off x="828675" y="3951288"/>
          <a:ext cx="330993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2" name="Equation" r:id="rId3" imgW="1524000" imgH="647700" progId="Equation.DSMT4">
                  <p:embed/>
                </p:oleObj>
              </mc:Choice>
              <mc:Fallback>
                <p:oleObj name="Equation" r:id="rId3" imgW="1524000" imgH="6477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951288"/>
                        <a:ext cx="3309938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9" name="Object 111"/>
          <p:cNvGraphicFramePr>
            <a:graphicFrameLocks noChangeAspect="1"/>
          </p:cNvGraphicFramePr>
          <p:nvPr/>
        </p:nvGraphicFramePr>
        <p:xfrm>
          <a:off x="4851400" y="3956050"/>
          <a:ext cx="2557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3" name="公式" r:id="rId5" imgW="1549800" imgH="559080" progId="Equation.3">
                  <p:embed/>
                </p:oleObj>
              </mc:Choice>
              <mc:Fallback>
                <p:oleObj name="公式" r:id="rId5" imgW="1549800" imgH="5590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956050"/>
                        <a:ext cx="255746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0" name="Object 112"/>
          <p:cNvGraphicFramePr>
            <a:graphicFrameLocks noChangeAspect="1"/>
          </p:cNvGraphicFramePr>
          <p:nvPr/>
        </p:nvGraphicFramePr>
        <p:xfrm>
          <a:off x="828675" y="5568950"/>
          <a:ext cx="2481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4" name="Equation" r:id="rId7" imgW="1143000" imgH="254000" progId="Equation.DSMT4">
                  <p:embed/>
                </p:oleObj>
              </mc:Choice>
              <mc:Fallback>
                <p:oleObj name="Equation" r:id="rId7" imgW="1143000" imgH="2540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568950"/>
                        <a:ext cx="24812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1" name="Object 113"/>
          <p:cNvGraphicFramePr>
            <a:graphicFrameLocks noChangeAspect="1"/>
          </p:cNvGraphicFramePr>
          <p:nvPr/>
        </p:nvGraphicFramePr>
        <p:xfrm>
          <a:off x="4851400" y="5597525"/>
          <a:ext cx="3308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5" name="Equation" r:id="rId9" imgW="1524000" imgH="228600" progId="Equation.DSMT4">
                  <p:embed/>
                </p:oleObj>
              </mc:Choice>
              <mc:Fallback>
                <p:oleObj name="Equation" r:id="rId9" imgW="1524000" imgH="2286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597525"/>
                        <a:ext cx="33083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00" name="Text Box 92"/>
          <p:cNvSpPr txBox="1">
            <a:spLocks noChangeArrowheads="1"/>
          </p:cNvSpPr>
          <p:nvPr/>
        </p:nvSpPr>
        <p:spPr bwMode="auto">
          <a:xfrm>
            <a:off x="285900" y="648743"/>
            <a:ext cx="2373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高频响应</a:t>
            </a:r>
          </a:p>
        </p:txBody>
      </p:sp>
      <p:sp>
        <p:nvSpPr>
          <p:cNvPr id="94" name="Text Box 92"/>
          <p:cNvSpPr txBox="1">
            <a:spLocks noChangeArrowheads="1"/>
          </p:cNvSpPr>
          <p:nvPr/>
        </p:nvSpPr>
        <p:spPr bwMode="auto">
          <a:xfrm>
            <a:off x="7006405" y="1488144"/>
            <a:ext cx="1455075" cy="1200329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只考虑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极间电容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01415" y="1477607"/>
            <a:ext cx="1049985" cy="962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6"/>
          </p:cNvCxnSpPr>
          <p:nvPr/>
        </p:nvCxnSpPr>
        <p:spPr>
          <a:xfrm>
            <a:off x="4851400" y="1958665"/>
            <a:ext cx="2126325" cy="41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0C91F6-7851-4004-8643-6CE4E38F684A}" type="slidenum">
              <a:rPr lang="en-US" altLang="zh-CN" smtClean="0">
                <a:latin typeface="Arial" charset="0"/>
                <a:ea typeface="宋体" charset="-122"/>
              </a:rPr>
              <a:pPr/>
              <a:t>44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3993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98325"/>
              </p:ext>
            </p:extLst>
          </p:nvPr>
        </p:nvGraphicFramePr>
        <p:xfrm>
          <a:off x="2188907" y="879977"/>
          <a:ext cx="39846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3" imgW="2515320" imgH="736920" progId="Equation.DSMT4">
                  <p:embed/>
                </p:oleObj>
              </mc:Choice>
              <mc:Fallback>
                <p:oleObj name="Equation" r:id="rId3" imgW="2515320" imgH="7369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907" y="879977"/>
                        <a:ext cx="398462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3"/>
          <p:cNvSpPr txBox="1">
            <a:spLocks noChangeArrowheads="1"/>
          </p:cNvSpPr>
          <p:nvPr/>
        </p:nvSpPr>
        <p:spPr bwMode="auto">
          <a:xfrm>
            <a:off x="277813" y="311150"/>
            <a:ext cx="237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2. </a:t>
            </a:r>
            <a:r>
              <a:rPr lang="zh-CN" altLang="en-US" sz="2400" b="1"/>
              <a:t>低频响应</a:t>
            </a:r>
          </a:p>
        </p:txBody>
      </p:sp>
      <p:grpSp>
        <p:nvGrpSpPr>
          <p:cNvPr id="43038" name="Group 94"/>
          <p:cNvGrpSpPr>
            <a:grpSpLocks/>
          </p:cNvGrpSpPr>
          <p:nvPr/>
        </p:nvGrpSpPr>
        <p:grpSpPr bwMode="auto">
          <a:xfrm>
            <a:off x="1620582" y="2870507"/>
            <a:ext cx="4552950" cy="3238500"/>
            <a:chOff x="942" y="910"/>
            <a:chExt cx="3175" cy="2437"/>
          </a:xfrm>
        </p:grpSpPr>
        <p:sp>
          <p:nvSpPr>
            <p:cNvPr id="43039" name="Line 6"/>
            <p:cNvSpPr>
              <a:spLocks noChangeShapeType="1"/>
            </p:cNvSpPr>
            <p:nvPr/>
          </p:nvSpPr>
          <p:spPr bwMode="auto">
            <a:xfrm>
              <a:off x="2207" y="1012"/>
              <a:ext cx="143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Freeform 7"/>
            <p:cNvSpPr>
              <a:spLocks/>
            </p:cNvSpPr>
            <p:nvPr/>
          </p:nvSpPr>
          <p:spPr bwMode="auto">
            <a:xfrm>
              <a:off x="3645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26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26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26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8"/>
            <p:cNvSpPr>
              <a:spLocks noChangeShapeType="1"/>
            </p:cNvSpPr>
            <p:nvPr/>
          </p:nvSpPr>
          <p:spPr bwMode="auto">
            <a:xfrm>
              <a:off x="2652" y="3346"/>
              <a:ext cx="1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9"/>
            <p:cNvSpPr>
              <a:spLocks noChangeShapeType="1"/>
            </p:cNvSpPr>
            <p:nvPr/>
          </p:nvSpPr>
          <p:spPr bwMode="auto">
            <a:xfrm>
              <a:off x="1303" y="3237"/>
              <a:ext cx="26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Rectangle 10"/>
            <p:cNvSpPr>
              <a:spLocks noChangeArrowheads="1"/>
            </p:cNvSpPr>
            <p:nvPr/>
          </p:nvSpPr>
          <p:spPr bwMode="auto">
            <a:xfrm>
              <a:off x="1069" y="2295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44" name="Rectangle 11"/>
            <p:cNvSpPr>
              <a:spLocks noChangeArrowheads="1"/>
            </p:cNvSpPr>
            <p:nvPr/>
          </p:nvSpPr>
          <p:spPr bwMode="auto">
            <a:xfrm>
              <a:off x="1177" y="2372"/>
              <a:ext cx="4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45" name="Line 12"/>
            <p:cNvSpPr>
              <a:spLocks noChangeShapeType="1"/>
            </p:cNvSpPr>
            <p:nvPr/>
          </p:nvSpPr>
          <p:spPr bwMode="auto">
            <a:xfrm>
              <a:off x="1303" y="2042"/>
              <a:ext cx="1" cy="11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Freeform 13"/>
            <p:cNvSpPr>
              <a:spLocks/>
            </p:cNvSpPr>
            <p:nvPr/>
          </p:nvSpPr>
          <p:spPr bwMode="auto">
            <a:xfrm>
              <a:off x="1150" y="2754"/>
              <a:ext cx="305" cy="305"/>
            </a:xfrm>
            <a:custGeom>
              <a:avLst/>
              <a:gdLst>
                <a:gd name="T0" fmla="*/ 0 w 305"/>
                <a:gd name="T1" fmla="*/ 152 h 305"/>
                <a:gd name="T2" fmla="*/ 25 w 305"/>
                <a:gd name="T3" fmla="*/ 76 h 305"/>
                <a:gd name="T4" fmla="*/ 76 w 305"/>
                <a:gd name="T5" fmla="*/ 25 h 305"/>
                <a:gd name="T6" fmla="*/ 153 w 305"/>
                <a:gd name="T7" fmla="*/ 0 h 305"/>
                <a:gd name="T8" fmla="*/ 229 w 305"/>
                <a:gd name="T9" fmla="*/ 25 h 305"/>
                <a:gd name="T10" fmla="*/ 280 w 305"/>
                <a:gd name="T11" fmla="*/ 76 h 305"/>
                <a:gd name="T12" fmla="*/ 305 w 305"/>
                <a:gd name="T13" fmla="*/ 152 h 305"/>
                <a:gd name="T14" fmla="*/ 280 w 305"/>
                <a:gd name="T15" fmla="*/ 228 h 305"/>
                <a:gd name="T16" fmla="*/ 229 w 305"/>
                <a:gd name="T17" fmla="*/ 279 h 305"/>
                <a:gd name="T18" fmla="*/ 153 w 305"/>
                <a:gd name="T19" fmla="*/ 305 h 305"/>
                <a:gd name="T20" fmla="*/ 76 w 305"/>
                <a:gd name="T21" fmla="*/ 279 h 305"/>
                <a:gd name="T22" fmla="*/ 25 w 305"/>
                <a:gd name="T23" fmla="*/ 228 h 305"/>
                <a:gd name="T24" fmla="*/ 0 w 305"/>
                <a:gd name="T25" fmla="*/ 152 h 3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5"/>
                <a:gd name="T40" fmla="*/ 0 h 305"/>
                <a:gd name="T41" fmla="*/ 305 w 305"/>
                <a:gd name="T42" fmla="*/ 305 h 3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5" h="305">
                  <a:moveTo>
                    <a:pt x="0" y="152"/>
                  </a:moveTo>
                  <a:lnTo>
                    <a:pt x="25" y="76"/>
                  </a:lnTo>
                  <a:lnTo>
                    <a:pt x="76" y="25"/>
                  </a:lnTo>
                  <a:lnTo>
                    <a:pt x="153" y="0"/>
                  </a:lnTo>
                  <a:lnTo>
                    <a:pt x="229" y="25"/>
                  </a:lnTo>
                  <a:lnTo>
                    <a:pt x="280" y="76"/>
                  </a:lnTo>
                  <a:lnTo>
                    <a:pt x="305" y="152"/>
                  </a:lnTo>
                  <a:lnTo>
                    <a:pt x="280" y="228"/>
                  </a:lnTo>
                  <a:lnTo>
                    <a:pt x="229" y="279"/>
                  </a:lnTo>
                  <a:lnTo>
                    <a:pt x="153" y="305"/>
                  </a:lnTo>
                  <a:lnTo>
                    <a:pt x="76" y="279"/>
                  </a:lnTo>
                  <a:lnTo>
                    <a:pt x="25" y="228"/>
                  </a:lnTo>
                  <a:lnTo>
                    <a:pt x="0" y="15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4"/>
            <p:cNvSpPr>
              <a:spLocks noChangeShapeType="1"/>
            </p:cNvSpPr>
            <p:nvPr/>
          </p:nvSpPr>
          <p:spPr bwMode="auto">
            <a:xfrm>
              <a:off x="1303" y="2270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Rectangle 15"/>
            <p:cNvSpPr>
              <a:spLocks noChangeArrowheads="1"/>
            </p:cNvSpPr>
            <p:nvPr/>
          </p:nvSpPr>
          <p:spPr bwMode="auto">
            <a:xfrm>
              <a:off x="1239" y="2270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049" name="Line 16"/>
            <p:cNvSpPr>
              <a:spLocks noChangeShapeType="1"/>
            </p:cNvSpPr>
            <p:nvPr/>
          </p:nvSpPr>
          <p:spPr bwMode="auto">
            <a:xfrm>
              <a:off x="1303" y="2042"/>
              <a:ext cx="120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Rectangle 17"/>
            <p:cNvSpPr>
              <a:spLocks noChangeArrowheads="1"/>
            </p:cNvSpPr>
            <p:nvPr/>
          </p:nvSpPr>
          <p:spPr bwMode="auto">
            <a:xfrm>
              <a:off x="1426" y="260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051" name="Rectangle 18"/>
            <p:cNvSpPr>
              <a:spLocks noChangeArrowheads="1"/>
            </p:cNvSpPr>
            <p:nvPr/>
          </p:nvSpPr>
          <p:spPr bwMode="auto">
            <a:xfrm>
              <a:off x="1426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052" name="Freeform 19"/>
            <p:cNvSpPr>
              <a:spLocks/>
            </p:cNvSpPr>
            <p:nvPr/>
          </p:nvSpPr>
          <p:spPr bwMode="auto">
            <a:xfrm>
              <a:off x="1570" y="2016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Freeform 20"/>
            <p:cNvSpPr>
              <a:spLocks/>
            </p:cNvSpPr>
            <p:nvPr/>
          </p:nvSpPr>
          <p:spPr bwMode="auto">
            <a:xfrm>
              <a:off x="1570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Line 21"/>
            <p:cNvSpPr>
              <a:spLocks noChangeShapeType="1"/>
            </p:cNvSpPr>
            <p:nvPr/>
          </p:nvSpPr>
          <p:spPr bwMode="auto">
            <a:xfrm flipH="1">
              <a:off x="1850" y="2042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22"/>
            <p:cNvSpPr>
              <a:spLocks noChangeShapeType="1"/>
            </p:cNvSpPr>
            <p:nvPr/>
          </p:nvSpPr>
          <p:spPr bwMode="auto">
            <a:xfrm>
              <a:off x="1901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23"/>
            <p:cNvSpPr>
              <a:spLocks noChangeShapeType="1"/>
            </p:cNvSpPr>
            <p:nvPr/>
          </p:nvSpPr>
          <p:spPr bwMode="auto">
            <a:xfrm>
              <a:off x="1850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Rectangle 24"/>
            <p:cNvSpPr>
              <a:spLocks noChangeArrowheads="1"/>
            </p:cNvSpPr>
            <p:nvPr/>
          </p:nvSpPr>
          <p:spPr bwMode="auto">
            <a:xfrm>
              <a:off x="1662" y="174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58" name="Rectangle 25"/>
            <p:cNvSpPr>
              <a:spLocks noChangeArrowheads="1"/>
            </p:cNvSpPr>
            <p:nvPr/>
          </p:nvSpPr>
          <p:spPr bwMode="auto">
            <a:xfrm>
              <a:off x="1774" y="18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59" name="Rectangle 26"/>
            <p:cNvSpPr>
              <a:spLocks noChangeArrowheads="1"/>
            </p:cNvSpPr>
            <p:nvPr/>
          </p:nvSpPr>
          <p:spPr bwMode="auto">
            <a:xfrm>
              <a:off x="1935" y="181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060" name="Line 27"/>
            <p:cNvSpPr>
              <a:spLocks noChangeShapeType="1"/>
            </p:cNvSpPr>
            <p:nvPr/>
          </p:nvSpPr>
          <p:spPr bwMode="auto">
            <a:xfrm>
              <a:off x="2207" y="1012"/>
              <a:ext cx="1" cy="222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Freeform 28"/>
            <p:cNvSpPr>
              <a:spLocks/>
            </p:cNvSpPr>
            <p:nvPr/>
          </p:nvSpPr>
          <p:spPr bwMode="auto">
            <a:xfrm>
              <a:off x="2181" y="2016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Freeform 29"/>
            <p:cNvSpPr>
              <a:spLocks/>
            </p:cNvSpPr>
            <p:nvPr/>
          </p:nvSpPr>
          <p:spPr bwMode="auto">
            <a:xfrm>
              <a:off x="2181" y="3211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30"/>
            <p:cNvSpPr>
              <a:spLocks noChangeShapeType="1"/>
            </p:cNvSpPr>
            <p:nvPr/>
          </p:nvSpPr>
          <p:spPr bwMode="auto">
            <a:xfrm>
              <a:off x="2207" y="2461"/>
              <a:ext cx="1" cy="293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Rectangle 31"/>
            <p:cNvSpPr>
              <a:spLocks noChangeArrowheads="1"/>
            </p:cNvSpPr>
            <p:nvPr/>
          </p:nvSpPr>
          <p:spPr bwMode="auto">
            <a:xfrm>
              <a:off x="2143" y="2461"/>
              <a:ext cx="127" cy="29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065" name="Rectangle 32"/>
            <p:cNvSpPr>
              <a:spLocks noChangeArrowheads="1"/>
            </p:cNvSpPr>
            <p:nvPr/>
          </p:nvSpPr>
          <p:spPr bwMode="auto">
            <a:xfrm>
              <a:off x="1859" y="249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66" name="Rectangle 33"/>
            <p:cNvSpPr>
              <a:spLocks noChangeArrowheads="1"/>
            </p:cNvSpPr>
            <p:nvPr/>
          </p:nvSpPr>
          <p:spPr bwMode="auto">
            <a:xfrm>
              <a:off x="1963" y="2588"/>
              <a:ext cx="1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67" name="Line 34"/>
            <p:cNvSpPr>
              <a:spLocks noChangeShapeType="1"/>
            </p:cNvSpPr>
            <p:nvPr/>
          </p:nvSpPr>
          <p:spPr bwMode="auto">
            <a:xfrm>
              <a:off x="2207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Rectangle 35"/>
            <p:cNvSpPr>
              <a:spLocks noChangeArrowheads="1"/>
            </p:cNvSpPr>
            <p:nvPr/>
          </p:nvSpPr>
          <p:spPr bwMode="auto">
            <a:xfrm>
              <a:off x="2143" y="1253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069" name="Rectangle 36"/>
            <p:cNvSpPr>
              <a:spLocks noChangeArrowheads="1"/>
            </p:cNvSpPr>
            <p:nvPr/>
          </p:nvSpPr>
          <p:spPr bwMode="auto">
            <a:xfrm>
              <a:off x="2342" y="1304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70" name="Rectangle 37"/>
            <p:cNvSpPr>
              <a:spLocks noChangeArrowheads="1"/>
            </p:cNvSpPr>
            <p:nvPr/>
          </p:nvSpPr>
          <p:spPr bwMode="auto">
            <a:xfrm>
              <a:off x="2446" y="138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71" name="Line 38"/>
            <p:cNvSpPr>
              <a:spLocks noChangeShapeType="1"/>
            </p:cNvSpPr>
            <p:nvPr/>
          </p:nvSpPr>
          <p:spPr bwMode="auto">
            <a:xfrm>
              <a:off x="2512" y="1889"/>
              <a:ext cx="1" cy="2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Line 39"/>
            <p:cNvSpPr>
              <a:spLocks noChangeShapeType="1"/>
            </p:cNvSpPr>
            <p:nvPr/>
          </p:nvSpPr>
          <p:spPr bwMode="auto">
            <a:xfrm flipV="1">
              <a:off x="2512" y="1889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3" name="Line 40"/>
            <p:cNvSpPr>
              <a:spLocks noChangeShapeType="1"/>
            </p:cNvSpPr>
            <p:nvPr/>
          </p:nvSpPr>
          <p:spPr bwMode="auto">
            <a:xfrm>
              <a:off x="2512" y="2092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4" name="Freeform 41"/>
            <p:cNvSpPr>
              <a:spLocks/>
            </p:cNvSpPr>
            <p:nvPr/>
          </p:nvSpPr>
          <p:spPr bwMode="auto">
            <a:xfrm>
              <a:off x="2627" y="2118"/>
              <a:ext cx="127" cy="63"/>
            </a:xfrm>
            <a:custGeom>
              <a:avLst/>
              <a:gdLst>
                <a:gd name="T0" fmla="*/ 0 w 127"/>
                <a:gd name="T1" fmla="*/ 51 h 63"/>
                <a:gd name="T2" fmla="*/ 25 w 127"/>
                <a:gd name="T3" fmla="*/ 38 h 63"/>
                <a:gd name="T4" fmla="*/ 12 w 127"/>
                <a:gd name="T5" fmla="*/ 0 h 63"/>
                <a:gd name="T6" fmla="*/ 127 w 127"/>
                <a:gd name="T7" fmla="*/ 63 h 63"/>
                <a:gd name="T8" fmla="*/ 0 w 127"/>
                <a:gd name="T9" fmla="*/ 5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63"/>
                <a:gd name="T17" fmla="*/ 127 w 12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63">
                  <a:moveTo>
                    <a:pt x="0" y="51"/>
                  </a:moveTo>
                  <a:lnTo>
                    <a:pt x="25" y="38"/>
                  </a:lnTo>
                  <a:lnTo>
                    <a:pt x="12" y="0"/>
                  </a:lnTo>
                  <a:lnTo>
                    <a:pt x="127" y="6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Line 42"/>
            <p:cNvSpPr>
              <a:spLocks noChangeShapeType="1"/>
            </p:cNvSpPr>
            <p:nvPr/>
          </p:nvSpPr>
          <p:spPr bwMode="auto">
            <a:xfrm>
              <a:off x="2741" y="2181"/>
              <a:ext cx="1" cy="116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6" name="Line 43"/>
            <p:cNvSpPr>
              <a:spLocks noChangeShapeType="1"/>
            </p:cNvSpPr>
            <p:nvPr/>
          </p:nvSpPr>
          <p:spPr bwMode="auto">
            <a:xfrm>
              <a:off x="2741" y="257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Rectangle 44"/>
            <p:cNvSpPr>
              <a:spLocks noChangeArrowheads="1"/>
            </p:cNvSpPr>
            <p:nvPr/>
          </p:nvSpPr>
          <p:spPr bwMode="auto">
            <a:xfrm>
              <a:off x="2690" y="2576"/>
              <a:ext cx="115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078" name="Line 45"/>
            <p:cNvSpPr>
              <a:spLocks noChangeShapeType="1"/>
            </p:cNvSpPr>
            <p:nvPr/>
          </p:nvSpPr>
          <p:spPr bwMode="auto">
            <a:xfrm>
              <a:off x="2741" y="1012"/>
              <a:ext cx="1" cy="87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Line 46"/>
            <p:cNvSpPr>
              <a:spLocks noChangeShapeType="1"/>
            </p:cNvSpPr>
            <p:nvPr/>
          </p:nvSpPr>
          <p:spPr bwMode="auto">
            <a:xfrm>
              <a:off x="2741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Rectangle 47"/>
            <p:cNvSpPr>
              <a:spLocks noChangeArrowheads="1"/>
            </p:cNvSpPr>
            <p:nvPr/>
          </p:nvSpPr>
          <p:spPr bwMode="auto">
            <a:xfrm>
              <a:off x="2690" y="1253"/>
              <a:ext cx="115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081" name="Line 48"/>
            <p:cNvSpPr>
              <a:spLocks noChangeShapeType="1"/>
            </p:cNvSpPr>
            <p:nvPr/>
          </p:nvSpPr>
          <p:spPr bwMode="auto">
            <a:xfrm>
              <a:off x="2741" y="1673"/>
              <a:ext cx="114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Freeform 49"/>
            <p:cNvSpPr>
              <a:spLocks/>
            </p:cNvSpPr>
            <p:nvPr/>
          </p:nvSpPr>
          <p:spPr bwMode="auto">
            <a:xfrm>
              <a:off x="271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Rectangle 50"/>
            <p:cNvSpPr>
              <a:spLocks noChangeArrowheads="1"/>
            </p:cNvSpPr>
            <p:nvPr/>
          </p:nvSpPr>
          <p:spPr bwMode="auto">
            <a:xfrm>
              <a:off x="2495" y="2625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84" name="Rectangle 51"/>
            <p:cNvSpPr>
              <a:spLocks noChangeArrowheads="1"/>
            </p:cNvSpPr>
            <p:nvPr/>
          </p:nvSpPr>
          <p:spPr bwMode="auto">
            <a:xfrm>
              <a:off x="2598" y="270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85" name="Line 52"/>
            <p:cNvSpPr>
              <a:spLocks noChangeShapeType="1"/>
            </p:cNvSpPr>
            <p:nvPr/>
          </p:nvSpPr>
          <p:spPr bwMode="auto">
            <a:xfrm>
              <a:off x="2741" y="2334"/>
              <a:ext cx="37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Line 53"/>
            <p:cNvSpPr>
              <a:spLocks noChangeShapeType="1"/>
            </p:cNvSpPr>
            <p:nvPr/>
          </p:nvSpPr>
          <p:spPr bwMode="auto">
            <a:xfrm flipV="1">
              <a:off x="3111" y="2334"/>
              <a:ext cx="1" cy="90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Freeform 54"/>
            <p:cNvSpPr>
              <a:spLocks/>
            </p:cNvSpPr>
            <p:nvPr/>
          </p:nvSpPr>
          <p:spPr bwMode="auto">
            <a:xfrm>
              <a:off x="3072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Freeform 55"/>
            <p:cNvSpPr>
              <a:spLocks/>
            </p:cNvSpPr>
            <p:nvPr/>
          </p:nvSpPr>
          <p:spPr bwMode="auto">
            <a:xfrm>
              <a:off x="2716" y="2309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56"/>
            <p:cNvSpPr>
              <a:spLocks noChangeShapeType="1"/>
            </p:cNvSpPr>
            <p:nvPr/>
          </p:nvSpPr>
          <p:spPr bwMode="auto">
            <a:xfrm>
              <a:off x="3111" y="2703"/>
              <a:ext cx="1" cy="5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57"/>
            <p:cNvSpPr>
              <a:spLocks noChangeShapeType="1"/>
            </p:cNvSpPr>
            <p:nvPr/>
          </p:nvSpPr>
          <p:spPr bwMode="auto">
            <a:xfrm>
              <a:off x="3021" y="2703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Line 58"/>
            <p:cNvSpPr>
              <a:spLocks noChangeShapeType="1"/>
            </p:cNvSpPr>
            <p:nvPr/>
          </p:nvSpPr>
          <p:spPr bwMode="auto">
            <a:xfrm>
              <a:off x="3021" y="275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Rectangle 59"/>
            <p:cNvSpPr>
              <a:spLocks noChangeArrowheads="1"/>
            </p:cNvSpPr>
            <p:nvPr/>
          </p:nvSpPr>
          <p:spPr bwMode="auto">
            <a:xfrm>
              <a:off x="3132" y="2473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093" name="Rectangle 60"/>
            <p:cNvSpPr>
              <a:spLocks noChangeArrowheads="1"/>
            </p:cNvSpPr>
            <p:nvPr/>
          </p:nvSpPr>
          <p:spPr bwMode="auto">
            <a:xfrm>
              <a:off x="3227" y="2778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94" name="Rectangle 61"/>
            <p:cNvSpPr>
              <a:spLocks noChangeArrowheads="1"/>
            </p:cNvSpPr>
            <p:nvPr/>
          </p:nvSpPr>
          <p:spPr bwMode="auto">
            <a:xfrm>
              <a:off x="3340" y="2855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095" name="Line 62"/>
            <p:cNvSpPr>
              <a:spLocks noChangeShapeType="1"/>
            </p:cNvSpPr>
            <p:nvPr/>
          </p:nvSpPr>
          <p:spPr bwMode="auto">
            <a:xfrm>
              <a:off x="3174" y="1673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6" name="Line 63"/>
            <p:cNvSpPr>
              <a:spLocks noChangeShapeType="1"/>
            </p:cNvSpPr>
            <p:nvPr/>
          </p:nvSpPr>
          <p:spPr bwMode="auto">
            <a:xfrm flipV="1">
              <a:off x="3174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7" name="Line 64"/>
            <p:cNvSpPr>
              <a:spLocks noChangeShapeType="1"/>
            </p:cNvSpPr>
            <p:nvPr/>
          </p:nvSpPr>
          <p:spPr bwMode="auto">
            <a:xfrm flipV="1">
              <a:off x="3225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8" name="Rectangle 65"/>
            <p:cNvSpPr>
              <a:spLocks noChangeArrowheads="1"/>
            </p:cNvSpPr>
            <p:nvPr/>
          </p:nvSpPr>
          <p:spPr bwMode="auto">
            <a:xfrm>
              <a:off x="2979" y="1456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099" name="Rectangle 66"/>
            <p:cNvSpPr>
              <a:spLocks noChangeArrowheads="1"/>
            </p:cNvSpPr>
            <p:nvPr/>
          </p:nvSpPr>
          <p:spPr bwMode="auto">
            <a:xfrm>
              <a:off x="3290" y="1418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00" name="Rectangle 67"/>
            <p:cNvSpPr>
              <a:spLocks noChangeArrowheads="1"/>
            </p:cNvSpPr>
            <p:nvPr/>
          </p:nvSpPr>
          <p:spPr bwMode="auto">
            <a:xfrm>
              <a:off x="3404" y="1508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01" name="Rectangle 68"/>
            <p:cNvSpPr>
              <a:spLocks noChangeArrowheads="1"/>
            </p:cNvSpPr>
            <p:nvPr/>
          </p:nvSpPr>
          <p:spPr bwMode="auto">
            <a:xfrm>
              <a:off x="2916" y="1240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02" name="Rectangle 69"/>
            <p:cNvSpPr>
              <a:spLocks noChangeArrowheads="1"/>
            </p:cNvSpPr>
            <p:nvPr/>
          </p:nvSpPr>
          <p:spPr bwMode="auto">
            <a:xfrm>
              <a:off x="3014" y="1331"/>
              <a:ext cx="9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03" name="Line 70"/>
            <p:cNvSpPr>
              <a:spLocks noChangeShapeType="1"/>
            </p:cNvSpPr>
            <p:nvPr/>
          </p:nvSpPr>
          <p:spPr bwMode="auto">
            <a:xfrm flipV="1">
              <a:off x="3594" y="1673"/>
              <a:ext cx="1" cy="156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4" name="Freeform 71"/>
            <p:cNvSpPr>
              <a:spLocks/>
            </p:cNvSpPr>
            <p:nvPr/>
          </p:nvSpPr>
          <p:spPr bwMode="auto">
            <a:xfrm>
              <a:off x="355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5" name="Freeform 72"/>
            <p:cNvSpPr>
              <a:spLocks/>
            </p:cNvSpPr>
            <p:nvPr/>
          </p:nvSpPr>
          <p:spPr bwMode="auto">
            <a:xfrm>
              <a:off x="355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Line 73"/>
            <p:cNvSpPr>
              <a:spLocks noChangeShapeType="1"/>
            </p:cNvSpPr>
            <p:nvPr/>
          </p:nvSpPr>
          <p:spPr bwMode="auto">
            <a:xfrm>
              <a:off x="3594" y="215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7" name="Rectangle 74"/>
            <p:cNvSpPr>
              <a:spLocks noChangeArrowheads="1"/>
            </p:cNvSpPr>
            <p:nvPr/>
          </p:nvSpPr>
          <p:spPr bwMode="auto">
            <a:xfrm>
              <a:off x="3531" y="2156"/>
              <a:ext cx="114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43108" name="Rectangle 75"/>
            <p:cNvSpPr>
              <a:spLocks noChangeArrowheads="1"/>
            </p:cNvSpPr>
            <p:nvPr/>
          </p:nvSpPr>
          <p:spPr bwMode="auto">
            <a:xfrm>
              <a:off x="3731" y="2206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09" name="Rectangle 76"/>
            <p:cNvSpPr>
              <a:spLocks noChangeArrowheads="1"/>
            </p:cNvSpPr>
            <p:nvPr/>
          </p:nvSpPr>
          <p:spPr bwMode="auto">
            <a:xfrm>
              <a:off x="3834" y="228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0" name="Freeform 77"/>
            <p:cNvSpPr>
              <a:spLocks/>
            </p:cNvSpPr>
            <p:nvPr/>
          </p:nvSpPr>
          <p:spPr bwMode="auto">
            <a:xfrm>
              <a:off x="3887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1" name="Freeform 78"/>
            <p:cNvSpPr>
              <a:spLocks/>
            </p:cNvSpPr>
            <p:nvPr/>
          </p:nvSpPr>
          <p:spPr bwMode="auto">
            <a:xfrm>
              <a:off x="3887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2" name="Rectangle 79"/>
            <p:cNvSpPr>
              <a:spLocks noChangeArrowheads="1"/>
            </p:cNvSpPr>
            <p:nvPr/>
          </p:nvSpPr>
          <p:spPr bwMode="auto">
            <a:xfrm>
              <a:off x="3831" y="1749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113" name="Rectangle 80"/>
            <p:cNvSpPr>
              <a:spLocks noChangeArrowheads="1"/>
            </p:cNvSpPr>
            <p:nvPr/>
          </p:nvSpPr>
          <p:spPr bwMode="auto">
            <a:xfrm>
              <a:off x="3831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3114" name="Rectangle 81"/>
            <p:cNvSpPr>
              <a:spLocks noChangeArrowheads="1"/>
            </p:cNvSpPr>
            <p:nvPr/>
          </p:nvSpPr>
          <p:spPr bwMode="auto">
            <a:xfrm>
              <a:off x="3883" y="2461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5" name="Rectangle 82"/>
            <p:cNvSpPr>
              <a:spLocks noChangeArrowheads="1"/>
            </p:cNvSpPr>
            <p:nvPr/>
          </p:nvSpPr>
          <p:spPr bwMode="auto">
            <a:xfrm>
              <a:off x="4002" y="25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6" name="Rectangle 83"/>
            <p:cNvSpPr>
              <a:spLocks noChangeArrowheads="1"/>
            </p:cNvSpPr>
            <p:nvPr/>
          </p:nvSpPr>
          <p:spPr bwMode="auto">
            <a:xfrm>
              <a:off x="3953" y="2308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7" name="Rectangle 84"/>
            <p:cNvSpPr>
              <a:spLocks noChangeArrowheads="1"/>
            </p:cNvSpPr>
            <p:nvPr/>
          </p:nvSpPr>
          <p:spPr bwMode="auto">
            <a:xfrm>
              <a:off x="942" y="2829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8" name="Rectangle 85"/>
            <p:cNvSpPr>
              <a:spLocks noChangeArrowheads="1"/>
            </p:cNvSpPr>
            <p:nvPr/>
          </p:nvSpPr>
          <p:spPr bwMode="auto">
            <a:xfrm>
              <a:off x="1062" y="2919"/>
              <a:ext cx="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19" name="Rectangle 86"/>
            <p:cNvSpPr>
              <a:spLocks noChangeArrowheads="1"/>
            </p:cNvSpPr>
            <p:nvPr/>
          </p:nvSpPr>
          <p:spPr bwMode="auto">
            <a:xfrm>
              <a:off x="1012" y="2689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20" name="Freeform 87"/>
            <p:cNvSpPr>
              <a:spLocks/>
            </p:cNvSpPr>
            <p:nvPr/>
          </p:nvSpPr>
          <p:spPr bwMode="auto">
            <a:xfrm>
              <a:off x="2716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" name="Rectangle 88"/>
            <p:cNvSpPr>
              <a:spLocks noChangeArrowheads="1"/>
            </p:cNvSpPr>
            <p:nvPr/>
          </p:nvSpPr>
          <p:spPr bwMode="auto">
            <a:xfrm>
              <a:off x="3833" y="910"/>
              <a:ext cx="1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22" name="Rectangle 89"/>
            <p:cNvSpPr>
              <a:spLocks noChangeArrowheads="1"/>
            </p:cNvSpPr>
            <p:nvPr/>
          </p:nvSpPr>
          <p:spPr bwMode="auto">
            <a:xfrm>
              <a:off x="3938" y="1000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43123" name="Freeform 90"/>
            <p:cNvSpPr>
              <a:spLocks/>
            </p:cNvSpPr>
            <p:nvPr/>
          </p:nvSpPr>
          <p:spPr bwMode="auto">
            <a:xfrm>
              <a:off x="271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762627" y="1753187"/>
            <a:ext cx="1550201" cy="1754326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只考虑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耦合电容旁路电容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664534" y="4002720"/>
            <a:ext cx="751415" cy="675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/>
        </p:nvCxnSpPr>
        <p:spPr>
          <a:xfrm>
            <a:off x="2320655" y="2788116"/>
            <a:ext cx="583710" cy="1217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455601" y="3564553"/>
            <a:ext cx="751415" cy="675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15448" y="4841248"/>
            <a:ext cx="751415" cy="675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/>
          <p:cNvCxnSpPr>
            <a:endCxn id="95" idx="1"/>
          </p:cNvCxnSpPr>
          <p:nvPr/>
        </p:nvCxnSpPr>
        <p:spPr>
          <a:xfrm>
            <a:off x="2328978" y="2795703"/>
            <a:ext cx="2196512" cy="2144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endCxn id="94" idx="1"/>
          </p:cNvCxnSpPr>
          <p:nvPr/>
        </p:nvCxnSpPr>
        <p:spPr>
          <a:xfrm>
            <a:off x="2320655" y="2780520"/>
            <a:ext cx="2244988" cy="882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4" grpId="0" animBg="1"/>
      <p:bldP spid="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0C91F6-7851-4004-8643-6CE4E38F684A}" type="slidenum">
              <a:rPr lang="en-US" altLang="zh-CN" smtClean="0">
                <a:latin typeface="Arial" charset="0"/>
                <a:ea typeface="宋体" charset="-122"/>
              </a:rPr>
              <a:pPr/>
              <a:t>45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graphicFrame>
        <p:nvGraphicFramePr>
          <p:cNvPr id="3994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43786"/>
              </p:ext>
            </p:extLst>
          </p:nvPr>
        </p:nvGraphicFramePr>
        <p:xfrm>
          <a:off x="442912" y="471651"/>
          <a:ext cx="58150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3" imgW="3874320" imgH="533520" progId="Equation.DSMT4">
                  <p:embed/>
                </p:oleObj>
              </mc:Choice>
              <mc:Fallback>
                <p:oleObj name="Equation" r:id="rId3" imgW="3874320" imgH="533520" progId="Equation.DSMT4">
                  <p:embed/>
                  <p:pic>
                    <p:nvPicPr>
                      <p:cNvPr id="3994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471651"/>
                        <a:ext cx="581501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78477"/>
              </p:ext>
            </p:extLst>
          </p:nvPr>
        </p:nvGraphicFramePr>
        <p:xfrm>
          <a:off x="6346825" y="481176"/>
          <a:ext cx="2171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5" imgW="1155700" imgH="431800" progId="Equation.DSMT4">
                  <p:embed/>
                </p:oleObj>
              </mc:Choice>
              <mc:Fallback>
                <p:oleObj name="Equation" r:id="rId5" imgW="1155700" imgH="431800" progId="Equation.DSMT4">
                  <p:embed/>
                  <p:pic>
                    <p:nvPicPr>
                      <p:cNvPr id="3994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481176"/>
                        <a:ext cx="2171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56751"/>
              </p:ext>
            </p:extLst>
          </p:nvPr>
        </p:nvGraphicFramePr>
        <p:xfrm>
          <a:off x="442912" y="1489238"/>
          <a:ext cx="5969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7" imgW="3658320" imgH="533520" progId="Equation.DSMT4">
                  <p:embed/>
                </p:oleObj>
              </mc:Choice>
              <mc:Fallback>
                <p:oleObj name="Equation" r:id="rId7" imgW="3658320" imgH="533520" progId="Equation.DSMT4">
                  <p:embed/>
                  <p:pic>
                    <p:nvPicPr>
                      <p:cNvPr id="3994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1489238"/>
                        <a:ext cx="59690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Group 94"/>
          <p:cNvGrpSpPr>
            <a:grpSpLocks/>
          </p:cNvGrpSpPr>
          <p:nvPr/>
        </p:nvGrpSpPr>
        <p:grpSpPr bwMode="auto">
          <a:xfrm>
            <a:off x="1620582" y="2870507"/>
            <a:ext cx="4552950" cy="3238500"/>
            <a:chOff x="942" y="910"/>
            <a:chExt cx="3175" cy="2437"/>
          </a:xfrm>
        </p:grpSpPr>
        <p:sp>
          <p:nvSpPr>
            <p:cNvPr id="95" name="Line 6"/>
            <p:cNvSpPr>
              <a:spLocks noChangeShapeType="1"/>
            </p:cNvSpPr>
            <p:nvPr/>
          </p:nvSpPr>
          <p:spPr bwMode="auto">
            <a:xfrm>
              <a:off x="2207" y="1012"/>
              <a:ext cx="143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3645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26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26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26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2652" y="3346"/>
              <a:ext cx="1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1303" y="3237"/>
              <a:ext cx="26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1069" y="2295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00" name="Rectangle 11"/>
            <p:cNvSpPr>
              <a:spLocks noChangeArrowheads="1"/>
            </p:cNvSpPr>
            <p:nvPr/>
          </p:nvSpPr>
          <p:spPr bwMode="auto">
            <a:xfrm>
              <a:off x="1177" y="2372"/>
              <a:ext cx="4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>
              <a:off x="1303" y="2042"/>
              <a:ext cx="1" cy="11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1150" y="2754"/>
              <a:ext cx="305" cy="305"/>
            </a:xfrm>
            <a:custGeom>
              <a:avLst/>
              <a:gdLst>
                <a:gd name="T0" fmla="*/ 0 w 305"/>
                <a:gd name="T1" fmla="*/ 152 h 305"/>
                <a:gd name="T2" fmla="*/ 25 w 305"/>
                <a:gd name="T3" fmla="*/ 76 h 305"/>
                <a:gd name="T4" fmla="*/ 76 w 305"/>
                <a:gd name="T5" fmla="*/ 25 h 305"/>
                <a:gd name="T6" fmla="*/ 153 w 305"/>
                <a:gd name="T7" fmla="*/ 0 h 305"/>
                <a:gd name="T8" fmla="*/ 229 w 305"/>
                <a:gd name="T9" fmla="*/ 25 h 305"/>
                <a:gd name="T10" fmla="*/ 280 w 305"/>
                <a:gd name="T11" fmla="*/ 76 h 305"/>
                <a:gd name="T12" fmla="*/ 305 w 305"/>
                <a:gd name="T13" fmla="*/ 152 h 305"/>
                <a:gd name="T14" fmla="*/ 280 w 305"/>
                <a:gd name="T15" fmla="*/ 228 h 305"/>
                <a:gd name="T16" fmla="*/ 229 w 305"/>
                <a:gd name="T17" fmla="*/ 279 h 305"/>
                <a:gd name="T18" fmla="*/ 153 w 305"/>
                <a:gd name="T19" fmla="*/ 305 h 305"/>
                <a:gd name="T20" fmla="*/ 76 w 305"/>
                <a:gd name="T21" fmla="*/ 279 h 305"/>
                <a:gd name="T22" fmla="*/ 25 w 305"/>
                <a:gd name="T23" fmla="*/ 228 h 305"/>
                <a:gd name="T24" fmla="*/ 0 w 305"/>
                <a:gd name="T25" fmla="*/ 152 h 3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5"/>
                <a:gd name="T40" fmla="*/ 0 h 305"/>
                <a:gd name="T41" fmla="*/ 305 w 305"/>
                <a:gd name="T42" fmla="*/ 305 h 3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5" h="305">
                  <a:moveTo>
                    <a:pt x="0" y="152"/>
                  </a:moveTo>
                  <a:lnTo>
                    <a:pt x="25" y="76"/>
                  </a:lnTo>
                  <a:lnTo>
                    <a:pt x="76" y="25"/>
                  </a:lnTo>
                  <a:lnTo>
                    <a:pt x="153" y="0"/>
                  </a:lnTo>
                  <a:lnTo>
                    <a:pt x="229" y="25"/>
                  </a:lnTo>
                  <a:lnTo>
                    <a:pt x="280" y="76"/>
                  </a:lnTo>
                  <a:lnTo>
                    <a:pt x="305" y="152"/>
                  </a:lnTo>
                  <a:lnTo>
                    <a:pt x="280" y="228"/>
                  </a:lnTo>
                  <a:lnTo>
                    <a:pt x="229" y="279"/>
                  </a:lnTo>
                  <a:lnTo>
                    <a:pt x="153" y="305"/>
                  </a:lnTo>
                  <a:lnTo>
                    <a:pt x="76" y="279"/>
                  </a:lnTo>
                  <a:lnTo>
                    <a:pt x="25" y="228"/>
                  </a:lnTo>
                  <a:lnTo>
                    <a:pt x="0" y="15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4"/>
            <p:cNvSpPr>
              <a:spLocks noChangeShapeType="1"/>
            </p:cNvSpPr>
            <p:nvPr/>
          </p:nvSpPr>
          <p:spPr bwMode="auto">
            <a:xfrm>
              <a:off x="1303" y="2270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1239" y="2270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05" name="Line 16"/>
            <p:cNvSpPr>
              <a:spLocks noChangeShapeType="1"/>
            </p:cNvSpPr>
            <p:nvPr/>
          </p:nvSpPr>
          <p:spPr bwMode="auto">
            <a:xfrm>
              <a:off x="1303" y="2042"/>
              <a:ext cx="120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17"/>
            <p:cNvSpPr>
              <a:spLocks noChangeArrowheads="1"/>
            </p:cNvSpPr>
            <p:nvPr/>
          </p:nvSpPr>
          <p:spPr bwMode="auto">
            <a:xfrm>
              <a:off x="1426" y="260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1426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1570" y="2016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20"/>
            <p:cNvSpPr>
              <a:spLocks/>
            </p:cNvSpPr>
            <p:nvPr/>
          </p:nvSpPr>
          <p:spPr bwMode="auto">
            <a:xfrm>
              <a:off x="1570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 flipH="1">
              <a:off x="1850" y="2042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2"/>
            <p:cNvSpPr>
              <a:spLocks noChangeShapeType="1"/>
            </p:cNvSpPr>
            <p:nvPr/>
          </p:nvSpPr>
          <p:spPr bwMode="auto">
            <a:xfrm>
              <a:off x="1901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850" y="1940"/>
              <a:ext cx="1" cy="19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1662" y="174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1774" y="18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935" y="1812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>
              <a:off x="2207" y="1012"/>
              <a:ext cx="1" cy="222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28"/>
            <p:cNvSpPr>
              <a:spLocks/>
            </p:cNvSpPr>
            <p:nvPr/>
          </p:nvSpPr>
          <p:spPr bwMode="auto">
            <a:xfrm>
              <a:off x="2181" y="2016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29"/>
            <p:cNvSpPr>
              <a:spLocks/>
            </p:cNvSpPr>
            <p:nvPr/>
          </p:nvSpPr>
          <p:spPr bwMode="auto">
            <a:xfrm>
              <a:off x="2181" y="3211"/>
              <a:ext cx="51" cy="51"/>
            </a:xfrm>
            <a:custGeom>
              <a:avLst/>
              <a:gdLst>
                <a:gd name="T0" fmla="*/ 0 w 51"/>
                <a:gd name="T1" fmla="*/ 26 h 51"/>
                <a:gd name="T2" fmla="*/ 13 w 51"/>
                <a:gd name="T3" fmla="*/ 0 h 51"/>
                <a:gd name="T4" fmla="*/ 38 w 51"/>
                <a:gd name="T5" fmla="*/ 0 h 51"/>
                <a:gd name="T6" fmla="*/ 51 w 51"/>
                <a:gd name="T7" fmla="*/ 26 h 51"/>
                <a:gd name="T8" fmla="*/ 38 w 51"/>
                <a:gd name="T9" fmla="*/ 51 h 51"/>
                <a:gd name="T10" fmla="*/ 13 w 51"/>
                <a:gd name="T11" fmla="*/ 51 h 51"/>
                <a:gd name="T12" fmla="*/ 0 w 51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51"/>
                <a:gd name="T23" fmla="*/ 51 w 51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51">
                  <a:moveTo>
                    <a:pt x="0" y="26"/>
                  </a:moveTo>
                  <a:lnTo>
                    <a:pt x="13" y="0"/>
                  </a:lnTo>
                  <a:lnTo>
                    <a:pt x="38" y="0"/>
                  </a:lnTo>
                  <a:lnTo>
                    <a:pt x="51" y="26"/>
                  </a:lnTo>
                  <a:lnTo>
                    <a:pt x="38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2207" y="2461"/>
              <a:ext cx="1" cy="293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31"/>
            <p:cNvSpPr>
              <a:spLocks noChangeArrowheads="1"/>
            </p:cNvSpPr>
            <p:nvPr/>
          </p:nvSpPr>
          <p:spPr bwMode="auto">
            <a:xfrm>
              <a:off x="2143" y="2461"/>
              <a:ext cx="127" cy="29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2"/>
            <p:cNvSpPr>
              <a:spLocks noChangeArrowheads="1"/>
            </p:cNvSpPr>
            <p:nvPr/>
          </p:nvSpPr>
          <p:spPr bwMode="auto">
            <a:xfrm>
              <a:off x="1859" y="2499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22" name="Rectangle 33"/>
            <p:cNvSpPr>
              <a:spLocks noChangeArrowheads="1"/>
            </p:cNvSpPr>
            <p:nvPr/>
          </p:nvSpPr>
          <p:spPr bwMode="auto">
            <a:xfrm>
              <a:off x="1963" y="2588"/>
              <a:ext cx="14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2207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Rectangle 35"/>
            <p:cNvSpPr>
              <a:spLocks noChangeArrowheads="1"/>
            </p:cNvSpPr>
            <p:nvPr/>
          </p:nvSpPr>
          <p:spPr bwMode="auto">
            <a:xfrm>
              <a:off x="2143" y="1253"/>
              <a:ext cx="127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"/>
            <p:cNvSpPr>
              <a:spLocks noChangeArrowheads="1"/>
            </p:cNvSpPr>
            <p:nvPr/>
          </p:nvSpPr>
          <p:spPr bwMode="auto">
            <a:xfrm>
              <a:off x="2342" y="1304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26" name="Rectangle 37"/>
            <p:cNvSpPr>
              <a:spLocks noChangeArrowheads="1"/>
            </p:cNvSpPr>
            <p:nvPr/>
          </p:nvSpPr>
          <p:spPr bwMode="auto">
            <a:xfrm>
              <a:off x="2446" y="1381"/>
              <a:ext cx="1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B1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>
              <a:off x="2512" y="1889"/>
              <a:ext cx="1" cy="29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 flipV="1">
              <a:off x="2512" y="1889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2512" y="2092"/>
              <a:ext cx="229" cy="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41"/>
            <p:cNvSpPr>
              <a:spLocks/>
            </p:cNvSpPr>
            <p:nvPr/>
          </p:nvSpPr>
          <p:spPr bwMode="auto">
            <a:xfrm>
              <a:off x="2627" y="2118"/>
              <a:ext cx="127" cy="63"/>
            </a:xfrm>
            <a:custGeom>
              <a:avLst/>
              <a:gdLst>
                <a:gd name="T0" fmla="*/ 0 w 127"/>
                <a:gd name="T1" fmla="*/ 51 h 63"/>
                <a:gd name="T2" fmla="*/ 25 w 127"/>
                <a:gd name="T3" fmla="*/ 38 h 63"/>
                <a:gd name="T4" fmla="*/ 12 w 127"/>
                <a:gd name="T5" fmla="*/ 0 h 63"/>
                <a:gd name="T6" fmla="*/ 127 w 127"/>
                <a:gd name="T7" fmla="*/ 63 h 63"/>
                <a:gd name="T8" fmla="*/ 0 w 127"/>
                <a:gd name="T9" fmla="*/ 51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63"/>
                <a:gd name="T17" fmla="*/ 127 w 12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63">
                  <a:moveTo>
                    <a:pt x="0" y="51"/>
                  </a:moveTo>
                  <a:lnTo>
                    <a:pt x="25" y="38"/>
                  </a:lnTo>
                  <a:lnTo>
                    <a:pt x="12" y="0"/>
                  </a:lnTo>
                  <a:lnTo>
                    <a:pt x="127" y="63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"/>
            <p:cNvSpPr>
              <a:spLocks noChangeShapeType="1"/>
            </p:cNvSpPr>
            <p:nvPr/>
          </p:nvSpPr>
          <p:spPr bwMode="auto">
            <a:xfrm>
              <a:off x="2741" y="2181"/>
              <a:ext cx="1" cy="116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3"/>
            <p:cNvSpPr>
              <a:spLocks noChangeShapeType="1"/>
            </p:cNvSpPr>
            <p:nvPr/>
          </p:nvSpPr>
          <p:spPr bwMode="auto">
            <a:xfrm>
              <a:off x="2741" y="257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2690" y="2576"/>
              <a:ext cx="115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2741" y="1012"/>
              <a:ext cx="1" cy="87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6"/>
            <p:cNvSpPr>
              <a:spLocks noChangeShapeType="1"/>
            </p:cNvSpPr>
            <p:nvPr/>
          </p:nvSpPr>
          <p:spPr bwMode="auto">
            <a:xfrm>
              <a:off x="2741" y="1253"/>
              <a:ext cx="1" cy="306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2690" y="1253"/>
              <a:ext cx="115" cy="306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37" name="Line 48"/>
            <p:cNvSpPr>
              <a:spLocks noChangeShapeType="1"/>
            </p:cNvSpPr>
            <p:nvPr/>
          </p:nvSpPr>
          <p:spPr bwMode="auto">
            <a:xfrm>
              <a:off x="2741" y="1673"/>
              <a:ext cx="114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49"/>
            <p:cNvSpPr>
              <a:spLocks/>
            </p:cNvSpPr>
            <p:nvPr/>
          </p:nvSpPr>
          <p:spPr bwMode="auto">
            <a:xfrm>
              <a:off x="271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2495" y="2625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2598" y="270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41" name="Line 52"/>
            <p:cNvSpPr>
              <a:spLocks noChangeShapeType="1"/>
            </p:cNvSpPr>
            <p:nvPr/>
          </p:nvSpPr>
          <p:spPr bwMode="auto">
            <a:xfrm>
              <a:off x="2741" y="2334"/>
              <a:ext cx="37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53"/>
            <p:cNvSpPr>
              <a:spLocks noChangeShapeType="1"/>
            </p:cNvSpPr>
            <p:nvPr/>
          </p:nvSpPr>
          <p:spPr bwMode="auto">
            <a:xfrm flipV="1">
              <a:off x="3111" y="2334"/>
              <a:ext cx="1" cy="90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54"/>
            <p:cNvSpPr>
              <a:spLocks/>
            </p:cNvSpPr>
            <p:nvPr/>
          </p:nvSpPr>
          <p:spPr bwMode="auto">
            <a:xfrm>
              <a:off x="3072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26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26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26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26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55"/>
            <p:cNvSpPr>
              <a:spLocks/>
            </p:cNvSpPr>
            <p:nvPr/>
          </p:nvSpPr>
          <p:spPr bwMode="auto">
            <a:xfrm>
              <a:off x="2716" y="2309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56"/>
            <p:cNvSpPr>
              <a:spLocks noChangeShapeType="1"/>
            </p:cNvSpPr>
            <p:nvPr/>
          </p:nvSpPr>
          <p:spPr bwMode="auto">
            <a:xfrm>
              <a:off x="3111" y="2703"/>
              <a:ext cx="1" cy="5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57"/>
            <p:cNvSpPr>
              <a:spLocks noChangeShapeType="1"/>
            </p:cNvSpPr>
            <p:nvPr/>
          </p:nvSpPr>
          <p:spPr bwMode="auto">
            <a:xfrm>
              <a:off x="3021" y="2703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58"/>
            <p:cNvSpPr>
              <a:spLocks noChangeShapeType="1"/>
            </p:cNvSpPr>
            <p:nvPr/>
          </p:nvSpPr>
          <p:spPr bwMode="auto">
            <a:xfrm>
              <a:off x="3021" y="2754"/>
              <a:ext cx="17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59"/>
            <p:cNvSpPr>
              <a:spLocks noChangeArrowheads="1"/>
            </p:cNvSpPr>
            <p:nvPr/>
          </p:nvSpPr>
          <p:spPr bwMode="auto">
            <a:xfrm>
              <a:off x="3132" y="2473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49" name="Rectangle 60"/>
            <p:cNvSpPr>
              <a:spLocks noChangeArrowheads="1"/>
            </p:cNvSpPr>
            <p:nvPr/>
          </p:nvSpPr>
          <p:spPr bwMode="auto">
            <a:xfrm>
              <a:off x="3227" y="2778"/>
              <a:ext cx="1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0" name="Rectangle 61"/>
            <p:cNvSpPr>
              <a:spLocks noChangeArrowheads="1"/>
            </p:cNvSpPr>
            <p:nvPr/>
          </p:nvSpPr>
          <p:spPr bwMode="auto">
            <a:xfrm>
              <a:off x="3340" y="2855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1" name="Line 62"/>
            <p:cNvSpPr>
              <a:spLocks noChangeShapeType="1"/>
            </p:cNvSpPr>
            <p:nvPr/>
          </p:nvSpPr>
          <p:spPr bwMode="auto">
            <a:xfrm>
              <a:off x="3174" y="1673"/>
              <a:ext cx="51" cy="1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3"/>
            <p:cNvSpPr>
              <a:spLocks noChangeShapeType="1"/>
            </p:cNvSpPr>
            <p:nvPr/>
          </p:nvSpPr>
          <p:spPr bwMode="auto">
            <a:xfrm flipV="1">
              <a:off x="3174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64"/>
            <p:cNvSpPr>
              <a:spLocks noChangeShapeType="1"/>
            </p:cNvSpPr>
            <p:nvPr/>
          </p:nvSpPr>
          <p:spPr bwMode="auto">
            <a:xfrm flipV="1">
              <a:off x="3225" y="1584"/>
              <a:ext cx="1" cy="17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Rectangle 65"/>
            <p:cNvSpPr>
              <a:spLocks noChangeArrowheads="1"/>
            </p:cNvSpPr>
            <p:nvPr/>
          </p:nvSpPr>
          <p:spPr bwMode="auto">
            <a:xfrm>
              <a:off x="2979" y="1456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55" name="Rectangle 66"/>
            <p:cNvSpPr>
              <a:spLocks noChangeArrowheads="1"/>
            </p:cNvSpPr>
            <p:nvPr/>
          </p:nvSpPr>
          <p:spPr bwMode="auto">
            <a:xfrm>
              <a:off x="3290" y="1418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6" name="Rectangle 67"/>
            <p:cNvSpPr>
              <a:spLocks noChangeArrowheads="1"/>
            </p:cNvSpPr>
            <p:nvPr/>
          </p:nvSpPr>
          <p:spPr bwMode="auto">
            <a:xfrm>
              <a:off x="3404" y="1508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7" name="Rectangle 68"/>
            <p:cNvSpPr>
              <a:spLocks noChangeArrowheads="1"/>
            </p:cNvSpPr>
            <p:nvPr/>
          </p:nvSpPr>
          <p:spPr bwMode="auto">
            <a:xfrm>
              <a:off x="2916" y="1240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8" name="Rectangle 69"/>
            <p:cNvSpPr>
              <a:spLocks noChangeArrowheads="1"/>
            </p:cNvSpPr>
            <p:nvPr/>
          </p:nvSpPr>
          <p:spPr bwMode="auto">
            <a:xfrm>
              <a:off x="3014" y="1331"/>
              <a:ext cx="9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 flipV="1">
              <a:off x="3594" y="1673"/>
              <a:ext cx="1" cy="156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71"/>
            <p:cNvSpPr>
              <a:spLocks/>
            </p:cNvSpPr>
            <p:nvPr/>
          </p:nvSpPr>
          <p:spPr bwMode="auto">
            <a:xfrm>
              <a:off x="3556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72"/>
            <p:cNvSpPr>
              <a:spLocks/>
            </p:cNvSpPr>
            <p:nvPr/>
          </p:nvSpPr>
          <p:spPr bwMode="auto">
            <a:xfrm>
              <a:off x="355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3"/>
            <p:cNvSpPr>
              <a:spLocks noChangeShapeType="1"/>
            </p:cNvSpPr>
            <p:nvPr/>
          </p:nvSpPr>
          <p:spPr bwMode="auto">
            <a:xfrm>
              <a:off x="3594" y="2156"/>
              <a:ext cx="1" cy="305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74"/>
            <p:cNvSpPr>
              <a:spLocks noChangeArrowheads="1"/>
            </p:cNvSpPr>
            <p:nvPr/>
          </p:nvSpPr>
          <p:spPr bwMode="auto">
            <a:xfrm>
              <a:off x="3531" y="2156"/>
              <a:ext cx="114" cy="305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endParaRPr kumimoji="1" lang="zh-CN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75"/>
            <p:cNvSpPr>
              <a:spLocks noChangeArrowheads="1"/>
            </p:cNvSpPr>
            <p:nvPr/>
          </p:nvSpPr>
          <p:spPr bwMode="auto">
            <a:xfrm>
              <a:off x="3731" y="2206"/>
              <a:ext cx="12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5" name="Rectangle 76"/>
            <p:cNvSpPr>
              <a:spLocks noChangeArrowheads="1"/>
            </p:cNvSpPr>
            <p:nvPr/>
          </p:nvSpPr>
          <p:spPr bwMode="auto">
            <a:xfrm>
              <a:off x="3834" y="2283"/>
              <a:ext cx="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L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66" name="Freeform 77"/>
            <p:cNvSpPr>
              <a:spLocks/>
            </p:cNvSpPr>
            <p:nvPr/>
          </p:nvSpPr>
          <p:spPr bwMode="auto">
            <a:xfrm>
              <a:off x="3887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78"/>
            <p:cNvSpPr>
              <a:spLocks/>
            </p:cNvSpPr>
            <p:nvPr/>
          </p:nvSpPr>
          <p:spPr bwMode="auto">
            <a:xfrm>
              <a:off x="3887" y="3211"/>
              <a:ext cx="64" cy="51"/>
            </a:xfrm>
            <a:custGeom>
              <a:avLst/>
              <a:gdLst>
                <a:gd name="T0" fmla="*/ 0 w 64"/>
                <a:gd name="T1" fmla="*/ 26 h 51"/>
                <a:gd name="T2" fmla="*/ 13 w 64"/>
                <a:gd name="T3" fmla="*/ 0 h 51"/>
                <a:gd name="T4" fmla="*/ 51 w 64"/>
                <a:gd name="T5" fmla="*/ 0 h 51"/>
                <a:gd name="T6" fmla="*/ 64 w 64"/>
                <a:gd name="T7" fmla="*/ 26 h 51"/>
                <a:gd name="T8" fmla="*/ 51 w 64"/>
                <a:gd name="T9" fmla="*/ 51 h 51"/>
                <a:gd name="T10" fmla="*/ 13 w 64"/>
                <a:gd name="T11" fmla="*/ 51 h 51"/>
                <a:gd name="T12" fmla="*/ 0 w 64"/>
                <a:gd name="T13" fmla="*/ 26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1"/>
                <a:gd name="T23" fmla="*/ 64 w 64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1">
                  <a:moveTo>
                    <a:pt x="0" y="26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6"/>
                  </a:lnTo>
                  <a:lnTo>
                    <a:pt x="51" y="51"/>
                  </a:lnTo>
                  <a:lnTo>
                    <a:pt x="13" y="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9"/>
            <p:cNvSpPr>
              <a:spLocks noChangeArrowheads="1"/>
            </p:cNvSpPr>
            <p:nvPr/>
          </p:nvSpPr>
          <p:spPr bwMode="auto">
            <a:xfrm>
              <a:off x="3831" y="1749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＋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69" name="Rectangle 80"/>
            <p:cNvSpPr>
              <a:spLocks noChangeArrowheads="1"/>
            </p:cNvSpPr>
            <p:nvPr/>
          </p:nvSpPr>
          <p:spPr bwMode="auto">
            <a:xfrm>
              <a:off x="3831" y="3020"/>
              <a:ext cx="1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100" b="1">
                  <a:solidFill>
                    <a:srgbClr val="000000"/>
                  </a:solidFill>
                  <a:latin typeface="Times New Roman" pitchFamily="18" charset="0"/>
                </a:rPr>
                <a:t>－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70" name="Rectangle 81"/>
            <p:cNvSpPr>
              <a:spLocks noChangeArrowheads="1"/>
            </p:cNvSpPr>
            <p:nvPr/>
          </p:nvSpPr>
          <p:spPr bwMode="auto">
            <a:xfrm>
              <a:off x="3883" y="2461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1" name="Rectangle 82"/>
            <p:cNvSpPr>
              <a:spLocks noChangeArrowheads="1"/>
            </p:cNvSpPr>
            <p:nvPr/>
          </p:nvSpPr>
          <p:spPr bwMode="auto">
            <a:xfrm>
              <a:off x="4002" y="2538"/>
              <a:ext cx="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2" name="Rectangle 83"/>
            <p:cNvSpPr>
              <a:spLocks noChangeArrowheads="1"/>
            </p:cNvSpPr>
            <p:nvPr/>
          </p:nvSpPr>
          <p:spPr bwMode="auto">
            <a:xfrm>
              <a:off x="3953" y="2308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3" name="Rectangle 84"/>
            <p:cNvSpPr>
              <a:spLocks noChangeArrowheads="1"/>
            </p:cNvSpPr>
            <p:nvPr/>
          </p:nvSpPr>
          <p:spPr bwMode="auto">
            <a:xfrm>
              <a:off x="942" y="2829"/>
              <a:ext cx="1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4" name="Rectangle 85"/>
            <p:cNvSpPr>
              <a:spLocks noChangeArrowheads="1"/>
            </p:cNvSpPr>
            <p:nvPr/>
          </p:nvSpPr>
          <p:spPr bwMode="auto">
            <a:xfrm>
              <a:off x="1062" y="2919"/>
              <a:ext cx="4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5" name="Rectangle 86"/>
            <p:cNvSpPr>
              <a:spLocks noChangeArrowheads="1"/>
            </p:cNvSpPr>
            <p:nvPr/>
          </p:nvSpPr>
          <p:spPr bwMode="auto">
            <a:xfrm>
              <a:off x="1012" y="2689"/>
              <a:ext cx="4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6" name="Freeform 87"/>
            <p:cNvSpPr>
              <a:spLocks/>
            </p:cNvSpPr>
            <p:nvPr/>
          </p:nvSpPr>
          <p:spPr bwMode="auto">
            <a:xfrm>
              <a:off x="2716" y="987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88"/>
            <p:cNvSpPr>
              <a:spLocks noChangeArrowheads="1"/>
            </p:cNvSpPr>
            <p:nvPr/>
          </p:nvSpPr>
          <p:spPr bwMode="auto">
            <a:xfrm>
              <a:off x="3833" y="910"/>
              <a:ext cx="13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1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8" name="Rectangle 89"/>
            <p:cNvSpPr>
              <a:spLocks noChangeArrowheads="1"/>
            </p:cNvSpPr>
            <p:nvPr/>
          </p:nvSpPr>
          <p:spPr bwMode="auto">
            <a:xfrm>
              <a:off x="3938" y="1000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itchFamily="18" charset="0"/>
                </a:rPr>
                <a:t>CC</a:t>
              </a:r>
              <a:endParaRPr kumimoji="1" lang="en-US" altLang="zh-CN" sz="2800" b="1">
                <a:latin typeface="Times New Roman" pitchFamily="18" charset="0"/>
              </a:endParaRPr>
            </a:p>
          </p:txBody>
        </p:sp>
        <p:sp>
          <p:nvSpPr>
            <p:cNvPr id="179" name="Freeform 90"/>
            <p:cNvSpPr>
              <a:spLocks/>
            </p:cNvSpPr>
            <p:nvPr/>
          </p:nvSpPr>
          <p:spPr bwMode="auto">
            <a:xfrm>
              <a:off x="2716" y="1648"/>
              <a:ext cx="64" cy="50"/>
            </a:xfrm>
            <a:custGeom>
              <a:avLst/>
              <a:gdLst>
                <a:gd name="T0" fmla="*/ 0 w 64"/>
                <a:gd name="T1" fmla="*/ 25 h 50"/>
                <a:gd name="T2" fmla="*/ 13 w 64"/>
                <a:gd name="T3" fmla="*/ 0 h 50"/>
                <a:gd name="T4" fmla="*/ 51 w 64"/>
                <a:gd name="T5" fmla="*/ 0 h 50"/>
                <a:gd name="T6" fmla="*/ 64 w 64"/>
                <a:gd name="T7" fmla="*/ 25 h 50"/>
                <a:gd name="T8" fmla="*/ 51 w 64"/>
                <a:gd name="T9" fmla="*/ 50 h 50"/>
                <a:gd name="T10" fmla="*/ 13 w 64"/>
                <a:gd name="T11" fmla="*/ 50 h 50"/>
                <a:gd name="T12" fmla="*/ 0 w 64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50"/>
                <a:gd name="T23" fmla="*/ 64 w 6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50">
                  <a:moveTo>
                    <a:pt x="0" y="25"/>
                  </a:moveTo>
                  <a:lnTo>
                    <a:pt x="13" y="0"/>
                  </a:lnTo>
                  <a:lnTo>
                    <a:pt x="51" y="0"/>
                  </a:lnTo>
                  <a:lnTo>
                    <a:pt x="64" y="25"/>
                  </a:lnTo>
                  <a:lnTo>
                    <a:pt x="51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3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66D1F2-0851-485A-9FE2-DD1DC0111506}" type="slidenum">
              <a:rPr lang="en-US" altLang="zh-CN" smtClean="0">
                <a:latin typeface="Arial" charset="0"/>
                <a:ea typeface="宋体" charset="-122"/>
              </a:rPr>
              <a:pPr/>
              <a:t>46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1" y="169584"/>
            <a:ext cx="7123471" cy="6075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7" y="202779"/>
            <a:ext cx="7707489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7" y="3442778"/>
            <a:ext cx="7707489" cy="324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507227" y="3063671"/>
            <a:ext cx="1150370" cy="3316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6417" y="6307743"/>
            <a:ext cx="1150370" cy="3316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4" y="161593"/>
            <a:ext cx="7707489" cy="3240000"/>
          </a:xfrm>
          <a:prstGeom prst="rect">
            <a:avLst/>
          </a:prstGeom>
        </p:spPr>
      </p:pic>
      <p:sp>
        <p:nvSpPr>
          <p:cNvPr id="737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D5E7B8-840C-4119-AB3E-3AC6AC092AF3}" type="slidenum">
              <a:rPr lang="en-US" altLang="zh-CN" smtClean="0">
                <a:latin typeface="Arial" charset="0"/>
                <a:ea typeface="宋体" charset="-122"/>
              </a:rPr>
              <a:pPr/>
              <a:t>48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247900" y="1139618"/>
            <a:ext cx="923925" cy="85709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562098" y="1904794"/>
            <a:ext cx="768351" cy="1158877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612899" y="1625395"/>
            <a:ext cx="1035048" cy="952499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4" y="3460518"/>
            <a:ext cx="7707489" cy="3240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796417" y="3063671"/>
            <a:ext cx="1150370" cy="3316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82009" y="6347480"/>
            <a:ext cx="1150370" cy="3316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7AEDF0-24AC-426F-83CB-948FC8EE7A5C}" type="slidenum">
              <a:rPr lang="en-US" altLang="zh-CN" smtClean="0">
                <a:latin typeface="Arial" charset="0"/>
                <a:ea typeface="宋体" charset="-122"/>
              </a:rPr>
              <a:pPr/>
              <a:t>49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5778" name="Rectangle 32"/>
          <p:cNvSpPr>
            <a:spLocks noChangeArrowheads="1"/>
          </p:cNvSpPr>
          <p:nvPr/>
        </p:nvSpPr>
        <p:spPr bwMode="auto">
          <a:xfrm>
            <a:off x="587375" y="1344613"/>
            <a:ext cx="67246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放大电路的频率响应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7108" name="Rectangle 32"/>
          <p:cNvSpPr>
            <a:spLocks noChangeArrowheads="1"/>
          </p:cNvSpPr>
          <p:nvPr/>
        </p:nvSpPr>
        <p:spPr bwMode="auto">
          <a:xfrm>
            <a:off x="587375" y="1955800"/>
            <a:ext cx="6724650" cy="525463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2. 1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频率响应和频率失真 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87375" y="2566988"/>
            <a:ext cx="5678488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2.2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波特图</a:t>
            </a: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587375" y="3157538"/>
            <a:ext cx="7324725" cy="525462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晶体管的高频小信号模型和高频参数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587375" y="3768725"/>
            <a:ext cx="4687888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2.4 </a:t>
            </a:r>
            <a:r>
              <a:rPr kumimoji="1" lang="zh-CN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共射放大电路的频率响应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87375" y="4381500"/>
            <a:ext cx="4643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2.5 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3D87D1-FE2C-49FF-91AD-97BA22ECEC8C}" type="slidenum">
              <a:rPr lang="en-US" altLang="zh-CN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23888" y="5105400"/>
            <a:ext cx="328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 (b)</a:t>
            </a:r>
            <a:r>
              <a:rPr lang="zh-CN" altLang="en-US" sz="2400" b="1">
                <a:latin typeface="Times New Roman" pitchFamily="18" charset="0"/>
              </a:rPr>
              <a:t>乙类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导通角为</a:t>
            </a:r>
            <a:r>
              <a:rPr lang="en-US" altLang="zh-CN" sz="2400" b="1">
                <a:latin typeface="Times New Roman" pitchFamily="18" charset="0"/>
              </a:rPr>
              <a:t>90°)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743450" y="1936750"/>
            <a:ext cx="39592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D60093"/>
                </a:solidFill>
                <a:latin typeface="Times New Roman" pitchFamily="18" charset="0"/>
              </a:rPr>
              <a:t>非线性失真大，但能量转换效率很高。可通过改进电路结构，减小非线性失真。</a:t>
            </a:r>
          </a:p>
        </p:txBody>
      </p:sp>
      <p:graphicFrame>
        <p:nvGraphicFramePr>
          <p:cNvPr id="17414" name="Object 17"/>
          <p:cNvGraphicFramePr>
            <a:graphicFrameLocks noChangeAspect="1"/>
          </p:cNvGraphicFramePr>
          <p:nvPr/>
        </p:nvGraphicFramePr>
        <p:xfrm>
          <a:off x="5267325" y="4437063"/>
          <a:ext cx="25082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1232280" imgH="482760" progId="Equation.DSMT4">
                  <p:embed/>
                </p:oleObj>
              </mc:Choice>
              <mc:Fallback>
                <p:oleObj name="Equation" r:id="rId3" imgW="1232280" imgH="4827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437063"/>
                        <a:ext cx="250825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700588" y="3505200"/>
            <a:ext cx="27686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理想情况下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597400" y="950913"/>
            <a:ext cx="4360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工作点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zh-CN" altLang="en-US" sz="2400" b="1">
                <a:latin typeface="Times New Roman" pitchFamily="18" charset="0"/>
              </a:rPr>
              <a:t>选在截止点，管子只有半周导通，另外半周截止。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82575" y="981075"/>
          <a:ext cx="44958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Visio" r:id="rId5" imgW="1547336" imgH="1386602" progId="Visio.Drawing.11">
                  <p:embed/>
                </p:oleObj>
              </mc:Choice>
              <mc:Fallback>
                <p:oleObj name="Visio" r:id="rId5" imgW="1547336" imgH="1386602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981075"/>
                        <a:ext cx="4495800" cy="401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5" grpId="0"/>
      <p:bldP spid="174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C98056-3338-4988-B571-6010326CF360}" type="slidenum">
              <a:rPr lang="en-US" altLang="zh-CN" smtClean="0">
                <a:latin typeface="Arial" charset="0"/>
                <a:ea typeface="宋体" charset="-122"/>
              </a:rPr>
              <a:pPr/>
              <a:t>50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48160" name="Rectangle 2"/>
          <p:cNvSpPr>
            <a:spLocks noChangeArrowheads="1"/>
          </p:cNvSpPr>
          <p:nvPr/>
        </p:nvSpPr>
        <p:spPr bwMode="auto">
          <a:xfrm>
            <a:off x="358775" y="296863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多级放大电路的上限频率 </a:t>
            </a:r>
          </a:p>
        </p:txBody>
      </p:sp>
      <p:graphicFrame>
        <p:nvGraphicFramePr>
          <p:cNvPr id="35845" name="Object 27"/>
          <p:cNvGraphicFramePr>
            <a:graphicFrameLocks noChangeAspect="1"/>
          </p:cNvGraphicFramePr>
          <p:nvPr/>
        </p:nvGraphicFramePr>
        <p:xfrm>
          <a:off x="698500" y="955675"/>
          <a:ext cx="3937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3" name="Equation" r:id="rId3" imgW="1968500" imgH="660400" progId="Equation.DSMT4">
                  <p:embed/>
                </p:oleObj>
              </mc:Choice>
              <mc:Fallback>
                <p:oleObj name="Equation" r:id="rId3" imgW="1968500" imgH="660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955675"/>
                        <a:ext cx="39370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489575" y="687220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若各级上限频率相等 </a:t>
            </a:r>
          </a:p>
        </p:txBody>
      </p:sp>
      <p:graphicFrame>
        <p:nvGraphicFramePr>
          <p:cNvPr id="358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3312"/>
              </p:ext>
            </p:extLst>
          </p:nvPr>
        </p:nvGraphicFramePr>
        <p:xfrm>
          <a:off x="5732463" y="1294522"/>
          <a:ext cx="21272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4" name="Equation" r:id="rId5" imgW="1066800" imgH="381000" progId="Equation.DSMT4">
                  <p:embed/>
                </p:oleObj>
              </mc:Choice>
              <mc:Fallback>
                <p:oleObj name="Equation" r:id="rId5" imgW="1066800" imgH="381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1294522"/>
                        <a:ext cx="21272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19409" y="2736626"/>
            <a:ext cx="389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多级放大电路的下限频率</a:t>
            </a:r>
          </a:p>
        </p:txBody>
      </p:sp>
      <p:graphicFrame>
        <p:nvGraphicFramePr>
          <p:cNvPr id="3585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47002"/>
              </p:ext>
            </p:extLst>
          </p:nvPr>
        </p:nvGraphicFramePr>
        <p:xfrm>
          <a:off x="759134" y="3543076"/>
          <a:ext cx="32527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" name="Equation" r:id="rId7" imgW="1637589" imgH="291973" progId="Equation.DSMT4">
                  <p:embed/>
                </p:oleObj>
              </mc:Choice>
              <mc:Fallback>
                <p:oleObj name="Equation" r:id="rId7" imgW="1637589" imgH="29197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34" y="3543076"/>
                        <a:ext cx="32527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7448"/>
              </p:ext>
            </p:extLst>
          </p:nvPr>
        </p:nvGraphicFramePr>
        <p:xfrm>
          <a:off x="764564" y="5042180"/>
          <a:ext cx="16906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" name="Equation" r:id="rId9" imgW="850531" imgH="533169" progId="Equation.DSMT4">
                  <p:embed/>
                </p:oleObj>
              </mc:Choice>
              <mc:Fallback>
                <p:oleObj name="Equation" r:id="rId9" imgW="850531" imgH="533169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64" y="5042180"/>
                        <a:ext cx="1690688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04825" y="4405592"/>
            <a:ext cx="30543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若各级下限频率相等 </a:t>
            </a:r>
          </a:p>
        </p:txBody>
      </p:sp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691133"/>
              </p:ext>
            </p:extLst>
          </p:nvPr>
        </p:nvGraphicFramePr>
        <p:xfrm>
          <a:off x="6233933" y="2425786"/>
          <a:ext cx="1747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7" name="Equation" r:id="rId11" imgW="876240" imgH="228600" progId="Equation.DSMT4">
                  <p:embed/>
                </p:oleObj>
              </mc:Choice>
              <mc:Fallback>
                <p:oleObj name="Equation" r:id="rId11" imgW="876240" imgH="228600" progId="Equation.DSMT4">
                  <p:embed/>
                  <p:pic>
                    <p:nvPicPr>
                      <p:cNvPr id="358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3" y="2425786"/>
                        <a:ext cx="1747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35282"/>
              </p:ext>
            </p:extLst>
          </p:nvPr>
        </p:nvGraphicFramePr>
        <p:xfrm>
          <a:off x="6233933" y="2972753"/>
          <a:ext cx="1747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" name="Equation" r:id="rId13" imgW="876240" imgH="228600" progId="Equation.DSMT4">
                  <p:embed/>
                </p:oleObj>
              </mc:Choice>
              <mc:Fallback>
                <p:oleObj name="Equation" r:id="rId13" imgW="876240" imgH="228600" progId="Equation.DSMT4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3" y="2972753"/>
                        <a:ext cx="17478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95250"/>
              </p:ext>
            </p:extLst>
          </p:nvPr>
        </p:nvGraphicFramePr>
        <p:xfrm>
          <a:off x="6233933" y="4798993"/>
          <a:ext cx="1620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" name="Equation" r:id="rId15" imgW="812520" imgH="228600" progId="Equation.DSMT4">
                  <p:embed/>
                </p:oleObj>
              </mc:Choice>
              <mc:Fallback>
                <p:oleObj name="Equation" r:id="rId15" imgW="812520" imgH="228600" progId="Equation.DSMT4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3" y="4798993"/>
                        <a:ext cx="16208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53400"/>
              </p:ext>
            </p:extLst>
          </p:nvPr>
        </p:nvGraphicFramePr>
        <p:xfrm>
          <a:off x="6233933" y="5397668"/>
          <a:ext cx="1620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1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3" y="5397668"/>
                        <a:ext cx="16208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23686"/>
              </p:ext>
            </p:extLst>
          </p:nvPr>
        </p:nvGraphicFramePr>
        <p:xfrm>
          <a:off x="5122351" y="2476586"/>
          <a:ext cx="709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1" name="Equation" r:id="rId19" imgW="355320" imgH="177480" progId="Equation.DSMT4">
                  <p:embed/>
                </p:oleObj>
              </mc:Choice>
              <mc:Fallback>
                <p:oleObj name="Equation" r:id="rId19" imgW="355320" imgH="177480" progId="Equation.DSMT4">
                  <p:embed/>
                  <p:pic>
                    <p:nvPicPr>
                      <p:cNvPr id="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351" y="2476586"/>
                        <a:ext cx="70961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85344"/>
              </p:ext>
            </p:extLst>
          </p:nvPr>
        </p:nvGraphicFramePr>
        <p:xfrm>
          <a:off x="5122351" y="3023553"/>
          <a:ext cx="684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2" name="Equation" r:id="rId21" imgW="342720" imgH="177480" progId="Equation.DSMT4">
                  <p:embed/>
                </p:oleObj>
              </mc:Choice>
              <mc:Fallback>
                <p:oleObj name="Equation" r:id="rId21" imgW="342720" imgH="177480" progId="Equation.DSMT4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351" y="3023553"/>
                        <a:ext cx="6842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05657"/>
              </p:ext>
            </p:extLst>
          </p:nvPr>
        </p:nvGraphicFramePr>
        <p:xfrm>
          <a:off x="5122351" y="4849793"/>
          <a:ext cx="709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" name="Equation" r:id="rId23" imgW="355320" imgH="177480" progId="Equation.DSMT4">
                  <p:embed/>
                </p:oleObj>
              </mc:Choice>
              <mc:Fallback>
                <p:oleObj name="Equation" r:id="rId23" imgW="355320" imgH="177480" progId="Equation.DSMT4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351" y="4849793"/>
                        <a:ext cx="70961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43524"/>
              </p:ext>
            </p:extLst>
          </p:nvPr>
        </p:nvGraphicFramePr>
        <p:xfrm>
          <a:off x="5122351" y="5448468"/>
          <a:ext cx="684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Equation" r:id="rId24" imgW="342720" imgH="177480" progId="Equation.DSMT4">
                  <p:embed/>
                </p:oleObj>
              </mc:Choice>
              <mc:Fallback>
                <p:oleObj name="Equation" r:id="rId24" imgW="342720" imgH="177480" progId="Equation.DSMT4">
                  <p:embed/>
                  <p:pic>
                    <p:nvPicPr>
                      <p:cNvPr id="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351" y="5448468"/>
                        <a:ext cx="6842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1" grpId="0"/>
      <p:bldP spid="3585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5C6AED-7C9C-45BC-8C96-483F9C605435}" type="slidenum">
              <a:rPr lang="en-US" altLang="zh-CN" smtClean="0">
                <a:latin typeface="Arial" charset="0"/>
                <a:ea typeface="宋体" charset="-122"/>
              </a:rPr>
              <a:pPr/>
              <a:t>51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69934" y="340289"/>
            <a:ext cx="8774112" cy="172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练习</a:t>
            </a:r>
            <a:r>
              <a:rPr lang="en-US" altLang="zh-CN" sz="2800" b="1" dirty="0" smtClean="0"/>
              <a:t>】</a:t>
            </a:r>
            <a:r>
              <a:rPr kumimoji="1" lang="zh-CN" altLang="en-US" sz="2800" b="1" dirty="0" smtClean="0">
                <a:latin typeface="Times New Roman" pitchFamily="18" charset="0"/>
              </a:rPr>
              <a:t>用</a:t>
            </a:r>
            <a:r>
              <a:rPr kumimoji="1" lang="en-US" altLang="zh-CN" sz="2800" b="1" dirty="0">
                <a:latin typeface="Times New Roman" pitchFamily="18" charset="0"/>
              </a:rPr>
              <a:t>Multisim</a:t>
            </a:r>
            <a:r>
              <a:rPr kumimoji="1" lang="zh-CN" altLang="en-US" sz="2800" b="1" dirty="0">
                <a:latin typeface="Times New Roman" pitchFamily="18" charset="0"/>
              </a:rPr>
              <a:t>软件测试共射放大器</a:t>
            </a:r>
            <a:r>
              <a:rPr kumimoji="1" lang="zh-CN" altLang="en-US" sz="2800" b="1" dirty="0" smtClean="0">
                <a:latin typeface="Times New Roman" pitchFamily="18" charset="0"/>
              </a:rPr>
              <a:t>的交流</a:t>
            </a:r>
            <a:r>
              <a:rPr kumimoji="1" lang="zh-CN" altLang="en-US" sz="2800" b="1" dirty="0">
                <a:latin typeface="Times New Roman" pitchFamily="18" charset="0"/>
              </a:rPr>
              <a:t>指标。</a:t>
            </a:r>
          </a:p>
          <a:p>
            <a:pPr marL="533400" indent="-533400"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</a:rPr>
              <a:t>单级上限</a:t>
            </a:r>
            <a:r>
              <a:rPr kumimoji="1" lang="zh-CN" altLang="en-US" sz="2800" b="1" dirty="0">
                <a:latin typeface="Times New Roman" pitchFamily="18" charset="0"/>
              </a:rPr>
              <a:t>截止频率；下限截止频率</a:t>
            </a:r>
            <a:r>
              <a:rPr kumimoji="1" lang="zh-CN" altLang="en-US" sz="2800" b="1" dirty="0" smtClean="0">
                <a:latin typeface="Times New Roman" pitchFamily="18" charset="0"/>
              </a:rPr>
              <a:t>；</a:t>
            </a:r>
            <a:endParaRPr kumimoji="1" lang="en-US" altLang="zh-CN" sz="2800" b="1" dirty="0" smtClean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</a:pPr>
            <a:r>
              <a:rPr kumimoji="1" lang="zh-CN" altLang="en-US" sz="2800" b="1" dirty="0" smtClean="0">
                <a:latin typeface="Times New Roman" pitchFamily="18" charset="0"/>
              </a:rPr>
              <a:t> 两</a:t>
            </a:r>
            <a:r>
              <a:rPr kumimoji="1" lang="zh-CN" altLang="en-US" sz="2800" b="1" dirty="0">
                <a:latin typeface="Times New Roman" pitchFamily="18" charset="0"/>
              </a:rPr>
              <a:t>级级联后的上限、下限截止频率。</a:t>
            </a:r>
          </a:p>
          <a:p>
            <a:pPr marL="533400" indent="-533400">
              <a:spcBef>
                <a:spcPct val="20000"/>
              </a:spcBef>
            </a:pPr>
            <a:endParaRPr kumimoji="1" lang="en-US" altLang="zh-CN" sz="2800" b="1" dirty="0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1" y="2003706"/>
            <a:ext cx="6779411" cy="44796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5899" y="552307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单级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DE182-CC9F-4582-84FF-8681EC54D24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2" y="550989"/>
            <a:ext cx="8753529" cy="50950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17671" y="518439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Times New Roman" pitchFamily="18" charset="0"/>
              </a:rPr>
              <a:t>两级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82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706C04-B606-41D2-B89F-FEEA0EAFD0CA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96850" y="4876800"/>
            <a:ext cx="477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 (c)</a:t>
            </a:r>
            <a:r>
              <a:rPr lang="zh-CN" altLang="en-US" sz="2400" b="1" dirty="0">
                <a:latin typeface="Times New Roman" pitchFamily="18" charset="0"/>
              </a:rPr>
              <a:t>甲乙类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</a:rPr>
              <a:t>导通角为</a:t>
            </a:r>
            <a:r>
              <a:rPr lang="en-US" altLang="zh-CN" sz="2400" b="1" dirty="0">
                <a:latin typeface="Times New Roman" pitchFamily="18" charset="0"/>
              </a:rPr>
              <a:t>90°</a:t>
            </a:r>
            <a:r>
              <a:rPr lang="zh-CN" altLang="en-US" sz="2400" b="1" dirty="0">
                <a:latin typeface="Times New Roman" pitchFamily="18" charset="0"/>
              </a:rPr>
              <a:t>～  </a:t>
            </a:r>
            <a:r>
              <a:rPr lang="en-US" altLang="zh-CN" sz="2400" b="1" dirty="0">
                <a:latin typeface="Times New Roman" pitchFamily="18" charset="0"/>
              </a:rPr>
              <a:t>180°)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97400" y="1736725"/>
            <a:ext cx="39592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73050" indent="-273050"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D60093"/>
                </a:solidFill>
                <a:latin typeface="Times New Roman" pitchFamily="18" charset="0"/>
              </a:rPr>
              <a:t>可克服交越失真，性能与乙类功放类似。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597400" y="750888"/>
            <a:ext cx="4360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73050" indent="-27305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工作点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zh-CN" altLang="en-US" sz="2400" b="1">
                <a:latin typeface="Times New Roman" pitchFamily="18" charset="0"/>
              </a:rPr>
              <a:t>靠近截止点，管子半周以上导通。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273050" y="542925"/>
          <a:ext cx="44958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3" imgW="1547336" imgH="1386602" progId="Visio.Drawing.11">
                  <p:embed/>
                </p:oleObj>
              </mc:Choice>
              <mc:Fallback>
                <p:oleObj name="Visio" r:id="rId3" imgW="1547336" imgH="1386602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42925"/>
                        <a:ext cx="4495800" cy="401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8EDB92-5BA4-4866-BCE5-C13F4B101F43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25475" y="4799013"/>
            <a:ext cx="35337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130000"/>
              </a:lnSpc>
            </a:pPr>
            <a:r>
              <a:rPr lang="en-US" altLang="zh-CN" sz="2400" b="1">
                <a:latin typeface="Times New Roman" pitchFamily="18" charset="0"/>
              </a:rPr>
              <a:t>(d)</a:t>
            </a:r>
            <a:r>
              <a:rPr lang="zh-CN" altLang="en-US" sz="2400" b="1">
                <a:latin typeface="Times New Roman" pitchFamily="18" charset="0"/>
              </a:rPr>
              <a:t>丙类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</a:rPr>
              <a:t>导通角小于</a:t>
            </a:r>
            <a:r>
              <a:rPr lang="en-US" altLang="zh-CN" sz="2400" b="1">
                <a:latin typeface="Times New Roman" pitchFamily="18" charset="0"/>
              </a:rPr>
              <a:t>90°)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72038" y="1752600"/>
            <a:ext cx="37988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D60093"/>
                </a:solidFill>
                <a:latin typeface="Times New Roman" pitchFamily="18" charset="0"/>
              </a:rPr>
              <a:t>主要用于高频功放中。进一步提高能量转换效率。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872038" y="808038"/>
            <a:ext cx="39751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工作点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zh-CN" altLang="en-US" sz="2400" b="1">
                <a:latin typeface="Times New Roman" pitchFamily="18" charset="0"/>
              </a:rPr>
              <a:t>在截止点以下，信号导通角小于</a:t>
            </a:r>
            <a:r>
              <a:rPr kumimoji="1" lang="en-US" altLang="zh-CN" sz="2400" b="1">
                <a:latin typeface="Times New Roman" pitchFamily="18" charset="0"/>
              </a:rPr>
              <a:t>90°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92088" y="274638"/>
          <a:ext cx="5108575" cy="4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3" imgW="1547336" imgH="1386602" progId="Visio.Drawing.11">
                  <p:embed/>
                </p:oleObj>
              </mc:Choice>
              <mc:Fallback>
                <p:oleObj name="Visio" r:id="rId3" imgW="1547336" imgH="1386602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74638"/>
                        <a:ext cx="5108575" cy="456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  <p:bldP spid="194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238674-AC14-4E01-B8F4-8DB627F75280}" type="slidenum">
              <a:rPr lang="en-US" altLang="zh-CN" smtClean="0">
                <a:latin typeface="Arial" charset="0"/>
                <a:ea typeface="宋体" charset="-122"/>
              </a:rPr>
              <a:pPr/>
              <a:t>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0243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638" y="2406650"/>
            <a:ext cx="5424487" cy="52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1.1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功率放大电路的特点与分类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638" y="3108325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1.2</a:t>
            </a:r>
            <a:r>
              <a:rPr kumimoji="1"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双电源互补推挽乙类功率放大电路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(OCL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电路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0180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01638" y="3810000"/>
            <a:ext cx="839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1.3</a:t>
            </a:r>
            <a:r>
              <a:rPr kumimoji="1" lang="zh-CN" altLang="en-US" sz="2800" b="1">
                <a:latin typeface="Times New Roman" pitchFamily="18" charset="0"/>
              </a:rPr>
              <a:t>单电源互补推挽乙类功率放大电路</a:t>
            </a:r>
            <a:r>
              <a:rPr kumimoji="1" lang="en-US" altLang="zh-CN" sz="2800" b="1">
                <a:latin typeface="Times New Roman" pitchFamily="18" charset="0"/>
              </a:rPr>
              <a:t>(OTL</a:t>
            </a:r>
            <a:r>
              <a:rPr kumimoji="1" lang="zh-CN" altLang="en-US" sz="2800" b="1">
                <a:latin typeface="Times New Roman" pitchFamily="18" charset="0"/>
              </a:rPr>
              <a:t>电路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01638" y="1706563"/>
            <a:ext cx="316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ea typeface="华文楷体"/>
                <a:cs typeface="华文楷体"/>
              </a:rPr>
              <a:t>§ </a:t>
            </a:r>
            <a:r>
              <a:rPr lang="en-US" altLang="zh-CN" sz="2800" b="1">
                <a:latin typeface="Times New Roman" pitchFamily="18" charset="0"/>
              </a:rPr>
              <a:t>1 </a:t>
            </a:r>
            <a:r>
              <a:rPr lang="zh-CN" altLang="en-US" sz="2800" b="1">
                <a:latin typeface="Times New Roman" pitchFamily="18" charset="0"/>
              </a:rPr>
              <a:t>功率放大电路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558999-4F2B-4282-A298-6BB3F1EEDEDD}" type="slidenum">
              <a:rPr lang="en-US" altLang="zh-CN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1389" name="Rectangle 3"/>
          <p:cNvSpPr>
            <a:spLocks noChangeArrowheads="1"/>
          </p:cNvSpPr>
          <p:nvPr/>
        </p:nvSpPr>
        <p:spPr bwMode="auto">
          <a:xfrm>
            <a:off x="304800" y="457200"/>
            <a:ext cx="4513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电路结构及工作原理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90" name="Line 20"/>
          <p:cNvSpPr>
            <a:spLocks noChangeShapeType="1"/>
          </p:cNvSpPr>
          <p:nvPr/>
        </p:nvSpPr>
        <p:spPr bwMode="auto">
          <a:xfrm flipV="1">
            <a:off x="6827838" y="1401763"/>
            <a:ext cx="0" cy="1004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1" name="Line 21"/>
          <p:cNvSpPr>
            <a:spLocks noChangeShapeType="1"/>
          </p:cNvSpPr>
          <p:nvPr/>
        </p:nvSpPr>
        <p:spPr bwMode="auto">
          <a:xfrm>
            <a:off x="5810250" y="2390775"/>
            <a:ext cx="21907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2" name="Line 22"/>
          <p:cNvSpPr>
            <a:spLocks noChangeShapeType="1"/>
          </p:cNvSpPr>
          <p:nvPr/>
        </p:nvSpPr>
        <p:spPr bwMode="auto">
          <a:xfrm>
            <a:off x="6835775" y="2373313"/>
            <a:ext cx="0" cy="7048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3" name="Freeform 23"/>
          <p:cNvSpPr>
            <a:spLocks/>
          </p:cNvSpPr>
          <p:nvPr/>
        </p:nvSpPr>
        <p:spPr bwMode="auto">
          <a:xfrm>
            <a:off x="6826250" y="2551113"/>
            <a:ext cx="758825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solidFill>
            <a:srgbClr val="CCFFFF"/>
          </a:solidFill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84" name="Object 120"/>
          <p:cNvGraphicFramePr>
            <a:graphicFrameLocks noChangeAspect="1"/>
          </p:cNvGraphicFramePr>
          <p:nvPr/>
        </p:nvGraphicFramePr>
        <p:xfrm>
          <a:off x="6934200" y="1173163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公式" r:id="rId3" imgW="203112" imgH="228501" progId="Equation.3">
                  <p:embed/>
                </p:oleObj>
              </mc:Choice>
              <mc:Fallback>
                <p:oleObj name="公式" r:id="rId3" imgW="203112" imgH="228501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73163"/>
                        <a:ext cx="3381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5" name="Object 121"/>
          <p:cNvGraphicFramePr>
            <a:graphicFrameLocks noChangeAspect="1"/>
          </p:cNvGraphicFramePr>
          <p:nvPr/>
        </p:nvGraphicFramePr>
        <p:xfrm>
          <a:off x="7848600" y="2392363"/>
          <a:ext cx="4572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公式" r:id="rId5" imgW="291847" imgH="215713" progId="Equation.3">
                  <p:embed/>
                </p:oleObj>
              </mc:Choice>
              <mc:Fallback>
                <p:oleObj name="公式" r:id="rId5" imgW="291847" imgH="215713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92363"/>
                        <a:ext cx="4572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4" name="Line 26"/>
          <p:cNvSpPr>
            <a:spLocks noChangeShapeType="1"/>
          </p:cNvSpPr>
          <p:nvPr/>
        </p:nvSpPr>
        <p:spPr bwMode="auto">
          <a:xfrm flipV="1">
            <a:off x="6845300" y="1638300"/>
            <a:ext cx="582613" cy="74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5" name="Line 27"/>
          <p:cNvSpPr>
            <a:spLocks noChangeShapeType="1"/>
          </p:cNvSpPr>
          <p:nvPr/>
        </p:nvSpPr>
        <p:spPr bwMode="auto">
          <a:xfrm flipH="1">
            <a:off x="5842000" y="2392363"/>
            <a:ext cx="10001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6" name="Line 28"/>
          <p:cNvSpPr>
            <a:spLocks noChangeShapeType="1"/>
          </p:cNvSpPr>
          <p:nvPr/>
        </p:nvSpPr>
        <p:spPr bwMode="auto">
          <a:xfrm flipV="1">
            <a:off x="6837363" y="3230563"/>
            <a:ext cx="0" cy="10652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7" name="Line 29"/>
          <p:cNvSpPr>
            <a:spLocks noChangeShapeType="1"/>
          </p:cNvSpPr>
          <p:nvPr/>
        </p:nvSpPr>
        <p:spPr bwMode="auto">
          <a:xfrm flipV="1">
            <a:off x="5943600" y="4279900"/>
            <a:ext cx="2170113" cy="174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398" name="Line 30"/>
          <p:cNvSpPr>
            <a:spLocks noChangeShapeType="1"/>
          </p:cNvSpPr>
          <p:nvPr/>
        </p:nvSpPr>
        <p:spPr bwMode="auto">
          <a:xfrm>
            <a:off x="6837363" y="4283075"/>
            <a:ext cx="0" cy="7762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86" name="Object 122"/>
          <p:cNvGraphicFramePr>
            <a:graphicFrameLocks noChangeAspect="1"/>
          </p:cNvGraphicFramePr>
          <p:nvPr/>
        </p:nvGraphicFramePr>
        <p:xfrm>
          <a:off x="6934200" y="323056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30563"/>
                        <a:ext cx="304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" name="Object 123"/>
          <p:cNvGraphicFramePr>
            <a:graphicFrameLocks noChangeAspect="1"/>
          </p:cNvGraphicFramePr>
          <p:nvPr/>
        </p:nvGraphicFramePr>
        <p:xfrm>
          <a:off x="7772400" y="4297363"/>
          <a:ext cx="4746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9" imgW="291847" imgH="215713" progId="Equation.DSMT4">
                  <p:embed/>
                </p:oleObj>
              </mc:Choice>
              <mc:Fallback>
                <p:oleObj name="Equation" r:id="rId9" imgW="291847" imgH="215713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97363"/>
                        <a:ext cx="4746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9" name="Line 34"/>
          <p:cNvSpPr>
            <a:spLocks noChangeShapeType="1"/>
          </p:cNvSpPr>
          <p:nvPr/>
        </p:nvSpPr>
        <p:spPr bwMode="auto">
          <a:xfrm flipH="1" flipV="1">
            <a:off x="6240463" y="3535363"/>
            <a:ext cx="582612" cy="739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400" name="Line 35"/>
          <p:cNvSpPr>
            <a:spLocks noChangeShapeType="1"/>
          </p:cNvSpPr>
          <p:nvPr/>
        </p:nvSpPr>
        <p:spPr bwMode="auto">
          <a:xfrm flipH="1">
            <a:off x="6813550" y="4289425"/>
            <a:ext cx="10001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401" name="Line 39"/>
          <p:cNvSpPr>
            <a:spLocks noChangeShapeType="1"/>
          </p:cNvSpPr>
          <p:nvPr/>
        </p:nvSpPr>
        <p:spPr bwMode="auto">
          <a:xfrm>
            <a:off x="3113088" y="2487613"/>
            <a:ext cx="0" cy="655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2" name="Line 40"/>
          <p:cNvSpPr>
            <a:spLocks noChangeShapeType="1"/>
          </p:cNvSpPr>
          <p:nvPr/>
        </p:nvSpPr>
        <p:spPr bwMode="auto">
          <a:xfrm>
            <a:off x="4060825" y="1541463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3" name="Line 42"/>
          <p:cNvSpPr>
            <a:spLocks noChangeShapeType="1"/>
          </p:cNvSpPr>
          <p:nvPr/>
        </p:nvSpPr>
        <p:spPr bwMode="auto">
          <a:xfrm>
            <a:off x="4048125" y="1554163"/>
            <a:ext cx="0" cy="7032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4" name="Line 43"/>
          <p:cNvSpPr>
            <a:spLocks noChangeShapeType="1"/>
          </p:cNvSpPr>
          <p:nvPr/>
        </p:nvSpPr>
        <p:spPr bwMode="auto">
          <a:xfrm>
            <a:off x="3121025" y="2484438"/>
            <a:ext cx="550863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5" name="Line 46"/>
          <p:cNvSpPr>
            <a:spLocks noChangeShapeType="1"/>
          </p:cNvSpPr>
          <p:nvPr/>
        </p:nvSpPr>
        <p:spPr bwMode="auto">
          <a:xfrm>
            <a:off x="3684588" y="2247900"/>
            <a:ext cx="0" cy="4714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6" name="Line 47"/>
          <p:cNvSpPr>
            <a:spLocks noChangeShapeType="1"/>
          </p:cNvSpPr>
          <p:nvPr/>
        </p:nvSpPr>
        <p:spPr bwMode="auto">
          <a:xfrm flipV="1">
            <a:off x="3684588" y="2251075"/>
            <a:ext cx="373062" cy="1381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7" name="Line 48"/>
          <p:cNvSpPr>
            <a:spLocks noChangeShapeType="1"/>
          </p:cNvSpPr>
          <p:nvPr/>
        </p:nvSpPr>
        <p:spPr bwMode="auto">
          <a:xfrm>
            <a:off x="3684588" y="2576513"/>
            <a:ext cx="369887" cy="14128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8" name="Freeform 49"/>
          <p:cNvSpPr>
            <a:spLocks/>
          </p:cNvSpPr>
          <p:nvPr/>
        </p:nvSpPr>
        <p:spPr bwMode="auto">
          <a:xfrm>
            <a:off x="3863975" y="2614613"/>
            <a:ext cx="196850" cy="104775"/>
          </a:xfrm>
          <a:custGeom>
            <a:avLst/>
            <a:gdLst>
              <a:gd name="T0" fmla="*/ 0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2147483647 w 124"/>
              <a:gd name="T7" fmla="*/ 2147483647 h 66"/>
              <a:gd name="T8" fmla="*/ 0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0" y="44"/>
                </a:moveTo>
                <a:lnTo>
                  <a:pt x="29" y="30"/>
                </a:lnTo>
                <a:lnTo>
                  <a:pt x="16" y="0"/>
                </a:lnTo>
                <a:lnTo>
                  <a:pt x="124" y="66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09" name="Freeform 50"/>
          <p:cNvSpPr>
            <a:spLocks/>
          </p:cNvSpPr>
          <p:nvPr/>
        </p:nvSpPr>
        <p:spPr bwMode="auto">
          <a:xfrm>
            <a:off x="3863975" y="2614613"/>
            <a:ext cx="196850" cy="104775"/>
          </a:xfrm>
          <a:custGeom>
            <a:avLst/>
            <a:gdLst>
              <a:gd name="T0" fmla="*/ 0 w 124"/>
              <a:gd name="T1" fmla="*/ 2147483647 h 66"/>
              <a:gd name="T2" fmla="*/ 2147483647 w 124"/>
              <a:gd name="T3" fmla="*/ 2147483647 h 66"/>
              <a:gd name="T4" fmla="*/ 2147483647 w 124"/>
              <a:gd name="T5" fmla="*/ 0 h 66"/>
              <a:gd name="T6" fmla="*/ 2147483647 w 124"/>
              <a:gd name="T7" fmla="*/ 2147483647 h 66"/>
              <a:gd name="T8" fmla="*/ 0 w 124"/>
              <a:gd name="T9" fmla="*/ 2147483647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66"/>
              <a:gd name="T17" fmla="*/ 124 w 12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66">
                <a:moveTo>
                  <a:pt x="0" y="44"/>
                </a:moveTo>
                <a:lnTo>
                  <a:pt x="29" y="30"/>
                </a:lnTo>
                <a:lnTo>
                  <a:pt x="16" y="0"/>
                </a:lnTo>
                <a:lnTo>
                  <a:pt x="124" y="66"/>
                </a:lnTo>
                <a:lnTo>
                  <a:pt x="0" y="4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0" name="Freeform 57"/>
          <p:cNvSpPr>
            <a:spLocks/>
          </p:cNvSpPr>
          <p:nvPr/>
        </p:nvSpPr>
        <p:spPr bwMode="auto">
          <a:xfrm>
            <a:off x="4521200" y="1498600"/>
            <a:ext cx="95250" cy="93663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1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31"/>
                  <a:pt x="61" y="31"/>
                  <a:pt x="61" y="31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1" name="Freeform 58"/>
          <p:cNvSpPr>
            <a:spLocks/>
          </p:cNvSpPr>
          <p:nvPr/>
        </p:nvSpPr>
        <p:spPr bwMode="auto">
          <a:xfrm>
            <a:off x="4521200" y="1498600"/>
            <a:ext cx="95250" cy="93663"/>
          </a:xfrm>
          <a:custGeom>
            <a:avLst/>
            <a:gdLst>
              <a:gd name="T0" fmla="*/ 0 w 60"/>
              <a:gd name="T1" fmla="*/ 2147483647 h 59"/>
              <a:gd name="T2" fmla="*/ 2147483647 w 60"/>
              <a:gd name="T3" fmla="*/ 0 h 59"/>
              <a:gd name="T4" fmla="*/ 2147483647 w 60"/>
              <a:gd name="T5" fmla="*/ 2147483647 h 59"/>
              <a:gd name="T6" fmla="*/ 2147483647 w 60"/>
              <a:gd name="T7" fmla="*/ 2147483647 h 59"/>
              <a:gd name="T8" fmla="*/ 2147483647 w 60"/>
              <a:gd name="T9" fmla="*/ 2147483647 h 59"/>
              <a:gd name="T10" fmla="*/ 0 w 60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59"/>
              <a:gd name="T20" fmla="*/ 60 w 60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59">
                <a:moveTo>
                  <a:pt x="0" y="30"/>
                </a:moveTo>
                <a:cubicBezTo>
                  <a:pt x="0" y="13"/>
                  <a:pt x="14" y="0"/>
                  <a:pt x="29" y="0"/>
                </a:cubicBezTo>
                <a:cubicBezTo>
                  <a:pt x="46" y="0"/>
                  <a:pt x="60" y="13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59"/>
                  <a:pt x="29" y="59"/>
                </a:cubicBezTo>
                <a:cubicBezTo>
                  <a:pt x="14" y="59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2" name="Line 61"/>
          <p:cNvSpPr>
            <a:spLocks noChangeShapeType="1"/>
          </p:cNvSpPr>
          <p:nvPr/>
        </p:nvSpPr>
        <p:spPr bwMode="auto">
          <a:xfrm>
            <a:off x="4060825" y="3143250"/>
            <a:ext cx="14382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3" name="Freeform 62"/>
          <p:cNvSpPr>
            <a:spLocks/>
          </p:cNvSpPr>
          <p:nvPr/>
        </p:nvSpPr>
        <p:spPr bwMode="auto">
          <a:xfrm>
            <a:off x="5462588" y="30956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0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4" name="Freeform 63"/>
          <p:cNvSpPr>
            <a:spLocks/>
          </p:cNvSpPr>
          <p:nvPr/>
        </p:nvSpPr>
        <p:spPr bwMode="auto">
          <a:xfrm>
            <a:off x="5462588" y="30956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0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5" name="Freeform 68"/>
          <p:cNvSpPr>
            <a:spLocks/>
          </p:cNvSpPr>
          <p:nvPr/>
        </p:nvSpPr>
        <p:spPr bwMode="auto">
          <a:xfrm>
            <a:off x="2532063" y="3663950"/>
            <a:ext cx="92075" cy="95250"/>
          </a:xfrm>
          <a:custGeom>
            <a:avLst/>
            <a:gdLst>
              <a:gd name="T0" fmla="*/ 0 w 60"/>
              <a:gd name="T1" fmla="*/ 2147483647 h 61"/>
              <a:gd name="T2" fmla="*/ 2147483647 w 60"/>
              <a:gd name="T3" fmla="*/ 0 h 61"/>
              <a:gd name="T4" fmla="*/ 2147483647 w 60"/>
              <a:gd name="T5" fmla="*/ 2147483647 h 61"/>
              <a:gd name="T6" fmla="*/ 2147483647 w 60"/>
              <a:gd name="T7" fmla="*/ 2147483647 h 61"/>
              <a:gd name="T8" fmla="*/ 2147483647 w 60"/>
              <a:gd name="T9" fmla="*/ 2147483647 h 61"/>
              <a:gd name="T10" fmla="*/ 0 w 60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1"/>
              <a:gd name="T20" fmla="*/ 60 w 60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1">
                <a:moveTo>
                  <a:pt x="0" y="31"/>
                </a:move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0" y="14"/>
                  <a:pt x="60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47"/>
                  <a:pt x="47" y="61"/>
                  <a:pt x="30" y="61"/>
                </a:cubicBezTo>
                <a:cubicBezTo>
                  <a:pt x="13" y="61"/>
                  <a:pt x="0" y="47"/>
                  <a:pt x="0" y="31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6" name="Freeform 69"/>
          <p:cNvSpPr>
            <a:spLocks/>
          </p:cNvSpPr>
          <p:nvPr/>
        </p:nvSpPr>
        <p:spPr bwMode="auto">
          <a:xfrm>
            <a:off x="2532063" y="3663950"/>
            <a:ext cx="92075" cy="95250"/>
          </a:xfrm>
          <a:custGeom>
            <a:avLst/>
            <a:gdLst>
              <a:gd name="T0" fmla="*/ 0 w 58"/>
              <a:gd name="T1" fmla="*/ 2147483647 h 60"/>
              <a:gd name="T2" fmla="*/ 2147483647 w 58"/>
              <a:gd name="T3" fmla="*/ 0 h 60"/>
              <a:gd name="T4" fmla="*/ 2147483647 w 58"/>
              <a:gd name="T5" fmla="*/ 2147483647 h 60"/>
              <a:gd name="T6" fmla="*/ 2147483647 w 58"/>
              <a:gd name="T7" fmla="*/ 2147483647 h 60"/>
              <a:gd name="T8" fmla="*/ 2147483647 w 58"/>
              <a:gd name="T9" fmla="*/ 2147483647 h 60"/>
              <a:gd name="T10" fmla="*/ 0 w 58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60"/>
              <a:gd name="T20" fmla="*/ 58 w 58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60">
                <a:moveTo>
                  <a:pt x="0" y="31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8" y="14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46"/>
                  <a:pt x="46" y="60"/>
                  <a:pt x="29" y="60"/>
                </a:cubicBezTo>
                <a:cubicBezTo>
                  <a:pt x="13" y="60"/>
                  <a:pt x="0" y="46"/>
                  <a:pt x="0" y="31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7" name="Line 70"/>
          <p:cNvSpPr>
            <a:spLocks noChangeShapeType="1"/>
          </p:cNvSpPr>
          <p:nvPr/>
        </p:nvSpPr>
        <p:spPr bwMode="auto">
          <a:xfrm>
            <a:off x="2578100" y="3759200"/>
            <a:ext cx="0" cy="18891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8" name="Line 71"/>
          <p:cNvSpPr>
            <a:spLocks noChangeShapeType="1"/>
          </p:cNvSpPr>
          <p:nvPr/>
        </p:nvSpPr>
        <p:spPr bwMode="auto">
          <a:xfrm flipH="1">
            <a:off x="2436813" y="3948113"/>
            <a:ext cx="282575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19" name="Rectangle 72"/>
          <p:cNvSpPr>
            <a:spLocks noChangeArrowheads="1"/>
          </p:cNvSpPr>
          <p:nvPr/>
        </p:nvSpPr>
        <p:spPr bwMode="auto">
          <a:xfrm>
            <a:off x="2490788" y="3214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1420" name="Rectangle 73"/>
          <p:cNvSpPr>
            <a:spLocks noChangeArrowheads="1"/>
          </p:cNvSpPr>
          <p:nvPr/>
        </p:nvSpPr>
        <p:spPr bwMode="auto">
          <a:xfrm>
            <a:off x="2649538" y="3360738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1421" name="Rectangle 74"/>
          <p:cNvSpPr>
            <a:spLocks noChangeArrowheads="1"/>
          </p:cNvSpPr>
          <p:nvPr/>
        </p:nvSpPr>
        <p:spPr bwMode="auto">
          <a:xfrm>
            <a:off x="3863975" y="2306638"/>
            <a:ext cx="2016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/>
          </a:p>
        </p:txBody>
      </p:sp>
      <p:sp>
        <p:nvSpPr>
          <p:cNvPr id="11422" name="Rectangle 75"/>
          <p:cNvSpPr>
            <a:spLocks noChangeArrowheads="1"/>
          </p:cNvSpPr>
          <p:nvPr/>
        </p:nvSpPr>
        <p:spPr bwMode="auto">
          <a:xfrm>
            <a:off x="4040188" y="243046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/>
          </a:p>
        </p:txBody>
      </p:sp>
      <p:sp>
        <p:nvSpPr>
          <p:cNvPr id="11423" name="Rectangle 78"/>
          <p:cNvSpPr>
            <a:spLocks noChangeArrowheads="1"/>
          </p:cNvSpPr>
          <p:nvPr/>
        </p:nvSpPr>
        <p:spPr bwMode="auto">
          <a:xfrm>
            <a:off x="4775200" y="1370013"/>
            <a:ext cx="2016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1424" name="Rectangle 79"/>
          <p:cNvSpPr>
            <a:spLocks noChangeArrowheads="1"/>
          </p:cNvSpPr>
          <p:nvPr/>
        </p:nvSpPr>
        <p:spPr bwMode="auto">
          <a:xfrm>
            <a:off x="4973638" y="1519238"/>
            <a:ext cx="2381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CC</a:t>
            </a:r>
            <a:endParaRPr lang="en-US" altLang="zh-CN"/>
          </a:p>
        </p:txBody>
      </p:sp>
      <p:sp>
        <p:nvSpPr>
          <p:cNvPr id="11425" name="Rectangle 80"/>
          <p:cNvSpPr>
            <a:spLocks noChangeArrowheads="1"/>
          </p:cNvSpPr>
          <p:nvPr/>
        </p:nvSpPr>
        <p:spPr bwMode="auto">
          <a:xfrm>
            <a:off x="5395913" y="266541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1426" name="Rectangle 81"/>
          <p:cNvSpPr>
            <a:spLocks noChangeArrowheads="1"/>
          </p:cNvSpPr>
          <p:nvPr/>
        </p:nvSpPr>
        <p:spPr bwMode="auto">
          <a:xfrm>
            <a:off x="5519738" y="28162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altLang="zh-CN"/>
          </a:p>
        </p:txBody>
      </p:sp>
      <p:sp>
        <p:nvSpPr>
          <p:cNvPr id="11427" name="Line 85"/>
          <p:cNvSpPr>
            <a:spLocks noChangeShapeType="1"/>
          </p:cNvSpPr>
          <p:nvPr/>
        </p:nvSpPr>
        <p:spPr bwMode="auto">
          <a:xfrm>
            <a:off x="4811713" y="3143250"/>
            <a:ext cx="0" cy="941388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28" name="Freeform 86"/>
          <p:cNvSpPr>
            <a:spLocks/>
          </p:cNvSpPr>
          <p:nvPr/>
        </p:nvSpPr>
        <p:spPr bwMode="auto">
          <a:xfrm>
            <a:off x="4762500" y="3095625"/>
            <a:ext cx="95250" cy="95250"/>
          </a:xfrm>
          <a:custGeom>
            <a:avLst/>
            <a:gdLst>
              <a:gd name="T0" fmla="*/ 0 w 61"/>
              <a:gd name="T1" fmla="*/ 2147483647 h 61"/>
              <a:gd name="T2" fmla="*/ 2147483647 w 61"/>
              <a:gd name="T3" fmla="*/ 0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1"/>
              <a:gd name="T20" fmla="*/ 61 w 61"/>
              <a:gd name="T21" fmla="*/ 61 h 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1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7"/>
                  <a:pt x="47" y="61"/>
                  <a:pt x="31" y="61"/>
                </a:cubicBezTo>
                <a:cubicBezTo>
                  <a:pt x="14" y="61"/>
                  <a:pt x="0" y="47"/>
                  <a:pt x="0" y="30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29" name="Freeform 87"/>
          <p:cNvSpPr>
            <a:spLocks/>
          </p:cNvSpPr>
          <p:nvPr/>
        </p:nvSpPr>
        <p:spPr bwMode="auto">
          <a:xfrm>
            <a:off x="4762500" y="3095625"/>
            <a:ext cx="95250" cy="95250"/>
          </a:xfrm>
          <a:custGeom>
            <a:avLst/>
            <a:gdLst>
              <a:gd name="T0" fmla="*/ 0 w 60"/>
              <a:gd name="T1" fmla="*/ 2147483647 h 60"/>
              <a:gd name="T2" fmla="*/ 2147483647 w 60"/>
              <a:gd name="T3" fmla="*/ 0 h 60"/>
              <a:gd name="T4" fmla="*/ 2147483647 w 60"/>
              <a:gd name="T5" fmla="*/ 2147483647 h 60"/>
              <a:gd name="T6" fmla="*/ 2147483647 w 60"/>
              <a:gd name="T7" fmla="*/ 2147483647 h 60"/>
              <a:gd name="T8" fmla="*/ 2147483647 w 60"/>
              <a:gd name="T9" fmla="*/ 2147483647 h 60"/>
              <a:gd name="T10" fmla="*/ 0 w 60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"/>
              <a:gd name="T19" fmla="*/ 0 h 60"/>
              <a:gd name="T20" fmla="*/ 60 w 60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" h="60">
                <a:moveTo>
                  <a:pt x="0" y="30"/>
                </a:moveTo>
                <a:cubicBezTo>
                  <a:pt x="0" y="14"/>
                  <a:pt x="14" y="0"/>
                  <a:pt x="31" y="0"/>
                </a:cubicBezTo>
                <a:cubicBezTo>
                  <a:pt x="46" y="0"/>
                  <a:pt x="60" y="14"/>
                  <a:pt x="60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46"/>
                  <a:pt x="46" y="60"/>
                  <a:pt x="31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0" name="Line 88"/>
          <p:cNvSpPr>
            <a:spLocks noChangeShapeType="1"/>
          </p:cNvSpPr>
          <p:nvPr/>
        </p:nvSpPr>
        <p:spPr bwMode="auto">
          <a:xfrm flipH="1">
            <a:off x="4670425" y="4084638"/>
            <a:ext cx="280988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1" name="Rectangle 89"/>
          <p:cNvSpPr>
            <a:spLocks noChangeArrowheads="1"/>
          </p:cNvSpPr>
          <p:nvPr/>
        </p:nvSpPr>
        <p:spPr bwMode="auto">
          <a:xfrm>
            <a:off x="4716463" y="3379788"/>
            <a:ext cx="187325" cy="469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2" name="Rectangle 90"/>
          <p:cNvSpPr>
            <a:spLocks noChangeArrowheads="1"/>
          </p:cNvSpPr>
          <p:nvPr/>
        </p:nvSpPr>
        <p:spPr bwMode="auto">
          <a:xfrm>
            <a:off x="4716463" y="3379788"/>
            <a:ext cx="187325" cy="469900"/>
          </a:xfrm>
          <a:prstGeom prst="rect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3" name="Rectangle 91"/>
          <p:cNvSpPr>
            <a:spLocks noChangeArrowheads="1"/>
          </p:cNvSpPr>
          <p:nvPr/>
        </p:nvSpPr>
        <p:spPr bwMode="auto">
          <a:xfrm>
            <a:off x="4949825" y="3438525"/>
            <a:ext cx="1714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CN"/>
          </a:p>
        </p:txBody>
      </p:sp>
      <p:sp>
        <p:nvSpPr>
          <p:cNvPr id="11434" name="Rectangle 92"/>
          <p:cNvSpPr>
            <a:spLocks noChangeArrowheads="1"/>
          </p:cNvSpPr>
          <p:nvPr/>
        </p:nvSpPr>
        <p:spPr bwMode="auto">
          <a:xfrm>
            <a:off x="5122863" y="358775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zh-CN"/>
          </a:p>
        </p:txBody>
      </p:sp>
      <p:grpSp>
        <p:nvGrpSpPr>
          <p:cNvPr id="15491" name="Group 131"/>
          <p:cNvGrpSpPr>
            <a:grpSpLocks/>
          </p:cNvGrpSpPr>
          <p:nvPr/>
        </p:nvGrpSpPr>
        <p:grpSpPr bwMode="auto">
          <a:xfrm>
            <a:off x="4432300" y="1893888"/>
            <a:ext cx="309563" cy="358775"/>
            <a:chOff x="2792" y="1193"/>
            <a:chExt cx="195" cy="226"/>
          </a:xfrm>
        </p:grpSpPr>
        <p:sp>
          <p:nvSpPr>
            <p:cNvPr id="11483" name="Rectangle 94"/>
            <p:cNvSpPr>
              <a:spLocks noChangeArrowheads="1"/>
            </p:cNvSpPr>
            <p:nvPr/>
          </p:nvSpPr>
          <p:spPr bwMode="auto">
            <a:xfrm>
              <a:off x="2792" y="1193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11484" name="Rectangle 95"/>
            <p:cNvSpPr>
              <a:spLocks noChangeArrowheads="1"/>
            </p:cNvSpPr>
            <p:nvPr/>
          </p:nvSpPr>
          <p:spPr bwMode="auto">
            <a:xfrm>
              <a:off x="2853" y="1285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11485" name="Rectangle 96"/>
            <p:cNvSpPr>
              <a:spLocks noChangeArrowheads="1"/>
            </p:cNvSpPr>
            <p:nvPr/>
          </p:nvSpPr>
          <p:spPr bwMode="auto">
            <a:xfrm>
              <a:off x="2931" y="128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</p:grpSp>
      <p:sp>
        <p:nvSpPr>
          <p:cNvPr id="11436" name="Line 105"/>
          <p:cNvSpPr>
            <a:spLocks noChangeShapeType="1"/>
          </p:cNvSpPr>
          <p:nvPr/>
        </p:nvSpPr>
        <p:spPr bwMode="auto">
          <a:xfrm>
            <a:off x="2641600" y="3148013"/>
            <a:ext cx="476250" cy="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7" name="Freeform 106"/>
          <p:cNvSpPr>
            <a:spLocks/>
          </p:cNvSpPr>
          <p:nvPr/>
        </p:nvSpPr>
        <p:spPr bwMode="auto">
          <a:xfrm>
            <a:off x="2551113" y="3100388"/>
            <a:ext cx="93662" cy="93662"/>
          </a:xfrm>
          <a:custGeom>
            <a:avLst/>
            <a:gdLst>
              <a:gd name="T0" fmla="*/ 0 w 61"/>
              <a:gd name="T1" fmla="*/ 2147483647 h 60"/>
              <a:gd name="T2" fmla="*/ 2147483647 w 61"/>
              <a:gd name="T3" fmla="*/ 0 h 60"/>
              <a:gd name="T4" fmla="*/ 2147483647 w 61"/>
              <a:gd name="T5" fmla="*/ 2147483647 h 60"/>
              <a:gd name="T6" fmla="*/ 2147483647 w 61"/>
              <a:gd name="T7" fmla="*/ 2147483647 h 60"/>
              <a:gd name="T8" fmla="*/ 2147483647 w 61"/>
              <a:gd name="T9" fmla="*/ 2147483647 h 60"/>
              <a:gd name="T10" fmla="*/ 0 w 61"/>
              <a:gd name="T11" fmla="*/ 2147483647 h 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60"/>
              <a:gd name="T20" fmla="*/ 61 w 61"/>
              <a:gd name="T21" fmla="*/ 60 h 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60">
                <a:moveTo>
                  <a:pt x="0" y="30"/>
                </a:moveTo>
                <a:cubicBezTo>
                  <a:pt x="0" y="13"/>
                  <a:pt x="14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6"/>
                  <a:pt x="47" y="60"/>
                  <a:pt x="30" y="60"/>
                </a:cubicBezTo>
                <a:cubicBezTo>
                  <a:pt x="14" y="60"/>
                  <a:pt x="0" y="46"/>
                  <a:pt x="0" y="3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8" name="Freeform 107"/>
          <p:cNvSpPr>
            <a:spLocks/>
          </p:cNvSpPr>
          <p:nvPr/>
        </p:nvSpPr>
        <p:spPr bwMode="auto">
          <a:xfrm>
            <a:off x="2551113" y="3100388"/>
            <a:ext cx="93662" cy="93662"/>
          </a:xfrm>
          <a:custGeom>
            <a:avLst/>
            <a:gdLst>
              <a:gd name="T0" fmla="*/ 0 w 59"/>
              <a:gd name="T1" fmla="*/ 2147483647 h 59"/>
              <a:gd name="T2" fmla="*/ 2147483647 w 59"/>
              <a:gd name="T3" fmla="*/ 0 h 59"/>
              <a:gd name="T4" fmla="*/ 2147483647 w 59"/>
              <a:gd name="T5" fmla="*/ 2147483647 h 59"/>
              <a:gd name="T6" fmla="*/ 2147483647 w 59"/>
              <a:gd name="T7" fmla="*/ 2147483647 h 59"/>
              <a:gd name="T8" fmla="*/ 2147483647 w 59"/>
              <a:gd name="T9" fmla="*/ 2147483647 h 59"/>
              <a:gd name="T10" fmla="*/ 0 w 59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59"/>
              <a:gd name="T20" fmla="*/ 59 w 59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59">
                <a:moveTo>
                  <a:pt x="0" y="30"/>
                </a:move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9" y="13"/>
                  <a:pt x="59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45"/>
                  <a:pt x="45" y="59"/>
                  <a:pt x="29" y="59"/>
                </a:cubicBezTo>
                <a:cubicBezTo>
                  <a:pt x="13" y="59"/>
                  <a:pt x="0" y="45"/>
                  <a:pt x="0" y="3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39" name="Line 108"/>
          <p:cNvSpPr>
            <a:spLocks noChangeShapeType="1"/>
          </p:cNvSpPr>
          <p:nvPr/>
        </p:nvSpPr>
        <p:spPr bwMode="auto">
          <a:xfrm flipH="1">
            <a:off x="517525" y="3148013"/>
            <a:ext cx="1111250" cy="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0" name="Rectangle 109"/>
          <p:cNvSpPr>
            <a:spLocks noChangeArrowheads="1"/>
          </p:cNvSpPr>
          <p:nvPr/>
        </p:nvSpPr>
        <p:spPr bwMode="auto">
          <a:xfrm>
            <a:off x="579438" y="31400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/>
          </a:p>
        </p:txBody>
      </p:sp>
      <p:sp>
        <p:nvSpPr>
          <p:cNvPr id="11441" name="Rectangle 111"/>
          <p:cNvSpPr>
            <a:spLocks noChangeArrowheads="1"/>
          </p:cNvSpPr>
          <p:nvPr/>
        </p:nvSpPr>
        <p:spPr bwMode="auto">
          <a:xfrm>
            <a:off x="852488" y="19939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altLang="zh-CN"/>
          </a:p>
        </p:txBody>
      </p:sp>
      <p:sp>
        <p:nvSpPr>
          <p:cNvPr id="11442" name="Rectangle 112"/>
          <p:cNvSpPr>
            <a:spLocks noChangeArrowheads="1"/>
          </p:cNvSpPr>
          <p:nvPr/>
        </p:nvSpPr>
        <p:spPr bwMode="auto">
          <a:xfrm>
            <a:off x="1009650" y="213995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1443" name="Freeform 113"/>
          <p:cNvSpPr>
            <a:spLocks/>
          </p:cNvSpPr>
          <p:nvPr/>
        </p:nvSpPr>
        <p:spPr bwMode="auto">
          <a:xfrm>
            <a:off x="708025" y="1684338"/>
            <a:ext cx="592138" cy="2951162"/>
          </a:xfrm>
          <a:custGeom>
            <a:avLst/>
            <a:gdLst>
              <a:gd name="T0" fmla="*/ 0 w 592"/>
              <a:gd name="T1" fmla="*/ 2147483647 h 2136"/>
              <a:gd name="T2" fmla="*/ 2147483647 w 592"/>
              <a:gd name="T3" fmla="*/ 2147483647 h 2136"/>
              <a:gd name="T4" fmla="*/ 0 60000 65536"/>
              <a:gd name="T5" fmla="*/ 0 60000 65536"/>
              <a:gd name="T6" fmla="*/ 0 w 592"/>
              <a:gd name="T7" fmla="*/ 0 h 2136"/>
              <a:gd name="T8" fmla="*/ 592 w 592"/>
              <a:gd name="T9" fmla="*/ 2136 h 21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2" h="2136">
                <a:moveTo>
                  <a:pt x="0" y="1068"/>
                </a:moveTo>
                <a:cubicBezTo>
                  <a:pt x="303" y="0"/>
                  <a:pt x="305" y="2136"/>
                  <a:pt x="592" y="10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4" name="Freeform 114"/>
          <p:cNvSpPr>
            <a:spLocks/>
          </p:cNvSpPr>
          <p:nvPr/>
        </p:nvSpPr>
        <p:spPr bwMode="auto">
          <a:xfrm>
            <a:off x="1589088" y="3100388"/>
            <a:ext cx="244475" cy="93662"/>
          </a:xfrm>
          <a:custGeom>
            <a:avLst/>
            <a:gdLst>
              <a:gd name="T0" fmla="*/ 0 w 154"/>
              <a:gd name="T1" fmla="*/ 0 h 59"/>
              <a:gd name="T2" fmla="*/ 2147483647 w 154"/>
              <a:gd name="T3" fmla="*/ 2147483647 h 59"/>
              <a:gd name="T4" fmla="*/ 0 w 154"/>
              <a:gd name="T5" fmla="*/ 2147483647 h 59"/>
              <a:gd name="T6" fmla="*/ 2147483647 w 154"/>
              <a:gd name="T7" fmla="*/ 2147483647 h 59"/>
              <a:gd name="T8" fmla="*/ 0 w 154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59"/>
              <a:gd name="T17" fmla="*/ 154 w 154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59">
                <a:moveTo>
                  <a:pt x="0" y="0"/>
                </a:moveTo>
                <a:lnTo>
                  <a:pt x="28" y="30"/>
                </a:lnTo>
                <a:lnTo>
                  <a:pt x="0" y="59"/>
                </a:lnTo>
                <a:lnTo>
                  <a:pt x="154" y="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5" name="Freeform 115"/>
          <p:cNvSpPr>
            <a:spLocks/>
          </p:cNvSpPr>
          <p:nvPr/>
        </p:nvSpPr>
        <p:spPr bwMode="auto">
          <a:xfrm>
            <a:off x="1589088" y="3100388"/>
            <a:ext cx="244475" cy="93662"/>
          </a:xfrm>
          <a:custGeom>
            <a:avLst/>
            <a:gdLst>
              <a:gd name="T0" fmla="*/ 0 w 154"/>
              <a:gd name="T1" fmla="*/ 0 h 59"/>
              <a:gd name="T2" fmla="*/ 2147483647 w 154"/>
              <a:gd name="T3" fmla="*/ 2147483647 h 59"/>
              <a:gd name="T4" fmla="*/ 0 w 154"/>
              <a:gd name="T5" fmla="*/ 2147483647 h 59"/>
              <a:gd name="T6" fmla="*/ 2147483647 w 154"/>
              <a:gd name="T7" fmla="*/ 2147483647 h 59"/>
              <a:gd name="T8" fmla="*/ 0 w 154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"/>
              <a:gd name="T16" fmla="*/ 0 h 59"/>
              <a:gd name="T17" fmla="*/ 154 w 154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" h="59">
                <a:moveTo>
                  <a:pt x="0" y="0"/>
                </a:moveTo>
                <a:lnTo>
                  <a:pt x="28" y="30"/>
                </a:lnTo>
                <a:lnTo>
                  <a:pt x="0" y="59"/>
                </a:lnTo>
                <a:lnTo>
                  <a:pt x="154" y="3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6" name="Line 116"/>
          <p:cNvSpPr>
            <a:spLocks noChangeShapeType="1"/>
          </p:cNvSpPr>
          <p:nvPr/>
        </p:nvSpPr>
        <p:spPr bwMode="auto">
          <a:xfrm>
            <a:off x="700088" y="2338388"/>
            <a:ext cx="0" cy="1350962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7" name="Freeform 117"/>
          <p:cNvSpPr>
            <a:spLocks/>
          </p:cNvSpPr>
          <p:nvPr/>
        </p:nvSpPr>
        <p:spPr bwMode="auto">
          <a:xfrm>
            <a:off x="654050" y="2195513"/>
            <a:ext cx="95250" cy="244475"/>
          </a:xfrm>
          <a:custGeom>
            <a:avLst/>
            <a:gdLst>
              <a:gd name="T0" fmla="*/ 0 w 60"/>
              <a:gd name="T1" fmla="*/ 2147483647 h 154"/>
              <a:gd name="T2" fmla="*/ 2147483647 w 60"/>
              <a:gd name="T3" fmla="*/ 2147483647 h 154"/>
              <a:gd name="T4" fmla="*/ 2147483647 w 60"/>
              <a:gd name="T5" fmla="*/ 2147483647 h 154"/>
              <a:gd name="T6" fmla="*/ 2147483647 w 60"/>
              <a:gd name="T7" fmla="*/ 0 h 154"/>
              <a:gd name="T8" fmla="*/ 0 w 60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4"/>
              <a:gd name="T17" fmla="*/ 60 w 60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4">
                <a:moveTo>
                  <a:pt x="0" y="154"/>
                </a:moveTo>
                <a:lnTo>
                  <a:pt x="29" y="127"/>
                </a:lnTo>
                <a:lnTo>
                  <a:pt x="60" y="154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8" name="Freeform 118"/>
          <p:cNvSpPr>
            <a:spLocks/>
          </p:cNvSpPr>
          <p:nvPr/>
        </p:nvSpPr>
        <p:spPr bwMode="auto">
          <a:xfrm>
            <a:off x="654050" y="2195513"/>
            <a:ext cx="95250" cy="244475"/>
          </a:xfrm>
          <a:custGeom>
            <a:avLst/>
            <a:gdLst>
              <a:gd name="T0" fmla="*/ 0 w 60"/>
              <a:gd name="T1" fmla="*/ 2147483647 h 154"/>
              <a:gd name="T2" fmla="*/ 2147483647 w 60"/>
              <a:gd name="T3" fmla="*/ 2147483647 h 154"/>
              <a:gd name="T4" fmla="*/ 2147483647 w 60"/>
              <a:gd name="T5" fmla="*/ 2147483647 h 154"/>
              <a:gd name="T6" fmla="*/ 2147483647 w 60"/>
              <a:gd name="T7" fmla="*/ 0 h 154"/>
              <a:gd name="T8" fmla="*/ 0 w 60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154"/>
              <a:gd name="T17" fmla="*/ 60 w 60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154">
                <a:moveTo>
                  <a:pt x="0" y="154"/>
                </a:moveTo>
                <a:lnTo>
                  <a:pt x="29" y="127"/>
                </a:lnTo>
                <a:lnTo>
                  <a:pt x="60" y="154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49" name="Rectangle 119"/>
          <p:cNvSpPr>
            <a:spLocks noChangeArrowheads="1"/>
          </p:cNvSpPr>
          <p:nvPr/>
        </p:nvSpPr>
        <p:spPr bwMode="auto">
          <a:xfrm>
            <a:off x="1519238" y="32639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l-GR" altLang="zh-CN"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sp>
        <p:nvSpPr>
          <p:cNvPr id="11450" name="Rectangle 120"/>
          <p:cNvSpPr>
            <a:spLocks noChangeArrowheads="1"/>
          </p:cNvSpPr>
          <p:nvPr/>
        </p:nvSpPr>
        <p:spPr bwMode="auto">
          <a:xfrm>
            <a:off x="1717675" y="3252788"/>
            <a:ext cx="7778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altLang="zh-CN"/>
          </a:p>
        </p:txBody>
      </p:sp>
      <p:sp>
        <p:nvSpPr>
          <p:cNvPr id="11451" name="Line 122"/>
          <p:cNvSpPr>
            <a:spLocks noChangeShapeType="1"/>
          </p:cNvSpPr>
          <p:nvPr/>
        </p:nvSpPr>
        <p:spPr bwMode="auto">
          <a:xfrm>
            <a:off x="4048125" y="2711450"/>
            <a:ext cx="0" cy="425450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90" name="Group 130"/>
          <p:cNvGrpSpPr>
            <a:grpSpLocks/>
          </p:cNvGrpSpPr>
          <p:nvPr/>
        </p:nvGrpSpPr>
        <p:grpSpPr bwMode="auto">
          <a:xfrm>
            <a:off x="3067050" y="3095625"/>
            <a:ext cx="2368550" cy="1863725"/>
            <a:chOff x="1932" y="1950"/>
            <a:chExt cx="1492" cy="1174"/>
          </a:xfrm>
        </p:grpSpPr>
        <p:sp>
          <p:nvSpPr>
            <p:cNvPr id="11461" name="Line 41"/>
            <p:cNvSpPr>
              <a:spLocks noChangeShapeType="1"/>
            </p:cNvSpPr>
            <p:nvPr/>
          </p:nvSpPr>
          <p:spPr bwMode="auto">
            <a:xfrm>
              <a:off x="2558" y="2988"/>
              <a:ext cx="29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2" name="Freeform 66"/>
            <p:cNvSpPr>
              <a:spLocks/>
            </p:cNvSpPr>
            <p:nvPr/>
          </p:nvSpPr>
          <p:spPr bwMode="auto">
            <a:xfrm>
              <a:off x="2528" y="1950"/>
              <a:ext cx="59" cy="60"/>
            </a:xfrm>
            <a:custGeom>
              <a:avLst/>
              <a:gdLst>
                <a:gd name="T0" fmla="*/ 0 w 60"/>
                <a:gd name="T1" fmla="*/ 30 h 61"/>
                <a:gd name="T2" fmla="*/ 30 w 60"/>
                <a:gd name="T3" fmla="*/ 0 h 61"/>
                <a:gd name="T4" fmla="*/ 57 w 60"/>
                <a:gd name="T5" fmla="*/ 30 h 61"/>
                <a:gd name="T6" fmla="*/ 57 w 60"/>
                <a:gd name="T7" fmla="*/ 30 h 61"/>
                <a:gd name="T8" fmla="*/ 30 w 60"/>
                <a:gd name="T9" fmla="*/ 58 h 61"/>
                <a:gd name="T10" fmla="*/ 0 w 60"/>
                <a:gd name="T11" fmla="*/ 3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61"/>
                <a:gd name="T20" fmla="*/ 60 w 6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61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ubicBezTo>
                    <a:pt x="13" y="61"/>
                    <a:pt x="0" y="47"/>
                    <a:pt x="0" y="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63" name="Group 129"/>
            <p:cNvGrpSpPr>
              <a:grpSpLocks/>
            </p:cNvGrpSpPr>
            <p:nvPr/>
          </p:nvGrpSpPr>
          <p:grpSpPr bwMode="auto">
            <a:xfrm>
              <a:off x="1932" y="1950"/>
              <a:ext cx="1492" cy="1174"/>
              <a:chOff x="1932" y="1950"/>
              <a:chExt cx="1492" cy="1174"/>
            </a:xfrm>
          </p:grpSpPr>
          <p:sp>
            <p:nvSpPr>
              <p:cNvPr id="11464" name="Rectangle 76"/>
              <p:cNvSpPr>
                <a:spLocks noChangeArrowheads="1"/>
              </p:cNvSpPr>
              <p:nvPr/>
            </p:nvSpPr>
            <p:spPr bwMode="auto">
              <a:xfrm>
                <a:off x="2462" y="2284"/>
                <a:ext cx="12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endParaRPr lang="en-US" altLang="zh-CN"/>
              </a:p>
            </p:txBody>
          </p:sp>
          <p:sp>
            <p:nvSpPr>
              <p:cNvPr id="11465" name="Rectangle 77"/>
              <p:cNvSpPr>
                <a:spLocks noChangeArrowheads="1"/>
              </p:cNvSpPr>
              <p:nvPr/>
            </p:nvSpPr>
            <p:spPr bwMode="auto">
              <a:xfrm>
                <a:off x="2572" y="2369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1466" name="Line 44"/>
              <p:cNvSpPr>
                <a:spLocks noChangeShapeType="1"/>
              </p:cNvSpPr>
              <p:nvPr/>
            </p:nvSpPr>
            <p:spPr bwMode="auto">
              <a:xfrm>
                <a:off x="1961" y="2396"/>
                <a:ext cx="362" cy="0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7" name="Line 52"/>
              <p:cNvSpPr>
                <a:spLocks noChangeShapeType="1"/>
              </p:cNvSpPr>
              <p:nvPr/>
            </p:nvSpPr>
            <p:spPr bwMode="auto">
              <a:xfrm flipV="1">
                <a:off x="2321" y="2247"/>
                <a:ext cx="0" cy="297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8" name="Line 53"/>
              <p:cNvSpPr>
                <a:spLocks noChangeShapeType="1"/>
              </p:cNvSpPr>
              <p:nvPr/>
            </p:nvSpPr>
            <p:spPr bwMode="auto">
              <a:xfrm>
                <a:off x="2321" y="2454"/>
                <a:ext cx="235" cy="88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9" name="Line 54"/>
              <p:cNvSpPr>
                <a:spLocks noChangeShapeType="1"/>
              </p:cNvSpPr>
              <p:nvPr/>
            </p:nvSpPr>
            <p:spPr bwMode="auto">
              <a:xfrm flipH="1">
                <a:off x="2323" y="2247"/>
                <a:ext cx="233" cy="89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0" name="Freeform 55"/>
              <p:cNvSpPr>
                <a:spLocks/>
              </p:cNvSpPr>
              <p:nvPr/>
            </p:nvSpPr>
            <p:spPr bwMode="auto">
              <a:xfrm>
                <a:off x="2319" y="2271"/>
                <a:ext cx="124" cy="66"/>
              </a:xfrm>
              <a:custGeom>
                <a:avLst/>
                <a:gdLst>
                  <a:gd name="T0" fmla="*/ 124 w 124"/>
                  <a:gd name="T1" fmla="*/ 44 h 66"/>
                  <a:gd name="T2" fmla="*/ 95 w 124"/>
                  <a:gd name="T3" fmla="*/ 30 h 66"/>
                  <a:gd name="T4" fmla="*/ 108 w 124"/>
                  <a:gd name="T5" fmla="*/ 0 h 66"/>
                  <a:gd name="T6" fmla="*/ 0 w 124"/>
                  <a:gd name="T7" fmla="*/ 66 h 66"/>
                  <a:gd name="T8" fmla="*/ 124 w 124"/>
                  <a:gd name="T9" fmla="*/ 44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66"/>
                  <a:gd name="T17" fmla="*/ 124 w 124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66">
                    <a:moveTo>
                      <a:pt x="124" y="44"/>
                    </a:moveTo>
                    <a:lnTo>
                      <a:pt x="95" y="30"/>
                    </a:lnTo>
                    <a:lnTo>
                      <a:pt x="108" y="0"/>
                    </a:lnTo>
                    <a:lnTo>
                      <a:pt x="0" y="66"/>
                    </a:lnTo>
                    <a:lnTo>
                      <a:pt x="12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" name="Freeform 56"/>
              <p:cNvSpPr>
                <a:spLocks/>
              </p:cNvSpPr>
              <p:nvPr/>
            </p:nvSpPr>
            <p:spPr bwMode="auto">
              <a:xfrm>
                <a:off x="2319" y="2271"/>
                <a:ext cx="124" cy="66"/>
              </a:xfrm>
              <a:custGeom>
                <a:avLst/>
                <a:gdLst>
                  <a:gd name="T0" fmla="*/ 124 w 124"/>
                  <a:gd name="T1" fmla="*/ 44 h 66"/>
                  <a:gd name="T2" fmla="*/ 95 w 124"/>
                  <a:gd name="T3" fmla="*/ 30 h 66"/>
                  <a:gd name="T4" fmla="*/ 108 w 124"/>
                  <a:gd name="T5" fmla="*/ 0 h 66"/>
                  <a:gd name="T6" fmla="*/ 0 w 124"/>
                  <a:gd name="T7" fmla="*/ 66 h 66"/>
                  <a:gd name="T8" fmla="*/ 124 w 124"/>
                  <a:gd name="T9" fmla="*/ 44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66"/>
                  <a:gd name="T17" fmla="*/ 124 w 124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66">
                    <a:moveTo>
                      <a:pt x="124" y="44"/>
                    </a:moveTo>
                    <a:lnTo>
                      <a:pt x="95" y="30"/>
                    </a:lnTo>
                    <a:lnTo>
                      <a:pt x="108" y="0"/>
                    </a:lnTo>
                    <a:lnTo>
                      <a:pt x="0" y="66"/>
                    </a:lnTo>
                    <a:lnTo>
                      <a:pt x="124" y="44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" name="Freeform 59"/>
              <p:cNvSpPr>
                <a:spLocks/>
              </p:cNvSpPr>
              <p:nvPr/>
            </p:nvSpPr>
            <p:spPr bwMode="auto">
              <a:xfrm>
                <a:off x="2848" y="2962"/>
                <a:ext cx="60" cy="59"/>
              </a:xfrm>
              <a:custGeom>
                <a:avLst/>
                <a:gdLst>
                  <a:gd name="T0" fmla="*/ 0 w 61"/>
                  <a:gd name="T1" fmla="*/ 30 h 60"/>
                  <a:gd name="T2" fmla="*/ 30 w 61"/>
                  <a:gd name="T3" fmla="*/ 0 h 60"/>
                  <a:gd name="T4" fmla="*/ 58 w 61"/>
                  <a:gd name="T5" fmla="*/ 30 h 60"/>
                  <a:gd name="T6" fmla="*/ 58 w 61"/>
                  <a:gd name="T7" fmla="*/ 30 h 60"/>
                  <a:gd name="T8" fmla="*/ 30 w 61"/>
                  <a:gd name="T9" fmla="*/ 57 h 60"/>
                  <a:gd name="T10" fmla="*/ 0 w 61"/>
                  <a:gd name="T11" fmla="*/ 3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60"/>
                  <a:gd name="T20" fmla="*/ 61 w 61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60">
                    <a:moveTo>
                      <a:pt x="0" y="30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7" y="0"/>
                      <a:pt x="61" y="13"/>
                      <a:pt x="61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47"/>
                      <a:pt x="47" y="60"/>
                      <a:pt x="30" y="60"/>
                    </a:cubicBezTo>
                    <a:cubicBezTo>
                      <a:pt x="14" y="60"/>
                      <a:pt x="0" y="47"/>
                      <a:pt x="0" y="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" name="Freeform 60"/>
              <p:cNvSpPr>
                <a:spLocks/>
              </p:cNvSpPr>
              <p:nvPr/>
            </p:nvSpPr>
            <p:spPr bwMode="auto">
              <a:xfrm>
                <a:off x="2848" y="2962"/>
                <a:ext cx="60" cy="59"/>
              </a:xfrm>
              <a:custGeom>
                <a:avLst/>
                <a:gdLst>
                  <a:gd name="T0" fmla="*/ 0 w 60"/>
                  <a:gd name="T1" fmla="*/ 29 h 59"/>
                  <a:gd name="T2" fmla="*/ 29 w 60"/>
                  <a:gd name="T3" fmla="*/ 0 h 59"/>
                  <a:gd name="T4" fmla="*/ 60 w 60"/>
                  <a:gd name="T5" fmla="*/ 29 h 59"/>
                  <a:gd name="T6" fmla="*/ 60 w 60"/>
                  <a:gd name="T7" fmla="*/ 29 h 59"/>
                  <a:gd name="T8" fmla="*/ 29 w 60"/>
                  <a:gd name="T9" fmla="*/ 59 h 59"/>
                  <a:gd name="T10" fmla="*/ 0 w 60"/>
                  <a:gd name="T11" fmla="*/ 29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59"/>
                  <a:gd name="T20" fmla="*/ 60 w 60"/>
                  <a:gd name="T21" fmla="*/ 59 h 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59">
                    <a:moveTo>
                      <a:pt x="0" y="29"/>
                    </a:moveTo>
                    <a:cubicBezTo>
                      <a:pt x="0" y="12"/>
                      <a:pt x="14" y="0"/>
                      <a:pt x="29" y="0"/>
                    </a:cubicBezTo>
                    <a:cubicBezTo>
                      <a:pt x="46" y="0"/>
                      <a:pt x="60" y="12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46"/>
                      <a:pt x="46" y="59"/>
                      <a:pt x="29" y="59"/>
                    </a:cubicBezTo>
                    <a:cubicBezTo>
                      <a:pt x="14" y="59"/>
                      <a:pt x="0" y="46"/>
                      <a:pt x="0" y="29"/>
                    </a:cubicBez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4" name="Freeform 64"/>
              <p:cNvSpPr>
                <a:spLocks/>
              </p:cNvSpPr>
              <p:nvPr/>
            </p:nvSpPr>
            <p:spPr bwMode="auto">
              <a:xfrm>
                <a:off x="1932" y="1953"/>
                <a:ext cx="59" cy="59"/>
              </a:xfrm>
              <a:custGeom>
                <a:avLst/>
                <a:gdLst>
                  <a:gd name="T0" fmla="*/ 0 w 60"/>
                  <a:gd name="T1" fmla="*/ 30 h 60"/>
                  <a:gd name="T2" fmla="*/ 30 w 60"/>
                  <a:gd name="T3" fmla="*/ 0 h 60"/>
                  <a:gd name="T4" fmla="*/ 57 w 60"/>
                  <a:gd name="T5" fmla="*/ 30 h 60"/>
                  <a:gd name="T6" fmla="*/ 57 w 60"/>
                  <a:gd name="T7" fmla="*/ 30 h 60"/>
                  <a:gd name="T8" fmla="*/ 30 w 60"/>
                  <a:gd name="T9" fmla="*/ 57 h 60"/>
                  <a:gd name="T10" fmla="*/ 0 w 60"/>
                  <a:gd name="T11" fmla="*/ 3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60"/>
                  <a:gd name="T20" fmla="*/ 60 w 60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60">
                    <a:moveTo>
                      <a:pt x="0" y="30"/>
                    </a:moveTo>
                    <a:cubicBezTo>
                      <a:pt x="0" y="13"/>
                      <a:pt x="13" y="0"/>
                      <a:pt x="30" y="0"/>
                    </a:cubicBezTo>
                    <a:cubicBezTo>
                      <a:pt x="47" y="0"/>
                      <a:pt x="60" y="1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47"/>
                      <a:pt x="47" y="60"/>
                      <a:pt x="30" y="60"/>
                    </a:cubicBezTo>
                    <a:cubicBezTo>
                      <a:pt x="13" y="60"/>
                      <a:pt x="0" y="47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5" name="Freeform 65"/>
              <p:cNvSpPr>
                <a:spLocks/>
              </p:cNvSpPr>
              <p:nvPr/>
            </p:nvSpPr>
            <p:spPr bwMode="auto">
              <a:xfrm>
                <a:off x="1932" y="1953"/>
                <a:ext cx="59" cy="59"/>
              </a:xfrm>
              <a:custGeom>
                <a:avLst/>
                <a:gdLst>
                  <a:gd name="T0" fmla="*/ 0 w 59"/>
                  <a:gd name="T1" fmla="*/ 30 h 59"/>
                  <a:gd name="T2" fmla="*/ 29 w 59"/>
                  <a:gd name="T3" fmla="*/ 0 h 59"/>
                  <a:gd name="T4" fmla="*/ 59 w 59"/>
                  <a:gd name="T5" fmla="*/ 30 h 59"/>
                  <a:gd name="T6" fmla="*/ 59 w 59"/>
                  <a:gd name="T7" fmla="*/ 30 h 59"/>
                  <a:gd name="T8" fmla="*/ 29 w 59"/>
                  <a:gd name="T9" fmla="*/ 59 h 59"/>
                  <a:gd name="T10" fmla="*/ 0 w 59"/>
                  <a:gd name="T11" fmla="*/ 3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59"/>
                  <a:gd name="T20" fmla="*/ 59 w 59"/>
                  <a:gd name="T21" fmla="*/ 59 h 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59">
                    <a:moveTo>
                      <a:pt x="0" y="30"/>
                    </a:move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46"/>
                      <a:pt x="46" y="59"/>
                      <a:pt x="29" y="59"/>
                    </a:cubicBezTo>
                    <a:cubicBezTo>
                      <a:pt x="13" y="59"/>
                      <a:pt x="0" y="46"/>
                      <a:pt x="0" y="30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6" name="Freeform 67"/>
              <p:cNvSpPr>
                <a:spLocks/>
              </p:cNvSpPr>
              <p:nvPr/>
            </p:nvSpPr>
            <p:spPr bwMode="auto">
              <a:xfrm>
                <a:off x="2528" y="1950"/>
                <a:ext cx="59" cy="60"/>
              </a:xfrm>
              <a:custGeom>
                <a:avLst/>
                <a:gdLst>
                  <a:gd name="T0" fmla="*/ 0 w 59"/>
                  <a:gd name="T1" fmla="*/ 30 h 60"/>
                  <a:gd name="T2" fmla="*/ 30 w 59"/>
                  <a:gd name="T3" fmla="*/ 0 h 60"/>
                  <a:gd name="T4" fmla="*/ 59 w 59"/>
                  <a:gd name="T5" fmla="*/ 30 h 60"/>
                  <a:gd name="T6" fmla="*/ 59 w 59"/>
                  <a:gd name="T7" fmla="*/ 30 h 60"/>
                  <a:gd name="T8" fmla="*/ 30 w 59"/>
                  <a:gd name="T9" fmla="*/ 60 h 60"/>
                  <a:gd name="T10" fmla="*/ 0 w 59"/>
                  <a:gd name="T11" fmla="*/ 3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60"/>
                  <a:gd name="T20" fmla="*/ 59 w 59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30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46"/>
                      <a:pt x="46" y="60"/>
                      <a:pt x="30" y="60"/>
                    </a:cubicBezTo>
                    <a:cubicBezTo>
                      <a:pt x="13" y="60"/>
                      <a:pt x="0" y="46"/>
                      <a:pt x="0" y="30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7" name="Rectangle 82"/>
              <p:cNvSpPr>
                <a:spLocks noChangeArrowheads="1"/>
              </p:cNvSpPr>
              <p:nvPr/>
            </p:nvSpPr>
            <p:spPr bwMode="auto">
              <a:xfrm>
                <a:off x="2979" y="2869"/>
                <a:ext cx="17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200" i="1">
                    <a:solidFill>
                      <a:srgbClr val="000000"/>
                    </a:solidFill>
                    <a:latin typeface="宋体" charset="-122"/>
                  </a:rPr>
                  <a:t>－</a:t>
                </a:r>
                <a:endParaRPr lang="zh-CN" altLang="en-US"/>
              </a:p>
            </p:txBody>
          </p:sp>
          <p:sp>
            <p:nvSpPr>
              <p:cNvPr id="11478" name="Rectangle 83"/>
              <p:cNvSpPr>
                <a:spLocks noChangeArrowheads="1"/>
              </p:cNvSpPr>
              <p:nvPr/>
            </p:nvSpPr>
            <p:spPr bwMode="auto">
              <a:xfrm>
                <a:off x="3165" y="2888"/>
                <a:ext cx="12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U</a:t>
                </a:r>
                <a:endParaRPr lang="en-US" altLang="zh-CN"/>
              </a:p>
            </p:txBody>
          </p:sp>
          <p:sp>
            <p:nvSpPr>
              <p:cNvPr id="11479" name="Rectangle 84"/>
              <p:cNvSpPr>
                <a:spLocks noChangeArrowheads="1"/>
              </p:cNvSpPr>
              <p:nvPr/>
            </p:nvSpPr>
            <p:spPr bwMode="auto">
              <a:xfrm>
                <a:off x="3288" y="2990"/>
                <a:ext cx="13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00"/>
                    </a:solidFill>
                    <a:latin typeface="Times New Roman" pitchFamily="18" charset="0"/>
                  </a:rPr>
                  <a:t>EE</a:t>
                </a:r>
                <a:endParaRPr lang="en-US" altLang="zh-CN"/>
              </a:p>
            </p:txBody>
          </p:sp>
          <p:sp>
            <p:nvSpPr>
              <p:cNvPr id="11480" name="Line 123"/>
              <p:cNvSpPr>
                <a:spLocks noChangeShapeType="1"/>
              </p:cNvSpPr>
              <p:nvPr/>
            </p:nvSpPr>
            <p:spPr bwMode="auto">
              <a:xfrm>
                <a:off x="2550" y="1971"/>
                <a:ext cx="0" cy="268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1" name="Line 124"/>
              <p:cNvSpPr>
                <a:spLocks noChangeShapeType="1"/>
              </p:cNvSpPr>
              <p:nvPr/>
            </p:nvSpPr>
            <p:spPr bwMode="auto">
              <a:xfrm>
                <a:off x="2550" y="2547"/>
                <a:ext cx="0" cy="443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2" name="Line 125"/>
              <p:cNvSpPr>
                <a:spLocks noChangeShapeType="1"/>
              </p:cNvSpPr>
              <p:nvPr/>
            </p:nvSpPr>
            <p:spPr bwMode="auto">
              <a:xfrm>
                <a:off x="1961" y="1975"/>
                <a:ext cx="0" cy="413"/>
              </a:xfrm>
              <a:prstGeom prst="line">
                <a:avLst/>
              </a:prstGeom>
              <a:noFill/>
              <a:ln w="238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486" name="Freeform 126"/>
          <p:cNvSpPr>
            <a:spLocks/>
          </p:cNvSpPr>
          <p:nvPr/>
        </p:nvSpPr>
        <p:spPr bwMode="auto">
          <a:xfrm>
            <a:off x="4302125" y="1863725"/>
            <a:ext cx="849313" cy="1446213"/>
          </a:xfrm>
          <a:custGeom>
            <a:avLst/>
            <a:gdLst>
              <a:gd name="T0" fmla="*/ 2147483647 w 535"/>
              <a:gd name="T1" fmla="*/ 0 h 911"/>
              <a:gd name="T2" fmla="*/ 2147483647 w 535"/>
              <a:gd name="T3" fmla="*/ 2147483647 h 911"/>
              <a:gd name="T4" fmla="*/ 2147483647 w 535"/>
              <a:gd name="T5" fmla="*/ 2147483647 h 911"/>
              <a:gd name="T6" fmla="*/ 2147483647 w 535"/>
              <a:gd name="T7" fmla="*/ 2147483647 h 911"/>
              <a:gd name="T8" fmla="*/ 2147483647 w 535"/>
              <a:gd name="T9" fmla="*/ 2147483647 h 9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5"/>
              <a:gd name="T16" fmla="*/ 0 h 911"/>
              <a:gd name="T17" fmla="*/ 535 w 535"/>
              <a:gd name="T18" fmla="*/ 911 h 9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5" h="911">
                <a:moveTo>
                  <a:pt x="17" y="0"/>
                </a:moveTo>
                <a:cubicBezTo>
                  <a:pt x="8" y="204"/>
                  <a:pt x="0" y="408"/>
                  <a:pt x="17" y="518"/>
                </a:cubicBezTo>
                <a:cubicBezTo>
                  <a:pt x="34" y="628"/>
                  <a:pt x="45" y="634"/>
                  <a:pt x="119" y="663"/>
                </a:cubicBezTo>
                <a:cubicBezTo>
                  <a:pt x="193" y="692"/>
                  <a:pt x="393" y="652"/>
                  <a:pt x="462" y="693"/>
                </a:cubicBezTo>
                <a:cubicBezTo>
                  <a:pt x="531" y="734"/>
                  <a:pt x="533" y="822"/>
                  <a:pt x="535" y="911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54" name="Freeform 132"/>
          <p:cNvSpPr>
            <a:spLocks/>
          </p:cNvSpPr>
          <p:nvPr/>
        </p:nvSpPr>
        <p:spPr bwMode="auto">
          <a:xfrm>
            <a:off x="6843713" y="4411663"/>
            <a:ext cx="758825" cy="274637"/>
          </a:xfrm>
          <a:custGeom>
            <a:avLst/>
            <a:gdLst>
              <a:gd name="T0" fmla="*/ 2147483647 w 478"/>
              <a:gd name="T1" fmla="*/ 0 h 173"/>
              <a:gd name="T2" fmla="*/ 2147483647 w 478"/>
              <a:gd name="T3" fmla="*/ 2147483647 h 173"/>
              <a:gd name="T4" fmla="*/ 2147483647 w 478"/>
              <a:gd name="T5" fmla="*/ 2147483647 h 173"/>
              <a:gd name="T6" fmla="*/ 2147483647 w 478"/>
              <a:gd name="T7" fmla="*/ 2147483647 h 173"/>
              <a:gd name="T8" fmla="*/ 0 w 47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73"/>
              <a:gd name="T17" fmla="*/ 478 w 47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73">
                <a:moveTo>
                  <a:pt x="13" y="0"/>
                </a:moveTo>
                <a:cubicBezTo>
                  <a:pt x="68" y="2"/>
                  <a:pt x="266" y="4"/>
                  <a:pt x="343" y="13"/>
                </a:cubicBezTo>
                <a:cubicBezTo>
                  <a:pt x="420" y="23"/>
                  <a:pt x="474" y="38"/>
                  <a:pt x="476" y="54"/>
                </a:cubicBezTo>
                <a:cubicBezTo>
                  <a:pt x="478" y="71"/>
                  <a:pt x="435" y="94"/>
                  <a:pt x="356" y="113"/>
                </a:cubicBezTo>
                <a:cubicBezTo>
                  <a:pt x="276" y="133"/>
                  <a:pt x="59" y="163"/>
                  <a:pt x="0" y="173"/>
                </a:cubicBezTo>
              </a:path>
            </a:pathLst>
          </a:custGeom>
          <a:solidFill>
            <a:srgbClr val="CCFFFF"/>
          </a:solidFill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455" name="Freeform 133"/>
          <p:cNvSpPr>
            <a:spLocks/>
          </p:cNvSpPr>
          <p:nvPr/>
        </p:nvSpPr>
        <p:spPr bwMode="auto">
          <a:xfrm>
            <a:off x="6130925" y="2825750"/>
            <a:ext cx="695325" cy="252413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dash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456" name="Freeform 134"/>
          <p:cNvSpPr>
            <a:spLocks/>
          </p:cNvSpPr>
          <p:nvPr/>
        </p:nvSpPr>
        <p:spPr bwMode="auto">
          <a:xfrm>
            <a:off x="6130925" y="4689475"/>
            <a:ext cx="695325" cy="252413"/>
          </a:xfrm>
          <a:custGeom>
            <a:avLst/>
            <a:gdLst>
              <a:gd name="T0" fmla="*/ 2147483647 w 438"/>
              <a:gd name="T1" fmla="*/ 0 h 159"/>
              <a:gd name="T2" fmla="*/ 2147483647 w 438"/>
              <a:gd name="T3" fmla="*/ 2147483647 h 159"/>
              <a:gd name="T4" fmla="*/ 2147483647 w 438"/>
              <a:gd name="T5" fmla="*/ 2147483647 h 159"/>
              <a:gd name="T6" fmla="*/ 2147483647 w 438"/>
              <a:gd name="T7" fmla="*/ 2147483647 h 159"/>
              <a:gd name="T8" fmla="*/ 2147483647 w 438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159"/>
              <a:gd name="T17" fmla="*/ 438 w 438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159">
                <a:moveTo>
                  <a:pt x="438" y="0"/>
                </a:moveTo>
                <a:cubicBezTo>
                  <a:pt x="385" y="6"/>
                  <a:pt x="194" y="23"/>
                  <a:pt x="122" y="36"/>
                </a:cubicBezTo>
                <a:cubicBezTo>
                  <a:pt x="49" y="49"/>
                  <a:pt x="0" y="62"/>
                  <a:pt x="1" y="77"/>
                </a:cubicBezTo>
                <a:cubicBezTo>
                  <a:pt x="2" y="93"/>
                  <a:pt x="56" y="114"/>
                  <a:pt x="128" y="127"/>
                </a:cubicBezTo>
                <a:cubicBezTo>
                  <a:pt x="200" y="141"/>
                  <a:pt x="369" y="152"/>
                  <a:pt x="432" y="159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dash"/>
            <a:round/>
            <a:headEnd type="none" w="med" len="med"/>
            <a:tailEnd type="none" w="sm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457" name="Text Box 135"/>
          <p:cNvSpPr txBox="1">
            <a:spLocks noChangeArrowheads="1"/>
          </p:cNvSpPr>
          <p:nvPr/>
        </p:nvSpPr>
        <p:spPr bwMode="auto">
          <a:xfrm>
            <a:off x="6515100" y="23844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1458" name="Text Box 136"/>
          <p:cNvSpPr txBox="1">
            <a:spLocks noChangeArrowheads="1"/>
          </p:cNvSpPr>
          <p:nvPr/>
        </p:nvSpPr>
        <p:spPr bwMode="auto">
          <a:xfrm>
            <a:off x="6515100" y="4259263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11459" name="Oval 137"/>
          <p:cNvSpPr>
            <a:spLocks noChangeArrowheads="1"/>
          </p:cNvSpPr>
          <p:nvPr/>
        </p:nvSpPr>
        <p:spPr bwMode="auto">
          <a:xfrm>
            <a:off x="6792913" y="2360613"/>
            <a:ext cx="71437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0" name="Oval 138"/>
          <p:cNvSpPr>
            <a:spLocks noChangeArrowheads="1"/>
          </p:cNvSpPr>
          <p:nvPr/>
        </p:nvSpPr>
        <p:spPr bwMode="auto">
          <a:xfrm>
            <a:off x="6804025" y="4259263"/>
            <a:ext cx="71438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1364</Words>
  <Application>Microsoft Office PowerPoint</Application>
  <PresentationFormat>全屏显示(4:3)</PresentationFormat>
  <Paragraphs>469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黑体</vt:lpstr>
      <vt:lpstr>华文楷体</vt:lpstr>
      <vt:lpstr>楷体_GB2312</vt:lpstr>
      <vt:lpstr>宋体</vt:lpstr>
      <vt:lpstr>幼圆</vt:lpstr>
      <vt:lpstr>Arial</vt:lpstr>
      <vt:lpstr>Century Gothic</vt:lpstr>
      <vt:lpstr>Times New Roman</vt:lpstr>
      <vt:lpstr>Wingdings</vt:lpstr>
      <vt:lpstr>Wingdings 3</vt:lpstr>
      <vt:lpstr>默认设计模板</vt:lpstr>
      <vt:lpstr>切片</vt:lpstr>
      <vt:lpstr>丝状</vt:lpstr>
      <vt:lpstr>Equation</vt:lpstr>
      <vt:lpstr>Visio</vt:lpstr>
      <vt:lpstr>公式</vt:lpstr>
      <vt:lpstr>MathType 6.0 Equation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yhx</cp:lastModifiedBy>
  <cp:revision>81</cp:revision>
  <cp:lastPrinted>1601-01-01T00:00:00Z</cp:lastPrinted>
  <dcterms:created xsi:type="dcterms:W3CDTF">1601-01-01T00:00:00Z</dcterms:created>
  <dcterms:modified xsi:type="dcterms:W3CDTF">2020-03-05T09:25:03Z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