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8" r:id="rId3"/>
  </p:sldMasterIdLst>
  <p:notesMasterIdLst>
    <p:notesMasterId r:id="rId76"/>
  </p:notesMasterIdLst>
  <p:sldIdLst>
    <p:sldId id="256" r:id="rId4"/>
    <p:sldId id="257" r:id="rId5"/>
    <p:sldId id="261" r:id="rId6"/>
    <p:sldId id="259" r:id="rId7"/>
    <p:sldId id="260" r:id="rId8"/>
    <p:sldId id="263" r:id="rId9"/>
    <p:sldId id="262" r:id="rId10"/>
    <p:sldId id="264" r:id="rId11"/>
    <p:sldId id="265" r:id="rId12"/>
    <p:sldId id="289" r:id="rId13"/>
    <p:sldId id="266" r:id="rId14"/>
    <p:sldId id="290" r:id="rId15"/>
    <p:sldId id="267" r:id="rId16"/>
    <p:sldId id="268" r:id="rId17"/>
    <p:sldId id="269" r:id="rId18"/>
    <p:sldId id="270" r:id="rId19"/>
    <p:sldId id="271" r:id="rId20"/>
    <p:sldId id="312" r:id="rId21"/>
    <p:sldId id="313" r:id="rId22"/>
    <p:sldId id="314" r:id="rId23"/>
    <p:sldId id="315" r:id="rId24"/>
    <p:sldId id="291" r:id="rId25"/>
    <p:sldId id="272" r:id="rId26"/>
    <p:sldId id="330" r:id="rId27"/>
    <p:sldId id="273" r:id="rId28"/>
    <p:sldId id="274" r:id="rId29"/>
    <p:sldId id="323" r:id="rId30"/>
    <p:sldId id="322" r:id="rId31"/>
    <p:sldId id="275" r:id="rId32"/>
    <p:sldId id="318" r:id="rId33"/>
    <p:sldId id="319" r:id="rId34"/>
    <p:sldId id="276" r:id="rId35"/>
    <p:sldId id="277" r:id="rId36"/>
    <p:sldId id="344" r:id="rId37"/>
    <p:sldId id="311" r:id="rId38"/>
    <p:sldId id="278" r:id="rId39"/>
    <p:sldId id="279" r:id="rId40"/>
    <p:sldId id="280" r:id="rId41"/>
    <p:sldId id="282" r:id="rId42"/>
    <p:sldId id="283" r:id="rId43"/>
    <p:sldId id="284" r:id="rId44"/>
    <p:sldId id="333" r:id="rId45"/>
    <p:sldId id="334" r:id="rId46"/>
    <p:sldId id="335" r:id="rId47"/>
    <p:sldId id="336" r:id="rId48"/>
    <p:sldId id="337" r:id="rId49"/>
    <p:sldId id="345" r:id="rId50"/>
    <p:sldId id="293" r:id="rId51"/>
    <p:sldId id="294" r:id="rId52"/>
    <p:sldId id="287" r:id="rId53"/>
    <p:sldId id="288" r:id="rId54"/>
    <p:sldId id="295" r:id="rId55"/>
    <p:sldId id="327" r:id="rId56"/>
    <p:sldId id="326" r:id="rId57"/>
    <p:sldId id="328" r:id="rId58"/>
    <p:sldId id="325" r:id="rId59"/>
    <p:sldId id="329" r:id="rId60"/>
    <p:sldId id="296" r:id="rId61"/>
    <p:sldId id="297" r:id="rId62"/>
    <p:sldId id="298" r:id="rId63"/>
    <p:sldId id="346" r:id="rId64"/>
    <p:sldId id="299" r:id="rId65"/>
    <p:sldId id="300" r:id="rId66"/>
    <p:sldId id="338" r:id="rId67"/>
    <p:sldId id="348" r:id="rId68"/>
    <p:sldId id="349" r:id="rId69"/>
    <p:sldId id="350" r:id="rId70"/>
    <p:sldId id="351" r:id="rId71"/>
    <p:sldId id="301" r:id="rId72"/>
    <p:sldId id="305" r:id="rId73"/>
    <p:sldId id="308" r:id="rId74"/>
    <p:sldId id="331" r:id="rId7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0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0.wmf"/><Relationship Id="rId4" Type="http://schemas.openxmlformats.org/officeDocument/2006/relationships/image" Target="../media/image8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wmf"/><Relationship Id="rId11" Type="http://schemas.openxmlformats.org/officeDocument/2006/relationships/image" Target="../media/image141.wmf"/><Relationship Id="rId5" Type="http://schemas.openxmlformats.org/officeDocument/2006/relationships/image" Target="../media/image136.wmf"/><Relationship Id="rId10" Type="http://schemas.openxmlformats.org/officeDocument/2006/relationships/image" Target="../media/image140.wmf"/><Relationship Id="rId4" Type="http://schemas.openxmlformats.org/officeDocument/2006/relationships/image" Target="../media/image135.wmf"/><Relationship Id="rId9" Type="http://schemas.openxmlformats.org/officeDocument/2006/relationships/image" Target="../media/image11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e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1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7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7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237F591-5A5B-455E-99BB-02C830FE9931}" type="datetimeFigureOut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A62ABDC-4291-46FF-AC65-53770CDEA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16F136-1EDA-4A0F-8854-9B3BC2C9A88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29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62ABDC-4291-46FF-AC65-53770CDEA76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B7787C-6C72-4FE2-B782-856D096FBC9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15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D107F-46CE-4C2E-8595-1C9D1E8023E9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78F1-B51F-4B87-AE41-F589C6229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B24F-F648-4A2D-987A-C1C992F3A0A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A2F0-0565-4E5C-9524-C3AB3530D9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4071F-6FFB-4A74-8655-42E5728B8FB6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50FC-4276-42B2-9E1E-CED8FB7D9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BD107F-46CE-4C2E-8595-1C9D1E8023E9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A78F1-B51F-4B87-AE41-F589C62292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34301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68AA0-DBC4-41DD-A18F-65DD325A1D0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2E4E4-D81A-4E1F-87B4-9F9F052A02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0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4884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56591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650C85-4D07-4454-A2F2-36DF33EF04B8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94B05-51C7-4BA4-B233-9F151D6E68D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4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32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7629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13225-5175-4F17-B651-E35F96208D2F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069C-F660-49EF-A9C0-3A5DD7D77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A7E6BB-3BF0-4839-86F6-5F15C5AC98A5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653B4-D9C6-4260-9154-F97DAA4956A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8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86819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80757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670155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7303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2875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13440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45387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11028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BD107F-46CE-4C2E-8595-1C9D1E8023E9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245A78F1-B51F-4B87-AE41-F589C62292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8AA0-DBC4-41DD-A18F-65DD325A1D0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E4E4-D81A-4E1F-87B4-9F9F052A0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613225-5175-4F17-B651-E35F96208D2F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9069C-F660-49EF-A9C0-3A5DD7D771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5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68AA0-DBC4-41DD-A18F-65DD325A1D0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7A12E4E4-D81A-4E1F-87B4-9F9F052A02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54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0F9DD-C029-49B6-A24F-94B8AA5D42A0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1D674242-B5C6-4593-855C-F202B8A9C7D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01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175EDD-64BC-425C-B2FC-4E65BC1F5F48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FDD41F8A-A671-4FE5-AA6A-E69B2E00A9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77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650C85-4D07-4454-A2F2-36DF33EF04B8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94B05-51C7-4BA4-B233-9F151D6E68D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56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22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C68A4-C3B9-4C00-83DF-E6662F44DC0B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F97EA-914D-4A2B-8177-A0CB5C219D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49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A7E6BB-3BF0-4839-86F6-5F15C5AC98A5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80B653B4-D9C6-4260-9154-F97DAA4956A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94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7249"/>
      </p:ext>
    </p:extLst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02966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0F9DD-C029-49B6-A24F-94B8AA5D42A0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74242-B5C6-4593-855C-F202B8A9C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07471"/>
      </p:ext>
    </p:extLst>
  </p:cSld>
  <p:clrMapOvr>
    <a:masterClrMapping/>
  </p:clrMapOvr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477768"/>
      </p:ext>
    </p:extLst>
  </p:cSld>
  <p:clrMapOvr>
    <a:masterClrMapping/>
  </p:clrMapOvr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83089"/>
      </p:ext>
    </p:extLst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3B24F-F648-4A2D-987A-C1C992F3A0A7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5A2F0-0565-4E5C-9524-C3AB3530D99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25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449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75EDD-64BC-425C-B2FC-4E65BC1F5F48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41F8A-A671-4FE5-AA6A-E69B2E00A9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0C85-4D07-4454-A2F2-36DF33EF04B8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94B05-51C7-4BA4-B233-9F151D6E68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0AED5-690B-4891-A532-02E3CB4C19F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3C8C4-8456-4BA3-B4A6-F1993C4B2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68A4-C3B9-4C00-83DF-E6662F44DC0B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97EA-914D-4A2B-8177-A0CB5C219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E6BB-3BF0-4839-86F6-5F15C5AC98A5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53B4-D9C6-4260-9154-F97DAA4956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899EBF-C2C0-44B8-84B9-6DDD3C67F4A6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765577-E7D3-4698-B5EF-5339D2DD9E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899EBF-C2C0-44B8-84B9-6DDD3C67F4A6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5F765577-E7D3-4698-B5EF-5339D2DD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png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9.bin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5.emf"/><Relationship Id="rId4" Type="http://schemas.openxmlformats.org/officeDocument/2006/relationships/image" Target="../media/image62.wmf"/><Relationship Id="rId9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9.emf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2.wmf"/><Relationship Id="rId3" Type="http://schemas.openxmlformats.org/officeDocument/2006/relationships/image" Target="../media/image83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1.wmf"/><Relationship Id="rId5" Type="http://schemas.openxmlformats.org/officeDocument/2006/relationships/image" Target="../media/image78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5.e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4.wmf"/><Relationship Id="rId4" Type="http://schemas.openxmlformats.org/officeDocument/2006/relationships/image" Target="../media/image96.png"/><Relationship Id="rId9" Type="http://schemas.openxmlformats.org/officeDocument/2006/relationships/oleObject" Target="../embeddings/oleObject8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1.emf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9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2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41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7.wmf"/><Relationship Id="rId22" Type="http://schemas.openxmlformats.org/officeDocument/2006/relationships/image" Target="../media/image14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56.w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3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1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5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4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9.emf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7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image" Target="../media/image172.emf"/><Relationship Id="rId7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73.png"/><Relationship Id="rId9" Type="http://schemas.openxmlformats.org/officeDocument/2006/relationships/image" Target="../media/image162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7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1504950" y="854075"/>
            <a:ext cx="9144000" cy="1504950"/>
          </a:xfrm>
        </p:spPr>
        <p:txBody>
          <a:bodyPr anchor="ctr"/>
          <a:lstStyle/>
          <a:p>
            <a:r>
              <a:rPr lang="zh-CN" altLang="en-US" sz="800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负反馈</a:t>
            </a:r>
          </a:p>
        </p:txBody>
      </p:sp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2978150" y="5003800"/>
            <a:ext cx="6170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电光微学院</a:t>
            </a:r>
            <a:endParaRPr kumimoji="1" lang="zh-CN" altLang="en-US" sz="4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67313" y="2974975"/>
            <a:ext cx="2062162" cy="708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杨恒新</a:t>
            </a:r>
            <a:endParaRPr kumimoji="1" lang="zh-CN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3551238" y="3962400"/>
            <a:ext cx="5049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660033"/>
                </a:solidFill>
                <a:latin typeface="Times New Roman" pitchFamily="18" charset="0"/>
              </a:rPr>
              <a:t>yanghx@njupt.edu.cn</a:t>
            </a:r>
            <a:endParaRPr kumimoji="1" lang="en-US" altLang="zh-CN" sz="4000" b="1">
              <a:solidFill>
                <a:srgbClr val="660033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7B7275-38A8-4D3B-96B1-44F2B6EFB31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F6A3-6B0B-40D2-8A0D-3F9732716466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91139" name="Rectangle 7"/>
          <p:cNvSpPr>
            <a:spLocks noChangeArrowheads="1"/>
          </p:cNvSpPr>
          <p:nvPr/>
        </p:nvSpPr>
        <p:spPr bwMode="auto">
          <a:xfrm>
            <a:off x="633413" y="857250"/>
            <a:ext cx="502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§1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反馈放大器的电路结构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" name="矩形 8"/>
          <p:cNvSpPr>
            <a:spLocks noChangeArrowheads="1"/>
          </p:cNvSpPr>
          <p:nvPr/>
        </p:nvSpPr>
        <p:spPr bwMode="auto">
          <a:xfrm>
            <a:off x="633413" y="1687513"/>
            <a:ext cx="492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§2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反馈放大器的工作原理</a:t>
            </a:r>
          </a:p>
        </p:txBody>
      </p:sp>
      <p:sp>
        <p:nvSpPr>
          <p:cNvPr id="91141" name="矩形 9"/>
          <p:cNvSpPr>
            <a:spLocks noChangeArrowheads="1"/>
          </p:cNvSpPr>
          <p:nvPr/>
        </p:nvSpPr>
        <p:spPr bwMode="auto">
          <a:xfrm>
            <a:off x="633413" y="2517775"/>
            <a:ext cx="4611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§3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反馈放大电路的类型</a:t>
            </a:r>
          </a:p>
        </p:txBody>
      </p:sp>
      <p:sp>
        <p:nvSpPr>
          <p:cNvPr id="91142" name="矩形 10"/>
          <p:cNvSpPr>
            <a:spLocks noChangeArrowheads="1"/>
          </p:cNvSpPr>
          <p:nvPr/>
        </p:nvSpPr>
        <p:spPr bwMode="auto">
          <a:xfrm>
            <a:off x="633413" y="3348038"/>
            <a:ext cx="6157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§4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负反馈对放大电路性能的影响</a:t>
            </a:r>
          </a:p>
        </p:txBody>
      </p:sp>
      <p:sp>
        <p:nvSpPr>
          <p:cNvPr id="91143" name="矩形 11"/>
          <p:cNvSpPr>
            <a:spLocks noChangeArrowheads="1"/>
          </p:cNvSpPr>
          <p:nvPr/>
        </p:nvSpPr>
        <p:spPr bwMode="auto">
          <a:xfrm>
            <a:off x="633413" y="4178300"/>
            <a:ext cx="6981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§5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深度负反馈放大器的工程估算方法</a:t>
            </a:r>
          </a:p>
        </p:txBody>
      </p:sp>
      <p:sp>
        <p:nvSpPr>
          <p:cNvPr id="91144" name="矩形 12"/>
          <p:cNvSpPr>
            <a:spLocks noChangeArrowheads="1"/>
          </p:cNvSpPr>
          <p:nvPr/>
        </p:nvSpPr>
        <p:spPr bwMode="auto">
          <a:xfrm>
            <a:off x="633413" y="5008563"/>
            <a:ext cx="543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§6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负反馈放大电路的稳定性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CDEB2A-7C5A-4594-8C19-014D14E24EB6}" type="datetime1">
              <a:rPr lang="zh-CN" altLang="en-US" b="1"/>
              <a:pPr>
                <a:defRPr/>
              </a:pPr>
              <a:t>2020/3/13</a:t>
            </a:fld>
            <a:endParaRPr lang="zh-CN" altLang="en-US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D3ADB-AC60-42E6-8CB3-DB19068B029E}" type="slidenum">
              <a:rPr lang="zh-CN" altLang="en-US" b="1"/>
              <a:pPr>
                <a:defRPr/>
              </a:pPr>
              <a:t>11</a:t>
            </a:fld>
            <a:endParaRPr lang="zh-CN" altLang="en-US" b="1"/>
          </a:p>
        </p:txBody>
      </p:sp>
      <p:sp>
        <p:nvSpPr>
          <p:cNvPr id="7332" name="矩形 6"/>
          <p:cNvSpPr>
            <a:spLocks noChangeArrowheads="1"/>
          </p:cNvSpPr>
          <p:nvPr/>
        </p:nvSpPr>
        <p:spPr bwMode="auto">
          <a:xfrm>
            <a:off x="298450" y="401638"/>
            <a:ext cx="58451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1.</a:t>
            </a:r>
            <a:r>
              <a:rPr lang="zh-CN" altLang="en-US" sz="2800" b="1">
                <a:latin typeface="Calibri" pitchFamily="34" charset="0"/>
              </a:rPr>
              <a:t>电压反馈和电流反馈及其判断方法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998663" y="2176463"/>
            <a:ext cx="3565525" cy="2047875"/>
            <a:chOff x="548" y="1860"/>
            <a:chExt cx="2246" cy="1290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H="1">
              <a:off x="1508" y="1951"/>
              <a:ext cx="9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1940" y="1951"/>
              <a:ext cx="1" cy="7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56" y="1860"/>
              <a:ext cx="658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057" y="2050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13" y="2026"/>
              <a:ext cx="137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128" y="2133"/>
              <a:ext cx="9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65" y="2611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003" y="2739"/>
              <a:ext cx="31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003" y="2715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114" y="2808"/>
              <a:ext cx="9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1515" y="2388"/>
              <a:ext cx="10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500" y="1915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500" y="2364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1508" y="2732"/>
              <a:ext cx="435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917" y="1924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1496" y="3051"/>
              <a:ext cx="8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2310" y="2399"/>
              <a:ext cx="1" cy="6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2288" y="2364"/>
              <a:ext cx="46" cy="46"/>
            </a:xfrm>
            <a:custGeom>
              <a:avLst/>
              <a:gdLst>
                <a:gd name="T0" fmla="*/ 0 w 41"/>
                <a:gd name="T1" fmla="*/ 23 h 40"/>
                <a:gd name="T2" fmla="*/ 11 w 41"/>
                <a:gd name="T3" fmla="*/ 0 h 40"/>
                <a:gd name="T4" fmla="*/ 34 w 41"/>
                <a:gd name="T5" fmla="*/ 0 h 40"/>
                <a:gd name="T6" fmla="*/ 46 w 41"/>
                <a:gd name="T7" fmla="*/ 23 h 40"/>
                <a:gd name="T8" fmla="*/ 34 w 41"/>
                <a:gd name="T9" fmla="*/ 46 h 40"/>
                <a:gd name="T10" fmla="*/ 11 w 41"/>
                <a:gd name="T11" fmla="*/ 46 h 40"/>
                <a:gd name="T12" fmla="*/ 0 w 4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1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556" y="1951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548" y="2388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563" y="2728"/>
              <a:ext cx="30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554" y="3042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2523" y="1973"/>
              <a:ext cx="2" cy="39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488" y="2047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568" y="2796"/>
              <a:ext cx="76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58" y="2861"/>
              <a:ext cx="37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7326" name="Object 158"/>
            <p:cNvGraphicFramePr>
              <a:graphicFrameLocks noChangeAspect="1"/>
            </p:cNvGraphicFramePr>
            <p:nvPr/>
          </p:nvGraphicFramePr>
          <p:xfrm>
            <a:off x="2596" y="2052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052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7508875" y="1268413"/>
            <a:ext cx="1574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+mn-ea"/>
                <a:ea typeface="+mn-ea"/>
              </a:rPr>
              <a:t>节点型连接</a:t>
            </a:r>
          </a:p>
        </p:txBody>
      </p:sp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4699000" y="2424113"/>
            <a:ext cx="246063" cy="288925"/>
            <a:chOff x="2771" y="1230"/>
            <a:chExt cx="155" cy="182"/>
          </a:xfrm>
        </p:grpSpPr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771" y="1230"/>
              <a:ext cx="82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869" y="1276"/>
              <a:ext cx="57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o</a:t>
              </a:r>
            </a:p>
          </p:txBody>
        </p:sp>
      </p:grp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3543300" y="3644900"/>
            <a:ext cx="654050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0000FF"/>
                </a:solidFill>
                <a:latin typeface="+mn-ea"/>
                <a:ea typeface="+mn-ea"/>
              </a:rPr>
              <a:t>取样端</a:t>
            </a:r>
            <a:endParaRPr lang="zh-CN" altLang="en-US" b="1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4327525" y="1979613"/>
            <a:ext cx="654050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smtClean="0">
                <a:solidFill>
                  <a:srgbClr val="FF0000"/>
                </a:solidFill>
                <a:latin typeface="+mn-ea"/>
                <a:ea typeface="+mn-ea"/>
              </a:rPr>
              <a:t>输出端</a:t>
            </a:r>
            <a:endParaRPr lang="zh-CN" altLang="en-US" b="1" kern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2" name="Group 39"/>
          <p:cNvGrpSpPr>
            <a:grpSpLocks/>
          </p:cNvGrpSpPr>
          <p:nvPr/>
        </p:nvGrpSpPr>
        <p:grpSpPr bwMode="auto">
          <a:xfrm>
            <a:off x="3683000" y="1928813"/>
            <a:ext cx="188913" cy="288925"/>
            <a:chOff x="439" y="1230"/>
            <a:chExt cx="119" cy="182"/>
          </a:xfrm>
        </p:grpSpPr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39" y="1230"/>
              <a:ext cx="44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501" y="1276"/>
              <a:ext cx="57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4341813" y="3611563"/>
            <a:ext cx="217487" cy="288925"/>
            <a:chOff x="-586" y="2980"/>
            <a:chExt cx="137" cy="182"/>
          </a:xfrm>
        </p:grpSpPr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-586" y="2980"/>
              <a:ext cx="82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-506" y="3026"/>
              <a:ext cx="57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3714750" y="3205163"/>
            <a:ext cx="174625" cy="288925"/>
            <a:chOff x="-1035" y="2796"/>
            <a:chExt cx="110" cy="182"/>
          </a:xfrm>
        </p:grpSpPr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-1035" y="2796"/>
              <a:ext cx="44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-982" y="2842"/>
              <a:ext cx="57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a</a:t>
              </a:r>
            </a:p>
          </p:txBody>
        </p:sp>
      </p:grpSp>
      <p:sp>
        <p:nvSpPr>
          <p:cNvPr id="7341" name="Line 48"/>
          <p:cNvSpPr>
            <a:spLocks noChangeShapeType="1"/>
          </p:cNvSpPr>
          <p:nvPr/>
        </p:nvSpPr>
        <p:spPr bwMode="auto">
          <a:xfrm>
            <a:off x="7861300" y="1793875"/>
            <a:ext cx="201613" cy="4968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3544888" y="2319338"/>
            <a:ext cx="15573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4205288" y="2365375"/>
            <a:ext cx="0" cy="12017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513138" y="3559175"/>
            <a:ext cx="7016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4945063" y="3027363"/>
            <a:ext cx="366712" cy="395287"/>
            <a:chOff x="1808" y="2360"/>
            <a:chExt cx="184" cy="176"/>
          </a:xfrm>
        </p:grpSpPr>
        <p:sp>
          <p:nvSpPr>
            <p:cNvPr id="7401" name="Line 53"/>
            <p:cNvSpPr>
              <a:spLocks noChangeShapeType="1"/>
            </p:cNvSpPr>
            <p:nvPr/>
          </p:nvSpPr>
          <p:spPr bwMode="auto">
            <a:xfrm>
              <a:off x="1904" y="2360"/>
              <a:ext cx="0" cy="176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02" name="Line 54"/>
            <p:cNvSpPr>
              <a:spLocks noChangeShapeType="1"/>
            </p:cNvSpPr>
            <p:nvPr/>
          </p:nvSpPr>
          <p:spPr bwMode="auto">
            <a:xfrm>
              <a:off x="1808" y="2536"/>
              <a:ext cx="184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" name="Freeform 55"/>
          <p:cNvSpPr>
            <a:spLocks/>
          </p:cNvSpPr>
          <p:nvPr/>
        </p:nvSpPr>
        <p:spPr bwMode="auto">
          <a:xfrm>
            <a:off x="5130800" y="2281238"/>
            <a:ext cx="481013" cy="719137"/>
          </a:xfrm>
          <a:custGeom>
            <a:avLst/>
            <a:gdLst>
              <a:gd name="T0" fmla="*/ 29450 w 147"/>
              <a:gd name="T1" fmla="*/ 0 h 457"/>
              <a:gd name="T2" fmla="*/ 477740 w 147"/>
              <a:gd name="T3" fmla="*/ 372864 h 457"/>
              <a:gd name="T4" fmla="*/ 0 w 147"/>
              <a:gd name="T5" fmla="*/ 715962 h 4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457">
                <a:moveTo>
                  <a:pt x="9" y="0"/>
                </a:moveTo>
                <a:cubicBezTo>
                  <a:pt x="78" y="81"/>
                  <a:pt x="147" y="162"/>
                  <a:pt x="146" y="238"/>
                </a:cubicBezTo>
                <a:cubicBezTo>
                  <a:pt x="145" y="314"/>
                  <a:pt x="72" y="385"/>
                  <a:pt x="0" y="457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4911725" y="1814513"/>
            <a:ext cx="209550" cy="387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3935413" y="1270000"/>
            <a:ext cx="1879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+mn-ea"/>
                <a:ea typeface="+mn-ea"/>
              </a:rPr>
              <a:t>短路 反馈消失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6213475" y="4352925"/>
            <a:ext cx="220345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000" b="1" kern="0" dirty="0" smtClean="0">
                <a:solidFill>
                  <a:srgbClr val="000000"/>
                </a:solidFill>
                <a:latin typeface="+mn-ea"/>
                <a:ea typeface="+mn-ea"/>
              </a:rPr>
              <a:t>端口连接判断法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562225" y="4352925"/>
            <a:ext cx="2144713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000" b="1" kern="0" dirty="0" smtClean="0">
                <a:solidFill>
                  <a:srgbClr val="000000"/>
                </a:solidFill>
                <a:latin typeface="+mn-ea"/>
                <a:ea typeface="+mn-ea"/>
              </a:rPr>
              <a:t>负载短路判断法</a:t>
            </a:r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5880100" y="1938338"/>
            <a:ext cx="3536950" cy="2286000"/>
            <a:chOff x="2993" y="1722"/>
            <a:chExt cx="2228" cy="1440"/>
          </a:xfrm>
        </p:grpSpPr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3953" y="1963"/>
              <a:ext cx="9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V="1">
              <a:off x="4385" y="1963"/>
              <a:ext cx="1" cy="7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301" y="1872"/>
              <a:ext cx="658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502" y="2062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58" y="2038"/>
              <a:ext cx="137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3573" y="2145"/>
              <a:ext cx="9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3310" y="2623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3448" y="2751"/>
              <a:ext cx="31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3448" y="2727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559" y="2820"/>
              <a:ext cx="9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3960" y="2400"/>
              <a:ext cx="10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945" y="1927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945" y="2376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53" y="2744"/>
              <a:ext cx="435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4362" y="1936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 flipH="1">
              <a:off x="3941" y="3063"/>
              <a:ext cx="8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 flipV="1">
              <a:off x="4755" y="2411"/>
              <a:ext cx="1" cy="6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4733" y="2376"/>
              <a:ext cx="46" cy="46"/>
            </a:xfrm>
            <a:custGeom>
              <a:avLst/>
              <a:gdLst>
                <a:gd name="T0" fmla="*/ 0 w 41"/>
                <a:gd name="T1" fmla="*/ 23 h 40"/>
                <a:gd name="T2" fmla="*/ 11 w 41"/>
                <a:gd name="T3" fmla="*/ 0 h 40"/>
                <a:gd name="T4" fmla="*/ 34 w 41"/>
                <a:gd name="T5" fmla="*/ 0 h 40"/>
                <a:gd name="T6" fmla="*/ 46 w 41"/>
                <a:gd name="T7" fmla="*/ 23 h 40"/>
                <a:gd name="T8" fmla="*/ 34 w 41"/>
                <a:gd name="T9" fmla="*/ 46 h 40"/>
                <a:gd name="T10" fmla="*/ 11 w 41"/>
                <a:gd name="T11" fmla="*/ 46 h 40"/>
                <a:gd name="T12" fmla="*/ 0 w 4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1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 flipH="1">
              <a:off x="3001" y="1963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 flipH="1">
              <a:off x="2993" y="2400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3008" y="2740"/>
              <a:ext cx="30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 flipH="1">
              <a:off x="2999" y="3054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V="1">
              <a:off x="4968" y="1985"/>
              <a:ext cx="2" cy="39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933" y="2059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3013" y="2808"/>
              <a:ext cx="76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103" y="2873"/>
              <a:ext cx="37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7327" name="Object 159"/>
            <p:cNvGraphicFramePr>
              <a:graphicFrameLocks noChangeAspect="1"/>
            </p:cNvGraphicFramePr>
            <p:nvPr/>
          </p:nvGraphicFramePr>
          <p:xfrm>
            <a:off x="5023" y="2082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" name="Equation" r:id="rId5" imgW="215806" imgH="228501" progId="Equation.DSMT4">
                    <p:embed/>
                  </p:oleObj>
                </mc:Choice>
                <mc:Fallback>
                  <p:oleObj name="Equation" r:id="rId5" imgW="215806" imgH="228501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3" y="2082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1" name="Group 88"/>
            <p:cNvGrpSpPr>
              <a:grpSpLocks/>
            </p:cNvGrpSpPr>
            <p:nvPr/>
          </p:nvGrpSpPr>
          <p:grpSpPr bwMode="auto">
            <a:xfrm>
              <a:off x="4694" y="2034"/>
              <a:ext cx="155" cy="182"/>
              <a:chOff x="2771" y="1230"/>
              <a:chExt cx="155" cy="182"/>
            </a:xfrm>
          </p:grpSpPr>
          <p:sp>
            <p:nvSpPr>
              <p:cNvPr id="109" name="Rectangle 89"/>
              <p:cNvSpPr>
                <a:spLocks noChangeArrowheads="1"/>
              </p:cNvSpPr>
              <p:nvPr/>
            </p:nvSpPr>
            <p:spPr bwMode="auto">
              <a:xfrm>
                <a:off x="2771" y="1230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90"/>
              <p:cNvSpPr>
                <a:spLocks noChangeArrowheads="1"/>
              </p:cNvSpPr>
              <p:nvPr/>
            </p:nvSpPr>
            <p:spPr bwMode="auto">
              <a:xfrm>
                <a:off x="2869" y="127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010" y="2797"/>
              <a:ext cx="41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dirty="0" smtClean="0">
                  <a:solidFill>
                    <a:srgbClr val="0000FF"/>
                  </a:solidFill>
                  <a:latin typeface="+mn-ea"/>
                  <a:ea typeface="+mn-ea"/>
                </a:rPr>
                <a:t>取样端</a:t>
              </a:r>
              <a:endParaRPr lang="zh-CN" altLang="en-US" b="1" kern="0" dirty="0" smtClean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18" y="1737"/>
              <a:ext cx="41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dirty="0" smtClean="0">
                  <a:solidFill>
                    <a:srgbClr val="FF0000"/>
                  </a:solidFill>
                  <a:latin typeface="+mn-ea"/>
                  <a:ea typeface="+mn-ea"/>
                </a:rPr>
                <a:t>输出端</a:t>
              </a:r>
              <a:endParaRPr lang="zh-CN" altLang="en-US" b="1" kern="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7384" name="Group 93"/>
            <p:cNvGrpSpPr>
              <a:grpSpLocks/>
            </p:cNvGrpSpPr>
            <p:nvPr/>
          </p:nvGrpSpPr>
          <p:grpSpPr bwMode="auto">
            <a:xfrm>
              <a:off x="4054" y="1722"/>
              <a:ext cx="119" cy="182"/>
              <a:chOff x="439" y="1230"/>
              <a:chExt cx="119" cy="182"/>
            </a:xfrm>
          </p:grpSpPr>
          <p:sp>
            <p:nvSpPr>
              <p:cNvPr id="107" name="Rectangle 94"/>
              <p:cNvSpPr>
                <a:spLocks noChangeArrowheads="1"/>
              </p:cNvSpPr>
              <p:nvPr/>
            </p:nvSpPr>
            <p:spPr bwMode="auto">
              <a:xfrm>
                <a:off x="439" y="1230"/>
                <a:ext cx="44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501" y="127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7385" name="Group 96"/>
            <p:cNvGrpSpPr>
              <a:grpSpLocks/>
            </p:cNvGrpSpPr>
            <p:nvPr/>
          </p:nvGrpSpPr>
          <p:grpSpPr bwMode="auto">
            <a:xfrm>
              <a:off x="4469" y="2782"/>
              <a:ext cx="137" cy="182"/>
              <a:chOff x="-586" y="2980"/>
              <a:chExt cx="137" cy="182"/>
            </a:xfrm>
          </p:grpSpPr>
          <p:sp>
            <p:nvSpPr>
              <p:cNvPr id="105" name="Rectangle 97"/>
              <p:cNvSpPr>
                <a:spLocks noChangeArrowheads="1"/>
              </p:cNvSpPr>
              <p:nvPr/>
            </p:nvSpPr>
            <p:spPr bwMode="auto">
              <a:xfrm>
                <a:off x="-586" y="2980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98"/>
              <p:cNvSpPr>
                <a:spLocks noChangeArrowheads="1"/>
              </p:cNvSpPr>
              <p:nvPr/>
            </p:nvSpPr>
            <p:spPr bwMode="auto">
              <a:xfrm>
                <a:off x="-506" y="302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7386" name="Group 99"/>
            <p:cNvGrpSpPr>
              <a:grpSpLocks/>
            </p:cNvGrpSpPr>
            <p:nvPr/>
          </p:nvGrpSpPr>
          <p:grpSpPr bwMode="auto">
            <a:xfrm>
              <a:off x="4074" y="2526"/>
              <a:ext cx="110" cy="182"/>
              <a:chOff x="-1035" y="2796"/>
              <a:chExt cx="110" cy="182"/>
            </a:xfrm>
          </p:grpSpPr>
          <p:sp>
            <p:nvSpPr>
              <p:cNvPr id="103" name="Rectangle 100"/>
              <p:cNvSpPr>
                <a:spLocks noChangeArrowheads="1"/>
              </p:cNvSpPr>
              <p:nvPr/>
            </p:nvSpPr>
            <p:spPr bwMode="auto">
              <a:xfrm>
                <a:off x="-1035" y="2796"/>
                <a:ext cx="44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01"/>
              <p:cNvSpPr>
                <a:spLocks noChangeArrowheads="1"/>
              </p:cNvSpPr>
              <p:nvPr/>
            </p:nvSpPr>
            <p:spPr bwMode="auto">
              <a:xfrm>
                <a:off x="-982" y="2842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>
              <a:off x="3967" y="1962"/>
              <a:ext cx="9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>
              <a:off x="4389" y="1997"/>
              <a:ext cx="0" cy="75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104"/>
            <p:cNvSpPr>
              <a:spLocks noChangeShapeType="1"/>
            </p:cNvSpPr>
            <p:nvPr/>
          </p:nvSpPr>
          <p:spPr bwMode="auto">
            <a:xfrm>
              <a:off x="3947" y="2749"/>
              <a:ext cx="44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390" name="Group 105"/>
            <p:cNvGrpSpPr>
              <a:grpSpLocks/>
            </p:cNvGrpSpPr>
            <p:nvPr/>
          </p:nvGrpSpPr>
          <p:grpSpPr bwMode="auto">
            <a:xfrm>
              <a:off x="4849" y="2414"/>
              <a:ext cx="231" cy="249"/>
              <a:chOff x="1808" y="2360"/>
              <a:chExt cx="184" cy="176"/>
            </a:xfrm>
          </p:grpSpPr>
          <p:sp>
            <p:nvSpPr>
              <p:cNvPr id="101" name="Line 106"/>
              <p:cNvSpPr>
                <a:spLocks noChangeShapeType="1"/>
              </p:cNvSpPr>
              <p:nvPr/>
            </p:nvSpPr>
            <p:spPr bwMode="auto">
              <a:xfrm>
                <a:off x="1904" y="2360"/>
                <a:ext cx="0" cy="176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107"/>
              <p:cNvSpPr>
                <a:spLocks noChangeShapeType="1"/>
              </p:cNvSpPr>
              <p:nvPr/>
            </p:nvSpPr>
            <p:spPr bwMode="auto">
              <a:xfrm>
                <a:off x="1808" y="2536"/>
                <a:ext cx="184" cy="0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11" name="Object 160"/>
          <p:cNvGraphicFramePr>
            <a:graphicFrameLocks noChangeAspect="1"/>
          </p:cNvGraphicFramePr>
          <p:nvPr/>
        </p:nvGraphicFramePr>
        <p:xfrm>
          <a:off x="2430463" y="1239838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Equation" r:id="rId6" imgW="647700" imgH="228600" progId="Equation.DSMT4">
                  <p:embed/>
                </p:oleObj>
              </mc:Choice>
              <mc:Fallback>
                <p:oleObj name="Equation" r:id="rId6" imgW="647700" imgH="2286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1239838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61"/>
          <p:cNvGraphicFramePr>
            <a:graphicFrameLocks noChangeAspect="1"/>
          </p:cNvGraphicFramePr>
          <p:nvPr/>
        </p:nvGraphicFramePr>
        <p:xfrm>
          <a:off x="9007475" y="1239838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"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5" y="1239838"/>
                        <a:ext cx="104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57375" y="4960938"/>
            <a:ext cx="34480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905875" y="3838575"/>
            <a:ext cx="3059113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Rectangle 57"/>
          <p:cNvSpPr>
            <a:spLocks noChangeArrowheads="1"/>
          </p:cNvSpPr>
          <p:nvPr/>
        </p:nvSpPr>
        <p:spPr bwMode="auto">
          <a:xfrm>
            <a:off x="5922963" y="1270000"/>
            <a:ext cx="14319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FF"/>
                </a:solidFill>
                <a:latin typeface="+mn-ea"/>
                <a:ea typeface="+mn-ea"/>
              </a:rPr>
              <a:t>电压反馈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7341" grpId="0" animBg="1"/>
      <p:bldP spid="60" grpId="0"/>
      <p:bldP spid="61" grpId="0"/>
      <p:bldP spid="62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A51FD-57FC-4D51-ADC5-9FFEC50612AF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21984" y="5006959"/>
            <a:ext cx="2054225" cy="1065213"/>
          </a:xfrm>
          <a:prstGeom prst="rect">
            <a:avLst/>
          </a:prstGeom>
          <a:noFill/>
          <a:ln w="15875">
            <a:solidFill>
              <a:srgbClr val="0000FF"/>
            </a:solidFill>
            <a:prstDash val="dash"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12384" y="3211497"/>
            <a:ext cx="3316287" cy="1668462"/>
          </a:xfrm>
          <a:prstGeom prst="rect">
            <a:avLst/>
          </a:prstGeom>
          <a:noFill/>
          <a:ln w="15875">
            <a:solidFill>
              <a:srgbClr val="0000FF"/>
            </a:solidFill>
            <a:prstDash val="dash"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47209" y="3257534"/>
            <a:ext cx="4656137" cy="2744788"/>
            <a:chOff x="113" y="2115"/>
            <a:chExt cx="2933" cy="1729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212" y="2778"/>
              <a:ext cx="1" cy="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213" y="2519"/>
              <a:ext cx="24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213" y="216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213" y="2262"/>
              <a:ext cx="0" cy="187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82" y="2262"/>
              <a:ext cx="68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197" y="2503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347" y="2152"/>
              <a:ext cx="39" cy="31"/>
            </a:xfrm>
            <a:custGeom>
              <a:avLst/>
              <a:gdLst>
                <a:gd name="T0" fmla="*/ 0 w 51"/>
                <a:gd name="T1" fmla="*/ 16 h 41"/>
                <a:gd name="T2" fmla="*/ 8 w 51"/>
                <a:gd name="T3" fmla="*/ 0 h 41"/>
                <a:gd name="T4" fmla="*/ 31 w 51"/>
                <a:gd name="T5" fmla="*/ 0 h 41"/>
                <a:gd name="T6" fmla="*/ 39 w 51"/>
                <a:gd name="T7" fmla="*/ 16 h 41"/>
                <a:gd name="T8" fmla="*/ 31 w 51"/>
                <a:gd name="T9" fmla="*/ 31 h 41"/>
                <a:gd name="T10" fmla="*/ 8 w 51"/>
                <a:gd name="T11" fmla="*/ 31 h 41"/>
                <a:gd name="T12" fmla="*/ 0 w 51"/>
                <a:gd name="T13" fmla="*/ 16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41"/>
                  </a:lnTo>
                  <a:lnTo>
                    <a:pt x="1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07" y="2115"/>
              <a:ext cx="98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86" y="2186"/>
              <a:ext cx="12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CC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282" y="2236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78" y="2289"/>
              <a:ext cx="10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966" y="2503"/>
              <a:ext cx="31" cy="39"/>
            </a:xfrm>
            <a:custGeom>
              <a:avLst/>
              <a:gdLst>
                <a:gd name="T0" fmla="*/ 0 w 41"/>
                <a:gd name="T1" fmla="*/ 16 h 51"/>
                <a:gd name="T2" fmla="*/ 8 w 41"/>
                <a:gd name="T3" fmla="*/ 0 h 51"/>
                <a:gd name="T4" fmla="*/ 23 w 41"/>
                <a:gd name="T5" fmla="*/ 0 h 51"/>
                <a:gd name="T6" fmla="*/ 31 w 41"/>
                <a:gd name="T7" fmla="*/ 16 h 51"/>
                <a:gd name="T8" fmla="*/ 23 w 41"/>
                <a:gd name="T9" fmla="*/ 39 h 51"/>
                <a:gd name="T10" fmla="*/ 8 w 41"/>
                <a:gd name="T11" fmla="*/ 39 h 51"/>
                <a:gd name="T12" fmla="*/ 0 w 4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923" y="2723"/>
              <a:ext cx="76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000" y="2796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067" y="2596"/>
              <a:ext cx="1" cy="1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067" y="2596"/>
              <a:ext cx="146" cy="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67" y="2720"/>
              <a:ext cx="146" cy="5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136" y="2736"/>
              <a:ext cx="77" cy="46"/>
            </a:xfrm>
            <a:custGeom>
              <a:avLst/>
              <a:gdLst>
                <a:gd name="T0" fmla="*/ 0 w 102"/>
                <a:gd name="T1" fmla="*/ 31 h 61"/>
                <a:gd name="T2" fmla="*/ 23 w 102"/>
                <a:gd name="T3" fmla="*/ 23 h 61"/>
                <a:gd name="T4" fmla="*/ 15 w 102"/>
                <a:gd name="T5" fmla="*/ 0 h 61"/>
                <a:gd name="T6" fmla="*/ 77 w 102"/>
                <a:gd name="T7" fmla="*/ 46 h 61"/>
                <a:gd name="T8" fmla="*/ 0 w 102"/>
                <a:gd name="T9" fmla="*/ 3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2992" y="3110"/>
              <a:ext cx="1" cy="1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2213" y="2835"/>
              <a:ext cx="0" cy="178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82" y="2835"/>
              <a:ext cx="68" cy="17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977" y="3080"/>
              <a:ext cx="31" cy="30"/>
            </a:xfrm>
            <a:custGeom>
              <a:avLst/>
              <a:gdLst>
                <a:gd name="T0" fmla="*/ 0 w 41"/>
                <a:gd name="T1" fmla="*/ 15 h 40"/>
                <a:gd name="T2" fmla="*/ 8 w 41"/>
                <a:gd name="T3" fmla="*/ 0 h 40"/>
                <a:gd name="T4" fmla="*/ 23 w 41"/>
                <a:gd name="T5" fmla="*/ 0 h 40"/>
                <a:gd name="T6" fmla="*/ 31 w 41"/>
                <a:gd name="T7" fmla="*/ 15 h 40"/>
                <a:gd name="T8" fmla="*/ 23 w 41"/>
                <a:gd name="T9" fmla="*/ 30 h 40"/>
                <a:gd name="T10" fmla="*/ 8 w 41"/>
                <a:gd name="T11" fmla="*/ 30 h 40"/>
                <a:gd name="T12" fmla="*/ 0 w 41"/>
                <a:gd name="T13" fmla="*/ 15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938" y="3273"/>
              <a:ext cx="1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933" y="2854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021" y="2932"/>
              <a:ext cx="13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736" y="2690"/>
              <a:ext cx="32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220" y="3425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1288" y="2522"/>
              <a:ext cx="26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1289" y="2167"/>
              <a:ext cx="1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1289" y="2265"/>
              <a:ext cx="1" cy="187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258" y="2265"/>
              <a:ext cx="69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273" y="2506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385" y="2281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472" y="2359"/>
              <a:ext cx="10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143" y="2599"/>
              <a:ext cx="1" cy="1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1143" y="2599"/>
              <a:ext cx="146" cy="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143" y="2723"/>
              <a:ext cx="146" cy="5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212" y="2739"/>
              <a:ext cx="77" cy="46"/>
            </a:xfrm>
            <a:custGeom>
              <a:avLst/>
              <a:gdLst>
                <a:gd name="T0" fmla="*/ 0 w 102"/>
                <a:gd name="T1" fmla="*/ 31 h 61"/>
                <a:gd name="T2" fmla="*/ 23 w 102"/>
                <a:gd name="T3" fmla="*/ 23 h 61"/>
                <a:gd name="T4" fmla="*/ 15 w 102"/>
                <a:gd name="T5" fmla="*/ 0 h 61"/>
                <a:gd name="T6" fmla="*/ 77 w 102"/>
                <a:gd name="T7" fmla="*/ 46 h 61"/>
                <a:gd name="T8" fmla="*/ 0 w 102"/>
                <a:gd name="T9" fmla="*/ 3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189" y="3527"/>
              <a:ext cx="69" cy="17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80" y="3563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365" y="3641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>
              <a:off x="741" y="2692"/>
              <a:ext cx="4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8" y="2677"/>
              <a:ext cx="30" cy="30"/>
            </a:xfrm>
            <a:custGeom>
              <a:avLst/>
              <a:gdLst>
                <a:gd name="T0" fmla="*/ 0 w 40"/>
                <a:gd name="T1" fmla="*/ 15 h 40"/>
                <a:gd name="T2" fmla="*/ 8 w 40"/>
                <a:gd name="T3" fmla="*/ 0 h 40"/>
                <a:gd name="T4" fmla="*/ 23 w 40"/>
                <a:gd name="T5" fmla="*/ 0 h 40"/>
                <a:gd name="T6" fmla="*/ 30 w 40"/>
                <a:gd name="T7" fmla="*/ 15 h 40"/>
                <a:gd name="T8" fmla="*/ 23 w 40"/>
                <a:gd name="T9" fmla="*/ 30 h 40"/>
                <a:gd name="T10" fmla="*/ 8 w 40"/>
                <a:gd name="T11" fmla="*/ 30 h 40"/>
                <a:gd name="T12" fmla="*/ 0 w 40"/>
                <a:gd name="T13" fmla="*/ 15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809" y="3503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912" y="3570"/>
              <a:ext cx="29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30" y="2735"/>
              <a:ext cx="76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13" y="2804"/>
              <a:ext cx="2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869" y="2677"/>
              <a:ext cx="39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9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675" y="2630"/>
              <a:ext cx="0" cy="1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1725" y="2630"/>
              <a:ext cx="0" cy="1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442" name="Group 56"/>
            <p:cNvGrpSpPr>
              <a:grpSpLocks/>
            </p:cNvGrpSpPr>
            <p:nvPr/>
          </p:nvGrpSpPr>
          <p:grpSpPr bwMode="auto">
            <a:xfrm>
              <a:off x="1585" y="2562"/>
              <a:ext cx="80" cy="80"/>
              <a:chOff x="2940" y="1946"/>
              <a:chExt cx="106" cy="106"/>
            </a:xfrm>
          </p:grpSpPr>
          <p:sp>
            <p:nvSpPr>
              <p:cNvPr id="117" name="Line 57"/>
              <p:cNvSpPr>
                <a:spLocks noChangeShapeType="1"/>
              </p:cNvSpPr>
              <p:nvPr/>
            </p:nvSpPr>
            <p:spPr bwMode="auto">
              <a:xfrm>
                <a:off x="2940" y="1992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Line 58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1823" y="2162"/>
              <a:ext cx="0" cy="5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 rot="-5400000">
              <a:off x="1729" y="2396"/>
              <a:ext cx="186" cy="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886" y="2171"/>
              <a:ext cx="14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1803" y="2149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1269" y="2149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1554" y="2520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H="1">
              <a:off x="1559" y="2691"/>
              <a:ext cx="1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890" y="2167"/>
              <a:ext cx="0" cy="5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 rot="-5400000">
              <a:off x="795" y="2396"/>
              <a:ext cx="186" cy="6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695" y="2630"/>
              <a:ext cx="0" cy="1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746" y="2630"/>
              <a:ext cx="0" cy="1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454" name="Group 70"/>
            <p:cNvGrpSpPr>
              <a:grpSpLocks/>
            </p:cNvGrpSpPr>
            <p:nvPr/>
          </p:nvGrpSpPr>
          <p:grpSpPr bwMode="auto">
            <a:xfrm>
              <a:off x="745" y="2572"/>
              <a:ext cx="80" cy="81"/>
              <a:chOff x="2940" y="1946"/>
              <a:chExt cx="106" cy="106"/>
            </a:xfrm>
          </p:grpSpPr>
          <p:sp>
            <p:nvSpPr>
              <p:cNvPr id="115" name="Line 71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Line 72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 flipH="1">
              <a:off x="183" y="2694"/>
              <a:ext cx="5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 flipV="1">
              <a:off x="167" y="3005"/>
              <a:ext cx="0" cy="10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151" y="2980"/>
              <a:ext cx="31" cy="30"/>
            </a:xfrm>
            <a:custGeom>
              <a:avLst/>
              <a:gdLst>
                <a:gd name="T0" fmla="*/ 0 w 41"/>
                <a:gd name="T1" fmla="*/ 15 h 40"/>
                <a:gd name="T2" fmla="*/ 8 w 41"/>
                <a:gd name="T3" fmla="*/ 0 h 40"/>
                <a:gd name="T4" fmla="*/ 23 w 41"/>
                <a:gd name="T5" fmla="*/ 0 h 40"/>
                <a:gd name="T6" fmla="*/ 31 w 41"/>
                <a:gd name="T7" fmla="*/ 15 h 40"/>
                <a:gd name="T8" fmla="*/ 23 w 41"/>
                <a:gd name="T9" fmla="*/ 30 h 40"/>
                <a:gd name="T10" fmla="*/ 8 w 41"/>
                <a:gd name="T11" fmla="*/ 30 h 40"/>
                <a:gd name="T12" fmla="*/ 0 w 41"/>
                <a:gd name="T13" fmla="*/ 15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 flipH="1">
              <a:off x="113" y="3114"/>
              <a:ext cx="1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1803" y="2670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2789" y="2514"/>
              <a:ext cx="0" cy="89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H="1">
              <a:off x="1571" y="3413"/>
              <a:ext cx="73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1761" y="3378"/>
              <a:ext cx="183" cy="7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523" y="3360"/>
              <a:ext cx="0" cy="1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574" y="3360"/>
              <a:ext cx="0" cy="1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465" name="Group 83"/>
            <p:cNvGrpSpPr>
              <a:grpSpLocks/>
            </p:cNvGrpSpPr>
            <p:nvPr/>
          </p:nvGrpSpPr>
          <p:grpSpPr bwMode="auto">
            <a:xfrm>
              <a:off x="1573" y="3303"/>
              <a:ext cx="80" cy="81"/>
              <a:chOff x="2940" y="1946"/>
              <a:chExt cx="106" cy="106"/>
            </a:xfrm>
          </p:grpSpPr>
          <p:sp>
            <p:nvSpPr>
              <p:cNvPr id="113" name="Line 84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Line 85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 flipV="1">
              <a:off x="496" y="2997"/>
              <a:ext cx="1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 flipH="1">
              <a:off x="300" y="3824"/>
              <a:ext cx="7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Freeform 88"/>
            <p:cNvSpPr>
              <a:spLocks/>
            </p:cNvSpPr>
            <p:nvPr/>
          </p:nvSpPr>
          <p:spPr bwMode="auto">
            <a:xfrm>
              <a:off x="2191" y="2154"/>
              <a:ext cx="39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9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941" y="2367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5" name="Rectangle 90"/>
            <p:cNvSpPr>
              <a:spLocks noChangeArrowheads="1"/>
            </p:cNvSpPr>
            <p:nvPr/>
          </p:nvSpPr>
          <p:spPr bwMode="auto">
            <a:xfrm>
              <a:off x="1022" y="2437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1885" y="2352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1974" y="2421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8" name="Rectangle 93"/>
            <p:cNvSpPr>
              <a:spLocks noChangeArrowheads="1"/>
            </p:cNvSpPr>
            <p:nvPr/>
          </p:nvSpPr>
          <p:spPr bwMode="auto">
            <a:xfrm>
              <a:off x="2184" y="2613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94"/>
            <p:cNvSpPr>
              <a:spLocks noChangeArrowheads="1"/>
            </p:cNvSpPr>
            <p:nvPr/>
          </p:nvSpPr>
          <p:spPr bwMode="auto">
            <a:xfrm>
              <a:off x="2279" y="2700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1321" y="2624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1415" y="2710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2" name="Line 97"/>
            <p:cNvSpPr>
              <a:spLocks noChangeShapeType="1"/>
            </p:cNvSpPr>
            <p:nvPr/>
          </p:nvSpPr>
          <p:spPr bwMode="auto">
            <a:xfrm>
              <a:off x="2451" y="2462"/>
              <a:ext cx="0" cy="1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>
              <a:off x="2502" y="2462"/>
              <a:ext cx="0" cy="1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479" name="Group 99"/>
            <p:cNvGrpSpPr>
              <a:grpSpLocks/>
            </p:cNvGrpSpPr>
            <p:nvPr/>
          </p:nvGrpSpPr>
          <p:grpSpPr bwMode="auto">
            <a:xfrm>
              <a:off x="2353" y="2404"/>
              <a:ext cx="80" cy="81"/>
              <a:chOff x="2940" y="1946"/>
              <a:chExt cx="106" cy="106"/>
            </a:xfrm>
          </p:grpSpPr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5" name="Line 102"/>
            <p:cNvSpPr>
              <a:spLocks noChangeShapeType="1"/>
            </p:cNvSpPr>
            <p:nvPr/>
          </p:nvSpPr>
          <p:spPr bwMode="auto">
            <a:xfrm flipH="1">
              <a:off x="2516" y="2520"/>
              <a:ext cx="44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03"/>
            <p:cNvSpPr>
              <a:spLocks noChangeShapeType="1"/>
            </p:cNvSpPr>
            <p:nvPr/>
          </p:nvSpPr>
          <p:spPr bwMode="auto">
            <a:xfrm flipH="1" flipV="1">
              <a:off x="2286" y="3823"/>
              <a:ext cx="5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04"/>
            <p:cNvSpPr>
              <a:spLocks noChangeShapeType="1"/>
            </p:cNvSpPr>
            <p:nvPr/>
          </p:nvSpPr>
          <p:spPr bwMode="auto">
            <a:xfrm>
              <a:off x="2874" y="3090"/>
              <a:ext cx="0" cy="7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 flipH="1">
              <a:off x="1015" y="3415"/>
              <a:ext cx="5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Freeform 106"/>
            <p:cNvSpPr>
              <a:spLocks/>
            </p:cNvSpPr>
            <p:nvPr/>
          </p:nvSpPr>
          <p:spPr bwMode="auto">
            <a:xfrm>
              <a:off x="1200" y="3397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 flipV="1">
              <a:off x="1289" y="2783"/>
              <a:ext cx="1" cy="21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 flipH="1">
              <a:off x="2285" y="3412"/>
              <a:ext cx="51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 flipH="1">
              <a:off x="1012" y="3823"/>
              <a:ext cx="12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Freeform 110"/>
            <p:cNvSpPr>
              <a:spLocks/>
            </p:cNvSpPr>
            <p:nvPr/>
          </p:nvSpPr>
          <p:spPr bwMode="auto">
            <a:xfrm>
              <a:off x="1201" y="3805"/>
              <a:ext cx="38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8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>
              <a:off x="296" y="2994"/>
              <a:ext cx="0" cy="8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Line 112"/>
            <p:cNvSpPr>
              <a:spLocks noChangeShapeType="1"/>
            </p:cNvSpPr>
            <p:nvPr/>
          </p:nvSpPr>
          <p:spPr bwMode="auto">
            <a:xfrm flipH="1">
              <a:off x="500" y="3416"/>
              <a:ext cx="52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Freeform 113"/>
            <p:cNvSpPr>
              <a:spLocks/>
            </p:cNvSpPr>
            <p:nvPr/>
          </p:nvSpPr>
          <p:spPr bwMode="auto">
            <a:xfrm>
              <a:off x="2763" y="2502"/>
              <a:ext cx="39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9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Freeform 114"/>
            <p:cNvSpPr>
              <a:spLocks/>
            </p:cNvSpPr>
            <p:nvPr/>
          </p:nvSpPr>
          <p:spPr bwMode="auto">
            <a:xfrm>
              <a:off x="2853" y="3080"/>
              <a:ext cx="39" cy="39"/>
            </a:xfrm>
            <a:custGeom>
              <a:avLst/>
              <a:gdLst>
                <a:gd name="T0" fmla="*/ 0 w 51"/>
                <a:gd name="T1" fmla="*/ 16 h 51"/>
                <a:gd name="T2" fmla="*/ 8 w 51"/>
                <a:gd name="T3" fmla="*/ 0 h 51"/>
                <a:gd name="T4" fmla="*/ 31 w 51"/>
                <a:gd name="T5" fmla="*/ 0 h 51"/>
                <a:gd name="T6" fmla="*/ 39 w 51"/>
                <a:gd name="T7" fmla="*/ 16 h 51"/>
                <a:gd name="T8" fmla="*/ 31 w 51"/>
                <a:gd name="T9" fmla="*/ 39 h 51"/>
                <a:gd name="T10" fmla="*/ 8 w 51"/>
                <a:gd name="T11" fmla="*/ 39 h 51"/>
                <a:gd name="T12" fmla="*/ 0 w 51"/>
                <a:gd name="T13" fmla="*/ 1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115"/>
            <p:cNvSpPr>
              <a:spLocks noChangeShapeType="1"/>
            </p:cNvSpPr>
            <p:nvPr/>
          </p:nvSpPr>
          <p:spPr bwMode="auto">
            <a:xfrm flipH="1">
              <a:off x="496" y="2992"/>
              <a:ext cx="79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116"/>
            <p:cNvSpPr>
              <a:spLocks noChangeShapeType="1"/>
            </p:cNvSpPr>
            <p:nvPr/>
          </p:nvSpPr>
          <p:spPr bwMode="auto">
            <a:xfrm flipH="1">
              <a:off x="2209" y="3099"/>
              <a:ext cx="7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117"/>
            <p:cNvSpPr>
              <a:spLocks noChangeShapeType="1"/>
            </p:cNvSpPr>
            <p:nvPr/>
          </p:nvSpPr>
          <p:spPr bwMode="auto">
            <a:xfrm flipH="1">
              <a:off x="187" y="2992"/>
              <a:ext cx="10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10209571" y="4316397"/>
            <a:ext cx="252413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dirty="0" smtClean="0">
                <a:solidFill>
                  <a:srgbClr val="0000FF"/>
                </a:solidFill>
              </a:rPr>
              <a:t>A*</a:t>
            </a:r>
            <a:endParaRPr lang="en-US" altLang="zh-CN" b="1" kern="0" dirty="0" smtClean="0">
              <a:solidFill>
                <a:srgbClr val="0000FF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9582509" y="5667359"/>
            <a:ext cx="3937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dirty="0" smtClean="0">
                <a:solidFill>
                  <a:srgbClr val="0000FF"/>
                </a:solidFill>
              </a:rPr>
              <a:t>F*</a:t>
            </a:r>
            <a:endParaRPr lang="en-US" altLang="zh-CN" b="1" kern="0" dirty="0" smtClean="0">
              <a:solidFill>
                <a:srgbClr val="0000FF"/>
              </a:solidFill>
            </a:endParaRPr>
          </a:p>
        </p:txBody>
      </p:sp>
      <p:sp>
        <p:nvSpPr>
          <p:cNvPr id="221" name="Line 256"/>
          <p:cNvSpPr>
            <a:spLocks noChangeShapeType="1"/>
          </p:cNvSpPr>
          <p:nvPr/>
        </p:nvSpPr>
        <p:spPr bwMode="auto">
          <a:xfrm>
            <a:off x="1406885" y="1880469"/>
            <a:ext cx="1524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" name="Group 60"/>
          <p:cNvGrpSpPr>
            <a:grpSpLocks/>
          </p:cNvGrpSpPr>
          <p:nvPr/>
        </p:nvGrpSpPr>
        <p:grpSpPr bwMode="auto">
          <a:xfrm>
            <a:off x="7677509" y="553076"/>
            <a:ext cx="3203575" cy="1979612"/>
            <a:chOff x="2993" y="1722"/>
            <a:chExt cx="2246" cy="1440"/>
          </a:xfrm>
        </p:grpSpPr>
        <p:sp>
          <p:nvSpPr>
            <p:cNvPr id="226" name="Line 61"/>
            <p:cNvSpPr>
              <a:spLocks noChangeShapeType="1"/>
            </p:cNvSpPr>
            <p:nvPr/>
          </p:nvSpPr>
          <p:spPr bwMode="auto">
            <a:xfrm flipH="1">
              <a:off x="3954" y="1963"/>
              <a:ext cx="9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" name="Line 62"/>
            <p:cNvSpPr>
              <a:spLocks noChangeShapeType="1"/>
            </p:cNvSpPr>
            <p:nvPr/>
          </p:nvSpPr>
          <p:spPr bwMode="auto">
            <a:xfrm flipV="1">
              <a:off x="4385" y="1963"/>
              <a:ext cx="1" cy="7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" name="Rectangle 63"/>
            <p:cNvSpPr>
              <a:spLocks noChangeArrowheads="1"/>
            </p:cNvSpPr>
            <p:nvPr/>
          </p:nvSpPr>
          <p:spPr bwMode="auto">
            <a:xfrm>
              <a:off x="3301" y="1872"/>
              <a:ext cx="658" cy="61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29" name="Line 64"/>
            <p:cNvSpPr>
              <a:spLocks noChangeShapeType="1"/>
            </p:cNvSpPr>
            <p:nvPr/>
          </p:nvSpPr>
          <p:spPr bwMode="auto">
            <a:xfrm>
              <a:off x="3502" y="2062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0" name="Freeform 65"/>
            <p:cNvSpPr>
              <a:spLocks/>
            </p:cNvSpPr>
            <p:nvPr/>
          </p:nvSpPr>
          <p:spPr bwMode="auto">
            <a:xfrm>
              <a:off x="3657" y="2038"/>
              <a:ext cx="138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1" name="Rectangle 66"/>
            <p:cNvSpPr>
              <a:spLocks noChangeArrowheads="1"/>
            </p:cNvSpPr>
            <p:nvPr/>
          </p:nvSpPr>
          <p:spPr bwMode="auto">
            <a:xfrm>
              <a:off x="3574" y="2145"/>
              <a:ext cx="90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67"/>
            <p:cNvSpPr>
              <a:spLocks noChangeArrowheads="1"/>
            </p:cNvSpPr>
            <p:nvPr/>
          </p:nvSpPr>
          <p:spPr bwMode="auto">
            <a:xfrm>
              <a:off x="3310" y="2623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33" name="Line 68"/>
            <p:cNvSpPr>
              <a:spLocks noChangeShapeType="1"/>
            </p:cNvSpPr>
            <p:nvPr/>
          </p:nvSpPr>
          <p:spPr bwMode="auto">
            <a:xfrm>
              <a:off x="3448" y="2751"/>
              <a:ext cx="30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4" name="Freeform 69"/>
            <p:cNvSpPr>
              <a:spLocks/>
            </p:cNvSpPr>
            <p:nvPr/>
          </p:nvSpPr>
          <p:spPr bwMode="auto">
            <a:xfrm>
              <a:off x="3448" y="2727"/>
              <a:ext cx="137" cy="49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Rectangle 70"/>
            <p:cNvSpPr>
              <a:spLocks noChangeArrowheads="1"/>
            </p:cNvSpPr>
            <p:nvPr/>
          </p:nvSpPr>
          <p:spPr bwMode="auto">
            <a:xfrm>
              <a:off x="3560" y="2820"/>
              <a:ext cx="90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 flipH="1">
              <a:off x="3960" y="2400"/>
              <a:ext cx="10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7" name="Freeform 72"/>
            <p:cNvSpPr>
              <a:spLocks/>
            </p:cNvSpPr>
            <p:nvPr/>
          </p:nvSpPr>
          <p:spPr bwMode="auto">
            <a:xfrm>
              <a:off x="4945" y="1928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" name="Freeform 73"/>
            <p:cNvSpPr>
              <a:spLocks/>
            </p:cNvSpPr>
            <p:nvPr/>
          </p:nvSpPr>
          <p:spPr bwMode="auto">
            <a:xfrm>
              <a:off x="4945" y="2376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9" name="Line 74"/>
            <p:cNvSpPr>
              <a:spLocks noChangeShapeType="1"/>
            </p:cNvSpPr>
            <p:nvPr/>
          </p:nvSpPr>
          <p:spPr bwMode="auto">
            <a:xfrm flipH="1">
              <a:off x="3954" y="2744"/>
              <a:ext cx="43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0" name="Freeform 75"/>
            <p:cNvSpPr>
              <a:spLocks/>
            </p:cNvSpPr>
            <p:nvPr/>
          </p:nvSpPr>
          <p:spPr bwMode="auto">
            <a:xfrm>
              <a:off x="4362" y="1936"/>
              <a:ext cx="57" cy="59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1" name="Line 76"/>
            <p:cNvSpPr>
              <a:spLocks noChangeShapeType="1"/>
            </p:cNvSpPr>
            <p:nvPr/>
          </p:nvSpPr>
          <p:spPr bwMode="auto">
            <a:xfrm flipH="1">
              <a:off x="3941" y="3063"/>
              <a:ext cx="8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2" name="Line 77"/>
            <p:cNvSpPr>
              <a:spLocks noChangeShapeType="1"/>
            </p:cNvSpPr>
            <p:nvPr/>
          </p:nvSpPr>
          <p:spPr bwMode="auto">
            <a:xfrm flipV="1">
              <a:off x="4755" y="2411"/>
              <a:ext cx="1" cy="6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3" name="Freeform 78"/>
            <p:cNvSpPr>
              <a:spLocks/>
            </p:cNvSpPr>
            <p:nvPr/>
          </p:nvSpPr>
          <p:spPr bwMode="auto">
            <a:xfrm>
              <a:off x="4733" y="2376"/>
              <a:ext cx="47" cy="46"/>
            </a:xfrm>
            <a:custGeom>
              <a:avLst/>
              <a:gdLst>
                <a:gd name="T0" fmla="*/ 0 w 41"/>
                <a:gd name="T1" fmla="*/ 23 h 40"/>
                <a:gd name="T2" fmla="*/ 11 w 41"/>
                <a:gd name="T3" fmla="*/ 0 h 40"/>
                <a:gd name="T4" fmla="*/ 34 w 41"/>
                <a:gd name="T5" fmla="*/ 0 h 40"/>
                <a:gd name="T6" fmla="*/ 46 w 41"/>
                <a:gd name="T7" fmla="*/ 23 h 40"/>
                <a:gd name="T8" fmla="*/ 34 w 41"/>
                <a:gd name="T9" fmla="*/ 46 h 40"/>
                <a:gd name="T10" fmla="*/ 11 w 41"/>
                <a:gd name="T11" fmla="*/ 46 h 40"/>
                <a:gd name="T12" fmla="*/ 0 w 4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1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4" name="Line 79"/>
            <p:cNvSpPr>
              <a:spLocks noChangeShapeType="1"/>
            </p:cNvSpPr>
            <p:nvPr/>
          </p:nvSpPr>
          <p:spPr bwMode="auto">
            <a:xfrm flipH="1">
              <a:off x="3001" y="1963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2993" y="2400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" name="Line 81"/>
            <p:cNvSpPr>
              <a:spLocks noChangeShapeType="1"/>
            </p:cNvSpPr>
            <p:nvPr/>
          </p:nvSpPr>
          <p:spPr bwMode="auto">
            <a:xfrm flipH="1">
              <a:off x="3007" y="2741"/>
              <a:ext cx="30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7" name="Line 82"/>
            <p:cNvSpPr>
              <a:spLocks noChangeShapeType="1"/>
            </p:cNvSpPr>
            <p:nvPr/>
          </p:nvSpPr>
          <p:spPr bwMode="auto">
            <a:xfrm flipH="1">
              <a:off x="2999" y="3053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8" name="Line 83"/>
            <p:cNvSpPr>
              <a:spLocks noChangeShapeType="1"/>
            </p:cNvSpPr>
            <p:nvPr/>
          </p:nvSpPr>
          <p:spPr bwMode="auto">
            <a:xfrm flipV="1">
              <a:off x="4969" y="1985"/>
              <a:ext cx="1" cy="3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9" name="Rectangle 84"/>
            <p:cNvSpPr>
              <a:spLocks noChangeArrowheads="1"/>
            </p:cNvSpPr>
            <p:nvPr/>
          </p:nvSpPr>
          <p:spPr bwMode="auto">
            <a:xfrm>
              <a:off x="4933" y="2059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50" name="Rectangle 85"/>
            <p:cNvSpPr>
              <a:spLocks noChangeArrowheads="1"/>
            </p:cNvSpPr>
            <p:nvPr/>
          </p:nvSpPr>
          <p:spPr bwMode="auto">
            <a:xfrm>
              <a:off x="3013" y="2807"/>
              <a:ext cx="75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51" name="Rectangle 86"/>
            <p:cNvSpPr>
              <a:spLocks noChangeArrowheads="1"/>
            </p:cNvSpPr>
            <p:nvPr/>
          </p:nvSpPr>
          <p:spPr bwMode="auto">
            <a:xfrm>
              <a:off x="3103" y="2873"/>
              <a:ext cx="37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8233" name="Object 41"/>
            <p:cNvGraphicFramePr>
              <a:graphicFrameLocks noChangeAspect="1"/>
            </p:cNvGraphicFramePr>
            <p:nvPr/>
          </p:nvGraphicFramePr>
          <p:xfrm>
            <a:off x="5041" y="2064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064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69" name="Group 88"/>
            <p:cNvGrpSpPr>
              <a:grpSpLocks/>
            </p:cNvGrpSpPr>
            <p:nvPr/>
          </p:nvGrpSpPr>
          <p:grpSpPr bwMode="auto">
            <a:xfrm>
              <a:off x="4694" y="2034"/>
              <a:ext cx="154" cy="180"/>
              <a:chOff x="2771" y="1230"/>
              <a:chExt cx="154" cy="180"/>
            </a:xfrm>
          </p:grpSpPr>
          <p:sp>
            <p:nvSpPr>
              <p:cNvPr id="271" name="Rectangle 89"/>
              <p:cNvSpPr>
                <a:spLocks noChangeArrowheads="1"/>
              </p:cNvSpPr>
              <p:nvPr/>
            </p:nvSpPr>
            <p:spPr bwMode="auto">
              <a:xfrm>
                <a:off x="2771" y="123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Rectangle 90"/>
              <p:cNvSpPr>
                <a:spLocks noChangeArrowheads="1"/>
              </p:cNvSpPr>
              <p:nvPr/>
            </p:nvSpPr>
            <p:spPr bwMode="auto">
              <a:xfrm>
                <a:off x="2869" y="1276"/>
                <a:ext cx="57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sp>
          <p:nvSpPr>
            <p:cNvPr id="254" name="Rectangle 91"/>
            <p:cNvSpPr>
              <a:spLocks noChangeArrowheads="1"/>
            </p:cNvSpPr>
            <p:nvPr/>
          </p:nvSpPr>
          <p:spPr bwMode="auto">
            <a:xfrm>
              <a:off x="4010" y="2797"/>
              <a:ext cx="432" cy="17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0000FF"/>
                  </a:solidFill>
                  <a:latin typeface="+mn-ea"/>
                  <a:ea typeface="+mn-ea"/>
                </a:rPr>
                <a:t>取样端</a:t>
              </a:r>
            </a:p>
          </p:txBody>
        </p:sp>
        <p:sp>
          <p:nvSpPr>
            <p:cNvPr id="255" name="Rectangle 92"/>
            <p:cNvSpPr>
              <a:spLocks noChangeArrowheads="1"/>
            </p:cNvSpPr>
            <p:nvPr/>
          </p:nvSpPr>
          <p:spPr bwMode="auto">
            <a:xfrm>
              <a:off x="4418" y="1737"/>
              <a:ext cx="41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kern="0" dirty="0" smtClean="0">
                  <a:solidFill>
                    <a:srgbClr val="FF0000"/>
                  </a:solidFill>
                  <a:latin typeface="+mn-ea"/>
                  <a:ea typeface="+mn-ea"/>
                </a:rPr>
                <a:t>输出端</a:t>
              </a:r>
              <a:endParaRPr lang="zh-CN" altLang="en-US" kern="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8272" name="Group 93"/>
            <p:cNvGrpSpPr>
              <a:grpSpLocks/>
            </p:cNvGrpSpPr>
            <p:nvPr/>
          </p:nvGrpSpPr>
          <p:grpSpPr bwMode="auto">
            <a:xfrm>
              <a:off x="4054" y="1722"/>
              <a:ext cx="118" cy="180"/>
              <a:chOff x="439" y="1230"/>
              <a:chExt cx="118" cy="180"/>
            </a:xfrm>
          </p:grpSpPr>
          <p:sp>
            <p:nvSpPr>
              <p:cNvPr id="269" name="Rectangle 94"/>
              <p:cNvSpPr>
                <a:spLocks noChangeArrowheads="1"/>
              </p:cNvSpPr>
              <p:nvPr/>
            </p:nvSpPr>
            <p:spPr bwMode="auto">
              <a:xfrm>
                <a:off x="439" y="1230"/>
                <a:ext cx="45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95"/>
              <p:cNvSpPr>
                <a:spLocks noChangeArrowheads="1"/>
              </p:cNvSpPr>
              <p:nvPr/>
            </p:nvSpPr>
            <p:spPr bwMode="auto">
              <a:xfrm>
                <a:off x="501" y="127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8273" name="Group 96"/>
            <p:cNvGrpSpPr>
              <a:grpSpLocks/>
            </p:cNvGrpSpPr>
            <p:nvPr/>
          </p:nvGrpSpPr>
          <p:grpSpPr bwMode="auto">
            <a:xfrm>
              <a:off x="4529" y="2782"/>
              <a:ext cx="157" cy="180"/>
              <a:chOff x="-526" y="2980"/>
              <a:chExt cx="157" cy="180"/>
            </a:xfrm>
          </p:grpSpPr>
          <p:sp>
            <p:nvSpPr>
              <p:cNvPr id="267" name="Rectangle 97"/>
              <p:cNvSpPr>
                <a:spLocks noChangeArrowheads="1"/>
              </p:cNvSpPr>
              <p:nvPr/>
            </p:nvSpPr>
            <p:spPr bwMode="auto">
              <a:xfrm>
                <a:off x="-526" y="298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dirty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98"/>
              <p:cNvSpPr>
                <a:spLocks noChangeArrowheads="1"/>
              </p:cNvSpPr>
              <p:nvPr/>
            </p:nvSpPr>
            <p:spPr bwMode="auto">
              <a:xfrm>
                <a:off x="-425" y="302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dirty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8274" name="Group 99"/>
            <p:cNvGrpSpPr>
              <a:grpSpLocks/>
            </p:cNvGrpSpPr>
            <p:nvPr/>
          </p:nvGrpSpPr>
          <p:grpSpPr bwMode="auto">
            <a:xfrm>
              <a:off x="4074" y="2526"/>
              <a:ext cx="109" cy="180"/>
              <a:chOff x="-1035" y="2796"/>
              <a:chExt cx="109" cy="180"/>
            </a:xfrm>
          </p:grpSpPr>
          <p:sp>
            <p:nvSpPr>
              <p:cNvPr id="265" name="Rectangle 100"/>
              <p:cNvSpPr>
                <a:spLocks noChangeArrowheads="1"/>
              </p:cNvSpPr>
              <p:nvPr/>
            </p:nvSpPr>
            <p:spPr bwMode="auto">
              <a:xfrm>
                <a:off x="-1035" y="2796"/>
                <a:ext cx="45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101"/>
              <p:cNvSpPr>
                <a:spLocks noChangeArrowheads="1"/>
              </p:cNvSpPr>
              <p:nvPr/>
            </p:nvSpPr>
            <p:spPr bwMode="auto">
              <a:xfrm>
                <a:off x="-982" y="284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259" name="Line 102"/>
            <p:cNvSpPr>
              <a:spLocks noChangeShapeType="1"/>
            </p:cNvSpPr>
            <p:nvPr/>
          </p:nvSpPr>
          <p:spPr bwMode="auto">
            <a:xfrm>
              <a:off x="3967" y="1962"/>
              <a:ext cx="9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0" name="Line 103"/>
            <p:cNvSpPr>
              <a:spLocks noChangeShapeType="1"/>
            </p:cNvSpPr>
            <p:nvPr/>
          </p:nvSpPr>
          <p:spPr bwMode="auto">
            <a:xfrm>
              <a:off x="4389" y="1997"/>
              <a:ext cx="0" cy="7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1" name="Line 104"/>
            <p:cNvSpPr>
              <a:spLocks noChangeShapeType="1"/>
            </p:cNvSpPr>
            <p:nvPr/>
          </p:nvSpPr>
          <p:spPr bwMode="auto">
            <a:xfrm>
              <a:off x="3947" y="2749"/>
              <a:ext cx="44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278" name="Group 105"/>
            <p:cNvGrpSpPr>
              <a:grpSpLocks/>
            </p:cNvGrpSpPr>
            <p:nvPr/>
          </p:nvGrpSpPr>
          <p:grpSpPr bwMode="auto">
            <a:xfrm>
              <a:off x="4849" y="2414"/>
              <a:ext cx="231" cy="249"/>
              <a:chOff x="1808" y="2360"/>
              <a:chExt cx="184" cy="176"/>
            </a:xfrm>
          </p:grpSpPr>
          <p:sp>
            <p:nvSpPr>
              <p:cNvPr id="263" name="Line 106"/>
              <p:cNvSpPr>
                <a:spLocks noChangeShapeType="1"/>
              </p:cNvSpPr>
              <p:nvPr/>
            </p:nvSpPr>
            <p:spPr bwMode="auto">
              <a:xfrm>
                <a:off x="1904" y="2360"/>
                <a:ext cx="0" cy="176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4" name="Line 107"/>
              <p:cNvSpPr>
                <a:spLocks noChangeShapeType="1"/>
              </p:cNvSpPr>
              <p:nvPr/>
            </p:nvSpPr>
            <p:spPr bwMode="auto">
              <a:xfrm>
                <a:off x="1807" y="2536"/>
                <a:ext cx="184" cy="0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81" name="Group 190"/>
          <p:cNvGrpSpPr>
            <a:grpSpLocks/>
          </p:cNvGrpSpPr>
          <p:nvPr/>
        </p:nvGrpSpPr>
        <p:grpSpPr bwMode="auto">
          <a:xfrm>
            <a:off x="873673" y="553076"/>
            <a:ext cx="4200525" cy="2273300"/>
            <a:chOff x="174" y="400"/>
            <a:chExt cx="2646" cy="1432"/>
          </a:xfrm>
        </p:grpSpPr>
        <p:sp>
          <p:nvSpPr>
            <p:cNvPr id="382" name="Line 191"/>
            <p:cNvSpPr>
              <a:spLocks noChangeShapeType="1"/>
            </p:cNvSpPr>
            <p:nvPr/>
          </p:nvSpPr>
          <p:spPr bwMode="auto">
            <a:xfrm flipV="1">
              <a:off x="2184" y="1175"/>
              <a:ext cx="1" cy="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3" name="Line 192"/>
            <p:cNvSpPr>
              <a:spLocks noChangeShapeType="1"/>
            </p:cNvSpPr>
            <p:nvPr/>
          </p:nvSpPr>
          <p:spPr bwMode="auto">
            <a:xfrm flipH="1">
              <a:off x="2185" y="872"/>
              <a:ext cx="18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4" name="Line 193"/>
            <p:cNvSpPr>
              <a:spLocks noChangeShapeType="1"/>
            </p:cNvSpPr>
            <p:nvPr/>
          </p:nvSpPr>
          <p:spPr bwMode="auto">
            <a:xfrm flipV="1">
              <a:off x="2185" y="457"/>
              <a:ext cx="1" cy="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" name="Line 194"/>
            <p:cNvSpPr>
              <a:spLocks noChangeShapeType="1"/>
            </p:cNvSpPr>
            <p:nvPr/>
          </p:nvSpPr>
          <p:spPr bwMode="auto">
            <a:xfrm flipV="1">
              <a:off x="2185" y="572"/>
              <a:ext cx="1" cy="218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6" name="Rectangle 195"/>
            <p:cNvSpPr>
              <a:spLocks noChangeArrowheads="1"/>
            </p:cNvSpPr>
            <p:nvPr/>
          </p:nvSpPr>
          <p:spPr bwMode="auto">
            <a:xfrm>
              <a:off x="2148" y="572"/>
              <a:ext cx="82" cy="2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7" name="Freeform 196"/>
            <p:cNvSpPr>
              <a:spLocks/>
            </p:cNvSpPr>
            <p:nvPr/>
          </p:nvSpPr>
          <p:spPr bwMode="auto">
            <a:xfrm>
              <a:off x="2166" y="853"/>
              <a:ext cx="46" cy="46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8" name="Freeform 197"/>
            <p:cNvSpPr>
              <a:spLocks/>
            </p:cNvSpPr>
            <p:nvPr/>
          </p:nvSpPr>
          <p:spPr bwMode="auto">
            <a:xfrm>
              <a:off x="2346" y="443"/>
              <a:ext cx="46" cy="36"/>
            </a:xfrm>
            <a:custGeom>
              <a:avLst/>
              <a:gdLst>
                <a:gd name="T0" fmla="*/ 0 w 51"/>
                <a:gd name="T1" fmla="*/ 18 h 41"/>
                <a:gd name="T2" fmla="*/ 10 w 51"/>
                <a:gd name="T3" fmla="*/ 0 h 41"/>
                <a:gd name="T4" fmla="*/ 37 w 51"/>
                <a:gd name="T5" fmla="*/ 0 h 41"/>
                <a:gd name="T6" fmla="*/ 46 w 51"/>
                <a:gd name="T7" fmla="*/ 18 h 41"/>
                <a:gd name="T8" fmla="*/ 37 w 51"/>
                <a:gd name="T9" fmla="*/ 36 h 41"/>
                <a:gd name="T10" fmla="*/ 10 w 51"/>
                <a:gd name="T11" fmla="*/ 36 h 41"/>
                <a:gd name="T12" fmla="*/ 0 w 51"/>
                <a:gd name="T13" fmla="*/ 18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41"/>
                  </a:lnTo>
                  <a:lnTo>
                    <a:pt x="1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" name="Rectangle 198"/>
            <p:cNvSpPr>
              <a:spLocks noChangeArrowheads="1"/>
            </p:cNvSpPr>
            <p:nvPr/>
          </p:nvSpPr>
          <p:spPr bwMode="auto">
            <a:xfrm>
              <a:off x="2427" y="400"/>
              <a:ext cx="98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199"/>
            <p:cNvSpPr>
              <a:spLocks noChangeArrowheads="1"/>
            </p:cNvSpPr>
            <p:nvPr/>
          </p:nvSpPr>
          <p:spPr bwMode="auto">
            <a:xfrm>
              <a:off x="2504" y="454"/>
              <a:ext cx="12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CC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200"/>
            <p:cNvSpPr>
              <a:spLocks noChangeArrowheads="1"/>
            </p:cNvSpPr>
            <p:nvPr/>
          </p:nvSpPr>
          <p:spPr bwMode="auto">
            <a:xfrm>
              <a:off x="1935" y="541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201"/>
            <p:cNvSpPr>
              <a:spLocks noChangeArrowheads="1"/>
            </p:cNvSpPr>
            <p:nvPr/>
          </p:nvSpPr>
          <p:spPr bwMode="auto">
            <a:xfrm>
              <a:off x="2012" y="595"/>
              <a:ext cx="10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3" name="Freeform 202"/>
            <p:cNvSpPr>
              <a:spLocks/>
            </p:cNvSpPr>
            <p:nvPr/>
          </p:nvSpPr>
          <p:spPr bwMode="auto">
            <a:xfrm>
              <a:off x="2725" y="853"/>
              <a:ext cx="36" cy="46"/>
            </a:xfrm>
            <a:custGeom>
              <a:avLst/>
              <a:gdLst>
                <a:gd name="T0" fmla="*/ 0 w 41"/>
                <a:gd name="T1" fmla="*/ 19 h 51"/>
                <a:gd name="T2" fmla="*/ 9 w 41"/>
                <a:gd name="T3" fmla="*/ 0 h 51"/>
                <a:gd name="T4" fmla="*/ 27 w 41"/>
                <a:gd name="T5" fmla="*/ 0 h 51"/>
                <a:gd name="T6" fmla="*/ 36 w 41"/>
                <a:gd name="T7" fmla="*/ 19 h 51"/>
                <a:gd name="T8" fmla="*/ 27 w 41"/>
                <a:gd name="T9" fmla="*/ 46 h 51"/>
                <a:gd name="T10" fmla="*/ 9 w 41"/>
                <a:gd name="T11" fmla="*/ 46 h 51"/>
                <a:gd name="T12" fmla="*/ 0 w 4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4" name="Rectangle 203"/>
            <p:cNvSpPr>
              <a:spLocks noChangeArrowheads="1"/>
            </p:cNvSpPr>
            <p:nvPr/>
          </p:nvSpPr>
          <p:spPr bwMode="auto">
            <a:xfrm>
              <a:off x="2680" y="992"/>
              <a:ext cx="76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204"/>
            <p:cNvSpPr>
              <a:spLocks noChangeArrowheads="1"/>
            </p:cNvSpPr>
            <p:nvPr/>
          </p:nvSpPr>
          <p:spPr bwMode="auto">
            <a:xfrm>
              <a:off x="2759" y="1059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6" name="Line 205"/>
            <p:cNvSpPr>
              <a:spLocks noChangeShapeType="1"/>
            </p:cNvSpPr>
            <p:nvPr/>
          </p:nvSpPr>
          <p:spPr bwMode="auto">
            <a:xfrm>
              <a:off x="2011" y="962"/>
              <a:ext cx="1" cy="21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7" name="Line 206"/>
            <p:cNvSpPr>
              <a:spLocks noChangeShapeType="1"/>
            </p:cNvSpPr>
            <p:nvPr/>
          </p:nvSpPr>
          <p:spPr bwMode="auto">
            <a:xfrm flipV="1">
              <a:off x="2011" y="962"/>
              <a:ext cx="174" cy="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8" name="Line 207"/>
            <p:cNvSpPr>
              <a:spLocks noChangeShapeType="1"/>
            </p:cNvSpPr>
            <p:nvPr/>
          </p:nvSpPr>
          <p:spPr bwMode="auto">
            <a:xfrm>
              <a:off x="2011" y="1108"/>
              <a:ext cx="174" cy="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" name="Freeform 208"/>
            <p:cNvSpPr>
              <a:spLocks/>
            </p:cNvSpPr>
            <p:nvPr/>
          </p:nvSpPr>
          <p:spPr bwMode="auto">
            <a:xfrm>
              <a:off x="2093" y="1125"/>
              <a:ext cx="92" cy="55"/>
            </a:xfrm>
            <a:custGeom>
              <a:avLst/>
              <a:gdLst>
                <a:gd name="T0" fmla="*/ 0 w 102"/>
                <a:gd name="T1" fmla="*/ 37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5 h 61"/>
                <a:gd name="T8" fmla="*/ 0 w 102"/>
                <a:gd name="T9" fmla="*/ 3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" name="Line 209"/>
            <p:cNvSpPr>
              <a:spLocks noChangeShapeType="1"/>
            </p:cNvSpPr>
            <p:nvPr/>
          </p:nvSpPr>
          <p:spPr bwMode="auto">
            <a:xfrm flipV="1">
              <a:off x="2755" y="1308"/>
              <a:ext cx="0" cy="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1" name="Line 210"/>
            <p:cNvSpPr>
              <a:spLocks noChangeShapeType="1"/>
            </p:cNvSpPr>
            <p:nvPr/>
          </p:nvSpPr>
          <p:spPr bwMode="auto">
            <a:xfrm flipV="1">
              <a:off x="2185" y="1316"/>
              <a:ext cx="1" cy="209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2" name="Rectangle 211"/>
            <p:cNvSpPr>
              <a:spLocks noChangeArrowheads="1"/>
            </p:cNvSpPr>
            <p:nvPr/>
          </p:nvSpPr>
          <p:spPr bwMode="auto">
            <a:xfrm>
              <a:off x="2148" y="1316"/>
              <a:ext cx="82" cy="20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3" name="Freeform 212"/>
            <p:cNvSpPr>
              <a:spLocks/>
            </p:cNvSpPr>
            <p:nvPr/>
          </p:nvSpPr>
          <p:spPr bwMode="auto">
            <a:xfrm>
              <a:off x="2737" y="1272"/>
              <a:ext cx="37" cy="36"/>
            </a:xfrm>
            <a:custGeom>
              <a:avLst/>
              <a:gdLst>
                <a:gd name="T0" fmla="*/ 0 w 41"/>
                <a:gd name="T1" fmla="*/ 18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8 h 40"/>
                <a:gd name="T8" fmla="*/ 28 w 41"/>
                <a:gd name="T9" fmla="*/ 36 h 40"/>
                <a:gd name="T10" fmla="*/ 9 w 41"/>
                <a:gd name="T11" fmla="*/ 36 h 40"/>
                <a:gd name="T12" fmla="*/ 0 w 41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" name="Line 213"/>
            <p:cNvSpPr>
              <a:spLocks noChangeShapeType="1"/>
            </p:cNvSpPr>
            <p:nvPr/>
          </p:nvSpPr>
          <p:spPr bwMode="auto">
            <a:xfrm flipH="1">
              <a:off x="2691" y="1498"/>
              <a:ext cx="12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5" name="Rectangle 214"/>
            <p:cNvSpPr>
              <a:spLocks noChangeArrowheads="1"/>
            </p:cNvSpPr>
            <p:nvPr/>
          </p:nvSpPr>
          <p:spPr bwMode="auto">
            <a:xfrm>
              <a:off x="1906" y="1339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215"/>
            <p:cNvSpPr>
              <a:spLocks noChangeArrowheads="1"/>
            </p:cNvSpPr>
            <p:nvPr/>
          </p:nvSpPr>
          <p:spPr bwMode="auto">
            <a:xfrm>
              <a:off x="1986" y="1392"/>
              <a:ext cx="112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7" name="Line 216"/>
            <p:cNvSpPr>
              <a:spLocks noChangeShapeType="1"/>
            </p:cNvSpPr>
            <p:nvPr/>
          </p:nvSpPr>
          <p:spPr bwMode="auto">
            <a:xfrm flipH="1">
              <a:off x="1615" y="1072"/>
              <a:ext cx="39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8" name="Line 217"/>
            <p:cNvSpPr>
              <a:spLocks noChangeShapeType="1"/>
            </p:cNvSpPr>
            <p:nvPr/>
          </p:nvSpPr>
          <p:spPr bwMode="auto">
            <a:xfrm flipV="1">
              <a:off x="1080" y="1432"/>
              <a:ext cx="1" cy="39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" name="Line 218"/>
            <p:cNvSpPr>
              <a:spLocks noChangeShapeType="1"/>
            </p:cNvSpPr>
            <p:nvPr/>
          </p:nvSpPr>
          <p:spPr bwMode="auto">
            <a:xfrm flipH="1">
              <a:off x="1080" y="876"/>
              <a:ext cx="31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" name="Line 219"/>
            <p:cNvSpPr>
              <a:spLocks noChangeShapeType="1"/>
            </p:cNvSpPr>
            <p:nvPr/>
          </p:nvSpPr>
          <p:spPr bwMode="auto">
            <a:xfrm flipV="1">
              <a:off x="1081" y="461"/>
              <a:ext cx="1" cy="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" name="Line 220"/>
            <p:cNvSpPr>
              <a:spLocks noChangeShapeType="1"/>
            </p:cNvSpPr>
            <p:nvPr/>
          </p:nvSpPr>
          <p:spPr bwMode="auto">
            <a:xfrm flipV="1">
              <a:off x="1081" y="576"/>
              <a:ext cx="1" cy="218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2" name="Rectangle 221"/>
            <p:cNvSpPr>
              <a:spLocks noChangeArrowheads="1"/>
            </p:cNvSpPr>
            <p:nvPr/>
          </p:nvSpPr>
          <p:spPr bwMode="auto">
            <a:xfrm>
              <a:off x="1044" y="576"/>
              <a:ext cx="82" cy="2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3" name="Freeform 222"/>
            <p:cNvSpPr>
              <a:spLocks/>
            </p:cNvSpPr>
            <p:nvPr/>
          </p:nvSpPr>
          <p:spPr bwMode="auto">
            <a:xfrm>
              <a:off x="1062" y="857"/>
              <a:ext cx="46" cy="4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" name="Rectangle 223"/>
            <p:cNvSpPr>
              <a:spLocks noChangeArrowheads="1"/>
            </p:cNvSpPr>
            <p:nvPr/>
          </p:nvSpPr>
          <p:spPr bwMode="auto">
            <a:xfrm>
              <a:off x="1205" y="595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224"/>
            <p:cNvSpPr>
              <a:spLocks noChangeArrowheads="1"/>
            </p:cNvSpPr>
            <p:nvPr/>
          </p:nvSpPr>
          <p:spPr bwMode="auto">
            <a:xfrm>
              <a:off x="1281" y="648"/>
              <a:ext cx="10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6" name="Line 225"/>
            <p:cNvSpPr>
              <a:spLocks noChangeShapeType="1"/>
            </p:cNvSpPr>
            <p:nvPr/>
          </p:nvSpPr>
          <p:spPr bwMode="auto">
            <a:xfrm>
              <a:off x="907" y="966"/>
              <a:ext cx="1" cy="2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" name="Line 226"/>
            <p:cNvSpPr>
              <a:spLocks noChangeShapeType="1"/>
            </p:cNvSpPr>
            <p:nvPr/>
          </p:nvSpPr>
          <p:spPr bwMode="auto">
            <a:xfrm flipV="1">
              <a:off x="907" y="966"/>
              <a:ext cx="174" cy="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" name="Line 227"/>
            <p:cNvSpPr>
              <a:spLocks noChangeShapeType="1"/>
            </p:cNvSpPr>
            <p:nvPr/>
          </p:nvSpPr>
          <p:spPr bwMode="auto">
            <a:xfrm>
              <a:off x="907" y="1111"/>
              <a:ext cx="174" cy="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" name="Freeform 228"/>
            <p:cNvSpPr>
              <a:spLocks/>
            </p:cNvSpPr>
            <p:nvPr/>
          </p:nvSpPr>
          <p:spPr bwMode="auto">
            <a:xfrm>
              <a:off x="989" y="1129"/>
              <a:ext cx="92" cy="54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" name="Rectangle 229"/>
            <p:cNvSpPr>
              <a:spLocks noChangeArrowheads="1"/>
            </p:cNvSpPr>
            <p:nvPr/>
          </p:nvSpPr>
          <p:spPr bwMode="auto">
            <a:xfrm>
              <a:off x="1044" y="1551"/>
              <a:ext cx="82" cy="20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1" name="Rectangle 230"/>
            <p:cNvSpPr>
              <a:spLocks noChangeArrowheads="1"/>
            </p:cNvSpPr>
            <p:nvPr/>
          </p:nvSpPr>
          <p:spPr bwMode="auto">
            <a:xfrm>
              <a:off x="801" y="1574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2" name="Rectangle 231"/>
            <p:cNvSpPr>
              <a:spLocks noChangeArrowheads="1"/>
            </p:cNvSpPr>
            <p:nvPr/>
          </p:nvSpPr>
          <p:spPr bwMode="auto">
            <a:xfrm>
              <a:off x="886" y="1628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3" name="Line 232"/>
            <p:cNvSpPr>
              <a:spLocks noChangeShapeType="1"/>
            </p:cNvSpPr>
            <p:nvPr/>
          </p:nvSpPr>
          <p:spPr bwMode="auto">
            <a:xfrm flipH="1">
              <a:off x="437" y="1075"/>
              <a:ext cx="47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4" name="Freeform 233"/>
            <p:cNvSpPr>
              <a:spLocks/>
            </p:cNvSpPr>
            <p:nvPr/>
          </p:nvSpPr>
          <p:spPr bwMode="auto">
            <a:xfrm>
              <a:off x="228" y="1057"/>
              <a:ext cx="36" cy="35"/>
            </a:xfrm>
            <a:custGeom>
              <a:avLst/>
              <a:gdLst>
                <a:gd name="T0" fmla="*/ 0 w 40"/>
                <a:gd name="T1" fmla="*/ 18 h 40"/>
                <a:gd name="T2" fmla="*/ 9 w 40"/>
                <a:gd name="T3" fmla="*/ 0 h 40"/>
                <a:gd name="T4" fmla="*/ 27 w 40"/>
                <a:gd name="T5" fmla="*/ 0 h 40"/>
                <a:gd name="T6" fmla="*/ 36 w 40"/>
                <a:gd name="T7" fmla="*/ 18 h 40"/>
                <a:gd name="T8" fmla="*/ 27 w 40"/>
                <a:gd name="T9" fmla="*/ 35 h 40"/>
                <a:gd name="T10" fmla="*/ 9 w 40"/>
                <a:gd name="T11" fmla="*/ 35 h 40"/>
                <a:gd name="T12" fmla="*/ 0 w 40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5" name="Rectangle 234"/>
            <p:cNvSpPr>
              <a:spLocks noChangeArrowheads="1"/>
            </p:cNvSpPr>
            <p:nvPr/>
          </p:nvSpPr>
          <p:spPr bwMode="auto">
            <a:xfrm>
              <a:off x="1805" y="1484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6" name="Rectangle 235"/>
            <p:cNvSpPr>
              <a:spLocks noChangeArrowheads="1"/>
            </p:cNvSpPr>
            <p:nvPr/>
          </p:nvSpPr>
          <p:spPr bwMode="auto">
            <a:xfrm>
              <a:off x="1903" y="1544"/>
              <a:ext cx="29" cy="10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7" name="Rectangle 236"/>
            <p:cNvSpPr>
              <a:spLocks noChangeArrowheads="1"/>
            </p:cNvSpPr>
            <p:nvPr/>
          </p:nvSpPr>
          <p:spPr bwMode="auto">
            <a:xfrm>
              <a:off x="201" y="1160"/>
              <a:ext cx="76" cy="1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8" name="Rectangle 237"/>
            <p:cNvSpPr>
              <a:spLocks noChangeArrowheads="1"/>
            </p:cNvSpPr>
            <p:nvPr/>
          </p:nvSpPr>
          <p:spPr bwMode="auto">
            <a:xfrm>
              <a:off x="268" y="1214"/>
              <a:ext cx="2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9" name="Freeform 238"/>
            <p:cNvSpPr>
              <a:spLocks/>
            </p:cNvSpPr>
            <p:nvPr/>
          </p:nvSpPr>
          <p:spPr bwMode="auto">
            <a:xfrm>
              <a:off x="579" y="1057"/>
              <a:ext cx="46" cy="4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" name="Line 239"/>
            <p:cNvSpPr>
              <a:spLocks noChangeShapeType="1"/>
            </p:cNvSpPr>
            <p:nvPr/>
          </p:nvSpPr>
          <p:spPr bwMode="auto">
            <a:xfrm>
              <a:off x="1542" y="1001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" name="Line 240"/>
            <p:cNvSpPr>
              <a:spLocks noChangeShapeType="1"/>
            </p:cNvSpPr>
            <p:nvPr/>
          </p:nvSpPr>
          <p:spPr bwMode="auto">
            <a:xfrm>
              <a:off x="1602" y="1001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2" name="Group 241"/>
            <p:cNvGrpSpPr>
              <a:grpSpLocks/>
            </p:cNvGrpSpPr>
            <p:nvPr/>
          </p:nvGrpSpPr>
          <p:grpSpPr bwMode="auto">
            <a:xfrm>
              <a:off x="1435" y="922"/>
              <a:ext cx="95" cy="95"/>
              <a:chOff x="2940" y="1946"/>
              <a:chExt cx="106" cy="106"/>
            </a:xfrm>
          </p:grpSpPr>
          <p:sp>
            <p:nvSpPr>
              <p:cNvPr id="483" name="Line 242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4" name="Line 243"/>
              <p:cNvSpPr>
                <a:spLocks noChangeShapeType="1"/>
              </p:cNvSpPr>
              <p:nvPr/>
            </p:nvSpPr>
            <p:spPr bwMode="auto">
              <a:xfrm>
                <a:off x="2994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3" name="Line 244"/>
            <p:cNvSpPr>
              <a:spLocks noChangeShapeType="1"/>
            </p:cNvSpPr>
            <p:nvPr/>
          </p:nvSpPr>
          <p:spPr bwMode="auto">
            <a:xfrm>
              <a:off x="1719" y="454"/>
              <a:ext cx="0" cy="6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4" name="Rectangle 245"/>
            <p:cNvSpPr>
              <a:spLocks noChangeArrowheads="1"/>
            </p:cNvSpPr>
            <p:nvPr/>
          </p:nvSpPr>
          <p:spPr bwMode="auto">
            <a:xfrm rot="-5400000">
              <a:off x="1610" y="727"/>
              <a:ext cx="217" cy="8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35" name="Line 246"/>
            <p:cNvSpPr>
              <a:spLocks noChangeShapeType="1"/>
            </p:cNvSpPr>
            <p:nvPr/>
          </p:nvSpPr>
          <p:spPr bwMode="auto">
            <a:xfrm flipH="1">
              <a:off x="599" y="465"/>
              <a:ext cx="17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6" name="Freeform 247"/>
            <p:cNvSpPr>
              <a:spLocks/>
            </p:cNvSpPr>
            <p:nvPr/>
          </p:nvSpPr>
          <p:spPr bwMode="auto">
            <a:xfrm>
              <a:off x="1695" y="440"/>
              <a:ext cx="46" cy="46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7" name="Freeform 248"/>
            <p:cNvSpPr>
              <a:spLocks/>
            </p:cNvSpPr>
            <p:nvPr/>
          </p:nvSpPr>
          <p:spPr bwMode="auto">
            <a:xfrm>
              <a:off x="1057" y="439"/>
              <a:ext cx="46" cy="46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8" name="Line 249"/>
            <p:cNvSpPr>
              <a:spLocks noChangeShapeType="1"/>
            </p:cNvSpPr>
            <p:nvPr/>
          </p:nvSpPr>
          <p:spPr bwMode="auto">
            <a:xfrm>
              <a:off x="1398" y="873"/>
              <a:ext cx="0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9" name="Line 250"/>
            <p:cNvSpPr>
              <a:spLocks noChangeShapeType="1"/>
            </p:cNvSpPr>
            <p:nvPr/>
          </p:nvSpPr>
          <p:spPr bwMode="auto">
            <a:xfrm flipH="1">
              <a:off x="1403" y="1074"/>
              <a:ext cx="1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" name="Line 251"/>
            <p:cNvSpPr>
              <a:spLocks noChangeShapeType="1"/>
            </p:cNvSpPr>
            <p:nvPr/>
          </p:nvSpPr>
          <p:spPr bwMode="auto">
            <a:xfrm>
              <a:off x="604" y="461"/>
              <a:ext cx="0" cy="6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" name="Rectangle 252"/>
            <p:cNvSpPr>
              <a:spLocks noChangeArrowheads="1"/>
            </p:cNvSpPr>
            <p:nvPr/>
          </p:nvSpPr>
          <p:spPr bwMode="auto">
            <a:xfrm rot="-5400000">
              <a:off x="494" y="727"/>
              <a:ext cx="217" cy="8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2" name="Line 253"/>
            <p:cNvSpPr>
              <a:spLocks noChangeShapeType="1"/>
            </p:cNvSpPr>
            <p:nvPr/>
          </p:nvSpPr>
          <p:spPr bwMode="auto">
            <a:xfrm>
              <a:off x="382" y="1001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3" name="Line 254"/>
            <p:cNvSpPr>
              <a:spLocks noChangeShapeType="1"/>
            </p:cNvSpPr>
            <p:nvPr/>
          </p:nvSpPr>
          <p:spPr bwMode="auto">
            <a:xfrm>
              <a:off x="442" y="1001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4" name="Group 255"/>
            <p:cNvGrpSpPr>
              <a:grpSpLocks/>
            </p:cNvGrpSpPr>
            <p:nvPr/>
          </p:nvGrpSpPr>
          <p:grpSpPr bwMode="auto">
            <a:xfrm>
              <a:off x="441" y="935"/>
              <a:ext cx="96" cy="94"/>
              <a:chOff x="2940" y="1946"/>
              <a:chExt cx="106" cy="106"/>
            </a:xfrm>
          </p:grpSpPr>
          <p:sp>
            <p:nvSpPr>
              <p:cNvPr id="481" name="Line 256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" name="Line 257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5" name="Line 258"/>
            <p:cNvSpPr>
              <a:spLocks noChangeShapeType="1"/>
            </p:cNvSpPr>
            <p:nvPr/>
          </p:nvSpPr>
          <p:spPr bwMode="auto">
            <a:xfrm flipH="1">
              <a:off x="258" y="1077"/>
              <a:ext cx="12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6" name="Line 259"/>
            <p:cNvSpPr>
              <a:spLocks noChangeShapeType="1"/>
            </p:cNvSpPr>
            <p:nvPr/>
          </p:nvSpPr>
          <p:spPr bwMode="auto">
            <a:xfrm flipV="1">
              <a:off x="239" y="1440"/>
              <a:ext cx="0" cy="1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7" name="Freeform 260"/>
            <p:cNvSpPr>
              <a:spLocks/>
            </p:cNvSpPr>
            <p:nvPr/>
          </p:nvSpPr>
          <p:spPr bwMode="auto">
            <a:xfrm>
              <a:off x="220" y="1411"/>
              <a:ext cx="37" cy="36"/>
            </a:xfrm>
            <a:custGeom>
              <a:avLst/>
              <a:gdLst>
                <a:gd name="T0" fmla="*/ 0 w 41"/>
                <a:gd name="T1" fmla="*/ 18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8 h 40"/>
                <a:gd name="T8" fmla="*/ 28 w 41"/>
                <a:gd name="T9" fmla="*/ 36 h 40"/>
                <a:gd name="T10" fmla="*/ 9 w 41"/>
                <a:gd name="T11" fmla="*/ 36 h 40"/>
                <a:gd name="T12" fmla="*/ 0 w 41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8" name="Line 261"/>
            <p:cNvSpPr>
              <a:spLocks noChangeShapeType="1"/>
            </p:cNvSpPr>
            <p:nvPr/>
          </p:nvSpPr>
          <p:spPr bwMode="auto">
            <a:xfrm flipH="1">
              <a:off x="174" y="1568"/>
              <a:ext cx="12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9" name="Freeform 262"/>
            <p:cNvSpPr>
              <a:spLocks/>
            </p:cNvSpPr>
            <p:nvPr/>
          </p:nvSpPr>
          <p:spPr bwMode="auto">
            <a:xfrm>
              <a:off x="1695" y="1049"/>
              <a:ext cx="46" cy="4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" name="Line 263"/>
            <p:cNvSpPr>
              <a:spLocks noChangeShapeType="1"/>
            </p:cNvSpPr>
            <p:nvPr/>
          </p:nvSpPr>
          <p:spPr bwMode="auto">
            <a:xfrm>
              <a:off x="2597" y="873"/>
              <a:ext cx="0" cy="8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" name="Line 264"/>
            <p:cNvSpPr>
              <a:spLocks noChangeShapeType="1"/>
            </p:cNvSpPr>
            <p:nvPr/>
          </p:nvSpPr>
          <p:spPr bwMode="auto">
            <a:xfrm flipH="1">
              <a:off x="1557" y="1730"/>
              <a:ext cx="10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" name="Rectangle 265"/>
            <p:cNvSpPr>
              <a:spLocks noChangeArrowheads="1"/>
            </p:cNvSpPr>
            <p:nvPr/>
          </p:nvSpPr>
          <p:spPr bwMode="auto">
            <a:xfrm>
              <a:off x="1783" y="1689"/>
              <a:ext cx="220" cy="8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53" name="Line 266"/>
            <p:cNvSpPr>
              <a:spLocks noChangeShapeType="1"/>
            </p:cNvSpPr>
            <p:nvPr/>
          </p:nvSpPr>
          <p:spPr bwMode="auto">
            <a:xfrm>
              <a:off x="1500" y="1668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4" name="Line 267"/>
            <p:cNvSpPr>
              <a:spLocks noChangeShapeType="1"/>
            </p:cNvSpPr>
            <p:nvPr/>
          </p:nvSpPr>
          <p:spPr bwMode="auto">
            <a:xfrm>
              <a:off x="1560" y="1668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5" name="Group 268"/>
            <p:cNvGrpSpPr>
              <a:grpSpLocks/>
            </p:cNvGrpSpPr>
            <p:nvPr/>
          </p:nvGrpSpPr>
          <p:grpSpPr bwMode="auto">
            <a:xfrm>
              <a:off x="1559" y="1601"/>
              <a:ext cx="96" cy="95"/>
              <a:chOff x="2940" y="1946"/>
              <a:chExt cx="106" cy="106"/>
            </a:xfrm>
          </p:grpSpPr>
          <p:sp>
            <p:nvSpPr>
              <p:cNvPr id="479" name="Line 269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0" name="Line 270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6" name="Freeform 271"/>
            <p:cNvSpPr>
              <a:spLocks/>
            </p:cNvSpPr>
            <p:nvPr/>
          </p:nvSpPr>
          <p:spPr bwMode="auto">
            <a:xfrm>
              <a:off x="2160" y="446"/>
              <a:ext cx="46" cy="4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7" name="Rectangle 272"/>
            <p:cNvSpPr>
              <a:spLocks noChangeArrowheads="1"/>
            </p:cNvSpPr>
            <p:nvPr/>
          </p:nvSpPr>
          <p:spPr bwMode="auto">
            <a:xfrm>
              <a:off x="674" y="694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58" name="Rectangle 273"/>
            <p:cNvSpPr>
              <a:spLocks noChangeArrowheads="1"/>
            </p:cNvSpPr>
            <p:nvPr/>
          </p:nvSpPr>
          <p:spPr bwMode="auto">
            <a:xfrm>
              <a:off x="753" y="748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59" name="Rectangle 274"/>
            <p:cNvSpPr>
              <a:spLocks noChangeArrowheads="1"/>
            </p:cNvSpPr>
            <p:nvPr/>
          </p:nvSpPr>
          <p:spPr bwMode="auto">
            <a:xfrm>
              <a:off x="1802" y="677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0" name="Rectangle 275"/>
            <p:cNvSpPr>
              <a:spLocks noChangeArrowheads="1"/>
            </p:cNvSpPr>
            <p:nvPr/>
          </p:nvSpPr>
          <p:spPr bwMode="auto">
            <a:xfrm>
              <a:off x="1880" y="730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1" name="Rectangle 276"/>
            <p:cNvSpPr>
              <a:spLocks noChangeArrowheads="1"/>
            </p:cNvSpPr>
            <p:nvPr/>
          </p:nvSpPr>
          <p:spPr bwMode="auto">
            <a:xfrm>
              <a:off x="2160" y="983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2" name="Rectangle 277"/>
            <p:cNvSpPr>
              <a:spLocks noChangeArrowheads="1"/>
            </p:cNvSpPr>
            <p:nvPr/>
          </p:nvSpPr>
          <p:spPr bwMode="auto">
            <a:xfrm>
              <a:off x="2268" y="1037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3" name="Rectangle 278"/>
            <p:cNvSpPr>
              <a:spLocks noChangeArrowheads="1"/>
            </p:cNvSpPr>
            <p:nvPr/>
          </p:nvSpPr>
          <p:spPr bwMode="auto">
            <a:xfrm>
              <a:off x="1128" y="995"/>
              <a:ext cx="91" cy="1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4" name="Rectangle 279"/>
            <p:cNvSpPr>
              <a:spLocks noChangeArrowheads="1"/>
            </p:cNvSpPr>
            <p:nvPr/>
          </p:nvSpPr>
          <p:spPr bwMode="auto">
            <a:xfrm>
              <a:off x="1236" y="1049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5" name="Line 280"/>
            <p:cNvSpPr>
              <a:spLocks noChangeShapeType="1"/>
            </p:cNvSpPr>
            <p:nvPr/>
          </p:nvSpPr>
          <p:spPr bwMode="auto">
            <a:xfrm>
              <a:off x="2372" y="806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6" name="Line 281"/>
            <p:cNvSpPr>
              <a:spLocks noChangeShapeType="1"/>
            </p:cNvSpPr>
            <p:nvPr/>
          </p:nvSpPr>
          <p:spPr bwMode="auto">
            <a:xfrm>
              <a:off x="2432" y="806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7" name="Group 282"/>
            <p:cNvGrpSpPr>
              <a:grpSpLocks/>
            </p:cNvGrpSpPr>
            <p:nvPr/>
          </p:nvGrpSpPr>
          <p:grpSpPr bwMode="auto">
            <a:xfrm>
              <a:off x="2254" y="738"/>
              <a:ext cx="96" cy="95"/>
              <a:chOff x="2940" y="1946"/>
              <a:chExt cx="106" cy="106"/>
            </a:xfrm>
          </p:grpSpPr>
          <p:sp>
            <p:nvSpPr>
              <p:cNvPr id="477" name="Line 283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8" name="Line 284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8" name="Line 285"/>
            <p:cNvSpPr>
              <a:spLocks noChangeShapeType="1"/>
            </p:cNvSpPr>
            <p:nvPr/>
          </p:nvSpPr>
          <p:spPr bwMode="auto">
            <a:xfrm flipH="1">
              <a:off x="2437" y="873"/>
              <a:ext cx="28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9" name="Freeform 286"/>
            <p:cNvSpPr>
              <a:spLocks/>
            </p:cNvSpPr>
            <p:nvPr/>
          </p:nvSpPr>
          <p:spPr bwMode="auto">
            <a:xfrm>
              <a:off x="1057" y="1399"/>
              <a:ext cx="46" cy="46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0" name="Line 287"/>
            <p:cNvSpPr>
              <a:spLocks noChangeShapeType="1"/>
            </p:cNvSpPr>
            <p:nvPr/>
          </p:nvSpPr>
          <p:spPr bwMode="auto">
            <a:xfrm flipV="1">
              <a:off x="1081" y="1181"/>
              <a:ext cx="1" cy="2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" name="Line 288"/>
            <p:cNvSpPr>
              <a:spLocks noChangeShapeType="1"/>
            </p:cNvSpPr>
            <p:nvPr/>
          </p:nvSpPr>
          <p:spPr bwMode="auto">
            <a:xfrm flipH="1">
              <a:off x="2122" y="1627"/>
              <a:ext cx="12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" name="Line 289"/>
            <p:cNvSpPr>
              <a:spLocks noChangeShapeType="1"/>
            </p:cNvSpPr>
            <p:nvPr/>
          </p:nvSpPr>
          <p:spPr bwMode="auto">
            <a:xfrm flipH="1">
              <a:off x="1319" y="1730"/>
              <a:ext cx="1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3" name="Line 290"/>
            <p:cNvSpPr>
              <a:spLocks noChangeShapeType="1"/>
            </p:cNvSpPr>
            <p:nvPr/>
          </p:nvSpPr>
          <p:spPr bwMode="auto">
            <a:xfrm flipH="1">
              <a:off x="1070" y="1418"/>
              <a:ext cx="2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4" name="Line 291"/>
            <p:cNvSpPr>
              <a:spLocks noChangeShapeType="1"/>
            </p:cNvSpPr>
            <p:nvPr/>
          </p:nvSpPr>
          <p:spPr bwMode="auto">
            <a:xfrm>
              <a:off x="1325" y="1421"/>
              <a:ext cx="0" cy="3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5" name="Line 292"/>
            <p:cNvSpPr>
              <a:spLocks noChangeShapeType="1"/>
            </p:cNvSpPr>
            <p:nvPr/>
          </p:nvSpPr>
          <p:spPr bwMode="auto">
            <a:xfrm flipH="1">
              <a:off x="1021" y="1831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6" name="Freeform 293"/>
            <p:cNvSpPr>
              <a:spLocks/>
            </p:cNvSpPr>
            <p:nvPr/>
          </p:nvSpPr>
          <p:spPr bwMode="auto">
            <a:xfrm>
              <a:off x="2578" y="853"/>
              <a:ext cx="46" cy="46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5" name="Line 313"/>
          <p:cNvSpPr>
            <a:spLocks noChangeShapeType="1"/>
          </p:cNvSpPr>
          <p:nvPr/>
        </p:nvSpPr>
        <p:spPr bwMode="auto">
          <a:xfrm>
            <a:off x="4089948" y="1291264"/>
            <a:ext cx="82867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6" name="Line 314"/>
          <p:cNvSpPr>
            <a:spLocks noChangeShapeType="1"/>
          </p:cNvSpPr>
          <p:nvPr/>
        </p:nvSpPr>
        <p:spPr bwMode="auto">
          <a:xfrm rot="5400000">
            <a:off x="4025654" y="1998495"/>
            <a:ext cx="138588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52" name="组合 251"/>
          <p:cNvGrpSpPr/>
          <p:nvPr/>
        </p:nvGrpSpPr>
        <p:grpSpPr>
          <a:xfrm>
            <a:off x="973685" y="3818483"/>
            <a:ext cx="4200526" cy="1891802"/>
            <a:chOff x="983022" y="4175427"/>
            <a:chExt cx="4200526" cy="1891802"/>
          </a:xfrm>
        </p:grpSpPr>
        <p:sp>
          <p:nvSpPr>
            <p:cNvPr id="490" name="Line 249"/>
            <p:cNvSpPr>
              <a:spLocks noChangeShapeType="1"/>
            </p:cNvSpPr>
            <p:nvPr/>
          </p:nvSpPr>
          <p:spPr bwMode="auto">
            <a:xfrm flipH="1">
              <a:off x="4539021" y="4227338"/>
              <a:ext cx="0" cy="62404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191"/>
            <p:cNvSpPr>
              <a:spLocks noChangeShapeType="1"/>
            </p:cNvSpPr>
            <p:nvPr/>
          </p:nvSpPr>
          <p:spPr bwMode="auto">
            <a:xfrm flipV="1">
              <a:off x="4173897" y="4686602"/>
              <a:ext cx="1588" cy="7143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" name="Line 192"/>
            <p:cNvSpPr>
              <a:spLocks noChangeShapeType="1"/>
            </p:cNvSpPr>
            <p:nvPr/>
          </p:nvSpPr>
          <p:spPr bwMode="auto">
            <a:xfrm flipH="1">
              <a:off x="4175485" y="4207177"/>
              <a:ext cx="89535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Line 193"/>
            <p:cNvSpPr>
              <a:spLocks noChangeShapeType="1"/>
            </p:cNvSpPr>
            <p:nvPr/>
          </p:nvSpPr>
          <p:spPr bwMode="auto">
            <a:xfrm flipV="1">
              <a:off x="4175485" y="4210337"/>
              <a:ext cx="0" cy="1381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Rectangle 195"/>
            <p:cNvSpPr>
              <a:spLocks noChangeArrowheads="1"/>
            </p:cNvSpPr>
            <p:nvPr/>
          </p:nvSpPr>
          <p:spPr bwMode="auto">
            <a:xfrm>
              <a:off x="4473934" y="4368783"/>
              <a:ext cx="130175" cy="3460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/>
          </p:nvSpPr>
          <p:spPr bwMode="auto">
            <a:xfrm>
              <a:off x="4495842" y="4175427"/>
              <a:ext cx="73025" cy="7302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Rectangle 200"/>
            <p:cNvSpPr>
              <a:spLocks noChangeArrowheads="1"/>
            </p:cNvSpPr>
            <p:nvPr/>
          </p:nvSpPr>
          <p:spPr bwMode="auto">
            <a:xfrm>
              <a:off x="4396188" y="4929236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201"/>
            <p:cNvSpPr>
              <a:spLocks noChangeArrowheads="1"/>
            </p:cNvSpPr>
            <p:nvPr/>
          </p:nvSpPr>
          <p:spPr bwMode="auto">
            <a:xfrm>
              <a:off x="4518425" y="5014961"/>
              <a:ext cx="1714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/>
          </p:nvSpPr>
          <p:spPr bwMode="auto">
            <a:xfrm>
              <a:off x="5032735" y="4175427"/>
              <a:ext cx="57150" cy="73025"/>
            </a:xfrm>
            <a:custGeom>
              <a:avLst/>
              <a:gdLst>
                <a:gd name="T0" fmla="*/ 0 w 41"/>
                <a:gd name="T1" fmla="*/ 19 h 51"/>
                <a:gd name="T2" fmla="*/ 9 w 41"/>
                <a:gd name="T3" fmla="*/ 0 h 51"/>
                <a:gd name="T4" fmla="*/ 27 w 41"/>
                <a:gd name="T5" fmla="*/ 0 h 51"/>
                <a:gd name="T6" fmla="*/ 36 w 41"/>
                <a:gd name="T7" fmla="*/ 19 h 51"/>
                <a:gd name="T8" fmla="*/ 27 w 41"/>
                <a:gd name="T9" fmla="*/ 46 h 51"/>
                <a:gd name="T10" fmla="*/ 9 w 41"/>
                <a:gd name="T11" fmla="*/ 46 h 51"/>
                <a:gd name="T12" fmla="*/ 0 w 4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Rectangle 203"/>
            <p:cNvSpPr>
              <a:spLocks noChangeArrowheads="1"/>
            </p:cNvSpPr>
            <p:nvPr/>
          </p:nvSpPr>
          <p:spPr bwMode="auto">
            <a:xfrm>
              <a:off x="4961297" y="4396089"/>
              <a:ext cx="120650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204"/>
            <p:cNvSpPr>
              <a:spLocks noChangeArrowheads="1"/>
            </p:cNvSpPr>
            <p:nvPr/>
          </p:nvSpPr>
          <p:spPr bwMode="auto">
            <a:xfrm>
              <a:off x="5086710" y="4502452"/>
              <a:ext cx="698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6" name="Line 205"/>
            <p:cNvSpPr>
              <a:spLocks noChangeShapeType="1"/>
            </p:cNvSpPr>
            <p:nvPr/>
          </p:nvSpPr>
          <p:spPr bwMode="auto">
            <a:xfrm>
              <a:off x="3899260" y="4348464"/>
              <a:ext cx="1588" cy="3460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206"/>
            <p:cNvSpPr>
              <a:spLocks noChangeShapeType="1"/>
            </p:cNvSpPr>
            <p:nvPr/>
          </p:nvSpPr>
          <p:spPr bwMode="auto">
            <a:xfrm flipV="1">
              <a:off x="3899260" y="4348464"/>
              <a:ext cx="276225" cy="1016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207"/>
            <p:cNvSpPr>
              <a:spLocks noChangeShapeType="1"/>
            </p:cNvSpPr>
            <p:nvPr/>
          </p:nvSpPr>
          <p:spPr bwMode="auto">
            <a:xfrm>
              <a:off x="3899260" y="4580239"/>
              <a:ext cx="276225" cy="1000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Freeform 208"/>
            <p:cNvSpPr>
              <a:spLocks/>
            </p:cNvSpPr>
            <p:nvPr/>
          </p:nvSpPr>
          <p:spPr bwMode="auto">
            <a:xfrm>
              <a:off x="4029435" y="4607227"/>
              <a:ext cx="146050" cy="87313"/>
            </a:xfrm>
            <a:custGeom>
              <a:avLst/>
              <a:gdLst>
                <a:gd name="T0" fmla="*/ 0 w 102"/>
                <a:gd name="T1" fmla="*/ 37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5 h 61"/>
                <a:gd name="T8" fmla="*/ 0 w 102"/>
                <a:gd name="T9" fmla="*/ 3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209"/>
            <p:cNvSpPr>
              <a:spLocks noChangeShapeType="1"/>
            </p:cNvSpPr>
            <p:nvPr/>
          </p:nvSpPr>
          <p:spPr bwMode="auto">
            <a:xfrm flipV="1">
              <a:off x="5080360" y="4897739"/>
              <a:ext cx="0" cy="3048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210"/>
            <p:cNvSpPr>
              <a:spLocks noChangeShapeType="1"/>
            </p:cNvSpPr>
            <p:nvPr/>
          </p:nvSpPr>
          <p:spPr bwMode="auto">
            <a:xfrm flipV="1">
              <a:off x="4175485" y="4910439"/>
              <a:ext cx="1588" cy="331788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Rectangle 211"/>
            <p:cNvSpPr>
              <a:spLocks noChangeArrowheads="1"/>
            </p:cNvSpPr>
            <p:nvPr/>
          </p:nvSpPr>
          <p:spPr bwMode="auto">
            <a:xfrm>
              <a:off x="4116747" y="4910439"/>
              <a:ext cx="130175" cy="33178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/>
          </p:nvSpPr>
          <p:spPr bwMode="auto">
            <a:xfrm>
              <a:off x="5051785" y="4840589"/>
              <a:ext cx="58738" cy="57150"/>
            </a:xfrm>
            <a:custGeom>
              <a:avLst/>
              <a:gdLst>
                <a:gd name="T0" fmla="*/ 0 w 41"/>
                <a:gd name="T1" fmla="*/ 18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8 h 40"/>
                <a:gd name="T8" fmla="*/ 28 w 41"/>
                <a:gd name="T9" fmla="*/ 36 h 40"/>
                <a:gd name="T10" fmla="*/ 9 w 41"/>
                <a:gd name="T11" fmla="*/ 36 h 40"/>
                <a:gd name="T12" fmla="*/ 0 w 41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213"/>
            <p:cNvSpPr>
              <a:spLocks noChangeShapeType="1"/>
            </p:cNvSpPr>
            <p:nvPr/>
          </p:nvSpPr>
          <p:spPr bwMode="auto">
            <a:xfrm flipH="1">
              <a:off x="4978760" y="5199364"/>
              <a:ext cx="2047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5" name="Rectangle 214"/>
            <p:cNvSpPr>
              <a:spLocks noChangeArrowheads="1"/>
            </p:cNvSpPr>
            <p:nvPr/>
          </p:nvSpPr>
          <p:spPr bwMode="auto">
            <a:xfrm>
              <a:off x="3762649" y="5047092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6" name="Rectangle 215"/>
            <p:cNvSpPr>
              <a:spLocks noChangeArrowheads="1"/>
            </p:cNvSpPr>
            <p:nvPr/>
          </p:nvSpPr>
          <p:spPr bwMode="auto">
            <a:xfrm>
              <a:off x="3889649" y="5131229"/>
              <a:ext cx="17780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E2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Line 216"/>
            <p:cNvSpPr>
              <a:spLocks noChangeShapeType="1"/>
            </p:cNvSpPr>
            <p:nvPr/>
          </p:nvSpPr>
          <p:spPr bwMode="auto">
            <a:xfrm flipH="1">
              <a:off x="2421296" y="4523089"/>
              <a:ext cx="14716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" name="Line 217"/>
            <p:cNvSpPr>
              <a:spLocks noChangeShapeType="1"/>
            </p:cNvSpPr>
            <p:nvPr/>
          </p:nvSpPr>
          <p:spPr bwMode="auto">
            <a:xfrm flipV="1">
              <a:off x="2421297" y="5407009"/>
              <a:ext cx="1588" cy="6318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219"/>
            <p:cNvSpPr>
              <a:spLocks noChangeShapeType="1"/>
            </p:cNvSpPr>
            <p:nvPr/>
          </p:nvSpPr>
          <p:spPr bwMode="auto">
            <a:xfrm flipV="1">
              <a:off x="2422885" y="4534669"/>
              <a:ext cx="0" cy="1325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" name="Line 220"/>
            <p:cNvSpPr>
              <a:spLocks noChangeShapeType="1"/>
            </p:cNvSpPr>
            <p:nvPr/>
          </p:nvSpPr>
          <p:spPr bwMode="auto">
            <a:xfrm flipV="1">
              <a:off x="2819039" y="4947564"/>
              <a:ext cx="1588" cy="346075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Freeform 222"/>
            <p:cNvSpPr>
              <a:spLocks/>
            </p:cNvSpPr>
            <p:nvPr/>
          </p:nvSpPr>
          <p:spPr bwMode="auto">
            <a:xfrm>
              <a:off x="2888023" y="4486577"/>
              <a:ext cx="73025" cy="71438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Rectangle 223"/>
            <p:cNvSpPr>
              <a:spLocks noChangeArrowheads="1"/>
            </p:cNvSpPr>
            <p:nvPr/>
          </p:nvSpPr>
          <p:spPr bwMode="auto">
            <a:xfrm>
              <a:off x="3015889" y="4977727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5" name="Rectangle 224"/>
            <p:cNvSpPr>
              <a:spLocks noChangeArrowheads="1"/>
            </p:cNvSpPr>
            <p:nvPr/>
          </p:nvSpPr>
          <p:spPr bwMode="auto">
            <a:xfrm>
              <a:off x="3182577" y="5077105"/>
              <a:ext cx="1714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6" name="Line 225"/>
            <p:cNvSpPr>
              <a:spLocks noChangeShapeType="1"/>
            </p:cNvSpPr>
            <p:nvPr/>
          </p:nvSpPr>
          <p:spPr bwMode="auto">
            <a:xfrm>
              <a:off x="2146660" y="4667234"/>
              <a:ext cx="1588" cy="3444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Line 226"/>
            <p:cNvSpPr>
              <a:spLocks noChangeShapeType="1"/>
            </p:cNvSpPr>
            <p:nvPr/>
          </p:nvSpPr>
          <p:spPr bwMode="auto">
            <a:xfrm flipV="1">
              <a:off x="2146660" y="4667234"/>
              <a:ext cx="276225" cy="1000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227"/>
            <p:cNvSpPr>
              <a:spLocks noChangeShapeType="1"/>
            </p:cNvSpPr>
            <p:nvPr/>
          </p:nvSpPr>
          <p:spPr bwMode="auto">
            <a:xfrm>
              <a:off x="2146660" y="4897422"/>
              <a:ext cx="276225" cy="1016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9" name="Freeform 228"/>
            <p:cNvSpPr>
              <a:spLocks/>
            </p:cNvSpPr>
            <p:nvPr/>
          </p:nvSpPr>
          <p:spPr bwMode="auto">
            <a:xfrm>
              <a:off x="2276835" y="4925997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Rectangle 229"/>
            <p:cNvSpPr>
              <a:spLocks noChangeArrowheads="1"/>
            </p:cNvSpPr>
            <p:nvPr/>
          </p:nvSpPr>
          <p:spPr bwMode="auto">
            <a:xfrm>
              <a:off x="2364147" y="5595922"/>
              <a:ext cx="130175" cy="33178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230"/>
            <p:cNvSpPr>
              <a:spLocks noChangeArrowheads="1"/>
            </p:cNvSpPr>
            <p:nvPr/>
          </p:nvSpPr>
          <p:spPr bwMode="auto">
            <a:xfrm>
              <a:off x="1978385" y="5632434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2" name="Rectangle 231"/>
            <p:cNvSpPr>
              <a:spLocks noChangeArrowheads="1"/>
            </p:cNvSpPr>
            <p:nvPr/>
          </p:nvSpPr>
          <p:spPr bwMode="auto">
            <a:xfrm>
              <a:off x="2113322" y="5718159"/>
              <a:ext cx="163513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3" name="Line 232"/>
            <p:cNvSpPr>
              <a:spLocks noChangeShapeType="1"/>
            </p:cNvSpPr>
            <p:nvPr/>
          </p:nvSpPr>
          <p:spPr bwMode="auto">
            <a:xfrm flipH="1">
              <a:off x="1114784" y="4840272"/>
              <a:ext cx="10318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" name="Freeform 233"/>
            <p:cNvSpPr>
              <a:spLocks/>
            </p:cNvSpPr>
            <p:nvPr/>
          </p:nvSpPr>
          <p:spPr bwMode="auto">
            <a:xfrm>
              <a:off x="1068747" y="4811697"/>
              <a:ext cx="57150" cy="55563"/>
            </a:xfrm>
            <a:custGeom>
              <a:avLst/>
              <a:gdLst>
                <a:gd name="T0" fmla="*/ 0 w 40"/>
                <a:gd name="T1" fmla="*/ 18 h 40"/>
                <a:gd name="T2" fmla="*/ 9 w 40"/>
                <a:gd name="T3" fmla="*/ 0 h 40"/>
                <a:gd name="T4" fmla="*/ 27 w 40"/>
                <a:gd name="T5" fmla="*/ 0 h 40"/>
                <a:gd name="T6" fmla="*/ 36 w 40"/>
                <a:gd name="T7" fmla="*/ 18 h 40"/>
                <a:gd name="T8" fmla="*/ 27 w 40"/>
                <a:gd name="T9" fmla="*/ 35 h 40"/>
                <a:gd name="T10" fmla="*/ 9 w 40"/>
                <a:gd name="T11" fmla="*/ 35 h 40"/>
                <a:gd name="T12" fmla="*/ 0 w 40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" name="Rectangle 234"/>
            <p:cNvSpPr>
              <a:spLocks noChangeArrowheads="1"/>
            </p:cNvSpPr>
            <p:nvPr/>
          </p:nvSpPr>
          <p:spPr bwMode="auto">
            <a:xfrm>
              <a:off x="3610335" y="5474319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6" name="Rectangle 235"/>
            <p:cNvSpPr>
              <a:spLocks noChangeArrowheads="1"/>
            </p:cNvSpPr>
            <p:nvPr/>
          </p:nvSpPr>
          <p:spPr bwMode="auto">
            <a:xfrm>
              <a:off x="3765910" y="5569569"/>
              <a:ext cx="46038" cy="1666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7" name="Rectangle 236"/>
            <p:cNvSpPr>
              <a:spLocks noChangeArrowheads="1"/>
            </p:cNvSpPr>
            <p:nvPr/>
          </p:nvSpPr>
          <p:spPr bwMode="auto">
            <a:xfrm>
              <a:off x="1025885" y="4975209"/>
              <a:ext cx="120650" cy="2603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8" name="Rectangle 237"/>
            <p:cNvSpPr>
              <a:spLocks noChangeArrowheads="1"/>
            </p:cNvSpPr>
            <p:nvPr/>
          </p:nvSpPr>
          <p:spPr bwMode="auto">
            <a:xfrm>
              <a:off x="1132247" y="5060934"/>
              <a:ext cx="3810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/>
          </p:nvSpPr>
          <p:spPr bwMode="auto">
            <a:xfrm>
              <a:off x="1625960" y="4811697"/>
              <a:ext cx="73025" cy="71438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244"/>
            <p:cNvSpPr>
              <a:spLocks noChangeShapeType="1"/>
            </p:cNvSpPr>
            <p:nvPr/>
          </p:nvSpPr>
          <p:spPr bwMode="auto">
            <a:xfrm>
              <a:off x="3427961" y="4499896"/>
              <a:ext cx="0" cy="8640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" name="Rectangle 245"/>
            <p:cNvSpPr>
              <a:spLocks noChangeArrowheads="1"/>
            </p:cNvSpPr>
            <p:nvPr/>
          </p:nvSpPr>
          <p:spPr bwMode="auto">
            <a:xfrm rot="16200000">
              <a:off x="3262745" y="4896627"/>
              <a:ext cx="344488" cy="1301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78" name="Line 249"/>
            <p:cNvSpPr>
              <a:spLocks noChangeShapeType="1"/>
            </p:cNvSpPr>
            <p:nvPr/>
          </p:nvSpPr>
          <p:spPr bwMode="auto">
            <a:xfrm flipH="1">
              <a:off x="2918185" y="4526264"/>
              <a:ext cx="0" cy="8108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" name="Line 251"/>
            <p:cNvSpPr>
              <a:spLocks noChangeShapeType="1"/>
            </p:cNvSpPr>
            <p:nvPr/>
          </p:nvSpPr>
          <p:spPr bwMode="auto">
            <a:xfrm>
              <a:off x="1657709" y="4867259"/>
              <a:ext cx="0" cy="11983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" name="Rectangle 252"/>
            <p:cNvSpPr>
              <a:spLocks noChangeArrowheads="1"/>
            </p:cNvSpPr>
            <p:nvPr/>
          </p:nvSpPr>
          <p:spPr bwMode="auto">
            <a:xfrm rot="16200000">
              <a:off x="1491381" y="5354283"/>
              <a:ext cx="344488" cy="1301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86" name="Line 259"/>
            <p:cNvSpPr>
              <a:spLocks noChangeShapeType="1"/>
            </p:cNvSpPr>
            <p:nvPr/>
          </p:nvSpPr>
          <p:spPr bwMode="auto">
            <a:xfrm flipV="1">
              <a:off x="1086210" y="5419709"/>
              <a:ext cx="0" cy="2032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Freeform 260"/>
            <p:cNvSpPr>
              <a:spLocks/>
            </p:cNvSpPr>
            <p:nvPr/>
          </p:nvSpPr>
          <p:spPr bwMode="auto">
            <a:xfrm>
              <a:off x="1056047" y="5373672"/>
              <a:ext cx="58738" cy="57150"/>
            </a:xfrm>
            <a:custGeom>
              <a:avLst/>
              <a:gdLst>
                <a:gd name="T0" fmla="*/ 0 w 41"/>
                <a:gd name="T1" fmla="*/ 18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8 h 40"/>
                <a:gd name="T8" fmla="*/ 28 w 41"/>
                <a:gd name="T9" fmla="*/ 36 h 40"/>
                <a:gd name="T10" fmla="*/ 9 w 41"/>
                <a:gd name="T11" fmla="*/ 36 h 40"/>
                <a:gd name="T12" fmla="*/ 0 w 41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Line 261"/>
            <p:cNvSpPr>
              <a:spLocks noChangeShapeType="1"/>
            </p:cNvSpPr>
            <p:nvPr/>
          </p:nvSpPr>
          <p:spPr bwMode="auto">
            <a:xfrm flipH="1">
              <a:off x="983022" y="5622909"/>
              <a:ext cx="20478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" name="Freeform 262"/>
            <p:cNvSpPr>
              <a:spLocks/>
            </p:cNvSpPr>
            <p:nvPr/>
          </p:nvSpPr>
          <p:spPr bwMode="auto">
            <a:xfrm>
              <a:off x="3397610" y="4486577"/>
              <a:ext cx="73025" cy="71438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0" name="Line 263"/>
            <p:cNvSpPr>
              <a:spLocks noChangeShapeType="1"/>
            </p:cNvSpPr>
            <p:nvPr/>
          </p:nvSpPr>
          <p:spPr bwMode="auto">
            <a:xfrm flipH="1">
              <a:off x="4829535" y="4210337"/>
              <a:ext cx="0" cy="167609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264"/>
            <p:cNvSpPr>
              <a:spLocks noChangeShapeType="1"/>
            </p:cNvSpPr>
            <p:nvPr/>
          </p:nvSpPr>
          <p:spPr bwMode="auto">
            <a:xfrm flipH="1">
              <a:off x="2816773" y="5880084"/>
              <a:ext cx="20080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2" name="Rectangle 265"/>
            <p:cNvSpPr>
              <a:spLocks noChangeArrowheads="1"/>
            </p:cNvSpPr>
            <p:nvPr/>
          </p:nvSpPr>
          <p:spPr bwMode="auto">
            <a:xfrm>
              <a:off x="3537310" y="5814997"/>
              <a:ext cx="349250" cy="1301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7" name="Rectangle 272"/>
            <p:cNvSpPr>
              <a:spLocks noChangeArrowheads="1"/>
            </p:cNvSpPr>
            <p:nvPr/>
          </p:nvSpPr>
          <p:spPr bwMode="auto">
            <a:xfrm>
              <a:off x="1784593" y="5203809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273"/>
            <p:cNvSpPr>
              <a:spLocks noChangeArrowheads="1"/>
            </p:cNvSpPr>
            <p:nvPr/>
          </p:nvSpPr>
          <p:spPr bwMode="auto">
            <a:xfrm>
              <a:off x="1910006" y="5289534"/>
              <a:ext cx="163513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9" name="Rectangle 274"/>
            <p:cNvSpPr>
              <a:spLocks noChangeArrowheads="1"/>
            </p:cNvSpPr>
            <p:nvPr/>
          </p:nvSpPr>
          <p:spPr bwMode="auto">
            <a:xfrm>
              <a:off x="3559535" y="4711987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0" name="Rectangle 275"/>
            <p:cNvSpPr>
              <a:spLocks noChangeArrowheads="1"/>
            </p:cNvSpPr>
            <p:nvPr/>
          </p:nvSpPr>
          <p:spPr bwMode="auto">
            <a:xfrm>
              <a:off x="3683360" y="4796124"/>
              <a:ext cx="163513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1" name="Rectangle 276"/>
            <p:cNvSpPr>
              <a:spLocks noChangeArrowheads="1"/>
            </p:cNvSpPr>
            <p:nvPr/>
          </p:nvSpPr>
          <p:spPr bwMode="auto">
            <a:xfrm>
              <a:off x="4135797" y="4381802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2" name="Rectangle 277"/>
            <p:cNvSpPr>
              <a:spLocks noChangeArrowheads="1"/>
            </p:cNvSpPr>
            <p:nvPr/>
          </p:nvSpPr>
          <p:spPr bwMode="auto">
            <a:xfrm>
              <a:off x="4307247" y="4467527"/>
              <a:ext cx="698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3" name="Rectangle 278"/>
            <p:cNvSpPr>
              <a:spLocks noChangeArrowheads="1"/>
            </p:cNvSpPr>
            <p:nvPr/>
          </p:nvSpPr>
          <p:spPr bwMode="auto">
            <a:xfrm>
              <a:off x="2497497" y="4713272"/>
              <a:ext cx="144463" cy="2603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4" name="Rectangle 279"/>
            <p:cNvSpPr>
              <a:spLocks noChangeArrowheads="1"/>
            </p:cNvSpPr>
            <p:nvPr/>
          </p:nvSpPr>
          <p:spPr bwMode="auto">
            <a:xfrm>
              <a:off x="2668947" y="4798997"/>
              <a:ext cx="698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9" name="Freeform 286"/>
            <p:cNvSpPr>
              <a:spLocks/>
            </p:cNvSpPr>
            <p:nvPr/>
          </p:nvSpPr>
          <p:spPr bwMode="auto">
            <a:xfrm>
              <a:off x="2384785" y="5354622"/>
              <a:ext cx="73025" cy="7302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" name="Line 287"/>
            <p:cNvSpPr>
              <a:spLocks noChangeShapeType="1"/>
            </p:cNvSpPr>
            <p:nvPr/>
          </p:nvSpPr>
          <p:spPr bwMode="auto">
            <a:xfrm flipV="1">
              <a:off x="2422885" y="5008547"/>
              <a:ext cx="1588" cy="3984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1" name="Line 288"/>
            <p:cNvSpPr>
              <a:spLocks noChangeShapeType="1"/>
            </p:cNvSpPr>
            <p:nvPr/>
          </p:nvSpPr>
          <p:spPr bwMode="auto">
            <a:xfrm flipH="1">
              <a:off x="4075472" y="5404152"/>
              <a:ext cx="20478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" name="Line 290"/>
            <p:cNvSpPr>
              <a:spLocks noChangeShapeType="1"/>
            </p:cNvSpPr>
            <p:nvPr/>
          </p:nvSpPr>
          <p:spPr bwMode="auto">
            <a:xfrm flipH="1">
              <a:off x="2405422" y="5384784"/>
              <a:ext cx="4064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4" name="Line 291"/>
            <p:cNvSpPr>
              <a:spLocks noChangeShapeType="1"/>
            </p:cNvSpPr>
            <p:nvPr/>
          </p:nvSpPr>
          <p:spPr bwMode="auto">
            <a:xfrm>
              <a:off x="2810235" y="5389547"/>
              <a:ext cx="0" cy="4968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" name="Line 292"/>
            <p:cNvSpPr>
              <a:spLocks noChangeShapeType="1"/>
            </p:cNvSpPr>
            <p:nvPr/>
          </p:nvSpPr>
          <p:spPr bwMode="auto">
            <a:xfrm flipH="1">
              <a:off x="2327635" y="6040422"/>
              <a:ext cx="20320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" name="Freeform 293"/>
            <p:cNvSpPr>
              <a:spLocks/>
            </p:cNvSpPr>
            <p:nvPr/>
          </p:nvSpPr>
          <p:spPr bwMode="auto">
            <a:xfrm>
              <a:off x="4799372" y="4175427"/>
              <a:ext cx="73025" cy="7302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7" name="Line 292"/>
            <p:cNvSpPr>
              <a:spLocks noChangeShapeType="1"/>
            </p:cNvSpPr>
            <p:nvPr/>
          </p:nvSpPr>
          <p:spPr bwMode="auto">
            <a:xfrm flipH="1">
              <a:off x="1567264" y="6065641"/>
              <a:ext cx="20320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8" name="Line 288"/>
            <p:cNvSpPr>
              <a:spLocks noChangeShapeType="1"/>
            </p:cNvSpPr>
            <p:nvPr/>
          </p:nvSpPr>
          <p:spPr bwMode="auto">
            <a:xfrm flipH="1">
              <a:off x="3306329" y="5363019"/>
              <a:ext cx="20478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" name="Rectangle 221"/>
            <p:cNvSpPr>
              <a:spLocks noChangeArrowheads="1"/>
            </p:cNvSpPr>
            <p:nvPr/>
          </p:nvSpPr>
          <p:spPr bwMode="auto">
            <a:xfrm>
              <a:off x="2866433" y="4680728"/>
              <a:ext cx="130175" cy="3460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9" name="Line 288"/>
            <p:cNvSpPr>
              <a:spLocks noChangeShapeType="1"/>
            </p:cNvSpPr>
            <p:nvPr/>
          </p:nvSpPr>
          <p:spPr bwMode="auto">
            <a:xfrm flipH="1">
              <a:off x="2834913" y="5339540"/>
              <a:ext cx="20478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" name="Line 213"/>
            <p:cNvSpPr>
              <a:spLocks noChangeShapeType="1"/>
            </p:cNvSpPr>
            <p:nvPr/>
          </p:nvSpPr>
          <p:spPr bwMode="auto">
            <a:xfrm flipH="1">
              <a:off x="4426944" y="4862163"/>
              <a:ext cx="2047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" name="Freeform 202"/>
            <p:cNvSpPr>
              <a:spLocks/>
            </p:cNvSpPr>
            <p:nvPr/>
          </p:nvSpPr>
          <p:spPr bwMode="auto">
            <a:xfrm>
              <a:off x="3202535" y="4494991"/>
              <a:ext cx="57150" cy="73025"/>
            </a:xfrm>
            <a:custGeom>
              <a:avLst/>
              <a:gdLst>
                <a:gd name="T0" fmla="*/ 0 w 41"/>
                <a:gd name="T1" fmla="*/ 19 h 51"/>
                <a:gd name="T2" fmla="*/ 9 w 41"/>
                <a:gd name="T3" fmla="*/ 0 h 51"/>
                <a:gd name="T4" fmla="*/ 27 w 41"/>
                <a:gd name="T5" fmla="*/ 0 h 51"/>
                <a:gd name="T6" fmla="*/ 36 w 41"/>
                <a:gd name="T7" fmla="*/ 19 h 51"/>
                <a:gd name="T8" fmla="*/ 27 w 41"/>
                <a:gd name="T9" fmla="*/ 46 h 51"/>
                <a:gd name="T10" fmla="*/ 9 w 41"/>
                <a:gd name="T11" fmla="*/ 46 h 51"/>
                <a:gd name="T12" fmla="*/ 0 w 4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68947" y="4564211"/>
            <a:ext cx="1146091" cy="959644"/>
            <a:chOff x="1178284" y="4921155"/>
            <a:chExt cx="1146091" cy="959644"/>
          </a:xfrm>
        </p:grpSpPr>
        <p:sp>
          <p:nvSpPr>
            <p:cNvPr id="57" name="椭圆 56"/>
            <p:cNvSpPr/>
            <p:nvPr/>
          </p:nvSpPr>
          <p:spPr>
            <a:xfrm>
              <a:off x="1178284" y="4921155"/>
              <a:ext cx="1126937" cy="9596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Freeform 228"/>
            <p:cNvSpPr>
              <a:spLocks/>
            </p:cNvSpPr>
            <p:nvPr/>
          </p:nvSpPr>
          <p:spPr bwMode="auto">
            <a:xfrm rot="1800000">
              <a:off x="2178325" y="5132825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452015" y="4205470"/>
            <a:ext cx="368656" cy="1166812"/>
            <a:chOff x="2461352" y="4562414"/>
            <a:chExt cx="368656" cy="1166812"/>
          </a:xfrm>
        </p:grpSpPr>
        <p:sp>
          <p:nvSpPr>
            <p:cNvPr id="495" name="椭圆 494"/>
            <p:cNvSpPr/>
            <p:nvPr/>
          </p:nvSpPr>
          <p:spPr>
            <a:xfrm>
              <a:off x="2461352" y="4562414"/>
              <a:ext cx="347388" cy="1166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Freeform 228"/>
            <p:cNvSpPr>
              <a:spLocks/>
            </p:cNvSpPr>
            <p:nvPr/>
          </p:nvSpPr>
          <p:spPr bwMode="auto">
            <a:xfrm rot="3000000">
              <a:off x="2714121" y="4712777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066463" y="4206469"/>
            <a:ext cx="1016183" cy="959644"/>
            <a:chOff x="3075800" y="4563413"/>
            <a:chExt cx="1016183" cy="959644"/>
          </a:xfrm>
        </p:grpSpPr>
        <p:sp>
          <p:nvSpPr>
            <p:cNvPr id="499" name="椭圆 498"/>
            <p:cNvSpPr/>
            <p:nvPr/>
          </p:nvSpPr>
          <p:spPr>
            <a:xfrm>
              <a:off x="3075800" y="4563413"/>
              <a:ext cx="1016183" cy="9596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Freeform 228"/>
            <p:cNvSpPr>
              <a:spLocks/>
            </p:cNvSpPr>
            <p:nvPr/>
          </p:nvSpPr>
          <p:spPr bwMode="auto">
            <a:xfrm rot="1800000">
              <a:off x="3944288" y="4744560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202274" y="3861028"/>
            <a:ext cx="266101" cy="1166812"/>
            <a:chOff x="4211611" y="4217972"/>
            <a:chExt cx="266101" cy="1166812"/>
          </a:xfrm>
        </p:grpSpPr>
        <p:sp>
          <p:nvSpPr>
            <p:cNvPr id="501" name="椭圆 500"/>
            <p:cNvSpPr/>
            <p:nvPr/>
          </p:nvSpPr>
          <p:spPr>
            <a:xfrm>
              <a:off x="4211611" y="4217972"/>
              <a:ext cx="258987" cy="1166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Freeform 228"/>
            <p:cNvSpPr>
              <a:spLocks/>
            </p:cNvSpPr>
            <p:nvPr/>
          </p:nvSpPr>
          <p:spPr bwMode="auto">
            <a:xfrm rot="3000000">
              <a:off x="4361825" y="4316551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84" name="直接连接符 183"/>
          <p:cNvCxnSpPr/>
          <p:nvPr/>
        </p:nvCxnSpPr>
        <p:spPr>
          <a:xfrm>
            <a:off x="3231298" y="3845153"/>
            <a:ext cx="0" cy="18700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9" grpId="0"/>
      <p:bldP spid="120" grpId="0"/>
      <p:bldP spid="485" grpId="0" animBg="1"/>
      <p:bldP spid="4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26438B-DFC7-4568-8194-3F400F1A1928}" type="datetime1">
              <a:rPr lang="zh-CN" altLang="en-US" b="1"/>
              <a:pPr>
                <a:defRPr/>
              </a:pPr>
              <a:t>2020/3/13</a:t>
            </a:fld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C3FB1-647E-421F-9EF7-011E54B54848}" type="slidenum">
              <a:rPr lang="zh-CN" altLang="en-US" b="1"/>
              <a:pPr>
                <a:defRPr/>
              </a:pPr>
              <a:t>13</a:t>
            </a:fld>
            <a:endParaRPr lang="zh-CN" altLang="en-US" b="1"/>
          </a:p>
        </p:txBody>
      </p:sp>
      <p:grpSp>
        <p:nvGrpSpPr>
          <p:cNvPr id="9384" name="Group 4"/>
          <p:cNvGrpSpPr>
            <a:grpSpLocks/>
          </p:cNvGrpSpPr>
          <p:nvPr/>
        </p:nvGrpSpPr>
        <p:grpSpPr bwMode="auto">
          <a:xfrm>
            <a:off x="1719263" y="2049463"/>
            <a:ext cx="3565525" cy="2047875"/>
            <a:chOff x="-4726" y="1808"/>
            <a:chExt cx="2246" cy="129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-3766" y="1899"/>
              <a:ext cx="9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-3334" y="2337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-4418" y="1808"/>
              <a:ext cx="658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-4217" y="1998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-4061" y="1974"/>
              <a:ext cx="137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4146" y="2081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4409" y="2559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-4271" y="2687"/>
              <a:ext cx="31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-4271" y="2663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-4160" y="2756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-3759" y="2336"/>
              <a:ext cx="42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-2774" y="1863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-2783" y="2987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-3766" y="2680"/>
              <a:ext cx="43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-3778" y="2999"/>
              <a:ext cx="9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-4718" y="1899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-4726" y="2336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-4711" y="2676"/>
              <a:ext cx="30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-4720" y="2990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-2755" y="1921"/>
              <a:ext cx="6" cy="10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-2795" y="2328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-4706" y="2744"/>
              <a:ext cx="75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-4616" y="2809"/>
              <a:ext cx="37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9378" name="Object 162"/>
            <p:cNvGraphicFramePr>
              <a:graphicFrameLocks noChangeAspect="1"/>
            </p:cNvGraphicFramePr>
            <p:nvPr/>
          </p:nvGraphicFramePr>
          <p:xfrm>
            <a:off x="-2678" y="2333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78" y="2333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963025" y="1171575"/>
            <a:ext cx="1574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+mn-ea"/>
                <a:ea typeface="+mn-ea"/>
              </a:rPr>
              <a:t>回路型连接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419600" y="2297113"/>
            <a:ext cx="244475" cy="285750"/>
            <a:chOff x="2771" y="1230"/>
            <a:chExt cx="154" cy="180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771" y="1230"/>
              <a:ext cx="81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869" y="1276"/>
              <a:ext cx="56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o</a:t>
              </a:r>
            </a:p>
          </p:txBody>
        </p:sp>
      </p:grp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263900" y="3498850"/>
            <a:ext cx="652463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0000FF"/>
                </a:solidFill>
                <a:latin typeface="+mn-ea"/>
                <a:ea typeface="+mn-ea"/>
              </a:rPr>
              <a:t>取样端</a:t>
            </a:r>
            <a:endParaRPr lang="zh-CN" altLang="en-US" b="1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21150" y="1882775"/>
            <a:ext cx="652463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FF0000"/>
                </a:solidFill>
                <a:latin typeface="+mn-ea"/>
                <a:ea typeface="+mn-ea"/>
              </a:rPr>
              <a:t>输出端</a:t>
            </a:r>
            <a:endParaRPr lang="zh-CN" altLang="en-US" b="1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3402013" y="1801813"/>
            <a:ext cx="188912" cy="285750"/>
            <a:chOff x="438" y="1230"/>
            <a:chExt cx="119" cy="18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38" y="1230"/>
              <a:ext cx="44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01" y="1276"/>
              <a:ext cx="56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4062413" y="3484563"/>
            <a:ext cx="215900" cy="285750"/>
            <a:chOff x="-586" y="2980"/>
            <a:chExt cx="136" cy="180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-586" y="2980"/>
              <a:ext cx="81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-506" y="3026"/>
              <a:ext cx="56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433763" y="3078163"/>
            <a:ext cx="174625" cy="285750"/>
            <a:chOff x="-1036" y="2796"/>
            <a:chExt cx="110" cy="180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-1036" y="2796"/>
              <a:ext cx="44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-982" y="2842"/>
              <a:ext cx="56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a</a:t>
              </a:r>
            </a:p>
          </p:txBody>
        </p:sp>
      </p:grpSp>
      <p:sp>
        <p:nvSpPr>
          <p:cNvPr id="9392" name="Line 44"/>
          <p:cNvSpPr>
            <a:spLocks noChangeShapeType="1"/>
          </p:cNvSpPr>
          <p:nvPr/>
        </p:nvSpPr>
        <p:spPr bwMode="auto">
          <a:xfrm>
            <a:off x="9380538" y="1695450"/>
            <a:ext cx="146050" cy="4524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278188" y="2190750"/>
            <a:ext cx="15573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3235325" y="3430588"/>
            <a:ext cx="7016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4651375" y="3979863"/>
            <a:ext cx="366713" cy="395287"/>
            <a:chOff x="1808" y="2360"/>
            <a:chExt cx="184" cy="176"/>
          </a:xfrm>
        </p:grpSpPr>
        <p:sp>
          <p:nvSpPr>
            <p:cNvPr id="9438" name="Line 48"/>
            <p:cNvSpPr>
              <a:spLocks noChangeShapeType="1"/>
            </p:cNvSpPr>
            <p:nvPr/>
          </p:nvSpPr>
          <p:spPr bwMode="auto">
            <a:xfrm>
              <a:off x="1904" y="2360"/>
              <a:ext cx="0" cy="176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39" name="Line 49"/>
            <p:cNvSpPr>
              <a:spLocks noChangeShapeType="1"/>
            </p:cNvSpPr>
            <p:nvPr/>
          </p:nvSpPr>
          <p:spPr bwMode="auto">
            <a:xfrm>
              <a:off x="1808" y="2536"/>
              <a:ext cx="184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" name="Freeform 50"/>
          <p:cNvSpPr>
            <a:spLocks/>
          </p:cNvSpPr>
          <p:nvPr/>
        </p:nvSpPr>
        <p:spPr bwMode="auto">
          <a:xfrm>
            <a:off x="4856163" y="2168525"/>
            <a:ext cx="582612" cy="1790700"/>
          </a:xfrm>
          <a:custGeom>
            <a:avLst/>
            <a:gdLst>
              <a:gd name="T0" fmla="*/ 35670 w 147"/>
              <a:gd name="T1" fmla="*/ 0 h 457"/>
              <a:gd name="T2" fmla="*/ 578650 w 147"/>
              <a:gd name="T3" fmla="*/ 932575 h 457"/>
              <a:gd name="T4" fmla="*/ 0 w 147"/>
              <a:gd name="T5" fmla="*/ 1790700 h 4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457">
                <a:moveTo>
                  <a:pt x="9" y="0"/>
                </a:moveTo>
                <a:cubicBezTo>
                  <a:pt x="78" y="81"/>
                  <a:pt x="147" y="162"/>
                  <a:pt x="146" y="238"/>
                </a:cubicBezTo>
                <a:cubicBezTo>
                  <a:pt x="145" y="314"/>
                  <a:pt x="72" y="385"/>
                  <a:pt x="0" y="457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4691063" y="1739900"/>
            <a:ext cx="239712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222625" y="1171575"/>
            <a:ext cx="1909763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+mn-ea"/>
                <a:ea typeface="+mn-ea"/>
              </a:rPr>
              <a:t>短路 反馈仍在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7688263" y="4354513"/>
            <a:ext cx="220345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000" b="1" kern="0" dirty="0" smtClean="0">
                <a:solidFill>
                  <a:srgbClr val="000000"/>
                </a:solidFill>
                <a:latin typeface="+mn-ea"/>
                <a:ea typeface="+mn-ea"/>
              </a:rPr>
              <a:t>端口连接判断法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2230438" y="4354513"/>
            <a:ext cx="2144712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000" b="1" kern="0" dirty="0" smtClean="0">
                <a:solidFill>
                  <a:srgbClr val="000000"/>
                </a:solidFill>
                <a:latin typeface="+mn-ea"/>
                <a:ea typeface="+mn-ea"/>
              </a:rPr>
              <a:t>负载短路判断法</a:t>
            </a:r>
          </a:p>
        </p:txBody>
      </p:sp>
      <p:graphicFrame>
        <p:nvGraphicFramePr>
          <p:cNvPr id="55" name="Object 163"/>
          <p:cNvGraphicFramePr>
            <a:graphicFrameLocks noChangeAspect="1"/>
          </p:cNvGraphicFramePr>
          <p:nvPr/>
        </p:nvGraphicFramePr>
        <p:xfrm>
          <a:off x="1704975" y="1141413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141413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6813550" y="1830388"/>
            <a:ext cx="3565525" cy="2266950"/>
            <a:chOff x="3176" y="1511"/>
            <a:chExt cx="2246" cy="1428"/>
          </a:xfrm>
        </p:grpSpPr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4136" y="1740"/>
              <a:ext cx="9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4568" y="2178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484" y="1649"/>
              <a:ext cx="658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3685" y="1839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3841" y="1815"/>
              <a:ext cx="137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56" y="1922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493" y="2400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3631" y="2528"/>
              <a:ext cx="31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3631" y="2504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742" y="2597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>
              <a:off x="4143" y="2177"/>
              <a:ext cx="42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128" y="1704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119" y="2828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H="1">
              <a:off x="4136" y="2521"/>
              <a:ext cx="43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>
              <a:off x="4124" y="2840"/>
              <a:ext cx="9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 flipH="1">
              <a:off x="3184" y="1740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H="1">
              <a:off x="3176" y="2177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 flipH="1">
              <a:off x="3191" y="2517"/>
              <a:ext cx="30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 flipH="1">
              <a:off x="3182" y="2831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V="1">
              <a:off x="5147" y="1762"/>
              <a:ext cx="6" cy="10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5107" y="2169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3196" y="2585"/>
              <a:ext cx="75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286" y="2650"/>
              <a:ext cx="37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9380" name="Object 164"/>
            <p:cNvGraphicFramePr>
              <a:graphicFrameLocks noChangeAspect="1"/>
            </p:cNvGraphicFramePr>
            <p:nvPr/>
          </p:nvGraphicFramePr>
          <p:xfrm>
            <a:off x="5224" y="2174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174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26" name="Group 81"/>
            <p:cNvGrpSpPr>
              <a:grpSpLocks/>
            </p:cNvGrpSpPr>
            <p:nvPr/>
          </p:nvGrpSpPr>
          <p:grpSpPr bwMode="auto">
            <a:xfrm>
              <a:off x="4855" y="1823"/>
              <a:ext cx="154" cy="180"/>
              <a:chOff x="2771" y="1230"/>
              <a:chExt cx="154" cy="180"/>
            </a:xfrm>
          </p:grpSpPr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2771" y="123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83"/>
              <p:cNvSpPr>
                <a:spLocks noChangeArrowheads="1"/>
              </p:cNvSpPr>
              <p:nvPr/>
            </p:nvSpPr>
            <p:spPr bwMode="auto">
              <a:xfrm>
                <a:off x="2869" y="127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9427" name="Group 84"/>
            <p:cNvGrpSpPr>
              <a:grpSpLocks/>
            </p:cNvGrpSpPr>
            <p:nvPr/>
          </p:nvGrpSpPr>
          <p:grpSpPr bwMode="auto">
            <a:xfrm>
              <a:off x="4214" y="1511"/>
              <a:ext cx="119" cy="180"/>
              <a:chOff x="438" y="1230"/>
              <a:chExt cx="119" cy="180"/>
            </a:xfrm>
          </p:grpSpPr>
          <p:sp>
            <p:nvSpPr>
              <p:cNvPr id="89" name="Rectangle 85"/>
              <p:cNvSpPr>
                <a:spLocks noChangeArrowheads="1"/>
              </p:cNvSpPr>
              <p:nvPr/>
            </p:nvSpPr>
            <p:spPr bwMode="auto">
              <a:xfrm>
                <a:off x="438" y="1230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Rectangle 86"/>
              <p:cNvSpPr>
                <a:spLocks noChangeArrowheads="1"/>
              </p:cNvSpPr>
              <p:nvPr/>
            </p:nvSpPr>
            <p:spPr bwMode="auto">
              <a:xfrm>
                <a:off x="501" y="127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9428" name="Group 87"/>
            <p:cNvGrpSpPr>
              <a:grpSpLocks/>
            </p:cNvGrpSpPr>
            <p:nvPr/>
          </p:nvGrpSpPr>
          <p:grpSpPr bwMode="auto">
            <a:xfrm>
              <a:off x="4630" y="2571"/>
              <a:ext cx="136" cy="180"/>
              <a:chOff x="-586" y="2980"/>
              <a:chExt cx="136" cy="180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-586" y="298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Rectangle 89"/>
              <p:cNvSpPr>
                <a:spLocks noChangeArrowheads="1"/>
              </p:cNvSpPr>
              <p:nvPr/>
            </p:nvSpPr>
            <p:spPr bwMode="auto">
              <a:xfrm>
                <a:off x="-506" y="302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9429" name="Group 90"/>
            <p:cNvGrpSpPr>
              <a:grpSpLocks/>
            </p:cNvGrpSpPr>
            <p:nvPr/>
          </p:nvGrpSpPr>
          <p:grpSpPr bwMode="auto">
            <a:xfrm>
              <a:off x="4234" y="2315"/>
              <a:ext cx="110" cy="180"/>
              <a:chOff x="-1036" y="2796"/>
              <a:chExt cx="110" cy="180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-1036" y="2796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Rectangle 92"/>
              <p:cNvSpPr>
                <a:spLocks noChangeArrowheads="1"/>
              </p:cNvSpPr>
              <p:nvPr/>
            </p:nvSpPr>
            <p:spPr bwMode="auto">
              <a:xfrm>
                <a:off x="-982" y="284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</p:grpSp>
      <p:graphicFrame>
        <p:nvGraphicFramePr>
          <p:cNvPr id="93" name="Object 165"/>
          <p:cNvGraphicFramePr>
            <a:graphicFrameLocks noChangeAspect="1"/>
          </p:cNvGraphicFramePr>
          <p:nvPr/>
        </p:nvGraphicFramePr>
        <p:xfrm>
          <a:off x="7823200" y="1141413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" name="Equation" r:id="rId8" imgW="457200" imgH="228600" progId="Equation.DSMT4">
                  <p:embed/>
                </p:oleObj>
              </mc:Choice>
              <mc:Fallback>
                <p:oleObj name="Equation" r:id="rId8" imgW="457200" imgH="2286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141413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57"/>
          <p:cNvSpPr>
            <a:spLocks noChangeArrowheads="1"/>
          </p:cNvSpPr>
          <p:nvPr/>
        </p:nvSpPr>
        <p:spPr bwMode="auto">
          <a:xfrm>
            <a:off x="5083175" y="1171575"/>
            <a:ext cx="14319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FF"/>
                </a:solidFill>
                <a:latin typeface="+mn-ea"/>
                <a:ea typeface="+mn-ea"/>
              </a:rPr>
              <a:t>电流反馈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9392" grpId="0" animBg="1"/>
      <p:bldP spid="52" grpId="0"/>
      <p:bldP spid="53" grpId="0"/>
      <p:bldP spid="54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F78108-2EE5-4533-81D2-FE18F3DEC110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FB640-C5ED-4B7C-A77E-FBF6BF0CF48F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39790" y="4585709"/>
            <a:ext cx="2840037" cy="1293813"/>
          </a:xfrm>
          <a:prstGeom prst="rect">
            <a:avLst/>
          </a:prstGeom>
          <a:noFill/>
          <a:ln w="15875">
            <a:solidFill>
              <a:srgbClr val="0000FF"/>
            </a:solidFill>
            <a:prstDash val="dash"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42865" y="3044247"/>
            <a:ext cx="4478337" cy="2717800"/>
            <a:chOff x="2184" y="1156"/>
            <a:chExt cx="3297" cy="2047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251" y="2533"/>
              <a:ext cx="60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500" y="2543"/>
              <a:ext cx="1" cy="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4507" y="1641"/>
              <a:ext cx="1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507" y="1176"/>
              <a:ext cx="1" cy="5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507" y="1305"/>
              <a:ext cx="1" cy="244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67" y="1305"/>
              <a:ext cx="91" cy="24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488" y="1620"/>
              <a:ext cx="50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784" y="1160"/>
              <a:ext cx="51" cy="42"/>
            </a:xfrm>
            <a:custGeom>
              <a:avLst/>
              <a:gdLst>
                <a:gd name="T0" fmla="*/ 0 w 51"/>
                <a:gd name="T1" fmla="*/ 21 h 41"/>
                <a:gd name="T2" fmla="*/ 11 w 51"/>
                <a:gd name="T3" fmla="*/ 0 h 41"/>
                <a:gd name="T4" fmla="*/ 41 w 51"/>
                <a:gd name="T5" fmla="*/ 0 h 41"/>
                <a:gd name="T6" fmla="*/ 51 w 51"/>
                <a:gd name="T7" fmla="*/ 21 h 41"/>
                <a:gd name="T8" fmla="*/ 41 w 51"/>
                <a:gd name="T9" fmla="*/ 41 h 41"/>
                <a:gd name="T10" fmla="*/ 11 w 51"/>
                <a:gd name="T11" fmla="*/ 41 h 41"/>
                <a:gd name="T12" fmla="*/ 0 w 51"/>
                <a:gd name="T13" fmla="*/ 21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41"/>
                  </a:lnTo>
                  <a:lnTo>
                    <a:pt x="1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80" y="1231"/>
              <a:ext cx="115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00" y="1305"/>
              <a:ext cx="150" cy="12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CC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77" y="1219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61" y="1317"/>
              <a:ext cx="126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C2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359" y="1620"/>
              <a:ext cx="41" cy="51"/>
            </a:xfrm>
            <a:custGeom>
              <a:avLst/>
              <a:gdLst>
                <a:gd name="T0" fmla="*/ 0 w 41"/>
                <a:gd name="T1" fmla="*/ 21 h 51"/>
                <a:gd name="T2" fmla="*/ 10 w 41"/>
                <a:gd name="T3" fmla="*/ 0 h 51"/>
                <a:gd name="T4" fmla="*/ 31 w 41"/>
                <a:gd name="T5" fmla="*/ 0 h 51"/>
                <a:gd name="T6" fmla="*/ 41 w 41"/>
                <a:gd name="T7" fmla="*/ 21 h 51"/>
                <a:gd name="T8" fmla="*/ 31 w 41"/>
                <a:gd name="T9" fmla="*/ 51 h 51"/>
                <a:gd name="T10" fmla="*/ 10 w 41"/>
                <a:gd name="T11" fmla="*/ 51 h 51"/>
                <a:gd name="T12" fmla="*/ 0 w 4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343" y="1751"/>
              <a:ext cx="89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430" y="1827"/>
              <a:ext cx="51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315" y="1742"/>
              <a:ext cx="1" cy="2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4315" y="1742"/>
              <a:ext cx="193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15" y="1904"/>
              <a:ext cx="193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406" y="1925"/>
              <a:ext cx="102" cy="61"/>
            </a:xfrm>
            <a:custGeom>
              <a:avLst/>
              <a:gdLst>
                <a:gd name="T0" fmla="*/ 0 w 102"/>
                <a:gd name="T1" fmla="*/ 41 h 61"/>
                <a:gd name="T2" fmla="*/ 31 w 102"/>
                <a:gd name="T3" fmla="*/ 30 h 61"/>
                <a:gd name="T4" fmla="*/ 20 w 102"/>
                <a:gd name="T5" fmla="*/ 0 h 61"/>
                <a:gd name="T6" fmla="*/ 102 w 102"/>
                <a:gd name="T7" fmla="*/ 61 h 61"/>
                <a:gd name="T8" fmla="*/ 0 w 102"/>
                <a:gd name="T9" fmla="*/ 4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5380" y="2052"/>
              <a:ext cx="0" cy="14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4500" y="2796"/>
              <a:ext cx="1" cy="234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460" y="2796"/>
              <a:ext cx="91" cy="23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59" y="2019"/>
              <a:ext cx="41" cy="39"/>
            </a:xfrm>
            <a:custGeom>
              <a:avLst/>
              <a:gdLst>
                <a:gd name="T0" fmla="*/ 0 w 41"/>
                <a:gd name="T1" fmla="*/ 20 h 40"/>
                <a:gd name="T2" fmla="*/ 10 w 41"/>
                <a:gd name="T3" fmla="*/ 0 h 40"/>
                <a:gd name="T4" fmla="*/ 31 w 41"/>
                <a:gd name="T5" fmla="*/ 0 h 40"/>
                <a:gd name="T6" fmla="*/ 41 w 41"/>
                <a:gd name="T7" fmla="*/ 20 h 40"/>
                <a:gd name="T8" fmla="*/ 31 w 41"/>
                <a:gd name="T9" fmla="*/ 40 h 40"/>
                <a:gd name="T10" fmla="*/ 10 w 41"/>
                <a:gd name="T11" fmla="*/ 40 h 40"/>
                <a:gd name="T12" fmla="*/ 0 w 41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5308" y="2195"/>
              <a:ext cx="14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579" y="2802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684" y="2895"/>
              <a:ext cx="124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3876" y="1865"/>
              <a:ext cx="44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481" y="2512"/>
              <a:ext cx="50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2932" y="2533"/>
              <a:ext cx="1" cy="6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352" y="1645"/>
              <a:ext cx="24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3352" y="1180"/>
              <a:ext cx="1" cy="5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3352" y="1309"/>
              <a:ext cx="1" cy="244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311" y="1309"/>
              <a:ext cx="91" cy="24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31" y="1624"/>
              <a:ext cx="51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87" y="1331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03" y="1414"/>
              <a:ext cx="127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159" y="1745"/>
              <a:ext cx="1" cy="24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3159" y="1745"/>
              <a:ext cx="193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159" y="1909"/>
              <a:ext cx="193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250" y="1928"/>
              <a:ext cx="102" cy="62"/>
            </a:xfrm>
            <a:custGeom>
              <a:avLst/>
              <a:gdLst>
                <a:gd name="T0" fmla="*/ 0 w 102"/>
                <a:gd name="T1" fmla="*/ 41 h 61"/>
                <a:gd name="T2" fmla="*/ 31 w 102"/>
                <a:gd name="T3" fmla="*/ 30 h 61"/>
                <a:gd name="T4" fmla="*/ 20 w 102"/>
                <a:gd name="T5" fmla="*/ 0 h 61"/>
                <a:gd name="T6" fmla="*/ 102 w 102"/>
                <a:gd name="T7" fmla="*/ 61 h 61"/>
                <a:gd name="T8" fmla="*/ 0 w 102"/>
                <a:gd name="T9" fmla="*/ 4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2932" y="2767"/>
              <a:ext cx="1" cy="233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891" y="2767"/>
              <a:ext cx="91" cy="23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18" y="2785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112" y="2867"/>
              <a:ext cx="120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E1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>
              <a:off x="2505" y="1867"/>
              <a:ext cx="65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293" y="1848"/>
              <a:ext cx="40" cy="39"/>
            </a:xfrm>
            <a:custGeom>
              <a:avLst/>
              <a:gdLst>
                <a:gd name="T0" fmla="*/ 0 w 40"/>
                <a:gd name="T1" fmla="*/ 20 h 40"/>
                <a:gd name="T2" fmla="*/ 10 w 40"/>
                <a:gd name="T3" fmla="*/ 0 h 40"/>
                <a:gd name="T4" fmla="*/ 30 w 40"/>
                <a:gd name="T5" fmla="*/ 0 h 40"/>
                <a:gd name="T6" fmla="*/ 40 w 40"/>
                <a:gd name="T7" fmla="*/ 20 h 40"/>
                <a:gd name="T8" fmla="*/ 30 w 40"/>
                <a:gd name="T9" fmla="*/ 40 h 40"/>
                <a:gd name="T10" fmla="*/ 10 w 40"/>
                <a:gd name="T11" fmla="*/ 40 h 40"/>
                <a:gd name="T12" fmla="*/ 0 w 4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853" y="2694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965" y="2761"/>
              <a:ext cx="34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192" y="2026"/>
              <a:ext cx="89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u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288" y="2102"/>
              <a:ext cx="28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795" y="1848"/>
              <a:ext cx="50" cy="50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802" y="1786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868" y="1786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69" name="Group 58"/>
            <p:cNvGrpSpPr>
              <a:grpSpLocks/>
            </p:cNvGrpSpPr>
            <p:nvPr/>
          </p:nvGrpSpPr>
          <p:grpSpPr bwMode="auto">
            <a:xfrm>
              <a:off x="3668" y="1711"/>
              <a:ext cx="106" cy="106"/>
              <a:chOff x="2940" y="1946"/>
              <a:chExt cx="106" cy="106"/>
            </a:xfrm>
          </p:grpSpPr>
          <p:sp>
            <p:nvSpPr>
              <p:cNvPr id="123" name="Line 59"/>
              <p:cNvSpPr>
                <a:spLocks noChangeShapeType="1"/>
              </p:cNvSpPr>
              <p:nvPr/>
            </p:nvSpPr>
            <p:spPr bwMode="auto">
              <a:xfrm>
                <a:off x="2940" y="1992"/>
                <a:ext cx="10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Line 60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3991" y="1173"/>
              <a:ext cx="0" cy="6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 rot="-5400000">
              <a:off x="3868" y="1480"/>
              <a:ext cx="244" cy="9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 flipH="1">
              <a:off x="2823" y="1185"/>
              <a:ext cx="1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964" y="1157"/>
              <a:ext cx="51" cy="50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25" y="1156"/>
              <a:ext cx="51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3599" y="1641"/>
              <a:ext cx="0" cy="2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 flipH="1">
              <a:off x="3591" y="1867"/>
              <a:ext cx="2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2822" y="1180"/>
              <a:ext cx="0" cy="6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 rot="-5400000">
              <a:off x="2699" y="1480"/>
              <a:ext cx="244" cy="9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2443" y="1786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2510" y="1786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81" name="Group 72"/>
            <p:cNvGrpSpPr>
              <a:grpSpLocks/>
            </p:cNvGrpSpPr>
            <p:nvPr/>
          </p:nvGrpSpPr>
          <p:grpSpPr bwMode="auto">
            <a:xfrm>
              <a:off x="2509" y="1711"/>
              <a:ext cx="106" cy="106"/>
              <a:chOff x="2940" y="1946"/>
              <a:chExt cx="106" cy="106"/>
            </a:xfrm>
          </p:grpSpPr>
          <p:sp>
            <p:nvSpPr>
              <p:cNvPr id="121" name="Line 73"/>
              <p:cNvSpPr>
                <a:spLocks noChangeShapeType="1"/>
              </p:cNvSpPr>
              <p:nvPr/>
            </p:nvSpPr>
            <p:spPr bwMode="auto">
              <a:xfrm>
                <a:off x="2940" y="1992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Line 74"/>
              <p:cNvSpPr>
                <a:spLocks noChangeShapeType="1"/>
              </p:cNvSpPr>
              <p:nvPr/>
            </p:nvSpPr>
            <p:spPr bwMode="auto">
              <a:xfrm>
                <a:off x="2994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 flipH="1">
              <a:off x="2325" y="1870"/>
              <a:ext cx="1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 flipV="1">
              <a:off x="2256" y="2446"/>
              <a:ext cx="0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2235" y="2405"/>
              <a:ext cx="41" cy="41"/>
            </a:xfrm>
            <a:custGeom>
              <a:avLst/>
              <a:gdLst>
                <a:gd name="T0" fmla="*/ 0 w 41"/>
                <a:gd name="T1" fmla="*/ 20 h 40"/>
                <a:gd name="T2" fmla="*/ 10 w 41"/>
                <a:gd name="T3" fmla="*/ 0 h 40"/>
                <a:gd name="T4" fmla="*/ 31 w 41"/>
                <a:gd name="T5" fmla="*/ 0 h 40"/>
                <a:gd name="T6" fmla="*/ 41 w 41"/>
                <a:gd name="T7" fmla="*/ 20 h 40"/>
                <a:gd name="T8" fmla="*/ 31 w 41"/>
                <a:gd name="T9" fmla="*/ 40 h 40"/>
                <a:gd name="T10" fmla="*/ 10 w 41"/>
                <a:gd name="T11" fmla="*/ 40 h 40"/>
                <a:gd name="T12" fmla="*/ 0 w 41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2184" y="2588"/>
              <a:ext cx="14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3964" y="1839"/>
              <a:ext cx="51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4250" y="2537"/>
              <a:ext cx="0" cy="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 flipH="1">
              <a:off x="3550" y="2983"/>
              <a:ext cx="70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3796" y="2935"/>
              <a:ext cx="244" cy="9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3481" y="2897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3548" y="2897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92" name="Group 85"/>
            <p:cNvGrpSpPr>
              <a:grpSpLocks/>
            </p:cNvGrpSpPr>
            <p:nvPr/>
          </p:nvGrpSpPr>
          <p:grpSpPr bwMode="auto">
            <a:xfrm>
              <a:off x="3547" y="2822"/>
              <a:ext cx="106" cy="106"/>
              <a:chOff x="2940" y="1946"/>
              <a:chExt cx="106" cy="106"/>
            </a:xfrm>
          </p:grpSpPr>
          <p:sp>
            <p:nvSpPr>
              <p:cNvPr id="119" name="Line 86"/>
              <p:cNvSpPr>
                <a:spLocks noChangeShapeType="1"/>
              </p:cNvSpPr>
              <p:nvPr/>
            </p:nvSpPr>
            <p:spPr bwMode="auto">
              <a:xfrm>
                <a:off x="2940" y="1992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Line 87"/>
              <p:cNvSpPr>
                <a:spLocks noChangeShapeType="1"/>
              </p:cNvSpPr>
              <p:nvPr/>
            </p:nvSpPr>
            <p:spPr bwMode="auto">
              <a:xfrm>
                <a:off x="2994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H="1">
              <a:off x="3274" y="2989"/>
              <a:ext cx="20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V="1">
              <a:off x="3271" y="2533"/>
              <a:ext cx="1" cy="4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 flipH="1">
              <a:off x="2766" y="2532"/>
              <a:ext cx="50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Freeform 91"/>
            <p:cNvSpPr>
              <a:spLocks/>
            </p:cNvSpPr>
            <p:nvPr/>
          </p:nvSpPr>
          <p:spPr bwMode="auto">
            <a:xfrm>
              <a:off x="2905" y="2512"/>
              <a:ext cx="51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Freeform 92"/>
            <p:cNvSpPr>
              <a:spLocks/>
            </p:cNvSpPr>
            <p:nvPr/>
          </p:nvSpPr>
          <p:spPr bwMode="auto">
            <a:xfrm>
              <a:off x="4481" y="1163"/>
              <a:ext cx="50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93"/>
            <p:cNvSpPr>
              <a:spLocks noChangeArrowheads="1"/>
            </p:cNvSpPr>
            <p:nvPr/>
          </p:nvSpPr>
          <p:spPr bwMode="auto">
            <a:xfrm>
              <a:off x="2898" y="1442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94"/>
            <p:cNvSpPr>
              <a:spLocks noChangeArrowheads="1"/>
            </p:cNvSpPr>
            <p:nvPr/>
          </p:nvSpPr>
          <p:spPr bwMode="auto">
            <a:xfrm>
              <a:off x="3014" y="1523"/>
              <a:ext cx="120" cy="1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B1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4080" y="1421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4192" y="1504"/>
              <a:ext cx="122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B2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2" name="Rectangle 97"/>
            <p:cNvSpPr>
              <a:spLocks noChangeArrowheads="1"/>
            </p:cNvSpPr>
            <p:nvPr/>
          </p:nvSpPr>
          <p:spPr bwMode="auto">
            <a:xfrm>
              <a:off x="4571" y="1778"/>
              <a:ext cx="105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3" name="Rectangle 98"/>
            <p:cNvSpPr>
              <a:spLocks noChangeArrowheads="1"/>
            </p:cNvSpPr>
            <p:nvPr/>
          </p:nvSpPr>
          <p:spPr bwMode="auto">
            <a:xfrm>
              <a:off x="4691" y="1839"/>
              <a:ext cx="51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4" name="Rectangle 99"/>
            <p:cNvSpPr>
              <a:spLocks noChangeArrowheads="1"/>
            </p:cNvSpPr>
            <p:nvPr/>
          </p:nvSpPr>
          <p:spPr bwMode="auto">
            <a:xfrm>
              <a:off x="3339" y="1778"/>
              <a:ext cx="106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5" name="Rectangle 100"/>
            <p:cNvSpPr>
              <a:spLocks noChangeArrowheads="1"/>
            </p:cNvSpPr>
            <p:nvPr/>
          </p:nvSpPr>
          <p:spPr bwMode="auto">
            <a:xfrm>
              <a:off x="3460" y="1839"/>
              <a:ext cx="51" cy="1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>
              <a:off x="4713" y="1567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>
              <a:off x="4780" y="1567"/>
              <a:ext cx="0" cy="1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508" name="Group 103"/>
            <p:cNvGrpSpPr>
              <a:grpSpLocks/>
            </p:cNvGrpSpPr>
            <p:nvPr/>
          </p:nvGrpSpPr>
          <p:grpSpPr bwMode="auto">
            <a:xfrm>
              <a:off x="4587" y="1492"/>
              <a:ext cx="106" cy="106"/>
              <a:chOff x="2940" y="1946"/>
              <a:chExt cx="106" cy="106"/>
            </a:xfrm>
          </p:grpSpPr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Line 105"/>
              <p:cNvSpPr>
                <a:spLocks noChangeShapeType="1"/>
              </p:cNvSpPr>
              <p:nvPr/>
            </p:nvSpPr>
            <p:spPr bwMode="auto">
              <a:xfrm>
                <a:off x="2994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flipH="1">
              <a:off x="4784" y="1641"/>
              <a:ext cx="5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 flipH="1">
              <a:off x="2763" y="3186"/>
              <a:ext cx="20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4507" y="1980"/>
              <a:ext cx="0" cy="1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 flipV="1">
              <a:off x="3352" y="1983"/>
              <a:ext cx="0" cy="15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408" y="3185"/>
              <a:ext cx="36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H="1">
              <a:off x="4838" y="3185"/>
              <a:ext cx="380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Line 112"/>
            <p:cNvSpPr>
              <a:spLocks noChangeShapeType="1"/>
            </p:cNvSpPr>
            <p:nvPr/>
          </p:nvSpPr>
          <p:spPr bwMode="auto">
            <a:xfrm>
              <a:off x="5217" y="2038"/>
              <a:ext cx="0" cy="114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Line 113"/>
            <p:cNvSpPr>
              <a:spLocks noChangeShapeType="1"/>
            </p:cNvSpPr>
            <p:nvPr/>
          </p:nvSpPr>
          <p:spPr bwMode="auto">
            <a:xfrm flipH="1">
              <a:off x="5223" y="2041"/>
              <a:ext cx="1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Freeform 114"/>
            <p:cNvSpPr>
              <a:spLocks/>
            </p:cNvSpPr>
            <p:nvPr/>
          </p:nvSpPr>
          <p:spPr bwMode="auto">
            <a:xfrm>
              <a:off x="4474" y="3152"/>
              <a:ext cx="50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Freeform 115"/>
            <p:cNvSpPr>
              <a:spLocks/>
            </p:cNvSpPr>
            <p:nvPr/>
          </p:nvSpPr>
          <p:spPr bwMode="auto">
            <a:xfrm>
              <a:off x="2911" y="3152"/>
              <a:ext cx="51" cy="51"/>
            </a:xfrm>
            <a:custGeom>
              <a:avLst/>
              <a:gdLst>
                <a:gd name="T0" fmla="*/ 0 w 51"/>
                <a:gd name="T1" fmla="*/ 21 h 51"/>
                <a:gd name="T2" fmla="*/ 11 w 51"/>
                <a:gd name="T3" fmla="*/ 0 h 51"/>
                <a:gd name="T4" fmla="*/ 41 w 51"/>
                <a:gd name="T5" fmla="*/ 0 h 51"/>
                <a:gd name="T6" fmla="*/ 51 w 51"/>
                <a:gd name="T7" fmla="*/ 21 h 51"/>
                <a:gd name="T8" fmla="*/ 41 w 51"/>
                <a:gd name="T9" fmla="*/ 51 h 51"/>
                <a:gd name="T10" fmla="*/ 11 w 51"/>
                <a:gd name="T11" fmla="*/ 51 h 51"/>
                <a:gd name="T12" fmla="*/ 0 w 51"/>
                <a:gd name="T13" fmla="*/ 2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116"/>
            <p:cNvSpPr>
              <a:spLocks noChangeShapeType="1"/>
            </p:cNvSpPr>
            <p:nvPr/>
          </p:nvSpPr>
          <p:spPr bwMode="auto">
            <a:xfrm flipV="1">
              <a:off x="2405" y="2419"/>
              <a:ext cx="1" cy="7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117"/>
            <p:cNvSpPr>
              <a:spLocks noChangeShapeType="1"/>
            </p:cNvSpPr>
            <p:nvPr/>
          </p:nvSpPr>
          <p:spPr bwMode="auto">
            <a:xfrm flipH="1">
              <a:off x="2263" y="2423"/>
              <a:ext cx="1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118"/>
            <p:cNvSpPr>
              <a:spLocks noChangeShapeType="1"/>
            </p:cNvSpPr>
            <p:nvPr/>
          </p:nvSpPr>
          <p:spPr bwMode="auto">
            <a:xfrm flipH="1">
              <a:off x="4507" y="2116"/>
              <a:ext cx="5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" name="Line 119"/>
            <p:cNvSpPr>
              <a:spLocks noChangeShapeType="1"/>
            </p:cNvSpPr>
            <p:nvPr/>
          </p:nvSpPr>
          <p:spPr bwMode="auto">
            <a:xfrm>
              <a:off x="5089" y="2117"/>
              <a:ext cx="0" cy="4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120"/>
            <p:cNvSpPr>
              <a:spLocks noChangeShapeType="1"/>
            </p:cNvSpPr>
            <p:nvPr/>
          </p:nvSpPr>
          <p:spPr bwMode="auto">
            <a:xfrm flipH="1">
              <a:off x="4843" y="2536"/>
              <a:ext cx="25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121"/>
            <p:cNvSpPr>
              <a:spLocks noChangeShapeType="1"/>
            </p:cNvSpPr>
            <p:nvPr/>
          </p:nvSpPr>
          <p:spPr bwMode="auto">
            <a:xfrm flipH="1">
              <a:off x="2536" y="2129"/>
              <a:ext cx="8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122"/>
            <p:cNvSpPr>
              <a:spLocks noChangeShapeType="1"/>
            </p:cNvSpPr>
            <p:nvPr/>
          </p:nvSpPr>
          <p:spPr bwMode="auto">
            <a:xfrm>
              <a:off x="2543" y="2128"/>
              <a:ext cx="0" cy="4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" name="Line 123"/>
            <p:cNvSpPr>
              <a:spLocks noChangeShapeType="1"/>
            </p:cNvSpPr>
            <p:nvPr/>
          </p:nvSpPr>
          <p:spPr bwMode="auto">
            <a:xfrm flipH="1">
              <a:off x="2551" y="2536"/>
              <a:ext cx="228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7227077" y="2914072"/>
            <a:ext cx="3127375" cy="1565275"/>
          </a:xfrm>
          <a:prstGeom prst="rect">
            <a:avLst/>
          </a:prstGeom>
          <a:noFill/>
          <a:ln w="15875">
            <a:solidFill>
              <a:srgbClr val="0000FF"/>
            </a:solidFill>
            <a:prstDash val="dash"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659002" y="4111047"/>
            <a:ext cx="252413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FF"/>
                </a:solidFill>
              </a:rPr>
              <a:t>A*</a:t>
            </a:r>
            <a:endParaRPr lang="en-US" altLang="zh-CN" b="1" kern="0" smtClean="0">
              <a:solidFill>
                <a:srgbClr val="0000FF"/>
              </a:solidFill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8662177" y="4669847"/>
            <a:ext cx="252413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FF"/>
                </a:solidFill>
              </a:rPr>
              <a:t>F*</a:t>
            </a:r>
            <a:endParaRPr lang="en-US" altLang="zh-CN" b="1" kern="0" smtClean="0">
              <a:solidFill>
                <a:srgbClr val="0000FF"/>
              </a:solidFill>
            </a:endParaRPr>
          </a:p>
        </p:txBody>
      </p:sp>
      <p:grpSp>
        <p:nvGrpSpPr>
          <p:cNvPr id="233" name="Group 4"/>
          <p:cNvGrpSpPr>
            <a:grpSpLocks/>
          </p:cNvGrpSpPr>
          <p:nvPr/>
        </p:nvGrpSpPr>
        <p:grpSpPr bwMode="auto">
          <a:xfrm>
            <a:off x="7038698" y="572956"/>
            <a:ext cx="3227387" cy="1797050"/>
            <a:chOff x="-4726" y="1808"/>
            <a:chExt cx="2246" cy="1290"/>
          </a:xfrm>
        </p:grpSpPr>
        <p:sp>
          <p:nvSpPr>
            <p:cNvPr id="234" name="Line 5"/>
            <p:cNvSpPr>
              <a:spLocks noChangeShapeType="1"/>
            </p:cNvSpPr>
            <p:nvPr/>
          </p:nvSpPr>
          <p:spPr bwMode="auto">
            <a:xfrm flipH="1">
              <a:off x="-3766" y="1899"/>
              <a:ext cx="98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6"/>
            <p:cNvSpPr>
              <a:spLocks noChangeShapeType="1"/>
            </p:cNvSpPr>
            <p:nvPr/>
          </p:nvSpPr>
          <p:spPr bwMode="auto">
            <a:xfrm flipV="1">
              <a:off x="-3334" y="2337"/>
              <a:ext cx="0" cy="3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" name="Rectangle 7"/>
            <p:cNvSpPr>
              <a:spLocks noChangeArrowheads="1"/>
            </p:cNvSpPr>
            <p:nvPr/>
          </p:nvSpPr>
          <p:spPr bwMode="auto">
            <a:xfrm>
              <a:off x="-4418" y="1808"/>
              <a:ext cx="657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37" name="Line 8"/>
            <p:cNvSpPr>
              <a:spLocks noChangeShapeType="1"/>
            </p:cNvSpPr>
            <p:nvPr/>
          </p:nvSpPr>
          <p:spPr bwMode="auto">
            <a:xfrm>
              <a:off x="-4217" y="1998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" name="Freeform 9"/>
            <p:cNvSpPr>
              <a:spLocks/>
            </p:cNvSpPr>
            <p:nvPr/>
          </p:nvSpPr>
          <p:spPr bwMode="auto">
            <a:xfrm>
              <a:off x="-4061" y="1974"/>
              <a:ext cx="137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9" name="Rectangle 10"/>
            <p:cNvSpPr>
              <a:spLocks noChangeArrowheads="1"/>
            </p:cNvSpPr>
            <p:nvPr/>
          </p:nvSpPr>
          <p:spPr bwMode="auto">
            <a:xfrm>
              <a:off x="-4145" y="2081"/>
              <a:ext cx="89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11"/>
            <p:cNvSpPr>
              <a:spLocks noChangeArrowheads="1"/>
            </p:cNvSpPr>
            <p:nvPr/>
          </p:nvSpPr>
          <p:spPr bwMode="auto">
            <a:xfrm>
              <a:off x="-4409" y="2559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41" name="Line 12"/>
            <p:cNvSpPr>
              <a:spLocks noChangeShapeType="1"/>
            </p:cNvSpPr>
            <p:nvPr/>
          </p:nvSpPr>
          <p:spPr bwMode="auto">
            <a:xfrm>
              <a:off x="-4271" y="2687"/>
              <a:ext cx="30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2" name="Freeform 13"/>
            <p:cNvSpPr>
              <a:spLocks/>
            </p:cNvSpPr>
            <p:nvPr/>
          </p:nvSpPr>
          <p:spPr bwMode="auto">
            <a:xfrm>
              <a:off x="-4271" y="2663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3" name="Rectangle 14"/>
            <p:cNvSpPr>
              <a:spLocks noChangeArrowheads="1"/>
            </p:cNvSpPr>
            <p:nvPr/>
          </p:nvSpPr>
          <p:spPr bwMode="auto">
            <a:xfrm>
              <a:off x="-4159" y="2756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44" name="Line 15"/>
            <p:cNvSpPr>
              <a:spLocks noChangeShapeType="1"/>
            </p:cNvSpPr>
            <p:nvPr/>
          </p:nvSpPr>
          <p:spPr bwMode="auto">
            <a:xfrm flipH="1">
              <a:off x="-3759" y="2336"/>
              <a:ext cx="42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" name="Freeform 16"/>
            <p:cNvSpPr>
              <a:spLocks/>
            </p:cNvSpPr>
            <p:nvPr/>
          </p:nvSpPr>
          <p:spPr bwMode="auto">
            <a:xfrm>
              <a:off x="-2774" y="1863"/>
              <a:ext cx="56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" name="Freeform 17"/>
            <p:cNvSpPr>
              <a:spLocks/>
            </p:cNvSpPr>
            <p:nvPr/>
          </p:nvSpPr>
          <p:spPr bwMode="auto">
            <a:xfrm>
              <a:off x="-2783" y="2987"/>
              <a:ext cx="56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7" name="Line 18"/>
            <p:cNvSpPr>
              <a:spLocks noChangeShapeType="1"/>
            </p:cNvSpPr>
            <p:nvPr/>
          </p:nvSpPr>
          <p:spPr bwMode="auto">
            <a:xfrm flipH="1">
              <a:off x="-3766" y="2680"/>
              <a:ext cx="43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8" name="Line 19"/>
            <p:cNvSpPr>
              <a:spLocks noChangeShapeType="1"/>
            </p:cNvSpPr>
            <p:nvPr/>
          </p:nvSpPr>
          <p:spPr bwMode="auto">
            <a:xfrm flipH="1">
              <a:off x="-3778" y="2999"/>
              <a:ext cx="9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9" name="Line 20"/>
            <p:cNvSpPr>
              <a:spLocks noChangeShapeType="1"/>
            </p:cNvSpPr>
            <p:nvPr/>
          </p:nvSpPr>
          <p:spPr bwMode="auto">
            <a:xfrm flipH="1">
              <a:off x="-4718" y="1899"/>
              <a:ext cx="29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0" name="Line 21"/>
            <p:cNvSpPr>
              <a:spLocks noChangeShapeType="1"/>
            </p:cNvSpPr>
            <p:nvPr/>
          </p:nvSpPr>
          <p:spPr bwMode="auto">
            <a:xfrm flipH="1">
              <a:off x="-4726" y="2336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22"/>
            <p:cNvSpPr>
              <a:spLocks noChangeShapeType="1"/>
            </p:cNvSpPr>
            <p:nvPr/>
          </p:nvSpPr>
          <p:spPr bwMode="auto">
            <a:xfrm flipH="1">
              <a:off x="-4711" y="2676"/>
              <a:ext cx="30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2" name="Line 23"/>
            <p:cNvSpPr>
              <a:spLocks noChangeShapeType="1"/>
            </p:cNvSpPr>
            <p:nvPr/>
          </p:nvSpPr>
          <p:spPr bwMode="auto">
            <a:xfrm flipH="1">
              <a:off x="-4720" y="2990"/>
              <a:ext cx="29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3" name="Line 24"/>
            <p:cNvSpPr>
              <a:spLocks noChangeShapeType="1"/>
            </p:cNvSpPr>
            <p:nvPr/>
          </p:nvSpPr>
          <p:spPr bwMode="auto">
            <a:xfrm flipV="1">
              <a:off x="-2755" y="1921"/>
              <a:ext cx="0" cy="10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4" name="Rectangle 25"/>
            <p:cNvSpPr>
              <a:spLocks noChangeArrowheads="1"/>
            </p:cNvSpPr>
            <p:nvPr/>
          </p:nvSpPr>
          <p:spPr bwMode="auto">
            <a:xfrm>
              <a:off x="-2795" y="2328"/>
              <a:ext cx="81" cy="22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6"/>
            <p:cNvSpPr>
              <a:spLocks noChangeArrowheads="1"/>
            </p:cNvSpPr>
            <p:nvPr/>
          </p:nvSpPr>
          <p:spPr bwMode="auto">
            <a:xfrm>
              <a:off x="-4706" y="2744"/>
              <a:ext cx="75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7"/>
            <p:cNvSpPr>
              <a:spLocks noChangeArrowheads="1"/>
            </p:cNvSpPr>
            <p:nvPr/>
          </p:nvSpPr>
          <p:spPr bwMode="auto">
            <a:xfrm>
              <a:off x="-4616" y="2809"/>
              <a:ext cx="36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10279" name="Object 39"/>
            <p:cNvGraphicFramePr>
              <a:graphicFrameLocks noChangeAspect="1"/>
            </p:cNvGraphicFramePr>
            <p:nvPr/>
          </p:nvGraphicFramePr>
          <p:xfrm>
            <a:off x="-2678" y="2333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78" y="2333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" name="Group 207"/>
          <p:cNvGrpSpPr>
            <a:grpSpLocks/>
          </p:cNvGrpSpPr>
          <p:nvPr/>
        </p:nvGrpSpPr>
        <p:grpSpPr bwMode="auto">
          <a:xfrm>
            <a:off x="760658" y="500688"/>
            <a:ext cx="4116387" cy="2192337"/>
            <a:chOff x="243" y="474"/>
            <a:chExt cx="2593" cy="1381"/>
          </a:xfrm>
        </p:grpSpPr>
        <p:sp>
          <p:nvSpPr>
            <p:cNvPr id="262" name="Line 208"/>
            <p:cNvSpPr>
              <a:spLocks noChangeShapeType="1"/>
            </p:cNvSpPr>
            <p:nvPr/>
          </p:nvSpPr>
          <p:spPr bwMode="auto">
            <a:xfrm flipV="1">
              <a:off x="2226" y="1213"/>
              <a:ext cx="1" cy="4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3" name="Line 209"/>
            <p:cNvSpPr>
              <a:spLocks noChangeShapeType="1"/>
            </p:cNvSpPr>
            <p:nvPr/>
          </p:nvSpPr>
          <p:spPr bwMode="auto">
            <a:xfrm flipH="1">
              <a:off x="2227" y="925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4" name="Line 210"/>
            <p:cNvSpPr>
              <a:spLocks noChangeShapeType="1"/>
            </p:cNvSpPr>
            <p:nvPr/>
          </p:nvSpPr>
          <p:spPr bwMode="auto">
            <a:xfrm flipV="1">
              <a:off x="2227" y="529"/>
              <a:ext cx="1" cy="4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5" name="Line 211"/>
            <p:cNvSpPr>
              <a:spLocks noChangeShapeType="1"/>
            </p:cNvSpPr>
            <p:nvPr/>
          </p:nvSpPr>
          <p:spPr bwMode="auto">
            <a:xfrm flipV="1">
              <a:off x="2227" y="638"/>
              <a:ext cx="1" cy="208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" name="Rectangle 212"/>
            <p:cNvSpPr>
              <a:spLocks noChangeArrowheads="1"/>
            </p:cNvSpPr>
            <p:nvPr/>
          </p:nvSpPr>
          <p:spPr bwMode="auto">
            <a:xfrm>
              <a:off x="2190" y="638"/>
              <a:ext cx="81" cy="20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67" name="Freeform 213"/>
            <p:cNvSpPr>
              <a:spLocks/>
            </p:cNvSpPr>
            <p:nvPr/>
          </p:nvSpPr>
          <p:spPr bwMode="auto">
            <a:xfrm>
              <a:off x="2208" y="907"/>
              <a:ext cx="45" cy="43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3 h 51"/>
                <a:gd name="T10" fmla="*/ 10 w 51"/>
                <a:gd name="T11" fmla="*/ 43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8" name="Freeform 214"/>
            <p:cNvSpPr>
              <a:spLocks/>
            </p:cNvSpPr>
            <p:nvPr/>
          </p:nvSpPr>
          <p:spPr bwMode="auto">
            <a:xfrm>
              <a:off x="2386" y="515"/>
              <a:ext cx="45" cy="35"/>
            </a:xfrm>
            <a:custGeom>
              <a:avLst/>
              <a:gdLst>
                <a:gd name="T0" fmla="*/ 0 w 51"/>
                <a:gd name="T1" fmla="*/ 18 h 41"/>
                <a:gd name="T2" fmla="*/ 10 w 51"/>
                <a:gd name="T3" fmla="*/ 0 h 41"/>
                <a:gd name="T4" fmla="*/ 36 w 51"/>
                <a:gd name="T5" fmla="*/ 0 h 41"/>
                <a:gd name="T6" fmla="*/ 45 w 51"/>
                <a:gd name="T7" fmla="*/ 18 h 41"/>
                <a:gd name="T8" fmla="*/ 36 w 51"/>
                <a:gd name="T9" fmla="*/ 35 h 41"/>
                <a:gd name="T10" fmla="*/ 10 w 51"/>
                <a:gd name="T11" fmla="*/ 35 h 41"/>
                <a:gd name="T12" fmla="*/ 0 w 51"/>
                <a:gd name="T13" fmla="*/ 18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41"/>
                  </a:lnTo>
                  <a:lnTo>
                    <a:pt x="1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9" name="Rectangle 215"/>
            <p:cNvSpPr>
              <a:spLocks noChangeArrowheads="1"/>
            </p:cNvSpPr>
            <p:nvPr/>
          </p:nvSpPr>
          <p:spPr bwMode="auto">
            <a:xfrm>
              <a:off x="2465" y="474"/>
              <a:ext cx="98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16"/>
            <p:cNvSpPr>
              <a:spLocks noChangeArrowheads="1"/>
            </p:cNvSpPr>
            <p:nvPr/>
          </p:nvSpPr>
          <p:spPr bwMode="auto">
            <a:xfrm>
              <a:off x="2576" y="549"/>
              <a:ext cx="12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CC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1" name="Rectangle 217"/>
            <p:cNvSpPr>
              <a:spLocks noChangeArrowheads="1"/>
            </p:cNvSpPr>
            <p:nvPr/>
          </p:nvSpPr>
          <p:spPr bwMode="auto">
            <a:xfrm>
              <a:off x="2317" y="609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18"/>
            <p:cNvSpPr>
              <a:spLocks noChangeArrowheads="1"/>
            </p:cNvSpPr>
            <p:nvPr/>
          </p:nvSpPr>
          <p:spPr bwMode="auto">
            <a:xfrm>
              <a:off x="2395" y="686"/>
              <a:ext cx="10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3" name="Freeform 219"/>
            <p:cNvSpPr>
              <a:spLocks/>
            </p:cNvSpPr>
            <p:nvPr/>
          </p:nvSpPr>
          <p:spPr bwMode="auto">
            <a:xfrm>
              <a:off x="2759" y="907"/>
              <a:ext cx="36" cy="43"/>
            </a:xfrm>
            <a:custGeom>
              <a:avLst/>
              <a:gdLst>
                <a:gd name="T0" fmla="*/ 0 w 41"/>
                <a:gd name="T1" fmla="*/ 18 h 51"/>
                <a:gd name="T2" fmla="*/ 9 w 41"/>
                <a:gd name="T3" fmla="*/ 0 h 51"/>
                <a:gd name="T4" fmla="*/ 27 w 41"/>
                <a:gd name="T5" fmla="*/ 0 h 51"/>
                <a:gd name="T6" fmla="*/ 36 w 41"/>
                <a:gd name="T7" fmla="*/ 18 h 51"/>
                <a:gd name="T8" fmla="*/ 27 w 41"/>
                <a:gd name="T9" fmla="*/ 43 h 51"/>
                <a:gd name="T10" fmla="*/ 9 w 41"/>
                <a:gd name="T11" fmla="*/ 43 h 51"/>
                <a:gd name="T12" fmla="*/ 0 w 4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4" name="Rectangle 220"/>
            <p:cNvSpPr>
              <a:spLocks noChangeArrowheads="1"/>
            </p:cNvSpPr>
            <p:nvPr/>
          </p:nvSpPr>
          <p:spPr bwMode="auto">
            <a:xfrm>
              <a:off x="2715" y="1039"/>
              <a:ext cx="76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21"/>
            <p:cNvSpPr>
              <a:spLocks noChangeArrowheads="1"/>
            </p:cNvSpPr>
            <p:nvPr/>
          </p:nvSpPr>
          <p:spPr bwMode="auto">
            <a:xfrm>
              <a:off x="2792" y="1103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6" name="Line 222"/>
            <p:cNvSpPr>
              <a:spLocks noChangeShapeType="1"/>
            </p:cNvSpPr>
            <p:nvPr/>
          </p:nvSpPr>
          <p:spPr bwMode="auto">
            <a:xfrm>
              <a:off x="2055" y="1011"/>
              <a:ext cx="1" cy="2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" name="Line 223"/>
            <p:cNvSpPr>
              <a:spLocks noChangeShapeType="1"/>
            </p:cNvSpPr>
            <p:nvPr/>
          </p:nvSpPr>
          <p:spPr bwMode="auto">
            <a:xfrm flipV="1">
              <a:off x="2055" y="1011"/>
              <a:ext cx="172" cy="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" name="Line 224"/>
            <p:cNvSpPr>
              <a:spLocks noChangeShapeType="1"/>
            </p:cNvSpPr>
            <p:nvPr/>
          </p:nvSpPr>
          <p:spPr bwMode="auto">
            <a:xfrm>
              <a:off x="2055" y="1149"/>
              <a:ext cx="172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9" name="Freeform 225"/>
            <p:cNvSpPr>
              <a:spLocks/>
            </p:cNvSpPr>
            <p:nvPr/>
          </p:nvSpPr>
          <p:spPr bwMode="auto">
            <a:xfrm>
              <a:off x="2136" y="1166"/>
              <a:ext cx="91" cy="52"/>
            </a:xfrm>
            <a:custGeom>
              <a:avLst/>
              <a:gdLst>
                <a:gd name="T0" fmla="*/ 0 w 102"/>
                <a:gd name="T1" fmla="*/ 35 h 61"/>
                <a:gd name="T2" fmla="*/ 28 w 102"/>
                <a:gd name="T3" fmla="*/ 26 h 61"/>
                <a:gd name="T4" fmla="*/ 18 w 102"/>
                <a:gd name="T5" fmla="*/ 0 h 61"/>
                <a:gd name="T6" fmla="*/ 91 w 102"/>
                <a:gd name="T7" fmla="*/ 52 h 61"/>
                <a:gd name="T8" fmla="*/ 0 w 102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0" name="Line 226"/>
            <p:cNvSpPr>
              <a:spLocks noChangeShapeType="1"/>
            </p:cNvSpPr>
            <p:nvPr/>
          </p:nvSpPr>
          <p:spPr bwMode="auto">
            <a:xfrm flipV="1">
              <a:off x="2771" y="1340"/>
              <a:ext cx="0" cy="1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1" name="Line 227"/>
            <p:cNvSpPr>
              <a:spLocks noChangeShapeType="1"/>
            </p:cNvSpPr>
            <p:nvPr/>
          </p:nvSpPr>
          <p:spPr bwMode="auto">
            <a:xfrm flipV="1">
              <a:off x="2227" y="1349"/>
              <a:ext cx="1" cy="199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2" name="Rectangle 228"/>
            <p:cNvSpPr>
              <a:spLocks noChangeArrowheads="1"/>
            </p:cNvSpPr>
            <p:nvPr/>
          </p:nvSpPr>
          <p:spPr bwMode="auto">
            <a:xfrm>
              <a:off x="2190" y="1349"/>
              <a:ext cx="81" cy="19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83" name="Freeform 229"/>
            <p:cNvSpPr>
              <a:spLocks/>
            </p:cNvSpPr>
            <p:nvPr/>
          </p:nvSpPr>
          <p:spPr bwMode="auto">
            <a:xfrm>
              <a:off x="2753" y="1306"/>
              <a:ext cx="37" cy="34"/>
            </a:xfrm>
            <a:custGeom>
              <a:avLst/>
              <a:gdLst>
                <a:gd name="T0" fmla="*/ 0 w 41"/>
                <a:gd name="T1" fmla="*/ 17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7 h 40"/>
                <a:gd name="T8" fmla="*/ 28 w 41"/>
                <a:gd name="T9" fmla="*/ 34 h 40"/>
                <a:gd name="T10" fmla="*/ 9 w 41"/>
                <a:gd name="T11" fmla="*/ 34 h 40"/>
                <a:gd name="T12" fmla="*/ 0 w 41"/>
                <a:gd name="T13" fmla="*/ 1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Line 230"/>
            <p:cNvSpPr>
              <a:spLocks noChangeShapeType="1"/>
            </p:cNvSpPr>
            <p:nvPr/>
          </p:nvSpPr>
          <p:spPr bwMode="auto">
            <a:xfrm flipH="1">
              <a:off x="2708" y="1522"/>
              <a:ext cx="12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5" name="Rectangle 231"/>
            <p:cNvSpPr>
              <a:spLocks noChangeArrowheads="1"/>
            </p:cNvSpPr>
            <p:nvPr/>
          </p:nvSpPr>
          <p:spPr bwMode="auto">
            <a:xfrm>
              <a:off x="1941" y="1336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32"/>
            <p:cNvSpPr>
              <a:spLocks noChangeArrowheads="1"/>
            </p:cNvSpPr>
            <p:nvPr/>
          </p:nvSpPr>
          <p:spPr bwMode="auto">
            <a:xfrm>
              <a:off x="2030" y="1421"/>
              <a:ext cx="111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E2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7" name="Line 233"/>
            <p:cNvSpPr>
              <a:spLocks noChangeShapeType="1"/>
            </p:cNvSpPr>
            <p:nvPr/>
          </p:nvSpPr>
          <p:spPr bwMode="auto">
            <a:xfrm flipH="1">
              <a:off x="1664" y="1115"/>
              <a:ext cx="3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8" name="Line 234"/>
            <p:cNvSpPr>
              <a:spLocks noChangeShapeType="1"/>
            </p:cNvSpPr>
            <p:nvPr/>
          </p:nvSpPr>
          <p:spPr bwMode="auto">
            <a:xfrm flipV="1">
              <a:off x="1137" y="1459"/>
              <a:ext cx="1" cy="3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9" name="Line 235"/>
            <p:cNvSpPr>
              <a:spLocks noChangeShapeType="1"/>
            </p:cNvSpPr>
            <p:nvPr/>
          </p:nvSpPr>
          <p:spPr bwMode="auto">
            <a:xfrm flipH="1">
              <a:off x="1137" y="928"/>
              <a:ext cx="30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0" name="Line 236"/>
            <p:cNvSpPr>
              <a:spLocks noChangeShapeType="1"/>
            </p:cNvSpPr>
            <p:nvPr/>
          </p:nvSpPr>
          <p:spPr bwMode="auto">
            <a:xfrm flipV="1">
              <a:off x="1138" y="532"/>
              <a:ext cx="0" cy="4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Line 237"/>
            <p:cNvSpPr>
              <a:spLocks noChangeShapeType="1"/>
            </p:cNvSpPr>
            <p:nvPr/>
          </p:nvSpPr>
          <p:spPr bwMode="auto">
            <a:xfrm flipV="1">
              <a:off x="1138" y="642"/>
              <a:ext cx="0" cy="208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2" name="Rectangle 238"/>
            <p:cNvSpPr>
              <a:spLocks noChangeArrowheads="1"/>
            </p:cNvSpPr>
            <p:nvPr/>
          </p:nvSpPr>
          <p:spPr bwMode="auto">
            <a:xfrm>
              <a:off x="1101" y="642"/>
              <a:ext cx="81" cy="20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293" name="Freeform 239"/>
            <p:cNvSpPr>
              <a:spLocks/>
            </p:cNvSpPr>
            <p:nvPr/>
          </p:nvSpPr>
          <p:spPr bwMode="auto">
            <a:xfrm>
              <a:off x="1119" y="910"/>
              <a:ext cx="45" cy="43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3 h 51"/>
                <a:gd name="T10" fmla="*/ 10 w 51"/>
                <a:gd name="T11" fmla="*/ 43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4" name="Rectangle 240"/>
            <p:cNvSpPr>
              <a:spLocks noChangeArrowheads="1"/>
            </p:cNvSpPr>
            <p:nvPr/>
          </p:nvSpPr>
          <p:spPr bwMode="auto">
            <a:xfrm>
              <a:off x="1259" y="660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41"/>
            <p:cNvSpPr>
              <a:spLocks noChangeArrowheads="1"/>
            </p:cNvSpPr>
            <p:nvPr/>
          </p:nvSpPr>
          <p:spPr bwMode="auto">
            <a:xfrm>
              <a:off x="1352" y="731"/>
              <a:ext cx="108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242"/>
            <p:cNvSpPr>
              <a:spLocks noChangeShapeType="1"/>
            </p:cNvSpPr>
            <p:nvPr/>
          </p:nvSpPr>
          <p:spPr bwMode="auto">
            <a:xfrm>
              <a:off x="966" y="1014"/>
              <a:ext cx="1" cy="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" name="Line 243"/>
            <p:cNvSpPr>
              <a:spLocks noChangeShapeType="1"/>
            </p:cNvSpPr>
            <p:nvPr/>
          </p:nvSpPr>
          <p:spPr bwMode="auto">
            <a:xfrm flipV="1">
              <a:off x="966" y="1014"/>
              <a:ext cx="172" cy="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" name="Line 244"/>
            <p:cNvSpPr>
              <a:spLocks noChangeShapeType="1"/>
            </p:cNvSpPr>
            <p:nvPr/>
          </p:nvSpPr>
          <p:spPr bwMode="auto">
            <a:xfrm>
              <a:off x="966" y="1153"/>
              <a:ext cx="172" cy="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9" name="Freeform 245"/>
            <p:cNvSpPr>
              <a:spLocks/>
            </p:cNvSpPr>
            <p:nvPr/>
          </p:nvSpPr>
          <p:spPr bwMode="auto">
            <a:xfrm>
              <a:off x="1047" y="1170"/>
              <a:ext cx="91" cy="52"/>
            </a:xfrm>
            <a:custGeom>
              <a:avLst/>
              <a:gdLst>
                <a:gd name="T0" fmla="*/ 0 w 102"/>
                <a:gd name="T1" fmla="*/ 35 h 61"/>
                <a:gd name="T2" fmla="*/ 28 w 102"/>
                <a:gd name="T3" fmla="*/ 26 h 61"/>
                <a:gd name="T4" fmla="*/ 18 w 102"/>
                <a:gd name="T5" fmla="*/ 0 h 61"/>
                <a:gd name="T6" fmla="*/ 91 w 102"/>
                <a:gd name="T7" fmla="*/ 52 h 61"/>
                <a:gd name="T8" fmla="*/ 0 w 102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0" name="Rectangle 246"/>
            <p:cNvSpPr>
              <a:spLocks noChangeArrowheads="1"/>
            </p:cNvSpPr>
            <p:nvPr/>
          </p:nvSpPr>
          <p:spPr bwMode="auto">
            <a:xfrm>
              <a:off x="1101" y="1573"/>
              <a:ext cx="81" cy="19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247"/>
            <p:cNvSpPr>
              <a:spLocks noChangeArrowheads="1"/>
            </p:cNvSpPr>
            <p:nvPr/>
          </p:nvSpPr>
          <p:spPr bwMode="auto">
            <a:xfrm>
              <a:off x="861" y="1563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248"/>
            <p:cNvSpPr>
              <a:spLocks noChangeArrowheads="1"/>
            </p:cNvSpPr>
            <p:nvPr/>
          </p:nvSpPr>
          <p:spPr bwMode="auto">
            <a:xfrm>
              <a:off x="945" y="1646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3" name="Line 249"/>
            <p:cNvSpPr>
              <a:spLocks noChangeShapeType="1"/>
            </p:cNvSpPr>
            <p:nvPr/>
          </p:nvSpPr>
          <p:spPr bwMode="auto">
            <a:xfrm flipH="1">
              <a:off x="502" y="1118"/>
              <a:ext cx="46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4" name="Freeform 250"/>
            <p:cNvSpPr>
              <a:spLocks/>
            </p:cNvSpPr>
            <p:nvPr/>
          </p:nvSpPr>
          <p:spPr bwMode="auto">
            <a:xfrm>
              <a:off x="296" y="1101"/>
              <a:ext cx="36" cy="34"/>
            </a:xfrm>
            <a:custGeom>
              <a:avLst/>
              <a:gdLst>
                <a:gd name="T0" fmla="*/ 0 w 40"/>
                <a:gd name="T1" fmla="*/ 17 h 40"/>
                <a:gd name="T2" fmla="*/ 9 w 40"/>
                <a:gd name="T3" fmla="*/ 0 h 40"/>
                <a:gd name="T4" fmla="*/ 27 w 40"/>
                <a:gd name="T5" fmla="*/ 0 h 40"/>
                <a:gd name="T6" fmla="*/ 36 w 40"/>
                <a:gd name="T7" fmla="*/ 17 h 40"/>
                <a:gd name="T8" fmla="*/ 27 w 40"/>
                <a:gd name="T9" fmla="*/ 34 h 40"/>
                <a:gd name="T10" fmla="*/ 9 w 40"/>
                <a:gd name="T11" fmla="*/ 34 h 40"/>
                <a:gd name="T12" fmla="*/ 0 w 40"/>
                <a:gd name="T13" fmla="*/ 1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5" name="Rectangle 251"/>
            <p:cNvSpPr>
              <a:spLocks noChangeArrowheads="1"/>
            </p:cNvSpPr>
            <p:nvPr/>
          </p:nvSpPr>
          <p:spPr bwMode="auto">
            <a:xfrm>
              <a:off x="1841" y="1510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252"/>
            <p:cNvSpPr>
              <a:spLocks noChangeArrowheads="1"/>
            </p:cNvSpPr>
            <p:nvPr/>
          </p:nvSpPr>
          <p:spPr bwMode="auto">
            <a:xfrm>
              <a:off x="1939" y="1568"/>
              <a:ext cx="29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253"/>
            <p:cNvSpPr>
              <a:spLocks noChangeArrowheads="1"/>
            </p:cNvSpPr>
            <p:nvPr/>
          </p:nvSpPr>
          <p:spPr bwMode="auto">
            <a:xfrm>
              <a:off x="263" y="1167"/>
              <a:ext cx="76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254"/>
            <p:cNvSpPr>
              <a:spLocks noChangeArrowheads="1"/>
            </p:cNvSpPr>
            <p:nvPr/>
          </p:nvSpPr>
          <p:spPr bwMode="auto">
            <a:xfrm>
              <a:off x="335" y="1251"/>
              <a:ext cx="2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auto">
            <a:xfrm>
              <a:off x="643" y="1101"/>
              <a:ext cx="45" cy="43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3 h 51"/>
                <a:gd name="T10" fmla="*/ 10 w 51"/>
                <a:gd name="T11" fmla="*/ 43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0" name="Line 256"/>
            <p:cNvSpPr>
              <a:spLocks noChangeShapeType="1"/>
            </p:cNvSpPr>
            <p:nvPr/>
          </p:nvSpPr>
          <p:spPr bwMode="auto">
            <a:xfrm>
              <a:off x="1592" y="1048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" name="Line 257"/>
            <p:cNvSpPr>
              <a:spLocks noChangeShapeType="1"/>
            </p:cNvSpPr>
            <p:nvPr/>
          </p:nvSpPr>
          <p:spPr bwMode="auto">
            <a:xfrm>
              <a:off x="1652" y="1048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2" name="Group 258"/>
            <p:cNvGrpSpPr>
              <a:grpSpLocks/>
            </p:cNvGrpSpPr>
            <p:nvPr/>
          </p:nvGrpSpPr>
          <p:grpSpPr bwMode="auto">
            <a:xfrm>
              <a:off x="1487" y="972"/>
              <a:ext cx="94" cy="91"/>
              <a:chOff x="2940" y="1946"/>
              <a:chExt cx="106" cy="106"/>
            </a:xfrm>
          </p:grpSpPr>
          <p:sp>
            <p:nvSpPr>
              <p:cNvPr id="364" name="Line 259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Line 260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3" name="Line 261"/>
            <p:cNvSpPr>
              <a:spLocks noChangeShapeType="1"/>
            </p:cNvSpPr>
            <p:nvPr/>
          </p:nvSpPr>
          <p:spPr bwMode="auto">
            <a:xfrm>
              <a:off x="1767" y="526"/>
              <a:ext cx="0" cy="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" name="Rectangle 262"/>
            <p:cNvSpPr>
              <a:spLocks noChangeArrowheads="1"/>
            </p:cNvSpPr>
            <p:nvPr/>
          </p:nvSpPr>
          <p:spPr bwMode="auto">
            <a:xfrm rot="-5400000">
              <a:off x="1663" y="785"/>
              <a:ext cx="208" cy="8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5" name="Line 263"/>
            <p:cNvSpPr>
              <a:spLocks noChangeShapeType="1"/>
            </p:cNvSpPr>
            <p:nvPr/>
          </p:nvSpPr>
          <p:spPr bwMode="auto">
            <a:xfrm flipH="1">
              <a:off x="662" y="536"/>
              <a:ext cx="17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6" name="Freeform 264"/>
            <p:cNvSpPr>
              <a:spLocks/>
            </p:cNvSpPr>
            <p:nvPr/>
          </p:nvSpPr>
          <p:spPr bwMode="auto">
            <a:xfrm>
              <a:off x="1743" y="512"/>
              <a:ext cx="46" cy="44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8 h 51"/>
                <a:gd name="T8" fmla="*/ 37 w 51"/>
                <a:gd name="T9" fmla="*/ 44 h 51"/>
                <a:gd name="T10" fmla="*/ 10 w 51"/>
                <a:gd name="T11" fmla="*/ 44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" name="Freeform 265"/>
            <p:cNvSpPr>
              <a:spLocks/>
            </p:cNvSpPr>
            <p:nvPr/>
          </p:nvSpPr>
          <p:spPr bwMode="auto">
            <a:xfrm>
              <a:off x="1114" y="511"/>
              <a:ext cx="45" cy="44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4 h 51"/>
                <a:gd name="T10" fmla="*/ 10 w 51"/>
                <a:gd name="T11" fmla="*/ 44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" name="Line 266"/>
            <p:cNvSpPr>
              <a:spLocks noChangeShapeType="1"/>
            </p:cNvSpPr>
            <p:nvPr/>
          </p:nvSpPr>
          <p:spPr bwMode="auto">
            <a:xfrm>
              <a:off x="1450" y="925"/>
              <a:ext cx="0" cy="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9" name="Line 267"/>
            <p:cNvSpPr>
              <a:spLocks noChangeShapeType="1"/>
            </p:cNvSpPr>
            <p:nvPr/>
          </p:nvSpPr>
          <p:spPr bwMode="auto">
            <a:xfrm flipH="1">
              <a:off x="1456" y="1117"/>
              <a:ext cx="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0" name="Line 268"/>
            <p:cNvSpPr>
              <a:spLocks noChangeShapeType="1"/>
            </p:cNvSpPr>
            <p:nvPr/>
          </p:nvSpPr>
          <p:spPr bwMode="auto">
            <a:xfrm>
              <a:off x="667" y="532"/>
              <a:ext cx="0" cy="5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1" name="Rectangle 269"/>
            <p:cNvSpPr>
              <a:spLocks noChangeArrowheads="1"/>
            </p:cNvSpPr>
            <p:nvPr/>
          </p:nvSpPr>
          <p:spPr bwMode="auto">
            <a:xfrm rot="-5400000">
              <a:off x="562" y="785"/>
              <a:ext cx="208" cy="8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2" name="Line 270"/>
            <p:cNvSpPr>
              <a:spLocks noChangeShapeType="1"/>
            </p:cNvSpPr>
            <p:nvPr/>
          </p:nvSpPr>
          <p:spPr bwMode="auto">
            <a:xfrm>
              <a:off x="448" y="1048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3" name="Line 271"/>
            <p:cNvSpPr>
              <a:spLocks noChangeShapeType="1"/>
            </p:cNvSpPr>
            <p:nvPr/>
          </p:nvSpPr>
          <p:spPr bwMode="auto">
            <a:xfrm>
              <a:off x="508" y="1048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24" name="Group 272"/>
            <p:cNvGrpSpPr>
              <a:grpSpLocks/>
            </p:cNvGrpSpPr>
            <p:nvPr/>
          </p:nvGrpSpPr>
          <p:grpSpPr bwMode="auto">
            <a:xfrm>
              <a:off x="507" y="984"/>
              <a:ext cx="94" cy="90"/>
              <a:chOff x="2940" y="1946"/>
              <a:chExt cx="106" cy="106"/>
            </a:xfrm>
          </p:grpSpPr>
          <p:sp>
            <p:nvSpPr>
              <p:cNvPr id="362" name="Line 273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Line 274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5" name="Line 275"/>
            <p:cNvSpPr>
              <a:spLocks noChangeShapeType="1"/>
            </p:cNvSpPr>
            <p:nvPr/>
          </p:nvSpPr>
          <p:spPr bwMode="auto">
            <a:xfrm flipH="1">
              <a:off x="326" y="1120"/>
              <a:ext cx="1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6" name="Line 276"/>
            <p:cNvSpPr>
              <a:spLocks noChangeShapeType="1"/>
            </p:cNvSpPr>
            <p:nvPr/>
          </p:nvSpPr>
          <p:spPr bwMode="auto">
            <a:xfrm flipV="1">
              <a:off x="307" y="1467"/>
              <a:ext cx="1" cy="1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" name="Freeform 277"/>
            <p:cNvSpPr>
              <a:spLocks/>
            </p:cNvSpPr>
            <p:nvPr/>
          </p:nvSpPr>
          <p:spPr bwMode="auto">
            <a:xfrm>
              <a:off x="288" y="1439"/>
              <a:ext cx="37" cy="34"/>
            </a:xfrm>
            <a:custGeom>
              <a:avLst/>
              <a:gdLst>
                <a:gd name="T0" fmla="*/ 0 w 41"/>
                <a:gd name="T1" fmla="*/ 17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7 h 40"/>
                <a:gd name="T8" fmla="*/ 28 w 41"/>
                <a:gd name="T9" fmla="*/ 34 h 40"/>
                <a:gd name="T10" fmla="*/ 9 w 41"/>
                <a:gd name="T11" fmla="*/ 34 h 40"/>
                <a:gd name="T12" fmla="*/ 0 w 41"/>
                <a:gd name="T13" fmla="*/ 1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" name="Line 278"/>
            <p:cNvSpPr>
              <a:spLocks noChangeShapeType="1"/>
            </p:cNvSpPr>
            <p:nvPr/>
          </p:nvSpPr>
          <p:spPr bwMode="auto">
            <a:xfrm flipH="1">
              <a:off x="243" y="1589"/>
              <a:ext cx="12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9" name="Freeform 279"/>
            <p:cNvSpPr>
              <a:spLocks/>
            </p:cNvSpPr>
            <p:nvPr/>
          </p:nvSpPr>
          <p:spPr bwMode="auto">
            <a:xfrm>
              <a:off x="1743" y="1093"/>
              <a:ext cx="46" cy="44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8 h 51"/>
                <a:gd name="T8" fmla="*/ 37 w 51"/>
                <a:gd name="T9" fmla="*/ 44 h 51"/>
                <a:gd name="T10" fmla="*/ 10 w 51"/>
                <a:gd name="T11" fmla="*/ 44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0" name="Line 280"/>
            <p:cNvSpPr>
              <a:spLocks noChangeShapeType="1"/>
            </p:cNvSpPr>
            <p:nvPr/>
          </p:nvSpPr>
          <p:spPr bwMode="auto">
            <a:xfrm>
              <a:off x="2544" y="1282"/>
              <a:ext cx="0" cy="4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" name="Line 281"/>
            <p:cNvSpPr>
              <a:spLocks noChangeShapeType="1"/>
            </p:cNvSpPr>
            <p:nvPr/>
          </p:nvSpPr>
          <p:spPr bwMode="auto">
            <a:xfrm flipH="1">
              <a:off x="1608" y="1743"/>
              <a:ext cx="9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2" name="Rectangle 282"/>
            <p:cNvSpPr>
              <a:spLocks noChangeArrowheads="1"/>
            </p:cNvSpPr>
            <p:nvPr/>
          </p:nvSpPr>
          <p:spPr bwMode="auto">
            <a:xfrm>
              <a:off x="1830" y="1705"/>
              <a:ext cx="217" cy="7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3" name="Line 283"/>
            <p:cNvSpPr>
              <a:spLocks noChangeShapeType="1"/>
            </p:cNvSpPr>
            <p:nvPr/>
          </p:nvSpPr>
          <p:spPr bwMode="auto">
            <a:xfrm>
              <a:off x="1551" y="1684"/>
              <a:ext cx="0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4" name="Line 284"/>
            <p:cNvSpPr>
              <a:spLocks noChangeShapeType="1"/>
            </p:cNvSpPr>
            <p:nvPr/>
          </p:nvSpPr>
          <p:spPr bwMode="auto">
            <a:xfrm>
              <a:off x="1610" y="1684"/>
              <a:ext cx="0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5" name="Group 285"/>
            <p:cNvGrpSpPr>
              <a:grpSpLocks/>
            </p:cNvGrpSpPr>
            <p:nvPr/>
          </p:nvGrpSpPr>
          <p:grpSpPr bwMode="auto">
            <a:xfrm>
              <a:off x="1609" y="1620"/>
              <a:ext cx="94" cy="91"/>
              <a:chOff x="2940" y="1946"/>
              <a:chExt cx="106" cy="106"/>
            </a:xfrm>
          </p:grpSpPr>
          <p:sp>
            <p:nvSpPr>
              <p:cNvPr id="360" name="Line 286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Line 287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6" name="Freeform 288"/>
            <p:cNvSpPr>
              <a:spLocks/>
            </p:cNvSpPr>
            <p:nvPr/>
          </p:nvSpPr>
          <p:spPr bwMode="auto">
            <a:xfrm>
              <a:off x="2202" y="517"/>
              <a:ext cx="45" cy="44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4 h 51"/>
                <a:gd name="T10" fmla="*/ 10 w 51"/>
                <a:gd name="T11" fmla="*/ 44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7" name="Rectangle 289"/>
            <p:cNvSpPr>
              <a:spLocks noChangeArrowheads="1"/>
            </p:cNvSpPr>
            <p:nvPr/>
          </p:nvSpPr>
          <p:spPr bwMode="auto">
            <a:xfrm>
              <a:off x="735" y="755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290"/>
            <p:cNvSpPr>
              <a:spLocks noChangeArrowheads="1"/>
            </p:cNvSpPr>
            <p:nvPr/>
          </p:nvSpPr>
          <p:spPr bwMode="auto">
            <a:xfrm>
              <a:off x="840" y="822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B1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291"/>
            <p:cNvSpPr>
              <a:spLocks noChangeArrowheads="1"/>
            </p:cNvSpPr>
            <p:nvPr/>
          </p:nvSpPr>
          <p:spPr bwMode="auto">
            <a:xfrm>
              <a:off x="1848" y="738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292"/>
            <p:cNvSpPr>
              <a:spLocks noChangeArrowheads="1"/>
            </p:cNvSpPr>
            <p:nvPr/>
          </p:nvSpPr>
          <p:spPr bwMode="auto">
            <a:xfrm>
              <a:off x="1941" y="822"/>
              <a:ext cx="103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293"/>
            <p:cNvSpPr>
              <a:spLocks noChangeArrowheads="1"/>
            </p:cNvSpPr>
            <p:nvPr/>
          </p:nvSpPr>
          <p:spPr bwMode="auto">
            <a:xfrm>
              <a:off x="2201" y="1031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294"/>
            <p:cNvSpPr>
              <a:spLocks noChangeArrowheads="1"/>
            </p:cNvSpPr>
            <p:nvPr/>
          </p:nvSpPr>
          <p:spPr bwMode="auto">
            <a:xfrm>
              <a:off x="2308" y="1082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295"/>
            <p:cNvSpPr>
              <a:spLocks noChangeArrowheads="1"/>
            </p:cNvSpPr>
            <p:nvPr/>
          </p:nvSpPr>
          <p:spPr bwMode="auto">
            <a:xfrm>
              <a:off x="1183" y="1042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296"/>
            <p:cNvSpPr>
              <a:spLocks noChangeArrowheads="1"/>
            </p:cNvSpPr>
            <p:nvPr/>
          </p:nvSpPr>
          <p:spPr bwMode="auto">
            <a:xfrm>
              <a:off x="1290" y="1093"/>
              <a:ext cx="44" cy="1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5" name="Line 297"/>
            <p:cNvSpPr>
              <a:spLocks noChangeShapeType="1"/>
            </p:cNvSpPr>
            <p:nvPr/>
          </p:nvSpPr>
          <p:spPr bwMode="auto">
            <a:xfrm>
              <a:off x="2508" y="862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6" name="Line 298"/>
            <p:cNvSpPr>
              <a:spLocks noChangeShapeType="1"/>
            </p:cNvSpPr>
            <p:nvPr/>
          </p:nvSpPr>
          <p:spPr bwMode="auto">
            <a:xfrm>
              <a:off x="2568" y="862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7" name="Group 299"/>
            <p:cNvGrpSpPr>
              <a:grpSpLocks/>
            </p:cNvGrpSpPr>
            <p:nvPr/>
          </p:nvGrpSpPr>
          <p:grpSpPr bwMode="auto">
            <a:xfrm>
              <a:off x="2393" y="797"/>
              <a:ext cx="94" cy="90"/>
              <a:chOff x="2940" y="1946"/>
              <a:chExt cx="106" cy="106"/>
            </a:xfrm>
          </p:grpSpPr>
          <p:sp>
            <p:nvSpPr>
              <p:cNvPr id="358" name="Line 300"/>
              <p:cNvSpPr>
                <a:spLocks noChangeShapeType="1"/>
              </p:cNvSpPr>
              <p:nvPr/>
            </p:nvSpPr>
            <p:spPr bwMode="auto">
              <a:xfrm>
                <a:off x="2940" y="1993"/>
                <a:ext cx="10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Line 301"/>
              <p:cNvSpPr>
                <a:spLocks noChangeShapeType="1"/>
              </p:cNvSpPr>
              <p:nvPr/>
            </p:nvSpPr>
            <p:spPr bwMode="auto">
              <a:xfrm>
                <a:off x="2993" y="1946"/>
                <a:ext cx="0" cy="1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" name="Line 302"/>
            <p:cNvSpPr>
              <a:spLocks noChangeShapeType="1"/>
            </p:cNvSpPr>
            <p:nvPr/>
          </p:nvSpPr>
          <p:spPr bwMode="auto">
            <a:xfrm flipH="1">
              <a:off x="2565" y="925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" name="Freeform 303"/>
            <p:cNvSpPr>
              <a:spLocks/>
            </p:cNvSpPr>
            <p:nvPr/>
          </p:nvSpPr>
          <p:spPr bwMode="auto">
            <a:xfrm>
              <a:off x="1114" y="1428"/>
              <a:ext cx="45" cy="43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3 h 51"/>
                <a:gd name="T10" fmla="*/ 10 w 51"/>
                <a:gd name="T11" fmla="*/ 43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0" name="Line 304"/>
            <p:cNvSpPr>
              <a:spLocks noChangeShapeType="1"/>
            </p:cNvSpPr>
            <p:nvPr/>
          </p:nvSpPr>
          <p:spPr bwMode="auto">
            <a:xfrm flipV="1">
              <a:off x="1138" y="121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1" name="Line 305"/>
            <p:cNvSpPr>
              <a:spLocks noChangeShapeType="1"/>
            </p:cNvSpPr>
            <p:nvPr/>
          </p:nvSpPr>
          <p:spPr bwMode="auto">
            <a:xfrm flipH="1">
              <a:off x="2165" y="1645"/>
              <a:ext cx="12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" name="Line 306"/>
            <p:cNvSpPr>
              <a:spLocks noChangeShapeType="1"/>
            </p:cNvSpPr>
            <p:nvPr/>
          </p:nvSpPr>
          <p:spPr bwMode="auto">
            <a:xfrm flipH="1">
              <a:off x="1372" y="174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3" name="Line 307"/>
            <p:cNvSpPr>
              <a:spLocks noChangeShapeType="1"/>
            </p:cNvSpPr>
            <p:nvPr/>
          </p:nvSpPr>
          <p:spPr bwMode="auto">
            <a:xfrm flipH="1">
              <a:off x="1127" y="1446"/>
              <a:ext cx="2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" name="Line 308"/>
            <p:cNvSpPr>
              <a:spLocks noChangeShapeType="1"/>
            </p:cNvSpPr>
            <p:nvPr/>
          </p:nvSpPr>
          <p:spPr bwMode="auto">
            <a:xfrm>
              <a:off x="1378" y="1448"/>
              <a:ext cx="0" cy="29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5" name="Line 309"/>
            <p:cNvSpPr>
              <a:spLocks noChangeShapeType="1"/>
            </p:cNvSpPr>
            <p:nvPr/>
          </p:nvSpPr>
          <p:spPr bwMode="auto">
            <a:xfrm flipH="1">
              <a:off x="1078" y="1854"/>
              <a:ext cx="12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6" name="Line 310"/>
            <p:cNvSpPr>
              <a:spLocks noChangeShapeType="1"/>
            </p:cNvSpPr>
            <p:nvPr/>
          </p:nvSpPr>
          <p:spPr bwMode="auto">
            <a:xfrm flipH="1">
              <a:off x="2234" y="1286"/>
              <a:ext cx="3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7" name="Freeform 311"/>
            <p:cNvSpPr>
              <a:spLocks/>
            </p:cNvSpPr>
            <p:nvPr/>
          </p:nvSpPr>
          <p:spPr bwMode="auto">
            <a:xfrm>
              <a:off x="2202" y="1259"/>
              <a:ext cx="45" cy="44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4 h 51"/>
                <a:gd name="T10" fmla="*/ 10 w 51"/>
                <a:gd name="T11" fmla="*/ 44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6" name="Line 296"/>
          <p:cNvSpPr>
            <a:spLocks noChangeShapeType="1"/>
          </p:cNvSpPr>
          <p:nvPr/>
        </p:nvSpPr>
        <p:spPr bwMode="auto">
          <a:xfrm>
            <a:off x="3907083" y="1218238"/>
            <a:ext cx="82867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7" name="Line 297"/>
          <p:cNvSpPr>
            <a:spLocks noChangeShapeType="1"/>
          </p:cNvSpPr>
          <p:nvPr/>
        </p:nvSpPr>
        <p:spPr bwMode="auto">
          <a:xfrm rot="5400000">
            <a:off x="4072183" y="2146925"/>
            <a:ext cx="685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973685" y="3818483"/>
            <a:ext cx="4200526" cy="1890214"/>
            <a:chOff x="983022" y="4175427"/>
            <a:chExt cx="4200526" cy="1890214"/>
          </a:xfrm>
        </p:grpSpPr>
        <p:sp>
          <p:nvSpPr>
            <p:cNvPr id="370" name="Line 249"/>
            <p:cNvSpPr>
              <a:spLocks noChangeShapeType="1"/>
            </p:cNvSpPr>
            <p:nvPr/>
          </p:nvSpPr>
          <p:spPr bwMode="auto">
            <a:xfrm flipH="1">
              <a:off x="4539021" y="4227338"/>
              <a:ext cx="0" cy="62404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" name="Line 191"/>
            <p:cNvSpPr>
              <a:spLocks noChangeShapeType="1"/>
            </p:cNvSpPr>
            <p:nvPr/>
          </p:nvSpPr>
          <p:spPr bwMode="auto">
            <a:xfrm flipV="1">
              <a:off x="4175483" y="4686601"/>
              <a:ext cx="1" cy="10080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" name="Line 192"/>
            <p:cNvSpPr>
              <a:spLocks noChangeShapeType="1"/>
            </p:cNvSpPr>
            <p:nvPr/>
          </p:nvSpPr>
          <p:spPr bwMode="auto">
            <a:xfrm flipH="1">
              <a:off x="4175485" y="4207177"/>
              <a:ext cx="89535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Line 193"/>
            <p:cNvSpPr>
              <a:spLocks noChangeShapeType="1"/>
            </p:cNvSpPr>
            <p:nvPr/>
          </p:nvSpPr>
          <p:spPr bwMode="auto">
            <a:xfrm flipV="1">
              <a:off x="4175485" y="4210337"/>
              <a:ext cx="0" cy="1381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" name="Rectangle 195"/>
            <p:cNvSpPr>
              <a:spLocks noChangeArrowheads="1"/>
            </p:cNvSpPr>
            <p:nvPr/>
          </p:nvSpPr>
          <p:spPr bwMode="auto">
            <a:xfrm>
              <a:off x="4473934" y="4368783"/>
              <a:ext cx="130175" cy="3460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75" name="Freeform 196"/>
            <p:cNvSpPr>
              <a:spLocks/>
            </p:cNvSpPr>
            <p:nvPr/>
          </p:nvSpPr>
          <p:spPr bwMode="auto">
            <a:xfrm>
              <a:off x="4495842" y="4175427"/>
              <a:ext cx="73025" cy="7302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6" name="Rectangle 200"/>
            <p:cNvSpPr>
              <a:spLocks noChangeArrowheads="1"/>
            </p:cNvSpPr>
            <p:nvPr/>
          </p:nvSpPr>
          <p:spPr bwMode="auto">
            <a:xfrm>
              <a:off x="4647035" y="4233211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201"/>
            <p:cNvSpPr>
              <a:spLocks noChangeArrowheads="1"/>
            </p:cNvSpPr>
            <p:nvPr/>
          </p:nvSpPr>
          <p:spPr bwMode="auto">
            <a:xfrm>
              <a:off x="4791853" y="4325683"/>
              <a:ext cx="1714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78" name="Freeform 202"/>
            <p:cNvSpPr>
              <a:spLocks/>
            </p:cNvSpPr>
            <p:nvPr/>
          </p:nvSpPr>
          <p:spPr bwMode="auto">
            <a:xfrm>
              <a:off x="5032735" y="4175427"/>
              <a:ext cx="57150" cy="73025"/>
            </a:xfrm>
            <a:custGeom>
              <a:avLst/>
              <a:gdLst>
                <a:gd name="T0" fmla="*/ 0 w 41"/>
                <a:gd name="T1" fmla="*/ 19 h 51"/>
                <a:gd name="T2" fmla="*/ 9 w 41"/>
                <a:gd name="T3" fmla="*/ 0 h 51"/>
                <a:gd name="T4" fmla="*/ 27 w 41"/>
                <a:gd name="T5" fmla="*/ 0 h 51"/>
                <a:gd name="T6" fmla="*/ 36 w 41"/>
                <a:gd name="T7" fmla="*/ 19 h 51"/>
                <a:gd name="T8" fmla="*/ 27 w 41"/>
                <a:gd name="T9" fmla="*/ 46 h 51"/>
                <a:gd name="T10" fmla="*/ 9 w 41"/>
                <a:gd name="T11" fmla="*/ 46 h 51"/>
                <a:gd name="T12" fmla="*/ 0 w 4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" name="Rectangle 203"/>
            <p:cNvSpPr>
              <a:spLocks noChangeArrowheads="1"/>
            </p:cNvSpPr>
            <p:nvPr/>
          </p:nvSpPr>
          <p:spPr bwMode="auto">
            <a:xfrm>
              <a:off x="4961297" y="4396089"/>
              <a:ext cx="120650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204"/>
            <p:cNvSpPr>
              <a:spLocks noChangeArrowheads="1"/>
            </p:cNvSpPr>
            <p:nvPr/>
          </p:nvSpPr>
          <p:spPr bwMode="auto">
            <a:xfrm>
              <a:off x="5086710" y="4502452"/>
              <a:ext cx="698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o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1" name="Line 205"/>
            <p:cNvSpPr>
              <a:spLocks noChangeShapeType="1"/>
            </p:cNvSpPr>
            <p:nvPr/>
          </p:nvSpPr>
          <p:spPr bwMode="auto">
            <a:xfrm>
              <a:off x="3899260" y="4348464"/>
              <a:ext cx="1588" cy="3460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2" name="Line 206"/>
            <p:cNvSpPr>
              <a:spLocks noChangeShapeType="1"/>
            </p:cNvSpPr>
            <p:nvPr/>
          </p:nvSpPr>
          <p:spPr bwMode="auto">
            <a:xfrm flipV="1">
              <a:off x="3899260" y="4348464"/>
              <a:ext cx="276225" cy="1016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3" name="Line 207"/>
            <p:cNvSpPr>
              <a:spLocks noChangeShapeType="1"/>
            </p:cNvSpPr>
            <p:nvPr/>
          </p:nvSpPr>
          <p:spPr bwMode="auto">
            <a:xfrm>
              <a:off x="3899260" y="4580239"/>
              <a:ext cx="276225" cy="1000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4" name="Freeform 208"/>
            <p:cNvSpPr>
              <a:spLocks/>
            </p:cNvSpPr>
            <p:nvPr/>
          </p:nvSpPr>
          <p:spPr bwMode="auto">
            <a:xfrm>
              <a:off x="4029435" y="4607227"/>
              <a:ext cx="146050" cy="87313"/>
            </a:xfrm>
            <a:custGeom>
              <a:avLst/>
              <a:gdLst>
                <a:gd name="T0" fmla="*/ 0 w 102"/>
                <a:gd name="T1" fmla="*/ 37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5 h 61"/>
                <a:gd name="T8" fmla="*/ 0 w 102"/>
                <a:gd name="T9" fmla="*/ 3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" name="Line 209"/>
            <p:cNvSpPr>
              <a:spLocks noChangeShapeType="1"/>
            </p:cNvSpPr>
            <p:nvPr/>
          </p:nvSpPr>
          <p:spPr bwMode="auto">
            <a:xfrm flipV="1">
              <a:off x="5080360" y="4897739"/>
              <a:ext cx="0" cy="3048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7" name="Rectangle 211"/>
            <p:cNvSpPr>
              <a:spLocks noChangeArrowheads="1"/>
            </p:cNvSpPr>
            <p:nvPr/>
          </p:nvSpPr>
          <p:spPr bwMode="auto">
            <a:xfrm>
              <a:off x="4116747" y="5177139"/>
              <a:ext cx="130175" cy="33178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8" name="Freeform 212"/>
            <p:cNvSpPr>
              <a:spLocks/>
            </p:cNvSpPr>
            <p:nvPr/>
          </p:nvSpPr>
          <p:spPr bwMode="auto">
            <a:xfrm>
              <a:off x="5051785" y="4840589"/>
              <a:ext cx="58738" cy="57150"/>
            </a:xfrm>
            <a:custGeom>
              <a:avLst/>
              <a:gdLst>
                <a:gd name="T0" fmla="*/ 0 w 41"/>
                <a:gd name="T1" fmla="*/ 18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8 h 40"/>
                <a:gd name="T8" fmla="*/ 28 w 41"/>
                <a:gd name="T9" fmla="*/ 36 h 40"/>
                <a:gd name="T10" fmla="*/ 9 w 41"/>
                <a:gd name="T11" fmla="*/ 36 h 40"/>
                <a:gd name="T12" fmla="*/ 0 w 41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" name="Line 213"/>
            <p:cNvSpPr>
              <a:spLocks noChangeShapeType="1"/>
            </p:cNvSpPr>
            <p:nvPr/>
          </p:nvSpPr>
          <p:spPr bwMode="auto">
            <a:xfrm flipH="1">
              <a:off x="4978760" y="5199364"/>
              <a:ext cx="2047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" name="Rectangle 214"/>
            <p:cNvSpPr>
              <a:spLocks noChangeArrowheads="1"/>
            </p:cNvSpPr>
            <p:nvPr/>
          </p:nvSpPr>
          <p:spPr bwMode="auto">
            <a:xfrm>
              <a:off x="3762649" y="5047092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215"/>
            <p:cNvSpPr>
              <a:spLocks noChangeArrowheads="1"/>
            </p:cNvSpPr>
            <p:nvPr/>
          </p:nvSpPr>
          <p:spPr bwMode="auto">
            <a:xfrm>
              <a:off x="3889649" y="5131229"/>
              <a:ext cx="17780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E2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2" name="Line 216"/>
            <p:cNvSpPr>
              <a:spLocks noChangeShapeType="1"/>
            </p:cNvSpPr>
            <p:nvPr/>
          </p:nvSpPr>
          <p:spPr bwMode="auto">
            <a:xfrm flipH="1">
              <a:off x="2421296" y="4523089"/>
              <a:ext cx="14716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3" name="Line 217"/>
            <p:cNvSpPr>
              <a:spLocks noChangeShapeType="1"/>
            </p:cNvSpPr>
            <p:nvPr/>
          </p:nvSpPr>
          <p:spPr bwMode="auto">
            <a:xfrm flipV="1">
              <a:off x="2421297" y="5407009"/>
              <a:ext cx="1588" cy="6318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4" name="Line 219"/>
            <p:cNvSpPr>
              <a:spLocks noChangeShapeType="1"/>
            </p:cNvSpPr>
            <p:nvPr/>
          </p:nvSpPr>
          <p:spPr bwMode="auto">
            <a:xfrm flipV="1">
              <a:off x="2422885" y="4534669"/>
              <a:ext cx="0" cy="1325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5" name="Line 220"/>
            <p:cNvSpPr>
              <a:spLocks noChangeShapeType="1"/>
            </p:cNvSpPr>
            <p:nvPr/>
          </p:nvSpPr>
          <p:spPr bwMode="auto">
            <a:xfrm flipV="1">
              <a:off x="2819039" y="4947564"/>
              <a:ext cx="1588" cy="346075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6" name="Freeform 222"/>
            <p:cNvSpPr>
              <a:spLocks/>
            </p:cNvSpPr>
            <p:nvPr/>
          </p:nvSpPr>
          <p:spPr bwMode="auto">
            <a:xfrm>
              <a:off x="2888023" y="4486577"/>
              <a:ext cx="73025" cy="71438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7" name="Rectangle 223"/>
            <p:cNvSpPr>
              <a:spLocks noChangeArrowheads="1"/>
            </p:cNvSpPr>
            <p:nvPr/>
          </p:nvSpPr>
          <p:spPr bwMode="auto">
            <a:xfrm>
              <a:off x="3015889" y="4977727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224"/>
            <p:cNvSpPr>
              <a:spLocks noChangeArrowheads="1"/>
            </p:cNvSpPr>
            <p:nvPr/>
          </p:nvSpPr>
          <p:spPr bwMode="auto">
            <a:xfrm>
              <a:off x="3182577" y="5077105"/>
              <a:ext cx="1714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C1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9" name="Line 225"/>
            <p:cNvSpPr>
              <a:spLocks noChangeShapeType="1"/>
            </p:cNvSpPr>
            <p:nvPr/>
          </p:nvSpPr>
          <p:spPr bwMode="auto">
            <a:xfrm>
              <a:off x="2146660" y="4667234"/>
              <a:ext cx="1588" cy="3444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" name="Line 226"/>
            <p:cNvSpPr>
              <a:spLocks noChangeShapeType="1"/>
            </p:cNvSpPr>
            <p:nvPr/>
          </p:nvSpPr>
          <p:spPr bwMode="auto">
            <a:xfrm flipV="1">
              <a:off x="2146660" y="4667234"/>
              <a:ext cx="276225" cy="1000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1" name="Line 227"/>
            <p:cNvSpPr>
              <a:spLocks noChangeShapeType="1"/>
            </p:cNvSpPr>
            <p:nvPr/>
          </p:nvSpPr>
          <p:spPr bwMode="auto">
            <a:xfrm>
              <a:off x="2146660" y="4897422"/>
              <a:ext cx="276225" cy="1016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2" name="Freeform 228"/>
            <p:cNvSpPr>
              <a:spLocks/>
            </p:cNvSpPr>
            <p:nvPr/>
          </p:nvSpPr>
          <p:spPr bwMode="auto">
            <a:xfrm>
              <a:off x="2276835" y="4925997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3" name="Rectangle 229"/>
            <p:cNvSpPr>
              <a:spLocks noChangeArrowheads="1"/>
            </p:cNvSpPr>
            <p:nvPr/>
          </p:nvSpPr>
          <p:spPr bwMode="auto">
            <a:xfrm>
              <a:off x="2364147" y="5595922"/>
              <a:ext cx="130175" cy="33178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230"/>
            <p:cNvSpPr>
              <a:spLocks noChangeArrowheads="1"/>
            </p:cNvSpPr>
            <p:nvPr/>
          </p:nvSpPr>
          <p:spPr bwMode="auto">
            <a:xfrm>
              <a:off x="1978385" y="5632434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231"/>
            <p:cNvSpPr>
              <a:spLocks noChangeArrowheads="1"/>
            </p:cNvSpPr>
            <p:nvPr/>
          </p:nvSpPr>
          <p:spPr bwMode="auto">
            <a:xfrm>
              <a:off x="2113322" y="5718159"/>
              <a:ext cx="163513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E1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6" name="Line 232"/>
            <p:cNvSpPr>
              <a:spLocks noChangeShapeType="1"/>
            </p:cNvSpPr>
            <p:nvPr/>
          </p:nvSpPr>
          <p:spPr bwMode="auto">
            <a:xfrm flipH="1">
              <a:off x="1114784" y="4840272"/>
              <a:ext cx="10318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7" name="Freeform 233"/>
            <p:cNvSpPr>
              <a:spLocks/>
            </p:cNvSpPr>
            <p:nvPr/>
          </p:nvSpPr>
          <p:spPr bwMode="auto">
            <a:xfrm>
              <a:off x="1068747" y="4811697"/>
              <a:ext cx="57150" cy="55563"/>
            </a:xfrm>
            <a:custGeom>
              <a:avLst/>
              <a:gdLst>
                <a:gd name="T0" fmla="*/ 0 w 40"/>
                <a:gd name="T1" fmla="*/ 18 h 40"/>
                <a:gd name="T2" fmla="*/ 9 w 40"/>
                <a:gd name="T3" fmla="*/ 0 h 40"/>
                <a:gd name="T4" fmla="*/ 27 w 40"/>
                <a:gd name="T5" fmla="*/ 0 h 40"/>
                <a:gd name="T6" fmla="*/ 36 w 40"/>
                <a:gd name="T7" fmla="*/ 18 h 40"/>
                <a:gd name="T8" fmla="*/ 27 w 40"/>
                <a:gd name="T9" fmla="*/ 35 h 40"/>
                <a:gd name="T10" fmla="*/ 9 w 40"/>
                <a:gd name="T11" fmla="*/ 35 h 40"/>
                <a:gd name="T12" fmla="*/ 0 w 40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8" name="Rectangle 234"/>
            <p:cNvSpPr>
              <a:spLocks noChangeArrowheads="1"/>
            </p:cNvSpPr>
            <p:nvPr/>
          </p:nvSpPr>
          <p:spPr bwMode="auto">
            <a:xfrm>
              <a:off x="3610335" y="5474319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235"/>
            <p:cNvSpPr>
              <a:spLocks noChangeArrowheads="1"/>
            </p:cNvSpPr>
            <p:nvPr/>
          </p:nvSpPr>
          <p:spPr bwMode="auto">
            <a:xfrm>
              <a:off x="3765910" y="5569569"/>
              <a:ext cx="46038" cy="1666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236"/>
            <p:cNvSpPr>
              <a:spLocks noChangeArrowheads="1"/>
            </p:cNvSpPr>
            <p:nvPr/>
          </p:nvSpPr>
          <p:spPr bwMode="auto">
            <a:xfrm>
              <a:off x="1025885" y="4975209"/>
              <a:ext cx="120650" cy="2603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237"/>
            <p:cNvSpPr>
              <a:spLocks noChangeArrowheads="1"/>
            </p:cNvSpPr>
            <p:nvPr/>
          </p:nvSpPr>
          <p:spPr bwMode="auto">
            <a:xfrm>
              <a:off x="1132247" y="5060934"/>
              <a:ext cx="3810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2" name="Freeform 238"/>
            <p:cNvSpPr>
              <a:spLocks/>
            </p:cNvSpPr>
            <p:nvPr/>
          </p:nvSpPr>
          <p:spPr bwMode="auto">
            <a:xfrm>
              <a:off x="1625960" y="4811697"/>
              <a:ext cx="73025" cy="71438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3" name="Line 244"/>
            <p:cNvSpPr>
              <a:spLocks noChangeShapeType="1"/>
            </p:cNvSpPr>
            <p:nvPr/>
          </p:nvSpPr>
          <p:spPr bwMode="auto">
            <a:xfrm>
              <a:off x="3427961" y="4499896"/>
              <a:ext cx="0" cy="8640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" name="Rectangle 245"/>
            <p:cNvSpPr>
              <a:spLocks noChangeArrowheads="1"/>
            </p:cNvSpPr>
            <p:nvPr/>
          </p:nvSpPr>
          <p:spPr bwMode="auto">
            <a:xfrm rot="16200000">
              <a:off x="3262745" y="4896627"/>
              <a:ext cx="344488" cy="1301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5" name="Line 249"/>
            <p:cNvSpPr>
              <a:spLocks noChangeShapeType="1"/>
            </p:cNvSpPr>
            <p:nvPr/>
          </p:nvSpPr>
          <p:spPr bwMode="auto">
            <a:xfrm flipH="1">
              <a:off x="2918185" y="4526264"/>
              <a:ext cx="0" cy="8108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6" name="Line 251"/>
            <p:cNvSpPr>
              <a:spLocks noChangeShapeType="1"/>
            </p:cNvSpPr>
            <p:nvPr/>
          </p:nvSpPr>
          <p:spPr bwMode="auto">
            <a:xfrm>
              <a:off x="1657709" y="4867259"/>
              <a:ext cx="0" cy="11983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" name="Rectangle 252"/>
            <p:cNvSpPr>
              <a:spLocks noChangeArrowheads="1"/>
            </p:cNvSpPr>
            <p:nvPr/>
          </p:nvSpPr>
          <p:spPr bwMode="auto">
            <a:xfrm rot="16200000">
              <a:off x="1491381" y="5354283"/>
              <a:ext cx="344488" cy="1301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8" name="Line 259"/>
            <p:cNvSpPr>
              <a:spLocks noChangeShapeType="1"/>
            </p:cNvSpPr>
            <p:nvPr/>
          </p:nvSpPr>
          <p:spPr bwMode="auto">
            <a:xfrm flipV="1">
              <a:off x="1086210" y="5419709"/>
              <a:ext cx="0" cy="2032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" name="Freeform 260"/>
            <p:cNvSpPr>
              <a:spLocks/>
            </p:cNvSpPr>
            <p:nvPr/>
          </p:nvSpPr>
          <p:spPr bwMode="auto">
            <a:xfrm>
              <a:off x="1056047" y="5373672"/>
              <a:ext cx="58738" cy="57150"/>
            </a:xfrm>
            <a:custGeom>
              <a:avLst/>
              <a:gdLst>
                <a:gd name="T0" fmla="*/ 0 w 41"/>
                <a:gd name="T1" fmla="*/ 18 h 40"/>
                <a:gd name="T2" fmla="*/ 9 w 41"/>
                <a:gd name="T3" fmla="*/ 0 h 40"/>
                <a:gd name="T4" fmla="*/ 28 w 41"/>
                <a:gd name="T5" fmla="*/ 0 h 40"/>
                <a:gd name="T6" fmla="*/ 37 w 41"/>
                <a:gd name="T7" fmla="*/ 18 h 40"/>
                <a:gd name="T8" fmla="*/ 28 w 41"/>
                <a:gd name="T9" fmla="*/ 36 h 40"/>
                <a:gd name="T10" fmla="*/ 9 w 41"/>
                <a:gd name="T11" fmla="*/ 36 h 40"/>
                <a:gd name="T12" fmla="*/ 0 w 41"/>
                <a:gd name="T13" fmla="*/ 18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" name="Line 261"/>
            <p:cNvSpPr>
              <a:spLocks noChangeShapeType="1"/>
            </p:cNvSpPr>
            <p:nvPr/>
          </p:nvSpPr>
          <p:spPr bwMode="auto">
            <a:xfrm flipH="1">
              <a:off x="983022" y="5622909"/>
              <a:ext cx="20478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" name="Freeform 262"/>
            <p:cNvSpPr>
              <a:spLocks/>
            </p:cNvSpPr>
            <p:nvPr/>
          </p:nvSpPr>
          <p:spPr bwMode="auto">
            <a:xfrm>
              <a:off x="3397610" y="4486577"/>
              <a:ext cx="73025" cy="71438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5 h 51"/>
                <a:gd name="T10" fmla="*/ 10 w 51"/>
                <a:gd name="T11" fmla="*/ 45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2" name="Line 263"/>
            <p:cNvSpPr>
              <a:spLocks noChangeShapeType="1"/>
            </p:cNvSpPr>
            <p:nvPr/>
          </p:nvSpPr>
          <p:spPr bwMode="auto">
            <a:xfrm flipH="1">
              <a:off x="4829535" y="4975209"/>
              <a:ext cx="0" cy="9112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squar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3" name="Line 264"/>
            <p:cNvSpPr>
              <a:spLocks noChangeShapeType="1"/>
            </p:cNvSpPr>
            <p:nvPr/>
          </p:nvSpPr>
          <p:spPr bwMode="auto">
            <a:xfrm flipH="1">
              <a:off x="2816773" y="5880084"/>
              <a:ext cx="20080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4" name="Rectangle 265"/>
            <p:cNvSpPr>
              <a:spLocks noChangeArrowheads="1"/>
            </p:cNvSpPr>
            <p:nvPr/>
          </p:nvSpPr>
          <p:spPr bwMode="auto">
            <a:xfrm>
              <a:off x="3537310" y="5814997"/>
              <a:ext cx="349250" cy="1301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5" name="Rectangle 272"/>
            <p:cNvSpPr>
              <a:spLocks noChangeArrowheads="1"/>
            </p:cNvSpPr>
            <p:nvPr/>
          </p:nvSpPr>
          <p:spPr bwMode="auto">
            <a:xfrm>
              <a:off x="1784593" y="5203809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6" name="Rectangle 273"/>
            <p:cNvSpPr>
              <a:spLocks noChangeArrowheads="1"/>
            </p:cNvSpPr>
            <p:nvPr/>
          </p:nvSpPr>
          <p:spPr bwMode="auto">
            <a:xfrm>
              <a:off x="1910006" y="5289534"/>
              <a:ext cx="163513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7" name="Rectangle 274"/>
            <p:cNvSpPr>
              <a:spLocks noChangeArrowheads="1"/>
            </p:cNvSpPr>
            <p:nvPr/>
          </p:nvSpPr>
          <p:spPr bwMode="auto">
            <a:xfrm>
              <a:off x="3559535" y="4711987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8" name="Rectangle 275"/>
            <p:cNvSpPr>
              <a:spLocks noChangeArrowheads="1"/>
            </p:cNvSpPr>
            <p:nvPr/>
          </p:nvSpPr>
          <p:spPr bwMode="auto">
            <a:xfrm>
              <a:off x="3683360" y="4796124"/>
              <a:ext cx="163513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B2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9" name="Rectangle 276"/>
            <p:cNvSpPr>
              <a:spLocks noChangeArrowheads="1"/>
            </p:cNvSpPr>
            <p:nvPr/>
          </p:nvSpPr>
          <p:spPr bwMode="auto">
            <a:xfrm>
              <a:off x="4135797" y="4381802"/>
              <a:ext cx="144463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30" name="Rectangle 277"/>
            <p:cNvSpPr>
              <a:spLocks noChangeArrowheads="1"/>
            </p:cNvSpPr>
            <p:nvPr/>
          </p:nvSpPr>
          <p:spPr bwMode="auto">
            <a:xfrm>
              <a:off x="4307247" y="4467527"/>
              <a:ext cx="698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2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31" name="Rectangle 278"/>
            <p:cNvSpPr>
              <a:spLocks noChangeArrowheads="1"/>
            </p:cNvSpPr>
            <p:nvPr/>
          </p:nvSpPr>
          <p:spPr bwMode="auto">
            <a:xfrm>
              <a:off x="2497497" y="4713272"/>
              <a:ext cx="144463" cy="2603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V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32" name="Rectangle 279"/>
            <p:cNvSpPr>
              <a:spLocks noChangeArrowheads="1"/>
            </p:cNvSpPr>
            <p:nvPr/>
          </p:nvSpPr>
          <p:spPr bwMode="auto">
            <a:xfrm>
              <a:off x="2668947" y="4798997"/>
              <a:ext cx="698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smtClean="0">
                  <a:solidFill>
                    <a:srgbClr val="000000"/>
                  </a:solidFill>
                </a:rPr>
                <a:t>1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33" name="Freeform 286"/>
            <p:cNvSpPr>
              <a:spLocks/>
            </p:cNvSpPr>
            <p:nvPr/>
          </p:nvSpPr>
          <p:spPr bwMode="auto">
            <a:xfrm>
              <a:off x="2384785" y="5354622"/>
              <a:ext cx="73025" cy="7302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4" name="Line 287"/>
            <p:cNvSpPr>
              <a:spLocks noChangeShapeType="1"/>
            </p:cNvSpPr>
            <p:nvPr/>
          </p:nvSpPr>
          <p:spPr bwMode="auto">
            <a:xfrm flipV="1">
              <a:off x="2422885" y="5008547"/>
              <a:ext cx="1588" cy="3984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5" name="Line 288"/>
            <p:cNvSpPr>
              <a:spLocks noChangeShapeType="1"/>
            </p:cNvSpPr>
            <p:nvPr/>
          </p:nvSpPr>
          <p:spPr bwMode="auto">
            <a:xfrm flipH="1">
              <a:off x="4075472" y="5693712"/>
              <a:ext cx="2047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6" name="Line 290"/>
            <p:cNvSpPr>
              <a:spLocks noChangeShapeType="1"/>
            </p:cNvSpPr>
            <p:nvPr/>
          </p:nvSpPr>
          <p:spPr bwMode="auto">
            <a:xfrm flipH="1">
              <a:off x="2405422" y="5384784"/>
              <a:ext cx="4064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7" name="Line 291"/>
            <p:cNvSpPr>
              <a:spLocks noChangeShapeType="1"/>
            </p:cNvSpPr>
            <p:nvPr/>
          </p:nvSpPr>
          <p:spPr bwMode="auto">
            <a:xfrm>
              <a:off x="2810235" y="5389547"/>
              <a:ext cx="0" cy="4968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8" name="Line 292"/>
            <p:cNvSpPr>
              <a:spLocks noChangeShapeType="1"/>
            </p:cNvSpPr>
            <p:nvPr/>
          </p:nvSpPr>
          <p:spPr bwMode="auto">
            <a:xfrm flipH="1">
              <a:off x="2327635" y="6040422"/>
              <a:ext cx="20320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9" name="Freeform 293"/>
            <p:cNvSpPr>
              <a:spLocks/>
            </p:cNvSpPr>
            <p:nvPr/>
          </p:nvSpPr>
          <p:spPr bwMode="auto">
            <a:xfrm>
              <a:off x="4144052" y="4945047"/>
              <a:ext cx="73025" cy="73025"/>
            </a:xfrm>
            <a:custGeom>
              <a:avLst/>
              <a:gdLst>
                <a:gd name="T0" fmla="*/ 0 w 51"/>
                <a:gd name="T1" fmla="*/ 19 h 51"/>
                <a:gd name="T2" fmla="*/ 10 w 51"/>
                <a:gd name="T3" fmla="*/ 0 h 51"/>
                <a:gd name="T4" fmla="*/ 37 w 51"/>
                <a:gd name="T5" fmla="*/ 0 h 51"/>
                <a:gd name="T6" fmla="*/ 46 w 51"/>
                <a:gd name="T7" fmla="*/ 19 h 51"/>
                <a:gd name="T8" fmla="*/ 37 w 51"/>
                <a:gd name="T9" fmla="*/ 46 h 51"/>
                <a:gd name="T10" fmla="*/ 10 w 51"/>
                <a:gd name="T11" fmla="*/ 46 h 51"/>
                <a:gd name="T12" fmla="*/ 0 w 5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" name="Line 292"/>
            <p:cNvSpPr>
              <a:spLocks noChangeShapeType="1"/>
            </p:cNvSpPr>
            <p:nvPr/>
          </p:nvSpPr>
          <p:spPr bwMode="auto">
            <a:xfrm flipH="1">
              <a:off x="1552024" y="6065641"/>
              <a:ext cx="2032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" name="Line 288"/>
            <p:cNvSpPr>
              <a:spLocks noChangeShapeType="1"/>
            </p:cNvSpPr>
            <p:nvPr/>
          </p:nvSpPr>
          <p:spPr bwMode="auto">
            <a:xfrm flipH="1">
              <a:off x="3306329" y="5363019"/>
              <a:ext cx="20478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2" name="Rectangle 221"/>
            <p:cNvSpPr>
              <a:spLocks noChangeArrowheads="1"/>
            </p:cNvSpPr>
            <p:nvPr/>
          </p:nvSpPr>
          <p:spPr bwMode="auto">
            <a:xfrm>
              <a:off x="2866433" y="4680728"/>
              <a:ext cx="130175" cy="34607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3" name="Line 288"/>
            <p:cNvSpPr>
              <a:spLocks noChangeShapeType="1"/>
            </p:cNvSpPr>
            <p:nvPr/>
          </p:nvSpPr>
          <p:spPr bwMode="auto">
            <a:xfrm flipH="1">
              <a:off x="2812053" y="5339540"/>
              <a:ext cx="2047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4" name="Line 213"/>
            <p:cNvSpPr>
              <a:spLocks noChangeShapeType="1"/>
            </p:cNvSpPr>
            <p:nvPr/>
          </p:nvSpPr>
          <p:spPr bwMode="auto">
            <a:xfrm flipH="1">
              <a:off x="4426944" y="4862163"/>
              <a:ext cx="2047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5" name="Freeform 202"/>
            <p:cNvSpPr>
              <a:spLocks/>
            </p:cNvSpPr>
            <p:nvPr/>
          </p:nvSpPr>
          <p:spPr bwMode="auto">
            <a:xfrm>
              <a:off x="3202535" y="4494991"/>
              <a:ext cx="57150" cy="73025"/>
            </a:xfrm>
            <a:custGeom>
              <a:avLst/>
              <a:gdLst>
                <a:gd name="T0" fmla="*/ 0 w 41"/>
                <a:gd name="T1" fmla="*/ 19 h 51"/>
                <a:gd name="T2" fmla="*/ 9 w 41"/>
                <a:gd name="T3" fmla="*/ 0 h 51"/>
                <a:gd name="T4" fmla="*/ 27 w 41"/>
                <a:gd name="T5" fmla="*/ 0 h 51"/>
                <a:gd name="T6" fmla="*/ 36 w 41"/>
                <a:gd name="T7" fmla="*/ 19 h 51"/>
                <a:gd name="T8" fmla="*/ 27 w 41"/>
                <a:gd name="T9" fmla="*/ 46 h 51"/>
                <a:gd name="T10" fmla="*/ 9 w 41"/>
                <a:gd name="T11" fmla="*/ 46 h 51"/>
                <a:gd name="T12" fmla="*/ 0 w 41"/>
                <a:gd name="T13" fmla="*/ 19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1">
                  <a:moveTo>
                    <a:pt x="0" y="21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41" y="21"/>
                  </a:lnTo>
                  <a:lnTo>
                    <a:pt x="31" y="51"/>
                  </a:lnTo>
                  <a:lnTo>
                    <a:pt x="10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Line 192"/>
            <p:cNvSpPr>
              <a:spLocks noChangeShapeType="1"/>
            </p:cNvSpPr>
            <p:nvPr/>
          </p:nvSpPr>
          <p:spPr bwMode="auto">
            <a:xfrm flipH="1">
              <a:off x="4183120" y="4975209"/>
              <a:ext cx="6464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1168947" y="4564211"/>
            <a:ext cx="1146091" cy="959644"/>
            <a:chOff x="1178284" y="4921155"/>
            <a:chExt cx="1146091" cy="959644"/>
          </a:xfrm>
        </p:grpSpPr>
        <p:sp>
          <p:nvSpPr>
            <p:cNvPr id="447" name="椭圆 446"/>
            <p:cNvSpPr/>
            <p:nvPr/>
          </p:nvSpPr>
          <p:spPr>
            <a:xfrm>
              <a:off x="1178284" y="4921155"/>
              <a:ext cx="1126937" cy="9596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Freeform 228"/>
            <p:cNvSpPr>
              <a:spLocks/>
            </p:cNvSpPr>
            <p:nvPr/>
          </p:nvSpPr>
          <p:spPr bwMode="auto">
            <a:xfrm rot="1800000">
              <a:off x="2178325" y="5132825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9" name="组合 448"/>
          <p:cNvGrpSpPr/>
          <p:nvPr/>
        </p:nvGrpSpPr>
        <p:grpSpPr>
          <a:xfrm>
            <a:off x="2452015" y="4205470"/>
            <a:ext cx="368656" cy="1166812"/>
            <a:chOff x="2461352" y="4562414"/>
            <a:chExt cx="368656" cy="1166812"/>
          </a:xfrm>
        </p:grpSpPr>
        <p:sp>
          <p:nvSpPr>
            <p:cNvPr id="450" name="椭圆 449"/>
            <p:cNvSpPr/>
            <p:nvPr/>
          </p:nvSpPr>
          <p:spPr>
            <a:xfrm>
              <a:off x="2461352" y="4562414"/>
              <a:ext cx="347388" cy="1166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Freeform 228"/>
            <p:cNvSpPr>
              <a:spLocks/>
            </p:cNvSpPr>
            <p:nvPr/>
          </p:nvSpPr>
          <p:spPr bwMode="auto">
            <a:xfrm rot="3000000">
              <a:off x="2714121" y="4712777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3066463" y="4206469"/>
            <a:ext cx="1016183" cy="959644"/>
            <a:chOff x="3075800" y="4563413"/>
            <a:chExt cx="1016183" cy="959644"/>
          </a:xfrm>
        </p:grpSpPr>
        <p:sp>
          <p:nvSpPr>
            <p:cNvPr id="453" name="椭圆 452"/>
            <p:cNvSpPr/>
            <p:nvPr/>
          </p:nvSpPr>
          <p:spPr>
            <a:xfrm>
              <a:off x="3075800" y="4563413"/>
              <a:ext cx="1016183" cy="9596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Freeform 228"/>
            <p:cNvSpPr>
              <a:spLocks/>
            </p:cNvSpPr>
            <p:nvPr/>
          </p:nvSpPr>
          <p:spPr bwMode="auto">
            <a:xfrm rot="1800000">
              <a:off x="3944288" y="4744560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5" name="组合 454"/>
          <p:cNvGrpSpPr/>
          <p:nvPr/>
        </p:nvGrpSpPr>
        <p:grpSpPr>
          <a:xfrm>
            <a:off x="4188873" y="3891508"/>
            <a:ext cx="266101" cy="1166812"/>
            <a:chOff x="4211611" y="4217972"/>
            <a:chExt cx="266101" cy="1166812"/>
          </a:xfrm>
        </p:grpSpPr>
        <p:sp>
          <p:nvSpPr>
            <p:cNvPr id="456" name="椭圆 455"/>
            <p:cNvSpPr/>
            <p:nvPr/>
          </p:nvSpPr>
          <p:spPr>
            <a:xfrm>
              <a:off x="4211611" y="4217972"/>
              <a:ext cx="258987" cy="1166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Freeform 228"/>
            <p:cNvSpPr>
              <a:spLocks/>
            </p:cNvSpPr>
            <p:nvPr/>
          </p:nvSpPr>
          <p:spPr bwMode="auto">
            <a:xfrm rot="3000000">
              <a:off x="4361825" y="4316551"/>
              <a:ext cx="146050" cy="85725"/>
            </a:xfrm>
            <a:custGeom>
              <a:avLst/>
              <a:gdLst>
                <a:gd name="T0" fmla="*/ 0 w 102"/>
                <a:gd name="T1" fmla="*/ 36 h 61"/>
                <a:gd name="T2" fmla="*/ 28 w 102"/>
                <a:gd name="T3" fmla="*/ 27 h 61"/>
                <a:gd name="T4" fmla="*/ 18 w 102"/>
                <a:gd name="T5" fmla="*/ 0 h 61"/>
                <a:gd name="T6" fmla="*/ 92 w 102"/>
                <a:gd name="T7" fmla="*/ 54 h 61"/>
                <a:gd name="T8" fmla="*/ 0 w 102"/>
                <a:gd name="T9" fmla="*/ 3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61">
                  <a:moveTo>
                    <a:pt x="0" y="41"/>
                  </a:moveTo>
                  <a:lnTo>
                    <a:pt x="31" y="30"/>
                  </a:lnTo>
                  <a:lnTo>
                    <a:pt x="20" y="0"/>
                  </a:lnTo>
                  <a:lnTo>
                    <a:pt x="102" y="6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58" name="直接连接符 457"/>
          <p:cNvCxnSpPr/>
          <p:nvPr/>
        </p:nvCxnSpPr>
        <p:spPr>
          <a:xfrm>
            <a:off x="3231298" y="3845153"/>
            <a:ext cx="0" cy="18700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352582" y="1066956"/>
            <a:ext cx="1009723" cy="1519369"/>
            <a:chOff x="5352582" y="1066956"/>
            <a:chExt cx="1009723" cy="1519369"/>
          </a:xfrm>
        </p:grpSpPr>
        <p:sp>
          <p:nvSpPr>
            <p:cNvPr id="461" name="Rectangle 231"/>
            <p:cNvSpPr>
              <a:spLocks noChangeArrowheads="1"/>
            </p:cNvSpPr>
            <p:nvPr/>
          </p:nvSpPr>
          <p:spPr bwMode="auto">
            <a:xfrm>
              <a:off x="5352582" y="1926263"/>
              <a:ext cx="144462" cy="2587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2" name="Rectangle 232"/>
            <p:cNvSpPr>
              <a:spLocks noChangeArrowheads="1"/>
            </p:cNvSpPr>
            <p:nvPr/>
          </p:nvSpPr>
          <p:spPr bwMode="auto">
            <a:xfrm>
              <a:off x="5493869" y="2061200"/>
              <a:ext cx="176212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E2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3" name="Line 305"/>
            <p:cNvSpPr>
              <a:spLocks noChangeShapeType="1"/>
            </p:cNvSpPr>
            <p:nvPr/>
          </p:nvSpPr>
          <p:spPr bwMode="auto">
            <a:xfrm flipH="1">
              <a:off x="5761363" y="2586325"/>
              <a:ext cx="2016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4" name="Line 208"/>
            <p:cNvSpPr>
              <a:spLocks noChangeShapeType="1"/>
            </p:cNvSpPr>
            <p:nvPr/>
          </p:nvSpPr>
          <p:spPr bwMode="auto">
            <a:xfrm flipV="1">
              <a:off x="5862169" y="1066956"/>
              <a:ext cx="0" cy="15193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" name="Rectangle 228"/>
            <p:cNvSpPr>
              <a:spLocks noChangeArrowheads="1"/>
            </p:cNvSpPr>
            <p:nvPr/>
          </p:nvSpPr>
          <p:spPr bwMode="auto">
            <a:xfrm>
              <a:off x="5794335" y="1964194"/>
              <a:ext cx="128587" cy="31591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6" name="Line 310"/>
            <p:cNvSpPr>
              <a:spLocks noChangeShapeType="1"/>
            </p:cNvSpPr>
            <p:nvPr/>
          </p:nvSpPr>
          <p:spPr bwMode="auto">
            <a:xfrm flipH="1">
              <a:off x="5859068" y="1689408"/>
              <a:ext cx="5032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7" name="Freeform 288"/>
            <p:cNvSpPr>
              <a:spLocks/>
            </p:cNvSpPr>
            <p:nvPr/>
          </p:nvSpPr>
          <p:spPr bwMode="auto">
            <a:xfrm>
              <a:off x="5819038" y="1645752"/>
              <a:ext cx="71437" cy="69850"/>
            </a:xfrm>
            <a:custGeom>
              <a:avLst/>
              <a:gdLst>
                <a:gd name="T0" fmla="*/ 0 w 51"/>
                <a:gd name="T1" fmla="*/ 18 h 51"/>
                <a:gd name="T2" fmla="*/ 10 w 51"/>
                <a:gd name="T3" fmla="*/ 0 h 51"/>
                <a:gd name="T4" fmla="*/ 36 w 51"/>
                <a:gd name="T5" fmla="*/ 0 h 51"/>
                <a:gd name="T6" fmla="*/ 45 w 51"/>
                <a:gd name="T7" fmla="*/ 18 h 51"/>
                <a:gd name="T8" fmla="*/ 36 w 51"/>
                <a:gd name="T9" fmla="*/ 44 h 51"/>
                <a:gd name="T10" fmla="*/ 10 w 51"/>
                <a:gd name="T11" fmla="*/ 44 h 51"/>
                <a:gd name="T12" fmla="*/ 0 w 51"/>
                <a:gd name="T13" fmla="*/ 1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1">
                  <a:moveTo>
                    <a:pt x="0" y="21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1"/>
                  </a:lnTo>
                  <a:lnTo>
                    <a:pt x="41" y="51"/>
                  </a:lnTo>
                  <a:lnTo>
                    <a:pt x="11" y="5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5" name="Line 297"/>
          <p:cNvSpPr>
            <a:spLocks noChangeShapeType="1"/>
          </p:cNvSpPr>
          <p:nvPr/>
        </p:nvSpPr>
        <p:spPr bwMode="auto">
          <a:xfrm rot="5400000">
            <a:off x="5661523" y="1255059"/>
            <a:ext cx="404019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619745" y="1692280"/>
            <a:ext cx="534755" cy="729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4126460" y="1619146"/>
            <a:ext cx="1367409" cy="3071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>
            <a:off x="6110686" y="985833"/>
            <a:ext cx="419724" cy="367342"/>
            <a:chOff x="6110686" y="985833"/>
            <a:chExt cx="419724" cy="367342"/>
          </a:xfrm>
        </p:grpSpPr>
        <p:sp>
          <p:nvSpPr>
            <p:cNvPr id="472" name="Rectangle 217"/>
            <p:cNvSpPr>
              <a:spLocks noChangeArrowheads="1"/>
            </p:cNvSpPr>
            <p:nvPr/>
          </p:nvSpPr>
          <p:spPr bwMode="auto">
            <a:xfrm>
              <a:off x="6150483" y="985833"/>
              <a:ext cx="290272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/>
                <a:t>I</a:t>
              </a:r>
              <a:endParaRPr lang="en-US" altLang="zh-CN" b="1" i="1" kern="0" dirty="0" smtClean="0"/>
            </a:p>
          </p:txBody>
        </p:sp>
        <p:sp>
          <p:nvSpPr>
            <p:cNvPr id="473" name="Rectangle 218"/>
            <p:cNvSpPr>
              <a:spLocks noChangeArrowheads="1"/>
            </p:cNvSpPr>
            <p:nvPr/>
          </p:nvSpPr>
          <p:spPr bwMode="auto">
            <a:xfrm>
              <a:off x="6358960" y="1111247"/>
              <a:ext cx="171450" cy="168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100" b="1" kern="0" dirty="0" smtClean="0">
                  <a:solidFill>
                    <a:srgbClr val="000000"/>
                  </a:solidFill>
                </a:rPr>
                <a:t>C2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>
              <a:off x="6110686" y="1013450"/>
              <a:ext cx="0" cy="3397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5" grpId="0" animBg="1"/>
      <p:bldP spid="126" grpId="0"/>
      <p:bldP spid="127" grpId="0"/>
      <p:bldP spid="366" grpId="0" animBg="1"/>
      <p:bldP spid="367" grpId="0" animBg="1"/>
      <p:bldP spid="367" grpId="1" animBg="1"/>
      <p:bldP spid="465" grpId="0" animBg="1"/>
      <p:bldP spid="465" grpId="1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89F11-5732-4B68-819A-83C25900FC17}" type="datetime1">
              <a:rPr lang="zh-CN" altLang="en-US" b="1"/>
              <a:pPr>
                <a:defRPr/>
              </a:pPr>
              <a:t>2020/3/13</a:t>
            </a:fld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CB6D5-0CFB-4C90-81C2-3AE8D0080DAF}" type="slidenum">
              <a:rPr lang="zh-CN" altLang="en-US" b="1"/>
              <a:pPr>
                <a:defRPr/>
              </a:pPr>
              <a:t>15</a:t>
            </a:fld>
            <a:endParaRPr lang="zh-CN" altLang="en-US" b="1"/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562473" y="1403312"/>
            <a:ext cx="8082488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0000"/>
                </a:solidFill>
                <a:latin typeface="+mn-ea"/>
                <a:ea typeface="+mn-ea"/>
              </a:rPr>
              <a:t>1.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ea typeface="+mn-ea"/>
              </a:rPr>
              <a:t>关于电压反馈，说法正确的是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ea typeface="+mn-ea"/>
              </a:rPr>
              <a:t>____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ea typeface="+mn-ea"/>
              </a:rPr>
              <a:t>。 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905191" y="3822548"/>
            <a:ext cx="5657764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C.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输出端和取样端采用节点型连接</a:t>
            </a:r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905191" y="2242876"/>
            <a:ext cx="3903662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A.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负载</a:t>
            </a:r>
            <a:r>
              <a:rPr lang="zh-CN" altLang="en-US" b="1" kern="0" dirty="0">
                <a:ea typeface="+mn-ea"/>
                <a:cs typeface="Times New Roman" panose="02020603050405020304" pitchFamily="18" charset="0"/>
              </a:rPr>
              <a:t>短路 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反馈消失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905191" y="4612385"/>
            <a:ext cx="5861371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D.</a:t>
            </a:r>
            <a:r>
              <a:rPr lang="zh-CN" altLang="en-US" b="1" kern="0" dirty="0">
                <a:cs typeface="Times New Roman" panose="02020603050405020304" pitchFamily="18" charset="0"/>
              </a:rPr>
              <a:t>输出端和取样端采用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回路型连接</a:t>
            </a:r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905191" y="3032712"/>
            <a:ext cx="3614737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B.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负载短路 反馈仍在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664435" y="1429343"/>
            <a:ext cx="3203575" cy="1774825"/>
            <a:chOff x="2993" y="1872"/>
            <a:chExt cx="2246" cy="1290"/>
          </a:xfrm>
        </p:grpSpPr>
        <p:sp>
          <p:nvSpPr>
            <p:cNvPr id="44" name="Line 102"/>
            <p:cNvSpPr>
              <a:spLocks noChangeShapeType="1"/>
            </p:cNvSpPr>
            <p:nvPr/>
          </p:nvSpPr>
          <p:spPr bwMode="auto">
            <a:xfrm>
              <a:off x="3967" y="1962"/>
              <a:ext cx="98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62"/>
            <p:cNvSpPr>
              <a:spLocks noChangeShapeType="1"/>
            </p:cNvSpPr>
            <p:nvPr/>
          </p:nvSpPr>
          <p:spPr bwMode="auto">
            <a:xfrm flipV="1">
              <a:off x="4385" y="1963"/>
              <a:ext cx="1" cy="7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3301" y="1872"/>
              <a:ext cx="658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3502" y="2062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3657" y="2038"/>
              <a:ext cx="138" cy="58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66"/>
            <p:cNvSpPr>
              <a:spLocks noChangeArrowheads="1"/>
            </p:cNvSpPr>
            <p:nvPr/>
          </p:nvSpPr>
          <p:spPr bwMode="auto">
            <a:xfrm>
              <a:off x="3567" y="2145"/>
              <a:ext cx="10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67"/>
            <p:cNvSpPr>
              <a:spLocks noChangeArrowheads="1"/>
            </p:cNvSpPr>
            <p:nvPr/>
          </p:nvSpPr>
          <p:spPr bwMode="auto">
            <a:xfrm>
              <a:off x="3310" y="2623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3448" y="2751"/>
              <a:ext cx="30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69"/>
            <p:cNvSpPr>
              <a:spLocks/>
            </p:cNvSpPr>
            <p:nvPr/>
          </p:nvSpPr>
          <p:spPr bwMode="auto">
            <a:xfrm>
              <a:off x="3448" y="2727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70"/>
            <p:cNvSpPr>
              <a:spLocks noChangeArrowheads="1"/>
            </p:cNvSpPr>
            <p:nvPr/>
          </p:nvSpPr>
          <p:spPr bwMode="auto">
            <a:xfrm>
              <a:off x="3553" y="2820"/>
              <a:ext cx="102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 flipH="1">
              <a:off x="3960" y="2400"/>
              <a:ext cx="10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72"/>
            <p:cNvSpPr>
              <a:spLocks/>
            </p:cNvSpPr>
            <p:nvPr/>
          </p:nvSpPr>
          <p:spPr bwMode="auto">
            <a:xfrm>
              <a:off x="4945" y="1927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4945" y="2376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flipH="1">
              <a:off x="3954" y="2744"/>
              <a:ext cx="43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4362" y="1935"/>
              <a:ext cx="50" cy="53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tx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 flipH="1">
              <a:off x="3941" y="3063"/>
              <a:ext cx="8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 flipV="1">
              <a:off x="4755" y="2411"/>
              <a:ext cx="1" cy="6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78"/>
            <p:cNvSpPr>
              <a:spLocks/>
            </p:cNvSpPr>
            <p:nvPr/>
          </p:nvSpPr>
          <p:spPr bwMode="auto">
            <a:xfrm>
              <a:off x="4733" y="2376"/>
              <a:ext cx="47" cy="46"/>
            </a:xfrm>
            <a:custGeom>
              <a:avLst/>
              <a:gdLst>
                <a:gd name="T0" fmla="*/ 0 w 41"/>
                <a:gd name="T1" fmla="*/ 23 h 40"/>
                <a:gd name="T2" fmla="*/ 11 w 41"/>
                <a:gd name="T3" fmla="*/ 0 h 40"/>
                <a:gd name="T4" fmla="*/ 34 w 41"/>
                <a:gd name="T5" fmla="*/ 0 h 40"/>
                <a:gd name="T6" fmla="*/ 46 w 41"/>
                <a:gd name="T7" fmla="*/ 23 h 40"/>
                <a:gd name="T8" fmla="*/ 34 w 41"/>
                <a:gd name="T9" fmla="*/ 46 h 40"/>
                <a:gd name="T10" fmla="*/ 11 w 41"/>
                <a:gd name="T11" fmla="*/ 46 h 40"/>
                <a:gd name="T12" fmla="*/ 0 w 4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1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 flipH="1">
              <a:off x="3001" y="1963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 flipH="1">
              <a:off x="2993" y="2400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 flipH="1">
              <a:off x="3007" y="2740"/>
              <a:ext cx="30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 flipH="1">
              <a:off x="3013" y="3054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 flipV="1">
              <a:off x="4969" y="1985"/>
              <a:ext cx="1" cy="39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84"/>
            <p:cNvSpPr>
              <a:spLocks noChangeArrowheads="1"/>
            </p:cNvSpPr>
            <p:nvPr/>
          </p:nvSpPr>
          <p:spPr bwMode="auto">
            <a:xfrm>
              <a:off x="4933" y="2059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Rectangle 85"/>
            <p:cNvSpPr>
              <a:spLocks noChangeArrowheads="1"/>
            </p:cNvSpPr>
            <p:nvPr/>
          </p:nvSpPr>
          <p:spPr bwMode="auto">
            <a:xfrm>
              <a:off x="3007" y="2808"/>
              <a:ext cx="85" cy="1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3101" y="2874"/>
              <a:ext cx="42" cy="1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11346" name="Object 82"/>
            <p:cNvGraphicFramePr>
              <a:graphicFrameLocks noChangeAspect="1"/>
            </p:cNvGraphicFramePr>
            <p:nvPr/>
          </p:nvGraphicFramePr>
          <p:xfrm>
            <a:off x="5041" y="2064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2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064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7805643" y="3822548"/>
            <a:ext cx="3227387" cy="1795462"/>
            <a:chOff x="-4726" y="1808"/>
            <a:chExt cx="2246" cy="1290"/>
          </a:xfrm>
        </p:grpSpPr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H="1">
              <a:off x="-3766" y="1899"/>
              <a:ext cx="9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-3334" y="2337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-4418" y="1808"/>
              <a:ext cx="657" cy="6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>
              <a:off x="-4217" y="1998"/>
              <a:ext cx="29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-4061" y="1975"/>
              <a:ext cx="137" cy="57"/>
            </a:xfrm>
            <a:custGeom>
              <a:avLst/>
              <a:gdLst>
                <a:gd name="T0" fmla="*/ 0 w 122"/>
                <a:gd name="T1" fmla="*/ 0 h 50"/>
                <a:gd name="T2" fmla="*/ 22 w 122"/>
                <a:gd name="T3" fmla="*/ 23 h 50"/>
                <a:gd name="T4" fmla="*/ 0 w 122"/>
                <a:gd name="T5" fmla="*/ 58 h 50"/>
                <a:gd name="T6" fmla="*/ 137 w 122"/>
                <a:gd name="T7" fmla="*/ 23 h 50"/>
                <a:gd name="T8" fmla="*/ 0 w 12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lnTo>
                    <a:pt x="20" y="20"/>
                  </a:lnTo>
                  <a:lnTo>
                    <a:pt x="0" y="50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-4150" y="2081"/>
              <a:ext cx="103" cy="1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-4409" y="2559"/>
              <a:ext cx="640" cy="5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-4271" y="2687"/>
              <a:ext cx="30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-4271" y="2663"/>
              <a:ext cx="137" cy="48"/>
            </a:xfrm>
            <a:custGeom>
              <a:avLst/>
              <a:gdLst>
                <a:gd name="T0" fmla="*/ 137 w 122"/>
                <a:gd name="T1" fmla="*/ 0 h 41"/>
                <a:gd name="T2" fmla="*/ 113 w 122"/>
                <a:gd name="T3" fmla="*/ 25 h 41"/>
                <a:gd name="T4" fmla="*/ 137 w 122"/>
                <a:gd name="T5" fmla="*/ 48 h 41"/>
                <a:gd name="T6" fmla="*/ 0 w 122"/>
                <a:gd name="T7" fmla="*/ 25 h 41"/>
                <a:gd name="T8" fmla="*/ 137 w 12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1">
                  <a:moveTo>
                    <a:pt x="122" y="0"/>
                  </a:moveTo>
                  <a:lnTo>
                    <a:pt x="101" y="21"/>
                  </a:lnTo>
                  <a:lnTo>
                    <a:pt x="122" y="41"/>
                  </a:lnTo>
                  <a:lnTo>
                    <a:pt x="0" y="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-4164" y="2756"/>
              <a:ext cx="102" cy="1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-3759" y="2336"/>
              <a:ext cx="42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-2774" y="1863"/>
              <a:ext cx="56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-2783" y="2987"/>
              <a:ext cx="56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-3766" y="2681"/>
              <a:ext cx="43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>
              <a:off x="-3778" y="2999"/>
              <a:ext cx="9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 flipH="1">
              <a:off x="-4718" y="1899"/>
              <a:ext cx="2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-4726" y="2336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>
              <a:off x="-4711" y="2676"/>
              <a:ext cx="30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H="1">
              <a:off x="-4706" y="2990"/>
              <a:ext cx="29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 flipV="1">
              <a:off x="-2755" y="1921"/>
              <a:ext cx="7" cy="10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-2795" y="2328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-4711" y="2744"/>
              <a:ext cx="85" cy="1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sz="1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-4618" y="2809"/>
              <a:ext cx="41" cy="1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graphicFrame>
          <p:nvGraphicFramePr>
            <p:cNvPr id="11347" name="Object 83"/>
            <p:cNvGraphicFramePr>
              <a:graphicFrameLocks noChangeAspect="1"/>
            </p:cNvGraphicFramePr>
            <p:nvPr/>
          </p:nvGraphicFramePr>
          <p:xfrm>
            <a:off x="-2678" y="2333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3" name="Equation" r:id="rId5" imgW="215806" imgH="228501" progId="Equation.DSMT4">
                    <p:embed/>
                  </p:oleObj>
                </mc:Choice>
                <mc:Fallback>
                  <p:oleObj name="Equation" r:id="rId5" imgW="215806" imgH="228501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78" y="2333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3549780" y="466060"/>
            <a:ext cx="4818469" cy="5869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电压、电流反馈判断方法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A19962-BB45-4887-ADBF-6A52771ECEF0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97540-BF10-452D-9B13-E3A5EC5B80C0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2334" name="矩形 3"/>
          <p:cNvSpPr>
            <a:spLocks noChangeArrowheads="1"/>
          </p:cNvSpPr>
          <p:nvPr/>
        </p:nvSpPr>
        <p:spPr bwMode="auto">
          <a:xfrm>
            <a:off x="573088" y="538163"/>
            <a:ext cx="5873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itchFamily="34" charset="0"/>
              </a:rPr>
              <a:t>2.</a:t>
            </a:r>
            <a:r>
              <a:rPr lang="zh-CN" altLang="en-US" sz="2800" b="1" dirty="0">
                <a:latin typeface="Calibri" pitchFamily="34" charset="0"/>
              </a:rPr>
              <a:t>串联反馈和并联反馈及其判断方法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166938" y="1349375"/>
            <a:ext cx="5153025" cy="3381375"/>
            <a:chOff x="752475" y="846559"/>
            <a:chExt cx="5153400" cy="338137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6164" y="1287884"/>
              <a:ext cx="2027385" cy="1681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47" name="Line 5"/>
            <p:cNvSpPr>
              <a:spLocks noChangeShapeType="1"/>
            </p:cNvSpPr>
            <p:nvPr/>
          </p:nvSpPr>
          <p:spPr bwMode="auto">
            <a:xfrm>
              <a:off x="4316413" y="1775247"/>
              <a:ext cx="585787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6"/>
            <p:cNvSpPr>
              <a:spLocks/>
            </p:cNvSpPr>
            <p:nvPr/>
          </p:nvSpPr>
          <p:spPr bwMode="auto">
            <a:xfrm>
              <a:off x="4635500" y="1708572"/>
              <a:ext cx="266700" cy="111125"/>
            </a:xfrm>
            <a:custGeom>
              <a:avLst/>
              <a:gdLst>
                <a:gd name="T0" fmla="*/ 0 w 112"/>
                <a:gd name="T1" fmla="*/ 0 h 47"/>
                <a:gd name="T2" fmla="*/ 107737283 w 112"/>
                <a:gd name="T3" fmla="*/ 156525496 h 47"/>
                <a:gd name="T4" fmla="*/ 0 w 112"/>
                <a:gd name="T5" fmla="*/ 262739683 h 47"/>
                <a:gd name="T6" fmla="*/ 635079500 w 112"/>
                <a:gd name="T7" fmla="*/ 156525496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508773" y="1908597"/>
              <a:ext cx="203215" cy="3651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2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50" name="Line 8"/>
            <p:cNvSpPr>
              <a:spLocks noChangeShapeType="1"/>
            </p:cNvSpPr>
            <p:nvPr/>
          </p:nvSpPr>
          <p:spPr bwMode="auto">
            <a:xfrm>
              <a:off x="844550" y="1508547"/>
              <a:ext cx="3044825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Line 9"/>
            <p:cNvSpPr>
              <a:spLocks noChangeShapeType="1"/>
            </p:cNvSpPr>
            <p:nvPr/>
          </p:nvSpPr>
          <p:spPr bwMode="auto">
            <a:xfrm>
              <a:off x="2511425" y="2748384"/>
              <a:ext cx="1377950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Line 10"/>
            <p:cNvSpPr>
              <a:spLocks noChangeShapeType="1"/>
            </p:cNvSpPr>
            <p:nvPr/>
          </p:nvSpPr>
          <p:spPr bwMode="auto">
            <a:xfrm>
              <a:off x="3889375" y="1508547"/>
              <a:ext cx="3175" cy="12398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11"/>
            <p:cNvSpPr>
              <a:spLocks noChangeShapeType="1"/>
            </p:cNvSpPr>
            <p:nvPr/>
          </p:nvSpPr>
          <p:spPr bwMode="auto">
            <a:xfrm flipV="1">
              <a:off x="3889375" y="1819697"/>
              <a:ext cx="3175" cy="530225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78470" y="1819697"/>
              <a:ext cx="200040" cy="53022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89643" y="1956222"/>
              <a:ext cx="152411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273806" y="2095922"/>
              <a:ext cx="57154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2357" name="Line 15"/>
            <p:cNvSpPr>
              <a:spLocks noChangeShapeType="1"/>
            </p:cNvSpPr>
            <p:nvPr/>
          </p:nvSpPr>
          <p:spPr bwMode="auto">
            <a:xfrm>
              <a:off x="2511425" y="2748384"/>
              <a:ext cx="1588" cy="8382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78470" y="3386559"/>
              <a:ext cx="1668583" cy="84137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59" name="Line 17"/>
            <p:cNvSpPr>
              <a:spLocks noChangeShapeType="1"/>
            </p:cNvSpPr>
            <p:nvPr/>
          </p:nvSpPr>
          <p:spPr bwMode="auto">
            <a:xfrm>
              <a:off x="4202113" y="3653259"/>
              <a:ext cx="820737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18"/>
            <p:cNvSpPr>
              <a:spLocks/>
            </p:cNvSpPr>
            <p:nvPr/>
          </p:nvSpPr>
          <p:spPr bwMode="auto">
            <a:xfrm>
              <a:off x="4202113" y="3586584"/>
              <a:ext cx="266700" cy="111125"/>
            </a:xfrm>
            <a:custGeom>
              <a:avLst/>
              <a:gdLst>
                <a:gd name="T0" fmla="*/ 635079500 w 112"/>
                <a:gd name="T1" fmla="*/ 0 h 47"/>
                <a:gd name="T2" fmla="*/ 527342105 w 112"/>
                <a:gd name="T3" fmla="*/ 156525496 h 47"/>
                <a:gd name="T4" fmla="*/ 635079500 w 112"/>
                <a:gd name="T5" fmla="*/ 262739683 h 47"/>
                <a:gd name="T6" fmla="*/ 0 w 112"/>
                <a:gd name="T7" fmla="*/ 156525496 h 47"/>
                <a:gd name="T8" fmla="*/ 63507950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112" y="0"/>
                  </a:moveTo>
                  <a:lnTo>
                    <a:pt x="93" y="28"/>
                  </a:lnTo>
                  <a:lnTo>
                    <a:pt x="112" y="47"/>
                  </a:lnTo>
                  <a:lnTo>
                    <a:pt x="0" y="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84959" y="3724697"/>
              <a:ext cx="203215" cy="3651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sz="2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62" name="Line 20"/>
            <p:cNvSpPr>
              <a:spLocks noChangeShapeType="1"/>
            </p:cNvSpPr>
            <p:nvPr/>
          </p:nvSpPr>
          <p:spPr bwMode="auto">
            <a:xfrm>
              <a:off x="2511425" y="3586584"/>
              <a:ext cx="1266825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Line 21"/>
            <p:cNvSpPr>
              <a:spLocks noChangeShapeType="1"/>
            </p:cNvSpPr>
            <p:nvPr/>
          </p:nvSpPr>
          <p:spPr bwMode="auto">
            <a:xfrm>
              <a:off x="1665288" y="4007272"/>
              <a:ext cx="2112962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22"/>
            <p:cNvSpPr>
              <a:spLocks noChangeShapeType="1"/>
            </p:cNvSpPr>
            <p:nvPr/>
          </p:nvSpPr>
          <p:spPr bwMode="auto">
            <a:xfrm>
              <a:off x="1665288" y="2748384"/>
              <a:ext cx="3175" cy="12588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Line 23"/>
            <p:cNvSpPr>
              <a:spLocks noChangeShapeType="1"/>
            </p:cNvSpPr>
            <p:nvPr/>
          </p:nvSpPr>
          <p:spPr bwMode="auto">
            <a:xfrm flipH="1">
              <a:off x="844550" y="2748384"/>
              <a:ext cx="820738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24"/>
            <p:cNvSpPr>
              <a:spLocks/>
            </p:cNvSpPr>
            <p:nvPr/>
          </p:nvSpPr>
          <p:spPr bwMode="auto">
            <a:xfrm>
              <a:off x="844550" y="2703934"/>
              <a:ext cx="87313" cy="87313"/>
            </a:xfrm>
            <a:custGeom>
              <a:avLst/>
              <a:gdLst>
                <a:gd name="T0" fmla="*/ 0 w 37"/>
                <a:gd name="T1" fmla="*/ 105804471 h 37"/>
                <a:gd name="T2" fmla="*/ 50117660 w 37"/>
                <a:gd name="T3" fmla="*/ 0 h 37"/>
                <a:gd name="T4" fmla="*/ 155924509 w 37"/>
                <a:gd name="T5" fmla="*/ 0 h 37"/>
                <a:gd name="T6" fmla="*/ 206042150 w 37"/>
                <a:gd name="T7" fmla="*/ 105804471 h 37"/>
                <a:gd name="T8" fmla="*/ 155924509 w 37"/>
                <a:gd name="T9" fmla="*/ 206042150 h 37"/>
                <a:gd name="T10" fmla="*/ 50117660 w 37"/>
                <a:gd name="T11" fmla="*/ 206042150 h 37"/>
                <a:gd name="T12" fmla="*/ 0 w 37"/>
                <a:gd name="T13" fmla="*/ 10580447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0" y="19"/>
                  </a:moveTo>
                  <a:lnTo>
                    <a:pt x="9" y="0"/>
                  </a:lnTo>
                  <a:lnTo>
                    <a:pt x="28" y="0"/>
                  </a:lnTo>
                  <a:lnTo>
                    <a:pt x="37" y="19"/>
                  </a:lnTo>
                  <a:lnTo>
                    <a:pt x="28" y="37"/>
                  </a:lnTo>
                  <a:lnTo>
                    <a:pt x="9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Line 25"/>
            <p:cNvSpPr>
              <a:spLocks noChangeShapeType="1"/>
            </p:cNvSpPr>
            <p:nvPr/>
          </p:nvSpPr>
          <p:spPr bwMode="auto">
            <a:xfrm>
              <a:off x="5382000" y="1508547"/>
              <a:ext cx="4953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26"/>
            <p:cNvSpPr>
              <a:spLocks noChangeShapeType="1"/>
            </p:cNvSpPr>
            <p:nvPr/>
          </p:nvSpPr>
          <p:spPr bwMode="auto">
            <a:xfrm>
              <a:off x="5382000" y="2748384"/>
              <a:ext cx="52387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27"/>
            <p:cNvSpPr>
              <a:spLocks noChangeShapeType="1"/>
            </p:cNvSpPr>
            <p:nvPr/>
          </p:nvSpPr>
          <p:spPr bwMode="auto">
            <a:xfrm>
              <a:off x="5446713" y="3586584"/>
              <a:ext cx="3810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Line 28"/>
            <p:cNvSpPr>
              <a:spLocks noChangeShapeType="1"/>
            </p:cNvSpPr>
            <p:nvPr/>
          </p:nvSpPr>
          <p:spPr bwMode="auto">
            <a:xfrm>
              <a:off x="5446713" y="4007272"/>
              <a:ext cx="3524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93812" y="1554584"/>
              <a:ext cx="190514" cy="2270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093812" y="2507084"/>
              <a:ext cx="190514" cy="2301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752475" y="2038772"/>
              <a:ext cx="165112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965215" y="2145134"/>
              <a:ext cx="57154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954102" y="1799059"/>
              <a:ext cx="1588" cy="4270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76" name="Line 34"/>
            <p:cNvSpPr>
              <a:spLocks noChangeShapeType="1"/>
            </p:cNvSpPr>
            <p:nvPr/>
          </p:nvSpPr>
          <p:spPr bwMode="auto">
            <a:xfrm>
              <a:off x="1355725" y="2129259"/>
              <a:ext cx="0" cy="1036638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473252" y="2815059"/>
              <a:ext cx="190514" cy="2286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78" name="Line 36"/>
            <p:cNvSpPr>
              <a:spLocks noChangeShapeType="1"/>
            </p:cNvSpPr>
            <p:nvPr/>
          </p:nvSpPr>
          <p:spPr bwMode="auto">
            <a:xfrm flipH="1">
              <a:off x="1355725" y="2129259"/>
              <a:ext cx="42227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Freeform 37"/>
            <p:cNvSpPr>
              <a:spLocks/>
            </p:cNvSpPr>
            <p:nvPr/>
          </p:nvSpPr>
          <p:spPr bwMode="auto">
            <a:xfrm>
              <a:off x="1598613" y="2083222"/>
              <a:ext cx="290512" cy="90487"/>
            </a:xfrm>
            <a:custGeom>
              <a:avLst/>
              <a:gdLst>
                <a:gd name="T0" fmla="*/ 0 w 122"/>
                <a:gd name="T1" fmla="*/ 0 h 38"/>
                <a:gd name="T2" fmla="*/ 158769605 w 122"/>
                <a:gd name="T3" fmla="*/ 107736674 h 38"/>
                <a:gd name="T4" fmla="*/ 0 w 122"/>
                <a:gd name="T5" fmla="*/ 215470966 h 38"/>
                <a:gd name="T6" fmla="*/ 691780634 w 122"/>
                <a:gd name="T7" fmla="*/ 107736674 h 38"/>
                <a:gd name="T8" fmla="*/ 0 w 12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38"/>
                <a:gd name="T17" fmla="*/ 122 w 12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38">
                  <a:moveTo>
                    <a:pt x="0" y="0"/>
                  </a:moveTo>
                  <a:lnTo>
                    <a:pt x="28" y="19"/>
                  </a:lnTo>
                  <a:lnTo>
                    <a:pt x="0" y="38"/>
                  </a:lnTo>
                  <a:lnTo>
                    <a:pt x="12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233522" y="3326234"/>
              <a:ext cx="152411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403397" y="3483397"/>
              <a:ext cx="57154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454201" y="3483397"/>
              <a:ext cx="68267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038444" y="2637259"/>
              <a:ext cx="165112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209906" y="2770609"/>
              <a:ext cx="68267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011651" y="1554584"/>
              <a:ext cx="190514" cy="2270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011651" y="2507084"/>
              <a:ext cx="190514" cy="2301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16355" y="2815059"/>
              <a:ext cx="190514" cy="2286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846539" y="1951459"/>
              <a:ext cx="165112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032291" y="2083222"/>
              <a:ext cx="57154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067218" y="1894309"/>
              <a:ext cx="203215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322626" y="1089447"/>
              <a:ext cx="88906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475037" y="1173584"/>
              <a:ext cx="57154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432172" y="846559"/>
              <a:ext cx="1587" cy="4270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94" name="Freeform 52"/>
            <p:cNvSpPr>
              <a:spLocks/>
            </p:cNvSpPr>
            <p:nvPr/>
          </p:nvSpPr>
          <p:spPr bwMode="auto">
            <a:xfrm>
              <a:off x="1711325" y="1441872"/>
              <a:ext cx="266700" cy="112712"/>
            </a:xfrm>
            <a:custGeom>
              <a:avLst/>
              <a:gdLst>
                <a:gd name="T0" fmla="*/ 0 w 112"/>
                <a:gd name="T1" fmla="*/ 0 h 47"/>
                <a:gd name="T2" fmla="*/ 107737283 w 112"/>
                <a:gd name="T3" fmla="*/ 161029499 h 47"/>
                <a:gd name="T4" fmla="*/ 0 w 112"/>
                <a:gd name="T5" fmla="*/ 270297752 h 47"/>
                <a:gd name="T6" fmla="*/ 635079500 w 112"/>
                <a:gd name="T7" fmla="*/ 161029499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987838" y="1708572"/>
              <a:ext cx="1587" cy="4270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151164" y="2402309"/>
              <a:ext cx="1588" cy="4270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97" name="Freeform 60"/>
            <p:cNvSpPr>
              <a:spLocks/>
            </p:cNvSpPr>
            <p:nvPr/>
          </p:nvSpPr>
          <p:spPr bwMode="auto">
            <a:xfrm>
              <a:off x="844550" y="1465684"/>
              <a:ext cx="87313" cy="88900"/>
            </a:xfrm>
            <a:custGeom>
              <a:avLst/>
              <a:gdLst>
                <a:gd name="T0" fmla="*/ 0 w 37"/>
                <a:gd name="T1" fmla="*/ 103914484 h 37"/>
                <a:gd name="T2" fmla="*/ 50117660 w 37"/>
                <a:gd name="T3" fmla="*/ 0 h 37"/>
                <a:gd name="T4" fmla="*/ 155924509 w 37"/>
                <a:gd name="T5" fmla="*/ 0 h 37"/>
                <a:gd name="T6" fmla="*/ 206042150 w 37"/>
                <a:gd name="T7" fmla="*/ 103914484 h 37"/>
                <a:gd name="T8" fmla="*/ 155924509 w 37"/>
                <a:gd name="T9" fmla="*/ 213600257 h 37"/>
                <a:gd name="T10" fmla="*/ 50117660 w 37"/>
                <a:gd name="T11" fmla="*/ 213600257 h 37"/>
                <a:gd name="T12" fmla="*/ 0 w 37"/>
                <a:gd name="T13" fmla="*/ 10391448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0" y="18"/>
                  </a:moveTo>
                  <a:lnTo>
                    <a:pt x="9" y="0"/>
                  </a:lnTo>
                  <a:lnTo>
                    <a:pt x="28" y="0"/>
                  </a:lnTo>
                  <a:lnTo>
                    <a:pt x="37" y="18"/>
                  </a:lnTo>
                  <a:lnTo>
                    <a:pt x="28" y="37"/>
                  </a:lnTo>
                  <a:lnTo>
                    <a:pt x="9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8" name="Object 43"/>
          <p:cNvGraphicFramePr>
            <a:graphicFrameLocks noChangeAspect="1"/>
          </p:cNvGraphicFramePr>
          <p:nvPr/>
        </p:nvGraphicFramePr>
        <p:xfrm>
          <a:off x="7888288" y="3160713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3160713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7708900" y="2559050"/>
            <a:ext cx="17129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zh-CN" altLang="en-US" sz="2400" b="1" kern="0" smtClean="0">
                <a:solidFill>
                  <a:srgbClr val="0000FF"/>
                </a:solidFill>
              </a:rPr>
              <a:t>若为负反馈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7708900" y="1863725"/>
            <a:ext cx="17049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FF0000"/>
                </a:solidFill>
              </a:rPr>
              <a:t>回路型连接</a:t>
            </a: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2259013" y="2014538"/>
            <a:ext cx="3044825" cy="3175"/>
          </a:xfrm>
          <a:prstGeom prst="line">
            <a:avLst/>
          </a:prstGeom>
          <a:noFill/>
          <a:ln w="1435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3925888" y="4090988"/>
            <a:ext cx="1266825" cy="3175"/>
          </a:xfrm>
          <a:prstGeom prst="line">
            <a:avLst/>
          </a:prstGeom>
          <a:noFill/>
          <a:ln w="1435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105275" y="4135438"/>
            <a:ext cx="647700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smtClean="0">
                <a:solidFill>
                  <a:srgbClr val="0000FF"/>
                </a:solidFill>
                <a:latin typeface="宋体" panose="02010600030101010101" pitchFamily="2" charset="-122"/>
              </a:rPr>
              <a:t>反馈端</a:t>
            </a:r>
            <a:endParaRPr lang="zh-CN" altLang="en-US" b="1" kern="0" smtClean="0">
              <a:solidFill>
                <a:srgbClr val="0000FF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509963" y="2125663"/>
            <a:ext cx="647700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输入端</a:t>
            </a:r>
            <a:endParaRPr lang="zh-CN" altLang="en-US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112963" y="3290888"/>
            <a:ext cx="366712" cy="395287"/>
            <a:chOff x="1808" y="2360"/>
            <a:chExt cx="184" cy="176"/>
          </a:xfrm>
        </p:grpSpPr>
        <p:sp>
          <p:nvSpPr>
            <p:cNvPr id="12344" name="Line 65"/>
            <p:cNvSpPr>
              <a:spLocks noChangeShapeType="1"/>
            </p:cNvSpPr>
            <p:nvPr/>
          </p:nvSpPr>
          <p:spPr bwMode="auto">
            <a:xfrm>
              <a:off x="1904" y="2360"/>
              <a:ext cx="0" cy="176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5" name="Line 66"/>
            <p:cNvSpPr>
              <a:spLocks noChangeShapeType="1"/>
            </p:cNvSpPr>
            <p:nvPr/>
          </p:nvSpPr>
          <p:spPr bwMode="auto">
            <a:xfrm>
              <a:off x="1808" y="2536"/>
              <a:ext cx="184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" name="Rectangle 57"/>
          <p:cNvSpPr>
            <a:spLocks noChangeArrowheads="1"/>
          </p:cNvSpPr>
          <p:nvPr/>
        </p:nvSpPr>
        <p:spPr bwMode="auto">
          <a:xfrm>
            <a:off x="9609138" y="1863725"/>
            <a:ext cx="14319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+mn-ea"/>
                <a:ea typeface="+mn-ea"/>
              </a:rPr>
              <a:t>串联反馈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3" grpId="0"/>
      <p:bldP spid="64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089641-F0EA-4619-887A-6D4646A6731C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CBFC3-10CC-4239-BE71-0EF3772A2C41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46475" y="1230313"/>
            <a:ext cx="1588" cy="4270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763" y="1703388"/>
            <a:ext cx="2184400" cy="148113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3357" name="Line 4"/>
          <p:cNvSpPr>
            <a:spLocks noChangeShapeType="1"/>
          </p:cNvSpPr>
          <p:nvPr/>
        </p:nvSpPr>
        <p:spPr bwMode="auto">
          <a:xfrm>
            <a:off x="6249988" y="2132013"/>
            <a:ext cx="5873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8" name="Freeform 5"/>
          <p:cNvSpPr>
            <a:spLocks/>
          </p:cNvSpPr>
          <p:nvPr/>
        </p:nvSpPr>
        <p:spPr bwMode="auto">
          <a:xfrm>
            <a:off x="6561138" y="2074863"/>
            <a:ext cx="276225" cy="96837"/>
          </a:xfrm>
          <a:custGeom>
            <a:avLst/>
            <a:gdLst>
              <a:gd name="T0" fmla="*/ 0 w 112"/>
              <a:gd name="T1" fmla="*/ 0 h 47"/>
              <a:gd name="T2" fmla="*/ 109486227 w 112"/>
              <a:gd name="T3" fmla="*/ 118865548 h 47"/>
              <a:gd name="T4" fmla="*/ 0 w 112"/>
              <a:gd name="T5" fmla="*/ 199523367 h 47"/>
              <a:gd name="T6" fmla="*/ 681252360 w 112"/>
              <a:gd name="T7" fmla="*/ 118865548 h 47"/>
              <a:gd name="T8" fmla="*/ 0 w 11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47"/>
              <a:gd name="T17" fmla="*/ 112 w 11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47">
                <a:moveTo>
                  <a:pt x="0" y="0"/>
                </a:moveTo>
                <a:lnTo>
                  <a:pt x="18" y="28"/>
                </a:lnTo>
                <a:lnTo>
                  <a:pt x="0" y="47"/>
                </a:lnTo>
                <a:lnTo>
                  <a:pt x="112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50000" y="2249488"/>
            <a:ext cx="271463" cy="4873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3200" b="1" i="1" kern="0" smtClean="0">
                <a:solidFill>
                  <a:srgbClr val="000000"/>
                </a:solidFill>
              </a:rPr>
              <a:t>A</a:t>
            </a:r>
            <a:endParaRPr lang="en-US" altLang="zh-CN" sz="3200" b="1" kern="0" smtClean="0">
              <a:solidFill>
                <a:srgbClr val="000000"/>
              </a:solidFill>
            </a:endParaRPr>
          </a:p>
        </p:txBody>
      </p:sp>
      <p:sp>
        <p:nvSpPr>
          <p:cNvPr id="13360" name="Line 7"/>
          <p:cNvSpPr>
            <a:spLocks noChangeShapeType="1"/>
          </p:cNvSpPr>
          <p:nvPr/>
        </p:nvSpPr>
        <p:spPr bwMode="auto">
          <a:xfrm>
            <a:off x="2479675" y="1898650"/>
            <a:ext cx="31575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61" name="Line 8"/>
          <p:cNvSpPr>
            <a:spLocks noChangeShapeType="1"/>
          </p:cNvSpPr>
          <p:nvPr/>
        </p:nvSpPr>
        <p:spPr bwMode="auto">
          <a:xfrm>
            <a:off x="2597150" y="2989263"/>
            <a:ext cx="30400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62" name="Line 9"/>
          <p:cNvSpPr>
            <a:spLocks noChangeShapeType="1"/>
          </p:cNvSpPr>
          <p:nvPr/>
        </p:nvSpPr>
        <p:spPr bwMode="auto">
          <a:xfrm>
            <a:off x="5637213" y="1898650"/>
            <a:ext cx="3175" cy="10906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63" name="Line 10"/>
          <p:cNvSpPr>
            <a:spLocks noChangeShapeType="1"/>
          </p:cNvSpPr>
          <p:nvPr/>
        </p:nvSpPr>
        <p:spPr bwMode="auto">
          <a:xfrm flipV="1">
            <a:off x="5637213" y="2171700"/>
            <a:ext cx="3175" cy="466725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24500" y="2171700"/>
            <a:ext cx="228600" cy="4667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99150" y="2190750"/>
            <a:ext cx="169863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smtClean="0">
                <a:solidFill>
                  <a:srgbClr val="000000"/>
                </a:solidFill>
              </a:rPr>
              <a:t>R</a:t>
            </a:r>
            <a:endParaRPr lang="en-US" altLang="zh-CN" sz="2000" b="1" kern="0" smtClean="0">
              <a:solidFill>
                <a:srgbClr val="00000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108700" y="2300288"/>
            <a:ext cx="635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3367" name="Line 14"/>
          <p:cNvSpPr>
            <a:spLocks noChangeShapeType="1"/>
          </p:cNvSpPr>
          <p:nvPr/>
        </p:nvSpPr>
        <p:spPr bwMode="auto">
          <a:xfrm>
            <a:off x="4210050" y="1898650"/>
            <a:ext cx="3175" cy="1828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24500" y="3552825"/>
            <a:ext cx="1454150" cy="739775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3369" name="Line 16"/>
          <p:cNvSpPr>
            <a:spLocks noChangeShapeType="1"/>
          </p:cNvSpPr>
          <p:nvPr/>
        </p:nvSpPr>
        <p:spPr bwMode="auto">
          <a:xfrm>
            <a:off x="5961063" y="3721100"/>
            <a:ext cx="5794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0" name="Freeform 17"/>
          <p:cNvSpPr>
            <a:spLocks/>
          </p:cNvSpPr>
          <p:nvPr/>
        </p:nvSpPr>
        <p:spPr bwMode="auto">
          <a:xfrm>
            <a:off x="5961063" y="3662363"/>
            <a:ext cx="276225" cy="98425"/>
          </a:xfrm>
          <a:custGeom>
            <a:avLst/>
            <a:gdLst>
              <a:gd name="T0" fmla="*/ 681252360 w 112"/>
              <a:gd name="T1" fmla="*/ 0 h 47"/>
              <a:gd name="T2" fmla="*/ 565681671 w 112"/>
              <a:gd name="T3" fmla="*/ 122792510 h 47"/>
              <a:gd name="T4" fmla="*/ 681252360 w 112"/>
              <a:gd name="T5" fmla="*/ 206116608 h 47"/>
              <a:gd name="T6" fmla="*/ 0 w 112"/>
              <a:gd name="T7" fmla="*/ 122792510 h 47"/>
              <a:gd name="T8" fmla="*/ 681252360 w 11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47"/>
              <a:gd name="T17" fmla="*/ 112 w 11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47">
                <a:moveTo>
                  <a:pt x="112" y="0"/>
                </a:moveTo>
                <a:lnTo>
                  <a:pt x="93" y="28"/>
                </a:lnTo>
                <a:lnTo>
                  <a:pt x="112" y="47"/>
                </a:lnTo>
                <a:lnTo>
                  <a:pt x="0" y="28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134100" y="3797300"/>
            <a:ext cx="271463" cy="4873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3200" b="1" i="1" kern="0" smtClean="0">
                <a:solidFill>
                  <a:srgbClr val="000000"/>
                </a:solidFill>
              </a:rPr>
              <a:t>F</a:t>
            </a:r>
            <a:endParaRPr lang="en-US" altLang="zh-CN" sz="3200" b="1" kern="0" smtClean="0">
              <a:solidFill>
                <a:srgbClr val="000000"/>
              </a:solidFill>
            </a:endParaRPr>
          </a:p>
        </p:txBody>
      </p:sp>
      <p:sp>
        <p:nvSpPr>
          <p:cNvPr id="13372" name="Line 19"/>
          <p:cNvSpPr>
            <a:spLocks noChangeShapeType="1"/>
          </p:cNvSpPr>
          <p:nvPr/>
        </p:nvSpPr>
        <p:spPr bwMode="auto">
          <a:xfrm>
            <a:off x="4210050" y="3727450"/>
            <a:ext cx="13144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3" name="Line 20"/>
          <p:cNvSpPr>
            <a:spLocks noChangeShapeType="1"/>
          </p:cNvSpPr>
          <p:nvPr/>
        </p:nvSpPr>
        <p:spPr bwMode="auto">
          <a:xfrm>
            <a:off x="3355975" y="4097338"/>
            <a:ext cx="21685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4" name="Line 21"/>
          <p:cNvSpPr>
            <a:spLocks noChangeShapeType="1"/>
          </p:cNvSpPr>
          <p:nvPr/>
        </p:nvSpPr>
        <p:spPr bwMode="auto">
          <a:xfrm>
            <a:off x="3355975" y="2989263"/>
            <a:ext cx="0" cy="1108075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5" name="Freeform 22"/>
          <p:cNvSpPr>
            <a:spLocks/>
          </p:cNvSpPr>
          <p:nvPr/>
        </p:nvSpPr>
        <p:spPr bwMode="auto">
          <a:xfrm>
            <a:off x="2479675" y="1860550"/>
            <a:ext cx="117475" cy="77788"/>
          </a:xfrm>
          <a:custGeom>
            <a:avLst/>
            <a:gdLst>
              <a:gd name="T0" fmla="*/ 0 w 47"/>
              <a:gd name="T1" fmla="*/ 79557180 h 37"/>
              <a:gd name="T2" fmla="*/ 62474204 w 47"/>
              <a:gd name="T3" fmla="*/ 0 h 37"/>
              <a:gd name="T4" fmla="*/ 174925295 w 47"/>
              <a:gd name="T5" fmla="*/ 0 h 37"/>
              <a:gd name="T6" fmla="*/ 293624996 w 47"/>
              <a:gd name="T7" fmla="*/ 79557180 h 37"/>
              <a:gd name="T8" fmla="*/ 174925295 w 47"/>
              <a:gd name="T9" fmla="*/ 163535603 h 37"/>
              <a:gd name="T10" fmla="*/ 62474204 w 47"/>
              <a:gd name="T11" fmla="*/ 163535603 h 37"/>
              <a:gd name="T12" fmla="*/ 0 w 47"/>
              <a:gd name="T13" fmla="*/ 795571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37"/>
              <a:gd name="T23" fmla="*/ 47 w 47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37">
                <a:moveTo>
                  <a:pt x="0" y="18"/>
                </a:moveTo>
                <a:lnTo>
                  <a:pt x="10" y="0"/>
                </a:lnTo>
                <a:lnTo>
                  <a:pt x="28" y="0"/>
                </a:lnTo>
                <a:lnTo>
                  <a:pt x="47" y="18"/>
                </a:lnTo>
                <a:lnTo>
                  <a:pt x="28" y="37"/>
                </a:lnTo>
                <a:lnTo>
                  <a:pt x="10" y="37"/>
                </a:lnTo>
                <a:lnTo>
                  <a:pt x="0" y="1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6" name="Freeform 23"/>
          <p:cNvSpPr>
            <a:spLocks/>
          </p:cNvSpPr>
          <p:nvPr/>
        </p:nvSpPr>
        <p:spPr bwMode="auto">
          <a:xfrm>
            <a:off x="2479675" y="2949575"/>
            <a:ext cx="117475" cy="77788"/>
          </a:xfrm>
          <a:custGeom>
            <a:avLst/>
            <a:gdLst>
              <a:gd name="T0" fmla="*/ 0 w 47"/>
              <a:gd name="T1" fmla="*/ 83978423 h 37"/>
              <a:gd name="T2" fmla="*/ 62474204 w 47"/>
              <a:gd name="T3" fmla="*/ 0 h 37"/>
              <a:gd name="T4" fmla="*/ 174925295 w 47"/>
              <a:gd name="T5" fmla="*/ 0 h 37"/>
              <a:gd name="T6" fmla="*/ 293624996 w 47"/>
              <a:gd name="T7" fmla="*/ 83978423 h 37"/>
              <a:gd name="T8" fmla="*/ 174925295 w 47"/>
              <a:gd name="T9" fmla="*/ 163535603 h 37"/>
              <a:gd name="T10" fmla="*/ 62474204 w 47"/>
              <a:gd name="T11" fmla="*/ 163535603 h 37"/>
              <a:gd name="T12" fmla="*/ 0 w 47"/>
              <a:gd name="T13" fmla="*/ 83978423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37"/>
              <a:gd name="T23" fmla="*/ 47 w 47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37">
                <a:moveTo>
                  <a:pt x="0" y="19"/>
                </a:moveTo>
                <a:lnTo>
                  <a:pt x="10" y="0"/>
                </a:lnTo>
                <a:lnTo>
                  <a:pt x="28" y="0"/>
                </a:lnTo>
                <a:lnTo>
                  <a:pt x="47" y="19"/>
                </a:lnTo>
                <a:lnTo>
                  <a:pt x="28" y="37"/>
                </a:lnTo>
                <a:lnTo>
                  <a:pt x="10" y="37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7" name="Line 24"/>
          <p:cNvSpPr>
            <a:spLocks noChangeShapeType="1"/>
          </p:cNvSpPr>
          <p:nvPr/>
        </p:nvSpPr>
        <p:spPr bwMode="auto">
          <a:xfrm>
            <a:off x="7269163" y="1898650"/>
            <a:ext cx="5492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8" name="Line 25"/>
          <p:cNvSpPr>
            <a:spLocks noChangeShapeType="1"/>
          </p:cNvSpPr>
          <p:nvPr/>
        </p:nvSpPr>
        <p:spPr bwMode="auto">
          <a:xfrm>
            <a:off x="7269163" y="2989263"/>
            <a:ext cx="5461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9" name="Line 26"/>
          <p:cNvSpPr>
            <a:spLocks noChangeShapeType="1"/>
          </p:cNvSpPr>
          <p:nvPr/>
        </p:nvSpPr>
        <p:spPr bwMode="auto">
          <a:xfrm>
            <a:off x="6978650" y="3727450"/>
            <a:ext cx="520700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80" name="Line 27"/>
          <p:cNvSpPr>
            <a:spLocks noChangeShapeType="1"/>
          </p:cNvSpPr>
          <p:nvPr/>
        </p:nvSpPr>
        <p:spPr bwMode="auto">
          <a:xfrm>
            <a:off x="6978650" y="4097338"/>
            <a:ext cx="520700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743200" y="1938338"/>
            <a:ext cx="1905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5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743200" y="2776538"/>
            <a:ext cx="1905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5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－</a:t>
            </a: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400300" y="2365375"/>
            <a:ext cx="18415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smtClean="0">
                <a:solidFill>
                  <a:srgbClr val="000000"/>
                </a:solidFill>
              </a:rPr>
              <a:t>U</a:t>
            </a:r>
            <a:endParaRPr lang="en-US" altLang="zh-CN" sz="2000" b="1" kern="0" smtClean="0">
              <a:solidFill>
                <a:srgbClr val="000000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635250" y="2482850"/>
            <a:ext cx="635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36825" y="2170113"/>
            <a:ext cx="1588" cy="4270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13386" name="Line 33"/>
          <p:cNvSpPr>
            <a:spLocks noChangeShapeType="1"/>
          </p:cNvSpPr>
          <p:nvPr/>
        </p:nvSpPr>
        <p:spPr bwMode="auto">
          <a:xfrm>
            <a:off x="3011488" y="2444750"/>
            <a:ext cx="0" cy="912813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87" name="Line 34"/>
          <p:cNvSpPr>
            <a:spLocks noChangeShapeType="1"/>
          </p:cNvSpPr>
          <p:nvPr/>
        </p:nvSpPr>
        <p:spPr bwMode="auto">
          <a:xfrm flipH="1">
            <a:off x="3011488" y="2444750"/>
            <a:ext cx="4365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88" name="Freeform 35"/>
          <p:cNvSpPr>
            <a:spLocks/>
          </p:cNvSpPr>
          <p:nvPr/>
        </p:nvSpPr>
        <p:spPr bwMode="auto">
          <a:xfrm>
            <a:off x="3287713" y="2405063"/>
            <a:ext cx="277812" cy="77787"/>
          </a:xfrm>
          <a:custGeom>
            <a:avLst/>
            <a:gdLst>
              <a:gd name="T0" fmla="*/ 0 w 112"/>
              <a:gd name="T1" fmla="*/ 0 h 38"/>
              <a:gd name="T2" fmla="*/ 116901808 w 112"/>
              <a:gd name="T3" fmla="*/ 79618065 h 38"/>
              <a:gd name="T4" fmla="*/ 0 w 112"/>
              <a:gd name="T5" fmla="*/ 159236130 h 38"/>
              <a:gd name="T6" fmla="*/ 689102866 w 112"/>
              <a:gd name="T7" fmla="*/ 79618065 h 38"/>
              <a:gd name="T8" fmla="*/ 0 w 112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38"/>
              <a:gd name="T17" fmla="*/ 112 w 112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38">
                <a:moveTo>
                  <a:pt x="0" y="0"/>
                </a:moveTo>
                <a:lnTo>
                  <a:pt x="19" y="19"/>
                </a:lnTo>
                <a:lnTo>
                  <a:pt x="0" y="38"/>
                </a:lnTo>
                <a:lnTo>
                  <a:pt x="112" y="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849563" y="3462338"/>
            <a:ext cx="16986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smtClean="0">
                <a:solidFill>
                  <a:srgbClr val="000000"/>
                </a:solidFill>
              </a:rPr>
              <a:t>R</a:t>
            </a:r>
            <a:endParaRPr lang="en-US" altLang="zh-CN" sz="2000" b="1" kern="0" smtClean="0">
              <a:solidFill>
                <a:srgbClr val="000000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051175" y="3586163"/>
            <a:ext cx="635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148013" y="3598863"/>
            <a:ext cx="762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460750" y="1398588"/>
            <a:ext cx="984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smtClean="0">
                <a:solidFill>
                  <a:srgbClr val="000000"/>
                </a:solidFill>
              </a:rPr>
              <a:t>I</a:t>
            </a:r>
            <a:endParaRPr lang="en-US" altLang="zh-CN" sz="2000" b="1" kern="0" smtClean="0">
              <a:solidFill>
                <a:srgbClr val="000000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3581400" y="1489075"/>
            <a:ext cx="635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3394" name="Freeform 41"/>
          <p:cNvSpPr>
            <a:spLocks/>
          </p:cNvSpPr>
          <p:nvPr/>
        </p:nvSpPr>
        <p:spPr bwMode="auto">
          <a:xfrm>
            <a:off x="4164013" y="1860550"/>
            <a:ext cx="115887" cy="77788"/>
          </a:xfrm>
          <a:custGeom>
            <a:avLst/>
            <a:gdLst>
              <a:gd name="T0" fmla="*/ 0 w 47"/>
              <a:gd name="T1" fmla="*/ 79557180 h 37"/>
              <a:gd name="T2" fmla="*/ 54715925 w 47"/>
              <a:gd name="T3" fmla="*/ 0 h 37"/>
              <a:gd name="T4" fmla="*/ 224944068 w 47"/>
              <a:gd name="T5" fmla="*/ 0 h 37"/>
              <a:gd name="T6" fmla="*/ 285740341 w 47"/>
              <a:gd name="T7" fmla="*/ 79557180 h 37"/>
              <a:gd name="T8" fmla="*/ 224944068 w 47"/>
              <a:gd name="T9" fmla="*/ 163535603 h 37"/>
              <a:gd name="T10" fmla="*/ 54715925 w 47"/>
              <a:gd name="T11" fmla="*/ 163535603 h 37"/>
              <a:gd name="T12" fmla="*/ 0 w 47"/>
              <a:gd name="T13" fmla="*/ 795571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37"/>
              <a:gd name="T23" fmla="*/ 47 w 47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37">
                <a:moveTo>
                  <a:pt x="0" y="18"/>
                </a:moveTo>
                <a:lnTo>
                  <a:pt x="9" y="0"/>
                </a:lnTo>
                <a:lnTo>
                  <a:pt x="37" y="0"/>
                </a:lnTo>
                <a:lnTo>
                  <a:pt x="47" y="18"/>
                </a:lnTo>
                <a:lnTo>
                  <a:pt x="37" y="37"/>
                </a:lnTo>
                <a:lnTo>
                  <a:pt x="9" y="37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95" name="Freeform 42"/>
          <p:cNvSpPr>
            <a:spLocks/>
          </p:cNvSpPr>
          <p:nvPr/>
        </p:nvSpPr>
        <p:spPr bwMode="auto">
          <a:xfrm>
            <a:off x="3448050" y="1839913"/>
            <a:ext cx="300038" cy="98425"/>
          </a:xfrm>
          <a:custGeom>
            <a:avLst/>
            <a:gdLst>
              <a:gd name="T0" fmla="*/ 0 w 122"/>
              <a:gd name="T1" fmla="*/ 0 h 47"/>
              <a:gd name="T2" fmla="*/ 169351811 w 122"/>
              <a:gd name="T3" fmla="*/ 122792510 h 47"/>
              <a:gd name="T4" fmla="*/ 0 w 122"/>
              <a:gd name="T5" fmla="*/ 206116608 h 47"/>
              <a:gd name="T6" fmla="*/ 737891938 w 122"/>
              <a:gd name="T7" fmla="*/ 122792510 h 47"/>
              <a:gd name="T8" fmla="*/ 0 w 12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47"/>
              <a:gd name="T17" fmla="*/ 122 w 12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47">
                <a:moveTo>
                  <a:pt x="0" y="0"/>
                </a:moveTo>
                <a:lnTo>
                  <a:pt x="28" y="28"/>
                </a:lnTo>
                <a:lnTo>
                  <a:pt x="0" y="47"/>
                </a:lnTo>
                <a:lnTo>
                  <a:pt x="122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96" name="Freeform 43"/>
          <p:cNvSpPr>
            <a:spLocks/>
          </p:cNvSpPr>
          <p:nvPr/>
        </p:nvSpPr>
        <p:spPr bwMode="auto">
          <a:xfrm>
            <a:off x="4600575" y="1839913"/>
            <a:ext cx="276225" cy="98425"/>
          </a:xfrm>
          <a:custGeom>
            <a:avLst/>
            <a:gdLst>
              <a:gd name="T0" fmla="*/ 0 w 112"/>
              <a:gd name="T1" fmla="*/ 0 h 47"/>
              <a:gd name="T2" fmla="*/ 115570574 w 112"/>
              <a:gd name="T3" fmla="*/ 122792510 h 47"/>
              <a:gd name="T4" fmla="*/ 0 w 112"/>
              <a:gd name="T5" fmla="*/ 206116608 h 47"/>
              <a:gd name="T6" fmla="*/ 681252360 w 112"/>
              <a:gd name="T7" fmla="*/ 122792510 h 47"/>
              <a:gd name="T8" fmla="*/ 0 w 11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47"/>
              <a:gd name="T17" fmla="*/ 112 w 11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47">
                <a:moveTo>
                  <a:pt x="0" y="0"/>
                </a:moveTo>
                <a:lnTo>
                  <a:pt x="19" y="28"/>
                </a:lnTo>
                <a:lnTo>
                  <a:pt x="0" y="47"/>
                </a:lnTo>
                <a:lnTo>
                  <a:pt x="112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4702175" y="1490663"/>
            <a:ext cx="984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smtClean="0">
                <a:solidFill>
                  <a:srgbClr val="000000"/>
                </a:solidFill>
              </a:rPr>
              <a:t>I</a:t>
            </a:r>
            <a:endParaRPr lang="en-US" altLang="zh-CN" sz="2000" b="1" kern="0" smtClean="0">
              <a:solidFill>
                <a:srgbClr val="000000"/>
              </a:solidFill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867275" y="1581150"/>
            <a:ext cx="635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808538" y="1277938"/>
            <a:ext cx="1587" cy="4270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4860925" y="1443038"/>
            <a:ext cx="204788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smtClean="0">
                <a:solidFill>
                  <a:srgbClr val="000000"/>
                </a:solidFill>
              </a:rPr>
              <a:t>′</a:t>
            </a:r>
          </a:p>
        </p:txBody>
      </p:sp>
      <p:sp>
        <p:nvSpPr>
          <p:cNvPr id="13401" name="Freeform 48"/>
          <p:cNvSpPr>
            <a:spLocks/>
          </p:cNvSpPr>
          <p:nvPr/>
        </p:nvSpPr>
        <p:spPr bwMode="auto">
          <a:xfrm>
            <a:off x="4164013" y="2287588"/>
            <a:ext cx="115887" cy="252412"/>
          </a:xfrm>
          <a:custGeom>
            <a:avLst/>
            <a:gdLst>
              <a:gd name="T0" fmla="*/ 0 w 47"/>
              <a:gd name="T1" fmla="*/ 0 h 121"/>
              <a:gd name="T2" fmla="*/ 115512218 w 47"/>
              <a:gd name="T3" fmla="*/ 121846641 h 121"/>
              <a:gd name="T4" fmla="*/ 285740341 w 47"/>
              <a:gd name="T5" fmla="*/ 0 h 121"/>
              <a:gd name="T6" fmla="*/ 115512218 w 47"/>
              <a:gd name="T7" fmla="*/ 526548118 h 121"/>
              <a:gd name="T8" fmla="*/ 0 w 47"/>
              <a:gd name="T9" fmla="*/ 0 h 1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21"/>
              <a:gd name="T17" fmla="*/ 47 w 47"/>
              <a:gd name="T18" fmla="*/ 121 h 1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21">
                <a:moveTo>
                  <a:pt x="0" y="0"/>
                </a:moveTo>
                <a:lnTo>
                  <a:pt x="19" y="28"/>
                </a:lnTo>
                <a:lnTo>
                  <a:pt x="47" y="0"/>
                </a:lnTo>
                <a:lnTo>
                  <a:pt x="19" y="1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4518025" y="2365375"/>
            <a:ext cx="984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smtClean="0">
                <a:solidFill>
                  <a:srgbClr val="000000"/>
                </a:solidFill>
              </a:rPr>
              <a:t>I</a:t>
            </a:r>
            <a:endParaRPr lang="en-US" altLang="zh-CN" sz="2000" b="1" kern="0" smtClean="0">
              <a:solidFill>
                <a:srgbClr val="000000"/>
              </a:solidFill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4684713" y="2482850"/>
            <a:ext cx="762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611688" y="2166938"/>
            <a:ext cx="1587" cy="4270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13405" name="Freeform 52"/>
          <p:cNvSpPr>
            <a:spLocks/>
          </p:cNvSpPr>
          <p:nvPr/>
        </p:nvSpPr>
        <p:spPr bwMode="auto">
          <a:xfrm>
            <a:off x="3287713" y="2949575"/>
            <a:ext cx="115887" cy="77788"/>
          </a:xfrm>
          <a:custGeom>
            <a:avLst/>
            <a:gdLst>
              <a:gd name="T0" fmla="*/ 0 w 47"/>
              <a:gd name="T1" fmla="*/ 83978423 h 37"/>
              <a:gd name="T2" fmla="*/ 54715925 w 47"/>
              <a:gd name="T3" fmla="*/ 0 h 37"/>
              <a:gd name="T4" fmla="*/ 224944068 w 47"/>
              <a:gd name="T5" fmla="*/ 0 h 37"/>
              <a:gd name="T6" fmla="*/ 285740341 w 47"/>
              <a:gd name="T7" fmla="*/ 83978423 h 37"/>
              <a:gd name="T8" fmla="*/ 224944068 w 47"/>
              <a:gd name="T9" fmla="*/ 163535603 h 37"/>
              <a:gd name="T10" fmla="*/ 54715925 w 47"/>
              <a:gd name="T11" fmla="*/ 163535603 h 37"/>
              <a:gd name="T12" fmla="*/ 0 w 47"/>
              <a:gd name="T13" fmla="*/ 83978423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37"/>
              <a:gd name="T23" fmla="*/ 47 w 47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37">
                <a:moveTo>
                  <a:pt x="0" y="19"/>
                </a:moveTo>
                <a:lnTo>
                  <a:pt x="9" y="0"/>
                </a:lnTo>
                <a:lnTo>
                  <a:pt x="37" y="0"/>
                </a:lnTo>
                <a:lnTo>
                  <a:pt x="47" y="19"/>
                </a:lnTo>
                <a:lnTo>
                  <a:pt x="37" y="37"/>
                </a:lnTo>
                <a:lnTo>
                  <a:pt x="9" y="37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" name="Object 40"/>
          <p:cNvGraphicFramePr>
            <a:graphicFrameLocks noChangeAspect="1"/>
          </p:cNvGraphicFramePr>
          <p:nvPr/>
        </p:nvGraphicFramePr>
        <p:xfrm>
          <a:off x="8091488" y="3022600"/>
          <a:ext cx="1536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3022600"/>
                        <a:ext cx="15367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7989888" y="1716088"/>
            <a:ext cx="17049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</a:rPr>
              <a:t>节点型连接</a:t>
            </a: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8032750" y="2411413"/>
            <a:ext cx="17129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zh-CN" altLang="en-US" sz="2400" b="1" kern="0" smtClean="0">
                <a:solidFill>
                  <a:srgbClr val="0000FF"/>
                </a:solidFill>
              </a:rPr>
              <a:t>若为负反馈</a:t>
            </a:r>
          </a:p>
        </p:txBody>
      </p:sp>
      <p:grpSp>
        <p:nvGrpSpPr>
          <p:cNvPr id="58" name="Group 59"/>
          <p:cNvGrpSpPr>
            <a:grpSpLocks/>
          </p:cNvGrpSpPr>
          <p:nvPr/>
        </p:nvGrpSpPr>
        <p:grpSpPr bwMode="auto">
          <a:xfrm>
            <a:off x="2339975" y="3006725"/>
            <a:ext cx="366713" cy="395288"/>
            <a:chOff x="1808" y="2360"/>
            <a:chExt cx="184" cy="176"/>
          </a:xfrm>
        </p:grpSpPr>
        <p:sp>
          <p:nvSpPr>
            <p:cNvPr id="13415" name="Line 60"/>
            <p:cNvSpPr>
              <a:spLocks noChangeShapeType="1"/>
            </p:cNvSpPr>
            <p:nvPr/>
          </p:nvSpPr>
          <p:spPr bwMode="auto">
            <a:xfrm>
              <a:off x="1904" y="2360"/>
              <a:ext cx="0" cy="176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" name="Line 61"/>
            <p:cNvSpPr>
              <a:spLocks noChangeShapeType="1"/>
            </p:cNvSpPr>
            <p:nvPr/>
          </p:nvSpPr>
          <p:spPr bwMode="auto">
            <a:xfrm>
              <a:off x="1808" y="2536"/>
              <a:ext cx="184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4624388" y="3763963"/>
            <a:ext cx="647700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smtClean="0">
                <a:solidFill>
                  <a:srgbClr val="0000FF"/>
                </a:solidFill>
                <a:latin typeface="宋体" panose="02010600030101010101" pitchFamily="2" charset="-122"/>
              </a:rPr>
              <a:t>反馈端</a:t>
            </a:r>
            <a:endParaRPr lang="zh-CN" altLang="en-US" b="1" kern="0" smtClean="0">
              <a:solidFill>
                <a:srgbClr val="0000FF"/>
              </a:solidFill>
            </a:endParaRP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3330575" y="1971675"/>
            <a:ext cx="647700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smtClean="0">
                <a:solidFill>
                  <a:srgbClr val="FF0000"/>
                </a:solidFill>
                <a:latin typeface="宋体" panose="02010600030101010101" pitchFamily="2" charset="-122"/>
              </a:rPr>
              <a:t>输入端</a:t>
            </a:r>
            <a:endParaRPr lang="zh-CN" altLang="en-US" b="1" kern="0" smtClean="0">
              <a:solidFill>
                <a:srgbClr val="FF0000"/>
              </a:solidFill>
            </a:endParaRPr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>
            <a:off x="2573338" y="1892300"/>
            <a:ext cx="3044825" cy="3175"/>
          </a:xfrm>
          <a:prstGeom prst="line">
            <a:avLst/>
          </a:prstGeom>
          <a:noFill/>
          <a:ln w="1435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>
            <a:off x="4225925" y="3725863"/>
            <a:ext cx="1266825" cy="3175"/>
          </a:xfrm>
          <a:prstGeom prst="line">
            <a:avLst/>
          </a:prstGeom>
          <a:noFill/>
          <a:ln w="1435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4211638" y="1898650"/>
            <a:ext cx="3175" cy="1828800"/>
          </a:xfrm>
          <a:prstGeom prst="line">
            <a:avLst/>
          </a:prstGeom>
          <a:noFill/>
          <a:ln w="1435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9866313" y="1716088"/>
            <a:ext cx="14319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+mn-ea"/>
                <a:ea typeface="+mn-ea"/>
              </a:rPr>
              <a:t>并联反馈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1" grpId="0"/>
      <p:bldP spid="62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BBE4A-5432-4F66-8C6F-2601A55B7114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5539" name="矩形 3"/>
          <p:cNvSpPr>
            <a:spLocks noChangeArrowheads="1"/>
          </p:cNvSpPr>
          <p:nvPr/>
        </p:nvSpPr>
        <p:spPr bwMode="auto">
          <a:xfrm>
            <a:off x="300038" y="273050"/>
            <a:ext cx="5153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正反馈和负反馈及其判断方法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50" y="882650"/>
            <a:ext cx="11730038" cy="2955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瞬时极性法：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利用电路中各点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对“地”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交流电位瞬时极性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来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判别。</a:t>
            </a:r>
          </a:p>
          <a:p>
            <a:pPr indent="0" fontAlgn="auto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①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输入电压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处于某一瞬时极性，正半周用“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表示， 负半周用“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”表示；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②从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输入端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正向传输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通道，标定电路中各点电位的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瞬时极性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③从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输出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反向传输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通道，标定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反馈电压的瞬时极性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反馈电流的实际方向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判断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净输入信号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增加或减小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为正反馈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为负反馈。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127375" y="4014788"/>
            <a:ext cx="4784725" cy="2408237"/>
            <a:chOff x="277" y="332"/>
            <a:chExt cx="3014" cy="1517"/>
          </a:xfrm>
        </p:grpSpPr>
        <p:grpSp>
          <p:nvGrpSpPr>
            <p:cNvPr id="65542" name="Group 4"/>
            <p:cNvGrpSpPr>
              <a:grpSpLocks/>
            </p:cNvGrpSpPr>
            <p:nvPr/>
          </p:nvGrpSpPr>
          <p:grpSpPr bwMode="auto">
            <a:xfrm>
              <a:off x="1517" y="1325"/>
              <a:ext cx="1009" cy="524"/>
              <a:chOff x="2612" y="2045"/>
              <a:chExt cx="1009" cy="524"/>
            </a:xfrm>
          </p:grpSpPr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2747" y="2097"/>
                <a:ext cx="74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200" b="1" kern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反馈网络</a:t>
                </a:r>
                <a:endParaRPr lang="zh-CN" altLang="en-US" b="1" kern="0" smtClean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505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sz="2000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3109" y="2356"/>
                <a:ext cx="82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F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1398" y="365"/>
              <a:ext cx="1247" cy="664"/>
              <a:chOff x="2493" y="1085"/>
              <a:chExt cx="1247" cy="664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7" cy="664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2717" y="1142"/>
                <a:ext cx="933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基本放大器</a:t>
                </a:r>
                <a:endParaRPr lang="zh-CN" altLang="en-US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Rectangle 11"/>
              <p:cNvSpPr>
                <a:spLocks noChangeArrowheads="1"/>
              </p:cNvSpPr>
              <p:nvPr/>
            </p:nvSpPr>
            <p:spPr bwMode="auto">
              <a:xfrm>
                <a:off x="3095" y="1501"/>
                <a:ext cx="109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A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5544" name="Group 12"/>
            <p:cNvGrpSpPr>
              <a:grpSpLocks/>
            </p:cNvGrpSpPr>
            <p:nvPr/>
          </p:nvGrpSpPr>
          <p:grpSpPr bwMode="auto">
            <a:xfrm>
              <a:off x="1769" y="674"/>
              <a:ext cx="505" cy="53"/>
              <a:chOff x="2864" y="1394"/>
              <a:chExt cx="505" cy="53"/>
            </a:xfrm>
          </p:grpSpPr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2864" y="1421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3196" y="1394"/>
                <a:ext cx="173" cy="53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645" y="701"/>
              <a:ext cx="646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688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942" y="678"/>
              <a:ext cx="1" cy="894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902" y="674"/>
              <a:ext cx="66" cy="53"/>
            </a:xfrm>
            <a:custGeom>
              <a:avLst/>
              <a:gdLst>
                <a:gd name="T0" fmla="*/ 0 w 66"/>
                <a:gd name="T1" fmla="*/ 27 h 53"/>
                <a:gd name="T2" fmla="*/ 27 w 66"/>
                <a:gd name="T3" fmla="*/ 0 h 53"/>
                <a:gd name="T4" fmla="*/ 53 w 66"/>
                <a:gd name="T5" fmla="*/ 0 h 53"/>
                <a:gd name="T6" fmla="*/ 66 w 66"/>
                <a:gd name="T7" fmla="*/ 27 h 53"/>
                <a:gd name="T8" fmla="*/ 53 w 66"/>
                <a:gd name="T9" fmla="*/ 53 h 53"/>
                <a:gd name="T10" fmla="*/ 27 w 66"/>
                <a:gd name="T11" fmla="*/ 53 h 53"/>
                <a:gd name="T12" fmla="*/ 0 w 66"/>
                <a:gd name="T13" fmla="*/ 27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5549" name="Group 20"/>
            <p:cNvGrpSpPr>
              <a:grpSpLocks/>
            </p:cNvGrpSpPr>
            <p:nvPr/>
          </p:nvGrpSpPr>
          <p:grpSpPr bwMode="auto">
            <a:xfrm>
              <a:off x="1769" y="1589"/>
              <a:ext cx="505" cy="67"/>
              <a:chOff x="2864" y="2309"/>
              <a:chExt cx="505" cy="67"/>
            </a:xfrm>
          </p:grpSpPr>
          <p:sp>
            <p:nvSpPr>
              <p:cNvPr id="45" name="Line 21"/>
              <p:cNvSpPr>
                <a:spLocks noChangeShapeType="1"/>
              </p:cNvSpPr>
              <p:nvPr/>
            </p:nvSpPr>
            <p:spPr bwMode="auto">
              <a:xfrm>
                <a:off x="2864" y="2349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2"/>
              <p:cNvSpPr>
                <a:spLocks/>
              </p:cNvSpPr>
              <p:nvPr/>
            </p:nvSpPr>
            <p:spPr bwMode="auto">
              <a:xfrm>
                <a:off x="2864" y="2309"/>
                <a:ext cx="160" cy="67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2526" y="1578"/>
              <a:ext cx="424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2526" y="1551"/>
              <a:ext cx="159" cy="66"/>
            </a:xfrm>
            <a:custGeom>
              <a:avLst/>
              <a:gdLst>
                <a:gd name="T0" fmla="*/ 159 w 159"/>
                <a:gd name="T1" fmla="*/ 0 h 66"/>
                <a:gd name="T2" fmla="*/ 133 w 159"/>
                <a:gd name="T3" fmla="*/ 26 h 66"/>
                <a:gd name="T4" fmla="*/ 159 w 159"/>
                <a:gd name="T5" fmla="*/ 66 h 66"/>
                <a:gd name="T6" fmla="*/ 0 w 159"/>
                <a:gd name="T7" fmla="*/ 26 h 66"/>
                <a:gd name="T8" fmla="*/ 159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994" y="702"/>
              <a:ext cx="404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5553" name="Group 26"/>
            <p:cNvGrpSpPr>
              <a:grpSpLocks/>
            </p:cNvGrpSpPr>
            <p:nvPr/>
          </p:nvGrpSpPr>
          <p:grpSpPr bwMode="auto">
            <a:xfrm>
              <a:off x="657" y="515"/>
              <a:ext cx="372" cy="372"/>
              <a:chOff x="1112" y="1235"/>
              <a:chExt cx="372" cy="372"/>
            </a:xfrm>
          </p:grpSpPr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1112" y="1235"/>
                <a:ext cx="372" cy="372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Rectangle 28"/>
              <p:cNvSpPr>
                <a:spLocks noChangeArrowheads="1"/>
              </p:cNvSpPr>
              <p:nvPr/>
            </p:nvSpPr>
            <p:spPr bwMode="auto">
              <a:xfrm>
                <a:off x="1242" y="1292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∑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296" y="701"/>
              <a:ext cx="361" cy="1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485" y="674"/>
              <a:ext cx="172" cy="53"/>
            </a:xfrm>
            <a:custGeom>
              <a:avLst/>
              <a:gdLst>
                <a:gd name="T0" fmla="*/ 0 w 172"/>
                <a:gd name="T1" fmla="*/ 0 h 53"/>
                <a:gd name="T2" fmla="*/ 40 w 172"/>
                <a:gd name="T3" fmla="*/ 27 h 53"/>
                <a:gd name="T4" fmla="*/ 0 w 172"/>
                <a:gd name="T5" fmla="*/ 53 h 53"/>
                <a:gd name="T6" fmla="*/ 172 w 172"/>
                <a:gd name="T7" fmla="*/ 27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836" y="1577"/>
              <a:ext cx="681" cy="1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843" y="887"/>
              <a:ext cx="1" cy="69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803" y="887"/>
              <a:ext cx="67" cy="159"/>
            </a:xfrm>
            <a:custGeom>
              <a:avLst/>
              <a:gdLst>
                <a:gd name="T0" fmla="*/ 0 w 67"/>
                <a:gd name="T1" fmla="*/ 159 h 159"/>
                <a:gd name="T2" fmla="*/ 40 w 67"/>
                <a:gd name="T3" fmla="*/ 132 h 159"/>
                <a:gd name="T4" fmla="*/ 67 w 67"/>
                <a:gd name="T5" fmla="*/ 159 h 159"/>
                <a:gd name="T6" fmla="*/ 40 w 67"/>
                <a:gd name="T7" fmla="*/ 0 h 159"/>
                <a:gd name="T8" fmla="*/ 0 w 67"/>
                <a:gd name="T9" fmla="*/ 15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5559" name="Group 35"/>
            <p:cNvGrpSpPr>
              <a:grpSpLocks/>
            </p:cNvGrpSpPr>
            <p:nvPr/>
          </p:nvGrpSpPr>
          <p:grpSpPr bwMode="auto">
            <a:xfrm>
              <a:off x="1245" y="1293"/>
              <a:ext cx="151" cy="238"/>
              <a:chOff x="1867" y="2301"/>
              <a:chExt cx="151" cy="238"/>
            </a:xfrm>
          </p:grpSpPr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1867" y="2301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1980" y="2394"/>
                <a:ext cx="38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964" y="959"/>
              <a:ext cx="14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5561" name="Group 39"/>
            <p:cNvGrpSpPr>
              <a:grpSpLocks/>
            </p:cNvGrpSpPr>
            <p:nvPr/>
          </p:nvGrpSpPr>
          <p:grpSpPr bwMode="auto">
            <a:xfrm>
              <a:off x="1073" y="332"/>
              <a:ext cx="172" cy="249"/>
              <a:chOff x="1928" y="1482"/>
              <a:chExt cx="172" cy="249"/>
            </a:xfrm>
          </p:grpSpPr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1928" y="1507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auto">
              <a:xfrm>
                <a:off x="2040" y="1586"/>
                <a:ext cx="29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2058" y="1482"/>
                <a:ext cx="42" cy="2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′</a:t>
                </a:r>
              </a:p>
            </p:txBody>
          </p:sp>
        </p:grpSp>
        <p:sp>
          <p:nvSpPr>
            <p:cNvPr id="27" name="Freeform 44"/>
            <p:cNvSpPr>
              <a:spLocks/>
            </p:cNvSpPr>
            <p:nvPr/>
          </p:nvSpPr>
          <p:spPr bwMode="auto">
            <a:xfrm>
              <a:off x="1225" y="67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072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5564" name="Group 52"/>
            <p:cNvGrpSpPr>
              <a:grpSpLocks/>
            </p:cNvGrpSpPr>
            <p:nvPr/>
          </p:nvGrpSpPr>
          <p:grpSpPr bwMode="auto">
            <a:xfrm>
              <a:off x="277" y="421"/>
              <a:ext cx="129" cy="224"/>
              <a:chOff x="542" y="1141"/>
              <a:chExt cx="129" cy="224"/>
            </a:xfrm>
          </p:grpSpPr>
          <p:sp>
            <p:nvSpPr>
              <p:cNvPr id="36" name="Rectangle 53"/>
              <p:cNvSpPr>
                <a:spLocks noChangeArrowheads="1"/>
              </p:cNvSpPr>
              <p:nvPr/>
            </p:nvSpPr>
            <p:spPr bwMode="auto">
              <a:xfrm>
                <a:off x="542" y="1141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Rectangle 54"/>
              <p:cNvSpPr>
                <a:spLocks noChangeArrowheads="1"/>
              </p:cNvSpPr>
              <p:nvPr/>
            </p:nvSpPr>
            <p:spPr bwMode="auto">
              <a:xfrm>
                <a:off x="642" y="1220"/>
                <a:ext cx="29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5565" name="Group 55"/>
            <p:cNvGrpSpPr>
              <a:grpSpLocks/>
            </p:cNvGrpSpPr>
            <p:nvPr/>
          </p:nvGrpSpPr>
          <p:grpSpPr bwMode="auto">
            <a:xfrm>
              <a:off x="2989" y="394"/>
              <a:ext cx="175" cy="224"/>
              <a:chOff x="4994" y="1114"/>
              <a:chExt cx="175" cy="224"/>
            </a:xfrm>
          </p:grpSpPr>
          <p:sp>
            <p:nvSpPr>
              <p:cNvPr id="34" name="Rectangle 56"/>
              <p:cNvSpPr>
                <a:spLocks noChangeArrowheads="1"/>
              </p:cNvSpPr>
              <p:nvPr/>
            </p:nvSpPr>
            <p:spPr bwMode="auto">
              <a:xfrm>
                <a:off x="4994" y="1114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5103" y="1193"/>
                <a:ext cx="66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o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5566" name="Group 59"/>
            <p:cNvGrpSpPr>
              <a:grpSpLocks/>
            </p:cNvGrpSpPr>
            <p:nvPr/>
          </p:nvGrpSpPr>
          <p:grpSpPr bwMode="auto">
            <a:xfrm>
              <a:off x="485" y="484"/>
              <a:ext cx="141" cy="141"/>
              <a:chOff x="940" y="1204"/>
              <a:chExt cx="141" cy="141"/>
            </a:xfrm>
          </p:grpSpPr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>
                <a:off x="940" y="1268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 rot="-5400000">
                <a:off x="931" y="1274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DF537-D824-412D-8BBE-DDBD3AD596FA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44170" name="Object 138"/>
          <p:cNvGraphicFramePr>
            <a:graphicFrameLocks noChangeAspect="1"/>
          </p:cNvGraphicFramePr>
          <p:nvPr/>
        </p:nvGraphicFramePr>
        <p:xfrm>
          <a:off x="1725613" y="976313"/>
          <a:ext cx="371475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Visio" r:id="rId3" imgW="3232690" imgH="2926652" progId="Visio.Drawing.11">
                  <p:embed/>
                </p:oleObj>
              </mc:Choice>
              <mc:Fallback>
                <p:oleObj name="Visio" r:id="rId3" imgW="3232690" imgH="2926652" progId="Visio.Drawing.11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976313"/>
                        <a:ext cx="3714750" cy="336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71" name="Object 139"/>
          <p:cNvGraphicFramePr>
            <a:graphicFrameLocks noChangeAspect="1"/>
          </p:cNvGraphicFramePr>
          <p:nvPr/>
        </p:nvGraphicFramePr>
        <p:xfrm>
          <a:off x="5892800" y="976313"/>
          <a:ext cx="3609975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9" name="Visio" r:id="rId5" imgW="3142678" imgH="2926652" progId="Visio.Drawing.11">
                  <p:embed/>
                </p:oleObj>
              </mc:Choice>
              <mc:Fallback>
                <p:oleObj name="Visio" r:id="rId5" imgW="3142678" imgH="2926652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976313"/>
                        <a:ext cx="3609975" cy="336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219325" y="234473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+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4230688" y="1762125"/>
            <a:ext cx="384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+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6364288" y="2344738"/>
            <a:ext cx="32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+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7994650" y="25606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-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643813" y="1906588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-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726238" y="1906588"/>
            <a:ext cx="423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-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3524250" y="191293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-</a:t>
            </a: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2605088" y="19050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仿宋_GB2312" pitchFamily="49" charset="-122"/>
              </a:rPr>
              <a:t>-</a:t>
            </a:r>
          </a:p>
        </p:txBody>
      </p:sp>
      <p:grpSp>
        <p:nvGrpSpPr>
          <p:cNvPr id="63" name="Group 12"/>
          <p:cNvGrpSpPr>
            <a:grpSpLocks/>
          </p:cNvGrpSpPr>
          <p:nvPr/>
        </p:nvGrpSpPr>
        <p:grpSpPr bwMode="auto">
          <a:xfrm>
            <a:off x="2516188" y="3130550"/>
            <a:ext cx="355600" cy="798513"/>
            <a:chOff x="793" y="2882"/>
            <a:chExt cx="224" cy="503"/>
          </a:xfrm>
        </p:grpSpPr>
        <p:graphicFrame>
          <p:nvGraphicFramePr>
            <p:cNvPr id="44172" name="Object 140"/>
            <p:cNvGraphicFramePr>
              <a:graphicFrameLocks noChangeAspect="1"/>
            </p:cNvGraphicFramePr>
            <p:nvPr/>
          </p:nvGraphicFramePr>
          <p:xfrm>
            <a:off x="793" y="3076"/>
            <a:ext cx="21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20" name="Visio" r:id="rId7" imgW="406440" imgH="584280" progId="Visio.Drawing.11">
                    <p:embed/>
                  </p:oleObj>
                </mc:Choice>
                <mc:Fallback>
                  <p:oleObj name="Visio" r:id="rId7" imgW="406440" imgH="584280" progId="Visio.Drawing.11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076"/>
                          <a:ext cx="21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93" name="Text Box 15"/>
            <p:cNvSpPr txBox="1">
              <a:spLocks noChangeArrowheads="1"/>
            </p:cNvSpPr>
            <p:nvPr/>
          </p:nvSpPr>
          <p:spPr bwMode="auto">
            <a:xfrm>
              <a:off x="815" y="288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Lucida Console" pitchFamily="49" charset="0"/>
                  <a:ea typeface="仿宋_GB2312" pitchFamily="49" charset="-122"/>
                </a:rPr>
                <a:t>+</a:t>
              </a: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1793875" y="4622800"/>
            <a:ext cx="3506788" cy="527050"/>
            <a:chOff x="1293115" y="4622562"/>
            <a:chExt cx="3507486" cy="527161"/>
          </a:xfrm>
        </p:grpSpPr>
        <p:sp>
          <p:nvSpPr>
            <p:cNvPr id="44191" name="Rectangle 19"/>
            <p:cNvSpPr>
              <a:spLocks noChangeArrowheads="1"/>
            </p:cNvSpPr>
            <p:nvPr/>
          </p:nvSpPr>
          <p:spPr bwMode="auto">
            <a:xfrm>
              <a:off x="1293115" y="4660773"/>
              <a:ext cx="3507486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 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=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减小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负反馈</a:t>
              </a:r>
            </a:p>
          </p:txBody>
        </p:sp>
        <p:sp>
          <p:nvSpPr>
            <p:cNvPr id="44192" name="Text Box 20"/>
            <p:cNvSpPr txBox="1">
              <a:spLocks noChangeArrowheads="1"/>
            </p:cNvSpPr>
            <p:nvPr/>
          </p:nvSpPr>
          <p:spPr bwMode="auto">
            <a:xfrm>
              <a:off x="1548700" y="4622562"/>
              <a:ext cx="46672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Calibri" pitchFamily="34" charset="0"/>
                  <a:cs typeface="Times New Roman" pitchFamily="18" charset="0"/>
                </a:rPr>
                <a:t>'</a:t>
              </a:r>
            </a:p>
          </p:txBody>
        </p:sp>
      </p:grpSp>
      <p:grpSp>
        <p:nvGrpSpPr>
          <p:cNvPr id="71" name="Group 23"/>
          <p:cNvGrpSpPr>
            <a:grpSpLocks/>
          </p:cNvGrpSpPr>
          <p:nvPr/>
        </p:nvGrpSpPr>
        <p:grpSpPr bwMode="auto">
          <a:xfrm>
            <a:off x="6677025" y="3130550"/>
            <a:ext cx="458788" cy="798513"/>
            <a:chOff x="3465" y="2882"/>
            <a:chExt cx="289" cy="503"/>
          </a:xfrm>
        </p:grpSpPr>
        <p:sp>
          <p:nvSpPr>
            <p:cNvPr id="44190" name="Text Box 25"/>
            <p:cNvSpPr txBox="1">
              <a:spLocks noChangeArrowheads="1"/>
            </p:cNvSpPr>
            <p:nvPr/>
          </p:nvSpPr>
          <p:spPr bwMode="auto">
            <a:xfrm>
              <a:off x="3465" y="2882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Lucida Console" pitchFamily="49" charset="0"/>
                  <a:ea typeface="仿宋_GB2312" pitchFamily="49" charset="-122"/>
                </a:rPr>
                <a:t>-</a:t>
              </a:r>
            </a:p>
          </p:txBody>
        </p:sp>
        <p:graphicFrame>
          <p:nvGraphicFramePr>
            <p:cNvPr id="44173" name="Object 141"/>
            <p:cNvGraphicFramePr>
              <a:graphicFrameLocks noChangeAspect="1"/>
            </p:cNvGraphicFramePr>
            <p:nvPr/>
          </p:nvGraphicFramePr>
          <p:xfrm>
            <a:off x="3470" y="3067"/>
            <a:ext cx="22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21" name="Visio" r:id="rId9" imgW="406440" imgH="584280" progId="Visio.Drawing.11">
                    <p:embed/>
                  </p:oleObj>
                </mc:Choice>
                <mc:Fallback>
                  <p:oleObj name="Visio" r:id="rId9" imgW="406440" imgH="584280" progId="Visio.Drawing.11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067"/>
                          <a:ext cx="22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6094413" y="4637088"/>
            <a:ext cx="3508375" cy="512762"/>
            <a:chOff x="6037455" y="4636850"/>
            <a:chExt cx="3507487" cy="512873"/>
          </a:xfrm>
        </p:grpSpPr>
        <p:sp>
          <p:nvSpPr>
            <p:cNvPr id="44188" name="Text Box 21"/>
            <p:cNvSpPr txBox="1">
              <a:spLocks noChangeArrowheads="1"/>
            </p:cNvSpPr>
            <p:nvPr/>
          </p:nvSpPr>
          <p:spPr bwMode="auto">
            <a:xfrm>
              <a:off x="6266302" y="4636850"/>
              <a:ext cx="34449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000" b="1" i="1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latin typeface="Calibri" pitchFamily="34" charset="0"/>
                  <a:cs typeface="Times New Roman" pitchFamily="18" charset="0"/>
                </a:rPr>
                <a:t>'</a:t>
              </a:r>
            </a:p>
          </p:txBody>
        </p:sp>
        <p:sp>
          <p:nvSpPr>
            <p:cNvPr id="44189" name="Rectangle 19"/>
            <p:cNvSpPr>
              <a:spLocks noChangeArrowheads="1"/>
            </p:cNvSpPr>
            <p:nvPr/>
          </p:nvSpPr>
          <p:spPr bwMode="auto">
            <a:xfrm>
              <a:off x="6037455" y="4660773"/>
              <a:ext cx="3507487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 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=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增加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正反馈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B50E05-9850-4357-8DAC-4DC3F7C39EE1}" type="datetime1">
              <a:rPr lang="zh-CN" altLang="en-US"/>
              <a:pPr>
                <a:defRPr/>
              </a:pPr>
              <a:t>2020/3/13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3EE63-2F26-4220-BB30-BE7D49D0307C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3413" y="857250"/>
            <a:ext cx="5135562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§</a:t>
            </a:r>
            <a:r>
              <a:rPr lang="zh-CN" altLang="en-US" sz="3200" dirty="0"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反馈放大器的电路结构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413" y="1687513"/>
            <a:ext cx="51149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§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反馈放大器的工作原理</a:t>
            </a:r>
          </a:p>
        </p:txBody>
      </p:sp>
      <p:sp>
        <p:nvSpPr>
          <p:cNvPr id="12" name="矩形 11"/>
          <p:cNvSpPr/>
          <p:nvPr/>
        </p:nvSpPr>
        <p:spPr>
          <a:xfrm>
            <a:off x="633413" y="2517775"/>
            <a:ext cx="47037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§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反馈放大电路的类型</a:t>
            </a:r>
          </a:p>
        </p:txBody>
      </p:sp>
      <p:sp>
        <p:nvSpPr>
          <p:cNvPr id="13" name="矩形 12"/>
          <p:cNvSpPr/>
          <p:nvPr/>
        </p:nvSpPr>
        <p:spPr>
          <a:xfrm>
            <a:off x="633413" y="3348038"/>
            <a:ext cx="646271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§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负反馈对放大电路性能的影响</a:t>
            </a:r>
          </a:p>
        </p:txBody>
      </p:sp>
      <p:sp>
        <p:nvSpPr>
          <p:cNvPr id="14" name="矩形 13"/>
          <p:cNvSpPr/>
          <p:nvPr/>
        </p:nvSpPr>
        <p:spPr>
          <a:xfrm>
            <a:off x="633413" y="4178300"/>
            <a:ext cx="71755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§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深度负反馈放大器的工程估算方法</a:t>
            </a:r>
          </a:p>
        </p:txBody>
      </p:sp>
      <p:sp>
        <p:nvSpPr>
          <p:cNvPr id="15" name="矩形 14"/>
          <p:cNvSpPr/>
          <p:nvPr/>
        </p:nvSpPr>
        <p:spPr>
          <a:xfrm>
            <a:off x="633413" y="5008563"/>
            <a:ext cx="55276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§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负反馈放大电路的稳定性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F04F1-7914-4040-BE20-8DA9ECBE91A3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555750" y="4722813"/>
            <a:ext cx="3087688" cy="523875"/>
            <a:chOff x="1555749" y="4722019"/>
            <a:chExt cx="3087690" cy="523875"/>
          </a:xfrm>
        </p:grpSpPr>
        <p:sp>
          <p:nvSpPr>
            <p:cNvPr id="45144" name="Rectangle 3"/>
            <p:cNvSpPr>
              <a:spLocks noChangeArrowheads="1"/>
            </p:cNvSpPr>
            <p:nvPr/>
          </p:nvSpPr>
          <p:spPr bwMode="auto">
            <a:xfrm>
              <a:off x="1555749" y="4756944"/>
              <a:ext cx="308769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 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=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  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减小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负反馈</a:t>
              </a:r>
              <a:r>
                <a:rPr lang="zh-CN" altLang="en-US" sz="26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 </a:t>
              </a:r>
              <a:endParaRPr lang="zh-CN" altLang="en-US" sz="26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45145" name="Rectangle 5"/>
            <p:cNvSpPr>
              <a:spLocks noChangeArrowheads="1"/>
            </p:cNvSpPr>
            <p:nvPr/>
          </p:nvSpPr>
          <p:spPr bwMode="auto">
            <a:xfrm>
              <a:off x="1654161" y="4722019"/>
              <a:ext cx="293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" b="1" i="1">
                  <a:latin typeface="Calibri" pitchFamily="34" charset="0"/>
                </a:rPr>
                <a:t> </a:t>
              </a:r>
              <a:r>
                <a:rPr lang="en-US" altLang="zh-CN" sz="2400" b="1" i="1">
                  <a:latin typeface="Calibri" pitchFamily="34" charset="0"/>
                </a:rPr>
                <a:t>'</a:t>
              </a:r>
            </a:p>
          </p:txBody>
        </p:sp>
      </p:grpSp>
      <p:graphicFrame>
        <p:nvGraphicFramePr>
          <p:cNvPr id="45126" name="Object 70"/>
          <p:cNvGraphicFramePr>
            <a:graphicFrameLocks noChangeAspect="1"/>
          </p:cNvGraphicFramePr>
          <p:nvPr/>
        </p:nvGraphicFramePr>
        <p:xfrm>
          <a:off x="1668463" y="1198563"/>
          <a:ext cx="39020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Visio" r:id="rId3" imgW="3394776" imgH="2926890" progId="Visio.Drawing.11">
                  <p:embed/>
                </p:oleObj>
              </mc:Choice>
              <mc:Fallback>
                <p:oleObj name="Visio" r:id="rId3" imgW="3394776" imgH="2926890" progId="Visio.Drawing.11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198563"/>
                        <a:ext cx="39020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7" name="Object 71"/>
          <p:cNvGraphicFramePr>
            <a:graphicFrameLocks noChangeAspect="1"/>
          </p:cNvGraphicFramePr>
          <p:nvPr/>
        </p:nvGraphicFramePr>
        <p:xfrm>
          <a:off x="5845175" y="1177925"/>
          <a:ext cx="3919538" cy="3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name="Visio" r:id="rId5" imgW="3394776" imgH="2926890" progId="Visio.Drawing.11">
                  <p:embed/>
                </p:oleObj>
              </mc:Choice>
              <mc:Fallback>
                <p:oleObj name="Visio" r:id="rId5" imgW="3394776" imgH="2926890" progId="Visio.Drawing.11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177925"/>
                        <a:ext cx="3919538" cy="337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30450" y="29352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Lucida Console" pitchFamily="49" charset="0"/>
                <a:ea typeface="黑体" pitchFamily="2" charset="-122"/>
              </a:rPr>
              <a:t>+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537575" y="199707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+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21450" y="2935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+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681288" y="2185988"/>
            <a:ext cx="300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-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376738" y="27193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-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625850" y="2214563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-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802563" y="22082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-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845300" y="218598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Lucida Console" pitchFamily="49" charset="0"/>
                <a:ea typeface="黑体" pitchFamily="2" charset="-122"/>
              </a:rPr>
              <a:t>-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44725" y="3006725"/>
            <a:ext cx="0" cy="360363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6378575" y="3005138"/>
            <a:ext cx="0" cy="360362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6251575" y="4722813"/>
            <a:ext cx="3101975" cy="519112"/>
            <a:chOff x="1541461" y="5394327"/>
            <a:chExt cx="3101979" cy="519113"/>
          </a:xfrm>
        </p:grpSpPr>
        <p:sp>
          <p:nvSpPr>
            <p:cNvPr id="45142" name="Rectangle 3"/>
            <p:cNvSpPr>
              <a:spLocks noChangeArrowheads="1"/>
            </p:cNvSpPr>
            <p:nvPr/>
          </p:nvSpPr>
          <p:spPr bwMode="auto">
            <a:xfrm>
              <a:off x="1555750" y="5418138"/>
              <a:ext cx="308769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 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=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+</a:t>
              </a:r>
              <a:r>
                <a:rPr lang="en-US" altLang="zh-CN" sz="2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6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增加</a:t>
              </a:r>
              <a:r>
                <a:rPr lang="en-US" altLang="zh-CN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</a:t>
              </a:r>
              <a:r>
                <a:rPr lang="zh-CN" altLang="en-US" sz="2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正反馈 </a:t>
              </a:r>
            </a:p>
          </p:txBody>
        </p:sp>
        <p:sp>
          <p:nvSpPr>
            <p:cNvPr id="45143" name="Text Box 4"/>
            <p:cNvSpPr txBox="1">
              <a:spLocks noChangeArrowheads="1"/>
            </p:cNvSpPr>
            <p:nvPr/>
          </p:nvSpPr>
          <p:spPr bwMode="auto">
            <a:xfrm>
              <a:off x="1541461" y="5394327"/>
              <a:ext cx="42386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000" b="1" i="1">
                  <a:latin typeface="Calibri" pitchFamily="34" charset="0"/>
                  <a:cs typeface="Times New Roman" pitchFamily="18" charset="0"/>
                </a:rPr>
                <a:t>     </a:t>
              </a:r>
              <a:r>
                <a:rPr lang="en-US" altLang="zh-CN" sz="2800" b="1" i="1">
                  <a:latin typeface="Calibri" pitchFamily="34" charset="0"/>
                  <a:cs typeface="Times New Roman" pitchFamily="18" charset="0"/>
                </a:rPr>
                <a:t>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553D4-A0A7-4A2E-9069-22ECA1108A5C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46121" name="矩形 3"/>
          <p:cNvSpPr>
            <a:spLocks noChangeArrowheads="1"/>
          </p:cNvSpPr>
          <p:nvPr/>
        </p:nvSpPr>
        <p:spPr bwMode="auto">
          <a:xfrm>
            <a:off x="285750" y="244475"/>
            <a:ext cx="5873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4.</a:t>
            </a:r>
            <a:r>
              <a:rPr lang="zh-CN" altLang="en-US" sz="2800" b="1">
                <a:latin typeface="Calibri" pitchFamily="34" charset="0"/>
              </a:rPr>
              <a:t>直流反馈和交流反馈及其判断方法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9875" y="874713"/>
            <a:ext cx="1116806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直流通路中存在的反馈称为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直流反馈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；交流通路中存在的反馈称为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交流反馈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565900" y="3670300"/>
            <a:ext cx="3754438" cy="495300"/>
          </a:xfrm>
          <a:prstGeom prst="borderCallout2">
            <a:avLst>
              <a:gd name="adj1" fmla="val 11903"/>
              <a:gd name="adj2" fmla="val -3111"/>
              <a:gd name="adj3" fmla="val 11903"/>
              <a:gd name="adj4" fmla="val -20361"/>
              <a:gd name="adj5" fmla="val 101870"/>
              <a:gd name="adj6" fmla="val -60889"/>
            </a:avLst>
          </a:prstGeom>
          <a:solidFill>
            <a:srgbClr val="FFFF00"/>
          </a:solidFill>
          <a:ln w="19050">
            <a:solidFill>
              <a:schemeClr val="hlink"/>
            </a:solidFill>
            <a:miter lim="800000"/>
            <a:headEnd/>
            <a:tailEnd type="stealth" w="lg" len="lg"/>
          </a:ln>
        </p:spPr>
        <p:txBody>
          <a:bodyPr/>
          <a:lstStyle/>
          <a:p>
            <a:r>
              <a:rPr kumimoji="1" lang="en-US" altLang="zh-CN" sz="2400" b="1" i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E1</a:t>
            </a:r>
            <a:r>
              <a:rPr kumimoji="1" lang="zh-CN" altLang="en-US" sz="2400" b="1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同时引入交、直流反馈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565900" y="4849813"/>
            <a:ext cx="2767013" cy="508000"/>
          </a:xfrm>
          <a:prstGeom prst="borderCallout2">
            <a:avLst>
              <a:gd name="adj1" fmla="val 12264"/>
              <a:gd name="adj2" fmla="val -3917"/>
              <a:gd name="adj3" fmla="val 12264"/>
              <a:gd name="adj4" fmla="val -23755"/>
              <a:gd name="adj5" fmla="val 58356"/>
              <a:gd name="adj6" fmla="val -82468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 type="stealth" w="lg" len="lg"/>
          </a:ln>
        </p:spPr>
        <p:txBody>
          <a:bodyPr/>
          <a:lstStyle/>
          <a:p>
            <a:r>
              <a:rPr kumimoji="1" lang="en-US" altLang="zh-CN" sz="2400" b="1" i="1">
                <a:solidFill>
                  <a:srgbClr val="000000"/>
                </a:solidFill>
                <a:latin typeface="Calibri" pitchFamily="34" charset="0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Calibri" pitchFamily="34" charset="0"/>
              </a:rPr>
              <a:t>E2</a:t>
            </a:r>
            <a:r>
              <a:rPr kumimoji="1" lang="zh-CN" altLang="en-US" sz="2400" b="1">
                <a:latin typeface="Verdana" pitchFamily="34" charset="0"/>
                <a:ea typeface="黑体" pitchFamily="2" charset="-122"/>
              </a:rPr>
              <a:t>仅引入直流反馈</a:t>
            </a:r>
          </a:p>
        </p:txBody>
      </p:sp>
      <p:graphicFrame>
        <p:nvGraphicFramePr>
          <p:cNvPr id="8" name="Object 38"/>
          <p:cNvGraphicFramePr>
            <a:graphicFrameLocks noChangeAspect="1"/>
          </p:cNvGraphicFramePr>
          <p:nvPr/>
        </p:nvGraphicFramePr>
        <p:xfrm>
          <a:off x="1169988" y="1671638"/>
          <a:ext cx="5072062" cy="442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Visio" r:id="rId3" imgW="3649980" imgH="3183331" progId="Visio.Drawing.11">
                  <p:embed/>
                </p:oleObj>
              </mc:Choice>
              <mc:Fallback>
                <p:oleObj name="Visio" r:id="rId3" imgW="3649980" imgH="3183331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671638"/>
                        <a:ext cx="5072062" cy="442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 autoUpdateAnimBg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7B7275-38A8-4D3B-96B1-44F2B6EFB31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EF759-D2B0-483C-B42D-7780A138679B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633413" y="857250"/>
            <a:ext cx="502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§1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反馈放大器的电路结构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4" name="矩形 9"/>
          <p:cNvSpPr>
            <a:spLocks noChangeArrowheads="1"/>
          </p:cNvSpPr>
          <p:nvPr/>
        </p:nvSpPr>
        <p:spPr bwMode="auto">
          <a:xfrm>
            <a:off x="633413" y="1687513"/>
            <a:ext cx="492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§2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反馈放大器的工作原理</a:t>
            </a:r>
          </a:p>
        </p:txBody>
      </p:sp>
      <p:sp>
        <p:nvSpPr>
          <p:cNvPr id="51205" name="矩形 10"/>
          <p:cNvSpPr>
            <a:spLocks noChangeArrowheads="1"/>
          </p:cNvSpPr>
          <p:nvPr/>
        </p:nvSpPr>
        <p:spPr bwMode="auto">
          <a:xfrm>
            <a:off x="633413" y="2517775"/>
            <a:ext cx="4611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§3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反馈放大电路的类型</a:t>
            </a:r>
          </a:p>
        </p:txBody>
      </p:sp>
      <p:sp>
        <p:nvSpPr>
          <p:cNvPr id="51206" name="矩形 11"/>
          <p:cNvSpPr>
            <a:spLocks noChangeArrowheads="1"/>
          </p:cNvSpPr>
          <p:nvPr/>
        </p:nvSpPr>
        <p:spPr bwMode="auto">
          <a:xfrm>
            <a:off x="633413" y="3348038"/>
            <a:ext cx="6157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§4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负反馈对放大电路性能的影响</a:t>
            </a:r>
          </a:p>
        </p:txBody>
      </p:sp>
      <p:sp>
        <p:nvSpPr>
          <p:cNvPr id="51207" name="矩形 12"/>
          <p:cNvSpPr>
            <a:spLocks noChangeArrowheads="1"/>
          </p:cNvSpPr>
          <p:nvPr/>
        </p:nvSpPr>
        <p:spPr bwMode="auto">
          <a:xfrm>
            <a:off x="633413" y="4178300"/>
            <a:ext cx="6981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§5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深度负反馈放大器的工程估算方法</a:t>
            </a:r>
          </a:p>
        </p:txBody>
      </p:sp>
      <p:sp>
        <p:nvSpPr>
          <p:cNvPr id="51208" name="矩形 13"/>
          <p:cNvSpPr>
            <a:spLocks noChangeArrowheads="1"/>
          </p:cNvSpPr>
          <p:nvPr/>
        </p:nvSpPr>
        <p:spPr bwMode="auto">
          <a:xfrm>
            <a:off x="633413" y="5008563"/>
            <a:ext cx="543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§6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负反馈放大电路的稳定性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B00152-6312-4894-9E81-4BE9D2BC5443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EFC90-B25E-4D82-99C8-4AB586AD40B0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14791" name="矩形 3"/>
          <p:cNvSpPr>
            <a:spLocks noChangeArrowheads="1"/>
          </p:cNvSpPr>
          <p:nvPr/>
        </p:nvSpPr>
        <p:spPr bwMode="auto">
          <a:xfrm>
            <a:off x="258763" y="274638"/>
            <a:ext cx="451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负反馈对放大倍数的影响 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054225" y="2055813"/>
            <a:ext cx="4799013" cy="2447925"/>
            <a:chOff x="268" y="305"/>
            <a:chExt cx="3023" cy="1542"/>
          </a:xfrm>
        </p:grpSpPr>
        <p:grpSp>
          <p:nvGrpSpPr>
            <p:cNvPr id="14800" name="Group 13"/>
            <p:cNvGrpSpPr>
              <a:grpSpLocks/>
            </p:cNvGrpSpPr>
            <p:nvPr/>
          </p:nvGrpSpPr>
          <p:grpSpPr bwMode="auto">
            <a:xfrm>
              <a:off x="1517" y="1325"/>
              <a:ext cx="1009" cy="522"/>
              <a:chOff x="2612" y="2045"/>
              <a:chExt cx="1009" cy="522"/>
            </a:xfrm>
          </p:grpSpPr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505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2747" y="2097"/>
                <a:ext cx="748" cy="1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000" kern="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反馈网络</a:t>
                </a:r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3091" y="2356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801" name="Group 17"/>
            <p:cNvGrpSpPr>
              <a:grpSpLocks/>
            </p:cNvGrpSpPr>
            <p:nvPr/>
          </p:nvGrpSpPr>
          <p:grpSpPr bwMode="auto">
            <a:xfrm>
              <a:off x="1398" y="365"/>
              <a:ext cx="1247" cy="664"/>
              <a:chOff x="2493" y="1085"/>
              <a:chExt cx="1247" cy="664"/>
            </a:xfrm>
          </p:grpSpPr>
          <p:sp>
            <p:nvSpPr>
              <p:cNvPr id="48" name="Rectangle 18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7" cy="664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19"/>
              <p:cNvSpPr>
                <a:spLocks noChangeArrowheads="1"/>
              </p:cNvSpPr>
              <p:nvPr/>
            </p:nvSpPr>
            <p:spPr bwMode="auto">
              <a:xfrm>
                <a:off x="2717" y="1142"/>
                <a:ext cx="933" cy="1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2000" kern="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基本放大器</a:t>
                </a:r>
              </a:p>
            </p:txBody>
          </p:sp>
          <p:sp>
            <p:nvSpPr>
              <p:cNvPr id="50" name="Rectangle 20"/>
              <p:cNvSpPr>
                <a:spLocks noChangeArrowheads="1"/>
              </p:cNvSpPr>
              <p:nvPr/>
            </p:nvSpPr>
            <p:spPr bwMode="auto">
              <a:xfrm>
                <a:off x="3091" y="1501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A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802" name="Group 21"/>
            <p:cNvGrpSpPr>
              <a:grpSpLocks/>
            </p:cNvGrpSpPr>
            <p:nvPr/>
          </p:nvGrpSpPr>
          <p:grpSpPr bwMode="auto">
            <a:xfrm>
              <a:off x="1769" y="674"/>
              <a:ext cx="505" cy="53"/>
              <a:chOff x="2864" y="1394"/>
              <a:chExt cx="505" cy="53"/>
            </a:xfrm>
          </p:grpSpPr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2864" y="1421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23"/>
              <p:cNvSpPr>
                <a:spLocks/>
              </p:cNvSpPr>
              <p:nvPr/>
            </p:nvSpPr>
            <p:spPr bwMode="auto">
              <a:xfrm>
                <a:off x="3196" y="1394"/>
                <a:ext cx="173" cy="53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2645" y="701"/>
              <a:ext cx="646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688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942" y="678"/>
              <a:ext cx="1" cy="894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2902" y="674"/>
              <a:ext cx="66" cy="53"/>
            </a:xfrm>
            <a:custGeom>
              <a:avLst/>
              <a:gdLst>
                <a:gd name="T0" fmla="*/ 0 w 66"/>
                <a:gd name="T1" fmla="*/ 27 h 53"/>
                <a:gd name="T2" fmla="*/ 27 w 66"/>
                <a:gd name="T3" fmla="*/ 0 h 53"/>
                <a:gd name="T4" fmla="*/ 53 w 66"/>
                <a:gd name="T5" fmla="*/ 0 h 53"/>
                <a:gd name="T6" fmla="*/ 66 w 66"/>
                <a:gd name="T7" fmla="*/ 27 h 53"/>
                <a:gd name="T8" fmla="*/ 53 w 66"/>
                <a:gd name="T9" fmla="*/ 53 h 53"/>
                <a:gd name="T10" fmla="*/ 27 w 66"/>
                <a:gd name="T11" fmla="*/ 53 h 53"/>
                <a:gd name="T12" fmla="*/ 0 w 66"/>
                <a:gd name="T13" fmla="*/ 27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07" name="Group 28"/>
            <p:cNvGrpSpPr>
              <a:grpSpLocks/>
            </p:cNvGrpSpPr>
            <p:nvPr/>
          </p:nvGrpSpPr>
          <p:grpSpPr bwMode="auto">
            <a:xfrm>
              <a:off x="1769" y="1589"/>
              <a:ext cx="505" cy="67"/>
              <a:chOff x="2864" y="2309"/>
              <a:chExt cx="505" cy="67"/>
            </a:xfrm>
          </p:grpSpPr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>
                <a:off x="2864" y="2349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864" y="2309"/>
                <a:ext cx="160" cy="67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2526" y="1578"/>
              <a:ext cx="424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2526" y="1551"/>
              <a:ext cx="159" cy="66"/>
            </a:xfrm>
            <a:custGeom>
              <a:avLst/>
              <a:gdLst>
                <a:gd name="T0" fmla="*/ 159 w 159"/>
                <a:gd name="T1" fmla="*/ 0 h 66"/>
                <a:gd name="T2" fmla="*/ 133 w 159"/>
                <a:gd name="T3" fmla="*/ 26 h 66"/>
                <a:gd name="T4" fmla="*/ 159 w 159"/>
                <a:gd name="T5" fmla="*/ 66 h 66"/>
                <a:gd name="T6" fmla="*/ 0 w 159"/>
                <a:gd name="T7" fmla="*/ 26 h 66"/>
                <a:gd name="T8" fmla="*/ 159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994" y="702"/>
              <a:ext cx="404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11" name="Group 34"/>
            <p:cNvGrpSpPr>
              <a:grpSpLocks/>
            </p:cNvGrpSpPr>
            <p:nvPr/>
          </p:nvGrpSpPr>
          <p:grpSpPr bwMode="auto">
            <a:xfrm>
              <a:off x="657" y="515"/>
              <a:ext cx="372" cy="372"/>
              <a:chOff x="1112" y="1235"/>
              <a:chExt cx="372" cy="372"/>
            </a:xfrm>
          </p:grpSpPr>
          <p:sp>
            <p:nvSpPr>
              <p:cNvPr id="42" name="Freeform 35"/>
              <p:cNvSpPr>
                <a:spLocks/>
              </p:cNvSpPr>
              <p:nvPr/>
            </p:nvSpPr>
            <p:spPr bwMode="auto">
              <a:xfrm>
                <a:off x="1112" y="1235"/>
                <a:ext cx="372" cy="372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1204" y="1292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∑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296" y="701"/>
              <a:ext cx="361" cy="1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485" y="674"/>
              <a:ext cx="172" cy="53"/>
            </a:xfrm>
            <a:custGeom>
              <a:avLst/>
              <a:gdLst>
                <a:gd name="T0" fmla="*/ 0 w 172"/>
                <a:gd name="T1" fmla="*/ 0 h 53"/>
                <a:gd name="T2" fmla="*/ 40 w 172"/>
                <a:gd name="T3" fmla="*/ 27 h 53"/>
                <a:gd name="T4" fmla="*/ 0 w 172"/>
                <a:gd name="T5" fmla="*/ 53 h 53"/>
                <a:gd name="T6" fmla="*/ 172 w 172"/>
                <a:gd name="T7" fmla="*/ 27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836" y="1577"/>
              <a:ext cx="681" cy="1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V="1">
              <a:off x="843" y="887"/>
              <a:ext cx="1" cy="69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803" y="887"/>
              <a:ext cx="67" cy="159"/>
            </a:xfrm>
            <a:custGeom>
              <a:avLst/>
              <a:gdLst>
                <a:gd name="T0" fmla="*/ 0 w 67"/>
                <a:gd name="T1" fmla="*/ 159 h 159"/>
                <a:gd name="T2" fmla="*/ 40 w 67"/>
                <a:gd name="T3" fmla="*/ 132 h 159"/>
                <a:gd name="T4" fmla="*/ 67 w 67"/>
                <a:gd name="T5" fmla="*/ 159 h 159"/>
                <a:gd name="T6" fmla="*/ 40 w 67"/>
                <a:gd name="T7" fmla="*/ 0 h 159"/>
                <a:gd name="T8" fmla="*/ 0 w 67"/>
                <a:gd name="T9" fmla="*/ 15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17" name="Group 42"/>
            <p:cNvGrpSpPr>
              <a:grpSpLocks/>
            </p:cNvGrpSpPr>
            <p:nvPr/>
          </p:nvGrpSpPr>
          <p:grpSpPr bwMode="auto">
            <a:xfrm>
              <a:off x="1236" y="1293"/>
              <a:ext cx="162" cy="237"/>
              <a:chOff x="1858" y="2301"/>
              <a:chExt cx="162" cy="237"/>
            </a:xfrm>
          </p:grpSpPr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1858" y="2301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1980" y="2394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964" y="959"/>
              <a:ext cx="14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19" name="Group 46"/>
            <p:cNvGrpSpPr>
              <a:grpSpLocks/>
            </p:cNvGrpSpPr>
            <p:nvPr/>
          </p:nvGrpSpPr>
          <p:grpSpPr bwMode="auto">
            <a:xfrm>
              <a:off x="1064" y="305"/>
              <a:ext cx="275" cy="275"/>
              <a:chOff x="1919" y="1455"/>
              <a:chExt cx="275" cy="275"/>
            </a:xfrm>
          </p:grpSpPr>
          <p:sp>
            <p:nvSpPr>
              <p:cNvPr id="37" name="Rectangle 47"/>
              <p:cNvSpPr>
                <a:spLocks noChangeArrowheads="1"/>
              </p:cNvSpPr>
              <p:nvPr/>
            </p:nvSpPr>
            <p:spPr bwMode="auto">
              <a:xfrm>
                <a:off x="1919" y="1507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48"/>
              <p:cNvSpPr>
                <a:spLocks noChangeArrowheads="1"/>
              </p:cNvSpPr>
              <p:nvPr/>
            </p:nvSpPr>
            <p:spPr bwMode="auto">
              <a:xfrm>
                <a:off x="2039" y="1586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001" y="1455"/>
                <a:ext cx="193" cy="23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</a:rPr>
                  <a:t>′</a:t>
                </a:r>
              </a:p>
            </p:txBody>
          </p:sp>
        </p:grpSp>
        <p:sp>
          <p:nvSpPr>
            <p:cNvPr id="26" name="Freeform 50"/>
            <p:cNvSpPr>
              <a:spLocks/>
            </p:cNvSpPr>
            <p:nvPr/>
          </p:nvSpPr>
          <p:spPr bwMode="auto">
            <a:xfrm>
              <a:off x="1225" y="67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3072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22" name="Group 52"/>
            <p:cNvGrpSpPr>
              <a:grpSpLocks/>
            </p:cNvGrpSpPr>
            <p:nvPr/>
          </p:nvGrpSpPr>
          <p:grpSpPr bwMode="auto">
            <a:xfrm>
              <a:off x="268" y="421"/>
              <a:ext cx="141" cy="223"/>
              <a:chOff x="533" y="1141"/>
              <a:chExt cx="141" cy="223"/>
            </a:xfrm>
          </p:grpSpPr>
          <p:sp>
            <p:nvSpPr>
              <p:cNvPr id="35" name="Rectangle 53"/>
              <p:cNvSpPr>
                <a:spLocks noChangeArrowheads="1"/>
              </p:cNvSpPr>
              <p:nvPr/>
            </p:nvSpPr>
            <p:spPr bwMode="auto">
              <a:xfrm>
                <a:off x="533" y="1141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4"/>
              <p:cNvSpPr>
                <a:spLocks noChangeArrowheads="1"/>
              </p:cNvSpPr>
              <p:nvPr/>
            </p:nvSpPr>
            <p:spPr bwMode="auto">
              <a:xfrm>
                <a:off x="641" y="1220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823" name="Group 55"/>
            <p:cNvGrpSpPr>
              <a:grpSpLocks/>
            </p:cNvGrpSpPr>
            <p:nvPr/>
          </p:nvGrpSpPr>
          <p:grpSpPr bwMode="auto">
            <a:xfrm>
              <a:off x="2980" y="394"/>
              <a:ext cx="180" cy="223"/>
              <a:chOff x="4985" y="1114"/>
              <a:chExt cx="180" cy="223"/>
            </a:xfrm>
          </p:grpSpPr>
          <p:sp>
            <p:nvSpPr>
              <p:cNvPr id="33" name="Rectangle 56"/>
              <p:cNvSpPr>
                <a:spLocks noChangeArrowheads="1"/>
              </p:cNvSpPr>
              <p:nvPr/>
            </p:nvSpPr>
            <p:spPr bwMode="auto">
              <a:xfrm>
                <a:off x="4985" y="1114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7"/>
              <p:cNvSpPr>
                <a:spLocks noChangeArrowheads="1"/>
              </p:cNvSpPr>
              <p:nvPr/>
            </p:nvSpPr>
            <p:spPr bwMode="auto">
              <a:xfrm>
                <a:off x="5105" y="119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o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824" name="Group 58"/>
            <p:cNvGrpSpPr>
              <a:grpSpLocks/>
            </p:cNvGrpSpPr>
            <p:nvPr/>
          </p:nvGrpSpPr>
          <p:grpSpPr bwMode="auto">
            <a:xfrm>
              <a:off x="485" y="484"/>
              <a:ext cx="141" cy="141"/>
              <a:chOff x="940" y="1204"/>
              <a:chExt cx="141" cy="141"/>
            </a:xfrm>
          </p:grpSpPr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940" y="1268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rot="-5400000">
                <a:off x="931" y="1274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54" name="Object 442"/>
          <p:cNvGraphicFramePr>
            <a:graphicFrameLocks noChangeAspect="1"/>
          </p:cNvGraphicFramePr>
          <p:nvPr/>
        </p:nvGraphicFramePr>
        <p:xfrm>
          <a:off x="973138" y="473075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" name="Equation" r:id="rId3" imgW="304560" imgH="228600" progId="Equation.DSMT4">
                  <p:embed/>
                </p:oleObj>
              </mc:Choice>
              <mc:Fallback>
                <p:oleObj name="Equation" r:id="rId3" imgW="304560" imgH="228600" progId="Equation.DSMT4">
                  <p:embed/>
                  <p:pic>
                    <p:nvPicPr>
                      <p:cNvPr id="0" name="Picture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730750"/>
                        <a:ext cx="60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43"/>
          <p:cNvGraphicFramePr>
            <a:graphicFrameLocks noChangeAspect="1"/>
          </p:cNvGraphicFramePr>
          <p:nvPr/>
        </p:nvGraphicFramePr>
        <p:xfrm>
          <a:off x="4779963" y="4705350"/>
          <a:ext cx="246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4705350"/>
                        <a:ext cx="246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10"/>
          <p:cNvSpPr>
            <a:spLocks noChangeArrowheads="1"/>
          </p:cNvSpPr>
          <p:nvPr/>
        </p:nvSpPr>
        <p:spPr bwMode="auto">
          <a:xfrm>
            <a:off x="5726113" y="1566863"/>
            <a:ext cx="1389062" cy="533400"/>
          </a:xfrm>
          <a:prstGeom prst="wedgeEllipseCallout">
            <a:avLst>
              <a:gd name="adj1" fmla="val -43154"/>
              <a:gd name="adj2" fmla="val 51309"/>
            </a:avLst>
          </a:prstGeom>
          <a:noFill/>
          <a:ln w="25400">
            <a:solidFill>
              <a:srgbClr val="000000"/>
            </a:solidFill>
            <a:miter lim="800000"/>
            <a:headEnd/>
            <a:tailEnd type="none" w="sm" len="med"/>
          </a:ln>
          <a:effectLst/>
          <a:extLst/>
        </p:spPr>
        <p:txBody>
          <a:bodyPr lIns="0" tIns="0" rIns="0" bIns="0" anchor="ctr"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dirty="0" smtClean="0">
                <a:solidFill>
                  <a:srgbClr val="FF0000"/>
                </a:solidFill>
              </a:rPr>
              <a:t>A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不稳定</a:t>
            </a:r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6545263" y="2952750"/>
            <a:ext cx="1146175" cy="533400"/>
          </a:xfrm>
          <a:prstGeom prst="wedgeEllipseCallout">
            <a:avLst>
              <a:gd name="adj1" fmla="val -37252"/>
              <a:gd name="adj2" fmla="val -90815"/>
            </a:avLst>
          </a:prstGeom>
          <a:noFill/>
          <a:ln w="25400">
            <a:solidFill>
              <a:srgbClr val="000000"/>
            </a:solidFill>
            <a:miter lim="800000"/>
            <a:headEnd/>
            <a:tailEnd type="none" w="sm" len="med"/>
          </a:ln>
          <a:effectLst/>
          <a:extLst/>
        </p:spPr>
        <p:txBody>
          <a:bodyPr lIns="0" tIns="0" rIns="0" bIns="0" anchor="ctr"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dirty="0" err="1" smtClean="0">
                <a:solidFill>
                  <a:srgbClr val="0000FF"/>
                </a:solidFill>
              </a:rPr>
              <a:t>A</a:t>
            </a:r>
            <a:r>
              <a:rPr lang="en-US" altLang="zh-CN" sz="2000" b="1" u="sng" kern="0" baseline="-20000" dirty="0" err="1" smtClean="0">
                <a:solidFill>
                  <a:srgbClr val="0000FF"/>
                </a:solidFill>
              </a:rPr>
              <a:t>f</a:t>
            </a:r>
            <a:r>
              <a:rPr lang="zh-CN" altLang="en-US" sz="2000" kern="0" dirty="0" smtClean="0">
                <a:solidFill>
                  <a:srgbClr val="0000FF"/>
                </a:solidFill>
                <a:latin typeface="+mn-ea"/>
                <a:ea typeface="+mn-ea"/>
              </a:rPr>
              <a:t>稳定</a:t>
            </a:r>
          </a:p>
        </p:txBody>
      </p:sp>
      <p:sp>
        <p:nvSpPr>
          <p:cNvPr id="58" name="AutoShape 10"/>
          <p:cNvSpPr>
            <a:spLocks noChangeArrowheads="1"/>
          </p:cNvSpPr>
          <p:nvPr/>
        </p:nvSpPr>
        <p:spPr bwMode="auto">
          <a:xfrm>
            <a:off x="1169988" y="3009900"/>
            <a:ext cx="1155700" cy="442913"/>
          </a:xfrm>
          <a:prstGeom prst="wedgeEllipseCallout">
            <a:avLst>
              <a:gd name="adj1" fmla="val 39997"/>
              <a:gd name="adj2" fmla="val -113765"/>
            </a:avLst>
          </a:prstGeom>
          <a:noFill/>
          <a:ln w="25400">
            <a:solidFill>
              <a:srgbClr val="000000"/>
            </a:solidFill>
            <a:miter lim="800000"/>
            <a:headEnd/>
            <a:tailEnd type="none" w="sm" len="med"/>
          </a:ln>
          <a:effectLst/>
          <a:extLst/>
        </p:spPr>
        <p:txBody>
          <a:bodyPr lIns="0" tIns="0" rIns="0" bIns="0" anchor="ctr"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dirty="0" smtClean="0">
                <a:solidFill>
                  <a:srgbClr val="FF0000"/>
                </a:solidFill>
              </a:rPr>
              <a:t>X</a:t>
            </a:r>
            <a:r>
              <a:rPr lang="en-US" altLang="zh-CN" sz="2000" b="1" kern="0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不变</a:t>
            </a:r>
          </a:p>
        </p:txBody>
      </p:sp>
      <p:graphicFrame>
        <p:nvGraphicFramePr>
          <p:cNvPr id="59" name="Object 444"/>
          <p:cNvGraphicFramePr>
            <a:graphicFrameLocks noChangeAspect="1"/>
          </p:cNvGraphicFramePr>
          <p:nvPr/>
        </p:nvGraphicFramePr>
        <p:xfrm>
          <a:off x="1546225" y="4705350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" name="Equation" r:id="rId7" imgW="571320" imgH="241200" progId="Equation.DSMT4">
                  <p:embed/>
                </p:oleObj>
              </mc:Choice>
              <mc:Fallback>
                <p:oleObj name="Equation" r:id="rId7" imgW="571320" imgH="241200" progId="Equation.DSMT4">
                  <p:embed/>
                  <p:pic>
                    <p:nvPicPr>
                      <p:cNvPr id="0" name="Picture 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705350"/>
                        <a:ext cx="1143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45"/>
          <p:cNvGraphicFramePr>
            <a:graphicFrameLocks noChangeAspect="1"/>
          </p:cNvGraphicFramePr>
          <p:nvPr/>
        </p:nvGraphicFramePr>
        <p:xfrm>
          <a:off x="2652713" y="4705350"/>
          <a:ext cx="208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" name="Equation" r:id="rId9" imgW="1041120" imgH="241200" progId="Equation.DSMT4">
                  <p:embed/>
                </p:oleObj>
              </mc:Choice>
              <mc:Fallback>
                <p:oleObj name="Equation" r:id="rId9" imgW="1041120" imgH="241200" progId="Equation.DSMT4">
                  <p:embed/>
                  <p:pic>
                    <p:nvPicPr>
                      <p:cNvPr id="0" name="Picture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705350"/>
                        <a:ext cx="208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46"/>
          <p:cNvGraphicFramePr>
            <a:graphicFrameLocks noChangeAspect="1"/>
          </p:cNvGraphicFramePr>
          <p:nvPr/>
        </p:nvGraphicFramePr>
        <p:xfrm>
          <a:off x="7299325" y="4705350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" name="Equation" r:id="rId11" imgW="583920" imgH="241200" progId="Equation.DSMT4">
                  <p:embed/>
                </p:oleObj>
              </mc:Choice>
              <mc:Fallback>
                <p:oleObj name="Equation" r:id="rId11" imgW="583920" imgH="241200" progId="Equation.DSMT4">
                  <p:embed/>
                  <p:pic>
                    <p:nvPicPr>
                      <p:cNvPr id="0" name="Picture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4705350"/>
                        <a:ext cx="1168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447"/>
          <p:cNvGraphicFramePr>
            <a:graphicFrameLocks noChangeAspect="1"/>
          </p:cNvGraphicFramePr>
          <p:nvPr/>
        </p:nvGraphicFramePr>
        <p:xfrm>
          <a:off x="10782300" y="2001838"/>
          <a:ext cx="48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0"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0" name="Picture 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2300" y="2001838"/>
                        <a:ext cx="48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745538" y="1998663"/>
            <a:ext cx="20304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99"/>
                </a:solidFill>
                <a:latin typeface="Calibri" pitchFamily="34" charset="0"/>
              </a:rPr>
              <a:t>电压串联反馈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8745538" y="2638425"/>
            <a:ext cx="20304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99"/>
                </a:solidFill>
                <a:latin typeface="Calibri" pitchFamily="34" charset="0"/>
              </a:rPr>
              <a:t>电压并联反馈</a:t>
            </a:r>
          </a:p>
        </p:txBody>
      </p:sp>
      <p:graphicFrame>
        <p:nvGraphicFramePr>
          <p:cNvPr id="65" name="Object 448"/>
          <p:cNvGraphicFramePr>
            <a:graphicFrameLocks noChangeAspect="1"/>
          </p:cNvGraphicFramePr>
          <p:nvPr/>
        </p:nvGraphicFramePr>
        <p:xfrm>
          <a:off x="10782300" y="2619375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1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0" name="Picture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2300" y="2619375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8745538" y="3278188"/>
            <a:ext cx="2030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99"/>
                </a:solidFill>
                <a:latin typeface="Calibri" pitchFamily="34" charset="0"/>
              </a:rPr>
              <a:t>电流串联反馈</a:t>
            </a:r>
          </a:p>
        </p:txBody>
      </p:sp>
      <p:graphicFrame>
        <p:nvGraphicFramePr>
          <p:cNvPr id="67" name="Object 449"/>
          <p:cNvGraphicFramePr>
            <a:graphicFrameLocks noChangeAspect="1"/>
          </p:cNvGraphicFramePr>
          <p:nvPr/>
        </p:nvGraphicFramePr>
        <p:xfrm>
          <a:off x="10782300" y="3235325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2"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0" name="Picture 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2300" y="3235325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8745538" y="3917950"/>
            <a:ext cx="2030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99"/>
                </a:solidFill>
                <a:latin typeface="Calibri" pitchFamily="34" charset="0"/>
              </a:rPr>
              <a:t>电流并联反馈</a:t>
            </a:r>
          </a:p>
        </p:txBody>
      </p:sp>
      <p:graphicFrame>
        <p:nvGraphicFramePr>
          <p:cNvPr id="69" name="Object 450"/>
          <p:cNvGraphicFramePr>
            <a:graphicFrameLocks noChangeAspect="1"/>
          </p:cNvGraphicFramePr>
          <p:nvPr/>
        </p:nvGraphicFramePr>
        <p:xfrm>
          <a:off x="10782300" y="3919538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3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2300" y="3919538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51"/>
          <p:cNvGraphicFramePr>
            <a:graphicFrameLocks noChangeAspect="1"/>
          </p:cNvGraphicFramePr>
          <p:nvPr/>
        </p:nvGraphicFramePr>
        <p:xfrm>
          <a:off x="8024813" y="298608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4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3" y="2986088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52"/>
          <p:cNvGraphicFramePr>
            <a:graphicFrameLocks noChangeAspect="1"/>
          </p:cNvGraphicFramePr>
          <p:nvPr/>
        </p:nvGraphicFramePr>
        <p:xfrm>
          <a:off x="8393113" y="1843088"/>
          <a:ext cx="585787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5" name="Equation" r:id="rId23" imgW="177480" imgH="253800" progId="Equation.DSMT4">
                  <p:embed/>
                </p:oleObj>
              </mc:Choice>
              <mc:Fallback>
                <p:oleObj name="Equation" r:id="rId23" imgW="177480" imgH="253800" progId="Equation.DSMT4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113" y="1843088"/>
                        <a:ext cx="585787" cy="278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3" grpId="0"/>
      <p:bldP spid="64" grpId="0"/>
      <p:bldP spid="66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84D2A-2918-42BB-B742-CD4B0E896DA8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4275" name="矩形 3"/>
          <p:cNvSpPr>
            <a:spLocks noChangeArrowheads="1"/>
          </p:cNvSpPr>
          <p:nvPr/>
        </p:nvSpPr>
        <p:spPr bwMode="auto">
          <a:xfrm>
            <a:off x="500063" y="417513"/>
            <a:ext cx="40449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>
                <a:latin typeface="Calibri" pitchFamily="34" charset="0"/>
              </a:rPr>
              <a:t>负反馈对通频带的影响</a:t>
            </a:r>
          </a:p>
        </p:txBody>
      </p:sp>
      <p:sp>
        <p:nvSpPr>
          <p:cNvPr id="54276" name="Line 2"/>
          <p:cNvSpPr>
            <a:spLocks noChangeShapeType="1"/>
          </p:cNvSpPr>
          <p:nvPr/>
        </p:nvSpPr>
        <p:spPr bwMode="auto">
          <a:xfrm>
            <a:off x="2343150" y="1663700"/>
            <a:ext cx="1588" cy="30575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7" name="Freeform 3"/>
          <p:cNvSpPr>
            <a:spLocks/>
          </p:cNvSpPr>
          <p:nvPr/>
        </p:nvSpPr>
        <p:spPr bwMode="auto">
          <a:xfrm>
            <a:off x="2311400" y="1663700"/>
            <a:ext cx="80963" cy="209550"/>
          </a:xfrm>
          <a:custGeom>
            <a:avLst/>
            <a:gdLst>
              <a:gd name="T0" fmla="*/ 0 w 51"/>
              <a:gd name="T1" fmla="*/ 332660570 h 132"/>
              <a:gd name="T2" fmla="*/ 50402811 w 51"/>
              <a:gd name="T3" fmla="*/ 257055918 h 132"/>
              <a:gd name="T4" fmla="*/ 128526392 w 51"/>
              <a:gd name="T5" fmla="*/ 332660570 h 132"/>
              <a:gd name="T6" fmla="*/ 50402811 w 51"/>
              <a:gd name="T7" fmla="*/ 0 h 132"/>
              <a:gd name="T8" fmla="*/ 0 w 51"/>
              <a:gd name="T9" fmla="*/ 33266057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132"/>
              <a:gd name="T17" fmla="*/ 51 w 51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132">
                <a:moveTo>
                  <a:pt x="0" y="132"/>
                </a:moveTo>
                <a:lnTo>
                  <a:pt x="20" y="102"/>
                </a:lnTo>
                <a:lnTo>
                  <a:pt x="51" y="132"/>
                </a:lnTo>
                <a:lnTo>
                  <a:pt x="2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4"/>
          <p:cNvSpPr>
            <a:spLocks noChangeShapeType="1"/>
          </p:cNvSpPr>
          <p:nvPr/>
        </p:nvSpPr>
        <p:spPr bwMode="auto">
          <a:xfrm flipH="1">
            <a:off x="2343150" y="4721225"/>
            <a:ext cx="68294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9" name="Freeform 5"/>
          <p:cNvSpPr>
            <a:spLocks/>
          </p:cNvSpPr>
          <p:nvPr/>
        </p:nvSpPr>
        <p:spPr bwMode="auto">
          <a:xfrm>
            <a:off x="9105900" y="4689475"/>
            <a:ext cx="193675" cy="80963"/>
          </a:xfrm>
          <a:custGeom>
            <a:avLst/>
            <a:gdLst>
              <a:gd name="T0" fmla="*/ 0 w 122"/>
              <a:gd name="T1" fmla="*/ 0 h 51"/>
              <a:gd name="T2" fmla="*/ 50403125 w 122"/>
              <a:gd name="T3" fmla="*/ 50403434 h 51"/>
              <a:gd name="T4" fmla="*/ 0 w 122"/>
              <a:gd name="T5" fmla="*/ 128529567 h 51"/>
              <a:gd name="T6" fmla="*/ 307459085 w 122"/>
              <a:gd name="T7" fmla="*/ 50403434 h 51"/>
              <a:gd name="T8" fmla="*/ 0 w 122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1"/>
              <a:gd name="T17" fmla="*/ 122 w 122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1">
                <a:moveTo>
                  <a:pt x="0" y="0"/>
                </a:moveTo>
                <a:lnTo>
                  <a:pt x="20" y="20"/>
                </a:lnTo>
                <a:lnTo>
                  <a:pt x="0" y="51"/>
                </a:lnTo>
                <a:lnTo>
                  <a:pt x="122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33913" y="1857375"/>
            <a:ext cx="2397125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700" kern="0" dirty="0" smtClean="0">
                <a:solidFill>
                  <a:srgbClr val="000000"/>
                </a:solidFill>
                <a:latin typeface="+mn-ea"/>
                <a:ea typeface="+mn-ea"/>
              </a:rPr>
              <a:t>无反馈放大器的频率响应</a:t>
            </a:r>
            <a:endParaRPr lang="zh-CN" altLang="en-US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 flipH="1">
            <a:off x="5089525" y="2132013"/>
            <a:ext cx="161925" cy="1460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532313" y="2779713"/>
            <a:ext cx="2616200" cy="420687"/>
            <a:chOff x="2182" y="1115"/>
            <a:chExt cx="1648" cy="265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533" y="1278"/>
              <a:ext cx="102" cy="1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182" y="1115"/>
              <a:ext cx="1648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7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有负反馈放大器的频率响应</a:t>
              </a:r>
              <a:endParaRPr lang="zh-CN" altLang="en-US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9200" y="1654175"/>
            <a:ext cx="434975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700" kern="0" dirty="0" smtClean="0">
                <a:solidFill>
                  <a:srgbClr val="000000"/>
                </a:solidFill>
                <a:latin typeface="+mn-ea"/>
                <a:ea typeface="+mn-ea"/>
              </a:rPr>
              <a:t>增益</a:t>
            </a:r>
            <a:endParaRPr lang="zh-CN" altLang="en-US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063750" y="2039938"/>
            <a:ext cx="144463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00"/>
                </a:solidFill>
              </a:rPr>
              <a:t>A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230438" y="2152650"/>
            <a:ext cx="58737" cy="1825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200" b="1" kern="0" smtClean="0">
                <a:solidFill>
                  <a:srgbClr val="000000"/>
                </a:solidFill>
              </a:rPr>
              <a:t>I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87488" y="2268538"/>
            <a:ext cx="144462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00"/>
                </a:solidFill>
              </a:rPr>
              <a:t>A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668463" y="2365375"/>
            <a:ext cx="58737" cy="1825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200" b="1" kern="0" smtClean="0">
                <a:solidFill>
                  <a:srgbClr val="000000"/>
                </a:solidFill>
              </a:rPr>
              <a:t>I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806575" y="2297113"/>
            <a:ext cx="498475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kern="0" smtClean="0">
                <a:solidFill>
                  <a:srgbClr val="000000"/>
                </a:solidFill>
              </a:rPr>
              <a:t>-3 dB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455738" y="2990850"/>
            <a:ext cx="801687" cy="581025"/>
            <a:chOff x="244" y="1248"/>
            <a:chExt cx="505" cy="366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71" y="1248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80" y="1309"/>
              <a:ext cx="69" cy="1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200" b="1" kern="0" smtClean="0">
                  <a:solidFill>
                    <a:srgbClr val="000000"/>
                  </a:solidFill>
                </a:rPr>
                <a:t>If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4" y="1433"/>
              <a:ext cx="9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35" y="1493"/>
              <a:ext cx="69" cy="1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200" b="1" kern="0" smtClean="0">
                  <a:solidFill>
                    <a:srgbClr val="000000"/>
                  </a:solidFill>
                </a:rPr>
                <a:t>If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28" y="1451"/>
              <a:ext cx="314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kern="0" smtClean="0">
                  <a:solidFill>
                    <a:srgbClr val="000000"/>
                  </a:solidFill>
                </a:rPr>
                <a:t>-3 dB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4290" name="Line 23"/>
          <p:cNvSpPr>
            <a:spLocks noChangeShapeType="1"/>
          </p:cNvSpPr>
          <p:nvPr/>
        </p:nvSpPr>
        <p:spPr bwMode="auto">
          <a:xfrm>
            <a:off x="4330700" y="4721225"/>
            <a:ext cx="1588" cy="469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521200" y="4754563"/>
            <a:ext cx="71438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00"/>
                </a:solidFill>
              </a:rPr>
              <a:t>f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641850" y="4879975"/>
            <a:ext cx="101600" cy="1825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200" b="1" kern="0" smtClean="0">
                <a:solidFill>
                  <a:srgbClr val="000000"/>
                </a:solidFill>
              </a:rPr>
              <a:t>L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54293" name="Line 26"/>
          <p:cNvSpPr>
            <a:spLocks noChangeShapeType="1"/>
          </p:cNvSpPr>
          <p:nvPr/>
        </p:nvSpPr>
        <p:spPr bwMode="auto">
          <a:xfrm>
            <a:off x="7239000" y="4721225"/>
            <a:ext cx="1588" cy="469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872288" y="4754563"/>
            <a:ext cx="71437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00"/>
                </a:solidFill>
              </a:rPr>
              <a:t>f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992938" y="4851400"/>
            <a:ext cx="119062" cy="1825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200" b="1" kern="0" smtClean="0">
                <a:solidFill>
                  <a:srgbClr val="000000"/>
                </a:solidFill>
              </a:rPr>
              <a:t>H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54296" name="Line 29"/>
          <p:cNvSpPr>
            <a:spLocks noChangeShapeType="1"/>
          </p:cNvSpPr>
          <p:nvPr/>
        </p:nvSpPr>
        <p:spPr bwMode="auto">
          <a:xfrm>
            <a:off x="4330700" y="5141913"/>
            <a:ext cx="4762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7" name="Freeform 30"/>
          <p:cNvSpPr>
            <a:spLocks/>
          </p:cNvSpPr>
          <p:nvPr/>
        </p:nvSpPr>
        <p:spPr bwMode="auto">
          <a:xfrm>
            <a:off x="4330700" y="5110163"/>
            <a:ext cx="209550" cy="80962"/>
          </a:xfrm>
          <a:custGeom>
            <a:avLst/>
            <a:gdLst>
              <a:gd name="T0" fmla="*/ 332660570 w 132"/>
              <a:gd name="T1" fmla="*/ 0 h 51"/>
              <a:gd name="T2" fmla="*/ 257055918 w 132"/>
              <a:gd name="T3" fmla="*/ 50402811 h 51"/>
              <a:gd name="T4" fmla="*/ 332660570 w 132"/>
              <a:gd name="T5" fmla="*/ 128526392 h 51"/>
              <a:gd name="T6" fmla="*/ 0 w 132"/>
              <a:gd name="T7" fmla="*/ 50402811 h 51"/>
              <a:gd name="T8" fmla="*/ 332660570 w 132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51"/>
              <a:gd name="T17" fmla="*/ 132 w 132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51">
                <a:moveTo>
                  <a:pt x="132" y="0"/>
                </a:moveTo>
                <a:lnTo>
                  <a:pt x="102" y="20"/>
                </a:lnTo>
                <a:lnTo>
                  <a:pt x="132" y="51"/>
                </a:lnTo>
                <a:lnTo>
                  <a:pt x="0" y="20"/>
                </a:lnTo>
                <a:lnTo>
                  <a:pt x="132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8" name="Line 31"/>
          <p:cNvSpPr>
            <a:spLocks noChangeShapeType="1"/>
          </p:cNvSpPr>
          <p:nvPr/>
        </p:nvSpPr>
        <p:spPr bwMode="auto">
          <a:xfrm>
            <a:off x="6832600" y="5141913"/>
            <a:ext cx="4064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9" name="Freeform 32"/>
          <p:cNvSpPr>
            <a:spLocks/>
          </p:cNvSpPr>
          <p:nvPr/>
        </p:nvSpPr>
        <p:spPr bwMode="auto">
          <a:xfrm>
            <a:off x="7029450" y="5110163"/>
            <a:ext cx="209550" cy="80962"/>
          </a:xfrm>
          <a:custGeom>
            <a:avLst/>
            <a:gdLst>
              <a:gd name="T0" fmla="*/ 0 w 132"/>
              <a:gd name="T1" fmla="*/ 0 h 51"/>
              <a:gd name="T2" fmla="*/ 75604677 w 132"/>
              <a:gd name="T3" fmla="*/ 50402811 h 51"/>
              <a:gd name="T4" fmla="*/ 0 w 132"/>
              <a:gd name="T5" fmla="*/ 128526392 h 51"/>
              <a:gd name="T6" fmla="*/ 332660570 w 132"/>
              <a:gd name="T7" fmla="*/ 50402811 h 51"/>
              <a:gd name="T8" fmla="*/ 0 w 132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51"/>
              <a:gd name="T17" fmla="*/ 132 w 132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51">
                <a:moveTo>
                  <a:pt x="0" y="0"/>
                </a:moveTo>
                <a:lnTo>
                  <a:pt x="30" y="20"/>
                </a:lnTo>
                <a:lnTo>
                  <a:pt x="0" y="51"/>
                </a:lnTo>
                <a:lnTo>
                  <a:pt x="132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843463" y="5000625"/>
            <a:ext cx="1962150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700" kern="0" smtClean="0">
                <a:solidFill>
                  <a:srgbClr val="000000"/>
                </a:solidFill>
                <a:latin typeface="+mn-ea"/>
                <a:ea typeface="+mn-ea"/>
              </a:rPr>
              <a:t>无反馈放大器的带宽</a:t>
            </a:r>
            <a:endParaRPr lang="zh-CN" altLang="en-US" kern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823325" y="4819650"/>
            <a:ext cx="71438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i="1" kern="0" smtClean="0">
                <a:solidFill>
                  <a:srgbClr val="000000"/>
                </a:solidFill>
              </a:rPr>
              <a:t>f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931275" y="4835525"/>
            <a:ext cx="581025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kern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1700" kern="0" smtClean="0">
                <a:solidFill>
                  <a:srgbClr val="000000"/>
                </a:solidFill>
                <a:latin typeface="+mn-ea"/>
                <a:ea typeface="+mn-ea"/>
              </a:rPr>
              <a:t>频率</a:t>
            </a:r>
            <a:r>
              <a:rPr lang="en-US" altLang="zh-CN" sz="1700" kern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zh-CN" kern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335213" y="2276475"/>
            <a:ext cx="64404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335213" y="2447925"/>
            <a:ext cx="64404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237413" y="2455863"/>
            <a:ext cx="0" cy="22510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332038" y="3197225"/>
            <a:ext cx="6453187" cy="163513"/>
            <a:chOff x="796" y="1378"/>
            <a:chExt cx="4065" cy="103"/>
          </a:xfrm>
        </p:grpSpPr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804" y="1378"/>
              <a:ext cx="40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96" y="1481"/>
              <a:ext cx="40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4333875" y="2468563"/>
            <a:ext cx="0" cy="22510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425825" y="3332163"/>
            <a:ext cx="4719638" cy="2311400"/>
            <a:chOff x="1485" y="1463"/>
            <a:chExt cx="2973" cy="1456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485" y="2338"/>
              <a:ext cx="1" cy="5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585" y="2359"/>
              <a:ext cx="45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646" y="2438"/>
              <a:ext cx="96" cy="1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200" b="1" kern="0" smtClean="0">
                  <a:solidFill>
                    <a:srgbClr val="000000"/>
                  </a:solidFill>
                </a:rPr>
                <a:t>Lf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457" y="2338"/>
              <a:ext cx="1" cy="5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485" y="2821"/>
              <a:ext cx="122" cy="51"/>
            </a:xfrm>
            <a:custGeom>
              <a:avLst/>
              <a:gdLst>
                <a:gd name="T0" fmla="*/ 122 w 122"/>
                <a:gd name="T1" fmla="*/ 0 h 51"/>
                <a:gd name="T2" fmla="*/ 102 w 122"/>
                <a:gd name="T3" fmla="*/ 20 h 51"/>
                <a:gd name="T4" fmla="*/ 122 w 122"/>
                <a:gd name="T5" fmla="*/ 51 h 51"/>
                <a:gd name="T6" fmla="*/ 0 w 122"/>
                <a:gd name="T7" fmla="*/ 20 h 51"/>
                <a:gd name="T8" fmla="*/ 122 w 122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1">
                  <a:moveTo>
                    <a:pt x="122" y="0"/>
                  </a:moveTo>
                  <a:lnTo>
                    <a:pt x="102" y="20"/>
                  </a:lnTo>
                  <a:lnTo>
                    <a:pt x="122" y="51"/>
                  </a:lnTo>
                  <a:lnTo>
                    <a:pt x="0" y="2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526" y="2841"/>
              <a:ext cx="8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4335" y="2815"/>
              <a:ext cx="122" cy="51"/>
            </a:xfrm>
            <a:custGeom>
              <a:avLst/>
              <a:gdLst>
                <a:gd name="T0" fmla="*/ 0 w 122"/>
                <a:gd name="T1" fmla="*/ 0 h 51"/>
                <a:gd name="T2" fmla="*/ 20 w 122"/>
                <a:gd name="T3" fmla="*/ 20 h 51"/>
                <a:gd name="T4" fmla="*/ 0 w 122"/>
                <a:gd name="T5" fmla="*/ 51 h 51"/>
                <a:gd name="T6" fmla="*/ 122 w 122"/>
                <a:gd name="T7" fmla="*/ 20 h 51"/>
                <a:gd name="T8" fmla="*/ 0 w 122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51">
                  <a:moveTo>
                    <a:pt x="0" y="0"/>
                  </a:moveTo>
                  <a:lnTo>
                    <a:pt x="20" y="20"/>
                  </a:lnTo>
                  <a:lnTo>
                    <a:pt x="0" y="51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691" y="2835"/>
              <a:ext cx="7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384" y="2746"/>
              <a:ext cx="1236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7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负反馈放大器的带宽</a:t>
              </a:r>
              <a:endParaRPr lang="zh-CN" altLang="en-US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208" y="2359"/>
              <a:ext cx="45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7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287" y="2447"/>
              <a:ext cx="107" cy="1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200" b="1" kern="0" smtClean="0">
                  <a:solidFill>
                    <a:srgbClr val="000000"/>
                  </a:solidFill>
                </a:rPr>
                <a:t>Hf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4456" y="1468"/>
              <a:ext cx="0" cy="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1487" y="1463"/>
              <a:ext cx="0" cy="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309" name="Group 58"/>
          <p:cNvGrpSpPr>
            <a:grpSpLocks/>
          </p:cNvGrpSpPr>
          <p:nvPr/>
        </p:nvGrpSpPr>
        <p:grpSpPr bwMode="auto">
          <a:xfrm>
            <a:off x="2811463" y="2278063"/>
            <a:ext cx="5946775" cy="1682750"/>
            <a:chOff x="1098" y="799"/>
            <a:chExt cx="3746" cy="1060"/>
          </a:xfrm>
        </p:grpSpPr>
        <p:sp>
          <p:nvSpPr>
            <p:cNvPr id="54316" name="Freeform 59"/>
            <p:cNvSpPr>
              <a:spLocks/>
            </p:cNvSpPr>
            <p:nvPr/>
          </p:nvSpPr>
          <p:spPr bwMode="auto">
            <a:xfrm>
              <a:off x="2055" y="799"/>
              <a:ext cx="193" cy="102"/>
            </a:xfrm>
            <a:custGeom>
              <a:avLst/>
              <a:gdLst>
                <a:gd name="T0" fmla="*/ 193 w 193"/>
                <a:gd name="T1" fmla="*/ 0 h 102"/>
                <a:gd name="T2" fmla="*/ 92 w 193"/>
                <a:gd name="T3" fmla="*/ 31 h 102"/>
                <a:gd name="T4" fmla="*/ 0 w 193"/>
                <a:gd name="T5" fmla="*/ 102 h 102"/>
                <a:gd name="T6" fmla="*/ 0 60000 65536"/>
                <a:gd name="T7" fmla="*/ 0 60000 65536"/>
                <a:gd name="T8" fmla="*/ 0 60000 65536"/>
                <a:gd name="T9" fmla="*/ 0 w 193"/>
                <a:gd name="T10" fmla="*/ 0 h 102"/>
                <a:gd name="T11" fmla="*/ 193 w 193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02">
                  <a:moveTo>
                    <a:pt x="193" y="0"/>
                  </a:moveTo>
                  <a:lnTo>
                    <a:pt x="92" y="31"/>
                  </a:lnTo>
                  <a:lnTo>
                    <a:pt x="0" y="10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Freeform 60"/>
            <p:cNvSpPr>
              <a:spLocks/>
            </p:cNvSpPr>
            <p:nvPr/>
          </p:nvSpPr>
          <p:spPr bwMode="auto">
            <a:xfrm>
              <a:off x="3694" y="799"/>
              <a:ext cx="193" cy="102"/>
            </a:xfrm>
            <a:custGeom>
              <a:avLst/>
              <a:gdLst>
                <a:gd name="T0" fmla="*/ 0 w 193"/>
                <a:gd name="T1" fmla="*/ 0 h 102"/>
                <a:gd name="T2" fmla="*/ 101 w 193"/>
                <a:gd name="T3" fmla="*/ 31 h 102"/>
                <a:gd name="T4" fmla="*/ 193 w 193"/>
                <a:gd name="T5" fmla="*/ 102 h 102"/>
                <a:gd name="T6" fmla="*/ 0 60000 65536"/>
                <a:gd name="T7" fmla="*/ 0 60000 65536"/>
                <a:gd name="T8" fmla="*/ 0 60000 65536"/>
                <a:gd name="T9" fmla="*/ 0 w 193"/>
                <a:gd name="T10" fmla="*/ 0 h 102"/>
                <a:gd name="T11" fmla="*/ 193 w 193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02">
                  <a:moveTo>
                    <a:pt x="0" y="0"/>
                  </a:moveTo>
                  <a:lnTo>
                    <a:pt x="101" y="31"/>
                  </a:lnTo>
                  <a:lnTo>
                    <a:pt x="193" y="10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 flipH="1">
              <a:off x="2248" y="799"/>
              <a:ext cx="144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9" name="Line 62"/>
            <p:cNvSpPr>
              <a:spLocks noChangeShapeType="1"/>
            </p:cNvSpPr>
            <p:nvPr/>
          </p:nvSpPr>
          <p:spPr bwMode="auto">
            <a:xfrm flipH="1">
              <a:off x="1098" y="901"/>
              <a:ext cx="957" cy="9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3887" y="901"/>
              <a:ext cx="957" cy="9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64"/>
          <p:cNvGrpSpPr>
            <a:grpSpLocks/>
          </p:cNvGrpSpPr>
          <p:nvPr/>
        </p:nvGrpSpPr>
        <p:grpSpPr bwMode="auto">
          <a:xfrm>
            <a:off x="2825750" y="3200400"/>
            <a:ext cx="5938838" cy="765175"/>
            <a:chOff x="1107" y="1380"/>
            <a:chExt cx="3741" cy="482"/>
          </a:xfrm>
        </p:grpSpPr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485" y="1380"/>
              <a:ext cx="285" cy="92"/>
            </a:xfrm>
            <a:custGeom>
              <a:avLst/>
              <a:gdLst>
                <a:gd name="T0" fmla="*/ 285 w 285"/>
                <a:gd name="T1" fmla="*/ 0 h 92"/>
                <a:gd name="T2" fmla="*/ 133 w 285"/>
                <a:gd name="T3" fmla="*/ 31 h 92"/>
                <a:gd name="T4" fmla="*/ 0 w 285"/>
                <a:gd name="T5" fmla="*/ 92 h 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5" h="92">
                  <a:moveTo>
                    <a:pt x="285" y="0"/>
                  </a:moveTo>
                  <a:lnTo>
                    <a:pt x="133" y="31"/>
                  </a:lnTo>
                  <a:lnTo>
                    <a:pt x="0" y="9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H="1">
              <a:off x="1770" y="1380"/>
              <a:ext cx="2402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4172" y="1380"/>
              <a:ext cx="285" cy="92"/>
            </a:xfrm>
            <a:custGeom>
              <a:avLst/>
              <a:gdLst>
                <a:gd name="T0" fmla="*/ 0 w 285"/>
                <a:gd name="T1" fmla="*/ 0 h 92"/>
                <a:gd name="T2" fmla="*/ 152 w 285"/>
                <a:gd name="T3" fmla="*/ 31 h 92"/>
                <a:gd name="T4" fmla="*/ 285 w 285"/>
                <a:gd name="T5" fmla="*/ 92 h 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5" h="92">
                  <a:moveTo>
                    <a:pt x="0" y="0"/>
                  </a:moveTo>
                  <a:lnTo>
                    <a:pt x="152" y="31"/>
                  </a:lnTo>
                  <a:lnTo>
                    <a:pt x="285" y="9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>
              <a:off x="1107" y="1482"/>
              <a:ext cx="373" cy="3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4449" y="1469"/>
              <a:ext cx="399" cy="3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E08A1-20F2-4BBA-AA7D-38EB082B59DE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FE90E-B47B-43F0-A7D9-5EE91ABFDDE2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15484" name="矩形 14"/>
          <p:cNvSpPr>
            <a:spLocks noChangeArrowheads="1"/>
          </p:cNvSpPr>
          <p:nvPr/>
        </p:nvSpPr>
        <p:spPr bwMode="auto">
          <a:xfrm>
            <a:off x="252413" y="330200"/>
            <a:ext cx="47910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负反馈对非线性失真的影响</a:t>
            </a:r>
          </a:p>
        </p:txBody>
      </p:sp>
      <p:sp>
        <p:nvSpPr>
          <p:cNvPr id="15485" name="Line 2"/>
          <p:cNvSpPr>
            <a:spLocks noChangeShapeType="1"/>
          </p:cNvSpPr>
          <p:nvPr/>
        </p:nvSpPr>
        <p:spPr bwMode="auto">
          <a:xfrm>
            <a:off x="5435600" y="2678113"/>
            <a:ext cx="10223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6" name="Freeform 3"/>
          <p:cNvSpPr>
            <a:spLocks/>
          </p:cNvSpPr>
          <p:nvPr/>
        </p:nvSpPr>
        <p:spPr bwMode="auto">
          <a:xfrm>
            <a:off x="6223000" y="2619375"/>
            <a:ext cx="234950" cy="98425"/>
          </a:xfrm>
          <a:custGeom>
            <a:avLst/>
            <a:gdLst>
              <a:gd name="T0" fmla="*/ 0 w 148"/>
              <a:gd name="T1" fmla="*/ 0 h 62"/>
              <a:gd name="T2" fmla="*/ 63004699 w 148"/>
              <a:gd name="T3" fmla="*/ 93246577 h 62"/>
              <a:gd name="T4" fmla="*/ 0 w 148"/>
              <a:gd name="T5" fmla="*/ 156249699 h 62"/>
              <a:gd name="T6" fmla="*/ 372983070 w 148"/>
              <a:gd name="T7" fmla="*/ 93246577 h 62"/>
              <a:gd name="T8" fmla="*/ 0 w 148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62"/>
              <a:gd name="T17" fmla="*/ 148 w 148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62">
                <a:moveTo>
                  <a:pt x="0" y="0"/>
                </a:moveTo>
                <a:lnTo>
                  <a:pt x="25" y="37"/>
                </a:lnTo>
                <a:lnTo>
                  <a:pt x="0" y="62"/>
                </a:lnTo>
                <a:lnTo>
                  <a:pt x="148" y="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7" name="Line 4"/>
          <p:cNvSpPr>
            <a:spLocks noChangeShapeType="1"/>
          </p:cNvSpPr>
          <p:nvPr/>
        </p:nvSpPr>
        <p:spPr bwMode="auto">
          <a:xfrm flipV="1">
            <a:off x="5435600" y="1930400"/>
            <a:ext cx="1588" cy="747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8" name="Freeform 5"/>
          <p:cNvSpPr>
            <a:spLocks/>
          </p:cNvSpPr>
          <p:nvPr/>
        </p:nvSpPr>
        <p:spPr bwMode="auto">
          <a:xfrm>
            <a:off x="5395913" y="1930400"/>
            <a:ext cx="98425" cy="236538"/>
          </a:xfrm>
          <a:custGeom>
            <a:avLst/>
            <a:gdLst>
              <a:gd name="T0" fmla="*/ 0 w 62"/>
              <a:gd name="T1" fmla="*/ 375501639 h 149"/>
              <a:gd name="T2" fmla="*/ 63004709 w 62"/>
              <a:gd name="T3" fmla="*/ 312498686 h 149"/>
              <a:gd name="T4" fmla="*/ 156249699 w 62"/>
              <a:gd name="T5" fmla="*/ 375501639 h 149"/>
              <a:gd name="T6" fmla="*/ 63004709 w 62"/>
              <a:gd name="T7" fmla="*/ 0 h 149"/>
              <a:gd name="T8" fmla="*/ 0 w 62"/>
              <a:gd name="T9" fmla="*/ 375501639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49"/>
              <a:gd name="T17" fmla="*/ 62 w 6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49">
                <a:moveTo>
                  <a:pt x="0" y="149"/>
                </a:moveTo>
                <a:lnTo>
                  <a:pt x="25" y="124"/>
                </a:lnTo>
                <a:lnTo>
                  <a:pt x="62" y="149"/>
                </a:lnTo>
                <a:lnTo>
                  <a:pt x="2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9" name="Freeform 6"/>
          <p:cNvSpPr>
            <a:spLocks/>
          </p:cNvSpPr>
          <p:nvPr/>
        </p:nvSpPr>
        <p:spPr bwMode="auto">
          <a:xfrm>
            <a:off x="5632450" y="2008188"/>
            <a:ext cx="374650" cy="669925"/>
          </a:xfrm>
          <a:custGeom>
            <a:avLst/>
            <a:gdLst>
              <a:gd name="T0" fmla="*/ 594756920 w 236"/>
              <a:gd name="T1" fmla="*/ 0 h 422"/>
              <a:gd name="T2" fmla="*/ 594756920 w 236"/>
              <a:gd name="T3" fmla="*/ 252015651 h 422"/>
              <a:gd name="T4" fmla="*/ 561995691 w 236"/>
              <a:gd name="T5" fmla="*/ 438507259 h 422"/>
              <a:gd name="T6" fmla="*/ 531753823 w 236"/>
              <a:gd name="T7" fmla="*/ 594756901 h 422"/>
              <a:gd name="T8" fmla="*/ 531753823 w 236"/>
              <a:gd name="T9" fmla="*/ 720764677 h 422"/>
              <a:gd name="T10" fmla="*/ 468749140 w 236"/>
              <a:gd name="T11" fmla="*/ 814011225 h 422"/>
              <a:gd name="T12" fmla="*/ 438507273 w 236"/>
              <a:gd name="T13" fmla="*/ 877014518 h 422"/>
              <a:gd name="T14" fmla="*/ 342741261 w 236"/>
              <a:gd name="T15" fmla="*/ 907256384 h 422"/>
              <a:gd name="T16" fmla="*/ 249496297 w 236"/>
              <a:gd name="T17" fmla="*/ 970261066 h 422"/>
              <a:gd name="T18" fmla="*/ 126007830 w 236"/>
              <a:gd name="T19" fmla="*/ 1003022294 h 422"/>
              <a:gd name="T20" fmla="*/ 0 w 236"/>
              <a:gd name="T21" fmla="*/ 1063506027 h 4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6"/>
              <a:gd name="T34" fmla="*/ 0 h 422"/>
              <a:gd name="T35" fmla="*/ 236 w 236"/>
              <a:gd name="T36" fmla="*/ 422 h 4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6" h="422">
                <a:moveTo>
                  <a:pt x="236" y="0"/>
                </a:moveTo>
                <a:lnTo>
                  <a:pt x="236" y="100"/>
                </a:lnTo>
                <a:lnTo>
                  <a:pt x="223" y="174"/>
                </a:lnTo>
                <a:lnTo>
                  <a:pt x="211" y="236"/>
                </a:lnTo>
                <a:lnTo>
                  <a:pt x="211" y="286"/>
                </a:lnTo>
                <a:lnTo>
                  <a:pt x="186" y="323"/>
                </a:lnTo>
                <a:lnTo>
                  <a:pt x="174" y="348"/>
                </a:lnTo>
                <a:lnTo>
                  <a:pt x="136" y="360"/>
                </a:lnTo>
                <a:lnTo>
                  <a:pt x="99" y="385"/>
                </a:lnTo>
                <a:lnTo>
                  <a:pt x="50" y="398"/>
                </a:lnTo>
                <a:lnTo>
                  <a:pt x="0" y="42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90" name="Rectangle 7"/>
          <p:cNvSpPr>
            <a:spLocks noChangeArrowheads="1"/>
          </p:cNvSpPr>
          <p:nvPr/>
        </p:nvSpPr>
        <p:spPr bwMode="auto">
          <a:xfrm>
            <a:off x="5203825" y="1792288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491" name="Rectangle 8"/>
          <p:cNvSpPr>
            <a:spLocks noChangeArrowheads="1"/>
          </p:cNvSpPr>
          <p:nvPr/>
        </p:nvSpPr>
        <p:spPr bwMode="auto">
          <a:xfrm>
            <a:off x="5283200" y="190976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492" name="Rectangle 9"/>
          <p:cNvSpPr>
            <a:spLocks noChangeArrowheads="1"/>
          </p:cNvSpPr>
          <p:nvPr/>
        </p:nvSpPr>
        <p:spPr bwMode="auto">
          <a:xfrm>
            <a:off x="5243513" y="248126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493" name="Rectangle 10"/>
          <p:cNvSpPr>
            <a:spLocks noChangeArrowheads="1"/>
          </p:cNvSpPr>
          <p:nvPr/>
        </p:nvSpPr>
        <p:spPr bwMode="auto">
          <a:xfrm>
            <a:off x="6300788" y="2303463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494" name="Rectangle 11"/>
          <p:cNvSpPr>
            <a:spLocks noChangeArrowheads="1"/>
          </p:cNvSpPr>
          <p:nvPr/>
        </p:nvSpPr>
        <p:spPr bwMode="auto">
          <a:xfrm>
            <a:off x="6437313" y="2422525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be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495" name="Line 12"/>
          <p:cNvSpPr>
            <a:spLocks noChangeShapeType="1"/>
          </p:cNvSpPr>
          <p:nvPr/>
        </p:nvSpPr>
        <p:spPr bwMode="auto">
          <a:xfrm>
            <a:off x="6007100" y="1731963"/>
            <a:ext cx="373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96" name="Freeform 13"/>
          <p:cNvSpPr>
            <a:spLocks/>
          </p:cNvSpPr>
          <p:nvPr/>
        </p:nvSpPr>
        <p:spPr bwMode="auto">
          <a:xfrm>
            <a:off x="6223000" y="1693863"/>
            <a:ext cx="234950" cy="98425"/>
          </a:xfrm>
          <a:custGeom>
            <a:avLst/>
            <a:gdLst>
              <a:gd name="T0" fmla="*/ 0 w 148"/>
              <a:gd name="T1" fmla="*/ 0 h 62"/>
              <a:gd name="T2" fmla="*/ 63004699 w 148"/>
              <a:gd name="T3" fmla="*/ 60483760 h 62"/>
              <a:gd name="T4" fmla="*/ 0 w 148"/>
              <a:gd name="T5" fmla="*/ 156249699 h 62"/>
              <a:gd name="T6" fmla="*/ 372983070 w 148"/>
              <a:gd name="T7" fmla="*/ 60483760 h 62"/>
              <a:gd name="T8" fmla="*/ 0 w 148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62"/>
              <a:gd name="T17" fmla="*/ 148 w 148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62">
                <a:moveTo>
                  <a:pt x="0" y="0"/>
                </a:moveTo>
                <a:lnTo>
                  <a:pt x="25" y="24"/>
                </a:lnTo>
                <a:lnTo>
                  <a:pt x="0" y="62"/>
                </a:lnTo>
                <a:lnTo>
                  <a:pt x="148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97" name="Rectangle 14"/>
          <p:cNvSpPr>
            <a:spLocks noChangeArrowheads="1"/>
          </p:cNvSpPr>
          <p:nvPr/>
        </p:nvSpPr>
        <p:spPr bwMode="auto">
          <a:xfrm>
            <a:off x="6235700" y="1792288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498" name="Rectangle 15"/>
          <p:cNvSpPr>
            <a:spLocks noChangeArrowheads="1"/>
          </p:cNvSpPr>
          <p:nvPr/>
        </p:nvSpPr>
        <p:spPr bwMode="auto">
          <a:xfrm>
            <a:off x="4964113" y="1654175"/>
            <a:ext cx="1849437" cy="1103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5499" name="Line 16"/>
          <p:cNvSpPr>
            <a:spLocks noChangeShapeType="1"/>
          </p:cNvSpPr>
          <p:nvPr/>
        </p:nvSpPr>
        <p:spPr bwMode="auto">
          <a:xfrm>
            <a:off x="6813550" y="1831975"/>
            <a:ext cx="746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0" name="Line 17"/>
          <p:cNvSpPr>
            <a:spLocks noChangeShapeType="1"/>
          </p:cNvSpPr>
          <p:nvPr/>
        </p:nvSpPr>
        <p:spPr bwMode="auto">
          <a:xfrm>
            <a:off x="6813550" y="2579688"/>
            <a:ext cx="7461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1" name="Freeform 18"/>
          <p:cNvSpPr>
            <a:spLocks/>
          </p:cNvSpPr>
          <p:nvPr/>
        </p:nvSpPr>
        <p:spPr bwMode="auto">
          <a:xfrm>
            <a:off x="7559675" y="1792288"/>
            <a:ext cx="98425" cy="77787"/>
          </a:xfrm>
          <a:custGeom>
            <a:avLst/>
            <a:gdLst>
              <a:gd name="T0" fmla="*/ 0 w 62"/>
              <a:gd name="T1" fmla="*/ 63005110 h 49"/>
              <a:gd name="T2" fmla="*/ 32762829 w 62"/>
              <a:gd name="T3" fmla="*/ 0 h 49"/>
              <a:gd name="T4" fmla="*/ 95765939 w 62"/>
              <a:gd name="T5" fmla="*/ 0 h 49"/>
              <a:gd name="T6" fmla="*/ 156249699 w 62"/>
              <a:gd name="T7" fmla="*/ 63005110 h 49"/>
              <a:gd name="T8" fmla="*/ 95765939 w 62"/>
              <a:gd name="T9" fmla="*/ 123489255 h 49"/>
              <a:gd name="T10" fmla="*/ 32762829 w 62"/>
              <a:gd name="T11" fmla="*/ 123489255 h 49"/>
              <a:gd name="T12" fmla="*/ 0 w 62"/>
              <a:gd name="T13" fmla="*/ 6300511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49"/>
              <a:gd name="T23" fmla="*/ 62 w 62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49">
                <a:moveTo>
                  <a:pt x="0" y="25"/>
                </a:moveTo>
                <a:lnTo>
                  <a:pt x="13" y="0"/>
                </a:lnTo>
                <a:lnTo>
                  <a:pt x="38" y="0"/>
                </a:lnTo>
                <a:lnTo>
                  <a:pt x="62" y="25"/>
                </a:lnTo>
                <a:lnTo>
                  <a:pt x="38" y="49"/>
                </a:lnTo>
                <a:lnTo>
                  <a:pt x="13" y="49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2" name="Freeform 19"/>
          <p:cNvSpPr>
            <a:spLocks/>
          </p:cNvSpPr>
          <p:nvPr/>
        </p:nvSpPr>
        <p:spPr bwMode="auto">
          <a:xfrm>
            <a:off x="7559675" y="2540000"/>
            <a:ext cx="98425" cy="79375"/>
          </a:xfrm>
          <a:custGeom>
            <a:avLst/>
            <a:gdLst>
              <a:gd name="T0" fmla="*/ 0 w 62"/>
              <a:gd name="T1" fmla="*/ 63004706 h 50"/>
              <a:gd name="T2" fmla="*/ 32762829 w 62"/>
              <a:gd name="T3" fmla="*/ 0 h 50"/>
              <a:gd name="T4" fmla="*/ 95765939 w 62"/>
              <a:gd name="T5" fmla="*/ 0 h 50"/>
              <a:gd name="T6" fmla="*/ 156249699 w 62"/>
              <a:gd name="T7" fmla="*/ 63004706 h 50"/>
              <a:gd name="T8" fmla="*/ 95765939 w 62"/>
              <a:gd name="T9" fmla="*/ 126007824 h 50"/>
              <a:gd name="T10" fmla="*/ 32762829 w 62"/>
              <a:gd name="T11" fmla="*/ 126007824 h 50"/>
              <a:gd name="T12" fmla="*/ 0 w 62"/>
              <a:gd name="T13" fmla="*/ 63004706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50"/>
              <a:gd name="T23" fmla="*/ 62 w 62"/>
              <a:gd name="T24" fmla="*/ 50 h 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50">
                <a:moveTo>
                  <a:pt x="0" y="25"/>
                </a:moveTo>
                <a:lnTo>
                  <a:pt x="13" y="0"/>
                </a:lnTo>
                <a:lnTo>
                  <a:pt x="38" y="0"/>
                </a:lnTo>
                <a:lnTo>
                  <a:pt x="62" y="25"/>
                </a:lnTo>
                <a:lnTo>
                  <a:pt x="38" y="50"/>
                </a:lnTo>
                <a:lnTo>
                  <a:pt x="13" y="50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3" name="Line 20"/>
          <p:cNvSpPr>
            <a:spLocks noChangeShapeType="1"/>
          </p:cNvSpPr>
          <p:nvPr/>
        </p:nvSpPr>
        <p:spPr bwMode="auto">
          <a:xfrm>
            <a:off x="4216400" y="1831975"/>
            <a:ext cx="747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21"/>
          <p:cNvSpPr>
            <a:spLocks noChangeShapeType="1"/>
          </p:cNvSpPr>
          <p:nvPr/>
        </p:nvSpPr>
        <p:spPr bwMode="auto">
          <a:xfrm>
            <a:off x="4216400" y="2713038"/>
            <a:ext cx="747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5" name="Freeform 22"/>
          <p:cNvSpPr>
            <a:spLocks/>
          </p:cNvSpPr>
          <p:nvPr/>
        </p:nvSpPr>
        <p:spPr bwMode="auto">
          <a:xfrm>
            <a:off x="4117975" y="1792288"/>
            <a:ext cx="98425" cy="77787"/>
          </a:xfrm>
          <a:custGeom>
            <a:avLst/>
            <a:gdLst>
              <a:gd name="T0" fmla="*/ 0 w 62"/>
              <a:gd name="T1" fmla="*/ 63005110 h 49"/>
              <a:gd name="T2" fmla="*/ 30241880 w 62"/>
              <a:gd name="T3" fmla="*/ 0 h 49"/>
              <a:gd name="T4" fmla="*/ 126007831 w 62"/>
              <a:gd name="T5" fmla="*/ 0 h 49"/>
              <a:gd name="T6" fmla="*/ 156249699 w 62"/>
              <a:gd name="T7" fmla="*/ 63005110 h 49"/>
              <a:gd name="T8" fmla="*/ 126007831 w 62"/>
              <a:gd name="T9" fmla="*/ 123489255 h 49"/>
              <a:gd name="T10" fmla="*/ 30241880 w 62"/>
              <a:gd name="T11" fmla="*/ 123489255 h 49"/>
              <a:gd name="T12" fmla="*/ 0 w 62"/>
              <a:gd name="T13" fmla="*/ 6300511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49"/>
              <a:gd name="T23" fmla="*/ 62 w 62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49">
                <a:moveTo>
                  <a:pt x="0" y="25"/>
                </a:moveTo>
                <a:lnTo>
                  <a:pt x="12" y="0"/>
                </a:lnTo>
                <a:lnTo>
                  <a:pt x="50" y="0"/>
                </a:lnTo>
                <a:lnTo>
                  <a:pt x="62" y="25"/>
                </a:lnTo>
                <a:lnTo>
                  <a:pt x="50" y="49"/>
                </a:lnTo>
                <a:lnTo>
                  <a:pt x="12" y="49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6" name="Freeform 23"/>
          <p:cNvSpPr>
            <a:spLocks/>
          </p:cNvSpPr>
          <p:nvPr/>
        </p:nvSpPr>
        <p:spPr bwMode="auto">
          <a:xfrm>
            <a:off x="4117975" y="2673350"/>
            <a:ext cx="98425" cy="79375"/>
          </a:xfrm>
          <a:custGeom>
            <a:avLst/>
            <a:gdLst>
              <a:gd name="T0" fmla="*/ 0 w 62"/>
              <a:gd name="T1" fmla="*/ 63004706 h 50"/>
              <a:gd name="T2" fmla="*/ 30241880 w 62"/>
              <a:gd name="T3" fmla="*/ 0 h 50"/>
              <a:gd name="T4" fmla="*/ 126007831 w 62"/>
              <a:gd name="T5" fmla="*/ 0 h 50"/>
              <a:gd name="T6" fmla="*/ 156249699 w 62"/>
              <a:gd name="T7" fmla="*/ 63004706 h 50"/>
              <a:gd name="T8" fmla="*/ 126007831 w 62"/>
              <a:gd name="T9" fmla="*/ 126007824 h 50"/>
              <a:gd name="T10" fmla="*/ 30241880 w 62"/>
              <a:gd name="T11" fmla="*/ 126007824 h 50"/>
              <a:gd name="T12" fmla="*/ 0 w 62"/>
              <a:gd name="T13" fmla="*/ 63004706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50"/>
              <a:gd name="T23" fmla="*/ 62 w 62"/>
              <a:gd name="T24" fmla="*/ 50 h 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50">
                <a:moveTo>
                  <a:pt x="0" y="25"/>
                </a:moveTo>
                <a:lnTo>
                  <a:pt x="12" y="0"/>
                </a:lnTo>
                <a:lnTo>
                  <a:pt x="50" y="0"/>
                </a:lnTo>
                <a:lnTo>
                  <a:pt x="62" y="25"/>
                </a:lnTo>
                <a:lnTo>
                  <a:pt x="50" y="50"/>
                </a:lnTo>
                <a:lnTo>
                  <a:pt x="12" y="50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07" name="Rectangle 25"/>
          <p:cNvSpPr>
            <a:spLocks noChangeArrowheads="1"/>
          </p:cNvSpPr>
          <p:nvPr/>
        </p:nvSpPr>
        <p:spPr bwMode="auto">
          <a:xfrm>
            <a:off x="4040188" y="2022475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08" name="Rectangle 26"/>
          <p:cNvSpPr>
            <a:spLocks noChangeArrowheads="1"/>
          </p:cNvSpPr>
          <p:nvPr/>
        </p:nvSpPr>
        <p:spPr bwMode="auto">
          <a:xfrm>
            <a:off x="4208463" y="2160588"/>
            <a:ext cx="2111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i1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09" name="Rectangle 28"/>
          <p:cNvSpPr>
            <a:spLocks noChangeArrowheads="1"/>
          </p:cNvSpPr>
          <p:nvPr/>
        </p:nvSpPr>
        <p:spPr bwMode="auto">
          <a:xfrm>
            <a:off x="7262813" y="2047875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10" name="Rectangle 29"/>
          <p:cNvSpPr>
            <a:spLocks noChangeArrowheads="1"/>
          </p:cNvSpPr>
          <p:nvPr/>
        </p:nvSpPr>
        <p:spPr bwMode="auto">
          <a:xfrm>
            <a:off x="7381875" y="2120900"/>
            <a:ext cx="2555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o1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11" name="Line 34"/>
          <p:cNvSpPr>
            <a:spLocks noChangeShapeType="1"/>
          </p:cNvSpPr>
          <p:nvPr/>
        </p:nvSpPr>
        <p:spPr bwMode="auto">
          <a:xfrm>
            <a:off x="8032750" y="1946275"/>
            <a:ext cx="9413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12" name="Freeform 35"/>
          <p:cNvSpPr>
            <a:spLocks/>
          </p:cNvSpPr>
          <p:nvPr/>
        </p:nvSpPr>
        <p:spPr bwMode="auto">
          <a:xfrm>
            <a:off x="8894763" y="1908175"/>
            <a:ext cx="236537" cy="77788"/>
          </a:xfrm>
          <a:custGeom>
            <a:avLst/>
            <a:gdLst>
              <a:gd name="T0" fmla="*/ 0 w 149"/>
              <a:gd name="T1" fmla="*/ 0 h 49"/>
              <a:gd name="T2" fmla="*/ 63004832 w 149"/>
              <a:gd name="T3" fmla="*/ 60484145 h 49"/>
              <a:gd name="T4" fmla="*/ 0 w 149"/>
              <a:gd name="T5" fmla="*/ 123489255 h 49"/>
              <a:gd name="T6" fmla="*/ 375504814 w 149"/>
              <a:gd name="T7" fmla="*/ 60484145 h 49"/>
              <a:gd name="T8" fmla="*/ 0 w 149"/>
              <a:gd name="T9" fmla="*/ 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49"/>
              <a:gd name="T17" fmla="*/ 149 w 14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49">
                <a:moveTo>
                  <a:pt x="0" y="0"/>
                </a:moveTo>
                <a:lnTo>
                  <a:pt x="25" y="24"/>
                </a:lnTo>
                <a:lnTo>
                  <a:pt x="0" y="49"/>
                </a:lnTo>
                <a:lnTo>
                  <a:pt x="149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13" name="Line 36"/>
          <p:cNvSpPr>
            <a:spLocks noChangeShapeType="1"/>
          </p:cNvSpPr>
          <p:nvPr/>
        </p:nvSpPr>
        <p:spPr bwMode="auto">
          <a:xfrm>
            <a:off x="8032750" y="1296988"/>
            <a:ext cx="1588" cy="1162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14" name="Freeform 37"/>
          <p:cNvSpPr>
            <a:spLocks/>
          </p:cNvSpPr>
          <p:nvPr/>
        </p:nvSpPr>
        <p:spPr bwMode="auto">
          <a:xfrm>
            <a:off x="7974013" y="1296988"/>
            <a:ext cx="98425" cy="236537"/>
          </a:xfrm>
          <a:custGeom>
            <a:avLst/>
            <a:gdLst>
              <a:gd name="T0" fmla="*/ 0 w 62"/>
              <a:gd name="T1" fmla="*/ 375501639 h 149"/>
              <a:gd name="T2" fmla="*/ 93246577 w 62"/>
              <a:gd name="T3" fmla="*/ 312498686 h 149"/>
              <a:gd name="T4" fmla="*/ 156249699 w 62"/>
              <a:gd name="T5" fmla="*/ 375501639 h 149"/>
              <a:gd name="T6" fmla="*/ 93246577 w 62"/>
              <a:gd name="T7" fmla="*/ 0 h 149"/>
              <a:gd name="T8" fmla="*/ 0 w 62"/>
              <a:gd name="T9" fmla="*/ 375501639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49"/>
              <a:gd name="T17" fmla="*/ 62 w 6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49">
                <a:moveTo>
                  <a:pt x="0" y="149"/>
                </a:moveTo>
                <a:lnTo>
                  <a:pt x="37" y="124"/>
                </a:lnTo>
                <a:lnTo>
                  <a:pt x="62" y="149"/>
                </a:lnTo>
                <a:lnTo>
                  <a:pt x="37" y="0"/>
                </a:lnTo>
                <a:lnTo>
                  <a:pt x="0" y="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15" name="Rectangle 38"/>
          <p:cNvSpPr>
            <a:spLocks noChangeArrowheads="1"/>
          </p:cNvSpPr>
          <p:nvPr/>
        </p:nvSpPr>
        <p:spPr bwMode="auto">
          <a:xfrm>
            <a:off x="8094663" y="10398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16" name="Rectangle 39"/>
          <p:cNvSpPr>
            <a:spLocks noChangeArrowheads="1"/>
          </p:cNvSpPr>
          <p:nvPr/>
        </p:nvSpPr>
        <p:spPr bwMode="auto">
          <a:xfrm>
            <a:off x="8245475" y="1177925"/>
            <a:ext cx="1793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o1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17" name="Rectangle 40"/>
          <p:cNvSpPr>
            <a:spLocks noChangeArrowheads="1"/>
          </p:cNvSpPr>
          <p:nvPr/>
        </p:nvSpPr>
        <p:spPr bwMode="auto">
          <a:xfrm>
            <a:off x="8135938" y="19669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18" name="Freeform 41"/>
          <p:cNvSpPr>
            <a:spLocks/>
          </p:cNvSpPr>
          <p:nvPr/>
        </p:nvSpPr>
        <p:spPr bwMode="auto">
          <a:xfrm>
            <a:off x="8032750" y="1573213"/>
            <a:ext cx="176213" cy="373062"/>
          </a:xfrm>
          <a:custGeom>
            <a:avLst/>
            <a:gdLst>
              <a:gd name="T0" fmla="*/ 279735779 w 111"/>
              <a:gd name="T1" fmla="*/ 0 h 235"/>
              <a:gd name="T2" fmla="*/ 249493998 w 111"/>
              <a:gd name="T3" fmla="*/ 156249487 h 235"/>
              <a:gd name="T4" fmla="*/ 216732862 w 111"/>
              <a:gd name="T5" fmla="*/ 279736202 h 235"/>
              <a:gd name="T6" fmla="*/ 186491032 w 111"/>
              <a:gd name="T7" fmla="*/ 375501986 h 235"/>
              <a:gd name="T8" fmla="*/ 156249251 w 111"/>
              <a:gd name="T9" fmla="*/ 435985738 h 235"/>
              <a:gd name="T10" fmla="*/ 123486528 w 111"/>
              <a:gd name="T11" fmla="*/ 498990338 h 235"/>
              <a:gd name="T12" fmla="*/ 63002941 w 111"/>
              <a:gd name="T13" fmla="*/ 561993349 h 235"/>
              <a:gd name="T14" fmla="*/ 0 w 111"/>
              <a:gd name="T15" fmla="*/ 592235176 h 2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1"/>
              <a:gd name="T25" fmla="*/ 0 h 235"/>
              <a:gd name="T26" fmla="*/ 111 w 111"/>
              <a:gd name="T27" fmla="*/ 235 h 2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1" h="235">
                <a:moveTo>
                  <a:pt x="111" y="0"/>
                </a:moveTo>
                <a:lnTo>
                  <a:pt x="99" y="62"/>
                </a:lnTo>
                <a:lnTo>
                  <a:pt x="86" y="111"/>
                </a:lnTo>
                <a:lnTo>
                  <a:pt x="74" y="149"/>
                </a:lnTo>
                <a:lnTo>
                  <a:pt x="62" y="173"/>
                </a:lnTo>
                <a:lnTo>
                  <a:pt x="49" y="198"/>
                </a:lnTo>
                <a:lnTo>
                  <a:pt x="25" y="223"/>
                </a:lnTo>
                <a:lnTo>
                  <a:pt x="0" y="23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19" name="Freeform 42"/>
          <p:cNvSpPr>
            <a:spLocks/>
          </p:cNvSpPr>
          <p:nvPr/>
        </p:nvSpPr>
        <p:spPr bwMode="auto">
          <a:xfrm>
            <a:off x="8208963" y="1473200"/>
            <a:ext cx="136525" cy="112713"/>
          </a:xfrm>
          <a:custGeom>
            <a:avLst/>
            <a:gdLst>
              <a:gd name="T0" fmla="*/ 214242271 w 87"/>
              <a:gd name="T1" fmla="*/ 201654299 h 63"/>
              <a:gd name="T2" fmla="*/ 184691632 w 87"/>
              <a:gd name="T3" fmla="*/ 121633455 h 63"/>
              <a:gd name="T4" fmla="*/ 152678885 w 87"/>
              <a:gd name="T5" fmla="*/ 41610781 h 63"/>
              <a:gd name="T6" fmla="*/ 123128294 w 87"/>
              <a:gd name="T7" fmla="*/ 41610781 h 63"/>
              <a:gd name="T8" fmla="*/ 123128294 w 87"/>
              <a:gd name="T9" fmla="*/ 0 h 63"/>
              <a:gd name="T10" fmla="*/ 91113953 w 87"/>
              <a:gd name="T11" fmla="*/ 41610781 h 63"/>
              <a:gd name="T12" fmla="*/ 61563362 w 87"/>
              <a:gd name="T13" fmla="*/ 41610781 h 63"/>
              <a:gd name="T14" fmla="*/ 32012760 w 87"/>
              <a:gd name="T15" fmla="*/ 121633455 h 63"/>
              <a:gd name="T16" fmla="*/ 0 w 87"/>
              <a:gd name="T17" fmla="*/ 201654299 h 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7"/>
              <a:gd name="T28" fmla="*/ 0 h 63"/>
              <a:gd name="T29" fmla="*/ 87 w 87"/>
              <a:gd name="T30" fmla="*/ 63 h 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7" h="63">
                <a:moveTo>
                  <a:pt x="87" y="63"/>
                </a:moveTo>
                <a:lnTo>
                  <a:pt x="75" y="38"/>
                </a:lnTo>
                <a:lnTo>
                  <a:pt x="62" y="13"/>
                </a:lnTo>
                <a:lnTo>
                  <a:pt x="50" y="13"/>
                </a:lnTo>
                <a:lnTo>
                  <a:pt x="50" y="0"/>
                </a:lnTo>
                <a:lnTo>
                  <a:pt x="37" y="13"/>
                </a:lnTo>
                <a:lnTo>
                  <a:pt x="25" y="13"/>
                </a:lnTo>
                <a:lnTo>
                  <a:pt x="13" y="38"/>
                </a:lnTo>
                <a:lnTo>
                  <a:pt x="0" y="6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0" name="Freeform 43"/>
          <p:cNvSpPr>
            <a:spLocks/>
          </p:cNvSpPr>
          <p:nvPr/>
        </p:nvSpPr>
        <p:spPr bwMode="auto">
          <a:xfrm>
            <a:off x="8356600" y="1573213"/>
            <a:ext cx="407988" cy="511175"/>
          </a:xfrm>
          <a:custGeom>
            <a:avLst/>
            <a:gdLst>
              <a:gd name="T0" fmla="*/ 0 w 235"/>
              <a:gd name="T1" fmla="*/ 0 h 322"/>
              <a:gd name="T2" fmla="*/ 36168486 w 235"/>
              <a:gd name="T3" fmla="*/ 216733455 h 322"/>
              <a:gd name="T4" fmla="*/ 75352602 w 235"/>
              <a:gd name="T5" fmla="*/ 405745895 h 322"/>
              <a:gd name="T6" fmla="*/ 150705205 w 235"/>
              <a:gd name="T7" fmla="*/ 561995623 h 322"/>
              <a:gd name="T8" fmla="*/ 186873677 w 235"/>
              <a:gd name="T9" fmla="*/ 688003388 h 322"/>
              <a:gd name="T10" fmla="*/ 262226306 w 235"/>
              <a:gd name="T11" fmla="*/ 781248340 h 322"/>
              <a:gd name="T12" fmla="*/ 337578881 w 235"/>
              <a:gd name="T13" fmla="*/ 811490203 h 322"/>
              <a:gd name="T14" fmla="*/ 449099929 w 235"/>
              <a:gd name="T15" fmla="*/ 811490203 h 322"/>
              <a:gd name="T16" fmla="*/ 521438718 w 235"/>
              <a:gd name="T17" fmla="*/ 811490203 h 322"/>
              <a:gd name="T18" fmla="*/ 560621085 w 235"/>
              <a:gd name="T19" fmla="*/ 781248340 h 322"/>
              <a:gd name="T20" fmla="*/ 635973660 w 235"/>
              <a:gd name="T21" fmla="*/ 748487115 h 322"/>
              <a:gd name="T22" fmla="*/ 672143868 w 235"/>
              <a:gd name="T23" fmla="*/ 688003388 h 322"/>
              <a:gd name="T24" fmla="*/ 708312340 w 235"/>
              <a:gd name="T25" fmla="*/ 592237486 h 3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35"/>
              <a:gd name="T40" fmla="*/ 0 h 322"/>
              <a:gd name="T41" fmla="*/ 235 w 235"/>
              <a:gd name="T42" fmla="*/ 322 h 32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35" h="322">
                <a:moveTo>
                  <a:pt x="0" y="0"/>
                </a:moveTo>
                <a:lnTo>
                  <a:pt x="12" y="86"/>
                </a:lnTo>
                <a:lnTo>
                  <a:pt x="25" y="161"/>
                </a:lnTo>
                <a:lnTo>
                  <a:pt x="50" y="223"/>
                </a:lnTo>
                <a:lnTo>
                  <a:pt x="62" y="273"/>
                </a:lnTo>
                <a:lnTo>
                  <a:pt x="87" y="310"/>
                </a:lnTo>
                <a:lnTo>
                  <a:pt x="112" y="322"/>
                </a:lnTo>
                <a:lnTo>
                  <a:pt x="149" y="322"/>
                </a:lnTo>
                <a:lnTo>
                  <a:pt x="173" y="322"/>
                </a:lnTo>
                <a:lnTo>
                  <a:pt x="186" y="310"/>
                </a:lnTo>
                <a:lnTo>
                  <a:pt x="211" y="297"/>
                </a:lnTo>
                <a:lnTo>
                  <a:pt x="223" y="273"/>
                </a:lnTo>
                <a:lnTo>
                  <a:pt x="235" y="23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1" name="Rectangle 44"/>
          <p:cNvSpPr>
            <a:spLocks noChangeArrowheads="1"/>
          </p:cNvSpPr>
          <p:nvPr/>
        </p:nvSpPr>
        <p:spPr bwMode="auto">
          <a:xfrm>
            <a:off x="9070975" y="1946275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22" name="Line 45"/>
          <p:cNvSpPr>
            <a:spLocks noChangeShapeType="1"/>
          </p:cNvSpPr>
          <p:nvPr/>
        </p:nvSpPr>
        <p:spPr bwMode="auto">
          <a:xfrm>
            <a:off x="1789113" y="2255838"/>
            <a:ext cx="11017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3" name="Freeform 46"/>
          <p:cNvSpPr>
            <a:spLocks/>
          </p:cNvSpPr>
          <p:nvPr/>
        </p:nvSpPr>
        <p:spPr bwMode="auto">
          <a:xfrm>
            <a:off x="2654300" y="2216150"/>
            <a:ext cx="236538" cy="98425"/>
          </a:xfrm>
          <a:custGeom>
            <a:avLst/>
            <a:gdLst>
              <a:gd name="T0" fmla="*/ 0 w 149"/>
              <a:gd name="T1" fmla="*/ 0 h 62"/>
              <a:gd name="T2" fmla="*/ 63002978 w 149"/>
              <a:gd name="T3" fmla="*/ 63004709 h 62"/>
              <a:gd name="T4" fmla="*/ 0 w 149"/>
              <a:gd name="T5" fmla="*/ 156249699 h 62"/>
              <a:gd name="T6" fmla="*/ 375501639 w 149"/>
              <a:gd name="T7" fmla="*/ 63004709 h 62"/>
              <a:gd name="T8" fmla="*/ 0 w 149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62"/>
              <a:gd name="T17" fmla="*/ 149 w 14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62">
                <a:moveTo>
                  <a:pt x="0" y="0"/>
                </a:moveTo>
                <a:lnTo>
                  <a:pt x="25" y="25"/>
                </a:lnTo>
                <a:lnTo>
                  <a:pt x="0" y="62"/>
                </a:lnTo>
                <a:lnTo>
                  <a:pt x="149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47"/>
          <p:cNvSpPr>
            <a:spLocks noChangeShapeType="1"/>
          </p:cNvSpPr>
          <p:nvPr/>
        </p:nvSpPr>
        <p:spPr bwMode="auto">
          <a:xfrm>
            <a:off x="1789113" y="1812925"/>
            <a:ext cx="1587" cy="679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5" name="Freeform 48"/>
          <p:cNvSpPr>
            <a:spLocks/>
          </p:cNvSpPr>
          <p:nvPr/>
        </p:nvSpPr>
        <p:spPr bwMode="auto">
          <a:xfrm>
            <a:off x="1730375" y="1685925"/>
            <a:ext cx="98425" cy="236538"/>
          </a:xfrm>
          <a:custGeom>
            <a:avLst/>
            <a:gdLst>
              <a:gd name="T0" fmla="*/ 0 w 62"/>
              <a:gd name="T1" fmla="*/ 375501639 h 149"/>
              <a:gd name="T2" fmla="*/ 93246577 w 62"/>
              <a:gd name="T3" fmla="*/ 312498686 h 149"/>
              <a:gd name="T4" fmla="*/ 156249699 w 62"/>
              <a:gd name="T5" fmla="*/ 375501639 h 149"/>
              <a:gd name="T6" fmla="*/ 93246577 w 62"/>
              <a:gd name="T7" fmla="*/ 0 h 149"/>
              <a:gd name="T8" fmla="*/ 0 w 62"/>
              <a:gd name="T9" fmla="*/ 375501639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49"/>
              <a:gd name="T17" fmla="*/ 62 w 6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49">
                <a:moveTo>
                  <a:pt x="0" y="149"/>
                </a:moveTo>
                <a:lnTo>
                  <a:pt x="37" y="124"/>
                </a:lnTo>
                <a:lnTo>
                  <a:pt x="62" y="149"/>
                </a:lnTo>
                <a:lnTo>
                  <a:pt x="37" y="0"/>
                </a:lnTo>
                <a:lnTo>
                  <a:pt x="0" y="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6" name="Rectangle 49"/>
          <p:cNvSpPr>
            <a:spLocks noChangeArrowheads="1"/>
          </p:cNvSpPr>
          <p:nvPr/>
        </p:nvSpPr>
        <p:spPr bwMode="auto">
          <a:xfrm>
            <a:off x="1597025" y="20986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27" name="Freeform 50"/>
          <p:cNvSpPr>
            <a:spLocks/>
          </p:cNvSpPr>
          <p:nvPr/>
        </p:nvSpPr>
        <p:spPr bwMode="auto">
          <a:xfrm>
            <a:off x="1789113" y="2078038"/>
            <a:ext cx="747712" cy="374650"/>
          </a:xfrm>
          <a:custGeom>
            <a:avLst/>
            <a:gdLst>
              <a:gd name="T0" fmla="*/ 0 w 471"/>
              <a:gd name="T1" fmla="*/ 282257526 h 236"/>
              <a:gd name="T2" fmla="*/ 63004751 w 471"/>
              <a:gd name="T3" fmla="*/ 189012513 h 236"/>
              <a:gd name="T4" fmla="*/ 123488550 w 471"/>
              <a:gd name="T5" fmla="*/ 95765938 h 236"/>
              <a:gd name="T6" fmla="*/ 186491688 w 471"/>
              <a:gd name="T7" fmla="*/ 32762829 h 236"/>
              <a:gd name="T8" fmla="*/ 249496464 w 471"/>
              <a:gd name="T9" fmla="*/ 0 h 236"/>
              <a:gd name="T10" fmla="*/ 312499602 w 471"/>
              <a:gd name="T11" fmla="*/ 0 h 236"/>
              <a:gd name="T12" fmla="*/ 372983377 w 471"/>
              <a:gd name="T13" fmla="*/ 32762829 h 236"/>
              <a:gd name="T14" fmla="*/ 435988202 w 471"/>
              <a:gd name="T15" fmla="*/ 95765938 h 236"/>
              <a:gd name="T16" fmla="*/ 529233228 w 471"/>
              <a:gd name="T17" fmla="*/ 189012513 h 236"/>
              <a:gd name="T18" fmla="*/ 592237953 w 471"/>
              <a:gd name="T19" fmla="*/ 282257526 h 236"/>
              <a:gd name="T20" fmla="*/ 655241092 w 471"/>
              <a:gd name="T21" fmla="*/ 408265306 h 236"/>
              <a:gd name="T22" fmla="*/ 718245818 w 471"/>
              <a:gd name="T23" fmla="*/ 501511956 h 236"/>
              <a:gd name="T24" fmla="*/ 781248956 w 471"/>
              <a:gd name="T25" fmla="*/ 564515052 h 236"/>
              <a:gd name="T26" fmla="*/ 841732929 w 471"/>
              <a:gd name="T27" fmla="*/ 594756920 h 236"/>
              <a:gd name="T28" fmla="*/ 904737655 w 471"/>
              <a:gd name="T29" fmla="*/ 594756920 h 236"/>
              <a:gd name="T30" fmla="*/ 967740793 w 471"/>
              <a:gd name="T31" fmla="*/ 564515052 h 236"/>
              <a:gd name="T32" fmla="*/ 1030745519 w 471"/>
              <a:gd name="T33" fmla="*/ 501511956 h 236"/>
              <a:gd name="T34" fmla="*/ 1091229294 w 471"/>
              <a:gd name="T35" fmla="*/ 408265306 h 236"/>
              <a:gd name="T36" fmla="*/ 1186995270 w 471"/>
              <a:gd name="T37" fmla="*/ 282257526 h 2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71"/>
              <a:gd name="T58" fmla="*/ 0 h 236"/>
              <a:gd name="T59" fmla="*/ 471 w 471"/>
              <a:gd name="T60" fmla="*/ 236 h 2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71" h="236">
                <a:moveTo>
                  <a:pt x="0" y="112"/>
                </a:moveTo>
                <a:lnTo>
                  <a:pt x="25" y="75"/>
                </a:lnTo>
                <a:lnTo>
                  <a:pt x="49" y="38"/>
                </a:lnTo>
                <a:lnTo>
                  <a:pt x="74" y="13"/>
                </a:lnTo>
                <a:lnTo>
                  <a:pt x="99" y="0"/>
                </a:lnTo>
                <a:lnTo>
                  <a:pt x="124" y="0"/>
                </a:lnTo>
                <a:lnTo>
                  <a:pt x="148" y="13"/>
                </a:lnTo>
                <a:lnTo>
                  <a:pt x="173" y="38"/>
                </a:lnTo>
                <a:lnTo>
                  <a:pt x="210" y="75"/>
                </a:lnTo>
                <a:lnTo>
                  <a:pt x="235" y="112"/>
                </a:lnTo>
                <a:lnTo>
                  <a:pt x="260" y="162"/>
                </a:lnTo>
                <a:lnTo>
                  <a:pt x="285" y="199"/>
                </a:lnTo>
                <a:lnTo>
                  <a:pt x="310" y="224"/>
                </a:lnTo>
                <a:lnTo>
                  <a:pt x="334" y="236"/>
                </a:lnTo>
                <a:lnTo>
                  <a:pt x="359" y="236"/>
                </a:lnTo>
                <a:lnTo>
                  <a:pt x="384" y="224"/>
                </a:lnTo>
                <a:lnTo>
                  <a:pt x="409" y="199"/>
                </a:lnTo>
                <a:lnTo>
                  <a:pt x="433" y="162"/>
                </a:lnTo>
                <a:lnTo>
                  <a:pt x="471" y="11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28" name="Rectangle 51"/>
          <p:cNvSpPr>
            <a:spLocks noChangeArrowheads="1"/>
          </p:cNvSpPr>
          <p:nvPr/>
        </p:nvSpPr>
        <p:spPr bwMode="auto">
          <a:xfrm>
            <a:off x="2755900" y="2295525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29" name="Rectangle 52"/>
          <p:cNvSpPr>
            <a:spLocks noChangeArrowheads="1"/>
          </p:cNvSpPr>
          <p:nvPr/>
        </p:nvSpPr>
        <p:spPr bwMode="auto">
          <a:xfrm>
            <a:off x="1960563" y="15478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5530" name="Rectangle 53"/>
          <p:cNvSpPr>
            <a:spLocks noChangeArrowheads="1"/>
          </p:cNvSpPr>
          <p:nvPr/>
        </p:nvSpPr>
        <p:spPr bwMode="auto">
          <a:xfrm>
            <a:off x="2114550" y="1685925"/>
            <a:ext cx="139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i1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pSp>
        <p:nvGrpSpPr>
          <p:cNvPr id="63" name="Group 169"/>
          <p:cNvGrpSpPr>
            <a:grpSpLocks/>
          </p:cNvGrpSpPr>
          <p:nvPr/>
        </p:nvGrpSpPr>
        <p:grpSpPr bwMode="auto">
          <a:xfrm>
            <a:off x="5337175" y="5000625"/>
            <a:ext cx="1101725" cy="550863"/>
            <a:chOff x="2363" y="2915"/>
            <a:chExt cx="694" cy="472"/>
          </a:xfrm>
        </p:grpSpPr>
        <p:sp>
          <p:nvSpPr>
            <p:cNvPr id="15633" name="Rectangle 69"/>
            <p:cNvSpPr>
              <a:spLocks noChangeArrowheads="1"/>
            </p:cNvSpPr>
            <p:nvPr/>
          </p:nvSpPr>
          <p:spPr bwMode="auto">
            <a:xfrm>
              <a:off x="2363" y="2915"/>
              <a:ext cx="694" cy="47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kumimoji="1" lang="zh-CN" altLang="en-US" sz="2800">
                <a:latin typeface="Times New Roman" pitchFamily="18" charset="0"/>
              </a:endParaRPr>
            </a:p>
          </p:txBody>
        </p:sp>
        <p:sp>
          <p:nvSpPr>
            <p:cNvPr id="15634" name="Line 70"/>
            <p:cNvSpPr>
              <a:spLocks noChangeShapeType="1"/>
            </p:cNvSpPr>
            <p:nvPr/>
          </p:nvSpPr>
          <p:spPr bwMode="auto">
            <a:xfrm>
              <a:off x="2475" y="3064"/>
              <a:ext cx="4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35" name="Freeform 71"/>
            <p:cNvSpPr>
              <a:spLocks/>
            </p:cNvSpPr>
            <p:nvPr/>
          </p:nvSpPr>
          <p:spPr bwMode="auto">
            <a:xfrm>
              <a:off x="2475" y="3027"/>
              <a:ext cx="148" cy="62"/>
            </a:xfrm>
            <a:custGeom>
              <a:avLst/>
              <a:gdLst>
                <a:gd name="T0" fmla="*/ 148 w 148"/>
                <a:gd name="T1" fmla="*/ 0 h 62"/>
                <a:gd name="T2" fmla="*/ 124 w 148"/>
                <a:gd name="T3" fmla="*/ 37 h 62"/>
                <a:gd name="T4" fmla="*/ 148 w 148"/>
                <a:gd name="T5" fmla="*/ 62 h 62"/>
                <a:gd name="T6" fmla="*/ 0 w 148"/>
                <a:gd name="T7" fmla="*/ 37 h 62"/>
                <a:gd name="T8" fmla="*/ 148 w 148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62"/>
                <a:gd name="T17" fmla="*/ 148 w 148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62">
                  <a:moveTo>
                    <a:pt x="148" y="0"/>
                  </a:moveTo>
                  <a:lnTo>
                    <a:pt x="124" y="37"/>
                  </a:lnTo>
                  <a:lnTo>
                    <a:pt x="148" y="62"/>
                  </a:lnTo>
                  <a:lnTo>
                    <a:pt x="0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36" name="Rectangle 72"/>
            <p:cNvSpPr>
              <a:spLocks noChangeArrowheads="1"/>
            </p:cNvSpPr>
            <p:nvPr/>
          </p:nvSpPr>
          <p:spPr bwMode="auto">
            <a:xfrm>
              <a:off x="2682" y="3064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68" name="Group 168"/>
          <p:cNvGrpSpPr>
            <a:grpSpLocks/>
          </p:cNvGrpSpPr>
          <p:nvPr/>
        </p:nvGrpSpPr>
        <p:grpSpPr bwMode="auto">
          <a:xfrm>
            <a:off x="6438900" y="3930650"/>
            <a:ext cx="957263" cy="1379538"/>
            <a:chOff x="3057" y="2307"/>
            <a:chExt cx="603" cy="869"/>
          </a:xfrm>
        </p:grpSpPr>
        <p:sp>
          <p:nvSpPr>
            <p:cNvPr id="15629" name="Line 75"/>
            <p:cNvSpPr>
              <a:spLocks noChangeShapeType="1"/>
            </p:cNvSpPr>
            <p:nvPr/>
          </p:nvSpPr>
          <p:spPr bwMode="auto">
            <a:xfrm>
              <a:off x="3057" y="3151"/>
              <a:ext cx="5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30" name="Freeform 76"/>
            <p:cNvSpPr>
              <a:spLocks/>
            </p:cNvSpPr>
            <p:nvPr/>
          </p:nvSpPr>
          <p:spPr bwMode="auto">
            <a:xfrm>
              <a:off x="3057" y="3114"/>
              <a:ext cx="149" cy="62"/>
            </a:xfrm>
            <a:custGeom>
              <a:avLst/>
              <a:gdLst>
                <a:gd name="T0" fmla="*/ 149 w 149"/>
                <a:gd name="T1" fmla="*/ 0 h 62"/>
                <a:gd name="T2" fmla="*/ 124 w 149"/>
                <a:gd name="T3" fmla="*/ 37 h 62"/>
                <a:gd name="T4" fmla="*/ 149 w 149"/>
                <a:gd name="T5" fmla="*/ 62 h 62"/>
                <a:gd name="T6" fmla="*/ 0 w 149"/>
                <a:gd name="T7" fmla="*/ 37 h 62"/>
                <a:gd name="T8" fmla="*/ 149 w 149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62"/>
                <a:gd name="T17" fmla="*/ 149 w 14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62">
                  <a:moveTo>
                    <a:pt x="149" y="0"/>
                  </a:moveTo>
                  <a:lnTo>
                    <a:pt x="124" y="37"/>
                  </a:lnTo>
                  <a:lnTo>
                    <a:pt x="149" y="62"/>
                  </a:lnTo>
                  <a:lnTo>
                    <a:pt x="0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31" name="Line 77"/>
            <p:cNvSpPr>
              <a:spLocks noChangeShapeType="1"/>
            </p:cNvSpPr>
            <p:nvPr/>
          </p:nvSpPr>
          <p:spPr bwMode="auto">
            <a:xfrm flipV="1">
              <a:off x="3623" y="2331"/>
              <a:ext cx="1" cy="8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32" name="Freeform 78"/>
            <p:cNvSpPr>
              <a:spLocks/>
            </p:cNvSpPr>
            <p:nvPr/>
          </p:nvSpPr>
          <p:spPr bwMode="auto">
            <a:xfrm>
              <a:off x="3598" y="2307"/>
              <a:ext cx="62" cy="49"/>
            </a:xfrm>
            <a:custGeom>
              <a:avLst/>
              <a:gdLst>
                <a:gd name="T0" fmla="*/ 0 w 62"/>
                <a:gd name="T1" fmla="*/ 24 h 49"/>
                <a:gd name="T2" fmla="*/ 12 w 62"/>
                <a:gd name="T3" fmla="*/ 0 h 49"/>
                <a:gd name="T4" fmla="*/ 50 w 62"/>
                <a:gd name="T5" fmla="*/ 0 h 49"/>
                <a:gd name="T6" fmla="*/ 62 w 62"/>
                <a:gd name="T7" fmla="*/ 24 h 49"/>
                <a:gd name="T8" fmla="*/ 50 w 62"/>
                <a:gd name="T9" fmla="*/ 49 h 49"/>
                <a:gd name="T10" fmla="*/ 12 w 62"/>
                <a:gd name="T11" fmla="*/ 49 h 49"/>
                <a:gd name="T12" fmla="*/ 0 w 62"/>
                <a:gd name="T13" fmla="*/ 2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49"/>
                <a:gd name="T23" fmla="*/ 62 w 62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49">
                  <a:moveTo>
                    <a:pt x="0" y="24"/>
                  </a:moveTo>
                  <a:lnTo>
                    <a:pt x="12" y="0"/>
                  </a:lnTo>
                  <a:lnTo>
                    <a:pt x="50" y="0"/>
                  </a:lnTo>
                  <a:lnTo>
                    <a:pt x="62" y="24"/>
                  </a:lnTo>
                  <a:lnTo>
                    <a:pt x="50" y="49"/>
                  </a:lnTo>
                  <a:lnTo>
                    <a:pt x="12" y="4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Group 170"/>
          <p:cNvGrpSpPr>
            <a:grpSpLocks/>
          </p:cNvGrpSpPr>
          <p:nvPr/>
        </p:nvGrpSpPr>
        <p:grpSpPr bwMode="auto">
          <a:xfrm>
            <a:off x="3705225" y="4244975"/>
            <a:ext cx="1631950" cy="1027113"/>
            <a:chOff x="1335" y="2505"/>
            <a:chExt cx="1028" cy="647"/>
          </a:xfrm>
        </p:grpSpPr>
        <p:sp>
          <p:nvSpPr>
            <p:cNvPr id="15626" name="Line 94"/>
            <p:cNvSpPr>
              <a:spLocks noChangeShapeType="1"/>
            </p:cNvSpPr>
            <p:nvPr/>
          </p:nvSpPr>
          <p:spPr bwMode="auto">
            <a:xfrm>
              <a:off x="1360" y="3151"/>
              <a:ext cx="10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27" name="Line 95"/>
            <p:cNvSpPr>
              <a:spLocks noChangeShapeType="1"/>
            </p:cNvSpPr>
            <p:nvPr/>
          </p:nvSpPr>
          <p:spPr bwMode="auto">
            <a:xfrm>
              <a:off x="1360" y="2505"/>
              <a:ext cx="1" cy="6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28" name="Freeform 96"/>
            <p:cNvSpPr>
              <a:spLocks/>
            </p:cNvSpPr>
            <p:nvPr/>
          </p:nvSpPr>
          <p:spPr bwMode="auto">
            <a:xfrm>
              <a:off x="1335" y="2505"/>
              <a:ext cx="62" cy="149"/>
            </a:xfrm>
            <a:custGeom>
              <a:avLst/>
              <a:gdLst>
                <a:gd name="T0" fmla="*/ 0 w 62"/>
                <a:gd name="T1" fmla="*/ 149 h 149"/>
                <a:gd name="T2" fmla="*/ 25 w 62"/>
                <a:gd name="T3" fmla="*/ 124 h 149"/>
                <a:gd name="T4" fmla="*/ 62 w 62"/>
                <a:gd name="T5" fmla="*/ 149 h 149"/>
                <a:gd name="T6" fmla="*/ 25 w 62"/>
                <a:gd name="T7" fmla="*/ 0 h 149"/>
                <a:gd name="T8" fmla="*/ 0 w 62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9"/>
                <a:gd name="T17" fmla="*/ 62 w 62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9">
                  <a:moveTo>
                    <a:pt x="0" y="149"/>
                  </a:moveTo>
                  <a:lnTo>
                    <a:pt x="25" y="124"/>
                  </a:lnTo>
                  <a:lnTo>
                    <a:pt x="62" y="149"/>
                  </a:lnTo>
                  <a:lnTo>
                    <a:pt x="2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Group 159"/>
          <p:cNvGrpSpPr>
            <a:grpSpLocks/>
          </p:cNvGrpSpPr>
          <p:nvPr/>
        </p:nvGrpSpPr>
        <p:grpSpPr bwMode="auto">
          <a:xfrm>
            <a:off x="1682750" y="2927350"/>
            <a:ext cx="1235075" cy="1255713"/>
            <a:chOff x="297" y="1348"/>
            <a:chExt cx="778" cy="791"/>
          </a:xfrm>
        </p:grpSpPr>
        <p:sp>
          <p:nvSpPr>
            <p:cNvPr id="15618" name="Line 99"/>
            <p:cNvSpPr>
              <a:spLocks noChangeShapeType="1"/>
            </p:cNvSpPr>
            <p:nvPr/>
          </p:nvSpPr>
          <p:spPr bwMode="auto">
            <a:xfrm>
              <a:off x="368" y="1922"/>
              <a:ext cx="7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19" name="Freeform 100"/>
            <p:cNvSpPr>
              <a:spLocks/>
            </p:cNvSpPr>
            <p:nvPr/>
          </p:nvSpPr>
          <p:spPr bwMode="auto">
            <a:xfrm>
              <a:off x="914" y="1897"/>
              <a:ext cx="161" cy="62"/>
            </a:xfrm>
            <a:custGeom>
              <a:avLst/>
              <a:gdLst>
                <a:gd name="T0" fmla="*/ 0 w 161"/>
                <a:gd name="T1" fmla="*/ 0 h 62"/>
                <a:gd name="T2" fmla="*/ 37 w 161"/>
                <a:gd name="T3" fmla="*/ 25 h 62"/>
                <a:gd name="T4" fmla="*/ 0 w 161"/>
                <a:gd name="T5" fmla="*/ 62 h 62"/>
                <a:gd name="T6" fmla="*/ 161 w 161"/>
                <a:gd name="T7" fmla="*/ 25 h 62"/>
                <a:gd name="T8" fmla="*/ 0 w 161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"/>
                <a:gd name="T16" fmla="*/ 0 h 62"/>
                <a:gd name="T17" fmla="*/ 161 w 1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" h="62">
                  <a:moveTo>
                    <a:pt x="0" y="0"/>
                  </a:moveTo>
                  <a:lnTo>
                    <a:pt x="37" y="25"/>
                  </a:lnTo>
                  <a:lnTo>
                    <a:pt x="0" y="62"/>
                  </a:lnTo>
                  <a:lnTo>
                    <a:pt x="16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20" name="Line 101"/>
            <p:cNvSpPr>
              <a:spLocks noChangeShapeType="1"/>
            </p:cNvSpPr>
            <p:nvPr/>
          </p:nvSpPr>
          <p:spPr bwMode="auto">
            <a:xfrm>
              <a:off x="368" y="1512"/>
              <a:ext cx="1" cy="4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21" name="Freeform 102"/>
            <p:cNvSpPr>
              <a:spLocks/>
            </p:cNvSpPr>
            <p:nvPr/>
          </p:nvSpPr>
          <p:spPr bwMode="auto">
            <a:xfrm>
              <a:off x="344" y="1487"/>
              <a:ext cx="49" cy="149"/>
            </a:xfrm>
            <a:custGeom>
              <a:avLst/>
              <a:gdLst>
                <a:gd name="T0" fmla="*/ 0 w 49"/>
                <a:gd name="T1" fmla="*/ 149 h 149"/>
                <a:gd name="T2" fmla="*/ 24 w 49"/>
                <a:gd name="T3" fmla="*/ 124 h 149"/>
                <a:gd name="T4" fmla="*/ 49 w 49"/>
                <a:gd name="T5" fmla="*/ 149 h 149"/>
                <a:gd name="T6" fmla="*/ 24 w 49"/>
                <a:gd name="T7" fmla="*/ 0 h 149"/>
                <a:gd name="T8" fmla="*/ 0 w 49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49"/>
                <a:gd name="T17" fmla="*/ 49 w 49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49">
                  <a:moveTo>
                    <a:pt x="0" y="149"/>
                  </a:moveTo>
                  <a:lnTo>
                    <a:pt x="24" y="124"/>
                  </a:lnTo>
                  <a:lnTo>
                    <a:pt x="49" y="149"/>
                  </a:lnTo>
                  <a:lnTo>
                    <a:pt x="24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22" name="Rectangle 104"/>
            <p:cNvSpPr>
              <a:spLocks noChangeArrowheads="1"/>
            </p:cNvSpPr>
            <p:nvPr/>
          </p:nvSpPr>
          <p:spPr bwMode="auto">
            <a:xfrm>
              <a:off x="978" y="1947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23" name="Rectangle 105"/>
            <p:cNvSpPr>
              <a:spLocks noChangeArrowheads="1"/>
            </p:cNvSpPr>
            <p:nvPr/>
          </p:nvSpPr>
          <p:spPr bwMode="auto">
            <a:xfrm>
              <a:off x="297" y="187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24" name="Rectangle 106"/>
            <p:cNvSpPr>
              <a:spLocks noChangeArrowheads="1"/>
            </p:cNvSpPr>
            <p:nvPr/>
          </p:nvSpPr>
          <p:spPr bwMode="auto">
            <a:xfrm>
              <a:off x="477" y="134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25" name="Rectangle 107"/>
            <p:cNvSpPr>
              <a:spLocks noChangeArrowheads="1"/>
            </p:cNvSpPr>
            <p:nvPr/>
          </p:nvSpPr>
          <p:spPr bwMode="auto">
            <a:xfrm>
              <a:off x="569" y="1435"/>
              <a:ext cx="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i2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3036888" y="3582988"/>
            <a:ext cx="982662" cy="927100"/>
            <a:chOff x="1907704" y="2882396"/>
            <a:chExt cx="982364" cy="927100"/>
          </a:xfrm>
        </p:grpSpPr>
        <p:grpSp>
          <p:nvGrpSpPr>
            <p:cNvPr id="15610" name="Group 162"/>
            <p:cNvGrpSpPr>
              <a:grpSpLocks/>
            </p:cNvGrpSpPr>
            <p:nvPr/>
          </p:nvGrpSpPr>
          <p:grpSpPr bwMode="auto">
            <a:xfrm>
              <a:off x="2339205" y="2993521"/>
              <a:ext cx="550863" cy="550863"/>
              <a:chOff x="1186" y="2158"/>
              <a:chExt cx="347" cy="347"/>
            </a:xfrm>
          </p:grpSpPr>
          <p:sp>
            <p:nvSpPr>
              <p:cNvPr id="15616" name="Freeform 92"/>
              <p:cNvSpPr>
                <a:spLocks/>
              </p:cNvSpPr>
              <p:nvPr/>
            </p:nvSpPr>
            <p:spPr bwMode="auto">
              <a:xfrm>
                <a:off x="1186" y="2158"/>
                <a:ext cx="347" cy="347"/>
              </a:xfrm>
              <a:custGeom>
                <a:avLst/>
                <a:gdLst>
                  <a:gd name="T0" fmla="*/ 0 w 347"/>
                  <a:gd name="T1" fmla="*/ 173 h 347"/>
                  <a:gd name="T2" fmla="*/ 25 w 347"/>
                  <a:gd name="T3" fmla="*/ 87 h 347"/>
                  <a:gd name="T4" fmla="*/ 87 w 347"/>
                  <a:gd name="T5" fmla="*/ 12 h 347"/>
                  <a:gd name="T6" fmla="*/ 174 w 347"/>
                  <a:gd name="T7" fmla="*/ 0 h 347"/>
                  <a:gd name="T8" fmla="*/ 260 w 347"/>
                  <a:gd name="T9" fmla="*/ 12 h 347"/>
                  <a:gd name="T10" fmla="*/ 322 w 347"/>
                  <a:gd name="T11" fmla="*/ 87 h 347"/>
                  <a:gd name="T12" fmla="*/ 347 w 347"/>
                  <a:gd name="T13" fmla="*/ 173 h 347"/>
                  <a:gd name="T14" fmla="*/ 322 w 347"/>
                  <a:gd name="T15" fmla="*/ 260 h 347"/>
                  <a:gd name="T16" fmla="*/ 260 w 347"/>
                  <a:gd name="T17" fmla="*/ 322 h 347"/>
                  <a:gd name="T18" fmla="*/ 174 w 347"/>
                  <a:gd name="T19" fmla="*/ 347 h 347"/>
                  <a:gd name="T20" fmla="*/ 87 w 347"/>
                  <a:gd name="T21" fmla="*/ 322 h 347"/>
                  <a:gd name="T22" fmla="*/ 25 w 347"/>
                  <a:gd name="T23" fmla="*/ 260 h 347"/>
                  <a:gd name="T24" fmla="*/ 0 w 347"/>
                  <a:gd name="T25" fmla="*/ 173 h 3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7"/>
                  <a:gd name="T40" fmla="*/ 0 h 347"/>
                  <a:gd name="T41" fmla="*/ 347 w 347"/>
                  <a:gd name="T42" fmla="*/ 347 h 34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7" h="347">
                    <a:moveTo>
                      <a:pt x="0" y="173"/>
                    </a:moveTo>
                    <a:lnTo>
                      <a:pt x="25" y="87"/>
                    </a:lnTo>
                    <a:lnTo>
                      <a:pt x="87" y="12"/>
                    </a:lnTo>
                    <a:lnTo>
                      <a:pt x="174" y="0"/>
                    </a:lnTo>
                    <a:lnTo>
                      <a:pt x="260" y="12"/>
                    </a:lnTo>
                    <a:lnTo>
                      <a:pt x="322" y="87"/>
                    </a:lnTo>
                    <a:lnTo>
                      <a:pt x="347" y="173"/>
                    </a:lnTo>
                    <a:lnTo>
                      <a:pt x="322" y="260"/>
                    </a:lnTo>
                    <a:lnTo>
                      <a:pt x="260" y="322"/>
                    </a:lnTo>
                    <a:lnTo>
                      <a:pt x="174" y="347"/>
                    </a:lnTo>
                    <a:lnTo>
                      <a:pt x="87" y="322"/>
                    </a:lnTo>
                    <a:lnTo>
                      <a:pt x="25" y="26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7" name="Rectangle 93"/>
              <p:cNvSpPr>
                <a:spLocks noChangeArrowheads="1"/>
              </p:cNvSpPr>
              <p:nvPr/>
            </p:nvSpPr>
            <p:spPr bwMode="auto">
              <a:xfrm>
                <a:off x="1279" y="2216"/>
                <a:ext cx="1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宋体" charset="-122"/>
                  </a:rPr>
                  <a:t>∑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</p:grpSp>
        <p:grpSp>
          <p:nvGrpSpPr>
            <p:cNvPr id="15611" name="Group 161"/>
            <p:cNvGrpSpPr>
              <a:grpSpLocks/>
            </p:cNvGrpSpPr>
            <p:nvPr/>
          </p:nvGrpSpPr>
          <p:grpSpPr bwMode="auto">
            <a:xfrm>
              <a:off x="1907704" y="3209421"/>
              <a:ext cx="396000" cy="98425"/>
              <a:chOff x="604" y="2294"/>
              <a:chExt cx="582" cy="62"/>
            </a:xfrm>
          </p:grpSpPr>
          <p:sp>
            <p:nvSpPr>
              <p:cNvPr id="15614" name="Line 97"/>
              <p:cNvSpPr>
                <a:spLocks noChangeShapeType="1"/>
              </p:cNvSpPr>
              <p:nvPr/>
            </p:nvSpPr>
            <p:spPr bwMode="auto">
              <a:xfrm>
                <a:off x="604" y="2331"/>
                <a:ext cx="58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5" name="Freeform 98"/>
              <p:cNvSpPr>
                <a:spLocks/>
              </p:cNvSpPr>
              <p:nvPr/>
            </p:nvSpPr>
            <p:spPr bwMode="auto">
              <a:xfrm>
                <a:off x="1037" y="2294"/>
                <a:ext cx="149" cy="62"/>
              </a:xfrm>
              <a:custGeom>
                <a:avLst/>
                <a:gdLst>
                  <a:gd name="T0" fmla="*/ 0 w 149"/>
                  <a:gd name="T1" fmla="*/ 0 h 62"/>
                  <a:gd name="T2" fmla="*/ 25 w 149"/>
                  <a:gd name="T3" fmla="*/ 37 h 62"/>
                  <a:gd name="T4" fmla="*/ 0 w 149"/>
                  <a:gd name="T5" fmla="*/ 62 h 62"/>
                  <a:gd name="T6" fmla="*/ 149 w 149"/>
                  <a:gd name="T7" fmla="*/ 37 h 62"/>
                  <a:gd name="T8" fmla="*/ 0 w 149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"/>
                  <a:gd name="T16" fmla="*/ 0 h 62"/>
                  <a:gd name="T17" fmla="*/ 149 w 149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" h="62">
                    <a:moveTo>
                      <a:pt x="0" y="0"/>
                    </a:moveTo>
                    <a:lnTo>
                      <a:pt x="25" y="37"/>
                    </a:lnTo>
                    <a:lnTo>
                      <a:pt x="0" y="62"/>
                    </a:lnTo>
                    <a:lnTo>
                      <a:pt x="14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12" name="Rectangle 108"/>
            <p:cNvSpPr>
              <a:spLocks noChangeArrowheads="1"/>
            </p:cNvSpPr>
            <p:nvPr/>
          </p:nvSpPr>
          <p:spPr bwMode="auto">
            <a:xfrm>
              <a:off x="2123728" y="2882396"/>
              <a:ext cx="25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宋体" charset="-122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5613" name="Rectangle 109"/>
            <p:cNvSpPr>
              <a:spLocks noChangeArrowheads="1"/>
            </p:cNvSpPr>
            <p:nvPr/>
          </p:nvSpPr>
          <p:spPr bwMode="auto">
            <a:xfrm>
              <a:off x="2277293" y="3504696"/>
              <a:ext cx="25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宋体" charset="-122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</p:grpSp>
      <p:grpSp>
        <p:nvGrpSpPr>
          <p:cNvPr id="95" name="Group 160"/>
          <p:cNvGrpSpPr>
            <a:grpSpLocks/>
          </p:cNvGrpSpPr>
          <p:nvPr/>
        </p:nvGrpSpPr>
        <p:grpSpPr bwMode="auto">
          <a:xfrm>
            <a:off x="3035300" y="4087813"/>
            <a:ext cx="360363" cy="334962"/>
            <a:chOff x="612" y="2406"/>
            <a:chExt cx="227" cy="211"/>
          </a:xfrm>
        </p:grpSpPr>
        <p:sp>
          <p:nvSpPr>
            <p:cNvPr id="15608" name="Rectangle 110"/>
            <p:cNvSpPr>
              <a:spLocks noChangeArrowheads="1"/>
            </p:cNvSpPr>
            <p:nvPr/>
          </p:nvSpPr>
          <p:spPr bwMode="auto">
            <a:xfrm>
              <a:off x="612" y="2406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09" name="Rectangle 111"/>
            <p:cNvSpPr>
              <a:spLocks noChangeArrowheads="1"/>
            </p:cNvSpPr>
            <p:nvPr/>
          </p:nvSpPr>
          <p:spPr bwMode="auto">
            <a:xfrm>
              <a:off x="751" y="2481"/>
              <a:ext cx="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i2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98" name="Group 171"/>
          <p:cNvGrpSpPr>
            <a:grpSpLocks/>
          </p:cNvGrpSpPr>
          <p:nvPr/>
        </p:nvGrpSpPr>
        <p:grpSpPr bwMode="auto">
          <a:xfrm>
            <a:off x="3443288" y="4462463"/>
            <a:ext cx="236537" cy="342900"/>
            <a:chOff x="1170" y="2642"/>
            <a:chExt cx="149" cy="216"/>
          </a:xfrm>
        </p:grpSpPr>
        <p:sp>
          <p:nvSpPr>
            <p:cNvPr id="15606" name="Rectangle 113"/>
            <p:cNvSpPr>
              <a:spLocks noChangeArrowheads="1"/>
            </p:cNvSpPr>
            <p:nvPr/>
          </p:nvSpPr>
          <p:spPr bwMode="auto">
            <a:xfrm>
              <a:off x="1170" y="2642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07" name="Rectangle 114"/>
            <p:cNvSpPr>
              <a:spLocks noChangeArrowheads="1"/>
            </p:cNvSpPr>
            <p:nvPr/>
          </p:nvSpPr>
          <p:spPr bwMode="auto">
            <a:xfrm>
              <a:off x="1282" y="2724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01" name="Group 165"/>
          <p:cNvGrpSpPr>
            <a:grpSpLocks/>
          </p:cNvGrpSpPr>
          <p:nvPr/>
        </p:nvGrpSpPr>
        <p:grpSpPr bwMode="auto">
          <a:xfrm>
            <a:off x="3571875" y="2771775"/>
            <a:ext cx="1293813" cy="1004888"/>
            <a:chOff x="1251" y="1493"/>
            <a:chExt cx="815" cy="633"/>
          </a:xfrm>
        </p:grpSpPr>
        <p:sp>
          <p:nvSpPr>
            <p:cNvPr id="15597" name="Line 116"/>
            <p:cNvSpPr>
              <a:spLocks noChangeShapeType="1"/>
            </p:cNvSpPr>
            <p:nvPr/>
          </p:nvSpPr>
          <p:spPr bwMode="auto">
            <a:xfrm>
              <a:off x="1360" y="1922"/>
              <a:ext cx="7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98" name="Freeform 117"/>
            <p:cNvSpPr>
              <a:spLocks/>
            </p:cNvSpPr>
            <p:nvPr/>
          </p:nvSpPr>
          <p:spPr bwMode="auto">
            <a:xfrm>
              <a:off x="1917" y="1885"/>
              <a:ext cx="149" cy="62"/>
            </a:xfrm>
            <a:custGeom>
              <a:avLst/>
              <a:gdLst>
                <a:gd name="T0" fmla="*/ 0 w 149"/>
                <a:gd name="T1" fmla="*/ 0 h 62"/>
                <a:gd name="T2" fmla="*/ 25 w 149"/>
                <a:gd name="T3" fmla="*/ 37 h 62"/>
                <a:gd name="T4" fmla="*/ 0 w 149"/>
                <a:gd name="T5" fmla="*/ 62 h 62"/>
                <a:gd name="T6" fmla="*/ 149 w 149"/>
                <a:gd name="T7" fmla="*/ 37 h 62"/>
                <a:gd name="T8" fmla="*/ 0 w 149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62"/>
                <a:gd name="T17" fmla="*/ 149 w 14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62">
                  <a:moveTo>
                    <a:pt x="0" y="0"/>
                  </a:moveTo>
                  <a:lnTo>
                    <a:pt x="25" y="37"/>
                  </a:lnTo>
                  <a:lnTo>
                    <a:pt x="0" y="62"/>
                  </a:lnTo>
                  <a:lnTo>
                    <a:pt x="14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99" name="Line 118"/>
            <p:cNvSpPr>
              <a:spLocks noChangeShapeType="1"/>
            </p:cNvSpPr>
            <p:nvPr/>
          </p:nvSpPr>
          <p:spPr bwMode="auto">
            <a:xfrm>
              <a:off x="1360" y="1632"/>
              <a:ext cx="1" cy="3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00" name="Freeform 119"/>
            <p:cNvSpPr>
              <a:spLocks/>
            </p:cNvSpPr>
            <p:nvPr/>
          </p:nvSpPr>
          <p:spPr bwMode="auto">
            <a:xfrm>
              <a:off x="1335" y="1537"/>
              <a:ext cx="62" cy="162"/>
            </a:xfrm>
            <a:custGeom>
              <a:avLst/>
              <a:gdLst>
                <a:gd name="T0" fmla="*/ 0 w 62"/>
                <a:gd name="T1" fmla="*/ 162 h 162"/>
                <a:gd name="T2" fmla="*/ 25 w 62"/>
                <a:gd name="T3" fmla="*/ 124 h 162"/>
                <a:gd name="T4" fmla="*/ 62 w 62"/>
                <a:gd name="T5" fmla="*/ 162 h 162"/>
                <a:gd name="T6" fmla="*/ 25 w 62"/>
                <a:gd name="T7" fmla="*/ 0 h 162"/>
                <a:gd name="T8" fmla="*/ 0 w 62"/>
                <a:gd name="T9" fmla="*/ 162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62"/>
                <a:gd name="T17" fmla="*/ 62 w 6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62">
                  <a:moveTo>
                    <a:pt x="0" y="162"/>
                  </a:moveTo>
                  <a:lnTo>
                    <a:pt x="25" y="124"/>
                  </a:lnTo>
                  <a:lnTo>
                    <a:pt x="62" y="162"/>
                  </a:lnTo>
                  <a:lnTo>
                    <a:pt x="25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01" name="Rectangle 120"/>
            <p:cNvSpPr>
              <a:spLocks noChangeArrowheads="1"/>
            </p:cNvSpPr>
            <p:nvPr/>
          </p:nvSpPr>
          <p:spPr bwMode="auto">
            <a:xfrm>
              <a:off x="1251" y="182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02" name="Rectangle 122"/>
            <p:cNvSpPr>
              <a:spLocks noChangeArrowheads="1"/>
            </p:cNvSpPr>
            <p:nvPr/>
          </p:nvSpPr>
          <p:spPr bwMode="auto">
            <a:xfrm>
              <a:off x="1981" y="193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03" name="Rectangle 123"/>
            <p:cNvSpPr>
              <a:spLocks noChangeArrowheads="1"/>
            </p:cNvSpPr>
            <p:nvPr/>
          </p:nvSpPr>
          <p:spPr bwMode="auto">
            <a:xfrm>
              <a:off x="1444" y="150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04" name="Rectangle 124"/>
            <p:cNvSpPr>
              <a:spLocks noChangeArrowheads="1"/>
            </p:cNvSpPr>
            <p:nvPr/>
          </p:nvSpPr>
          <p:spPr bwMode="auto">
            <a:xfrm>
              <a:off x="1540" y="1595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05" name="Rectangle 125"/>
            <p:cNvSpPr>
              <a:spLocks noChangeArrowheads="1"/>
            </p:cNvSpPr>
            <p:nvPr/>
          </p:nvSpPr>
          <p:spPr bwMode="auto">
            <a:xfrm>
              <a:off x="1521" y="1493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′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11" name="Group 173"/>
          <p:cNvGrpSpPr>
            <a:grpSpLocks/>
          </p:cNvGrpSpPr>
          <p:nvPr/>
        </p:nvGrpSpPr>
        <p:grpSpPr bwMode="auto">
          <a:xfrm>
            <a:off x="3979863" y="4129088"/>
            <a:ext cx="1122362" cy="1130300"/>
            <a:chOff x="1508" y="2432"/>
            <a:chExt cx="707" cy="712"/>
          </a:xfrm>
        </p:grpSpPr>
        <p:sp>
          <p:nvSpPr>
            <p:cNvPr id="15589" name="Line 126"/>
            <p:cNvSpPr>
              <a:spLocks noChangeShapeType="1"/>
            </p:cNvSpPr>
            <p:nvPr/>
          </p:nvSpPr>
          <p:spPr bwMode="auto">
            <a:xfrm>
              <a:off x="1508" y="2915"/>
              <a:ext cx="7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90" name="Freeform 127"/>
            <p:cNvSpPr>
              <a:spLocks/>
            </p:cNvSpPr>
            <p:nvPr/>
          </p:nvSpPr>
          <p:spPr bwMode="auto">
            <a:xfrm>
              <a:off x="2053" y="2890"/>
              <a:ext cx="162" cy="50"/>
            </a:xfrm>
            <a:custGeom>
              <a:avLst/>
              <a:gdLst>
                <a:gd name="T0" fmla="*/ 0 w 162"/>
                <a:gd name="T1" fmla="*/ 0 h 50"/>
                <a:gd name="T2" fmla="*/ 38 w 162"/>
                <a:gd name="T3" fmla="*/ 25 h 50"/>
                <a:gd name="T4" fmla="*/ 0 w 162"/>
                <a:gd name="T5" fmla="*/ 50 h 50"/>
                <a:gd name="T6" fmla="*/ 162 w 162"/>
                <a:gd name="T7" fmla="*/ 25 h 50"/>
                <a:gd name="T8" fmla="*/ 0 w 16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50"/>
                <a:gd name="T17" fmla="*/ 162 w 16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50">
                  <a:moveTo>
                    <a:pt x="0" y="0"/>
                  </a:moveTo>
                  <a:lnTo>
                    <a:pt x="38" y="25"/>
                  </a:lnTo>
                  <a:lnTo>
                    <a:pt x="0" y="50"/>
                  </a:lnTo>
                  <a:lnTo>
                    <a:pt x="16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91" name="Line 128"/>
            <p:cNvSpPr>
              <a:spLocks noChangeShapeType="1"/>
            </p:cNvSpPr>
            <p:nvPr/>
          </p:nvSpPr>
          <p:spPr bwMode="auto">
            <a:xfrm>
              <a:off x="1533" y="2617"/>
              <a:ext cx="1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92" name="Freeform 129"/>
            <p:cNvSpPr>
              <a:spLocks/>
            </p:cNvSpPr>
            <p:nvPr/>
          </p:nvSpPr>
          <p:spPr bwMode="auto">
            <a:xfrm>
              <a:off x="1508" y="2530"/>
              <a:ext cx="62" cy="149"/>
            </a:xfrm>
            <a:custGeom>
              <a:avLst/>
              <a:gdLst>
                <a:gd name="T0" fmla="*/ 0 w 62"/>
                <a:gd name="T1" fmla="*/ 149 h 149"/>
                <a:gd name="T2" fmla="*/ 25 w 62"/>
                <a:gd name="T3" fmla="*/ 124 h 149"/>
                <a:gd name="T4" fmla="*/ 62 w 62"/>
                <a:gd name="T5" fmla="*/ 149 h 149"/>
                <a:gd name="T6" fmla="*/ 25 w 62"/>
                <a:gd name="T7" fmla="*/ 0 h 149"/>
                <a:gd name="T8" fmla="*/ 0 w 62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9"/>
                <a:gd name="T17" fmla="*/ 62 w 62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9">
                  <a:moveTo>
                    <a:pt x="0" y="149"/>
                  </a:moveTo>
                  <a:lnTo>
                    <a:pt x="25" y="124"/>
                  </a:lnTo>
                  <a:lnTo>
                    <a:pt x="62" y="149"/>
                  </a:lnTo>
                  <a:lnTo>
                    <a:pt x="2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93" name="Rectangle 130"/>
            <p:cNvSpPr>
              <a:spLocks noChangeArrowheads="1"/>
            </p:cNvSpPr>
            <p:nvPr/>
          </p:nvSpPr>
          <p:spPr bwMode="auto">
            <a:xfrm>
              <a:off x="1629" y="243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594" name="Rectangle 131"/>
            <p:cNvSpPr>
              <a:spLocks noChangeArrowheads="1"/>
            </p:cNvSpPr>
            <p:nvPr/>
          </p:nvSpPr>
          <p:spPr bwMode="auto">
            <a:xfrm>
              <a:off x="1724" y="2543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595" name="Rectangle 132"/>
            <p:cNvSpPr>
              <a:spLocks noChangeArrowheads="1"/>
            </p:cNvSpPr>
            <p:nvPr/>
          </p:nvSpPr>
          <p:spPr bwMode="auto">
            <a:xfrm>
              <a:off x="1586" y="295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596" name="Rectangle 136"/>
            <p:cNvSpPr>
              <a:spLocks noChangeArrowheads="1"/>
            </p:cNvSpPr>
            <p:nvPr/>
          </p:nvSpPr>
          <p:spPr bwMode="auto">
            <a:xfrm>
              <a:off x="2093" y="2927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4019550" y="3395663"/>
            <a:ext cx="3906838" cy="1154112"/>
            <a:chOff x="2890068" y="2695370"/>
            <a:chExt cx="3906837" cy="1153814"/>
          </a:xfrm>
        </p:grpSpPr>
        <p:grpSp>
          <p:nvGrpSpPr>
            <p:cNvPr id="15561" name="Group 166"/>
            <p:cNvGrpSpPr>
              <a:grpSpLocks/>
            </p:cNvGrpSpPr>
            <p:nvPr/>
          </p:nvGrpSpPr>
          <p:grpSpPr bwMode="auto">
            <a:xfrm>
              <a:off x="3834630" y="2696659"/>
              <a:ext cx="1849438" cy="1152525"/>
              <a:chOff x="2128" y="1971"/>
              <a:chExt cx="1165" cy="726"/>
            </a:xfrm>
          </p:grpSpPr>
          <p:sp>
            <p:nvSpPr>
              <p:cNvPr id="15575" name="Line 55"/>
              <p:cNvSpPr>
                <a:spLocks noChangeShapeType="1"/>
              </p:cNvSpPr>
              <p:nvPr/>
            </p:nvSpPr>
            <p:spPr bwMode="auto">
              <a:xfrm>
                <a:off x="2425" y="2617"/>
                <a:ext cx="64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6" name="Freeform 56"/>
              <p:cNvSpPr>
                <a:spLocks/>
              </p:cNvSpPr>
              <p:nvPr/>
            </p:nvSpPr>
            <p:spPr bwMode="auto">
              <a:xfrm>
                <a:off x="2921" y="2592"/>
                <a:ext cx="148" cy="62"/>
              </a:xfrm>
              <a:custGeom>
                <a:avLst/>
                <a:gdLst>
                  <a:gd name="T0" fmla="*/ 0 w 148"/>
                  <a:gd name="T1" fmla="*/ 0 h 62"/>
                  <a:gd name="T2" fmla="*/ 25 w 148"/>
                  <a:gd name="T3" fmla="*/ 25 h 62"/>
                  <a:gd name="T4" fmla="*/ 0 w 148"/>
                  <a:gd name="T5" fmla="*/ 62 h 62"/>
                  <a:gd name="T6" fmla="*/ 148 w 148"/>
                  <a:gd name="T7" fmla="*/ 25 h 62"/>
                  <a:gd name="T8" fmla="*/ 0 w 148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62"/>
                  <a:gd name="T17" fmla="*/ 148 w 148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62">
                    <a:moveTo>
                      <a:pt x="0" y="0"/>
                    </a:moveTo>
                    <a:lnTo>
                      <a:pt x="25" y="25"/>
                    </a:lnTo>
                    <a:lnTo>
                      <a:pt x="0" y="62"/>
                    </a:lnTo>
                    <a:lnTo>
                      <a:pt x="148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7" name="Line 57"/>
              <p:cNvSpPr>
                <a:spLocks noChangeShapeType="1"/>
              </p:cNvSpPr>
              <p:nvPr/>
            </p:nvSpPr>
            <p:spPr bwMode="auto">
              <a:xfrm flipV="1">
                <a:off x="2425" y="2158"/>
                <a:ext cx="1" cy="4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8" name="Freeform 58"/>
              <p:cNvSpPr>
                <a:spLocks/>
              </p:cNvSpPr>
              <p:nvPr/>
            </p:nvSpPr>
            <p:spPr bwMode="auto">
              <a:xfrm>
                <a:off x="2400" y="2158"/>
                <a:ext cx="62" cy="149"/>
              </a:xfrm>
              <a:custGeom>
                <a:avLst/>
                <a:gdLst>
                  <a:gd name="T0" fmla="*/ 0 w 62"/>
                  <a:gd name="T1" fmla="*/ 149 h 149"/>
                  <a:gd name="T2" fmla="*/ 25 w 62"/>
                  <a:gd name="T3" fmla="*/ 124 h 149"/>
                  <a:gd name="T4" fmla="*/ 62 w 62"/>
                  <a:gd name="T5" fmla="*/ 149 h 149"/>
                  <a:gd name="T6" fmla="*/ 25 w 62"/>
                  <a:gd name="T7" fmla="*/ 0 h 149"/>
                  <a:gd name="T8" fmla="*/ 0 w 62"/>
                  <a:gd name="T9" fmla="*/ 149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149"/>
                  <a:gd name="T17" fmla="*/ 62 w 62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149">
                    <a:moveTo>
                      <a:pt x="0" y="149"/>
                    </a:moveTo>
                    <a:lnTo>
                      <a:pt x="25" y="124"/>
                    </a:lnTo>
                    <a:lnTo>
                      <a:pt x="62" y="149"/>
                    </a:lnTo>
                    <a:lnTo>
                      <a:pt x="25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9" name="Freeform 59"/>
              <p:cNvSpPr>
                <a:spLocks/>
              </p:cNvSpPr>
              <p:nvPr/>
            </p:nvSpPr>
            <p:spPr bwMode="auto">
              <a:xfrm>
                <a:off x="2535" y="2212"/>
                <a:ext cx="236" cy="409"/>
              </a:xfrm>
              <a:custGeom>
                <a:avLst/>
                <a:gdLst>
                  <a:gd name="T0" fmla="*/ 236 w 236"/>
                  <a:gd name="T1" fmla="*/ 0 h 409"/>
                  <a:gd name="T2" fmla="*/ 236 w 236"/>
                  <a:gd name="T3" fmla="*/ 87 h 409"/>
                  <a:gd name="T4" fmla="*/ 223 w 236"/>
                  <a:gd name="T5" fmla="*/ 161 h 409"/>
                  <a:gd name="T6" fmla="*/ 211 w 236"/>
                  <a:gd name="T7" fmla="*/ 223 h 409"/>
                  <a:gd name="T8" fmla="*/ 211 w 236"/>
                  <a:gd name="T9" fmla="*/ 273 h 409"/>
                  <a:gd name="T10" fmla="*/ 186 w 236"/>
                  <a:gd name="T11" fmla="*/ 310 h 409"/>
                  <a:gd name="T12" fmla="*/ 174 w 236"/>
                  <a:gd name="T13" fmla="*/ 335 h 409"/>
                  <a:gd name="T14" fmla="*/ 137 w 236"/>
                  <a:gd name="T15" fmla="*/ 347 h 409"/>
                  <a:gd name="T16" fmla="*/ 100 w 236"/>
                  <a:gd name="T17" fmla="*/ 372 h 409"/>
                  <a:gd name="T18" fmla="*/ 50 w 236"/>
                  <a:gd name="T19" fmla="*/ 385 h 409"/>
                  <a:gd name="T20" fmla="*/ 0 w 236"/>
                  <a:gd name="T21" fmla="*/ 409 h 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409"/>
                  <a:gd name="T35" fmla="*/ 236 w 236"/>
                  <a:gd name="T36" fmla="*/ 409 h 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409">
                    <a:moveTo>
                      <a:pt x="236" y="0"/>
                    </a:moveTo>
                    <a:lnTo>
                      <a:pt x="236" y="87"/>
                    </a:lnTo>
                    <a:lnTo>
                      <a:pt x="223" y="161"/>
                    </a:lnTo>
                    <a:lnTo>
                      <a:pt x="211" y="223"/>
                    </a:lnTo>
                    <a:lnTo>
                      <a:pt x="211" y="273"/>
                    </a:lnTo>
                    <a:lnTo>
                      <a:pt x="186" y="310"/>
                    </a:lnTo>
                    <a:lnTo>
                      <a:pt x="174" y="335"/>
                    </a:lnTo>
                    <a:lnTo>
                      <a:pt x="137" y="347"/>
                    </a:lnTo>
                    <a:lnTo>
                      <a:pt x="100" y="372"/>
                    </a:lnTo>
                    <a:lnTo>
                      <a:pt x="50" y="385"/>
                    </a:lnTo>
                    <a:lnTo>
                      <a:pt x="0" y="40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0" name="Rectangle 60"/>
              <p:cNvSpPr>
                <a:spLocks noChangeArrowheads="1"/>
              </p:cNvSpPr>
              <p:nvPr/>
            </p:nvSpPr>
            <p:spPr bwMode="auto">
              <a:xfrm>
                <a:off x="2279" y="2071"/>
                <a:ext cx="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81" name="Rectangle 61"/>
              <p:cNvSpPr>
                <a:spLocks noChangeArrowheads="1"/>
              </p:cNvSpPr>
              <p:nvPr/>
            </p:nvSpPr>
            <p:spPr bwMode="auto">
              <a:xfrm>
                <a:off x="2329" y="21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o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82" name="Rectangle 62"/>
              <p:cNvSpPr>
                <a:spLocks noChangeArrowheads="1"/>
              </p:cNvSpPr>
              <p:nvPr/>
            </p:nvSpPr>
            <p:spPr bwMode="auto">
              <a:xfrm>
                <a:off x="2304" y="2505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83" name="Rectangle 63"/>
              <p:cNvSpPr>
                <a:spLocks noChangeArrowheads="1"/>
              </p:cNvSpPr>
              <p:nvPr/>
            </p:nvSpPr>
            <p:spPr bwMode="auto">
              <a:xfrm>
                <a:off x="2970" y="239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u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84" name="Rectangle 64"/>
              <p:cNvSpPr>
                <a:spLocks noChangeArrowheads="1"/>
              </p:cNvSpPr>
              <p:nvPr/>
            </p:nvSpPr>
            <p:spPr bwMode="auto">
              <a:xfrm>
                <a:off x="3056" y="246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be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85" name="Line 65"/>
              <p:cNvSpPr>
                <a:spLocks noChangeShapeType="1"/>
              </p:cNvSpPr>
              <p:nvPr/>
            </p:nvSpPr>
            <p:spPr bwMode="auto">
              <a:xfrm>
                <a:off x="2785" y="2033"/>
                <a:ext cx="23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6" name="Freeform 66"/>
              <p:cNvSpPr>
                <a:spLocks/>
              </p:cNvSpPr>
              <p:nvPr/>
            </p:nvSpPr>
            <p:spPr bwMode="auto">
              <a:xfrm>
                <a:off x="2921" y="2009"/>
                <a:ext cx="148" cy="49"/>
              </a:xfrm>
              <a:custGeom>
                <a:avLst/>
                <a:gdLst>
                  <a:gd name="T0" fmla="*/ 0 w 148"/>
                  <a:gd name="T1" fmla="*/ 0 h 49"/>
                  <a:gd name="T2" fmla="*/ 25 w 148"/>
                  <a:gd name="T3" fmla="*/ 24 h 49"/>
                  <a:gd name="T4" fmla="*/ 0 w 148"/>
                  <a:gd name="T5" fmla="*/ 49 h 49"/>
                  <a:gd name="T6" fmla="*/ 148 w 148"/>
                  <a:gd name="T7" fmla="*/ 24 h 49"/>
                  <a:gd name="T8" fmla="*/ 0 w 148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9"/>
                  <a:gd name="T17" fmla="*/ 148 w 148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9">
                    <a:moveTo>
                      <a:pt x="0" y="0"/>
                    </a:moveTo>
                    <a:lnTo>
                      <a:pt x="25" y="24"/>
                    </a:lnTo>
                    <a:lnTo>
                      <a:pt x="0" y="49"/>
                    </a:lnTo>
                    <a:lnTo>
                      <a:pt x="148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7" name="Rectangle 67"/>
              <p:cNvSpPr>
                <a:spLocks noChangeArrowheads="1"/>
              </p:cNvSpPr>
              <p:nvPr/>
            </p:nvSpPr>
            <p:spPr bwMode="auto">
              <a:xfrm>
                <a:off x="2929" y="2071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88" name="Rectangle 68"/>
              <p:cNvSpPr>
                <a:spLocks noChangeArrowheads="1"/>
              </p:cNvSpPr>
              <p:nvPr/>
            </p:nvSpPr>
            <p:spPr bwMode="auto">
              <a:xfrm>
                <a:off x="2128" y="1971"/>
                <a:ext cx="1165" cy="70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kumimoji="1"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15562" name="Group 167"/>
            <p:cNvGrpSpPr>
              <a:grpSpLocks/>
            </p:cNvGrpSpPr>
            <p:nvPr/>
          </p:nvGrpSpPr>
          <p:grpSpPr bwMode="auto">
            <a:xfrm>
              <a:off x="5684068" y="3209421"/>
              <a:ext cx="1112837" cy="98425"/>
              <a:chOff x="3293" y="2294"/>
              <a:chExt cx="701" cy="62"/>
            </a:xfrm>
          </p:grpSpPr>
          <p:sp>
            <p:nvSpPr>
              <p:cNvPr id="15573" name="Line 73"/>
              <p:cNvSpPr>
                <a:spLocks noChangeShapeType="1"/>
              </p:cNvSpPr>
              <p:nvPr/>
            </p:nvSpPr>
            <p:spPr bwMode="auto">
              <a:xfrm>
                <a:off x="3293" y="2331"/>
                <a:ext cx="61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Freeform 74"/>
              <p:cNvSpPr>
                <a:spLocks/>
              </p:cNvSpPr>
              <p:nvPr/>
            </p:nvSpPr>
            <p:spPr bwMode="auto">
              <a:xfrm>
                <a:off x="3833" y="2294"/>
                <a:ext cx="161" cy="62"/>
              </a:xfrm>
              <a:custGeom>
                <a:avLst/>
                <a:gdLst>
                  <a:gd name="T0" fmla="*/ 0 w 161"/>
                  <a:gd name="T1" fmla="*/ 0 h 62"/>
                  <a:gd name="T2" fmla="*/ 37 w 161"/>
                  <a:gd name="T3" fmla="*/ 37 h 62"/>
                  <a:gd name="T4" fmla="*/ 0 w 161"/>
                  <a:gd name="T5" fmla="*/ 62 h 62"/>
                  <a:gd name="T6" fmla="*/ 161 w 161"/>
                  <a:gd name="T7" fmla="*/ 37 h 62"/>
                  <a:gd name="T8" fmla="*/ 0 w 161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62"/>
                  <a:gd name="T17" fmla="*/ 161 w 161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62">
                    <a:moveTo>
                      <a:pt x="0" y="0"/>
                    </a:moveTo>
                    <a:lnTo>
                      <a:pt x="37" y="37"/>
                    </a:lnTo>
                    <a:lnTo>
                      <a:pt x="0" y="62"/>
                    </a:lnTo>
                    <a:lnTo>
                      <a:pt x="161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63" name="Group 174"/>
            <p:cNvGrpSpPr>
              <a:grpSpLocks/>
            </p:cNvGrpSpPr>
            <p:nvPr/>
          </p:nvGrpSpPr>
          <p:grpSpPr bwMode="auto">
            <a:xfrm>
              <a:off x="6036493" y="2695370"/>
              <a:ext cx="373063" cy="334963"/>
              <a:chOff x="3690" y="1962"/>
              <a:chExt cx="235" cy="211"/>
            </a:xfrm>
          </p:grpSpPr>
          <p:sp>
            <p:nvSpPr>
              <p:cNvPr id="15571" name="Rectangle 87"/>
              <p:cNvSpPr>
                <a:spLocks noChangeArrowheads="1"/>
              </p:cNvSpPr>
              <p:nvPr/>
            </p:nvSpPr>
            <p:spPr bwMode="auto">
              <a:xfrm>
                <a:off x="3690" y="1962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72" name="Rectangle 88"/>
              <p:cNvSpPr>
                <a:spLocks noChangeArrowheads="1"/>
              </p:cNvSpPr>
              <p:nvPr/>
            </p:nvSpPr>
            <p:spPr bwMode="auto">
              <a:xfrm>
                <a:off x="3812" y="2037"/>
                <a:ext cx="11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o2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</p:grpSp>
        <p:grpSp>
          <p:nvGrpSpPr>
            <p:cNvPr id="15564" name="Group 163"/>
            <p:cNvGrpSpPr>
              <a:grpSpLocks/>
            </p:cNvGrpSpPr>
            <p:nvPr/>
          </p:nvGrpSpPr>
          <p:grpSpPr bwMode="auto">
            <a:xfrm>
              <a:off x="2890068" y="3209421"/>
              <a:ext cx="944562" cy="98425"/>
              <a:chOff x="1533" y="2294"/>
              <a:chExt cx="595" cy="62"/>
            </a:xfrm>
          </p:grpSpPr>
          <p:sp>
            <p:nvSpPr>
              <p:cNvPr id="15569" name="Line 90"/>
              <p:cNvSpPr>
                <a:spLocks noChangeShapeType="1"/>
              </p:cNvSpPr>
              <p:nvPr/>
            </p:nvSpPr>
            <p:spPr bwMode="auto">
              <a:xfrm>
                <a:off x="1533" y="2331"/>
                <a:ext cx="5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Freeform 91"/>
              <p:cNvSpPr>
                <a:spLocks/>
              </p:cNvSpPr>
              <p:nvPr/>
            </p:nvSpPr>
            <p:spPr bwMode="auto">
              <a:xfrm>
                <a:off x="1967" y="2294"/>
                <a:ext cx="161" cy="62"/>
              </a:xfrm>
              <a:custGeom>
                <a:avLst/>
                <a:gdLst>
                  <a:gd name="T0" fmla="*/ 0 w 161"/>
                  <a:gd name="T1" fmla="*/ 0 h 62"/>
                  <a:gd name="T2" fmla="*/ 37 w 161"/>
                  <a:gd name="T3" fmla="*/ 37 h 62"/>
                  <a:gd name="T4" fmla="*/ 0 w 161"/>
                  <a:gd name="T5" fmla="*/ 62 h 62"/>
                  <a:gd name="T6" fmla="*/ 161 w 161"/>
                  <a:gd name="T7" fmla="*/ 37 h 62"/>
                  <a:gd name="T8" fmla="*/ 0 w 161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62"/>
                  <a:gd name="T17" fmla="*/ 161 w 161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62">
                    <a:moveTo>
                      <a:pt x="0" y="0"/>
                    </a:moveTo>
                    <a:lnTo>
                      <a:pt x="37" y="37"/>
                    </a:lnTo>
                    <a:lnTo>
                      <a:pt x="0" y="62"/>
                    </a:lnTo>
                    <a:lnTo>
                      <a:pt x="161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65" name="Group 164"/>
            <p:cNvGrpSpPr>
              <a:grpSpLocks/>
            </p:cNvGrpSpPr>
            <p:nvPr/>
          </p:nvGrpSpPr>
          <p:grpSpPr bwMode="auto">
            <a:xfrm>
              <a:off x="3356793" y="3307846"/>
              <a:ext cx="457200" cy="350838"/>
              <a:chOff x="1827" y="2356"/>
              <a:chExt cx="288" cy="221"/>
            </a:xfrm>
          </p:grpSpPr>
          <p:sp>
            <p:nvSpPr>
              <p:cNvPr id="15566" name="Rectangle 137"/>
              <p:cNvSpPr>
                <a:spLocks noChangeArrowheads="1"/>
              </p:cNvSpPr>
              <p:nvPr/>
            </p:nvSpPr>
            <p:spPr bwMode="auto">
              <a:xfrm>
                <a:off x="1827" y="2369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67" name="Rectangle 138"/>
              <p:cNvSpPr>
                <a:spLocks noChangeArrowheads="1"/>
              </p:cNvSpPr>
              <p:nvPr/>
            </p:nvSpPr>
            <p:spPr bwMode="auto">
              <a:xfrm>
                <a:off x="1933" y="2443"/>
                <a:ext cx="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5568" name="Rectangle 140"/>
              <p:cNvSpPr>
                <a:spLocks noChangeArrowheads="1"/>
              </p:cNvSpPr>
              <p:nvPr/>
            </p:nvSpPr>
            <p:spPr bwMode="auto">
              <a:xfrm>
                <a:off x="1955" y="2356"/>
                <a:ext cx="1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′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49" name="Group 172"/>
          <p:cNvGrpSpPr>
            <a:grpSpLocks/>
          </p:cNvGrpSpPr>
          <p:nvPr/>
        </p:nvGrpSpPr>
        <p:grpSpPr bwMode="auto">
          <a:xfrm>
            <a:off x="7461250" y="4538663"/>
            <a:ext cx="1357313" cy="1230312"/>
            <a:chOff x="3472" y="1401"/>
            <a:chExt cx="855" cy="775"/>
          </a:xfrm>
        </p:grpSpPr>
        <p:sp>
          <p:nvSpPr>
            <p:cNvPr id="15553" name="Line 79"/>
            <p:cNvSpPr>
              <a:spLocks noChangeShapeType="1"/>
            </p:cNvSpPr>
            <p:nvPr/>
          </p:nvSpPr>
          <p:spPr bwMode="auto">
            <a:xfrm>
              <a:off x="3509" y="1873"/>
              <a:ext cx="8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54" name="Freeform 80"/>
            <p:cNvSpPr>
              <a:spLocks/>
            </p:cNvSpPr>
            <p:nvPr/>
          </p:nvSpPr>
          <p:spPr bwMode="auto">
            <a:xfrm>
              <a:off x="4178" y="1848"/>
              <a:ext cx="149" cy="50"/>
            </a:xfrm>
            <a:custGeom>
              <a:avLst/>
              <a:gdLst>
                <a:gd name="T0" fmla="*/ 0 w 149"/>
                <a:gd name="T1" fmla="*/ 0 h 50"/>
                <a:gd name="T2" fmla="*/ 25 w 149"/>
                <a:gd name="T3" fmla="*/ 25 h 50"/>
                <a:gd name="T4" fmla="*/ 0 w 149"/>
                <a:gd name="T5" fmla="*/ 50 h 50"/>
                <a:gd name="T6" fmla="*/ 149 w 149"/>
                <a:gd name="T7" fmla="*/ 25 h 50"/>
                <a:gd name="T8" fmla="*/ 0 w 149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50"/>
                <a:gd name="T17" fmla="*/ 149 w 14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50">
                  <a:moveTo>
                    <a:pt x="0" y="0"/>
                  </a:moveTo>
                  <a:lnTo>
                    <a:pt x="25" y="25"/>
                  </a:lnTo>
                  <a:lnTo>
                    <a:pt x="0" y="50"/>
                  </a:lnTo>
                  <a:lnTo>
                    <a:pt x="14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55" name="Line 81"/>
            <p:cNvSpPr>
              <a:spLocks noChangeShapeType="1"/>
            </p:cNvSpPr>
            <p:nvPr/>
          </p:nvSpPr>
          <p:spPr bwMode="auto">
            <a:xfrm>
              <a:off x="3509" y="1525"/>
              <a:ext cx="1" cy="5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56" name="Freeform 82"/>
            <p:cNvSpPr>
              <a:spLocks/>
            </p:cNvSpPr>
            <p:nvPr/>
          </p:nvSpPr>
          <p:spPr bwMode="auto">
            <a:xfrm>
              <a:off x="3472" y="1525"/>
              <a:ext cx="62" cy="149"/>
            </a:xfrm>
            <a:custGeom>
              <a:avLst/>
              <a:gdLst>
                <a:gd name="T0" fmla="*/ 0 w 62"/>
                <a:gd name="T1" fmla="*/ 149 h 149"/>
                <a:gd name="T2" fmla="*/ 37 w 62"/>
                <a:gd name="T3" fmla="*/ 124 h 149"/>
                <a:gd name="T4" fmla="*/ 62 w 62"/>
                <a:gd name="T5" fmla="*/ 149 h 149"/>
                <a:gd name="T6" fmla="*/ 37 w 62"/>
                <a:gd name="T7" fmla="*/ 0 h 149"/>
                <a:gd name="T8" fmla="*/ 0 w 62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9"/>
                <a:gd name="T17" fmla="*/ 62 w 62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9">
                  <a:moveTo>
                    <a:pt x="0" y="149"/>
                  </a:moveTo>
                  <a:lnTo>
                    <a:pt x="37" y="124"/>
                  </a:lnTo>
                  <a:lnTo>
                    <a:pt x="62" y="149"/>
                  </a:lnTo>
                  <a:lnTo>
                    <a:pt x="37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57" name="Rectangle 84"/>
            <p:cNvSpPr>
              <a:spLocks noChangeArrowheads="1"/>
            </p:cNvSpPr>
            <p:nvPr/>
          </p:nvSpPr>
          <p:spPr bwMode="auto">
            <a:xfrm>
              <a:off x="4180" y="198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558" name="Rectangle 85"/>
            <p:cNvSpPr>
              <a:spLocks noChangeArrowheads="1"/>
            </p:cNvSpPr>
            <p:nvPr/>
          </p:nvSpPr>
          <p:spPr bwMode="auto">
            <a:xfrm>
              <a:off x="3605" y="140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559" name="Rectangle 86"/>
            <p:cNvSpPr>
              <a:spLocks noChangeArrowheads="1"/>
            </p:cNvSpPr>
            <p:nvPr/>
          </p:nvSpPr>
          <p:spPr bwMode="auto">
            <a:xfrm>
              <a:off x="3674" y="1488"/>
              <a:ext cx="11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o2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560" name="Rectangle 141"/>
            <p:cNvSpPr>
              <a:spLocks noChangeArrowheads="1"/>
            </p:cNvSpPr>
            <p:nvPr/>
          </p:nvSpPr>
          <p:spPr bwMode="auto">
            <a:xfrm>
              <a:off x="3574" y="1885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aphicFrame>
        <p:nvGraphicFramePr>
          <p:cNvPr id="158" name="Object 119"/>
          <p:cNvGraphicFramePr>
            <a:graphicFrameLocks noChangeAspect="1"/>
          </p:cNvGraphicFramePr>
          <p:nvPr/>
        </p:nvGraphicFramePr>
        <p:xfrm>
          <a:off x="8818563" y="2638425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4" imgW="672840" imgH="228600" progId="Equation.DSMT4">
                  <p:embed/>
                </p:oleObj>
              </mc:Choice>
              <mc:Fallback>
                <p:oleObj name="Equation" r:id="rId4" imgW="672840" imgH="228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563" y="2638425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90165"/>
              </p:ext>
            </p:extLst>
          </p:nvPr>
        </p:nvGraphicFramePr>
        <p:xfrm>
          <a:off x="7948613" y="3400425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6" imgW="342720" imgH="228600" progId="Equation.DSMT4">
                  <p:embed/>
                </p:oleObj>
              </mc:Choice>
              <mc:Fallback>
                <p:oleObj name="Equation" r:id="rId6" imgW="342720" imgH="2286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3400425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21"/>
          <p:cNvGraphicFramePr>
            <a:graphicFrameLocks noChangeAspect="1"/>
          </p:cNvGraphicFramePr>
          <p:nvPr/>
        </p:nvGraphicFramePr>
        <p:xfrm>
          <a:off x="8716963" y="3205163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Equation" r:id="rId8" imgW="723600" imgH="393480" progId="Equation.DSMT4">
                  <p:embed/>
                </p:oleObj>
              </mc:Choice>
              <mc:Fallback>
                <p:oleObj name="Equation" r:id="rId8" imgW="72360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63" y="3205163"/>
                        <a:ext cx="1447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矩形 160"/>
          <p:cNvSpPr>
            <a:spLocks noChangeArrowheads="1"/>
          </p:cNvSpPr>
          <p:nvPr/>
        </p:nvSpPr>
        <p:spPr bwMode="auto">
          <a:xfrm>
            <a:off x="7658100" y="2624138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基波分量</a:t>
            </a:r>
          </a:p>
        </p:txBody>
      </p:sp>
      <p:sp>
        <p:nvSpPr>
          <p:cNvPr id="162" name="Freeform 50"/>
          <p:cNvSpPr>
            <a:spLocks/>
          </p:cNvSpPr>
          <p:nvPr/>
        </p:nvSpPr>
        <p:spPr bwMode="auto">
          <a:xfrm>
            <a:off x="1800225" y="3649663"/>
            <a:ext cx="777875" cy="374650"/>
          </a:xfrm>
          <a:custGeom>
            <a:avLst/>
            <a:gdLst>
              <a:gd name="T0" fmla="*/ 0 w 471"/>
              <a:gd name="T1" fmla="*/ 282257526 h 236"/>
              <a:gd name="T2" fmla="*/ 65510825 w 471"/>
              <a:gd name="T3" fmla="*/ 189012513 h 236"/>
              <a:gd name="T4" fmla="*/ 128400425 w 471"/>
              <a:gd name="T5" fmla="*/ 95765938 h 236"/>
              <a:gd name="T6" fmla="*/ 193909574 w 471"/>
              <a:gd name="T7" fmla="*/ 32762829 h 236"/>
              <a:gd name="T8" fmla="*/ 259420424 w 471"/>
              <a:gd name="T9" fmla="*/ 0 h 236"/>
              <a:gd name="T10" fmla="*/ 324929573 w 471"/>
              <a:gd name="T11" fmla="*/ 0 h 236"/>
              <a:gd name="T12" fmla="*/ 387819148 w 471"/>
              <a:gd name="T13" fmla="*/ 32762829 h 236"/>
              <a:gd name="T14" fmla="*/ 453330050 w 471"/>
              <a:gd name="T15" fmla="*/ 95765938 h 236"/>
              <a:gd name="T16" fmla="*/ 550283986 w 471"/>
              <a:gd name="T17" fmla="*/ 189012513 h 236"/>
              <a:gd name="T18" fmla="*/ 615794785 w 471"/>
              <a:gd name="T19" fmla="*/ 282257526 h 236"/>
              <a:gd name="T20" fmla="*/ 681303933 w 471"/>
              <a:gd name="T21" fmla="*/ 408265306 h 236"/>
              <a:gd name="T22" fmla="*/ 746814732 w 471"/>
              <a:gd name="T23" fmla="*/ 501511956 h 236"/>
              <a:gd name="T24" fmla="*/ 812323881 w 471"/>
              <a:gd name="T25" fmla="*/ 564515052 h 236"/>
              <a:gd name="T26" fmla="*/ 875213662 w 471"/>
              <a:gd name="T27" fmla="*/ 594756920 h 236"/>
              <a:gd name="T28" fmla="*/ 940724461 w 471"/>
              <a:gd name="T29" fmla="*/ 594756920 h 236"/>
              <a:gd name="T30" fmla="*/ 1006233609 w 471"/>
              <a:gd name="T31" fmla="*/ 564515052 h 236"/>
              <a:gd name="T32" fmla="*/ 1071744408 w 471"/>
              <a:gd name="T33" fmla="*/ 501511956 h 236"/>
              <a:gd name="T34" fmla="*/ 1134633983 w 471"/>
              <a:gd name="T35" fmla="*/ 408265306 h 236"/>
              <a:gd name="T36" fmla="*/ 1234209143 w 471"/>
              <a:gd name="T37" fmla="*/ 282257526 h 2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71"/>
              <a:gd name="T58" fmla="*/ 0 h 236"/>
              <a:gd name="T59" fmla="*/ 471 w 471"/>
              <a:gd name="T60" fmla="*/ 236 h 2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71" h="236">
                <a:moveTo>
                  <a:pt x="0" y="112"/>
                </a:moveTo>
                <a:lnTo>
                  <a:pt x="25" y="75"/>
                </a:lnTo>
                <a:lnTo>
                  <a:pt x="49" y="38"/>
                </a:lnTo>
                <a:lnTo>
                  <a:pt x="74" y="13"/>
                </a:lnTo>
                <a:lnTo>
                  <a:pt x="99" y="0"/>
                </a:lnTo>
                <a:lnTo>
                  <a:pt x="124" y="0"/>
                </a:lnTo>
                <a:lnTo>
                  <a:pt x="148" y="13"/>
                </a:lnTo>
                <a:lnTo>
                  <a:pt x="173" y="38"/>
                </a:lnTo>
                <a:lnTo>
                  <a:pt x="210" y="75"/>
                </a:lnTo>
                <a:lnTo>
                  <a:pt x="235" y="112"/>
                </a:lnTo>
                <a:lnTo>
                  <a:pt x="260" y="162"/>
                </a:lnTo>
                <a:lnTo>
                  <a:pt x="285" y="199"/>
                </a:lnTo>
                <a:lnTo>
                  <a:pt x="310" y="224"/>
                </a:lnTo>
                <a:lnTo>
                  <a:pt x="334" y="236"/>
                </a:lnTo>
                <a:lnTo>
                  <a:pt x="359" y="236"/>
                </a:lnTo>
                <a:lnTo>
                  <a:pt x="384" y="224"/>
                </a:lnTo>
                <a:lnTo>
                  <a:pt x="409" y="199"/>
                </a:lnTo>
                <a:lnTo>
                  <a:pt x="433" y="162"/>
                </a:lnTo>
                <a:lnTo>
                  <a:pt x="471" y="112"/>
                </a:lnTo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21"/>
          <p:cNvSpPr>
            <a:spLocks/>
          </p:cNvSpPr>
          <p:nvPr/>
        </p:nvSpPr>
        <p:spPr bwMode="auto">
          <a:xfrm>
            <a:off x="3759200" y="3379788"/>
            <a:ext cx="681038" cy="138112"/>
          </a:xfrm>
          <a:custGeom>
            <a:avLst/>
            <a:gdLst>
              <a:gd name="T0" fmla="*/ 0 w 10000"/>
              <a:gd name="T1" fmla="*/ 57851 h 10113"/>
              <a:gd name="T2" fmla="*/ 65473 w 10000"/>
              <a:gd name="T3" fmla="*/ 33910 h 10113"/>
              <a:gd name="T4" fmla="*/ 113863 w 10000"/>
              <a:gd name="T5" fmla="*/ 9314 h 10113"/>
              <a:gd name="T6" fmla="*/ 162321 w 10000"/>
              <a:gd name="T7" fmla="*/ 1543 h 10113"/>
              <a:gd name="T8" fmla="*/ 198528 w 10000"/>
              <a:gd name="T9" fmla="*/ 0 h 10113"/>
              <a:gd name="T10" fmla="*/ 240929 w 10000"/>
              <a:gd name="T11" fmla="*/ 8536 h 10113"/>
              <a:gd name="T12" fmla="*/ 277204 w 10000"/>
              <a:gd name="T13" fmla="*/ 24719 h 10113"/>
              <a:gd name="T14" fmla="*/ 326955 w 10000"/>
              <a:gd name="T15" fmla="*/ 47854 h 10113"/>
              <a:gd name="T16" fmla="*/ 364456 w 10000"/>
              <a:gd name="T17" fmla="*/ 74034 h 10113"/>
              <a:gd name="T18" fmla="*/ 420196 w 10000"/>
              <a:gd name="T19" fmla="*/ 101089 h 10113"/>
              <a:gd name="T20" fmla="*/ 469879 w 10000"/>
              <a:gd name="T21" fmla="*/ 121929 h 10113"/>
              <a:gd name="T22" fmla="*/ 502616 w 10000"/>
              <a:gd name="T23" fmla="*/ 129700 h 10113"/>
              <a:gd name="T24" fmla="*/ 535284 w 10000"/>
              <a:gd name="T25" fmla="*/ 138113 h 10113"/>
              <a:gd name="T26" fmla="*/ 580203 w 10000"/>
              <a:gd name="T27" fmla="*/ 132022 h 10113"/>
              <a:gd name="T28" fmla="*/ 617704 w 10000"/>
              <a:gd name="T29" fmla="*/ 115743 h 10113"/>
              <a:gd name="T30" fmla="*/ 643838 w 10000"/>
              <a:gd name="T31" fmla="*/ 98002 h 10113"/>
              <a:gd name="T32" fmla="*/ 661329 w 10000"/>
              <a:gd name="T33" fmla="*/ 82584 h 10113"/>
              <a:gd name="T34" fmla="*/ 680590 w 10000"/>
              <a:gd name="T35" fmla="*/ 57851 h 101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113">
                <a:moveTo>
                  <a:pt x="0" y="4236"/>
                </a:moveTo>
                <a:lnTo>
                  <a:pt x="962" y="2483"/>
                </a:lnTo>
                <a:lnTo>
                  <a:pt x="1673" y="682"/>
                </a:lnTo>
                <a:lnTo>
                  <a:pt x="2385" y="113"/>
                </a:lnTo>
                <a:lnTo>
                  <a:pt x="2917" y="0"/>
                </a:lnTo>
                <a:lnTo>
                  <a:pt x="3540" y="625"/>
                </a:lnTo>
                <a:cubicBezTo>
                  <a:pt x="3628" y="1001"/>
                  <a:pt x="3985" y="1434"/>
                  <a:pt x="4073" y="1810"/>
                </a:cubicBezTo>
                <a:lnTo>
                  <a:pt x="4804" y="3504"/>
                </a:lnTo>
                <a:lnTo>
                  <a:pt x="5355" y="5421"/>
                </a:lnTo>
                <a:lnTo>
                  <a:pt x="6174" y="7402"/>
                </a:lnTo>
                <a:lnTo>
                  <a:pt x="6904" y="8928"/>
                </a:lnTo>
                <a:lnTo>
                  <a:pt x="7385" y="9497"/>
                </a:lnTo>
                <a:lnTo>
                  <a:pt x="7865" y="10113"/>
                </a:lnTo>
                <a:lnTo>
                  <a:pt x="8525" y="9667"/>
                </a:lnTo>
                <a:lnTo>
                  <a:pt x="9076" y="8475"/>
                </a:lnTo>
                <a:cubicBezTo>
                  <a:pt x="9159" y="8080"/>
                  <a:pt x="9377" y="7571"/>
                  <a:pt x="9460" y="7176"/>
                </a:cubicBezTo>
                <a:cubicBezTo>
                  <a:pt x="9486" y="6781"/>
                  <a:pt x="9691" y="6442"/>
                  <a:pt x="9717" y="6047"/>
                </a:cubicBezTo>
                <a:cubicBezTo>
                  <a:pt x="9811" y="5443"/>
                  <a:pt x="9906" y="4840"/>
                  <a:pt x="10000" y="4236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任意多边形 163"/>
          <p:cNvSpPr/>
          <p:nvPr/>
        </p:nvSpPr>
        <p:spPr>
          <a:xfrm>
            <a:off x="3746500" y="3375025"/>
            <a:ext cx="685800" cy="298450"/>
          </a:xfrm>
          <a:custGeom>
            <a:avLst/>
            <a:gdLst>
              <a:gd name="connsiteX0" fmla="*/ 0 w 685800"/>
              <a:gd name="connsiteY0" fmla="*/ 154826 h 404396"/>
              <a:gd name="connsiteX1" fmla="*/ 133350 w 685800"/>
              <a:gd name="connsiteY1" fmla="*/ 21476 h 404396"/>
              <a:gd name="connsiteX2" fmla="*/ 292100 w 685800"/>
              <a:gd name="connsiteY2" fmla="*/ 40526 h 404396"/>
              <a:gd name="connsiteX3" fmla="*/ 482600 w 685800"/>
              <a:gd name="connsiteY3" fmla="*/ 402476 h 404396"/>
              <a:gd name="connsiteX4" fmla="*/ 679450 w 685800"/>
              <a:gd name="connsiteY4" fmla="*/ 192926 h 404396"/>
              <a:gd name="connsiteX5" fmla="*/ 679450 w 685800"/>
              <a:gd name="connsiteY5" fmla="*/ 192926 h 404396"/>
              <a:gd name="connsiteX6" fmla="*/ 685800 w 685800"/>
              <a:gd name="connsiteY6" fmla="*/ 199276 h 404396"/>
              <a:gd name="connsiteX0" fmla="*/ 0 w 685800"/>
              <a:gd name="connsiteY0" fmla="*/ 155652 h 418120"/>
              <a:gd name="connsiteX1" fmla="*/ 133350 w 685800"/>
              <a:gd name="connsiteY1" fmla="*/ 22302 h 418120"/>
              <a:gd name="connsiteX2" fmla="*/ 292100 w 685800"/>
              <a:gd name="connsiteY2" fmla="*/ 41352 h 418120"/>
              <a:gd name="connsiteX3" fmla="*/ 520700 w 685800"/>
              <a:gd name="connsiteY3" fmla="*/ 416002 h 418120"/>
              <a:gd name="connsiteX4" fmla="*/ 679450 w 685800"/>
              <a:gd name="connsiteY4" fmla="*/ 193752 h 418120"/>
              <a:gd name="connsiteX5" fmla="*/ 679450 w 685800"/>
              <a:gd name="connsiteY5" fmla="*/ 193752 h 418120"/>
              <a:gd name="connsiteX6" fmla="*/ 685800 w 685800"/>
              <a:gd name="connsiteY6" fmla="*/ 200102 h 418120"/>
              <a:gd name="connsiteX0" fmla="*/ 0 w 685800"/>
              <a:gd name="connsiteY0" fmla="*/ 145274 h 405956"/>
              <a:gd name="connsiteX1" fmla="*/ 133350 w 685800"/>
              <a:gd name="connsiteY1" fmla="*/ 11924 h 405956"/>
              <a:gd name="connsiteX2" fmla="*/ 292100 w 685800"/>
              <a:gd name="connsiteY2" fmla="*/ 30974 h 405956"/>
              <a:gd name="connsiteX3" fmla="*/ 405581 w 685800"/>
              <a:gd name="connsiteY3" fmla="*/ 228573 h 405956"/>
              <a:gd name="connsiteX4" fmla="*/ 520700 w 685800"/>
              <a:gd name="connsiteY4" fmla="*/ 405624 h 405956"/>
              <a:gd name="connsiteX5" fmla="*/ 679450 w 685800"/>
              <a:gd name="connsiteY5" fmla="*/ 183374 h 405956"/>
              <a:gd name="connsiteX6" fmla="*/ 679450 w 685800"/>
              <a:gd name="connsiteY6" fmla="*/ 183374 h 405956"/>
              <a:gd name="connsiteX7" fmla="*/ 685800 w 685800"/>
              <a:gd name="connsiteY7" fmla="*/ 189724 h 405956"/>
              <a:gd name="connsiteX0" fmla="*/ 0 w 685800"/>
              <a:gd name="connsiteY0" fmla="*/ 145274 h 405889"/>
              <a:gd name="connsiteX1" fmla="*/ 133350 w 685800"/>
              <a:gd name="connsiteY1" fmla="*/ 11924 h 405889"/>
              <a:gd name="connsiteX2" fmla="*/ 292100 w 685800"/>
              <a:gd name="connsiteY2" fmla="*/ 30974 h 405889"/>
              <a:gd name="connsiteX3" fmla="*/ 405581 w 685800"/>
              <a:gd name="connsiteY3" fmla="*/ 228573 h 405889"/>
              <a:gd name="connsiteX4" fmla="*/ 405581 w 685800"/>
              <a:gd name="connsiteY4" fmla="*/ 228573 h 405889"/>
              <a:gd name="connsiteX5" fmla="*/ 520700 w 685800"/>
              <a:gd name="connsiteY5" fmla="*/ 405624 h 405889"/>
              <a:gd name="connsiteX6" fmla="*/ 679450 w 685800"/>
              <a:gd name="connsiteY6" fmla="*/ 183374 h 405889"/>
              <a:gd name="connsiteX7" fmla="*/ 679450 w 685800"/>
              <a:gd name="connsiteY7" fmla="*/ 183374 h 405889"/>
              <a:gd name="connsiteX8" fmla="*/ 685800 w 685800"/>
              <a:gd name="connsiteY8" fmla="*/ 189724 h 405889"/>
              <a:gd name="connsiteX0" fmla="*/ 0 w 685800"/>
              <a:gd name="connsiteY0" fmla="*/ 145274 h 405889"/>
              <a:gd name="connsiteX1" fmla="*/ 133350 w 685800"/>
              <a:gd name="connsiteY1" fmla="*/ 11924 h 405889"/>
              <a:gd name="connsiteX2" fmla="*/ 292100 w 685800"/>
              <a:gd name="connsiteY2" fmla="*/ 30974 h 405889"/>
              <a:gd name="connsiteX3" fmla="*/ 405581 w 685800"/>
              <a:gd name="connsiteY3" fmla="*/ 228573 h 405889"/>
              <a:gd name="connsiteX4" fmla="*/ 405581 w 685800"/>
              <a:gd name="connsiteY4" fmla="*/ 228573 h 405889"/>
              <a:gd name="connsiteX5" fmla="*/ 552450 w 685800"/>
              <a:gd name="connsiteY5" fmla="*/ 405624 h 405889"/>
              <a:gd name="connsiteX6" fmla="*/ 679450 w 685800"/>
              <a:gd name="connsiteY6" fmla="*/ 183374 h 405889"/>
              <a:gd name="connsiteX7" fmla="*/ 679450 w 685800"/>
              <a:gd name="connsiteY7" fmla="*/ 183374 h 405889"/>
              <a:gd name="connsiteX8" fmla="*/ 685800 w 685800"/>
              <a:gd name="connsiteY8" fmla="*/ 189724 h 405889"/>
              <a:gd name="connsiteX0" fmla="*/ 0 w 685800"/>
              <a:gd name="connsiteY0" fmla="*/ 128259 h 388874"/>
              <a:gd name="connsiteX1" fmla="*/ 133350 w 685800"/>
              <a:gd name="connsiteY1" fmla="*/ 28697 h 388874"/>
              <a:gd name="connsiteX2" fmla="*/ 292100 w 685800"/>
              <a:gd name="connsiteY2" fmla="*/ 13959 h 388874"/>
              <a:gd name="connsiteX3" fmla="*/ 405581 w 685800"/>
              <a:gd name="connsiteY3" fmla="*/ 211558 h 388874"/>
              <a:gd name="connsiteX4" fmla="*/ 405581 w 685800"/>
              <a:gd name="connsiteY4" fmla="*/ 211558 h 388874"/>
              <a:gd name="connsiteX5" fmla="*/ 552450 w 685800"/>
              <a:gd name="connsiteY5" fmla="*/ 388609 h 388874"/>
              <a:gd name="connsiteX6" fmla="*/ 679450 w 685800"/>
              <a:gd name="connsiteY6" fmla="*/ 166359 h 388874"/>
              <a:gd name="connsiteX7" fmla="*/ 679450 w 685800"/>
              <a:gd name="connsiteY7" fmla="*/ 166359 h 388874"/>
              <a:gd name="connsiteX8" fmla="*/ 685800 w 685800"/>
              <a:gd name="connsiteY8" fmla="*/ 172709 h 388874"/>
              <a:gd name="connsiteX0" fmla="*/ 0 w 685800"/>
              <a:gd name="connsiteY0" fmla="*/ 111315 h 371930"/>
              <a:gd name="connsiteX1" fmla="*/ 133350 w 685800"/>
              <a:gd name="connsiteY1" fmla="*/ 11753 h 371930"/>
              <a:gd name="connsiteX2" fmla="*/ 292100 w 685800"/>
              <a:gd name="connsiteY2" fmla="*/ 22356 h 371930"/>
              <a:gd name="connsiteX3" fmla="*/ 405581 w 685800"/>
              <a:gd name="connsiteY3" fmla="*/ 194614 h 371930"/>
              <a:gd name="connsiteX4" fmla="*/ 405581 w 685800"/>
              <a:gd name="connsiteY4" fmla="*/ 194614 h 371930"/>
              <a:gd name="connsiteX5" fmla="*/ 552450 w 685800"/>
              <a:gd name="connsiteY5" fmla="*/ 371665 h 371930"/>
              <a:gd name="connsiteX6" fmla="*/ 679450 w 685800"/>
              <a:gd name="connsiteY6" fmla="*/ 149415 h 371930"/>
              <a:gd name="connsiteX7" fmla="*/ 679450 w 685800"/>
              <a:gd name="connsiteY7" fmla="*/ 149415 h 371930"/>
              <a:gd name="connsiteX8" fmla="*/ 685800 w 685800"/>
              <a:gd name="connsiteY8" fmla="*/ 155765 h 371930"/>
              <a:gd name="connsiteX0" fmla="*/ 0 w 685800"/>
              <a:gd name="connsiteY0" fmla="*/ 111315 h 397235"/>
              <a:gd name="connsiteX1" fmla="*/ 133350 w 685800"/>
              <a:gd name="connsiteY1" fmla="*/ 11753 h 397235"/>
              <a:gd name="connsiteX2" fmla="*/ 292100 w 685800"/>
              <a:gd name="connsiteY2" fmla="*/ 22356 h 397235"/>
              <a:gd name="connsiteX3" fmla="*/ 405581 w 685800"/>
              <a:gd name="connsiteY3" fmla="*/ 194614 h 397235"/>
              <a:gd name="connsiteX4" fmla="*/ 405581 w 685800"/>
              <a:gd name="connsiteY4" fmla="*/ 194614 h 397235"/>
              <a:gd name="connsiteX5" fmla="*/ 546100 w 685800"/>
              <a:gd name="connsiteY5" fmla="*/ 397006 h 397235"/>
              <a:gd name="connsiteX6" fmla="*/ 679450 w 685800"/>
              <a:gd name="connsiteY6" fmla="*/ 149415 h 397235"/>
              <a:gd name="connsiteX7" fmla="*/ 679450 w 685800"/>
              <a:gd name="connsiteY7" fmla="*/ 149415 h 397235"/>
              <a:gd name="connsiteX8" fmla="*/ 685800 w 685800"/>
              <a:gd name="connsiteY8" fmla="*/ 155765 h 39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" h="397235">
                <a:moveTo>
                  <a:pt x="0" y="111315"/>
                </a:moveTo>
                <a:cubicBezTo>
                  <a:pt x="42333" y="54165"/>
                  <a:pt x="84667" y="26580"/>
                  <a:pt x="133350" y="11753"/>
                </a:cubicBezTo>
                <a:cubicBezTo>
                  <a:pt x="182033" y="-3074"/>
                  <a:pt x="246728" y="-8121"/>
                  <a:pt x="292100" y="22356"/>
                </a:cubicBezTo>
                <a:cubicBezTo>
                  <a:pt x="337472" y="52833"/>
                  <a:pt x="386668" y="161681"/>
                  <a:pt x="405581" y="194614"/>
                </a:cubicBezTo>
                <a:lnTo>
                  <a:pt x="405581" y="194614"/>
                </a:lnTo>
                <a:cubicBezTo>
                  <a:pt x="424767" y="224122"/>
                  <a:pt x="500455" y="404539"/>
                  <a:pt x="546100" y="397006"/>
                </a:cubicBezTo>
                <a:cubicBezTo>
                  <a:pt x="591745" y="389473"/>
                  <a:pt x="657225" y="190680"/>
                  <a:pt x="679450" y="149415"/>
                </a:cubicBezTo>
                <a:lnTo>
                  <a:pt x="679450" y="149415"/>
                </a:lnTo>
                <a:lnTo>
                  <a:pt x="685800" y="155765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5" name="任意多边形 164"/>
          <p:cNvSpPr/>
          <p:nvPr/>
        </p:nvSpPr>
        <p:spPr>
          <a:xfrm rot="10800000">
            <a:off x="4006850" y="4675188"/>
            <a:ext cx="685800" cy="322262"/>
          </a:xfrm>
          <a:custGeom>
            <a:avLst/>
            <a:gdLst>
              <a:gd name="connsiteX0" fmla="*/ 0 w 685800"/>
              <a:gd name="connsiteY0" fmla="*/ 154826 h 404396"/>
              <a:gd name="connsiteX1" fmla="*/ 133350 w 685800"/>
              <a:gd name="connsiteY1" fmla="*/ 21476 h 404396"/>
              <a:gd name="connsiteX2" fmla="*/ 292100 w 685800"/>
              <a:gd name="connsiteY2" fmla="*/ 40526 h 404396"/>
              <a:gd name="connsiteX3" fmla="*/ 482600 w 685800"/>
              <a:gd name="connsiteY3" fmla="*/ 402476 h 404396"/>
              <a:gd name="connsiteX4" fmla="*/ 679450 w 685800"/>
              <a:gd name="connsiteY4" fmla="*/ 192926 h 404396"/>
              <a:gd name="connsiteX5" fmla="*/ 679450 w 685800"/>
              <a:gd name="connsiteY5" fmla="*/ 192926 h 404396"/>
              <a:gd name="connsiteX6" fmla="*/ 685800 w 685800"/>
              <a:gd name="connsiteY6" fmla="*/ 199276 h 404396"/>
              <a:gd name="connsiteX0" fmla="*/ 0 w 685800"/>
              <a:gd name="connsiteY0" fmla="*/ 155652 h 418120"/>
              <a:gd name="connsiteX1" fmla="*/ 133350 w 685800"/>
              <a:gd name="connsiteY1" fmla="*/ 22302 h 418120"/>
              <a:gd name="connsiteX2" fmla="*/ 292100 w 685800"/>
              <a:gd name="connsiteY2" fmla="*/ 41352 h 418120"/>
              <a:gd name="connsiteX3" fmla="*/ 520700 w 685800"/>
              <a:gd name="connsiteY3" fmla="*/ 416002 h 418120"/>
              <a:gd name="connsiteX4" fmla="*/ 679450 w 685800"/>
              <a:gd name="connsiteY4" fmla="*/ 193752 h 418120"/>
              <a:gd name="connsiteX5" fmla="*/ 679450 w 685800"/>
              <a:gd name="connsiteY5" fmla="*/ 193752 h 418120"/>
              <a:gd name="connsiteX6" fmla="*/ 685800 w 685800"/>
              <a:gd name="connsiteY6" fmla="*/ 200102 h 418120"/>
              <a:gd name="connsiteX0" fmla="*/ 0 w 685800"/>
              <a:gd name="connsiteY0" fmla="*/ 145274 h 405956"/>
              <a:gd name="connsiteX1" fmla="*/ 133350 w 685800"/>
              <a:gd name="connsiteY1" fmla="*/ 11924 h 405956"/>
              <a:gd name="connsiteX2" fmla="*/ 292100 w 685800"/>
              <a:gd name="connsiteY2" fmla="*/ 30974 h 405956"/>
              <a:gd name="connsiteX3" fmla="*/ 405581 w 685800"/>
              <a:gd name="connsiteY3" fmla="*/ 228573 h 405956"/>
              <a:gd name="connsiteX4" fmla="*/ 520700 w 685800"/>
              <a:gd name="connsiteY4" fmla="*/ 405624 h 405956"/>
              <a:gd name="connsiteX5" fmla="*/ 679450 w 685800"/>
              <a:gd name="connsiteY5" fmla="*/ 183374 h 405956"/>
              <a:gd name="connsiteX6" fmla="*/ 679450 w 685800"/>
              <a:gd name="connsiteY6" fmla="*/ 183374 h 405956"/>
              <a:gd name="connsiteX7" fmla="*/ 685800 w 685800"/>
              <a:gd name="connsiteY7" fmla="*/ 189724 h 405956"/>
              <a:gd name="connsiteX0" fmla="*/ 0 w 685800"/>
              <a:gd name="connsiteY0" fmla="*/ 145274 h 405889"/>
              <a:gd name="connsiteX1" fmla="*/ 133350 w 685800"/>
              <a:gd name="connsiteY1" fmla="*/ 11924 h 405889"/>
              <a:gd name="connsiteX2" fmla="*/ 292100 w 685800"/>
              <a:gd name="connsiteY2" fmla="*/ 30974 h 405889"/>
              <a:gd name="connsiteX3" fmla="*/ 405581 w 685800"/>
              <a:gd name="connsiteY3" fmla="*/ 228573 h 405889"/>
              <a:gd name="connsiteX4" fmla="*/ 405581 w 685800"/>
              <a:gd name="connsiteY4" fmla="*/ 228573 h 405889"/>
              <a:gd name="connsiteX5" fmla="*/ 520700 w 685800"/>
              <a:gd name="connsiteY5" fmla="*/ 405624 h 405889"/>
              <a:gd name="connsiteX6" fmla="*/ 679450 w 685800"/>
              <a:gd name="connsiteY6" fmla="*/ 183374 h 405889"/>
              <a:gd name="connsiteX7" fmla="*/ 679450 w 685800"/>
              <a:gd name="connsiteY7" fmla="*/ 183374 h 405889"/>
              <a:gd name="connsiteX8" fmla="*/ 685800 w 685800"/>
              <a:gd name="connsiteY8" fmla="*/ 189724 h 405889"/>
              <a:gd name="connsiteX0" fmla="*/ 0 w 685800"/>
              <a:gd name="connsiteY0" fmla="*/ 145274 h 405889"/>
              <a:gd name="connsiteX1" fmla="*/ 133350 w 685800"/>
              <a:gd name="connsiteY1" fmla="*/ 11924 h 405889"/>
              <a:gd name="connsiteX2" fmla="*/ 292100 w 685800"/>
              <a:gd name="connsiteY2" fmla="*/ 30974 h 405889"/>
              <a:gd name="connsiteX3" fmla="*/ 405581 w 685800"/>
              <a:gd name="connsiteY3" fmla="*/ 228573 h 405889"/>
              <a:gd name="connsiteX4" fmla="*/ 405581 w 685800"/>
              <a:gd name="connsiteY4" fmla="*/ 228573 h 405889"/>
              <a:gd name="connsiteX5" fmla="*/ 552450 w 685800"/>
              <a:gd name="connsiteY5" fmla="*/ 405624 h 405889"/>
              <a:gd name="connsiteX6" fmla="*/ 679450 w 685800"/>
              <a:gd name="connsiteY6" fmla="*/ 183374 h 405889"/>
              <a:gd name="connsiteX7" fmla="*/ 679450 w 685800"/>
              <a:gd name="connsiteY7" fmla="*/ 183374 h 405889"/>
              <a:gd name="connsiteX8" fmla="*/ 685800 w 685800"/>
              <a:gd name="connsiteY8" fmla="*/ 189724 h 405889"/>
              <a:gd name="connsiteX0" fmla="*/ 0 w 685800"/>
              <a:gd name="connsiteY0" fmla="*/ 145274 h 422758"/>
              <a:gd name="connsiteX1" fmla="*/ 133350 w 685800"/>
              <a:gd name="connsiteY1" fmla="*/ 11924 h 422758"/>
              <a:gd name="connsiteX2" fmla="*/ 292100 w 685800"/>
              <a:gd name="connsiteY2" fmla="*/ 30974 h 422758"/>
              <a:gd name="connsiteX3" fmla="*/ 405581 w 685800"/>
              <a:gd name="connsiteY3" fmla="*/ 228573 h 422758"/>
              <a:gd name="connsiteX4" fmla="*/ 405581 w 685800"/>
              <a:gd name="connsiteY4" fmla="*/ 228573 h 422758"/>
              <a:gd name="connsiteX5" fmla="*/ 508000 w 685800"/>
              <a:gd name="connsiteY5" fmla="*/ 422518 h 422758"/>
              <a:gd name="connsiteX6" fmla="*/ 679450 w 685800"/>
              <a:gd name="connsiteY6" fmla="*/ 183374 h 422758"/>
              <a:gd name="connsiteX7" fmla="*/ 679450 w 685800"/>
              <a:gd name="connsiteY7" fmla="*/ 183374 h 422758"/>
              <a:gd name="connsiteX8" fmla="*/ 685800 w 685800"/>
              <a:gd name="connsiteY8" fmla="*/ 189724 h 422758"/>
              <a:gd name="connsiteX0" fmla="*/ 0 w 685800"/>
              <a:gd name="connsiteY0" fmla="*/ 128259 h 405743"/>
              <a:gd name="connsiteX1" fmla="*/ 114300 w 685800"/>
              <a:gd name="connsiteY1" fmla="*/ 28697 h 405743"/>
              <a:gd name="connsiteX2" fmla="*/ 292100 w 685800"/>
              <a:gd name="connsiteY2" fmla="*/ 13959 h 405743"/>
              <a:gd name="connsiteX3" fmla="*/ 405581 w 685800"/>
              <a:gd name="connsiteY3" fmla="*/ 211558 h 405743"/>
              <a:gd name="connsiteX4" fmla="*/ 405581 w 685800"/>
              <a:gd name="connsiteY4" fmla="*/ 211558 h 405743"/>
              <a:gd name="connsiteX5" fmla="*/ 508000 w 685800"/>
              <a:gd name="connsiteY5" fmla="*/ 405503 h 405743"/>
              <a:gd name="connsiteX6" fmla="*/ 679450 w 685800"/>
              <a:gd name="connsiteY6" fmla="*/ 166359 h 405743"/>
              <a:gd name="connsiteX7" fmla="*/ 679450 w 685800"/>
              <a:gd name="connsiteY7" fmla="*/ 166359 h 405743"/>
              <a:gd name="connsiteX8" fmla="*/ 685800 w 685800"/>
              <a:gd name="connsiteY8" fmla="*/ 172709 h 405743"/>
              <a:gd name="connsiteX0" fmla="*/ 0 w 685800"/>
              <a:gd name="connsiteY0" fmla="*/ 111315 h 388799"/>
              <a:gd name="connsiteX1" fmla="*/ 114300 w 685800"/>
              <a:gd name="connsiteY1" fmla="*/ 11753 h 388799"/>
              <a:gd name="connsiteX2" fmla="*/ 279400 w 685800"/>
              <a:gd name="connsiteY2" fmla="*/ 22356 h 388799"/>
              <a:gd name="connsiteX3" fmla="*/ 405581 w 685800"/>
              <a:gd name="connsiteY3" fmla="*/ 194614 h 388799"/>
              <a:gd name="connsiteX4" fmla="*/ 405581 w 685800"/>
              <a:gd name="connsiteY4" fmla="*/ 194614 h 388799"/>
              <a:gd name="connsiteX5" fmla="*/ 508000 w 685800"/>
              <a:gd name="connsiteY5" fmla="*/ 388559 h 388799"/>
              <a:gd name="connsiteX6" fmla="*/ 679450 w 685800"/>
              <a:gd name="connsiteY6" fmla="*/ 149415 h 388799"/>
              <a:gd name="connsiteX7" fmla="*/ 679450 w 685800"/>
              <a:gd name="connsiteY7" fmla="*/ 149415 h 388799"/>
              <a:gd name="connsiteX8" fmla="*/ 685800 w 685800"/>
              <a:gd name="connsiteY8" fmla="*/ 155765 h 388799"/>
              <a:gd name="connsiteX0" fmla="*/ 0 w 685800"/>
              <a:gd name="connsiteY0" fmla="*/ 111314 h 439426"/>
              <a:gd name="connsiteX1" fmla="*/ 114300 w 685800"/>
              <a:gd name="connsiteY1" fmla="*/ 11752 h 439426"/>
              <a:gd name="connsiteX2" fmla="*/ 279400 w 685800"/>
              <a:gd name="connsiteY2" fmla="*/ 22355 h 439426"/>
              <a:gd name="connsiteX3" fmla="*/ 405581 w 685800"/>
              <a:gd name="connsiteY3" fmla="*/ 194613 h 439426"/>
              <a:gd name="connsiteX4" fmla="*/ 405581 w 685800"/>
              <a:gd name="connsiteY4" fmla="*/ 194613 h 439426"/>
              <a:gd name="connsiteX5" fmla="*/ 482600 w 685800"/>
              <a:gd name="connsiteY5" fmla="*/ 439240 h 439426"/>
              <a:gd name="connsiteX6" fmla="*/ 679450 w 685800"/>
              <a:gd name="connsiteY6" fmla="*/ 149414 h 439426"/>
              <a:gd name="connsiteX7" fmla="*/ 679450 w 685800"/>
              <a:gd name="connsiteY7" fmla="*/ 149414 h 439426"/>
              <a:gd name="connsiteX8" fmla="*/ 685800 w 685800"/>
              <a:gd name="connsiteY8" fmla="*/ 155764 h 439426"/>
              <a:gd name="connsiteX0" fmla="*/ 0 w 685800"/>
              <a:gd name="connsiteY0" fmla="*/ 111314 h 430986"/>
              <a:gd name="connsiteX1" fmla="*/ 114300 w 685800"/>
              <a:gd name="connsiteY1" fmla="*/ 11752 h 430986"/>
              <a:gd name="connsiteX2" fmla="*/ 279400 w 685800"/>
              <a:gd name="connsiteY2" fmla="*/ 22355 h 430986"/>
              <a:gd name="connsiteX3" fmla="*/ 405581 w 685800"/>
              <a:gd name="connsiteY3" fmla="*/ 194613 h 430986"/>
              <a:gd name="connsiteX4" fmla="*/ 405581 w 685800"/>
              <a:gd name="connsiteY4" fmla="*/ 194613 h 430986"/>
              <a:gd name="connsiteX5" fmla="*/ 501650 w 685800"/>
              <a:gd name="connsiteY5" fmla="*/ 430793 h 430986"/>
              <a:gd name="connsiteX6" fmla="*/ 679450 w 685800"/>
              <a:gd name="connsiteY6" fmla="*/ 149414 h 430986"/>
              <a:gd name="connsiteX7" fmla="*/ 679450 w 685800"/>
              <a:gd name="connsiteY7" fmla="*/ 149414 h 430986"/>
              <a:gd name="connsiteX8" fmla="*/ 685800 w 685800"/>
              <a:gd name="connsiteY8" fmla="*/ 155764 h 430986"/>
              <a:gd name="connsiteX0" fmla="*/ 0 w 685800"/>
              <a:gd name="connsiteY0" fmla="*/ 111314 h 431029"/>
              <a:gd name="connsiteX1" fmla="*/ 114300 w 685800"/>
              <a:gd name="connsiteY1" fmla="*/ 11752 h 431029"/>
              <a:gd name="connsiteX2" fmla="*/ 279400 w 685800"/>
              <a:gd name="connsiteY2" fmla="*/ 22355 h 431029"/>
              <a:gd name="connsiteX3" fmla="*/ 405581 w 685800"/>
              <a:gd name="connsiteY3" fmla="*/ 194613 h 431029"/>
              <a:gd name="connsiteX4" fmla="*/ 389706 w 685800"/>
              <a:gd name="connsiteY4" fmla="*/ 198837 h 431029"/>
              <a:gd name="connsiteX5" fmla="*/ 501650 w 685800"/>
              <a:gd name="connsiteY5" fmla="*/ 430793 h 431029"/>
              <a:gd name="connsiteX6" fmla="*/ 679450 w 685800"/>
              <a:gd name="connsiteY6" fmla="*/ 149414 h 431029"/>
              <a:gd name="connsiteX7" fmla="*/ 679450 w 685800"/>
              <a:gd name="connsiteY7" fmla="*/ 149414 h 431029"/>
              <a:gd name="connsiteX8" fmla="*/ 685800 w 685800"/>
              <a:gd name="connsiteY8" fmla="*/ 155764 h 431029"/>
              <a:gd name="connsiteX0" fmla="*/ 0 w 685800"/>
              <a:gd name="connsiteY0" fmla="*/ 107110 h 426824"/>
              <a:gd name="connsiteX1" fmla="*/ 114300 w 685800"/>
              <a:gd name="connsiteY1" fmla="*/ 7548 h 426824"/>
              <a:gd name="connsiteX2" fmla="*/ 279400 w 685800"/>
              <a:gd name="connsiteY2" fmla="*/ 18151 h 426824"/>
              <a:gd name="connsiteX3" fmla="*/ 325388 w 685800"/>
              <a:gd name="connsiteY3" fmla="*/ 106926 h 426824"/>
              <a:gd name="connsiteX4" fmla="*/ 405581 w 685800"/>
              <a:gd name="connsiteY4" fmla="*/ 190409 h 426824"/>
              <a:gd name="connsiteX5" fmla="*/ 389706 w 685800"/>
              <a:gd name="connsiteY5" fmla="*/ 194633 h 426824"/>
              <a:gd name="connsiteX6" fmla="*/ 501650 w 685800"/>
              <a:gd name="connsiteY6" fmla="*/ 426589 h 426824"/>
              <a:gd name="connsiteX7" fmla="*/ 679450 w 685800"/>
              <a:gd name="connsiteY7" fmla="*/ 145210 h 426824"/>
              <a:gd name="connsiteX8" fmla="*/ 679450 w 685800"/>
              <a:gd name="connsiteY8" fmla="*/ 145210 h 426824"/>
              <a:gd name="connsiteX9" fmla="*/ 685800 w 685800"/>
              <a:gd name="connsiteY9" fmla="*/ 151560 h 426824"/>
              <a:gd name="connsiteX0" fmla="*/ 0 w 685800"/>
              <a:gd name="connsiteY0" fmla="*/ 107110 h 426920"/>
              <a:gd name="connsiteX1" fmla="*/ 114300 w 685800"/>
              <a:gd name="connsiteY1" fmla="*/ 7548 h 426920"/>
              <a:gd name="connsiteX2" fmla="*/ 279400 w 685800"/>
              <a:gd name="connsiteY2" fmla="*/ 18151 h 426920"/>
              <a:gd name="connsiteX3" fmla="*/ 325388 w 685800"/>
              <a:gd name="connsiteY3" fmla="*/ 106926 h 426920"/>
              <a:gd name="connsiteX4" fmla="*/ 405581 w 685800"/>
              <a:gd name="connsiteY4" fmla="*/ 190409 h 426920"/>
              <a:gd name="connsiteX5" fmla="*/ 380181 w 685800"/>
              <a:gd name="connsiteY5" fmla="*/ 203080 h 426920"/>
              <a:gd name="connsiteX6" fmla="*/ 501650 w 685800"/>
              <a:gd name="connsiteY6" fmla="*/ 426589 h 426920"/>
              <a:gd name="connsiteX7" fmla="*/ 679450 w 685800"/>
              <a:gd name="connsiteY7" fmla="*/ 145210 h 426920"/>
              <a:gd name="connsiteX8" fmla="*/ 679450 w 685800"/>
              <a:gd name="connsiteY8" fmla="*/ 145210 h 426920"/>
              <a:gd name="connsiteX9" fmla="*/ 685800 w 685800"/>
              <a:gd name="connsiteY9" fmla="*/ 151560 h 426920"/>
              <a:gd name="connsiteX0" fmla="*/ 0 w 685800"/>
              <a:gd name="connsiteY0" fmla="*/ 107110 h 426920"/>
              <a:gd name="connsiteX1" fmla="*/ 114300 w 685800"/>
              <a:gd name="connsiteY1" fmla="*/ 7548 h 426920"/>
              <a:gd name="connsiteX2" fmla="*/ 279400 w 685800"/>
              <a:gd name="connsiteY2" fmla="*/ 18151 h 426920"/>
              <a:gd name="connsiteX3" fmla="*/ 325388 w 685800"/>
              <a:gd name="connsiteY3" fmla="*/ 106926 h 426920"/>
              <a:gd name="connsiteX4" fmla="*/ 366663 w 685800"/>
              <a:gd name="connsiteY4" fmla="*/ 170280 h 426920"/>
              <a:gd name="connsiteX5" fmla="*/ 405581 w 685800"/>
              <a:gd name="connsiteY5" fmla="*/ 190409 h 426920"/>
              <a:gd name="connsiteX6" fmla="*/ 380181 w 685800"/>
              <a:gd name="connsiteY6" fmla="*/ 203080 h 426920"/>
              <a:gd name="connsiteX7" fmla="*/ 501650 w 685800"/>
              <a:gd name="connsiteY7" fmla="*/ 426589 h 426920"/>
              <a:gd name="connsiteX8" fmla="*/ 679450 w 685800"/>
              <a:gd name="connsiteY8" fmla="*/ 145210 h 426920"/>
              <a:gd name="connsiteX9" fmla="*/ 679450 w 685800"/>
              <a:gd name="connsiteY9" fmla="*/ 145210 h 426920"/>
              <a:gd name="connsiteX10" fmla="*/ 685800 w 685800"/>
              <a:gd name="connsiteY10" fmla="*/ 151560 h 426920"/>
              <a:gd name="connsiteX0" fmla="*/ 0 w 685800"/>
              <a:gd name="connsiteY0" fmla="*/ 107110 h 428612"/>
              <a:gd name="connsiteX1" fmla="*/ 114300 w 685800"/>
              <a:gd name="connsiteY1" fmla="*/ 7548 h 428612"/>
              <a:gd name="connsiteX2" fmla="*/ 279400 w 685800"/>
              <a:gd name="connsiteY2" fmla="*/ 18151 h 428612"/>
              <a:gd name="connsiteX3" fmla="*/ 325388 w 685800"/>
              <a:gd name="connsiteY3" fmla="*/ 106926 h 428612"/>
              <a:gd name="connsiteX4" fmla="*/ 366663 w 685800"/>
              <a:gd name="connsiteY4" fmla="*/ 170280 h 428612"/>
              <a:gd name="connsiteX5" fmla="*/ 405581 w 685800"/>
              <a:gd name="connsiteY5" fmla="*/ 190409 h 428612"/>
              <a:gd name="connsiteX6" fmla="*/ 399231 w 685800"/>
              <a:gd name="connsiteY6" fmla="*/ 270656 h 428612"/>
              <a:gd name="connsiteX7" fmla="*/ 501650 w 685800"/>
              <a:gd name="connsiteY7" fmla="*/ 426589 h 428612"/>
              <a:gd name="connsiteX8" fmla="*/ 679450 w 685800"/>
              <a:gd name="connsiteY8" fmla="*/ 145210 h 428612"/>
              <a:gd name="connsiteX9" fmla="*/ 679450 w 685800"/>
              <a:gd name="connsiteY9" fmla="*/ 145210 h 428612"/>
              <a:gd name="connsiteX10" fmla="*/ 685800 w 685800"/>
              <a:gd name="connsiteY10" fmla="*/ 151560 h 428612"/>
              <a:gd name="connsiteX0" fmla="*/ 0 w 685800"/>
              <a:gd name="connsiteY0" fmla="*/ 107110 h 428612"/>
              <a:gd name="connsiteX1" fmla="*/ 114300 w 685800"/>
              <a:gd name="connsiteY1" fmla="*/ 7548 h 428612"/>
              <a:gd name="connsiteX2" fmla="*/ 279400 w 685800"/>
              <a:gd name="connsiteY2" fmla="*/ 18151 h 428612"/>
              <a:gd name="connsiteX3" fmla="*/ 325388 w 685800"/>
              <a:gd name="connsiteY3" fmla="*/ 106926 h 428612"/>
              <a:gd name="connsiteX4" fmla="*/ 366663 w 685800"/>
              <a:gd name="connsiteY4" fmla="*/ 170280 h 428612"/>
              <a:gd name="connsiteX5" fmla="*/ 389706 w 685800"/>
              <a:gd name="connsiteY5" fmla="*/ 203079 h 428612"/>
              <a:gd name="connsiteX6" fmla="*/ 399231 w 685800"/>
              <a:gd name="connsiteY6" fmla="*/ 270656 h 428612"/>
              <a:gd name="connsiteX7" fmla="*/ 501650 w 685800"/>
              <a:gd name="connsiteY7" fmla="*/ 426589 h 428612"/>
              <a:gd name="connsiteX8" fmla="*/ 679450 w 685800"/>
              <a:gd name="connsiteY8" fmla="*/ 145210 h 428612"/>
              <a:gd name="connsiteX9" fmla="*/ 679450 w 685800"/>
              <a:gd name="connsiteY9" fmla="*/ 145210 h 428612"/>
              <a:gd name="connsiteX10" fmla="*/ 685800 w 685800"/>
              <a:gd name="connsiteY10" fmla="*/ 151560 h 428612"/>
              <a:gd name="connsiteX0" fmla="*/ 0 w 685800"/>
              <a:gd name="connsiteY0" fmla="*/ 107110 h 428612"/>
              <a:gd name="connsiteX1" fmla="*/ 114300 w 685800"/>
              <a:gd name="connsiteY1" fmla="*/ 7548 h 428612"/>
              <a:gd name="connsiteX2" fmla="*/ 279400 w 685800"/>
              <a:gd name="connsiteY2" fmla="*/ 18151 h 428612"/>
              <a:gd name="connsiteX3" fmla="*/ 325388 w 685800"/>
              <a:gd name="connsiteY3" fmla="*/ 106926 h 428612"/>
              <a:gd name="connsiteX4" fmla="*/ 366663 w 685800"/>
              <a:gd name="connsiteY4" fmla="*/ 170280 h 428612"/>
              <a:gd name="connsiteX5" fmla="*/ 380181 w 685800"/>
              <a:gd name="connsiteY5" fmla="*/ 211526 h 428612"/>
              <a:gd name="connsiteX6" fmla="*/ 399231 w 685800"/>
              <a:gd name="connsiteY6" fmla="*/ 270656 h 428612"/>
              <a:gd name="connsiteX7" fmla="*/ 501650 w 685800"/>
              <a:gd name="connsiteY7" fmla="*/ 426589 h 428612"/>
              <a:gd name="connsiteX8" fmla="*/ 679450 w 685800"/>
              <a:gd name="connsiteY8" fmla="*/ 145210 h 428612"/>
              <a:gd name="connsiteX9" fmla="*/ 679450 w 685800"/>
              <a:gd name="connsiteY9" fmla="*/ 145210 h 428612"/>
              <a:gd name="connsiteX10" fmla="*/ 685800 w 685800"/>
              <a:gd name="connsiteY10" fmla="*/ 151560 h 4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" h="428612">
                <a:moveTo>
                  <a:pt x="0" y="107110"/>
                </a:moveTo>
                <a:cubicBezTo>
                  <a:pt x="42333" y="49960"/>
                  <a:pt x="67733" y="22375"/>
                  <a:pt x="114300" y="7548"/>
                </a:cubicBezTo>
                <a:cubicBezTo>
                  <a:pt x="160867" y="-7278"/>
                  <a:pt x="244219" y="1588"/>
                  <a:pt x="279400" y="18151"/>
                </a:cubicBezTo>
                <a:cubicBezTo>
                  <a:pt x="314581" y="34714"/>
                  <a:pt x="308728" y="82979"/>
                  <a:pt x="325388" y="106926"/>
                </a:cubicBezTo>
                <a:cubicBezTo>
                  <a:pt x="342048" y="130873"/>
                  <a:pt x="353298" y="156366"/>
                  <a:pt x="366663" y="170280"/>
                </a:cubicBezTo>
                <a:cubicBezTo>
                  <a:pt x="380028" y="184194"/>
                  <a:pt x="380045" y="204652"/>
                  <a:pt x="380181" y="211526"/>
                </a:cubicBezTo>
                <a:lnTo>
                  <a:pt x="399231" y="270656"/>
                </a:lnTo>
                <a:cubicBezTo>
                  <a:pt x="418417" y="300164"/>
                  <a:pt x="454947" y="447497"/>
                  <a:pt x="501650" y="426589"/>
                </a:cubicBezTo>
                <a:cubicBezTo>
                  <a:pt x="548353" y="405681"/>
                  <a:pt x="649817" y="192106"/>
                  <a:pt x="679450" y="145210"/>
                </a:cubicBezTo>
                <a:lnTo>
                  <a:pt x="679450" y="145210"/>
                </a:lnTo>
                <a:lnTo>
                  <a:pt x="685800" y="151560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6" name="组合 165"/>
          <p:cNvGrpSpPr>
            <a:grpSpLocks/>
          </p:cNvGrpSpPr>
          <p:nvPr/>
        </p:nvGrpSpPr>
        <p:grpSpPr bwMode="auto">
          <a:xfrm>
            <a:off x="4002088" y="4746625"/>
            <a:ext cx="703262" cy="242888"/>
            <a:chOff x="467544" y="3868234"/>
            <a:chExt cx="785813" cy="565150"/>
          </a:xfrm>
        </p:grpSpPr>
        <p:sp>
          <p:nvSpPr>
            <p:cNvPr id="15550" name="Freeform 133"/>
            <p:cNvSpPr>
              <a:spLocks/>
            </p:cNvSpPr>
            <p:nvPr/>
          </p:nvSpPr>
          <p:spPr bwMode="auto">
            <a:xfrm>
              <a:off x="467544" y="3971421"/>
              <a:ext cx="107950" cy="223838"/>
            </a:xfrm>
            <a:custGeom>
              <a:avLst/>
              <a:gdLst>
                <a:gd name="T0" fmla="*/ 72679 w 101"/>
                <a:gd name="T1" fmla="*/ 0 h 145"/>
                <a:gd name="T2" fmla="*/ 55578 w 101"/>
                <a:gd name="T3" fmla="*/ 57117 h 145"/>
                <a:gd name="T4" fmla="*/ 44890 w 101"/>
                <a:gd name="T5" fmla="*/ 92623 h 145"/>
                <a:gd name="T6" fmla="*/ 38477 w 101"/>
                <a:gd name="T7" fmla="*/ 135847 h 145"/>
                <a:gd name="T8" fmla="*/ 18170 w 101"/>
                <a:gd name="T9" fmla="*/ 199139 h 145"/>
                <a:gd name="T10" fmla="*/ 0 w 101"/>
                <a:gd name="T11" fmla="*/ 217663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45"/>
                <a:gd name="T20" fmla="*/ 101 w 101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45">
                  <a:moveTo>
                    <a:pt x="101" y="0"/>
                  </a:moveTo>
                  <a:lnTo>
                    <a:pt x="77" y="38"/>
                  </a:lnTo>
                  <a:lnTo>
                    <a:pt x="63" y="62"/>
                  </a:lnTo>
                  <a:lnTo>
                    <a:pt x="53" y="91"/>
                  </a:lnTo>
                  <a:lnTo>
                    <a:pt x="25" y="133"/>
                  </a:lnTo>
                  <a:lnTo>
                    <a:pt x="0" y="145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51" name="Freeform 134"/>
            <p:cNvSpPr>
              <a:spLocks/>
            </p:cNvSpPr>
            <p:nvPr/>
          </p:nvSpPr>
          <p:spPr bwMode="auto">
            <a:xfrm>
              <a:off x="572319" y="3868234"/>
              <a:ext cx="190500" cy="119062"/>
            </a:xfrm>
            <a:custGeom>
              <a:avLst/>
              <a:gdLst>
                <a:gd name="T0" fmla="*/ 205946 w 111"/>
                <a:gd name="T1" fmla="*/ 96837 h 75"/>
                <a:gd name="T2" fmla="*/ 178486 w 111"/>
                <a:gd name="T3" fmla="*/ 34925 h 75"/>
                <a:gd name="T4" fmla="*/ 128716 w 111"/>
                <a:gd name="T5" fmla="*/ 0 h 75"/>
                <a:gd name="T6" fmla="*/ 97824 w 111"/>
                <a:gd name="T7" fmla="*/ 19050 h 75"/>
                <a:gd name="T8" fmla="*/ 44622 w 111"/>
                <a:gd name="T9" fmla="*/ 58737 h 75"/>
                <a:gd name="T10" fmla="*/ 0 w 111"/>
                <a:gd name="T11" fmla="*/ 119062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75"/>
                <a:gd name="T20" fmla="*/ 111 w 11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75">
                  <a:moveTo>
                    <a:pt x="111" y="61"/>
                  </a:moveTo>
                  <a:lnTo>
                    <a:pt x="96" y="22"/>
                  </a:lnTo>
                  <a:lnTo>
                    <a:pt x="69" y="0"/>
                  </a:lnTo>
                  <a:lnTo>
                    <a:pt x="53" y="12"/>
                  </a:lnTo>
                  <a:lnTo>
                    <a:pt x="24" y="37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52" name="Freeform 135"/>
            <p:cNvSpPr>
              <a:spLocks/>
            </p:cNvSpPr>
            <p:nvPr/>
          </p:nvSpPr>
          <p:spPr bwMode="auto">
            <a:xfrm>
              <a:off x="769169" y="3958721"/>
              <a:ext cx="484188" cy="474663"/>
            </a:xfrm>
            <a:custGeom>
              <a:avLst/>
              <a:gdLst>
                <a:gd name="T0" fmla="*/ 0 w 305"/>
                <a:gd name="T1" fmla="*/ 0 h 299"/>
                <a:gd name="T2" fmla="*/ 47625 w 305"/>
                <a:gd name="T3" fmla="*/ 149225 h 299"/>
                <a:gd name="T4" fmla="*/ 95250 w 305"/>
                <a:gd name="T5" fmla="*/ 276225 h 299"/>
                <a:gd name="T6" fmla="*/ 142875 w 305"/>
                <a:gd name="T7" fmla="*/ 374650 h 299"/>
                <a:gd name="T8" fmla="*/ 188913 w 305"/>
                <a:gd name="T9" fmla="*/ 423863 h 299"/>
                <a:gd name="T10" fmla="*/ 234950 w 305"/>
                <a:gd name="T11" fmla="*/ 474663 h 299"/>
                <a:gd name="T12" fmla="*/ 307975 w 305"/>
                <a:gd name="T13" fmla="*/ 474663 h 299"/>
                <a:gd name="T14" fmla="*/ 354013 w 305"/>
                <a:gd name="T15" fmla="*/ 449263 h 299"/>
                <a:gd name="T16" fmla="*/ 377825 w 305"/>
                <a:gd name="T17" fmla="*/ 423863 h 299"/>
                <a:gd name="T18" fmla="*/ 423863 w 305"/>
                <a:gd name="T19" fmla="*/ 374650 h 299"/>
                <a:gd name="T20" fmla="*/ 484188 w 305"/>
                <a:gd name="T21" fmla="*/ 241300 h 2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5"/>
                <a:gd name="T34" fmla="*/ 0 h 299"/>
                <a:gd name="T35" fmla="*/ 305 w 305"/>
                <a:gd name="T36" fmla="*/ 299 h 2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5" h="299">
                  <a:moveTo>
                    <a:pt x="0" y="0"/>
                  </a:moveTo>
                  <a:lnTo>
                    <a:pt x="30" y="94"/>
                  </a:lnTo>
                  <a:lnTo>
                    <a:pt x="60" y="174"/>
                  </a:lnTo>
                  <a:lnTo>
                    <a:pt x="90" y="236"/>
                  </a:lnTo>
                  <a:lnTo>
                    <a:pt x="119" y="267"/>
                  </a:lnTo>
                  <a:lnTo>
                    <a:pt x="148" y="299"/>
                  </a:lnTo>
                  <a:lnTo>
                    <a:pt x="194" y="299"/>
                  </a:lnTo>
                  <a:lnTo>
                    <a:pt x="223" y="283"/>
                  </a:lnTo>
                  <a:lnTo>
                    <a:pt x="238" y="267"/>
                  </a:lnTo>
                  <a:lnTo>
                    <a:pt x="267" y="236"/>
                  </a:lnTo>
                  <a:lnTo>
                    <a:pt x="305" y="152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任意多边形 169"/>
          <p:cNvSpPr/>
          <p:nvPr/>
        </p:nvSpPr>
        <p:spPr>
          <a:xfrm rot="10800000">
            <a:off x="7527925" y="4872038"/>
            <a:ext cx="685800" cy="627062"/>
          </a:xfrm>
          <a:custGeom>
            <a:avLst/>
            <a:gdLst>
              <a:gd name="connsiteX0" fmla="*/ 0 w 685800"/>
              <a:gd name="connsiteY0" fmla="*/ 154826 h 404396"/>
              <a:gd name="connsiteX1" fmla="*/ 133350 w 685800"/>
              <a:gd name="connsiteY1" fmla="*/ 21476 h 404396"/>
              <a:gd name="connsiteX2" fmla="*/ 292100 w 685800"/>
              <a:gd name="connsiteY2" fmla="*/ 40526 h 404396"/>
              <a:gd name="connsiteX3" fmla="*/ 482600 w 685800"/>
              <a:gd name="connsiteY3" fmla="*/ 402476 h 404396"/>
              <a:gd name="connsiteX4" fmla="*/ 679450 w 685800"/>
              <a:gd name="connsiteY4" fmla="*/ 192926 h 404396"/>
              <a:gd name="connsiteX5" fmla="*/ 679450 w 685800"/>
              <a:gd name="connsiteY5" fmla="*/ 192926 h 404396"/>
              <a:gd name="connsiteX6" fmla="*/ 685800 w 685800"/>
              <a:gd name="connsiteY6" fmla="*/ 199276 h 404396"/>
              <a:gd name="connsiteX0" fmla="*/ 0 w 685800"/>
              <a:gd name="connsiteY0" fmla="*/ 155652 h 418120"/>
              <a:gd name="connsiteX1" fmla="*/ 133350 w 685800"/>
              <a:gd name="connsiteY1" fmla="*/ 22302 h 418120"/>
              <a:gd name="connsiteX2" fmla="*/ 292100 w 685800"/>
              <a:gd name="connsiteY2" fmla="*/ 41352 h 418120"/>
              <a:gd name="connsiteX3" fmla="*/ 520700 w 685800"/>
              <a:gd name="connsiteY3" fmla="*/ 416002 h 418120"/>
              <a:gd name="connsiteX4" fmla="*/ 679450 w 685800"/>
              <a:gd name="connsiteY4" fmla="*/ 193752 h 418120"/>
              <a:gd name="connsiteX5" fmla="*/ 679450 w 685800"/>
              <a:gd name="connsiteY5" fmla="*/ 193752 h 418120"/>
              <a:gd name="connsiteX6" fmla="*/ 685800 w 685800"/>
              <a:gd name="connsiteY6" fmla="*/ 200102 h 418120"/>
              <a:gd name="connsiteX0" fmla="*/ 0 w 685800"/>
              <a:gd name="connsiteY0" fmla="*/ 145274 h 405956"/>
              <a:gd name="connsiteX1" fmla="*/ 133350 w 685800"/>
              <a:gd name="connsiteY1" fmla="*/ 11924 h 405956"/>
              <a:gd name="connsiteX2" fmla="*/ 292100 w 685800"/>
              <a:gd name="connsiteY2" fmla="*/ 30974 h 405956"/>
              <a:gd name="connsiteX3" fmla="*/ 405581 w 685800"/>
              <a:gd name="connsiteY3" fmla="*/ 228573 h 405956"/>
              <a:gd name="connsiteX4" fmla="*/ 520700 w 685800"/>
              <a:gd name="connsiteY4" fmla="*/ 405624 h 405956"/>
              <a:gd name="connsiteX5" fmla="*/ 679450 w 685800"/>
              <a:gd name="connsiteY5" fmla="*/ 183374 h 405956"/>
              <a:gd name="connsiteX6" fmla="*/ 679450 w 685800"/>
              <a:gd name="connsiteY6" fmla="*/ 183374 h 405956"/>
              <a:gd name="connsiteX7" fmla="*/ 685800 w 685800"/>
              <a:gd name="connsiteY7" fmla="*/ 189724 h 405956"/>
              <a:gd name="connsiteX0" fmla="*/ 0 w 685800"/>
              <a:gd name="connsiteY0" fmla="*/ 145274 h 405889"/>
              <a:gd name="connsiteX1" fmla="*/ 133350 w 685800"/>
              <a:gd name="connsiteY1" fmla="*/ 11924 h 405889"/>
              <a:gd name="connsiteX2" fmla="*/ 292100 w 685800"/>
              <a:gd name="connsiteY2" fmla="*/ 30974 h 405889"/>
              <a:gd name="connsiteX3" fmla="*/ 405581 w 685800"/>
              <a:gd name="connsiteY3" fmla="*/ 228573 h 405889"/>
              <a:gd name="connsiteX4" fmla="*/ 405581 w 685800"/>
              <a:gd name="connsiteY4" fmla="*/ 228573 h 405889"/>
              <a:gd name="connsiteX5" fmla="*/ 520700 w 685800"/>
              <a:gd name="connsiteY5" fmla="*/ 405624 h 405889"/>
              <a:gd name="connsiteX6" fmla="*/ 679450 w 685800"/>
              <a:gd name="connsiteY6" fmla="*/ 183374 h 405889"/>
              <a:gd name="connsiteX7" fmla="*/ 679450 w 685800"/>
              <a:gd name="connsiteY7" fmla="*/ 183374 h 405889"/>
              <a:gd name="connsiteX8" fmla="*/ 685800 w 685800"/>
              <a:gd name="connsiteY8" fmla="*/ 189724 h 405889"/>
              <a:gd name="connsiteX0" fmla="*/ 0 w 685800"/>
              <a:gd name="connsiteY0" fmla="*/ 145274 h 405889"/>
              <a:gd name="connsiteX1" fmla="*/ 133350 w 685800"/>
              <a:gd name="connsiteY1" fmla="*/ 11924 h 405889"/>
              <a:gd name="connsiteX2" fmla="*/ 292100 w 685800"/>
              <a:gd name="connsiteY2" fmla="*/ 30974 h 405889"/>
              <a:gd name="connsiteX3" fmla="*/ 405581 w 685800"/>
              <a:gd name="connsiteY3" fmla="*/ 228573 h 405889"/>
              <a:gd name="connsiteX4" fmla="*/ 405581 w 685800"/>
              <a:gd name="connsiteY4" fmla="*/ 228573 h 405889"/>
              <a:gd name="connsiteX5" fmla="*/ 552450 w 685800"/>
              <a:gd name="connsiteY5" fmla="*/ 405624 h 405889"/>
              <a:gd name="connsiteX6" fmla="*/ 679450 w 685800"/>
              <a:gd name="connsiteY6" fmla="*/ 183374 h 405889"/>
              <a:gd name="connsiteX7" fmla="*/ 679450 w 685800"/>
              <a:gd name="connsiteY7" fmla="*/ 183374 h 405889"/>
              <a:gd name="connsiteX8" fmla="*/ 685800 w 685800"/>
              <a:gd name="connsiteY8" fmla="*/ 189724 h 405889"/>
              <a:gd name="connsiteX0" fmla="*/ 0 w 685800"/>
              <a:gd name="connsiteY0" fmla="*/ 145274 h 422758"/>
              <a:gd name="connsiteX1" fmla="*/ 133350 w 685800"/>
              <a:gd name="connsiteY1" fmla="*/ 11924 h 422758"/>
              <a:gd name="connsiteX2" fmla="*/ 292100 w 685800"/>
              <a:gd name="connsiteY2" fmla="*/ 30974 h 422758"/>
              <a:gd name="connsiteX3" fmla="*/ 405581 w 685800"/>
              <a:gd name="connsiteY3" fmla="*/ 228573 h 422758"/>
              <a:gd name="connsiteX4" fmla="*/ 405581 w 685800"/>
              <a:gd name="connsiteY4" fmla="*/ 228573 h 422758"/>
              <a:gd name="connsiteX5" fmla="*/ 508000 w 685800"/>
              <a:gd name="connsiteY5" fmla="*/ 422518 h 422758"/>
              <a:gd name="connsiteX6" fmla="*/ 679450 w 685800"/>
              <a:gd name="connsiteY6" fmla="*/ 183374 h 422758"/>
              <a:gd name="connsiteX7" fmla="*/ 679450 w 685800"/>
              <a:gd name="connsiteY7" fmla="*/ 183374 h 422758"/>
              <a:gd name="connsiteX8" fmla="*/ 685800 w 685800"/>
              <a:gd name="connsiteY8" fmla="*/ 189724 h 422758"/>
              <a:gd name="connsiteX0" fmla="*/ 0 w 685800"/>
              <a:gd name="connsiteY0" fmla="*/ 128259 h 405743"/>
              <a:gd name="connsiteX1" fmla="*/ 114300 w 685800"/>
              <a:gd name="connsiteY1" fmla="*/ 28697 h 405743"/>
              <a:gd name="connsiteX2" fmla="*/ 292100 w 685800"/>
              <a:gd name="connsiteY2" fmla="*/ 13959 h 405743"/>
              <a:gd name="connsiteX3" fmla="*/ 405581 w 685800"/>
              <a:gd name="connsiteY3" fmla="*/ 211558 h 405743"/>
              <a:gd name="connsiteX4" fmla="*/ 405581 w 685800"/>
              <a:gd name="connsiteY4" fmla="*/ 211558 h 405743"/>
              <a:gd name="connsiteX5" fmla="*/ 508000 w 685800"/>
              <a:gd name="connsiteY5" fmla="*/ 405503 h 405743"/>
              <a:gd name="connsiteX6" fmla="*/ 679450 w 685800"/>
              <a:gd name="connsiteY6" fmla="*/ 166359 h 405743"/>
              <a:gd name="connsiteX7" fmla="*/ 679450 w 685800"/>
              <a:gd name="connsiteY7" fmla="*/ 166359 h 405743"/>
              <a:gd name="connsiteX8" fmla="*/ 685800 w 685800"/>
              <a:gd name="connsiteY8" fmla="*/ 172709 h 405743"/>
              <a:gd name="connsiteX0" fmla="*/ 0 w 685800"/>
              <a:gd name="connsiteY0" fmla="*/ 111315 h 388799"/>
              <a:gd name="connsiteX1" fmla="*/ 114300 w 685800"/>
              <a:gd name="connsiteY1" fmla="*/ 11753 h 388799"/>
              <a:gd name="connsiteX2" fmla="*/ 279400 w 685800"/>
              <a:gd name="connsiteY2" fmla="*/ 22356 h 388799"/>
              <a:gd name="connsiteX3" fmla="*/ 405581 w 685800"/>
              <a:gd name="connsiteY3" fmla="*/ 194614 h 388799"/>
              <a:gd name="connsiteX4" fmla="*/ 405581 w 685800"/>
              <a:gd name="connsiteY4" fmla="*/ 194614 h 388799"/>
              <a:gd name="connsiteX5" fmla="*/ 508000 w 685800"/>
              <a:gd name="connsiteY5" fmla="*/ 388559 h 388799"/>
              <a:gd name="connsiteX6" fmla="*/ 679450 w 685800"/>
              <a:gd name="connsiteY6" fmla="*/ 149415 h 388799"/>
              <a:gd name="connsiteX7" fmla="*/ 679450 w 685800"/>
              <a:gd name="connsiteY7" fmla="*/ 149415 h 388799"/>
              <a:gd name="connsiteX8" fmla="*/ 685800 w 685800"/>
              <a:gd name="connsiteY8" fmla="*/ 155765 h 388799"/>
              <a:gd name="connsiteX0" fmla="*/ 0 w 685800"/>
              <a:gd name="connsiteY0" fmla="*/ 111314 h 439426"/>
              <a:gd name="connsiteX1" fmla="*/ 114300 w 685800"/>
              <a:gd name="connsiteY1" fmla="*/ 11752 h 439426"/>
              <a:gd name="connsiteX2" fmla="*/ 279400 w 685800"/>
              <a:gd name="connsiteY2" fmla="*/ 22355 h 439426"/>
              <a:gd name="connsiteX3" fmla="*/ 405581 w 685800"/>
              <a:gd name="connsiteY3" fmla="*/ 194613 h 439426"/>
              <a:gd name="connsiteX4" fmla="*/ 405581 w 685800"/>
              <a:gd name="connsiteY4" fmla="*/ 194613 h 439426"/>
              <a:gd name="connsiteX5" fmla="*/ 482600 w 685800"/>
              <a:gd name="connsiteY5" fmla="*/ 439240 h 439426"/>
              <a:gd name="connsiteX6" fmla="*/ 679450 w 685800"/>
              <a:gd name="connsiteY6" fmla="*/ 149414 h 439426"/>
              <a:gd name="connsiteX7" fmla="*/ 679450 w 685800"/>
              <a:gd name="connsiteY7" fmla="*/ 149414 h 439426"/>
              <a:gd name="connsiteX8" fmla="*/ 685800 w 685800"/>
              <a:gd name="connsiteY8" fmla="*/ 155764 h 439426"/>
              <a:gd name="connsiteX0" fmla="*/ 0 w 685800"/>
              <a:gd name="connsiteY0" fmla="*/ 111314 h 430986"/>
              <a:gd name="connsiteX1" fmla="*/ 114300 w 685800"/>
              <a:gd name="connsiteY1" fmla="*/ 11752 h 430986"/>
              <a:gd name="connsiteX2" fmla="*/ 279400 w 685800"/>
              <a:gd name="connsiteY2" fmla="*/ 22355 h 430986"/>
              <a:gd name="connsiteX3" fmla="*/ 405581 w 685800"/>
              <a:gd name="connsiteY3" fmla="*/ 194613 h 430986"/>
              <a:gd name="connsiteX4" fmla="*/ 405581 w 685800"/>
              <a:gd name="connsiteY4" fmla="*/ 194613 h 430986"/>
              <a:gd name="connsiteX5" fmla="*/ 501650 w 685800"/>
              <a:gd name="connsiteY5" fmla="*/ 430793 h 430986"/>
              <a:gd name="connsiteX6" fmla="*/ 679450 w 685800"/>
              <a:gd name="connsiteY6" fmla="*/ 149414 h 430986"/>
              <a:gd name="connsiteX7" fmla="*/ 679450 w 685800"/>
              <a:gd name="connsiteY7" fmla="*/ 149414 h 430986"/>
              <a:gd name="connsiteX8" fmla="*/ 685800 w 685800"/>
              <a:gd name="connsiteY8" fmla="*/ 155764 h 430986"/>
              <a:gd name="connsiteX0" fmla="*/ 0 w 685800"/>
              <a:gd name="connsiteY0" fmla="*/ 111314 h 430966"/>
              <a:gd name="connsiteX1" fmla="*/ 114300 w 685800"/>
              <a:gd name="connsiteY1" fmla="*/ 11752 h 430966"/>
              <a:gd name="connsiteX2" fmla="*/ 279400 w 685800"/>
              <a:gd name="connsiteY2" fmla="*/ 22355 h 430966"/>
              <a:gd name="connsiteX3" fmla="*/ 405581 w 685800"/>
              <a:gd name="connsiteY3" fmla="*/ 194613 h 430966"/>
              <a:gd name="connsiteX4" fmla="*/ 361131 w 685800"/>
              <a:gd name="connsiteY4" fmla="*/ 192345 h 430966"/>
              <a:gd name="connsiteX5" fmla="*/ 501650 w 685800"/>
              <a:gd name="connsiteY5" fmla="*/ 430793 h 430966"/>
              <a:gd name="connsiteX6" fmla="*/ 679450 w 685800"/>
              <a:gd name="connsiteY6" fmla="*/ 149414 h 430966"/>
              <a:gd name="connsiteX7" fmla="*/ 679450 w 685800"/>
              <a:gd name="connsiteY7" fmla="*/ 149414 h 430966"/>
              <a:gd name="connsiteX8" fmla="*/ 685800 w 685800"/>
              <a:gd name="connsiteY8" fmla="*/ 155764 h 430966"/>
              <a:gd name="connsiteX0" fmla="*/ 0 w 685800"/>
              <a:gd name="connsiteY0" fmla="*/ 108620 h 428272"/>
              <a:gd name="connsiteX1" fmla="*/ 114300 w 685800"/>
              <a:gd name="connsiteY1" fmla="*/ 9058 h 428272"/>
              <a:gd name="connsiteX2" fmla="*/ 279400 w 685800"/>
              <a:gd name="connsiteY2" fmla="*/ 19661 h 428272"/>
              <a:gd name="connsiteX3" fmla="*/ 345256 w 685800"/>
              <a:gd name="connsiteY3" fmla="*/ 142033 h 428272"/>
              <a:gd name="connsiteX4" fmla="*/ 361131 w 685800"/>
              <a:gd name="connsiteY4" fmla="*/ 189651 h 428272"/>
              <a:gd name="connsiteX5" fmla="*/ 501650 w 685800"/>
              <a:gd name="connsiteY5" fmla="*/ 428099 h 428272"/>
              <a:gd name="connsiteX6" fmla="*/ 679450 w 685800"/>
              <a:gd name="connsiteY6" fmla="*/ 146720 h 428272"/>
              <a:gd name="connsiteX7" fmla="*/ 679450 w 685800"/>
              <a:gd name="connsiteY7" fmla="*/ 146720 h 428272"/>
              <a:gd name="connsiteX8" fmla="*/ 685800 w 685800"/>
              <a:gd name="connsiteY8" fmla="*/ 153070 h 428272"/>
              <a:gd name="connsiteX0" fmla="*/ 0 w 685800"/>
              <a:gd name="connsiteY0" fmla="*/ 114622 h 434274"/>
              <a:gd name="connsiteX1" fmla="*/ 114300 w 685800"/>
              <a:gd name="connsiteY1" fmla="*/ 15060 h 434274"/>
              <a:gd name="connsiteX2" fmla="*/ 257175 w 685800"/>
              <a:gd name="connsiteY2" fmla="*/ 14325 h 434274"/>
              <a:gd name="connsiteX3" fmla="*/ 345256 w 685800"/>
              <a:gd name="connsiteY3" fmla="*/ 148035 h 434274"/>
              <a:gd name="connsiteX4" fmla="*/ 361131 w 685800"/>
              <a:gd name="connsiteY4" fmla="*/ 195653 h 434274"/>
              <a:gd name="connsiteX5" fmla="*/ 501650 w 685800"/>
              <a:gd name="connsiteY5" fmla="*/ 434101 h 434274"/>
              <a:gd name="connsiteX6" fmla="*/ 679450 w 685800"/>
              <a:gd name="connsiteY6" fmla="*/ 152722 h 434274"/>
              <a:gd name="connsiteX7" fmla="*/ 679450 w 685800"/>
              <a:gd name="connsiteY7" fmla="*/ 152722 h 434274"/>
              <a:gd name="connsiteX8" fmla="*/ 685800 w 685800"/>
              <a:gd name="connsiteY8" fmla="*/ 159072 h 434274"/>
              <a:gd name="connsiteX0" fmla="*/ 0 w 685800"/>
              <a:gd name="connsiteY0" fmla="*/ 117064 h 436716"/>
              <a:gd name="connsiteX1" fmla="*/ 98425 w 685800"/>
              <a:gd name="connsiteY1" fmla="*/ 12967 h 436716"/>
              <a:gd name="connsiteX2" fmla="*/ 257175 w 685800"/>
              <a:gd name="connsiteY2" fmla="*/ 16767 h 436716"/>
              <a:gd name="connsiteX3" fmla="*/ 345256 w 685800"/>
              <a:gd name="connsiteY3" fmla="*/ 150477 h 436716"/>
              <a:gd name="connsiteX4" fmla="*/ 361131 w 685800"/>
              <a:gd name="connsiteY4" fmla="*/ 198095 h 436716"/>
              <a:gd name="connsiteX5" fmla="*/ 501650 w 685800"/>
              <a:gd name="connsiteY5" fmla="*/ 436543 h 436716"/>
              <a:gd name="connsiteX6" fmla="*/ 679450 w 685800"/>
              <a:gd name="connsiteY6" fmla="*/ 155164 h 436716"/>
              <a:gd name="connsiteX7" fmla="*/ 679450 w 685800"/>
              <a:gd name="connsiteY7" fmla="*/ 155164 h 436716"/>
              <a:gd name="connsiteX8" fmla="*/ 685800 w 685800"/>
              <a:gd name="connsiteY8" fmla="*/ 161514 h 436716"/>
              <a:gd name="connsiteX0" fmla="*/ 0 w 685800"/>
              <a:gd name="connsiteY0" fmla="*/ 117064 h 448046"/>
              <a:gd name="connsiteX1" fmla="*/ 98425 w 685800"/>
              <a:gd name="connsiteY1" fmla="*/ 12967 h 448046"/>
              <a:gd name="connsiteX2" fmla="*/ 257175 w 685800"/>
              <a:gd name="connsiteY2" fmla="*/ 16767 h 448046"/>
              <a:gd name="connsiteX3" fmla="*/ 345256 w 685800"/>
              <a:gd name="connsiteY3" fmla="*/ 150477 h 448046"/>
              <a:gd name="connsiteX4" fmla="*/ 361131 w 685800"/>
              <a:gd name="connsiteY4" fmla="*/ 198095 h 448046"/>
              <a:gd name="connsiteX5" fmla="*/ 511175 w 685800"/>
              <a:gd name="connsiteY5" fmla="*/ 447881 h 448046"/>
              <a:gd name="connsiteX6" fmla="*/ 679450 w 685800"/>
              <a:gd name="connsiteY6" fmla="*/ 155164 h 448046"/>
              <a:gd name="connsiteX7" fmla="*/ 679450 w 685800"/>
              <a:gd name="connsiteY7" fmla="*/ 155164 h 448046"/>
              <a:gd name="connsiteX8" fmla="*/ 685800 w 685800"/>
              <a:gd name="connsiteY8" fmla="*/ 161514 h 44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" h="448046">
                <a:moveTo>
                  <a:pt x="0" y="117064"/>
                </a:moveTo>
                <a:cubicBezTo>
                  <a:pt x="42333" y="59914"/>
                  <a:pt x="55563" y="29683"/>
                  <a:pt x="98425" y="12967"/>
                </a:cubicBezTo>
                <a:cubicBezTo>
                  <a:pt x="141287" y="-3749"/>
                  <a:pt x="216037" y="-6151"/>
                  <a:pt x="257175" y="16767"/>
                </a:cubicBezTo>
                <a:cubicBezTo>
                  <a:pt x="298313" y="39685"/>
                  <a:pt x="326343" y="117544"/>
                  <a:pt x="345256" y="150477"/>
                </a:cubicBezTo>
                <a:lnTo>
                  <a:pt x="361131" y="198095"/>
                </a:lnTo>
                <a:cubicBezTo>
                  <a:pt x="380317" y="227603"/>
                  <a:pt x="458122" y="455036"/>
                  <a:pt x="511175" y="447881"/>
                </a:cubicBezTo>
                <a:cubicBezTo>
                  <a:pt x="564228" y="440726"/>
                  <a:pt x="651404" y="203950"/>
                  <a:pt x="679450" y="155164"/>
                </a:cubicBezTo>
                <a:lnTo>
                  <a:pt x="679450" y="155164"/>
                </a:lnTo>
                <a:lnTo>
                  <a:pt x="685800" y="16151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1" name="Freeform 83"/>
          <p:cNvSpPr>
            <a:spLocks/>
          </p:cNvSpPr>
          <p:nvPr/>
        </p:nvSpPr>
        <p:spPr bwMode="auto">
          <a:xfrm>
            <a:off x="7542213" y="5108575"/>
            <a:ext cx="676275" cy="355600"/>
          </a:xfrm>
          <a:custGeom>
            <a:avLst/>
            <a:gdLst>
              <a:gd name="T0" fmla="*/ 0 w 582"/>
              <a:gd name="T1" fmla="*/ 178231 h 472"/>
              <a:gd name="T2" fmla="*/ 11612 w 582"/>
              <a:gd name="T3" fmla="*/ 121590 h 472"/>
              <a:gd name="T4" fmla="*/ 35997 w 582"/>
              <a:gd name="T5" fmla="*/ 74766 h 472"/>
              <a:gd name="T6" fmla="*/ 59222 w 582"/>
              <a:gd name="T7" fmla="*/ 46823 h 472"/>
              <a:gd name="T8" fmla="*/ 83607 w 582"/>
              <a:gd name="T9" fmla="*/ 18880 h 472"/>
              <a:gd name="T10" fmla="*/ 95219 w 582"/>
              <a:gd name="T11" fmla="*/ 9063 h 472"/>
              <a:gd name="T12" fmla="*/ 118443 w 582"/>
              <a:gd name="T13" fmla="*/ 0 h 472"/>
              <a:gd name="T14" fmla="*/ 141668 w 582"/>
              <a:gd name="T15" fmla="*/ 9063 h 472"/>
              <a:gd name="T16" fmla="*/ 166053 w 582"/>
              <a:gd name="T17" fmla="*/ 18880 h 472"/>
              <a:gd name="T18" fmla="*/ 200889 w 582"/>
              <a:gd name="T19" fmla="*/ 46823 h 472"/>
              <a:gd name="T20" fmla="*/ 225275 w 582"/>
              <a:gd name="T21" fmla="*/ 74766 h 472"/>
              <a:gd name="T22" fmla="*/ 248499 w 582"/>
              <a:gd name="T23" fmla="*/ 121590 h 472"/>
              <a:gd name="T24" fmla="*/ 272884 w 582"/>
              <a:gd name="T25" fmla="*/ 178231 h 472"/>
              <a:gd name="T26" fmla="*/ 308882 w 582"/>
              <a:gd name="T27" fmla="*/ 234117 h 472"/>
              <a:gd name="T28" fmla="*/ 332106 w 582"/>
              <a:gd name="T29" fmla="*/ 271878 h 472"/>
              <a:gd name="T30" fmla="*/ 356491 w 582"/>
              <a:gd name="T31" fmla="*/ 308883 h 472"/>
              <a:gd name="T32" fmla="*/ 379716 w 582"/>
              <a:gd name="T33" fmla="*/ 337582 h 472"/>
              <a:gd name="T34" fmla="*/ 402940 w 582"/>
              <a:gd name="T35" fmla="*/ 346644 h 472"/>
              <a:gd name="T36" fmla="*/ 427325 w 582"/>
              <a:gd name="T37" fmla="*/ 356462 h 472"/>
              <a:gd name="T38" fmla="*/ 450549 w 582"/>
              <a:gd name="T39" fmla="*/ 346644 h 472"/>
              <a:gd name="T40" fmla="*/ 473773 w 582"/>
              <a:gd name="T41" fmla="*/ 337582 h 472"/>
              <a:gd name="T42" fmla="*/ 498159 w 582"/>
              <a:gd name="T43" fmla="*/ 308883 h 472"/>
              <a:gd name="T44" fmla="*/ 521383 w 582"/>
              <a:gd name="T45" fmla="*/ 271878 h 472"/>
              <a:gd name="T46" fmla="*/ 532995 w 582"/>
              <a:gd name="T47" fmla="*/ 234117 h 472"/>
              <a:gd name="T48" fmla="*/ 557381 w 582"/>
              <a:gd name="T49" fmla="*/ 178231 h 4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82"/>
              <a:gd name="T76" fmla="*/ 0 h 472"/>
              <a:gd name="T77" fmla="*/ 582 w 582"/>
              <a:gd name="T78" fmla="*/ 472 h 4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82" h="472">
                <a:moveTo>
                  <a:pt x="0" y="236"/>
                </a:moveTo>
                <a:lnTo>
                  <a:pt x="12" y="161"/>
                </a:lnTo>
                <a:lnTo>
                  <a:pt x="37" y="99"/>
                </a:lnTo>
                <a:lnTo>
                  <a:pt x="62" y="62"/>
                </a:lnTo>
                <a:lnTo>
                  <a:pt x="87" y="25"/>
                </a:lnTo>
                <a:lnTo>
                  <a:pt x="99" y="12"/>
                </a:lnTo>
                <a:lnTo>
                  <a:pt x="124" y="0"/>
                </a:lnTo>
                <a:lnTo>
                  <a:pt x="148" y="12"/>
                </a:lnTo>
                <a:lnTo>
                  <a:pt x="173" y="25"/>
                </a:lnTo>
                <a:lnTo>
                  <a:pt x="210" y="62"/>
                </a:lnTo>
                <a:lnTo>
                  <a:pt x="235" y="99"/>
                </a:lnTo>
                <a:lnTo>
                  <a:pt x="260" y="161"/>
                </a:lnTo>
                <a:lnTo>
                  <a:pt x="285" y="236"/>
                </a:lnTo>
                <a:lnTo>
                  <a:pt x="322" y="310"/>
                </a:lnTo>
                <a:lnTo>
                  <a:pt x="347" y="360"/>
                </a:lnTo>
                <a:lnTo>
                  <a:pt x="372" y="409"/>
                </a:lnTo>
                <a:lnTo>
                  <a:pt x="396" y="447"/>
                </a:lnTo>
                <a:lnTo>
                  <a:pt x="421" y="459"/>
                </a:lnTo>
                <a:lnTo>
                  <a:pt x="446" y="472"/>
                </a:lnTo>
                <a:lnTo>
                  <a:pt x="471" y="459"/>
                </a:lnTo>
                <a:lnTo>
                  <a:pt x="495" y="447"/>
                </a:lnTo>
                <a:lnTo>
                  <a:pt x="520" y="409"/>
                </a:lnTo>
                <a:lnTo>
                  <a:pt x="545" y="360"/>
                </a:lnTo>
                <a:lnTo>
                  <a:pt x="557" y="310"/>
                </a:lnTo>
                <a:lnTo>
                  <a:pt x="582" y="236"/>
                </a:lnTo>
              </a:path>
            </a:pathLst>
          </a:custGeom>
          <a:noFill/>
          <a:ln w="19050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8582025" y="2216150"/>
            <a:ext cx="312738" cy="4032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V="1">
            <a:off x="8032750" y="4102101"/>
            <a:ext cx="731838" cy="102923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animBg="1"/>
      <p:bldP spid="163" grpId="0" animBg="1"/>
      <p:bldP spid="1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75EB43-AE83-4EE9-95C7-5ACAA2BD3262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1686-13A7-490B-BF6B-8D6A0D74B98F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16540" name="Line 2"/>
          <p:cNvSpPr>
            <a:spLocks noChangeShapeType="1"/>
          </p:cNvSpPr>
          <p:nvPr/>
        </p:nvSpPr>
        <p:spPr bwMode="auto">
          <a:xfrm>
            <a:off x="5707063" y="2206625"/>
            <a:ext cx="1022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41" name="Freeform 3"/>
          <p:cNvSpPr>
            <a:spLocks/>
          </p:cNvSpPr>
          <p:nvPr/>
        </p:nvSpPr>
        <p:spPr bwMode="auto">
          <a:xfrm>
            <a:off x="6494463" y="2147888"/>
            <a:ext cx="234950" cy="98425"/>
          </a:xfrm>
          <a:custGeom>
            <a:avLst/>
            <a:gdLst>
              <a:gd name="T0" fmla="*/ 0 w 148"/>
              <a:gd name="T1" fmla="*/ 0 h 62"/>
              <a:gd name="T2" fmla="*/ 63004699 w 148"/>
              <a:gd name="T3" fmla="*/ 93246577 h 62"/>
              <a:gd name="T4" fmla="*/ 0 w 148"/>
              <a:gd name="T5" fmla="*/ 156249699 h 62"/>
              <a:gd name="T6" fmla="*/ 372983070 w 148"/>
              <a:gd name="T7" fmla="*/ 93246577 h 62"/>
              <a:gd name="T8" fmla="*/ 0 w 148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62"/>
              <a:gd name="T17" fmla="*/ 148 w 148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62">
                <a:moveTo>
                  <a:pt x="0" y="0"/>
                </a:moveTo>
                <a:lnTo>
                  <a:pt x="25" y="37"/>
                </a:lnTo>
                <a:lnTo>
                  <a:pt x="0" y="62"/>
                </a:lnTo>
                <a:lnTo>
                  <a:pt x="148" y="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42" name="Line 4"/>
          <p:cNvSpPr>
            <a:spLocks noChangeShapeType="1"/>
          </p:cNvSpPr>
          <p:nvPr/>
        </p:nvSpPr>
        <p:spPr bwMode="auto">
          <a:xfrm flipV="1">
            <a:off x="5707063" y="1458913"/>
            <a:ext cx="1587" cy="747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43" name="Freeform 5"/>
          <p:cNvSpPr>
            <a:spLocks/>
          </p:cNvSpPr>
          <p:nvPr/>
        </p:nvSpPr>
        <p:spPr bwMode="auto">
          <a:xfrm>
            <a:off x="5667375" y="1458913"/>
            <a:ext cx="98425" cy="236537"/>
          </a:xfrm>
          <a:custGeom>
            <a:avLst/>
            <a:gdLst>
              <a:gd name="T0" fmla="*/ 0 w 62"/>
              <a:gd name="T1" fmla="*/ 375501639 h 149"/>
              <a:gd name="T2" fmla="*/ 63004709 w 62"/>
              <a:gd name="T3" fmla="*/ 312498686 h 149"/>
              <a:gd name="T4" fmla="*/ 156249699 w 62"/>
              <a:gd name="T5" fmla="*/ 375501639 h 149"/>
              <a:gd name="T6" fmla="*/ 63004709 w 62"/>
              <a:gd name="T7" fmla="*/ 0 h 149"/>
              <a:gd name="T8" fmla="*/ 0 w 62"/>
              <a:gd name="T9" fmla="*/ 375501639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49"/>
              <a:gd name="T17" fmla="*/ 62 w 6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49">
                <a:moveTo>
                  <a:pt x="0" y="149"/>
                </a:moveTo>
                <a:lnTo>
                  <a:pt x="25" y="124"/>
                </a:lnTo>
                <a:lnTo>
                  <a:pt x="62" y="149"/>
                </a:lnTo>
                <a:lnTo>
                  <a:pt x="2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44" name="Freeform 6"/>
          <p:cNvSpPr>
            <a:spLocks/>
          </p:cNvSpPr>
          <p:nvPr/>
        </p:nvSpPr>
        <p:spPr bwMode="auto">
          <a:xfrm>
            <a:off x="5903913" y="1536700"/>
            <a:ext cx="374650" cy="669925"/>
          </a:xfrm>
          <a:custGeom>
            <a:avLst/>
            <a:gdLst>
              <a:gd name="T0" fmla="*/ 594756920 w 236"/>
              <a:gd name="T1" fmla="*/ 0 h 422"/>
              <a:gd name="T2" fmla="*/ 594756920 w 236"/>
              <a:gd name="T3" fmla="*/ 252015651 h 422"/>
              <a:gd name="T4" fmla="*/ 561995691 w 236"/>
              <a:gd name="T5" fmla="*/ 438507259 h 422"/>
              <a:gd name="T6" fmla="*/ 531753823 w 236"/>
              <a:gd name="T7" fmla="*/ 594756901 h 422"/>
              <a:gd name="T8" fmla="*/ 531753823 w 236"/>
              <a:gd name="T9" fmla="*/ 720764677 h 422"/>
              <a:gd name="T10" fmla="*/ 468749140 w 236"/>
              <a:gd name="T11" fmla="*/ 814011225 h 422"/>
              <a:gd name="T12" fmla="*/ 438507273 w 236"/>
              <a:gd name="T13" fmla="*/ 877014518 h 422"/>
              <a:gd name="T14" fmla="*/ 342741261 w 236"/>
              <a:gd name="T15" fmla="*/ 907256384 h 422"/>
              <a:gd name="T16" fmla="*/ 249496297 w 236"/>
              <a:gd name="T17" fmla="*/ 970261066 h 422"/>
              <a:gd name="T18" fmla="*/ 126007830 w 236"/>
              <a:gd name="T19" fmla="*/ 1003022294 h 422"/>
              <a:gd name="T20" fmla="*/ 0 w 236"/>
              <a:gd name="T21" fmla="*/ 1063506027 h 4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6"/>
              <a:gd name="T34" fmla="*/ 0 h 422"/>
              <a:gd name="T35" fmla="*/ 236 w 236"/>
              <a:gd name="T36" fmla="*/ 422 h 4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6" h="422">
                <a:moveTo>
                  <a:pt x="236" y="0"/>
                </a:moveTo>
                <a:lnTo>
                  <a:pt x="236" y="100"/>
                </a:lnTo>
                <a:lnTo>
                  <a:pt x="223" y="174"/>
                </a:lnTo>
                <a:lnTo>
                  <a:pt x="211" y="236"/>
                </a:lnTo>
                <a:lnTo>
                  <a:pt x="211" y="286"/>
                </a:lnTo>
                <a:lnTo>
                  <a:pt x="186" y="323"/>
                </a:lnTo>
                <a:lnTo>
                  <a:pt x="174" y="348"/>
                </a:lnTo>
                <a:lnTo>
                  <a:pt x="136" y="360"/>
                </a:lnTo>
                <a:lnTo>
                  <a:pt x="99" y="385"/>
                </a:lnTo>
                <a:lnTo>
                  <a:pt x="50" y="398"/>
                </a:lnTo>
                <a:lnTo>
                  <a:pt x="0" y="42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45" name="Rectangle 7"/>
          <p:cNvSpPr>
            <a:spLocks noChangeArrowheads="1"/>
          </p:cNvSpPr>
          <p:nvPr/>
        </p:nvSpPr>
        <p:spPr bwMode="auto">
          <a:xfrm>
            <a:off x="5475288" y="1320800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46" name="Rectangle 8"/>
          <p:cNvSpPr>
            <a:spLocks noChangeArrowheads="1"/>
          </p:cNvSpPr>
          <p:nvPr/>
        </p:nvSpPr>
        <p:spPr bwMode="auto">
          <a:xfrm>
            <a:off x="5554663" y="1438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47" name="Rectangle 9"/>
          <p:cNvSpPr>
            <a:spLocks noChangeArrowheads="1"/>
          </p:cNvSpPr>
          <p:nvPr/>
        </p:nvSpPr>
        <p:spPr bwMode="auto">
          <a:xfrm>
            <a:off x="5514975" y="20097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48" name="Rectangle 10"/>
          <p:cNvSpPr>
            <a:spLocks noChangeArrowheads="1"/>
          </p:cNvSpPr>
          <p:nvPr/>
        </p:nvSpPr>
        <p:spPr bwMode="auto">
          <a:xfrm>
            <a:off x="6572250" y="1831975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49" name="Rectangle 11"/>
          <p:cNvSpPr>
            <a:spLocks noChangeArrowheads="1"/>
          </p:cNvSpPr>
          <p:nvPr/>
        </p:nvSpPr>
        <p:spPr bwMode="auto">
          <a:xfrm>
            <a:off x="6708775" y="1951038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be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50" name="Line 12"/>
          <p:cNvSpPr>
            <a:spLocks noChangeShapeType="1"/>
          </p:cNvSpPr>
          <p:nvPr/>
        </p:nvSpPr>
        <p:spPr bwMode="auto">
          <a:xfrm>
            <a:off x="6278563" y="1260475"/>
            <a:ext cx="373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1" name="Freeform 13"/>
          <p:cNvSpPr>
            <a:spLocks/>
          </p:cNvSpPr>
          <p:nvPr/>
        </p:nvSpPr>
        <p:spPr bwMode="auto">
          <a:xfrm>
            <a:off x="6494463" y="1222375"/>
            <a:ext cx="234950" cy="98425"/>
          </a:xfrm>
          <a:custGeom>
            <a:avLst/>
            <a:gdLst>
              <a:gd name="T0" fmla="*/ 0 w 148"/>
              <a:gd name="T1" fmla="*/ 0 h 62"/>
              <a:gd name="T2" fmla="*/ 63004699 w 148"/>
              <a:gd name="T3" fmla="*/ 60483760 h 62"/>
              <a:gd name="T4" fmla="*/ 0 w 148"/>
              <a:gd name="T5" fmla="*/ 156249699 h 62"/>
              <a:gd name="T6" fmla="*/ 372983070 w 148"/>
              <a:gd name="T7" fmla="*/ 60483760 h 62"/>
              <a:gd name="T8" fmla="*/ 0 w 148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62"/>
              <a:gd name="T17" fmla="*/ 148 w 148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62">
                <a:moveTo>
                  <a:pt x="0" y="0"/>
                </a:moveTo>
                <a:lnTo>
                  <a:pt x="25" y="24"/>
                </a:lnTo>
                <a:lnTo>
                  <a:pt x="0" y="62"/>
                </a:lnTo>
                <a:lnTo>
                  <a:pt x="148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2" name="Rectangle 14"/>
          <p:cNvSpPr>
            <a:spLocks noChangeArrowheads="1"/>
          </p:cNvSpPr>
          <p:nvPr/>
        </p:nvSpPr>
        <p:spPr bwMode="auto">
          <a:xfrm>
            <a:off x="6507163" y="1320800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53" name="Rectangle 15"/>
          <p:cNvSpPr>
            <a:spLocks noChangeArrowheads="1"/>
          </p:cNvSpPr>
          <p:nvPr/>
        </p:nvSpPr>
        <p:spPr bwMode="auto">
          <a:xfrm>
            <a:off x="5235575" y="1182688"/>
            <a:ext cx="1849438" cy="1103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6554" name="Line 16"/>
          <p:cNvSpPr>
            <a:spLocks noChangeShapeType="1"/>
          </p:cNvSpPr>
          <p:nvPr/>
        </p:nvSpPr>
        <p:spPr bwMode="auto">
          <a:xfrm>
            <a:off x="7085013" y="1360488"/>
            <a:ext cx="7461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5" name="Line 17"/>
          <p:cNvSpPr>
            <a:spLocks noChangeShapeType="1"/>
          </p:cNvSpPr>
          <p:nvPr/>
        </p:nvSpPr>
        <p:spPr bwMode="auto">
          <a:xfrm>
            <a:off x="7085013" y="2108200"/>
            <a:ext cx="746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6" name="Freeform 18"/>
          <p:cNvSpPr>
            <a:spLocks/>
          </p:cNvSpPr>
          <p:nvPr/>
        </p:nvSpPr>
        <p:spPr bwMode="auto">
          <a:xfrm>
            <a:off x="7831138" y="1320800"/>
            <a:ext cx="98425" cy="77788"/>
          </a:xfrm>
          <a:custGeom>
            <a:avLst/>
            <a:gdLst>
              <a:gd name="T0" fmla="*/ 0 w 62"/>
              <a:gd name="T1" fmla="*/ 63005110 h 49"/>
              <a:gd name="T2" fmla="*/ 32762829 w 62"/>
              <a:gd name="T3" fmla="*/ 0 h 49"/>
              <a:gd name="T4" fmla="*/ 95765939 w 62"/>
              <a:gd name="T5" fmla="*/ 0 h 49"/>
              <a:gd name="T6" fmla="*/ 156249699 w 62"/>
              <a:gd name="T7" fmla="*/ 63005110 h 49"/>
              <a:gd name="T8" fmla="*/ 95765939 w 62"/>
              <a:gd name="T9" fmla="*/ 123489255 h 49"/>
              <a:gd name="T10" fmla="*/ 32762829 w 62"/>
              <a:gd name="T11" fmla="*/ 123489255 h 49"/>
              <a:gd name="T12" fmla="*/ 0 w 62"/>
              <a:gd name="T13" fmla="*/ 6300511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49"/>
              <a:gd name="T23" fmla="*/ 62 w 62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49">
                <a:moveTo>
                  <a:pt x="0" y="25"/>
                </a:moveTo>
                <a:lnTo>
                  <a:pt x="13" y="0"/>
                </a:lnTo>
                <a:lnTo>
                  <a:pt x="38" y="0"/>
                </a:lnTo>
                <a:lnTo>
                  <a:pt x="62" y="25"/>
                </a:lnTo>
                <a:lnTo>
                  <a:pt x="38" y="49"/>
                </a:lnTo>
                <a:lnTo>
                  <a:pt x="13" y="49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7" name="Freeform 19"/>
          <p:cNvSpPr>
            <a:spLocks/>
          </p:cNvSpPr>
          <p:nvPr/>
        </p:nvSpPr>
        <p:spPr bwMode="auto">
          <a:xfrm>
            <a:off x="7831138" y="2068513"/>
            <a:ext cx="98425" cy="79375"/>
          </a:xfrm>
          <a:custGeom>
            <a:avLst/>
            <a:gdLst>
              <a:gd name="T0" fmla="*/ 0 w 62"/>
              <a:gd name="T1" fmla="*/ 63004706 h 50"/>
              <a:gd name="T2" fmla="*/ 32762829 w 62"/>
              <a:gd name="T3" fmla="*/ 0 h 50"/>
              <a:gd name="T4" fmla="*/ 95765939 w 62"/>
              <a:gd name="T5" fmla="*/ 0 h 50"/>
              <a:gd name="T6" fmla="*/ 156249699 w 62"/>
              <a:gd name="T7" fmla="*/ 63004706 h 50"/>
              <a:gd name="T8" fmla="*/ 95765939 w 62"/>
              <a:gd name="T9" fmla="*/ 126007824 h 50"/>
              <a:gd name="T10" fmla="*/ 32762829 w 62"/>
              <a:gd name="T11" fmla="*/ 126007824 h 50"/>
              <a:gd name="T12" fmla="*/ 0 w 62"/>
              <a:gd name="T13" fmla="*/ 63004706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50"/>
              <a:gd name="T23" fmla="*/ 62 w 62"/>
              <a:gd name="T24" fmla="*/ 50 h 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50">
                <a:moveTo>
                  <a:pt x="0" y="25"/>
                </a:moveTo>
                <a:lnTo>
                  <a:pt x="13" y="0"/>
                </a:lnTo>
                <a:lnTo>
                  <a:pt x="38" y="0"/>
                </a:lnTo>
                <a:lnTo>
                  <a:pt x="62" y="25"/>
                </a:lnTo>
                <a:lnTo>
                  <a:pt x="38" y="50"/>
                </a:lnTo>
                <a:lnTo>
                  <a:pt x="13" y="50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8" name="Line 20"/>
          <p:cNvSpPr>
            <a:spLocks noChangeShapeType="1"/>
          </p:cNvSpPr>
          <p:nvPr/>
        </p:nvSpPr>
        <p:spPr bwMode="auto">
          <a:xfrm>
            <a:off x="4487863" y="1360488"/>
            <a:ext cx="7477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59" name="Line 21"/>
          <p:cNvSpPr>
            <a:spLocks noChangeShapeType="1"/>
          </p:cNvSpPr>
          <p:nvPr/>
        </p:nvSpPr>
        <p:spPr bwMode="auto">
          <a:xfrm>
            <a:off x="4487863" y="2241550"/>
            <a:ext cx="7477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60" name="Freeform 22"/>
          <p:cNvSpPr>
            <a:spLocks/>
          </p:cNvSpPr>
          <p:nvPr/>
        </p:nvSpPr>
        <p:spPr bwMode="auto">
          <a:xfrm>
            <a:off x="4389438" y="1320800"/>
            <a:ext cx="98425" cy="77788"/>
          </a:xfrm>
          <a:custGeom>
            <a:avLst/>
            <a:gdLst>
              <a:gd name="T0" fmla="*/ 0 w 62"/>
              <a:gd name="T1" fmla="*/ 63005110 h 49"/>
              <a:gd name="T2" fmla="*/ 30241880 w 62"/>
              <a:gd name="T3" fmla="*/ 0 h 49"/>
              <a:gd name="T4" fmla="*/ 126007831 w 62"/>
              <a:gd name="T5" fmla="*/ 0 h 49"/>
              <a:gd name="T6" fmla="*/ 156249699 w 62"/>
              <a:gd name="T7" fmla="*/ 63005110 h 49"/>
              <a:gd name="T8" fmla="*/ 126007831 w 62"/>
              <a:gd name="T9" fmla="*/ 123489255 h 49"/>
              <a:gd name="T10" fmla="*/ 30241880 w 62"/>
              <a:gd name="T11" fmla="*/ 123489255 h 49"/>
              <a:gd name="T12" fmla="*/ 0 w 62"/>
              <a:gd name="T13" fmla="*/ 6300511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49"/>
              <a:gd name="T23" fmla="*/ 62 w 62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49">
                <a:moveTo>
                  <a:pt x="0" y="25"/>
                </a:moveTo>
                <a:lnTo>
                  <a:pt x="12" y="0"/>
                </a:lnTo>
                <a:lnTo>
                  <a:pt x="50" y="0"/>
                </a:lnTo>
                <a:lnTo>
                  <a:pt x="62" y="25"/>
                </a:lnTo>
                <a:lnTo>
                  <a:pt x="50" y="49"/>
                </a:lnTo>
                <a:lnTo>
                  <a:pt x="12" y="49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61" name="Freeform 23"/>
          <p:cNvSpPr>
            <a:spLocks/>
          </p:cNvSpPr>
          <p:nvPr/>
        </p:nvSpPr>
        <p:spPr bwMode="auto">
          <a:xfrm>
            <a:off x="4389438" y="2201863"/>
            <a:ext cx="98425" cy="79375"/>
          </a:xfrm>
          <a:custGeom>
            <a:avLst/>
            <a:gdLst>
              <a:gd name="T0" fmla="*/ 0 w 62"/>
              <a:gd name="T1" fmla="*/ 63004706 h 50"/>
              <a:gd name="T2" fmla="*/ 30241880 w 62"/>
              <a:gd name="T3" fmla="*/ 0 h 50"/>
              <a:gd name="T4" fmla="*/ 126007831 w 62"/>
              <a:gd name="T5" fmla="*/ 0 h 50"/>
              <a:gd name="T6" fmla="*/ 156249699 w 62"/>
              <a:gd name="T7" fmla="*/ 63004706 h 50"/>
              <a:gd name="T8" fmla="*/ 126007831 w 62"/>
              <a:gd name="T9" fmla="*/ 126007824 h 50"/>
              <a:gd name="T10" fmla="*/ 30241880 w 62"/>
              <a:gd name="T11" fmla="*/ 126007824 h 50"/>
              <a:gd name="T12" fmla="*/ 0 w 62"/>
              <a:gd name="T13" fmla="*/ 63004706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50"/>
              <a:gd name="T23" fmla="*/ 62 w 62"/>
              <a:gd name="T24" fmla="*/ 50 h 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50">
                <a:moveTo>
                  <a:pt x="0" y="25"/>
                </a:moveTo>
                <a:lnTo>
                  <a:pt x="12" y="0"/>
                </a:lnTo>
                <a:lnTo>
                  <a:pt x="50" y="0"/>
                </a:lnTo>
                <a:lnTo>
                  <a:pt x="62" y="25"/>
                </a:lnTo>
                <a:lnTo>
                  <a:pt x="50" y="50"/>
                </a:lnTo>
                <a:lnTo>
                  <a:pt x="12" y="50"/>
                </a:lnTo>
                <a:lnTo>
                  <a:pt x="0" y="2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62" name="Rectangle 25"/>
          <p:cNvSpPr>
            <a:spLocks noChangeArrowheads="1"/>
          </p:cNvSpPr>
          <p:nvPr/>
        </p:nvSpPr>
        <p:spPr bwMode="auto">
          <a:xfrm>
            <a:off x="4311650" y="1550988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63" name="Rectangle 26"/>
          <p:cNvSpPr>
            <a:spLocks noChangeArrowheads="1"/>
          </p:cNvSpPr>
          <p:nvPr/>
        </p:nvSpPr>
        <p:spPr bwMode="auto">
          <a:xfrm>
            <a:off x="4479925" y="1689100"/>
            <a:ext cx="211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i1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64" name="Rectangle 28"/>
          <p:cNvSpPr>
            <a:spLocks noChangeArrowheads="1"/>
          </p:cNvSpPr>
          <p:nvPr/>
        </p:nvSpPr>
        <p:spPr bwMode="auto">
          <a:xfrm>
            <a:off x="7534275" y="1576388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65" name="Rectangle 29"/>
          <p:cNvSpPr>
            <a:spLocks noChangeArrowheads="1"/>
          </p:cNvSpPr>
          <p:nvPr/>
        </p:nvSpPr>
        <p:spPr bwMode="auto">
          <a:xfrm>
            <a:off x="7653338" y="1647825"/>
            <a:ext cx="2555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o1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66" name="Line 34"/>
          <p:cNvSpPr>
            <a:spLocks noChangeShapeType="1"/>
          </p:cNvSpPr>
          <p:nvPr/>
        </p:nvSpPr>
        <p:spPr bwMode="auto">
          <a:xfrm>
            <a:off x="8304213" y="1474788"/>
            <a:ext cx="941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67" name="Freeform 35"/>
          <p:cNvSpPr>
            <a:spLocks/>
          </p:cNvSpPr>
          <p:nvPr/>
        </p:nvSpPr>
        <p:spPr bwMode="auto">
          <a:xfrm>
            <a:off x="9166225" y="1436688"/>
            <a:ext cx="236538" cy="77787"/>
          </a:xfrm>
          <a:custGeom>
            <a:avLst/>
            <a:gdLst>
              <a:gd name="T0" fmla="*/ 0 w 149"/>
              <a:gd name="T1" fmla="*/ 0 h 49"/>
              <a:gd name="T2" fmla="*/ 63004832 w 149"/>
              <a:gd name="T3" fmla="*/ 60484145 h 49"/>
              <a:gd name="T4" fmla="*/ 0 w 149"/>
              <a:gd name="T5" fmla="*/ 123489255 h 49"/>
              <a:gd name="T6" fmla="*/ 375504814 w 149"/>
              <a:gd name="T7" fmla="*/ 60484145 h 49"/>
              <a:gd name="T8" fmla="*/ 0 w 149"/>
              <a:gd name="T9" fmla="*/ 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49"/>
              <a:gd name="T17" fmla="*/ 149 w 14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49">
                <a:moveTo>
                  <a:pt x="0" y="0"/>
                </a:moveTo>
                <a:lnTo>
                  <a:pt x="25" y="24"/>
                </a:lnTo>
                <a:lnTo>
                  <a:pt x="0" y="49"/>
                </a:lnTo>
                <a:lnTo>
                  <a:pt x="149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68" name="Line 36"/>
          <p:cNvSpPr>
            <a:spLocks noChangeShapeType="1"/>
          </p:cNvSpPr>
          <p:nvPr/>
        </p:nvSpPr>
        <p:spPr bwMode="auto">
          <a:xfrm>
            <a:off x="8304213" y="825500"/>
            <a:ext cx="1587" cy="1162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69" name="Freeform 37"/>
          <p:cNvSpPr>
            <a:spLocks/>
          </p:cNvSpPr>
          <p:nvPr/>
        </p:nvSpPr>
        <p:spPr bwMode="auto">
          <a:xfrm>
            <a:off x="8245475" y="825500"/>
            <a:ext cx="98425" cy="236538"/>
          </a:xfrm>
          <a:custGeom>
            <a:avLst/>
            <a:gdLst>
              <a:gd name="T0" fmla="*/ 0 w 62"/>
              <a:gd name="T1" fmla="*/ 375501639 h 149"/>
              <a:gd name="T2" fmla="*/ 93246577 w 62"/>
              <a:gd name="T3" fmla="*/ 312498686 h 149"/>
              <a:gd name="T4" fmla="*/ 156249699 w 62"/>
              <a:gd name="T5" fmla="*/ 375501639 h 149"/>
              <a:gd name="T6" fmla="*/ 93246577 w 62"/>
              <a:gd name="T7" fmla="*/ 0 h 149"/>
              <a:gd name="T8" fmla="*/ 0 w 62"/>
              <a:gd name="T9" fmla="*/ 375501639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49"/>
              <a:gd name="T17" fmla="*/ 62 w 6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49">
                <a:moveTo>
                  <a:pt x="0" y="149"/>
                </a:moveTo>
                <a:lnTo>
                  <a:pt x="37" y="124"/>
                </a:lnTo>
                <a:lnTo>
                  <a:pt x="62" y="149"/>
                </a:lnTo>
                <a:lnTo>
                  <a:pt x="37" y="0"/>
                </a:lnTo>
                <a:lnTo>
                  <a:pt x="0" y="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70" name="Rectangle 38"/>
          <p:cNvSpPr>
            <a:spLocks noChangeArrowheads="1"/>
          </p:cNvSpPr>
          <p:nvPr/>
        </p:nvSpPr>
        <p:spPr bwMode="auto">
          <a:xfrm>
            <a:off x="8366125" y="5683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71" name="Rectangle 39"/>
          <p:cNvSpPr>
            <a:spLocks noChangeArrowheads="1"/>
          </p:cNvSpPr>
          <p:nvPr/>
        </p:nvSpPr>
        <p:spPr bwMode="auto">
          <a:xfrm>
            <a:off x="8516938" y="706438"/>
            <a:ext cx="1793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o1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72" name="Rectangle 40"/>
          <p:cNvSpPr>
            <a:spLocks noChangeArrowheads="1"/>
          </p:cNvSpPr>
          <p:nvPr/>
        </p:nvSpPr>
        <p:spPr bwMode="auto">
          <a:xfrm>
            <a:off x="8407400" y="14954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73" name="Freeform 41"/>
          <p:cNvSpPr>
            <a:spLocks/>
          </p:cNvSpPr>
          <p:nvPr/>
        </p:nvSpPr>
        <p:spPr bwMode="auto">
          <a:xfrm>
            <a:off x="8304213" y="1101725"/>
            <a:ext cx="176212" cy="373063"/>
          </a:xfrm>
          <a:custGeom>
            <a:avLst/>
            <a:gdLst>
              <a:gd name="T0" fmla="*/ 279735779 w 111"/>
              <a:gd name="T1" fmla="*/ 0 h 235"/>
              <a:gd name="T2" fmla="*/ 249493998 w 111"/>
              <a:gd name="T3" fmla="*/ 156249487 h 235"/>
              <a:gd name="T4" fmla="*/ 216732862 w 111"/>
              <a:gd name="T5" fmla="*/ 279736202 h 235"/>
              <a:gd name="T6" fmla="*/ 186491032 w 111"/>
              <a:gd name="T7" fmla="*/ 375501986 h 235"/>
              <a:gd name="T8" fmla="*/ 156249251 w 111"/>
              <a:gd name="T9" fmla="*/ 435985738 h 235"/>
              <a:gd name="T10" fmla="*/ 123486528 w 111"/>
              <a:gd name="T11" fmla="*/ 498990338 h 235"/>
              <a:gd name="T12" fmla="*/ 63002941 w 111"/>
              <a:gd name="T13" fmla="*/ 561993349 h 235"/>
              <a:gd name="T14" fmla="*/ 0 w 111"/>
              <a:gd name="T15" fmla="*/ 592235176 h 2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1"/>
              <a:gd name="T25" fmla="*/ 0 h 235"/>
              <a:gd name="T26" fmla="*/ 111 w 111"/>
              <a:gd name="T27" fmla="*/ 235 h 2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1" h="235">
                <a:moveTo>
                  <a:pt x="111" y="0"/>
                </a:moveTo>
                <a:lnTo>
                  <a:pt x="99" y="62"/>
                </a:lnTo>
                <a:lnTo>
                  <a:pt x="86" y="111"/>
                </a:lnTo>
                <a:lnTo>
                  <a:pt x="74" y="149"/>
                </a:lnTo>
                <a:lnTo>
                  <a:pt x="62" y="173"/>
                </a:lnTo>
                <a:lnTo>
                  <a:pt x="49" y="198"/>
                </a:lnTo>
                <a:lnTo>
                  <a:pt x="25" y="223"/>
                </a:lnTo>
                <a:lnTo>
                  <a:pt x="0" y="23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74" name="Freeform 42"/>
          <p:cNvSpPr>
            <a:spLocks/>
          </p:cNvSpPr>
          <p:nvPr/>
        </p:nvSpPr>
        <p:spPr bwMode="auto">
          <a:xfrm>
            <a:off x="8480425" y="1001713"/>
            <a:ext cx="136525" cy="112712"/>
          </a:xfrm>
          <a:custGeom>
            <a:avLst/>
            <a:gdLst>
              <a:gd name="T0" fmla="*/ 214242271 w 87"/>
              <a:gd name="T1" fmla="*/ 201654299 h 63"/>
              <a:gd name="T2" fmla="*/ 184691632 w 87"/>
              <a:gd name="T3" fmla="*/ 121633455 h 63"/>
              <a:gd name="T4" fmla="*/ 152678885 w 87"/>
              <a:gd name="T5" fmla="*/ 41610781 h 63"/>
              <a:gd name="T6" fmla="*/ 123128294 w 87"/>
              <a:gd name="T7" fmla="*/ 41610781 h 63"/>
              <a:gd name="T8" fmla="*/ 123128294 w 87"/>
              <a:gd name="T9" fmla="*/ 0 h 63"/>
              <a:gd name="T10" fmla="*/ 91113953 w 87"/>
              <a:gd name="T11" fmla="*/ 41610781 h 63"/>
              <a:gd name="T12" fmla="*/ 61563362 w 87"/>
              <a:gd name="T13" fmla="*/ 41610781 h 63"/>
              <a:gd name="T14" fmla="*/ 32012760 w 87"/>
              <a:gd name="T15" fmla="*/ 121633455 h 63"/>
              <a:gd name="T16" fmla="*/ 0 w 87"/>
              <a:gd name="T17" fmla="*/ 201654299 h 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7"/>
              <a:gd name="T28" fmla="*/ 0 h 63"/>
              <a:gd name="T29" fmla="*/ 87 w 87"/>
              <a:gd name="T30" fmla="*/ 63 h 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7" h="63">
                <a:moveTo>
                  <a:pt x="87" y="63"/>
                </a:moveTo>
                <a:lnTo>
                  <a:pt x="75" y="38"/>
                </a:lnTo>
                <a:lnTo>
                  <a:pt x="62" y="13"/>
                </a:lnTo>
                <a:lnTo>
                  <a:pt x="50" y="13"/>
                </a:lnTo>
                <a:lnTo>
                  <a:pt x="50" y="0"/>
                </a:lnTo>
                <a:lnTo>
                  <a:pt x="37" y="13"/>
                </a:lnTo>
                <a:lnTo>
                  <a:pt x="25" y="13"/>
                </a:lnTo>
                <a:lnTo>
                  <a:pt x="13" y="38"/>
                </a:lnTo>
                <a:lnTo>
                  <a:pt x="0" y="6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75" name="Freeform 43"/>
          <p:cNvSpPr>
            <a:spLocks/>
          </p:cNvSpPr>
          <p:nvPr/>
        </p:nvSpPr>
        <p:spPr bwMode="auto">
          <a:xfrm>
            <a:off x="8628063" y="1101725"/>
            <a:ext cx="407987" cy="511175"/>
          </a:xfrm>
          <a:custGeom>
            <a:avLst/>
            <a:gdLst>
              <a:gd name="T0" fmla="*/ 0 w 235"/>
              <a:gd name="T1" fmla="*/ 0 h 322"/>
              <a:gd name="T2" fmla="*/ 36168486 w 235"/>
              <a:gd name="T3" fmla="*/ 216733455 h 322"/>
              <a:gd name="T4" fmla="*/ 75352602 w 235"/>
              <a:gd name="T5" fmla="*/ 405745895 h 322"/>
              <a:gd name="T6" fmla="*/ 150705205 w 235"/>
              <a:gd name="T7" fmla="*/ 561995623 h 322"/>
              <a:gd name="T8" fmla="*/ 186873677 w 235"/>
              <a:gd name="T9" fmla="*/ 688003388 h 322"/>
              <a:gd name="T10" fmla="*/ 262226306 w 235"/>
              <a:gd name="T11" fmla="*/ 781248340 h 322"/>
              <a:gd name="T12" fmla="*/ 337578881 w 235"/>
              <a:gd name="T13" fmla="*/ 811490203 h 322"/>
              <a:gd name="T14" fmla="*/ 449099929 w 235"/>
              <a:gd name="T15" fmla="*/ 811490203 h 322"/>
              <a:gd name="T16" fmla="*/ 521438718 w 235"/>
              <a:gd name="T17" fmla="*/ 811490203 h 322"/>
              <a:gd name="T18" fmla="*/ 560621085 w 235"/>
              <a:gd name="T19" fmla="*/ 781248340 h 322"/>
              <a:gd name="T20" fmla="*/ 635973660 w 235"/>
              <a:gd name="T21" fmla="*/ 748487115 h 322"/>
              <a:gd name="T22" fmla="*/ 672143868 w 235"/>
              <a:gd name="T23" fmla="*/ 688003388 h 322"/>
              <a:gd name="T24" fmla="*/ 708312340 w 235"/>
              <a:gd name="T25" fmla="*/ 592237486 h 3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35"/>
              <a:gd name="T40" fmla="*/ 0 h 322"/>
              <a:gd name="T41" fmla="*/ 235 w 235"/>
              <a:gd name="T42" fmla="*/ 322 h 32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35" h="322">
                <a:moveTo>
                  <a:pt x="0" y="0"/>
                </a:moveTo>
                <a:lnTo>
                  <a:pt x="12" y="86"/>
                </a:lnTo>
                <a:lnTo>
                  <a:pt x="25" y="161"/>
                </a:lnTo>
                <a:lnTo>
                  <a:pt x="50" y="223"/>
                </a:lnTo>
                <a:lnTo>
                  <a:pt x="62" y="273"/>
                </a:lnTo>
                <a:lnTo>
                  <a:pt x="87" y="310"/>
                </a:lnTo>
                <a:lnTo>
                  <a:pt x="112" y="322"/>
                </a:lnTo>
                <a:lnTo>
                  <a:pt x="149" y="322"/>
                </a:lnTo>
                <a:lnTo>
                  <a:pt x="173" y="322"/>
                </a:lnTo>
                <a:lnTo>
                  <a:pt x="186" y="310"/>
                </a:lnTo>
                <a:lnTo>
                  <a:pt x="211" y="297"/>
                </a:lnTo>
                <a:lnTo>
                  <a:pt x="223" y="273"/>
                </a:lnTo>
                <a:lnTo>
                  <a:pt x="235" y="23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76" name="Rectangle 44"/>
          <p:cNvSpPr>
            <a:spLocks noChangeArrowheads="1"/>
          </p:cNvSpPr>
          <p:nvPr/>
        </p:nvSpPr>
        <p:spPr bwMode="auto">
          <a:xfrm>
            <a:off x="9342438" y="1474788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77" name="Line 45"/>
          <p:cNvSpPr>
            <a:spLocks noChangeShapeType="1"/>
          </p:cNvSpPr>
          <p:nvPr/>
        </p:nvSpPr>
        <p:spPr bwMode="auto">
          <a:xfrm>
            <a:off x="2060575" y="1784350"/>
            <a:ext cx="11017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78" name="Freeform 46"/>
          <p:cNvSpPr>
            <a:spLocks/>
          </p:cNvSpPr>
          <p:nvPr/>
        </p:nvSpPr>
        <p:spPr bwMode="auto">
          <a:xfrm>
            <a:off x="2925763" y="1744663"/>
            <a:ext cx="236537" cy="98425"/>
          </a:xfrm>
          <a:custGeom>
            <a:avLst/>
            <a:gdLst>
              <a:gd name="T0" fmla="*/ 0 w 149"/>
              <a:gd name="T1" fmla="*/ 0 h 62"/>
              <a:gd name="T2" fmla="*/ 63002978 w 149"/>
              <a:gd name="T3" fmla="*/ 63004709 h 62"/>
              <a:gd name="T4" fmla="*/ 0 w 149"/>
              <a:gd name="T5" fmla="*/ 156249699 h 62"/>
              <a:gd name="T6" fmla="*/ 375501639 w 149"/>
              <a:gd name="T7" fmla="*/ 63004709 h 62"/>
              <a:gd name="T8" fmla="*/ 0 w 149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62"/>
              <a:gd name="T17" fmla="*/ 149 w 14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62">
                <a:moveTo>
                  <a:pt x="0" y="0"/>
                </a:moveTo>
                <a:lnTo>
                  <a:pt x="25" y="25"/>
                </a:lnTo>
                <a:lnTo>
                  <a:pt x="0" y="62"/>
                </a:lnTo>
                <a:lnTo>
                  <a:pt x="149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79" name="Line 47"/>
          <p:cNvSpPr>
            <a:spLocks noChangeShapeType="1"/>
          </p:cNvSpPr>
          <p:nvPr/>
        </p:nvSpPr>
        <p:spPr bwMode="auto">
          <a:xfrm>
            <a:off x="2060575" y="1341438"/>
            <a:ext cx="1588" cy="679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0" name="Freeform 48"/>
          <p:cNvSpPr>
            <a:spLocks/>
          </p:cNvSpPr>
          <p:nvPr/>
        </p:nvSpPr>
        <p:spPr bwMode="auto">
          <a:xfrm>
            <a:off x="2001838" y="1214438"/>
            <a:ext cx="98425" cy="236537"/>
          </a:xfrm>
          <a:custGeom>
            <a:avLst/>
            <a:gdLst>
              <a:gd name="T0" fmla="*/ 0 w 62"/>
              <a:gd name="T1" fmla="*/ 375501639 h 149"/>
              <a:gd name="T2" fmla="*/ 93246577 w 62"/>
              <a:gd name="T3" fmla="*/ 312498686 h 149"/>
              <a:gd name="T4" fmla="*/ 156249699 w 62"/>
              <a:gd name="T5" fmla="*/ 375501639 h 149"/>
              <a:gd name="T6" fmla="*/ 93246577 w 62"/>
              <a:gd name="T7" fmla="*/ 0 h 149"/>
              <a:gd name="T8" fmla="*/ 0 w 62"/>
              <a:gd name="T9" fmla="*/ 375501639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49"/>
              <a:gd name="T17" fmla="*/ 62 w 6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49">
                <a:moveTo>
                  <a:pt x="0" y="149"/>
                </a:moveTo>
                <a:lnTo>
                  <a:pt x="37" y="124"/>
                </a:lnTo>
                <a:lnTo>
                  <a:pt x="62" y="149"/>
                </a:lnTo>
                <a:lnTo>
                  <a:pt x="37" y="0"/>
                </a:lnTo>
                <a:lnTo>
                  <a:pt x="0" y="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1" name="Rectangle 49"/>
          <p:cNvSpPr>
            <a:spLocks noChangeArrowheads="1"/>
          </p:cNvSpPr>
          <p:nvPr/>
        </p:nvSpPr>
        <p:spPr bwMode="auto">
          <a:xfrm>
            <a:off x="1868488" y="16271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82" name="Freeform 50"/>
          <p:cNvSpPr>
            <a:spLocks/>
          </p:cNvSpPr>
          <p:nvPr/>
        </p:nvSpPr>
        <p:spPr bwMode="auto">
          <a:xfrm>
            <a:off x="2060575" y="1606550"/>
            <a:ext cx="747713" cy="374650"/>
          </a:xfrm>
          <a:custGeom>
            <a:avLst/>
            <a:gdLst>
              <a:gd name="T0" fmla="*/ 0 w 471"/>
              <a:gd name="T1" fmla="*/ 282257526 h 236"/>
              <a:gd name="T2" fmla="*/ 63004751 w 471"/>
              <a:gd name="T3" fmla="*/ 189012513 h 236"/>
              <a:gd name="T4" fmla="*/ 123488550 w 471"/>
              <a:gd name="T5" fmla="*/ 95765938 h 236"/>
              <a:gd name="T6" fmla="*/ 186491688 w 471"/>
              <a:gd name="T7" fmla="*/ 32762829 h 236"/>
              <a:gd name="T8" fmla="*/ 249496464 w 471"/>
              <a:gd name="T9" fmla="*/ 0 h 236"/>
              <a:gd name="T10" fmla="*/ 312499602 w 471"/>
              <a:gd name="T11" fmla="*/ 0 h 236"/>
              <a:gd name="T12" fmla="*/ 372983377 w 471"/>
              <a:gd name="T13" fmla="*/ 32762829 h 236"/>
              <a:gd name="T14" fmla="*/ 435988202 w 471"/>
              <a:gd name="T15" fmla="*/ 95765938 h 236"/>
              <a:gd name="T16" fmla="*/ 529233228 w 471"/>
              <a:gd name="T17" fmla="*/ 189012513 h 236"/>
              <a:gd name="T18" fmla="*/ 592237953 w 471"/>
              <a:gd name="T19" fmla="*/ 282257526 h 236"/>
              <a:gd name="T20" fmla="*/ 655241092 w 471"/>
              <a:gd name="T21" fmla="*/ 408265306 h 236"/>
              <a:gd name="T22" fmla="*/ 718245818 w 471"/>
              <a:gd name="T23" fmla="*/ 501511956 h 236"/>
              <a:gd name="T24" fmla="*/ 781248956 w 471"/>
              <a:gd name="T25" fmla="*/ 564515052 h 236"/>
              <a:gd name="T26" fmla="*/ 841732929 w 471"/>
              <a:gd name="T27" fmla="*/ 594756920 h 236"/>
              <a:gd name="T28" fmla="*/ 904737655 w 471"/>
              <a:gd name="T29" fmla="*/ 594756920 h 236"/>
              <a:gd name="T30" fmla="*/ 967740793 w 471"/>
              <a:gd name="T31" fmla="*/ 564515052 h 236"/>
              <a:gd name="T32" fmla="*/ 1030745519 w 471"/>
              <a:gd name="T33" fmla="*/ 501511956 h 236"/>
              <a:gd name="T34" fmla="*/ 1091229294 w 471"/>
              <a:gd name="T35" fmla="*/ 408265306 h 236"/>
              <a:gd name="T36" fmla="*/ 1186995270 w 471"/>
              <a:gd name="T37" fmla="*/ 282257526 h 2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71"/>
              <a:gd name="T58" fmla="*/ 0 h 236"/>
              <a:gd name="T59" fmla="*/ 471 w 471"/>
              <a:gd name="T60" fmla="*/ 236 h 2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71" h="236">
                <a:moveTo>
                  <a:pt x="0" y="112"/>
                </a:moveTo>
                <a:lnTo>
                  <a:pt x="25" y="75"/>
                </a:lnTo>
                <a:lnTo>
                  <a:pt x="49" y="38"/>
                </a:lnTo>
                <a:lnTo>
                  <a:pt x="74" y="13"/>
                </a:lnTo>
                <a:lnTo>
                  <a:pt x="99" y="0"/>
                </a:lnTo>
                <a:lnTo>
                  <a:pt x="124" y="0"/>
                </a:lnTo>
                <a:lnTo>
                  <a:pt x="148" y="13"/>
                </a:lnTo>
                <a:lnTo>
                  <a:pt x="173" y="38"/>
                </a:lnTo>
                <a:lnTo>
                  <a:pt x="210" y="75"/>
                </a:lnTo>
                <a:lnTo>
                  <a:pt x="235" y="112"/>
                </a:lnTo>
                <a:lnTo>
                  <a:pt x="260" y="162"/>
                </a:lnTo>
                <a:lnTo>
                  <a:pt x="285" y="199"/>
                </a:lnTo>
                <a:lnTo>
                  <a:pt x="310" y="224"/>
                </a:lnTo>
                <a:lnTo>
                  <a:pt x="334" y="236"/>
                </a:lnTo>
                <a:lnTo>
                  <a:pt x="359" y="236"/>
                </a:lnTo>
                <a:lnTo>
                  <a:pt x="384" y="224"/>
                </a:lnTo>
                <a:lnTo>
                  <a:pt x="409" y="199"/>
                </a:lnTo>
                <a:lnTo>
                  <a:pt x="433" y="162"/>
                </a:lnTo>
                <a:lnTo>
                  <a:pt x="471" y="11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3" name="Rectangle 51"/>
          <p:cNvSpPr>
            <a:spLocks noChangeArrowheads="1"/>
          </p:cNvSpPr>
          <p:nvPr/>
        </p:nvSpPr>
        <p:spPr bwMode="auto">
          <a:xfrm>
            <a:off x="3027363" y="1824038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84" name="Rectangle 52"/>
          <p:cNvSpPr>
            <a:spLocks noChangeArrowheads="1"/>
          </p:cNvSpPr>
          <p:nvPr/>
        </p:nvSpPr>
        <p:spPr bwMode="auto">
          <a:xfrm>
            <a:off x="2232025" y="10763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585" name="Rectangle 53"/>
          <p:cNvSpPr>
            <a:spLocks noChangeArrowheads="1"/>
          </p:cNvSpPr>
          <p:nvPr/>
        </p:nvSpPr>
        <p:spPr bwMode="auto">
          <a:xfrm>
            <a:off x="2386013" y="1214438"/>
            <a:ext cx="139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itchFamily="18" charset="0"/>
              </a:rPr>
              <a:t>i1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pSp>
        <p:nvGrpSpPr>
          <p:cNvPr id="16586" name="Group 169"/>
          <p:cNvGrpSpPr>
            <a:grpSpLocks/>
          </p:cNvGrpSpPr>
          <p:nvPr/>
        </p:nvGrpSpPr>
        <p:grpSpPr bwMode="auto">
          <a:xfrm>
            <a:off x="5608638" y="4527550"/>
            <a:ext cx="1101725" cy="550863"/>
            <a:chOff x="2363" y="2915"/>
            <a:chExt cx="694" cy="472"/>
          </a:xfrm>
        </p:grpSpPr>
        <p:sp>
          <p:nvSpPr>
            <p:cNvPr id="16686" name="Rectangle 69"/>
            <p:cNvSpPr>
              <a:spLocks noChangeArrowheads="1"/>
            </p:cNvSpPr>
            <p:nvPr/>
          </p:nvSpPr>
          <p:spPr bwMode="auto">
            <a:xfrm>
              <a:off x="2363" y="2915"/>
              <a:ext cx="694" cy="47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kumimoji="1" lang="zh-CN" altLang="en-US" sz="2800">
                <a:latin typeface="Times New Roman" pitchFamily="18" charset="0"/>
              </a:endParaRPr>
            </a:p>
          </p:txBody>
        </p:sp>
        <p:sp>
          <p:nvSpPr>
            <p:cNvPr id="16687" name="Line 70"/>
            <p:cNvSpPr>
              <a:spLocks noChangeShapeType="1"/>
            </p:cNvSpPr>
            <p:nvPr/>
          </p:nvSpPr>
          <p:spPr bwMode="auto">
            <a:xfrm>
              <a:off x="2475" y="3064"/>
              <a:ext cx="4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8" name="Freeform 71"/>
            <p:cNvSpPr>
              <a:spLocks/>
            </p:cNvSpPr>
            <p:nvPr/>
          </p:nvSpPr>
          <p:spPr bwMode="auto">
            <a:xfrm>
              <a:off x="2475" y="3027"/>
              <a:ext cx="148" cy="62"/>
            </a:xfrm>
            <a:custGeom>
              <a:avLst/>
              <a:gdLst>
                <a:gd name="T0" fmla="*/ 148 w 148"/>
                <a:gd name="T1" fmla="*/ 0 h 62"/>
                <a:gd name="T2" fmla="*/ 124 w 148"/>
                <a:gd name="T3" fmla="*/ 37 h 62"/>
                <a:gd name="T4" fmla="*/ 148 w 148"/>
                <a:gd name="T5" fmla="*/ 62 h 62"/>
                <a:gd name="T6" fmla="*/ 0 w 148"/>
                <a:gd name="T7" fmla="*/ 37 h 62"/>
                <a:gd name="T8" fmla="*/ 148 w 148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62"/>
                <a:gd name="T17" fmla="*/ 148 w 148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62">
                  <a:moveTo>
                    <a:pt x="148" y="0"/>
                  </a:moveTo>
                  <a:lnTo>
                    <a:pt x="124" y="37"/>
                  </a:lnTo>
                  <a:lnTo>
                    <a:pt x="148" y="62"/>
                  </a:lnTo>
                  <a:lnTo>
                    <a:pt x="0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9" name="Rectangle 72"/>
            <p:cNvSpPr>
              <a:spLocks noChangeArrowheads="1"/>
            </p:cNvSpPr>
            <p:nvPr/>
          </p:nvSpPr>
          <p:spPr bwMode="auto">
            <a:xfrm>
              <a:off x="2682" y="3064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6587" name="Group 168"/>
          <p:cNvGrpSpPr>
            <a:grpSpLocks/>
          </p:cNvGrpSpPr>
          <p:nvPr/>
        </p:nvGrpSpPr>
        <p:grpSpPr bwMode="auto">
          <a:xfrm>
            <a:off x="6710363" y="3459163"/>
            <a:ext cx="957262" cy="1379537"/>
            <a:chOff x="3057" y="2307"/>
            <a:chExt cx="603" cy="869"/>
          </a:xfrm>
        </p:grpSpPr>
        <p:sp>
          <p:nvSpPr>
            <p:cNvPr id="16682" name="Line 75"/>
            <p:cNvSpPr>
              <a:spLocks noChangeShapeType="1"/>
            </p:cNvSpPr>
            <p:nvPr/>
          </p:nvSpPr>
          <p:spPr bwMode="auto">
            <a:xfrm>
              <a:off x="3057" y="3151"/>
              <a:ext cx="5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3" name="Freeform 76"/>
            <p:cNvSpPr>
              <a:spLocks/>
            </p:cNvSpPr>
            <p:nvPr/>
          </p:nvSpPr>
          <p:spPr bwMode="auto">
            <a:xfrm>
              <a:off x="3057" y="3114"/>
              <a:ext cx="149" cy="62"/>
            </a:xfrm>
            <a:custGeom>
              <a:avLst/>
              <a:gdLst>
                <a:gd name="T0" fmla="*/ 149 w 149"/>
                <a:gd name="T1" fmla="*/ 0 h 62"/>
                <a:gd name="T2" fmla="*/ 124 w 149"/>
                <a:gd name="T3" fmla="*/ 37 h 62"/>
                <a:gd name="T4" fmla="*/ 149 w 149"/>
                <a:gd name="T5" fmla="*/ 62 h 62"/>
                <a:gd name="T6" fmla="*/ 0 w 149"/>
                <a:gd name="T7" fmla="*/ 37 h 62"/>
                <a:gd name="T8" fmla="*/ 149 w 149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62"/>
                <a:gd name="T17" fmla="*/ 149 w 14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62">
                  <a:moveTo>
                    <a:pt x="149" y="0"/>
                  </a:moveTo>
                  <a:lnTo>
                    <a:pt x="124" y="37"/>
                  </a:lnTo>
                  <a:lnTo>
                    <a:pt x="149" y="62"/>
                  </a:lnTo>
                  <a:lnTo>
                    <a:pt x="0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4" name="Line 77"/>
            <p:cNvSpPr>
              <a:spLocks noChangeShapeType="1"/>
            </p:cNvSpPr>
            <p:nvPr/>
          </p:nvSpPr>
          <p:spPr bwMode="auto">
            <a:xfrm flipV="1">
              <a:off x="3623" y="2331"/>
              <a:ext cx="1" cy="8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5" name="Freeform 78"/>
            <p:cNvSpPr>
              <a:spLocks/>
            </p:cNvSpPr>
            <p:nvPr/>
          </p:nvSpPr>
          <p:spPr bwMode="auto">
            <a:xfrm>
              <a:off x="3598" y="2307"/>
              <a:ext cx="62" cy="49"/>
            </a:xfrm>
            <a:custGeom>
              <a:avLst/>
              <a:gdLst>
                <a:gd name="T0" fmla="*/ 0 w 62"/>
                <a:gd name="T1" fmla="*/ 24 h 49"/>
                <a:gd name="T2" fmla="*/ 12 w 62"/>
                <a:gd name="T3" fmla="*/ 0 h 49"/>
                <a:gd name="T4" fmla="*/ 50 w 62"/>
                <a:gd name="T5" fmla="*/ 0 h 49"/>
                <a:gd name="T6" fmla="*/ 62 w 62"/>
                <a:gd name="T7" fmla="*/ 24 h 49"/>
                <a:gd name="T8" fmla="*/ 50 w 62"/>
                <a:gd name="T9" fmla="*/ 49 h 49"/>
                <a:gd name="T10" fmla="*/ 12 w 62"/>
                <a:gd name="T11" fmla="*/ 49 h 49"/>
                <a:gd name="T12" fmla="*/ 0 w 62"/>
                <a:gd name="T13" fmla="*/ 2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49"/>
                <a:gd name="T23" fmla="*/ 62 w 62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49">
                  <a:moveTo>
                    <a:pt x="0" y="24"/>
                  </a:moveTo>
                  <a:lnTo>
                    <a:pt x="12" y="0"/>
                  </a:lnTo>
                  <a:lnTo>
                    <a:pt x="50" y="0"/>
                  </a:lnTo>
                  <a:lnTo>
                    <a:pt x="62" y="24"/>
                  </a:lnTo>
                  <a:lnTo>
                    <a:pt x="50" y="49"/>
                  </a:lnTo>
                  <a:lnTo>
                    <a:pt x="12" y="4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88" name="Group 170"/>
          <p:cNvGrpSpPr>
            <a:grpSpLocks/>
          </p:cNvGrpSpPr>
          <p:nvPr/>
        </p:nvGrpSpPr>
        <p:grpSpPr bwMode="auto">
          <a:xfrm>
            <a:off x="3976688" y="3773488"/>
            <a:ext cx="1631950" cy="1027112"/>
            <a:chOff x="1335" y="2505"/>
            <a:chExt cx="1028" cy="647"/>
          </a:xfrm>
        </p:grpSpPr>
        <p:sp>
          <p:nvSpPr>
            <p:cNvPr id="16679" name="Line 94"/>
            <p:cNvSpPr>
              <a:spLocks noChangeShapeType="1"/>
            </p:cNvSpPr>
            <p:nvPr/>
          </p:nvSpPr>
          <p:spPr bwMode="auto">
            <a:xfrm>
              <a:off x="1360" y="3151"/>
              <a:ext cx="10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0" name="Line 95"/>
            <p:cNvSpPr>
              <a:spLocks noChangeShapeType="1"/>
            </p:cNvSpPr>
            <p:nvPr/>
          </p:nvSpPr>
          <p:spPr bwMode="auto">
            <a:xfrm>
              <a:off x="1360" y="2505"/>
              <a:ext cx="1" cy="6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1" name="Freeform 96"/>
            <p:cNvSpPr>
              <a:spLocks/>
            </p:cNvSpPr>
            <p:nvPr/>
          </p:nvSpPr>
          <p:spPr bwMode="auto">
            <a:xfrm>
              <a:off x="1335" y="2505"/>
              <a:ext cx="62" cy="149"/>
            </a:xfrm>
            <a:custGeom>
              <a:avLst/>
              <a:gdLst>
                <a:gd name="T0" fmla="*/ 0 w 62"/>
                <a:gd name="T1" fmla="*/ 149 h 149"/>
                <a:gd name="T2" fmla="*/ 25 w 62"/>
                <a:gd name="T3" fmla="*/ 124 h 149"/>
                <a:gd name="T4" fmla="*/ 62 w 62"/>
                <a:gd name="T5" fmla="*/ 149 h 149"/>
                <a:gd name="T6" fmla="*/ 25 w 62"/>
                <a:gd name="T7" fmla="*/ 0 h 149"/>
                <a:gd name="T8" fmla="*/ 0 w 62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9"/>
                <a:gd name="T17" fmla="*/ 62 w 62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9">
                  <a:moveTo>
                    <a:pt x="0" y="149"/>
                  </a:moveTo>
                  <a:lnTo>
                    <a:pt x="25" y="124"/>
                  </a:lnTo>
                  <a:lnTo>
                    <a:pt x="62" y="149"/>
                  </a:lnTo>
                  <a:lnTo>
                    <a:pt x="2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89" name="Group 159"/>
          <p:cNvGrpSpPr>
            <a:grpSpLocks/>
          </p:cNvGrpSpPr>
          <p:nvPr/>
        </p:nvGrpSpPr>
        <p:grpSpPr bwMode="auto">
          <a:xfrm>
            <a:off x="1954213" y="2455863"/>
            <a:ext cx="1235075" cy="1255712"/>
            <a:chOff x="297" y="1348"/>
            <a:chExt cx="778" cy="791"/>
          </a:xfrm>
        </p:grpSpPr>
        <p:sp>
          <p:nvSpPr>
            <p:cNvPr id="16671" name="Line 99"/>
            <p:cNvSpPr>
              <a:spLocks noChangeShapeType="1"/>
            </p:cNvSpPr>
            <p:nvPr/>
          </p:nvSpPr>
          <p:spPr bwMode="auto">
            <a:xfrm>
              <a:off x="368" y="1922"/>
              <a:ext cx="7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72" name="Freeform 100"/>
            <p:cNvSpPr>
              <a:spLocks/>
            </p:cNvSpPr>
            <p:nvPr/>
          </p:nvSpPr>
          <p:spPr bwMode="auto">
            <a:xfrm>
              <a:off x="914" y="1897"/>
              <a:ext cx="161" cy="62"/>
            </a:xfrm>
            <a:custGeom>
              <a:avLst/>
              <a:gdLst>
                <a:gd name="T0" fmla="*/ 0 w 161"/>
                <a:gd name="T1" fmla="*/ 0 h 62"/>
                <a:gd name="T2" fmla="*/ 37 w 161"/>
                <a:gd name="T3" fmla="*/ 25 h 62"/>
                <a:gd name="T4" fmla="*/ 0 w 161"/>
                <a:gd name="T5" fmla="*/ 62 h 62"/>
                <a:gd name="T6" fmla="*/ 161 w 161"/>
                <a:gd name="T7" fmla="*/ 25 h 62"/>
                <a:gd name="T8" fmla="*/ 0 w 161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"/>
                <a:gd name="T16" fmla="*/ 0 h 62"/>
                <a:gd name="T17" fmla="*/ 161 w 1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" h="62">
                  <a:moveTo>
                    <a:pt x="0" y="0"/>
                  </a:moveTo>
                  <a:lnTo>
                    <a:pt x="37" y="25"/>
                  </a:lnTo>
                  <a:lnTo>
                    <a:pt x="0" y="62"/>
                  </a:lnTo>
                  <a:lnTo>
                    <a:pt x="16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73" name="Line 101"/>
            <p:cNvSpPr>
              <a:spLocks noChangeShapeType="1"/>
            </p:cNvSpPr>
            <p:nvPr/>
          </p:nvSpPr>
          <p:spPr bwMode="auto">
            <a:xfrm>
              <a:off x="368" y="1512"/>
              <a:ext cx="1" cy="4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74" name="Freeform 102"/>
            <p:cNvSpPr>
              <a:spLocks/>
            </p:cNvSpPr>
            <p:nvPr/>
          </p:nvSpPr>
          <p:spPr bwMode="auto">
            <a:xfrm>
              <a:off x="344" y="1487"/>
              <a:ext cx="49" cy="149"/>
            </a:xfrm>
            <a:custGeom>
              <a:avLst/>
              <a:gdLst>
                <a:gd name="T0" fmla="*/ 0 w 49"/>
                <a:gd name="T1" fmla="*/ 149 h 149"/>
                <a:gd name="T2" fmla="*/ 24 w 49"/>
                <a:gd name="T3" fmla="*/ 124 h 149"/>
                <a:gd name="T4" fmla="*/ 49 w 49"/>
                <a:gd name="T5" fmla="*/ 149 h 149"/>
                <a:gd name="T6" fmla="*/ 24 w 49"/>
                <a:gd name="T7" fmla="*/ 0 h 149"/>
                <a:gd name="T8" fmla="*/ 0 w 49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49"/>
                <a:gd name="T17" fmla="*/ 49 w 49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49">
                  <a:moveTo>
                    <a:pt x="0" y="149"/>
                  </a:moveTo>
                  <a:lnTo>
                    <a:pt x="24" y="124"/>
                  </a:lnTo>
                  <a:lnTo>
                    <a:pt x="49" y="149"/>
                  </a:lnTo>
                  <a:lnTo>
                    <a:pt x="24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75" name="Rectangle 104"/>
            <p:cNvSpPr>
              <a:spLocks noChangeArrowheads="1"/>
            </p:cNvSpPr>
            <p:nvPr/>
          </p:nvSpPr>
          <p:spPr bwMode="auto">
            <a:xfrm>
              <a:off x="978" y="1947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76" name="Rectangle 105"/>
            <p:cNvSpPr>
              <a:spLocks noChangeArrowheads="1"/>
            </p:cNvSpPr>
            <p:nvPr/>
          </p:nvSpPr>
          <p:spPr bwMode="auto">
            <a:xfrm>
              <a:off x="297" y="187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77" name="Rectangle 106"/>
            <p:cNvSpPr>
              <a:spLocks noChangeArrowheads="1"/>
            </p:cNvSpPr>
            <p:nvPr/>
          </p:nvSpPr>
          <p:spPr bwMode="auto">
            <a:xfrm>
              <a:off x="477" y="134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78" name="Rectangle 107"/>
            <p:cNvSpPr>
              <a:spLocks noChangeArrowheads="1"/>
            </p:cNvSpPr>
            <p:nvPr/>
          </p:nvSpPr>
          <p:spPr bwMode="auto">
            <a:xfrm>
              <a:off x="569" y="1435"/>
              <a:ext cx="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i2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6590" name="组合 72"/>
          <p:cNvGrpSpPr>
            <a:grpSpLocks/>
          </p:cNvGrpSpPr>
          <p:nvPr/>
        </p:nvGrpSpPr>
        <p:grpSpPr bwMode="auto">
          <a:xfrm>
            <a:off x="3308350" y="3111500"/>
            <a:ext cx="982663" cy="927100"/>
            <a:chOff x="1907704" y="2882396"/>
            <a:chExt cx="982364" cy="927100"/>
          </a:xfrm>
        </p:grpSpPr>
        <p:grpSp>
          <p:nvGrpSpPr>
            <p:cNvPr id="16663" name="Group 162"/>
            <p:cNvGrpSpPr>
              <a:grpSpLocks/>
            </p:cNvGrpSpPr>
            <p:nvPr/>
          </p:nvGrpSpPr>
          <p:grpSpPr bwMode="auto">
            <a:xfrm>
              <a:off x="2339205" y="2993521"/>
              <a:ext cx="550863" cy="550863"/>
              <a:chOff x="1186" y="2158"/>
              <a:chExt cx="347" cy="347"/>
            </a:xfrm>
          </p:grpSpPr>
          <p:sp>
            <p:nvSpPr>
              <p:cNvPr id="16669" name="Freeform 92"/>
              <p:cNvSpPr>
                <a:spLocks/>
              </p:cNvSpPr>
              <p:nvPr/>
            </p:nvSpPr>
            <p:spPr bwMode="auto">
              <a:xfrm>
                <a:off x="1186" y="2158"/>
                <a:ext cx="347" cy="347"/>
              </a:xfrm>
              <a:custGeom>
                <a:avLst/>
                <a:gdLst>
                  <a:gd name="T0" fmla="*/ 0 w 347"/>
                  <a:gd name="T1" fmla="*/ 173 h 347"/>
                  <a:gd name="T2" fmla="*/ 25 w 347"/>
                  <a:gd name="T3" fmla="*/ 87 h 347"/>
                  <a:gd name="T4" fmla="*/ 87 w 347"/>
                  <a:gd name="T5" fmla="*/ 12 h 347"/>
                  <a:gd name="T6" fmla="*/ 174 w 347"/>
                  <a:gd name="T7" fmla="*/ 0 h 347"/>
                  <a:gd name="T8" fmla="*/ 260 w 347"/>
                  <a:gd name="T9" fmla="*/ 12 h 347"/>
                  <a:gd name="T10" fmla="*/ 322 w 347"/>
                  <a:gd name="T11" fmla="*/ 87 h 347"/>
                  <a:gd name="T12" fmla="*/ 347 w 347"/>
                  <a:gd name="T13" fmla="*/ 173 h 347"/>
                  <a:gd name="T14" fmla="*/ 322 w 347"/>
                  <a:gd name="T15" fmla="*/ 260 h 347"/>
                  <a:gd name="T16" fmla="*/ 260 w 347"/>
                  <a:gd name="T17" fmla="*/ 322 h 347"/>
                  <a:gd name="T18" fmla="*/ 174 w 347"/>
                  <a:gd name="T19" fmla="*/ 347 h 347"/>
                  <a:gd name="T20" fmla="*/ 87 w 347"/>
                  <a:gd name="T21" fmla="*/ 322 h 347"/>
                  <a:gd name="T22" fmla="*/ 25 w 347"/>
                  <a:gd name="T23" fmla="*/ 260 h 347"/>
                  <a:gd name="T24" fmla="*/ 0 w 347"/>
                  <a:gd name="T25" fmla="*/ 173 h 3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7"/>
                  <a:gd name="T40" fmla="*/ 0 h 347"/>
                  <a:gd name="T41" fmla="*/ 347 w 347"/>
                  <a:gd name="T42" fmla="*/ 347 h 34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7" h="347">
                    <a:moveTo>
                      <a:pt x="0" y="173"/>
                    </a:moveTo>
                    <a:lnTo>
                      <a:pt x="25" y="87"/>
                    </a:lnTo>
                    <a:lnTo>
                      <a:pt x="87" y="12"/>
                    </a:lnTo>
                    <a:lnTo>
                      <a:pt x="174" y="0"/>
                    </a:lnTo>
                    <a:lnTo>
                      <a:pt x="260" y="12"/>
                    </a:lnTo>
                    <a:lnTo>
                      <a:pt x="322" y="87"/>
                    </a:lnTo>
                    <a:lnTo>
                      <a:pt x="347" y="173"/>
                    </a:lnTo>
                    <a:lnTo>
                      <a:pt x="322" y="260"/>
                    </a:lnTo>
                    <a:lnTo>
                      <a:pt x="260" y="322"/>
                    </a:lnTo>
                    <a:lnTo>
                      <a:pt x="174" y="347"/>
                    </a:lnTo>
                    <a:lnTo>
                      <a:pt x="87" y="322"/>
                    </a:lnTo>
                    <a:lnTo>
                      <a:pt x="25" y="26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70" name="Rectangle 93"/>
              <p:cNvSpPr>
                <a:spLocks noChangeArrowheads="1"/>
              </p:cNvSpPr>
              <p:nvPr/>
            </p:nvSpPr>
            <p:spPr bwMode="auto">
              <a:xfrm>
                <a:off x="1279" y="2216"/>
                <a:ext cx="1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宋体" charset="-122"/>
                  </a:rPr>
                  <a:t>∑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</p:grpSp>
        <p:grpSp>
          <p:nvGrpSpPr>
            <p:cNvPr id="16664" name="Group 161"/>
            <p:cNvGrpSpPr>
              <a:grpSpLocks/>
            </p:cNvGrpSpPr>
            <p:nvPr/>
          </p:nvGrpSpPr>
          <p:grpSpPr bwMode="auto">
            <a:xfrm>
              <a:off x="1907704" y="3209421"/>
              <a:ext cx="396000" cy="98425"/>
              <a:chOff x="604" y="2294"/>
              <a:chExt cx="582" cy="62"/>
            </a:xfrm>
          </p:grpSpPr>
          <p:sp>
            <p:nvSpPr>
              <p:cNvPr id="16667" name="Line 97"/>
              <p:cNvSpPr>
                <a:spLocks noChangeShapeType="1"/>
              </p:cNvSpPr>
              <p:nvPr/>
            </p:nvSpPr>
            <p:spPr bwMode="auto">
              <a:xfrm>
                <a:off x="604" y="2331"/>
                <a:ext cx="58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68" name="Freeform 98"/>
              <p:cNvSpPr>
                <a:spLocks/>
              </p:cNvSpPr>
              <p:nvPr/>
            </p:nvSpPr>
            <p:spPr bwMode="auto">
              <a:xfrm>
                <a:off x="1037" y="2294"/>
                <a:ext cx="149" cy="62"/>
              </a:xfrm>
              <a:custGeom>
                <a:avLst/>
                <a:gdLst>
                  <a:gd name="T0" fmla="*/ 0 w 149"/>
                  <a:gd name="T1" fmla="*/ 0 h 62"/>
                  <a:gd name="T2" fmla="*/ 25 w 149"/>
                  <a:gd name="T3" fmla="*/ 37 h 62"/>
                  <a:gd name="T4" fmla="*/ 0 w 149"/>
                  <a:gd name="T5" fmla="*/ 62 h 62"/>
                  <a:gd name="T6" fmla="*/ 149 w 149"/>
                  <a:gd name="T7" fmla="*/ 37 h 62"/>
                  <a:gd name="T8" fmla="*/ 0 w 149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"/>
                  <a:gd name="T16" fmla="*/ 0 h 62"/>
                  <a:gd name="T17" fmla="*/ 149 w 149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" h="62">
                    <a:moveTo>
                      <a:pt x="0" y="0"/>
                    </a:moveTo>
                    <a:lnTo>
                      <a:pt x="25" y="37"/>
                    </a:lnTo>
                    <a:lnTo>
                      <a:pt x="0" y="62"/>
                    </a:lnTo>
                    <a:lnTo>
                      <a:pt x="14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665" name="Rectangle 108"/>
            <p:cNvSpPr>
              <a:spLocks noChangeArrowheads="1"/>
            </p:cNvSpPr>
            <p:nvPr/>
          </p:nvSpPr>
          <p:spPr bwMode="auto">
            <a:xfrm>
              <a:off x="2123728" y="2882396"/>
              <a:ext cx="25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宋体" charset="-122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6666" name="Rectangle 109"/>
            <p:cNvSpPr>
              <a:spLocks noChangeArrowheads="1"/>
            </p:cNvSpPr>
            <p:nvPr/>
          </p:nvSpPr>
          <p:spPr bwMode="auto">
            <a:xfrm>
              <a:off x="2277293" y="3504696"/>
              <a:ext cx="25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宋体" charset="-122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</p:grpSp>
      <p:grpSp>
        <p:nvGrpSpPr>
          <p:cNvPr id="16591" name="Group 160"/>
          <p:cNvGrpSpPr>
            <a:grpSpLocks/>
          </p:cNvGrpSpPr>
          <p:nvPr/>
        </p:nvGrpSpPr>
        <p:grpSpPr bwMode="auto">
          <a:xfrm>
            <a:off x="3306763" y="3616325"/>
            <a:ext cx="361950" cy="334963"/>
            <a:chOff x="612" y="2406"/>
            <a:chExt cx="227" cy="211"/>
          </a:xfrm>
        </p:grpSpPr>
        <p:sp>
          <p:nvSpPr>
            <p:cNvPr id="16661" name="Rectangle 110"/>
            <p:cNvSpPr>
              <a:spLocks noChangeArrowheads="1"/>
            </p:cNvSpPr>
            <p:nvPr/>
          </p:nvSpPr>
          <p:spPr bwMode="auto">
            <a:xfrm>
              <a:off x="612" y="2406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62" name="Rectangle 111"/>
            <p:cNvSpPr>
              <a:spLocks noChangeArrowheads="1"/>
            </p:cNvSpPr>
            <p:nvPr/>
          </p:nvSpPr>
          <p:spPr bwMode="auto">
            <a:xfrm>
              <a:off x="751" y="2481"/>
              <a:ext cx="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i2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6592" name="Group 171"/>
          <p:cNvGrpSpPr>
            <a:grpSpLocks/>
          </p:cNvGrpSpPr>
          <p:nvPr/>
        </p:nvGrpSpPr>
        <p:grpSpPr bwMode="auto">
          <a:xfrm>
            <a:off x="3714750" y="3990975"/>
            <a:ext cx="236538" cy="342900"/>
            <a:chOff x="1170" y="2642"/>
            <a:chExt cx="149" cy="216"/>
          </a:xfrm>
        </p:grpSpPr>
        <p:sp>
          <p:nvSpPr>
            <p:cNvPr id="16659" name="Rectangle 113"/>
            <p:cNvSpPr>
              <a:spLocks noChangeArrowheads="1"/>
            </p:cNvSpPr>
            <p:nvPr/>
          </p:nvSpPr>
          <p:spPr bwMode="auto">
            <a:xfrm>
              <a:off x="1170" y="2642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60" name="Rectangle 114"/>
            <p:cNvSpPr>
              <a:spLocks noChangeArrowheads="1"/>
            </p:cNvSpPr>
            <p:nvPr/>
          </p:nvSpPr>
          <p:spPr bwMode="auto">
            <a:xfrm>
              <a:off x="1282" y="2724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6593" name="Group 165"/>
          <p:cNvGrpSpPr>
            <a:grpSpLocks/>
          </p:cNvGrpSpPr>
          <p:nvPr/>
        </p:nvGrpSpPr>
        <p:grpSpPr bwMode="auto">
          <a:xfrm>
            <a:off x="3843338" y="2300288"/>
            <a:ext cx="1293812" cy="1004887"/>
            <a:chOff x="1251" y="1493"/>
            <a:chExt cx="815" cy="633"/>
          </a:xfrm>
        </p:grpSpPr>
        <p:sp>
          <p:nvSpPr>
            <p:cNvPr id="16650" name="Line 116"/>
            <p:cNvSpPr>
              <a:spLocks noChangeShapeType="1"/>
            </p:cNvSpPr>
            <p:nvPr/>
          </p:nvSpPr>
          <p:spPr bwMode="auto">
            <a:xfrm>
              <a:off x="1360" y="1922"/>
              <a:ext cx="7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51" name="Freeform 117"/>
            <p:cNvSpPr>
              <a:spLocks/>
            </p:cNvSpPr>
            <p:nvPr/>
          </p:nvSpPr>
          <p:spPr bwMode="auto">
            <a:xfrm>
              <a:off x="1917" y="1885"/>
              <a:ext cx="149" cy="62"/>
            </a:xfrm>
            <a:custGeom>
              <a:avLst/>
              <a:gdLst>
                <a:gd name="T0" fmla="*/ 0 w 149"/>
                <a:gd name="T1" fmla="*/ 0 h 62"/>
                <a:gd name="T2" fmla="*/ 25 w 149"/>
                <a:gd name="T3" fmla="*/ 37 h 62"/>
                <a:gd name="T4" fmla="*/ 0 w 149"/>
                <a:gd name="T5" fmla="*/ 62 h 62"/>
                <a:gd name="T6" fmla="*/ 149 w 149"/>
                <a:gd name="T7" fmla="*/ 37 h 62"/>
                <a:gd name="T8" fmla="*/ 0 w 149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62"/>
                <a:gd name="T17" fmla="*/ 149 w 14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62">
                  <a:moveTo>
                    <a:pt x="0" y="0"/>
                  </a:moveTo>
                  <a:lnTo>
                    <a:pt x="25" y="37"/>
                  </a:lnTo>
                  <a:lnTo>
                    <a:pt x="0" y="62"/>
                  </a:lnTo>
                  <a:lnTo>
                    <a:pt x="14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52" name="Line 118"/>
            <p:cNvSpPr>
              <a:spLocks noChangeShapeType="1"/>
            </p:cNvSpPr>
            <p:nvPr/>
          </p:nvSpPr>
          <p:spPr bwMode="auto">
            <a:xfrm>
              <a:off x="1360" y="1632"/>
              <a:ext cx="1" cy="3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53" name="Freeform 119"/>
            <p:cNvSpPr>
              <a:spLocks/>
            </p:cNvSpPr>
            <p:nvPr/>
          </p:nvSpPr>
          <p:spPr bwMode="auto">
            <a:xfrm>
              <a:off x="1335" y="1537"/>
              <a:ext cx="62" cy="162"/>
            </a:xfrm>
            <a:custGeom>
              <a:avLst/>
              <a:gdLst>
                <a:gd name="T0" fmla="*/ 0 w 62"/>
                <a:gd name="T1" fmla="*/ 162 h 162"/>
                <a:gd name="T2" fmla="*/ 25 w 62"/>
                <a:gd name="T3" fmla="*/ 124 h 162"/>
                <a:gd name="T4" fmla="*/ 62 w 62"/>
                <a:gd name="T5" fmla="*/ 162 h 162"/>
                <a:gd name="T6" fmla="*/ 25 w 62"/>
                <a:gd name="T7" fmla="*/ 0 h 162"/>
                <a:gd name="T8" fmla="*/ 0 w 62"/>
                <a:gd name="T9" fmla="*/ 162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62"/>
                <a:gd name="T17" fmla="*/ 62 w 6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62">
                  <a:moveTo>
                    <a:pt x="0" y="162"/>
                  </a:moveTo>
                  <a:lnTo>
                    <a:pt x="25" y="124"/>
                  </a:lnTo>
                  <a:lnTo>
                    <a:pt x="62" y="162"/>
                  </a:lnTo>
                  <a:lnTo>
                    <a:pt x="25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54" name="Rectangle 120"/>
            <p:cNvSpPr>
              <a:spLocks noChangeArrowheads="1"/>
            </p:cNvSpPr>
            <p:nvPr/>
          </p:nvSpPr>
          <p:spPr bwMode="auto">
            <a:xfrm>
              <a:off x="1251" y="182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55" name="Rectangle 122"/>
            <p:cNvSpPr>
              <a:spLocks noChangeArrowheads="1"/>
            </p:cNvSpPr>
            <p:nvPr/>
          </p:nvSpPr>
          <p:spPr bwMode="auto">
            <a:xfrm>
              <a:off x="1981" y="193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56" name="Rectangle 123"/>
            <p:cNvSpPr>
              <a:spLocks noChangeArrowheads="1"/>
            </p:cNvSpPr>
            <p:nvPr/>
          </p:nvSpPr>
          <p:spPr bwMode="auto">
            <a:xfrm>
              <a:off x="1444" y="150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57" name="Rectangle 124"/>
            <p:cNvSpPr>
              <a:spLocks noChangeArrowheads="1"/>
            </p:cNvSpPr>
            <p:nvPr/>
          </p:nvSpPr>
          <p:spPr bwMode="auto">
            <a:xfrm>
              <a:off x="1540" y="1595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58" name="Rectangle 125"/>
            <p:cNvSpPr>
              <a:spLocks noChangeArrowheads="1"/>
            </p:cNvSpPr>
            <p:nvPr/>
          </p:nvSpPr>
          <p:spPr bwMode="auto">
            <a:xfrm>
              <a:off x="1521" y="1493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′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6594" name="Group 173"/>
          <p:cNvGrpSpPr>
            <a:grpSpLocks/>
          </p:cNvGrpSpPr>
          <p:nvPr/>
        </p:nvGrpSpPr>
        <p:grpSpPr bwMode="auto">
          <a:xfrm>
            <a:off x="4251325" y="3657600"/>
            <a:ext cx="1122363" cy="1130300"/>
            <a:chOff x="1508" y="2432"/>
            <a:chExt cx="707" cy="712"/>
          </a:xfrm>
        </p:grpSpPr>
        <p:sp>
          <p:nvSpPr>
            <p:cNvPr id="16642" name="Line 126"/>
            <p:cNvSpPr>
              <a:spLocks noChangeShapeType="1"/>
            </p:cNvSpPr>
            <p:nvPr/>
          </p:nvSpPr>
          <p:spPr bwMode="auto">
            <a:xfrm>
              <a:off x="1508" y="2915"/>
              <a:ext cx="7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43" name="Freeform 127"/>
            <p:cNvSpPr>
              <a:spLocks/>
            </p:cNvSpPr>
            <p:nvPr/>
          </p:nvSpPr>
          <p:spPr bwMode="auto">
            <a:xfrm>
              <a:off x="2053" y="2890"/>
              <a:ext cx="162" cy="50"/>
            </a:xfrm>
            <a:custGeom>
              <a:avLst/>
              <a:gdLst>
                <a:gd name="T0" fmla="*/ 0 w 162"/>
                <a:gd name="T1" fmla="*/ 0 h 50"/>
                <a:gd name="T2" fmla="*/ 38 w 162"/>
                <a:gd name="T3" fmla="*/ 25 h 50"/>
                <a:gd name="T4" fmla="*/ 0 w 162"/>
                <a:gd name="T5" fmla="*/ 50 h 50"/>
                <a:gd name="T6" fmla="*/ 162 w 162"/>
                <a:gd name="T7" fmla="*/ 25 h 50"/>
                <a:gd name="T8" fmla="*/ 0 w 162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50"/>
                <a:gd name="T17" fmla="*/ 162 w 16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50">
                  <a:moveTo>
                    <a:pt x="0" y="0"/>
                  </a:moveTo>
                  <a:lnTo>
                    <a:pt x="38" y="25"/>
                  </a:lnTo>
                  <a:lnTo>
                    <a:pt x="0" y="50"/>
                  </a:lnTo>
                  <a:lnTo>
                    <a:pt x="16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44" name="Line 128"/>
            <p:cNvSpPr>
              <a:spLocks noChangeShapeType="1"/>
            </p:cNvSpPr>
            <p:nvPr/>
          </p:nvSpPr>
          <p:spPr bwMode="auto">
            <a:xfrm>
              <a:off x="1533" y="2617"/>
              <a:ext cx="1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45" name="Freeform 129"/>
            <p:cNvSpPr>
              <a:spLocks/>
            </p:cNvSpPr>
            <p:nvPr/>
          </p:nvSpPr>
          <p:spPr bwMode="auto">
            <a:xfrm>
              <a:off x="1508" y="2530"/>
              <a:ext cx="62" cy="149"/>
            </a:xfrm>
            <a:custGeom>
              <a:avLst/>
              <a:gdLst>
                <a:gd name="T0" fmla="*/ 0 w 62"/>
                <a:gd name="T1" fmla="*/ 149 h 149"/>
                <a:gd name="T2" fmla="*/ 25 w 62"/>
                <a:gd name="T3" fmla="*/ 124 h 149"/>
                <a:gd name="T4" fmla="*/ 62 w 62"/>
                <a:gd name="T5" fmla="*/ 149 h 149"/>
                <a:gd name="T6" fmla="*/ 25 w 62"/>
                <a:gd name="T7" fmla="*/ 0 h 149"/>
                <a:gd name="T8" fmla="*/ 0 w 62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9"/>
                <a:gd name="T17" fmla="*/ 62 w 62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9">
                  <a:moveTo>
                    <a:pt x="0" y="149"/>
                  </a:moveTo>
                  <a:lnTo>
                    <a:pt x="25" y="124"/>
                  </a:lnTo>
                  <a:lnTo>
                    <a:pt x="62" y="149"/>
                  </a:lnTo>
                  <a:lnTo>
                    <a:pt x="2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46" name="Rectangle 130"/>
            <p:cNvSpPr>
              <a:spLocks noChangeArrowheads="1"/>
            </p:cNvSpPr>
            <p:nvPr/>
          </p:nvSpPr>
          <p:spPr bwMode="auto">
            <a:xfrm>
              <a:off x="1629" y="243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47" name="Rectangle 131"/>
            <p:cNvSpPr>
              <a:spLocks noChangeArrowheads="1"/>
            </p:cNvSpPr>
            <p:nvPr/>
          </p:nvSpPr>
          <p:spPr bwMode="auto">
            <a:xfrm>
              <a:off x="1724" y="2543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48" name="Rectangle 132"/>
            <p:cNvSpPr>
              <a:spLocks noChangeArrowheads="1"/>
            </p:cNvSpPr>
            <p:nvPr/>
          </p:nvSpPr>
          <p:spPr bwMode="auto">
            <a:xfrm>
              <a:off x="1586" y="295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49" name="Rectangle 136"/>
            <p:cNvSpPr>
              <a:spLocks noChangeArrowheads="1"/>
            </p:cNvSpPr>
            <p:nvPr/>
          </p:nvSpPr>
          <p:spPr bwMode="auto">
            <a:xfrm>
              <a:off x="2093" y="2927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16595" name="组合 106"/>
          <p:cNvGrpSpPr>
            <a:grpSpLocks/>
          </p:cNvGrpSpPr>
          <p:nvPr/>
        </p:nvGrpSpPr>
        <p:grpSpPr bwMode="auto">
          <a:xfrm>
            <a:off x="4291013" y="2924175"/>
            <a:ext cx="3906837" cy="1154113"/>
            <a:chOff x="2890068" y="2695370"/>
            <a:chExt cx="3906837" cy="1153814"/>
          </a:xfrm>
        </p:grpSpPr>
        <p:grpSp>
          <p:nvGrpSpPr>
            <p:cNvPr id="16614" name="Group 166"/>
            <p:cNvGrpSpPr>
              <a:grpSpLocks/>
            </p:cNvGrpSpPr>
            <p:nvPr/>
          </p:nvGrpSpPr>
          <p:grpSpPr bwMode="auto">
            <a:xfrm>
              <a:off x="3834630" y="2696659"/>
              <a:ext cx="1849438" cy="1152525"/>
              <a:chOff x="2128" y="1971"/>
              <a:chExt cx="1165" cy="726"/>
            </a:xfrm>
          </p:grpSpPr>
          <p:sp>
            <p:nvSpPr>
              <p:cNvPr id="16628" name="Line 55"/>
              <p:cNvSpPr>
                <a:spLocks noChangeShapeType="1"/>
              </p:cNvSpPr>
              <p:nvPr/>
            </p:nvSpPr>
            <p:spPr bwMode="auto">
              <a:xfrm>
                <a:off x="2425" y="2617"/>
                <a:ext cx="64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29" name="Freeform 56"/>
              <p:cNvSpPr>
                <a:spLocks/>
              </p:cNvSpPr>
              <p:nvPr/>
            </p:nvSpPr>
            <p:spPr bwMode="auto">
              <a:xfrm>
                <a:off x="2921" y="2592"/>
                <a:ext cx="148" cy="62"/>
              </a:xfrm>
              <a:custGeom>
                <a:avLst/>
                <a:gdLst>
                  <a:gd name="T0" fmla="*/ 0 w 148"/>
                  <a:gd name="T1" fmla="*/ 0 h 62"/>
                  <a:gd name="T2" fmla="*/ 25 w 148"/>
                  <a:gd name="T3" fmla="*/ 25 h 62"/>
                  <a:gd name="T4" fmla="*/ 0 w 148"/>
                  <a:gd name="T5" fmla="*/ 62 h 62"/>
                  <a:gd name="T6" fmla="*/ 148 w 148"/>
                  <a:gd name="T7" fmla="*/ 25 h 62"/>
                  <a:gd name="T8" fmla="*/ 0 w 148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62"/>
                  <a:gd name="T17" fmla="*/ 148 w 148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62">
                    <a:moveTo>
                      <a:pt x="0" y="0"/>
                    </a:moveTo>
                    <a:lnTo>
                      <a:pt x="25" y="25"/>
                    </a:lnTo>
                    <a:lnTo>
                      <a:pt x="0" y="62"/>
                    </a:lnTo>
                    <a:lnTo>
                      <a:pt x="148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30" name="Line 57"/>
              <p:cNvSpPr>
                <a:spLocks noChangeShapeType="1"/>
              </p:cNvSpPr>
              <p:nvPr/>
            </p:nvSpPr>
            <p:spPr bwMode="auto">
              <a:xfrm flipV="1">
                <a:off x="2425" y="2158"/>
                <a:ext cx="1" cy="4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31" name="Freeform 58"/>
              <p:cNvSpPr>
                <a:spLocks/>
              </p:cNvSpPr>
              <p:nvPr/>
            </p:nvSpPr>
            <p:spPr bwMode="auto">
              <a:xfrm>
                <a:off x="2400" y="2158"/>
                <a:ext cx="62" cy="149"/>
              </a:xfrm>
              <a:custGeom>
                <a:avLst/>
                <a:gdLst>
                  <a:gd name="T0" fmla="*/ 0 w 62"/>
                  <a:gd name="T1" fmla="*/ 149 h 149"/>
                  <a:gd name="T2" fmla="*/ 25 w 62"/>
                  <a:gd name="T3" fmla="*/ 124 h 149"/>
                  <a:gd name="T4" fmla="*/ 62 w 62"/>
                  <a:gd name="T5" fmla="*/ 149 h 149"/>
                  <a:gd name="T6" fmla="*/ 25 w 62"/>
                  <a:gd name="T7" fmla="*/ 0 h 149"/>
                  <a:gd name="T8" fmla="*/ 0 w 62"/>
                  <a:gd name="T9" fmla="*/ 149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149"/>
                  <a:gd name="T17" fmla="*/ 62 w 62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149">
                    <a:moveTo>
                      <a:pt x="0" y="149"/>
                    </a:moveTo>
                    <a:lnTo>
                      <a:pt x="25" y="124"/>
                    </a:lnTo>
                    <a:lnTo>
                      <a:pt x="62" y="149"/>
                    </a:lnTo>
                    <a:lnTo>
                      <a:pt x="25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32" name="Freeform 59"/>
              <p:cNvSpPr>
                <a:spLocks/>
              </p:cNvSpPr>
              <p:nvPr/>
            </p:nvSpPr>
            <p:spPr bwMode="auto">
              <a:xfrm>
                <a:off x="2535" y="2212"/>
                <a:ext cx="236" cy="409"/>
              </a:xfrm>
              <a:custGeom>
                <a:avLst/>
                <a:gdLst>
                  <a:gd name="T0" fmla="*/ 236 w 236"/>
                  <a:gd name="T1" fmla="*/ 0 h 409"/>
                  <a:gd name="T2" fmla="*/ 236 w 236"/>
                  <a:gd name="T3" fmla="*/ 87 h 409"/>
                  <a:gd name="T4" fmla="*/ 223 w 236"/>
                  <a:gd name="T5" fmla="*/ 161 h 409"/>
                  <a:gd name="T6" fmla="*/ 211 w 236"/>
                  <a:gd name="T7" fmla="*/ 223 h 409"/>
                  <a:gd name="T8" fmla="*/ 211 w 236"/>
                  <a:gd name="T9" fmla="*/ 273 h 409"/>
                  <a:gd name="T10" fmla="*/ 186 w 236"/>
                  <a:gd name="T11" fmla="*/ 310 h 409"/>
                  <a:gd name="T12" fmla="*/ 174 w 236"/>
                  <a:gd name="T13" fmla="*/ 335 h 409"/>
                  <a:gd name="T14" fmla="*/ 137 w 236"/>
                  <a:gd name="T15" fmla="*/ 347 h 409"/>
                  <a:gd name="T16" fmla="*/ 100 w 236"/>
                  <a:gd name="T17" fmla="*/ 372 h 409"/>
                  <a:gd name="T18" fmla="*/ 50 w 236"/>
                  <a:gd name="T19" fmla="*/ 385 h 409"/>
                  <a:gd name="T20" fmla="*/ 0 w 236"/>
                  <a:gd name="T21" fmla="*/ 409 h 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409"/>
                  <a:gd name="T35" fmla="*/ 236 w 236"/>
                  <a:gd name="T36" fmla="*/ 409 h 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409">
                    <a:moveTo>
                      <a:pt x="236" y="0"/>
                    </a:moveTo>
                    <a:lnTo>
                      <a:pt x="236" y="87"/>
                    </a:lnTo>
                    <a:lnTo>
                      <a:pt x="223" y="161"/>
                    </a:lnTo>
                    <a:lnTo>
                      <a:pt x="211" y="223"/>
                    </a:lnTo>
                    <a:lnTo>
                      <a:pt x="211" y="273"/>
                    </a:lnTo>
                    <a:lnTo>
                      <a:pt x="186" y="310"/>
                    </a:lnTo>
                    <a:lnTo>
                      <a:pt x="174" y="335"/>
                    </a:lnTo>
                    <a:lnTo>
                      <a:pt x="137" y="347"/>
                    </a:lnTo>
                    <a:lnTo>
                      <a:pt x="100" y="372"/>
                    </a:lnTo>
                    <a:lnTo>
                      <a:pt x="50" y="385"/>
                    </a:lnTo>
                    <a:lnTo>
                      <a:pt x="0" y="40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33" name="Rectangle 60"/>
              <p:cNvSpPr>
                <a:spLocks noChangeArrowheads="1"/>
              </p:cNvSpPr>
              <p:nvPr/>
            </p:nvSpPr>
            <p:spPr bwMode="auto">
              <a:xfrm>
                <a:off x="2279" y="2071"/>
                <a:ext cx="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34" name="Rectangle 61"/>
              <p:cNvSpPr>
                <a:spLocks noChangeArrowheads="1"/>
              </p:cNvSpPr>
              <p:nvPr/>
            </p:nvSpPr>
            <p:spPr bwMode="auto">
              <a:xfrm>
                <a:off x="2329" y="21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o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35" name="Rectangle 62"/>
              <p:cNvSpPr>
                <a:spLocks noChangeArrowheads="1"/>
              </p:cNvSpPr>
              <p:nvPr/>
            </p:nvSpPr>
            <p:spPr bwMode="auto">
              <a:xfrm>
                <a:off x="2304" y="2505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36" name="Rectangle 63"/>
              <p:cNvSpPr>
                <a:spLocks noChangeArrowheads="1"/>
              </p:cNvSpPr>
              <p:nvPr/>
            </p:nvSpPr>
            <p:spPr bwMode="auto">
              <a:xfrm>
                <a:off x="2970" y="239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u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37" name="Rectangle 64"/>
              <p:cNvSpPr>
                <a:spLocks noChangeArrowheads="1"/>
              </p:cNvSpPr>
              <p:nvPr/>
            </p:nvSpPr>
            <p:spPr bwMode="auto">
              <a:xfrm>
                <a:off x="3056" y="246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be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38" name="Line 65"/>
              <p:cNvSpPr>
                <a:spLocks noChangeShapeType="1"/>
              </p:cNvSpPr>
              <p:nvPr/>
            </p:nvSpPr>
            <p:spPr bwMode="auto">
              <a:xfrm>
                <a:off x="2785" y="2033"/>
                <a:ext cx="23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39" name="Freeform 66"/>
              <p:cNvSpPr>
                <a:spLocks/>
              </p:cNvSpPr>
              <p:nvPr/>
            </p:nvSpPr>
            <p:spPr bwMode="auto">
              <a:xfrm>
                <a:off x="2921" y="2009"/>
                <a:ext cx="148" cy="49"/>
              </a:xfrm>
              <a:custGeom>
                <a:avLst/>
                <a:gdLst>
                  <a:gd name="T0" fmla="*/ 0 w 148"/>
                  <a:gd name="T1" fmla="*/ 0 h 49"/>
                  <a:gd name="T2" fmla="*/ 25 w 148"/>
                  <a:gd name="T3" fmla="*/ 24 h 49"/>
                  <a:gd name="T4" fmla="*/ 0 w 148"/>
                  <a:gd name="T5" fmla="*/ 49 h 49"/>
                  <a:gd name="T6" fmla="*/ 148 w 148"/>
                  <a:gd name="T7" fmla="*/ 24 h 49"/>
                  <a:gd name="T8" fmla="*/ 0 w 148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9"/>
                  <a:gd name="T17" fmla="*/ 148 w 148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9">
                    <a:moveTo>
                      <a:pt x="0" y="0"/>
                    </a:moveTo>
                    <a:lnTo>
                      <a:pt x="25" y="24"/>
                    </a:lnTo>
                    <a:lnTo>
                      <a:pt x="0" y="49"/>
                    </a:lnTo>
                    <a:lnTo>
                      <a:pt x="148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40" name="Rectangle 67"/>
              <p:cNvSpPr>
                <a:spLocks noChangeArrowheads="1"/>
              </p:cNvSpPr>
              <p:nvPr/>
            </p:nvSpPr>
            <p:spPr bwMode="auto">
              <a:xfrm>
                <a:off x="2929" y="2071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41" name="Rectangle 68"/>
              <p:cNvSpPr>
                <a:spLocks noChangeArrowheads="1"/>
              </p:cNvSpPr>
              <p:nvPr/>
            </p:nvSpPr>
            <p:spPr bwMode="auto">
              <a:xfrm>
                <a:off x="2128" y="1971"/>
                <a:ext cx="1165" cy="70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kumimoji="1"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16615" name="Group 167"/>
            <p:cNvGrpSpPr>
              <a:grpSpLocks/>
            </p:cNvGrpSpPr>
            <p:nvPr/>
          </p:nvGrpSpPr>
          <p:grpSpPr bwMode="auto">
            <a:xfrm>
              <a:off x="5684068" y="3209421"/>
              <a:ext cx="1112837" cy="98425"/>
              <a:chOff x="3293" y="2294"/>
              <a:chExt cx="701" cy="62"/>
            </a:xfrm>
          </p:grpSpPr>
          <p:sp>
            <p:nvSpPr>
              <p:cNvPr id="16626" name="Line 73"/>
              <p:cNvSpPr>
                <a:spLocks noChangeShapeType="1"/>
              </p:cNvSpPr>
              <p:nvPr/>
            </p:nvSpPr>
            <p:spPr bwMode="auto">
              <a:xfrm>
                <a:off x="3293" y="2331"/>
                <a:ext cx="61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27" name="Freeform 74"/>
              <p:cNvSpPr>
                <a:spLocks/>
              </p:cNvSpPr>
              <p:nvPr/>
            </p:nvSpPr>
            <p:spPr bwMode="auto">
              <a:xfrm>
                <a:off x="3833" y="2294"/>
                <a:ext cx="161" cy="62"/>
              </a:xfrm>
              <a:custGeom>
                <a:avLst/>
                <a:gdLst>
                  <a:gd name="T0" fmla="*/ 0 w 161"/>
                  <a:gd name="T1" fmla="*/ 0 h 62"/>
                  <a:gd name="T2" fmla="*/ 37 w 161"/>
                  <a:gd name="T3" fmla="*/ 37 h 62"/>
                  <a:gd name="T4" fmla="*/ 0 w 161"/>
                  <a:gd name="T5" fmla="*/ 62 h 62"/>
                  <a:gd name="T6" fmla="*/ 161 w 161"/>
                  <a:gd name="T7" fmla="*/ 37 h 62"/>
                  <a:gd name="T8" fmla="*/ 0 w 161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62"/>
                  <a:gd name="T17" fmla="*/ 161 w 161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62">
                    <a:moveTo>
                      <a:pt x="0" y="0"/>
                    </a:moveTo>
                    <a:lnTo>
                      <a:pt x="37" y="37"/>
                    </a:lnTo>
                    <a:lnTo>
                      <a:pt x="0" y="62"/>
                    </a:lnTo>
                    <a:lnTo>
                      <a:pt x="161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616" name="Group 174"/>
            <p:cNvGrpSpPr>
              <a:grpSpLocks/>
            </p:cNvGrpSpPr>
            <p:nvPr/>
          </p:nvGrpSpPr>
          <p:grpSpPr bwMode="auto">
            <a:xfrm>
              <a:off x="6036493" y="2695370"/>
              <a:ext cx="373063" cy="334963"/>
              <a:chOff x="3690" y="1962"/>
              <a:chExt cx="235" cy="211"/>
            </a:xfrm>
          </p:grpSpPr>
          <p:sp>
            <p:nvSpPr>
              <p:cNvPr id="16624" name="Rectangle 87"/>
              <p:cNvSpPr>
                <a:spLocks noChangeArrowheads="1"/>
              </p:cNvSpPr>
              <p:nvPr/>
            </p:nvSpPr>
            <p:spPr bwMode="auto">
              <a:xfrm>
                <a:off x="3690" y="1962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25" name="Rectangle 88"/>
              <p:cNvSpPr>
                <a:spLocks noChangeArrowheads="1"/>
              </p:cNvSpPr>
              <p:nvPr/>
            </p:nvSpPr>
            <p:spPr bwMode="auto">
              <a:xfrm>
                <a:off x="3812" y="2037"/>
                <a:ext cx="11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o2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</p:grpSp>
        <p:grpSp>
          <p:nvGrpSpPr>
            <p:cNvPr id="16617" name="Group 163"/>
            <p:cNvGrpSpPr>
              <a:grpSpLocks/>
            </p:cNvGrpSpPr>
            <p:nvPr/>
          </p:nvGrpSpPr>
          <p:grpSpPr bwMode="auto">
            <a:xfrm>
              <a:off x="2890068" y="3209421"/>
              <a:ext cx="944562" cy="98425"/>
              <a:chOff x="1533" y="2294"/>
              <a:chExt cx="595" cy="62"/>
            </a:xfrm>
          </p:grpSpPr>
          <p:sp>
            <p:nvSpPr>
              <p:cNvPr id="16622" name="Line 90"/>
              <p:cNvSpPr>
                <a:spLocks noChangeShapeType="1"/>
              </p:cNvSpPr>
              <p:nvPr/>
            </p:nvSpPr>
            <p:spPr bwMode="auto">
              <a:xfrm>
                <a:off x="1533" y="2331"/>
                <a:ext cx="5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23" name="Freeform 91"/>
              <p:cNvSpPr>
                <a:spLocks/>
              </p:cNvSpPr>
              <p:nvPr/>
            </p:nvSpPr>
            <p:spPr bwMode="auto">
              <a:xfrm>
                <a:off x="1967" y="2294"/>
                <a:ext cx="161" cy="62"/>
              </a:xfrm>
              <a:custGeom>
                <a:avLst/>
                <a:gdLst>
                  <a:gd name="T0" fmla="*/ 0 w 161"/>
                  <a:gd name="T1" fmla="*/ 0 h 62"/>
                  <a:gd name="T2" fmla="*/ 37 w 161"/>
                  <a:gd name="T3" fmla="*/ 37 h 62"/>
                  <a:gd name="T4" fmla="*/ 0 w 161"/>
                  <a:gd name="T5" fmla="*/ 62 h 62"/>
                  <a:gd name="T6" fmla="*/ 161 w 161"/>
                  <a:gd name="T7" fmla="*/ 37 h 62"/>
                  <a:gd name="T8" fmla="*/ 0 w 161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62"/>
                  <a:gd name="T17" fmla="*/ 161 w 161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62">
                    <a:moveTo>
                      <a:pt x="0" y="0"/>
                    </a:moveTo>
                    <a:lnTo>
                      <a:pt x="37" y="37"/>
                    </a:lnTo>
                    <a:lnTo>
                      <a:pt x="0" y="62"/>
                    </a:lnTo>
                    <a:lnTo>
                      <a:pt x="161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618" name="Group 164"/>
            <p:cNvGrpSpPr>
              <a:grpSpLocks/>
            </p:cNvGrpSpPr>
            <p:nvPr/>
          </p:nvGrpSpPr>
          <p:grpSpPr bwMode="auto">
            <a:xfrm>
              <a:off x="3356793" y="3307846"/>
              <a:ext cx="457200" cy="350838"/>
              <a:chOff x="1827" y="2356"/>
              <a:chExt cx="288" cy="221"/>
            </a:xfrm>
          </p:grpSpPr>
          <p:sp>
            <p:nvSpPr>
              <p:cNvPr id="16619" name="Rectangle 137"/>
              <p:cNvSpPr>
                <a:spLocks noChangeArrowheads="1"/>
              </p:cNvSpPr>
              <p:nvPr/>
            </p:nvSpPr>
            <p:spPr bwMode="auto">
              <a:xfrm>
                <a:off x="1827" y="2369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20" name="Rectangle 138"/>
              <p:cNvSpPr>
                <a:spLocks noChangeArrowheads="1"/>
              </p:cNvSpPr>
              <p:nvPr/>
            </p:nvSpPr>
            <p:spPr bwMode="auto">
              <a:xfrm>
                <a:off x="1933" y="2443"/>
                <a:ext cx="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16621" name="Rectangle 140"/>
              <p:cNvSpPr>
                <a:spLocks noChangeArrowheads="1"/>
              </p:cNvSpPr>
              <p:nvPr/>
            </p:nvSpPr>
            <p:spPr bwMode="auto">
              <a:xfrm>
                <a:off x="1955" y="2356"/>
                <a:ext cx="1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′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6596" name="Group 172"/>
          <p:cNvGrpSpPr>
            <a:grpSpLocks/>
          </p:cNvGrpSpPr>
          <p:nvPr/>
        </p:nvGrpSpPr>
        <p:grpSpPr bwMode="auto">
          <a:xfrm>
            <a:off x="7732713" y="4067175"/>
            <a:ext cx="1357312" cy="1230313"/>
            <a:chOff x="3472" y="1401"/>
            <a:chExt cx="855" cy="775"/>
          </a:xfrm>
        </p:grpSpPr>
        <p:sp>
          <p:nvSpPr>
            <p:cNvPr id="16606" name="Line 79"/>
            <p:cNvSpPr>
              <a:spLocks noChangeShapeType="1"/>
            </p:cNvSpPr>
            <p:nvPr/>
          </p:nvSpPr>
          <p:spPr bwMode="auto">
            <a:xfrm>
              <a:off x="3509" y="1873"/>
              <a:ext cx="8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7" name="Freeform 80"/>
            <p:cNvSpPr>
              <a:spLocks/>
            </p:cNvSpPr>
            <p:nvPr/>
          </p:nvSpPr>
          <p:spPr bwMode="auto">
            <a:xfrm>
              <a:off x="4178" y="1848"/>
              <a:ext cx="149" cy="50"/>
            </a:xfrm>
            <a:custGeom>
              <a:avLst/>
              <a:gdLst>
                <a:gd name="T0" fmla="*/ 0 w 149"/>
                <a:gd name="T1" fmla="*/ 0 h 50"/>
                <a:gd name="T2" fmla="*/ 25 w 149"/>
                <a:gd name="T3" fmla="*/ 25 h 50"/>
                <a:gd name="T4" fmla="*/ 0 w 149"/>
                <a:gd name="T5" fmla="*/ 50 h 50"/>
                <a:gd name="T6" fmla="*/ 149 w 149"/>
                <a:gd name="T7" fmla="*/ 25 h 50"/>
                <a:gd name="T8" fmla="*/ 0 w 149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50"/>
                <a:gd name="T17" fmla="*/ 149 w 14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50">
                  <a:moveTo>
                    <a:pt x="0" y="0"/>
                  </a:moveTo>
                  <a:lnTo>
                    <a:pt x="25" y="25"/>
                  </a:lnTo>
                  <a:lnTo>
                    <a:pt x="0" y="50"/>
                  </a:lnTo>
                  <a:lnTo>
                    <a:pt x="14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8" name="Line 81"/>
            <p:cNvSpPr>
              <a:spLocks noChangeShapeType="1"/>
            </p:cNvSpPr>
            <p:nvPr/>
          </p:nvSpPr>
          <p:spPr bwMode="auto">
            <a:xfrm>
              <a:off x="3509" y="1525"/>
              <a:ext cx="1" cy="5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9" name="Freeform 82"/>
            <p:cNvSpPr>
              <a:spLocks/>
            </p:cNvSpPr>
            <p:nvPr/>
          </p:nvSpPr>
          <p:spPr bwMode="auto">
            <a:xfrm>
              <a:off x="3472" y="1525"/>
              <a:ext cx="62" cy="149"/>
            </a:xfrm>
            <a:custGeom>
              <a:avLst/>
              <a:gdLst>
                <a:gd name="T0" fmla="*/ 0 w 62"/>
                <a:gd name="T1" fmla="*/ 149 h 149"/>
                <a:gd name="T2" fmla="*/ 37 w 62"/>
                <a:gd name="T3" fmla="*/ 124 h 149"/>
                <a:gd name="T4" fmla="*/ 62 w 62"/>
                <a:gd name="T5" fmla="*/ 149 h 149"/>
                <a:gd name="T6" fmla="*/ 37 w 62"/>
                <a:gd name="T7" fmla="*/ 0 h 149"/>
                <a:gd name="T8" fmla="*/ 0 w 62"/>
                <a:gd name="T9" fmla="*/ 149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9"/>
                <a:gd name="T17" fmla="*/ 62 w 62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9">
                  <a:moveTo>
                    <a:pt x="0" y="149"/>
                  </a:moveTo>
                  <a:lnTo>
                    <a:pt x="37" y="124"/>
                  </a:lnTo>
                  <a:lnTo>
                    <a:pt x="62" y="149"/>
                  </a:lnTo>
                  <a:lnTo>
                    <a:pt x="37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10" name="Rectangle 84"/>
            <p:cNvSpPr>
              <a:spLocks noChangeArrowheads="1"/>
            </p:cNvSpPr>
            <p:nvPr/>
          </p:nvSpPr>
          <p:spPr bwMode="auto">
            <a:xfrm>
              <a:off x="4180" y="198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11" name="Rectangle 85"/>
            <p:cNvSpPr>
              <a:spLocks noChangeArrowheads="1"/>
            </p:cNvSpPr>
            <p:nvPr/>
          </p:nvSpPr>
          <p:spPr bwMode="auto">
            <a:xfrm>
              <a:off x="3605" y="140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12" name="Rectangle 86"/>
            <p:cNvSpPr>
              <a:spLocks noChangeArrowheads="1"/>
            </p:cNvSpPr>
            <p:nvPr/>
          </p:nvSpPr>
          <p:spPr bwMode="auto">
            <a:xfrm>
              <a:off x="3674" y="1488"/>
              <a:ext cx="11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o2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13" name="Rectangle 141"/>
            <p:cNvSpPr>
              <a:spLocks noChangeArrowheads="1"/>
            </p:cNvSpPr>
            <p:nvPr/>
          </p:nvSpPr>
          <p:spPr bwMode="auto">
            <a:xfrm>
              <a:off x="3574" y="1885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</p:grpSp>
      <p:graphicFrame>
        <p:nvGraphicFramePr>
          <p:cNvPr id="16534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048803"/>
              </p:ext>
            </p:extLst>
          </p:nvPr>
        </p:nvGraphicFramePr>
        <p:xfrm>
          <a:off x="8158956" y="2109787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Equation" r:id="rId3" imgW="672840" imgH="228600" progId="Equation.DSMT4">
                  <p:embed/>
                </p:oleObj>
              </mc:Choice>
              <mc:Fallback>
                <p:oleObj name="Equation" r:id="rId3" imgW="672840" imgH="2286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956" y="2109787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35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51051"/>
              </p:ext>
            </p:extLst>
          </p:nvPr>
        </p:nvGraphicFramePr>
        <p:xfrm>
          <a:off x="8220075" y="2986994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5" imgW="342720" imgH="228600" progId="Equation.DSMT4">
                  <p:embed/>
                </p:oleObj>
              </mc:Choice>
              <mc:Fallback>
                <p:oleObj name="Equation" r:id="rId5" imgW="342720" imgH="2286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2986994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03008"/>
              </p:ext>
            </p:extLst>
          </p:nvPr>
        </p:nvGraphicFramePr>
        <p:xfrm>
          <a:off x="8023225" y="3663950"/>
          <a:ext cx="2413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7" imgW="1206360" imgH="228600" progId="Equation.DSMT4">
                  <p:embed/>
                </p:oleObj>
              </mc:Choice>
              <mc:Fallback>
                <p:oleObj name="Equation" r:id="rId7" imgW="1206360" imgH="2286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3663950"/>
                        <a:ext cx="24130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3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67964"/>
              </p:ext>
            </p:extLst>
          </p:nvPr>
        </p:nvGraphicFramePr>
        <p:xfrm>
          <a:off x="8988425" y="2791731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Equation" r:id="rId9" imgW="723600" imgH="393480" progId="Equation.DSMT4">
                  <p:embed/>
                </p:oleObj>
              </mc:Choice>
              <mc:Fallback>
                <p:oleObj name="Equation" r:id="rId9" imgW="723600" imgH="3934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425" y="2791731"/>
                        <a:ext cx="1447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7" name="矩形 148"/>
          <p:cNvSpPr>
            <a:spLocks noChangeArrowheads="1"/>
          </p:cNvSpPr>
          <p:nvPr/>
        </p:nvSpPr>
        <p:spPr bwMode="auto">
          <a:xfrm>
            <a:off x="9673571" y="2138362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基波分量</a:t>
            </a:r>
          </a:p>
        </p:txBody>
      </p:sp>
      <p:sp>
        <p:nvSpPr>
          <p:cNvPr id="16598" name="Freeform 50"/>
          <p:cNvSpPr>
            <a:spLocks/>
          </p:cNvSpPr>
          <p:nvPr/>
        </p:nvSpPr>
        <p:spPr bwMode="auto">
          <a:xfrm>
            <a:off x="2071688" y="3178175"/>
            <a:ext cx="777875" cy="374650"/>
          </a:xfrm>
          <a:custGeom>
            <a:avLst/>
            <a:gdLst>
              <a:gd name="T0" fmla="*/ 0 w 471"/>
              <a:gd name="T1" fmla="*/ 282257526 h 236"/>
              <a:gd name="T2" fmla="*/ 65510825 w 471"/>
              <a:gd name="T3" fmla="*/ 189012513 h 236"/>
              <a:gd name="T4" fmla="*/ 128400425 w 471"/>
              <a:gd name="T5" fmla="*/ 95765938 h 236"/>
              <a:gd name="T6" fmla="*/ 193909574 w 471"/>
              <a:gd name="T7" fmla="*/ 32762829 h 236"/>
              <a:gd name="T8" fmla="*/ 259420424 w 471"/>
              <a:gd name="T9" fmla="*/ 0 h 236"/>
              <a:gd name="T10" fmla="*/ 324929573 w 471"/>
              <a:gd name="T11" fmla="*/ 0 h 236"/>
              <a:gd name="T12" fmla="*/ 387819148 w 471"/>
              <a:gd name="T13" fmla="*/ 32762829 h 236"/>
              <a:gd name="T14" fmla="*/ 453330050 w 471"/>
              <a:gd name="T15" fmla="*/ 95765938 h 236"/>
              <a:gd name="T16" fmla="*/ 550283986 w 471"/>
              <a:gd name="T17" fmla="*/ 189012513 h 236"/>
              <a:gd name="T18" fmla="*/ 615794785 w 471"/>
              <a:gd name="T19" fmla="*/ 282257526 h 236"/>
              <a:gd name="T20" fmla="*/ 681303933 w 471"/>
              <a:gd name="T21" fmla="*/ 408265306 h 236"/>
              <a:gd name="T22" fmla="*/ 746814732 w 471"/>
              <a:gd name="T23" fmla="*/ 501511956 h 236"/>
              <a:gd name="T24" fmla="*/ 812323881 w 471"/>
              <a:gd name="T25" fmla="*/ 564515052 h 236"/>
              <a:gd name="T26" fmla="*/ 875213662 w 471"/>
              <a:gd name="T27" fmla="*/ 594756920 h 236"/>
              <a:gd name="T28" fmla="*/ 940724461 w 471"/>
              <a:gd name="T29" fmla="*/ 594756920 h 236"/>
              <a:gd name="T30" fmla="*/ 1006233609 w 471"/>
              <a:gd name="T31" fmla="*/ 564515052 h 236"/>
              <a:gd name="T32" fmla="*/ 1071744408 w 471"/>
              <a:gd name="T33" fmla="*/ 501511956 h 236"/>
              <a:gd name="T34" fmla="*/ 1134633983 w 471"/>
              <a:gd name="T35" fmla="*/ 408265306 h 236"/>
              <a:gd name="T36" fmla="*/ 1234209143 w 471"/>
              <a:gd name="T37" fmla="*/ 282257526 h 2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71"/>
              <a:gd name="T58" fmla="*/ 0 h 236"/>
              <a:gd name="T59" fmla="*/ 471 w 471"/>
              <a:gd name="T60" fmla="*/ 236 h 2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71" h="236">
                <a:moveTo>
                  <a:pt x="0" y="112"/>
                </a:moveTo>
                <a:lnTo>
                  <a:pt x="25" y="75"/>
                </a:lnTo>
                <a:lnTo>
                  <a:pt x="49" y="38"/>
                </a:lnTo>
                <a:lnTo>
                  <a:pt x="74" y="13"/>
                </a:lnTo>
                <a:lnTo>
                  <a:pt x="99" y="0"/>
                </a:lnTo>
                <a:lnTo>
                  <a:pt x="124" y="0"/>
                </a:lnTo>
                <a:lnTo>
                  <a:pt x="148" y="13"/>
                </a:lnTo>
                <a:lnTo>
                  <a:pt x="173" y="38"/>
                </a:lnTo>
                <a:lnTo>
                  <a:pt x="210" y="75"/>
                </a:lnTo>
                <a:lnTo>
                  <a:pt x="235" y="112"/>
                </a:lnTo>
                <a:lnTo>
                  <a:pt x="260" y="162"/>
                </a:lnTo>
                <a:lnTo>
                  <a:pt x="285" y="199"/>
                </a:lnTo>
                <a:lnTo>
                  <a:pt x="310" y="224"/>
                </a:lnTo>
                <a:lnTo>
                  <a:pt x="334" y="236"/>
                </a:lnTo>
                <a:lnTo>
                  <a:pt x="359" y="236"/>
                </a:lnTo>
                <a:lnTo>
                  <a:pt x="384" y="224"/>
                </a:lnTo>
                <a:lnTo>
                  <a:pt x="409" y="199"/>
                </a:lnTo>
                <a:lnTo>
                  <a:pt x="433" y="162"/>
                </a:lnTo>
                <a:lnTo>
                  <a:pt x="471" y="112"/>
                </a:lnTo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Freeform 103"/>
          <p:cNvSpPr>
            <a:spLocks/>
          </p:cNvSpPr>
          <p:nvPr/>
        </p:nvSpPr>
        <p:spPr bwMode="auto">
          <a:xfrm>
            <a:off x="2092325" y="2871788"/>
            <a:ext cx="747713" cy="990600"/>
          </a:xfrm>
          <a:custGeom>
            <a:avLst/>
            <a:gdLst>
              <a:gd name="T0" fmla="*/ 0 w 471"/>
              <a:gd name="T1" fmla="*/ 495026 h 348"/>
              <a:gd name="T2" fmla="*/ 39688 w 471"/>
              <a:gd name="T3" fmla="*/ 318637 h 348"/>
              <a:gd name="T4" fmla="*/ 58738 w 471"/>
              <a:gd name="T5" fmla="*/ 210528 h 348"/>
              <a:gd name="T6" fmla="*/ 98425 w 471"/>
              <a:gd name="T7" fmla="*/ 105264 h 348"/>
              <a:gd name="T8" fmla="*/ 138113 w 471"/>
              <a:gd name="T9" fmla="*/ 34140 h 348"/>
              <a:gd name="T10" fmla="*/ 157163 w 471"/>
              <a:gd name="T11" fmla="*/ 0 h 348"/>
              <a:gd name="T12" fmla="*/ 196850 w 471"/>
              <a:gd name="T13" fmla="*/ 0 h 348"/>
              <a:gd name="T14" fmla="*/ 236538 w 471"/>
              <a:gd name="T15" fmla="*/ 34140 h 348"/>
              <a:gd name="T16" fmla="*/ 276225 w 471"/>
              <a:gd name="T17" fmla="*/ 71124 h 348"/>
              <a:gd name="T18" fmla="*/ 295275 w 471"/>
              <a:gd name="T19" fmla="*/ 176388 h 348"/>
              <a:gd name="T20" fmla="*/ 334963 w 471"/>
              <a:gd name="T21" fmla="*/ 318637 h 348"/>
              <a:gd name="T22" fmla="*/ 374650 w 471"/>
              <a:gd name="T23" fmla="*/ 495026 h 348"/>
              <a:gd name="T24" fmla="*/ 393700 w 471"/>
              <a:gd name="T25" fmla="*/ 634429 h 348"/>
              <a:gd name="T26" fmla="*/ 433388 w 471"/>
              <a:gd name="T27" fmla="*/ 776678 h 348"/>
              <a:gd name="T28" fmla="*/ 473075 w 471"/>
              <a:gd name="T29" fmla="*/ 881942 h 348"/>
              <a:gd name="T30" fmla="*/ 511175 w 471"/>
              <a:gd name="T31" fmla="*/ 953066 h 348"/>
              <a:gd name="T32" fmla="*/ 531813 w 471"/>
              <a:gd name="T33" fmla="*/ 990051 h 348"/>
              <a:gd name="T34" fmla="*/ 571500 w 471"/>
              <a:gd name="T35" fmla="*/ 990051 h 348"/>
              <a:gd name="T36" fmla="*/ 609600 w 471"/>
              <a:gd name="T37" fmla="*/ 953066 h 348"/>
              <a:gd name="T38" fmla="*/ 649288 w 471"/>
              <a:gd name="T39" fmla="*/ 881942 h 348"/>
              <a:gd name="T40" fmla="*/ 669925 w 471"/>
              <a:gd name="T41" fmla="*/ 776678 h 348"/>
              <a:gd name="T42" fmla="*/ 708025 w 471"/>
              <a:gd name="T43" fmla="*/ 671414 h 348"/>
              <a:gd name="T44" fmla="*/ 747713 w 471"/>
              <a:gd name="T45" fmla="*/ 495026 h 3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71"/>
              <a:gd name="T70" fmla="*/ 0 h 348"/>
              <a:gd name="T71" fmla="*/ 471 w 471"/>
              <a:gd name="T72" fmla="*/ 348 h 34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71" h="348">
                <a:moveTo>
                  <a:pt x="0" y="174"/>
                </a:moveTo>
                <a:lnTo>
                  <a:pt x="25" y="112"/>
                </a:lnTo>
                <a:lnTo>
                  <a:pt x="37" y="74"/>
                </a:lnTo>
                <a:lnTo>
                  <a:pt x="62" y="37"/>
                </a:lnTo>
                <a:lnTo>
                  <a:pt x="87" y="12"/>
                </a:lnTo>
                <a:lnTo>
                  <a:pt x="99" y="0"/>
                </a:lnTo>
                <a:lnTo>
                  <a:pt x="124" y="0"/>
                </a:lnTo>
                <a:lnTo>
                  <a:pt x="149" y="12"/>
                </a:lnTo>
                <a:lnTo>
                  <a:pt x="174" y="25"/>
                </a:lnTo>
                <a:lnTo>
                  <a:pt x="186" y="62"/>
                </a:lnTo>
                <a:lnTo>
                  <a:pt x="211" y="112"/>
                </a:lnTo>
                <a:lnTo>
                  <a:pt x="236" y="174"/>
                </a:lnTo>
                <a:lnTo>
                  <a:pt x="248" y="223"/>
                </a:lnTo>
                <a:lnTo>
                  <a:pt x="273" y="273"/>
                </a:lnTo>
                <a:lnTo>
                  <a:pt x="298" y="310"/>
                </a:lnTo>
                <a:lnTo>
                  <a:pt x="322" y="335"/>
                </a:lnTo>
                <a:lnTo>
                  <a:pt x="335" y="348"/>
                </a:lnTo>
                <a:lnTo>
                  <a:pt x="360" y="348"/>
                </a:lnTo>
                <a:lnTo>
                  <a:pt x="384" y="335"/>
                </a:lnTo>
                <a:lnTo>
                  <a:pt x="409" y="310"/>
                </a:lnTo>
                <a:lnTo>
                  <a:pt x="422" y="273"/>
                </a:lnTo>
                <a:lnTo>
                  <a:pt x="446" y="236"/>
                </a:lnTo>
                <a:lnTo>
                  <a:pt x="471" y="174"/>
                </a:lnTo>
              </a:path>
            </a:pathLst>
          </a:cu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Freeform 121"/>
          <p:cNvSpPr>
            <a:spLocks/>
          </p:cNvSpPr>
          <p:nvPr/>
        </p:nvSpPr>
        <p:spPr bwMode="auto">
          <a:xfrm>
            <a:off x="4030663" y="2846388"/>
            <a:ext cx="681037" cy="306387"/>
          </a:xfrm>
          <a:custGeom>
            <a:avLst/>
            <a:gdLst>
              <a:gd name="T0" fmla="*/ 0 w 10000"/>
              <a:gd name="T1" fmla="*/ 128345 h 10113"/>
              <a:gd name="T2" fmla="*/ 65473 w 10000"/>
              <a:gd name="T3" fmla="*/ 75231 h 10113"/>
              <a:gd name="T4" fmla="*/ 113863 w 10000"/>
              <a:gd name="T5" fmla="*/ 20664 h 10113"/>
              <a:gd name="T6" fmla="*/ 162321 w 10000"/>
              <a:gd name="T7" fmla="*/ 3424 h 10113"/>
              <a:gd name="T8" fmla="*/ 198528 w 10000"/>
              <a:gd name="T9" fmla="*/ 0 h 10113"/>
              <a:gd name="T10" fmla="*/ 240929 w 10000"/>
              <a:gd name="T11" fmla="*/ 18937 h 10113"/>
              <a:gd name="T12" fmla="*/ 277204 w 10000"/>
              <a:gd name="T13" fmla="*/ 54841 h 10113"/>
              <a:gd name="T14" fmla="*/ 326955 w 10000"/>
              <a:gd name="T15" fmla="*/ 106166 h 10113"/>
              <a:gd name="T16" fmla="*/ 364456 w 10000"/>
              <a:gd name="T17" fmla="*/ 164249 h 10113"/>
              <a:gd name="T18" fmla="*/ 420196 w 10000"/>
              <a:gd name="T19" fmla="*/ 224270 h 10113"/>
              <a:gd name="T20" fmla="*/ 469879 w 10000"/>
              <a:gd name="T21" fmla="*/ 270506 h 10113"/>
              <a:gd name="T22" fmla="*/ 502616 w 10000"/>
              <a:gd name="T23" fmla="*/ 287746 h 10113"/>
              <a:gd name="T24" fmla="*/ 535284 w 10000"/>
              <a:gd name="T25" fmla="*/ 306410 h 10113"/>
              <a:gd name="T26" fmla="*/ 580203 w 10000"/>
              <a:gd name="T27" fmla="*/ 292897 h 10113"/>
              <a:gd name="T28" fmla="*/ 617704 w 10000"/>
              <a:gd name="T29" fmla="*/ 256781 h 10113"/>
              <a:gd name="T30" fmla="*/ 643838 w 10000"/>
              <a:gd name="T31" fmla="*/ 217423 h 10113"/>
              <a:gd name="T32" fmla="*/ 661329 w 10000"/>
              <a:gd name="T33" fmla="*/ 183216 h 10113"/>
              <a:gd name="T34" fmla="*/ 680590 w 10000"/>
              <a:gd name="T35" fmla="*/ 128345 h 101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000"/>
              <a:gd name="T55" fmla="*/ 0 h 10113"/>
              <a:gd name="T56" fmla="*/ 10000 w 10000"/>
              <a:gd name="T57" fmla="*/ 10113 h 1011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000" h="10113">
                <a:moveTo>
                  <a:pt x="0" y="4236"/>
                </a:moveTo>
                <a:lnTo>
                  <a:pt x="962" y="2483"/>
                </a:lnTo>
                <a:lnTo>
                  <a:pt x="1673" y="682"/>
                </a:lnTo>
                <a:lnTo>
                  <a:pt x="2385" y="113"/>
                </a:lnTo>
                <a:lnTo>
                  <a:pt x="2917" y="0"/>
                </a:lnTo>
                <a:lnTo>
                  <a:pt x="3540" y="625"/>
                </a:lnTo>
                <a:cubicBezTo>
                  <a:pt x="3628" y="1001"/>
                  <a:pt x="3985" y="1434"/>
                  <a:pt x="4073" y="1810"/>
                </a:cubicBezTo>
                <a:lnTo>
                  <a:pt x="4804" y="3504"/>
                </a:lnTo>
                <a:lnTo>
                  <a:pt x="5355" y="5421"/>
                </a:lnTo>
                <a:lnTo>
                  <a:pt x="6174" y="7402"/>
                </a:lnTo>
                <a:lnTo>
                  <a:pt x="6904" y="8928"/>
                </a:lnTo>
                <a:lnTo>
                  <a:pt x="7385" y="9497"/>
                </a:lnTo>
                <a:lnTo>
                  <a:pt x="7865" y="10113"/>
                </a:lnTo>
                <a:lnTo>
                  <a:pt x="8525" y="9667"/>
                </a:lnTo>
                <a:lnTo>
                  <a:pt x="9076" y="8475"/>
                </a:lnTo>
                <a:cubicBezTo>
                  <a:pt x="9159" y="8080"/>
                  <a:pt x="9377" y="7571"/>
                  <a:pt x="9460" y="7176"/>
                </a:cubicBezTo>
                <a:cubicBezTo>
                  <a:pt x="9486" y="6781"/>
                  <a:pt x="9691" y="6442"/>
                  <a:pt x="9717" y="6047"/>
                </a:cubicBezTo>
                <a:cubicBezTo>
                  <a:pt x="9811" y="5443"/>
                  <a:pt x="9906" y="4840"/>
                  <a:pt x="10000" y="4236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53" name="组合 152"/>
          <p:cNvGrpSpPr>
            <a:grpSpLocks/>
          </p:cNvGrpSpPr>
          <p:nvPr/>
        </p:nvGrpSpPr>
        <p:grpSpPr bwMode="auto">
          <a:xfrm>
            <a:off x="4262438" y="4237038"/>
            <a:ext cx="703262" cy="363537"/>
            <a:chOff x="467544" y="3868234"/>
            <a:chExt cx="785813" cy="565150"/>
          </a:xfrm>
        </p:grpSpPr>
        <p:sp>
          <p:nvSpPr>
            <p:cNvPr id="16603" name="Freeform 133"/>
            <p:cNvSpPr>
              <a:spLocks/>
            </p:cNvSpPr>
            <p:nvPr/>
          </p:nvSpPr>
          <p:spPr bwMode="auto">
            <a:xfrm>
              <a:off x="467544" y="3971421"/>
              <a:ext cx="107950" cy="223838"/>
            </a:xfrm>
            <a:custGeom>
              <a:avLst/>
              <a:gdLst>
                <a:gd name="T0" fmla="*/ 72679 w 101"/>
                <a:gd name="T1" fmla="*/ 0 h 145"/>
                <a:gd name="T2" fmla="*/ 55578 w 101"/>
                <a:gd name="T3" fmla="*/ 57117 h 145"/>
                <a:gd name="T4" fmla="*/ 44890 w 101"/>
                <a:gd name="T5" fmla="*/ 92623 h 145"/>
                <a:gd name="T6" fmla="*/ 38477 w 101"/>
                <a:gd name="T7" fmla="*/ 135847 h 145"/>
                <a:gd name="T8" fmla="*/ 18170 w 101"/>
                <a:gd name="T9" fmla="*/ 199139 h 145"/>
                <a:gd name="T10" fmla="*/ 0 w 101"/>
                <a:gd name="T11" fmla="*/ 217663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45"/>
                <a:gd name="T20" fmla="*/ 101 w 101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45">
                  <a:moveTo>
                    <a:pt x="101" y="0"/>
                  </a:moveTo>
                  <a:lnTo>
                    <a:pt x="77" y="38"/>
                  </a:lnTo>
                  <a:lnTo>
                    <a:pt x="63" y="62"/>
                  </a:lnTo>
                  <a:lnTo>
                    <a:pt x="53" y="91"/>
                  </a:lnTo>
                  <a:lnTo>
                    <a:pt x="25" y="133"/>
                  </a:lnTo>
                  <a:lnTo>
                    <a:pt x="0" y="145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4" name="Freeform 134"/>
            <p:cNvSpPr>
              <a:spLocks/>
            </p:cNvSpPr>
            <p:nvPr/>
          </p:nvSpPr>
          <p:spPr bwMode="auto">
            <a:xfrm>
              <a:off x="572319" y="3868234"/>
              <a:ext cx="190500" cy="119063"/>
            </a:xfrm>
            <a:custGeom>
              <a:avLst/>
              <a:gdLst>
                <a:gd name="T0" fmla="*/ 205946 w 111"/>
                <a:gd name="T1" fmla="*/ 96838 h 75"/>
                <a:gd name="T2" fmla="*/ 178486 w 111"/>
                <a:gd name="T3" fmla="*/ 34925 h 75"/>
                <a:gd name="T4" fmla="*/ 128716 w 111"/>
                <a:gd name="T5" fmla="*/ 0 h 75"/>
                <a:gd name="T6" fmla="*/ 97824 w 111"/>
                <a:gd name="T7" fmla="*/ 19050 h 75"/>
                <a:gd name="T8" fmla="*/ 44622 w 111"/>
                <a:gd name="T9" fmla="*/ 58738 h 75"/>
                <a:gd name="T10" fmla="*/ 0 w 111"/>
                <a:gd name="T11" fmla="*/ 119063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75"/>
                <a:gd name="T20" fmla="*/ 111 w 11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75">
                  <a:moveTo>
                    <a:pt x="111" y="61"/>
                  </a:moveTo>
                  <a:lnTo>
                    <a:pt x="96" y="22"/>
                  </a:lnTo>
                  <a:lnTo>
                    <a:pt x="69" y="0"/>
                  </a:lnTo>
                  <a:lnTo>
                    <a:pt x="53" y="12"/>
                  </a:lnTo>
                  <a:lnTo>
                    <a:pt x="24" y="37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5" name="Freeform 135"/>
            <p:cNvSpPr>
              <a:spLocks/>
            </p:cNvSpPr>
            <p:nvPr/>
          </p:nvSpPr>
          <p:spPr bwMode="auto">
            <a:xfrm>
              <a:off x="769169" y="3958721"/>
              <a:ext cx="484188" cy="474663"/>
            </a:xfrm>
            <a:custGeom>
              <a:avLst/>
              <a:gdLst>
                <a:gd name="T0" fmla="*/ 0 w 305"/>
                <a:gd name="T1" fmla="*/ 0 h 299"/>
                <a:gd name="T2" fmla="*/ 47625 w 305"/>
                <a:gd name="T3" fmla="*/ 149225 h 299"/>
                <a:gd name="T4" fmla="*/ 95250 w 305"/>
                <a:gd name="T5" fmla="*/ 276225 h 299"/>
                <a:gd name="T6" fmla="*/ 142875 w 305"/>
                <a:gd name="T7" fmla="*/ 374650 h 299"/>
                <a:gd name="T8" fmla="*/ 188913 w 305"/>
                <a:gd name="T9" fmla="*/ 423863 h 299"/>
                <a:gd name="T10" fmla="*/ 234950 w 305"/>
                <a:gd name="T11" fmla="*/ 474663 h 299"/>
                <a:gd name="T12" fmla="*/ 307975 w 305"/>
                <a:gd name="T13" fmla="*/ 474663 h 299"/>
                <a:gd name="T14" fmla="*/ 354013 w 305"/>
                <a:gd name="T15" fmla="*/ 449263 h 299"/>
                <a:gd name="T16" fmla="*/ 377825 w 305"/>
                <a:gd name="T17" fmla="*/ 423863 h 299"/>
                <a:gd name="T18" fmla="*/ 423863 w 305"/>
                <a:gd name="T19" fmla="*/ 374650 h 299"/>
                <a:gd name="T20" fmla="*/ 484188 w 305"/>
                <a:gd name="T21" fmla="*/ 241300 h 2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5"/>
                <a:gd name="T34" fmla="*/ 0 h 299"/>
                <a:gd name="T35" fmla="*/ 305 w 305"/>
                <a:gd name="T36" fmla="*/ 299 h 2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5" h="299">
                  <a:moveTo>
                    <a:pt x="0" y="0"/>
                  </a:moveTo>
                  <a:lnTo>
                    <a:pt x="30" y="94"/>
                  </a:lnTo>
                  <a:lnTo>
                    <a:pt x="60" y="174"/>
                  </a:lnTo>
                  <a:lnTo>
                    <a:pt x="90" y="236"/>
                  </a:lnTo>
                  <a:lnTo>
                    <a:pt x="119" y="267"/>
                  </a:lnTo>
                  <a:lnTo>
                    <a:pt x="148" y="299"/>
                  </a:lnTo>
                  <a:lnTo>
                    <a:pt x="194" y="299"/>
                  </a:lnTo>
                  <a:lnTo>
                    <a:pt x="223" y="283"/>
                  </a:lnTo>
                  <a:lnTo>
                    <a:pt x="238" y="267"/>
                  </a:lnTo>
                  <a:lnTo>
                    <a:pt x="267" y="236"/>
                  </a:lnTo>
                  <a:lnTo>
                    <a:pt x="305" y="152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Freeform 83"/>
          <p:cNvSpPr>
            <a:spLocks/>
          </p:cNvSpPr>
          <p:nvPr/>
        </p:nvSpPr>
        <p:spPr bwMode="auto">
          <a:xfrm>
            <a:off x="7813675" y="4445000"/>
            <a:ext cx="676275" cy="749300"/>
          </a:xfrm>
          <a:custGeom>
            <a:avLst/>
            <a:gdLst>
              <a:gd name="T0" fmla="*/ 0 w 582"/>
              <a:gd name="T1" fmla="*/ 374650 h 472"/>
              <a:gd name="T2" fmla="*/ 11612 w 582"/>
              <a:gd name="T3" fmla="*/ 255588 h 472"/>
              <a:gd name="T4" fmla="*/ 35997 w 582"/>
              <a:gd name="T5" fmla="*/ 157163 h 472"/>
              <a:gd name="T6" fmla="*/ 59222 w 582"/>
              <a:gd name="T7" fmla="*/ 98425 h 472"/>
              <a:gd name="T8" fmla="*/ 83607 w 582"/>
              <a:gd name="T9" fmla="*/ 39688 h 472"/>
              <a:gd name="T10" fmla="*/ 95219 w 582"/>
              <a:gd name="T11" fmla="*/ 19050 h 472"/>
              <a:gd name="T12" fmla="*/ 118443 w 582"/>
              <a:gd name="T13" fmla="*/ 0 h 472"/>
              <a:gd name="T14" fmla="*/ 141668 w 582"/>
              <a:gd name="T15" fmla="*/ 19050 h 472"/>
              <a:gd name="T16" fmla="*/ 166053 w 582"/>
              <a:gd name="T17" fmla="*/ 39688 h 472"/>
              <a:gd name="T18" fmla="*/ 200889 w 582"/>
              <a:gd name="T19" fmla="*/ 98425 h 472"/>
              <a:gd name="T20" fmla="*/ 225275 w 582"/>
              <a:gd name="T21" fmla="*/ 157163 h 472"/>
              <a:gd name="T22" fmla="*/ 248499 w 582"/>
              <a:gd name="T23" fmla="*/ 255588 h 472"/>
              <a:gd name="T24" fmla="*/ 272884 w 582"/>
              <a:gd name="T25" fmla="*/ 374650 h 472"/>
              <a:gd name="T26" fmla="*/ 308882 w 582"/>
              <a:gd name="T27" fmla="*/ 492125 h 472"/>
              <a:gd name="T28" fmla="*/ 332106 w 582"/>
              <a:gd name="T29" fmla="*/ 571500 h 472"/>
              <a:gd name="T30" fmla="*/ 356491 w 582"/>
              <a:gd name="T31" fmla="*/ 649288 h 472"/>
              <a:gd name="T32" fmla="*/ 379716 w 582"/>
              <a:gd name="T33" fmla="*/ 709613 h 472"/>
              <a:gd name="T34" fmla="*/ 402940 w 582"/>
              <a:gd name="T35" fmla="*/ 728663 h 472"/>
              <a:gd name="T36" fmla="*/ 427325 w 582"/>
              <a:gd name="T37" fmla="*/ 749300 h 472"/>
              <a:gd name="T38" fmla="*/ 450549 w 582"/>
              <a:gd name="T39" fmla="*/ 728663 h 472"/>
              <a:gd name="T40" fmla="*/ 473773 w 582"/>
              <a:gd name="T41" fmla="*/ 709613 h 472"/>
              <a:gd name="T42" fmla="*/ 498159 w 582"/>
              <a:gd name="T43" fmla="*/ 649288 h 472"/>
              <a:gd name="T44" fmla="*/ 521383 w 582"/>
              <a:gd name="T45" fmla="*/ 571500 h 472"/>
              <a:gd name="T46" fmla="*/ 532995 w 582"/>
              <a:gd name="T47" fmla="*/ 492125 h 472"/>
              <a:gd name="T48" fmla="*/ 557381 w 582"/>
              <a:gd name="T49" fmla="*/ 374650 h 4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82"/>
              <a:gd name="T76" fmla="*/ 0 h 472"/>
              <a:gd name="T77" fmla="*/ 582 w 582"/>
              <a:gd name="T78" fmla="*/ 472 h 4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82" h="472">
                <a:moveTo>
                  <a:pt x="0" y="236"/>
                </a:moveTo>
                <a:lnTo>
                  <a:pt x="12" y="161"/>
                </a:lnTo>
                <a:lnTo>
                  <a:pt x="37" y="99"/>
                </a:lnTo>
                <a:lnTo>
                  <a:pt x="62" y="62"/>
                </a:lnTo>
                <a:lnTo>
                  <a:pt x="87" y="25"/>
                </a:lnTo>
                <a:lnTo>
                  <a:pt x="99" y="12"/>
                </a:lnTo>
                <a:lnTo>
                  <a:pt x="124" y="0"/>
                </a:lnTo>
                <a:lnTo>
                  <a:pt x="148" y="12"/>
                </a:lnTo>
                <a:lnTo>
                  <a:pt x="173" y="25"/>
                </a:lnTo>
                <a:lnTo>
                  <a:pt x="210" y="62"/>
                </a:lnTo>
                <a:lnTo>
                  <a:pt x="235" y="99"/>
                </a:lnTo>
                <a:lnTo>
                  <a:pt x="260" y="161"/>
                </a:lnTo>
                <a:lnTo>
                  <a:pt x="285" y="236"/>
                </a:lnTo>
                <a:lnTo>
                  <a:pt x="322" y="310"/>
                </a:lnTo>
                <a:lnTo>
                  <a:pt x="347" y="360"/>
                </a:lnTo>
                <a:lnTo>
                  <a:pt x="372" y="409"/>
                </a:lnTo>
                <a:lnTo>
                  <a:pt x="396" y="447"/>
                </a:lnTo>
                <a:lnTo>
                  <a:pt x="421" y="459"/>
                </a:lnTo>
                <a:lnTo>
                  <a:pt x="446" y="472"/>
                </a:lnTo>
                <a:lnTo>
                  <a:pt x="471" y="459"/>
                </a:lnTo>
                <a:lnTo>
                  <a:pt x="495" y="447"/>
                </a:lnTo>
                <a:lnTo>
                  <a:pt x="520" y="409"/>
                </a:lnTo>
                <a:lnTo>
                  <a:pt x="545" y="360"/>
                </a:lnTo>
                <a:lnTo>
                  <a:pt x="557" y="310"/>
                </a:lnTo>
                <a:lnTo>
                  <a:pt x="582" y="236"/>
                </a:lnTo>
              </a:path>
            </a:pathLst>
          </a:custGeom>
          <a:noFill/>
          <a:ln w="19050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等号 3"/>
          <p:cNvSpPr/>
          <p:nvPr/>
        </p:nvSpPr>
        <p:spPr>
          <a:xfrm rot="16200000">
            <a:off x="8180306" y="2564640"/>
            <a:ext cx="460375" cy="343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0D11D-C050-41CA-BC0D-7354B6C567F2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58371" name="图片 3"/>
          <p:cNvPicPr>
            <a:picLocks noChangeAspect="1"/>
          </p:cNvPicPr>
          <p:nvPr/>
        </p:nvPicPr>
        <p:blipFill>
          <a:blip r:embed="rId2"/>
          <a:srcRect l="20758" t="26872"/>
          <a:stretch>
            <a:fillRect/>
          </a:stretch>
        </p:blipFill>
        <p:spPr bwMode="auto">
          <a:xfrm>
            <a:off x="1466850" y="125413"/>
            <a:ext cx="9258300" cy="64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9238" y="265113"/>
            <a:ext cx="7770812" cy="6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6"/>
          <p:cNvSpPr/>
          <p:nvPr/>
        </p:nvSpPr>
        <p:spPr>
          <a:xfrm>
            <a:off x="7581900" y="828675"/>
            <a:ext cx="1462088" cy="465138"/>
          </a:xfrm>
          <a:prstGeom prst="wedgeRoundRectCallout">
            <a:avLst>
              <a:gd name="adj1" fmla="val -67884"/>
              <a:gd name="adj2" fmla="val 6286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9.361V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80238" y="3449638"/>
            <a:ext cx="1630362" cy="465137"/>
          </a:xfrm>
          <a:prstGeom prst="wedgeRoundRectCallout">
            <a:avLst>
              <a:gd name="adj1" fmla="val -75705"/>
              <a:gd name="adj2" fmla="val -2919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10.953V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4307" y="4872038"/>
            <a:ext cx="1443037" cy="77152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3177-80FB-41D4-A4B4-32F7A5720E94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pic>
        <p:nvPicPr>
          <p:cNvPr id="59395" name="图片 3"/>
          <p:cNvPicPr>
            <a:picLocks noChangeAspect="1"/>
          </p:cNvPicPr>
          <p:nvPr/>
        </p:nvPicPr>
        <p:blipFill>
          <a:blip r:embed="rId2"/>
          <a:srcRect l="21037" t="26505"/>
          <a:stretch>
            <a:fillRect/>
          </a:stretch>
        </p:blipFill>
        <p:spPr bwMode="auto">
          <a:xfrm>
            <a:off x="1752600" y="409575"/>
            <a:ext cx="8496300" cy="59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6715126" y="5128418"/>
            <a:ext cx="1443037" cy="77152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09575"/>
            <a:ext cx="7772400" cy="6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8023225" y="973137"/>
            <a:ext cx="1462088" cy="465138"/>
          </a:xfrm>
          <a:prstGeom prst="wedgeRoundRectCallout">
            <a:avLst>
              <a:gd name="adj1" fmla="val -67884"/>
              <a:gd name="adj2" fmla="val 6286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9.373V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421563" y="3594100"/>
            <a:ext cx="1420812" cy="465137"/>
          </a:xfrm>
          <a:prstGeom prst="wedgeRoundRectCallout">
            <a:avLst>
              <a:gd name="adj1" fmla="val -76711"/>
              <a:gd name="adj2" fmla="val -53750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9.832V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22938" y="973137"/>
            <a:ext cx="1462087" cy="465138"/>
          </a:xfrm>
          <a:prstGeom prst="wedgeRoundRectCallout">
            <a:avLst>
              <a:gd name="adj1" fmla="val -47355"/>
              <a:gd name="adj2" fmla="val 32180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9.361V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21275" y="3594100"/>
            <a:ext cx="1630363" cy="465137"/>
          </a:xfrm>
          <a:prstGeom prst="wedgeRoundRectCallout">
            <a:avLst>
              <a:gd name="adj1" fmla="val -49413"/>
              <a:gd name="adj2" fmla="val -13854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10.953V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192212" y="1996748"/>
            <a:ext cx="1890713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未加反馈：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105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mVrms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95475" y="2771775"/>
            <a:ext cx="0" cy="197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639888" y="4742656"/>
            <a:ext cx="1443037" cy="77152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897510" y="1088206"/>
            <a:ext cx="8024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未加反馈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连接符 15"/>
          <p:cNvCxnSpPr>
            <a:endCxn id="15" idx="3"/>
          </p:cNvCxnSpPr>
          <p:nvPr/>
        </p:nvCxnSpPr>
        <p:spPr>
          <a:xfrm flipH="1">
            <a:off x="4699992" y="1265178"/>
            <a:ext cx="914400" cy="17697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5" idx="3"/>
          </p:cNvCxnSpPr>
          <p:nvPr/>
        </p:nvCxnSpPr>
        <p:spPr>
          <a:xfrm flipH="1" flipV="1">
            <a:off x="4699992" y="1442149"/>
            <a:ext cx="421285" cy="215024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1A7C0-F5AC-408D-B4B6-ED2E4375C03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D7972-2069-442B-B85D-7700FD12264E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60419" name="矩形 3"/>
          <p:cNvSpPr>
            <a:spLocks noChangeArrowheads="1"/>
          </p:cNvSpPr>
          <p:nvPr/>
        </p:nvSpPr>
        <p:spPr bwMode="auto">
          <a:xfrm>
            <a:off x="312738" y="344488"/>
            <a:ext cx="65944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负反馈对反馈环内的干扰和噪声的影响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r="6667"/>
          <a:stretch>
            <a:fillRect/>
          </a:stretch>
        </p:blipFill>
        <p:spPr bwMode="auto">
          <a:xfrm>
            <a:off x="1970088" y="1431925"/>
            <a:ext cx="31289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3043" r="8290"/>
          <a:stretch>
            <a:fillRect/>
          </a:stretch>
        </p:blipFill>
        <p:spPr bwMode="auto">
          <a:xfrm>
            <a:off x="5965825" y="1814513"/>
            <a:ext cx="29733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 r="5093"/>
          <a:stretch>
            <a:fillRect/>
          </a:stretch>
        </p:blipFill>
        <p:spPr bwMode="auto">
          <a:xfrm>
            <a:off x="1985963" y="3622675"/>
            <a:ext cx="3181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654675" y="3581400"/>
            <a:ext cx="4464050" cy="403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）无反馈，信号与噪声的输出波形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4675" y="4127500"/>
            <a:ext cx="4524375" cy="403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b</a:t>
            </a:r>
            <a:r>
              <a:rPr lang="zh-CN" altLang="en-US" sz="2000" dirty="0">
                <a:latin typeface="+mn-ea"/>
                <a:ea typeface="+mn-ea"/>
              </a:rPr>
              <a:t>）有反馈，信号与噪声的输出波形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654675" y="4689475"/>
            <a:ext cx="4464050" cy="403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c</a:t>
            </a:r>
            <a:r>
              <a:rPr lang="zh-CN" altLang="en-US" sz="2000" dirty="0">
                <a:latin typeface="+mn-ea"/>
                <a:ea typeface="+mn-ea"/>
              </a:rPr>
              <a:t>）提高输入信号幅度后的输出波形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2"/>
          <p:cNvGraphicFramePr>
            <a:graphicFrameLocks noChangeAspect="1"/>
          </p:cNvGraphicFramePr>
          <p:nvPr/>
        </p:nvGraphicFramePr>
        <p:xfrm>
          <a:off x="1895475" y="1265238"/>
          <a:ext cx="4365625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VISIO" r:id="rId3" imgW="2552700" imgH="1783080" progId="Visio.Drawing.11">
                  <p:embed/>
                </p:oleObj>
              </mc:Choice>
              <mc:Fallback>
                <p:oleObj name="VISIO" r:id="rId3" imgW="2552700" imgH="1783080" progId="Visio.Drawing.11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46" t="6650" r="8266" b="4755"/>
                      <a:stretch>
                        <a:fillRect/>
                      </a:stretch>
                    </p:blipFill>
                    <p:spPr bwMode="auto">
                      <a:xfrm>
                        <a:off x="1895475" y="1265238"/>
                        <a:ext cx="4365625" cy="335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3"/>
          <p:cNvGraphicFramePr>
            <a:graphicFrameLocks noChangeAspect="1"/>
          </p:cNvGraphicFramePr>
          <p:nvPr/>
        </p:nvGraphicFramePr>
        <p:xfrm>
          <a:off x="6910388" y="928688"/>
          <a:ext cx="25908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Visio" r:id="rId5" imgW="1045751" imgH="1504880" progId="Visio.Drawing.11">
                  <p:embed/>
                </p:oleObj>
              </mc:Choice>
              <mc:Fallback>
                <p:oleObj name="Visio" r:id="rId5" imgW="1045751" imgH="1504880" progId="Visio.Drawing.11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928688"/>
                        <a:ext cx="2590800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5"/>
          <p:cNvSpPr>
            <a:spLocks/>
          </p:cNvSpPr>
          <p:nvPr/>
        </p:nvSpPr>
        <p:spPr bwMode="auto">
          <a:xfrm>
            <a:off x="9072563" y="1536700"/>
            <a:ext cx="542925" cy="3090863"/>
          </a:xfrm>
          <a:custGeom>
            <a:avLst/>
            <a:gdLst>
              <a:gd name="T0" fmla="*/ 496888 w 342"/>
              <a:gd name="T1" fmla="*/ 0 h 1947"/>
              <a:gd name="T2" fmla="*/ 79375 w 342"/>
              <a:gd name="T3" fmla="*/ 520700 h 1947"/>
              <a:gd name="T4" fmla="*/ 17463 w 342"/>
              <a:gd name="T5" fmla="*/ 1597025 h 1947"/>
              <a:gd name="T6" fmla="*/ 133350 w 342"/>
              <a:gd name="T7" fmla="*/ 2697163 h 1947"/>
              <a:gd name="T8" fmla="*/ 542925 w 342"/>
              <a:gd name="T9" fmla="*/ 3090863 h 19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1947">
                <a:moveTo>
                  <a:pt x="313" y="0"/>
                </a:moveTo>
                <a:cubicBezTo>
                  <a:pt x="269" y="55"/>
                  <a:pt x="100" y="161"/>
                  <a:pt x="50" y="328"/>
                </a:cubicBezTo>
                <a:cubicBezTo>
                  <a:pt x="0" y="495"/>
                  <a:pt x="5" y="778"/>
                  <a:pt x="11" y="1006"/>
                </a:cubicBezTo>
                <a:cubicBezTo>
                  <a:pt x="17" y="1234"/>
                  <a:pt x="29" y="1542"/>
                  <a:pt x="84" y="1699"/>
                </a:cubicBezTo>
                <a:cubicBezTo>
                  <a:pt x="139" y="1856"/>
                  <a:pt x="288" y="1895"/>
                  <a:pt x="342" y="1947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lg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7591425" y="3376613"/>
            <a:ext cx="712788" cy="1354137"/>
          </a:xfrm>
          <a:custGeom>
            <a:avLst/>
            <a:gdLst>
              <a:gd name="T0" fmla="*/ 0 w 449"/>
              <a:gd name="T1" fmla="*/ 12700 h 853"/>
              <a:gd name="T2" fmla="*/ 450850 w 449"/>
              <a:gd name="T3" fmla="*/ 69850 h 853"/>
              <a:gd name="T4" fmla="*/ 671513 w 449"/>
              <a:gd name="T5" fmla="*/ 428625 h 853"/>
              <a:gd name="T6" fmla="*/ 612775 w 449"/>
              <a:gd name="T7" fmla="*/ 1181100 h 853"/>
              <a:gd name="T8" fmla="*/ 68263 w 449"/>
              <a:gd name="T9" fmla="*/ 1354137 h 8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9" h="853">
                <a:moveTo>
                  <a:pt x="0" y="8"/>
                </a:moveTo>
                <a:cubicBezTo>
                  <a:pt x="107" y="4"/>
                  <a:pt x="214" y="0"/>
                  <a:pt x="284" y="44"/>
                </a:cubicBezTo>
                <a:cubicBezTo>
                  <a:pt x="354" y="88"/>
                  <a:pt x="406" y="153"/>
                  <a:pt x="423" y="270"/>
                </a:cubicBezTo>
                <a:cubicBezTo>
                  <a:pt x="440" y="387"/>
                  <a:pt x="449" y="647"/>
                  <a:pt x="386" y="744"/>
                </a:cubicBezTo>
                <a:cubicBezTo>
                  <a:pt x="323" y="841"/>
                  <a:pt x="183" y="847"/>
                  <a:pt x="43" y="853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ysDot"/>
            <a:round/>
            <a:headEnd type="none" w="med" len="med"/>
            <a:tailEnd type="arrow" w="lg" len="lg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6677025" y="3028950"/>
            <a:ext cx="8556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651625" y="4819650"/>
            <a:ext cx="28495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526463" y="3625850"/>
            <a:ext cx="106045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415088" y="4278313"/>
            <a:ext cx="6826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</a:rPr>
              <a:t>0V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642100" y="2379663"/>
            <a:ext cx="68262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</a:rPr>
              <a:t>U</a:t>
            </a:r>
            <a:r>
              <a:rPr lang="en-US" altLang="zh-CN" sz="2400" kern="0" baseline="-25000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224963" y="2995613"/>
            <a:ext cx="6826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</a:rPr>
              <a:t>U</a:t>
            </a:r>
            <a:r>
              <a:rPr lang="en-US" altLang="zh-CN" sz="2400" kern="0" baseline="-25000" dirty="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9026525" y="2120900"/>
            <a:ext cx="1122363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</a:rPr>
              <a:t>I</a:t>
            </a:r>
            <a:r>
              <a:rPr lang="en-US" altLang="zh-CN" sz="2400" kern="0" baseline="-25000" dirty="0" smtClean="0">
                <a:solidFill>
                  <a:srgbClr val="000000"/>
                </a:solidFill>
              </a:rPr>
              <a:t>C</a:t>
            </a:r>
            <a:r>
              <a:rPr lang="en-US" altLang="zh-CN" sz="24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97975" y="3848100"/>
            <a:ext cx="1122363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</a:rPr>
              <a:t>I</a:t>
            </a:r>
            <a:r>
              <a:rPr lang="en-US" altLang="zh-CN" sz="2400" kern="0" baseline="-25000" dirty="0" smtClean="0">
                <a:solidFill>
                  <a:srgbClr val="000000"/>
                </a:solidFill>
              </a:rPr>
              <a:t>C</a:t>
            </a:r>
            <a:r>
              <a:rPr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↓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8526463" y="3625850"/>
            <a:ext cx="106045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9" name="矩形 14"/>
          <p:cNvSpPr>
            <a:spLocks noChangeArrowheads="1"/>
          </p:cNvSpPr>
          <p:nvPr/>
        </p:nvSpPr>
        <p:spPr bwMode="auto">
          <a:xfrm>
            <a:off x="490538" y="412750"/>
            <a:ext cx="22669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1.</a:t>
            </a:r>
            <a:r>
              <a:rPr lang="zh-CN" altLang="en-US" sz="2800" b="1">
                <a:latin typeface="Calibri" pitchFamily="34" charset="0"/>
              </a:rPr>
              <a:t>反馈的概念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3F4EAD-CBA1-4320-9585-2477E5D8F514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51D03-E5AE-4D5F-B52F-E28AD64CFA5C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0042525" y="3333750"/>
            <a:ext cx="998538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</a:rPr>
              <a:t>U</a:t>
            </a:r>
            <a:r>
              <a:rPr lang="en-US" altLang="zh-CN" sz="2400" kern="0" baseline="-25000" dirty="0" smtClean="0">
                <a:solidFill>
                  <a:srgbClr val="000000"/>
                </a:solidFill>
              </a:rPr>
              <a:t>BE</a:t>
            </a:r>
            <a:r>
              <a:rPr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↓</a:t>
            </a:r>
            <a:endParaRPr lang="en-US" altLang="zh-CN" sz="2400" kern="0" baseline="-25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3 L 1.11111E-6 -0.0345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3457 L 0.00017 -0.010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F8B879-5017-4DA6-8611-0C0273E43D6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0582B-1897-4355-A624-9B7F372FF321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47211" name="矩形 3"/>
          <p:cNvSpPr>
            <a:spLocks noChangeArrowheads="1"/>
          </p:cNvSpPr>
          <p:nvPr/>
        </p:nvSpPr>
        <p:spPr bwMode="auto">
          <a:xfrm>
            <a:off x="290513" y="163513"/>
            <a:ext cx="4430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负反馈对输入电阻的影响</a:t>
            </a:r>
          </a:p>
        </p:txBody>
      </p:sp>
      <p:graphicFrame>
        <p:nvGraphicFramePr>
          <p:cNvPr id="5" name="Object 102"/>
          <p:cNvGraphicFramePr>
            <a:graphicFrameLocks noChangeAspect="1"/>
          </p:cNvGraphicFramePr>
          <p:nvPr/>
        </p:nvGraphicFramePr>
        <p:xfrm>
          <a:off x="482600" y="965200"/>
          <a:ext cx="25003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name="Equation" r:id="rId3" imgW="1638000" imgH="431640" progId="Equation.DSMT4">
                  <p:embed/>
                </p:oleObj>
              </mc:Choice>
              <mc:Fallback>
                <p:oleObj name="Equation" r:id="rId3" imgW="1638000" imgH="4316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965200"/>
                        <a:ext cx="250031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21037" t="27789"/>
          <a:stretch>
            <a:fillRect/>
          </a:stretch>
        </p:blipFill>
        <p:spPr bwMode="auto">
          <a:xfrm>
            <a:off x="2740025" y="301625"/>
            <a:ext cx="8991600" cy="623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103"/>
          <p:cNvGraphicFramePr>
            <a:graphicFrameLocks noChangeAspect="1"/>
          </p:cNvGraphicFramePr>
          <p:nvPr/>
        </p:nvGraphicFramePr>
        <p:xfrm>
          <a:off x="482600" y="1882775"/>
          <a:ext cx="25003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name="Equation" r:id="rId6" imgW="1638000" imgH="431640" progId="Equation.DSMT4">
                  <p:embed/>
                </p:oleObj>
              </mc:Choice>
              <mc:Fallback>
                <p:oleObj name="Equation" r:id="rId6" imgW="163800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882775"/>
                        <a:ext cx="250031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4"/>
          <p:cNvGraphicFramePr>
            <a:graphicFrameLocks noChangeAspect="1"/>
          </p:cNvGraphicFramePr>
          <p:nvPr/>
        </p:nvGraphicFramePr>
        <p:xfrm>
          <a:off x="520700" y="2790825"/>
          <a:ext cx="20923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name="Equation" r:id="rId8" imgW="1371600" imgH="431640" progId="Equation.DSMT4">
                  <p:embed/>
                </p:oleObj>
              </mc:Choice>
              <mc:Fallback>
                <p:oleObj name="Equation" r:id="rId8" imgW="1371600" imgH="43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790825"/>
                        <a:ext cx="209232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右箭头 3"/>
          <p:cNvSpPr/>
          <p:nvPr/>
        </p:nvSpPr>
        <p:spPr>
          <a:xfrm>
            <a:off x="6286500" y="4152900"/>
            <a:ext cx="342900" cy="1085850"/>
          </a:xfrm>
          <a:prstGeom prst="ben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>
            <a:off x="5335588" y="4152900"/>
            <a:ext cx="342900" cy="1085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F8B879-5017-4DA6-8611-0C0273E43D6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4A1EF-1B9B-4392-AAB2-552C60AECDDC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48228" name="图片 5"/>
          <p:cNvPicPr>
            <a:picLocks noChangeAspect="1"/>
          </p:cNvPicPr>
          <p:nvPr/>
        </p:nvPicPr>
        <p:blipFill>
          <a:blip r:embed="rId3"/>
          <a:srcRect l="21037" t="27608"/>
          <a:stretch>
            <a:fillRect/>
          </a:stretch>
        </p:blipFill>
        <p:spPr bwMode="auto">
          <a:xfrm>
            <a:off x="2855913" y="247650"/>
            <a:ext cx="8782050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95"/>
          <p:cNvGraphicFramePr>
            <a:graphicFrameLocks noChangeAspect="1"/>
          </p:cNvGraphicFramePr>
          <p:nvPr/>
        </p:nvGraphicFramePr>
        <p:xfrm>
          <a:off x="598488" y="1149350"/>
          <a:ext cx="22685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3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149350"/>
                        <a:ext cx="226853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6"/>
          <p:cNvGraphicFramePr>
            <a:graphicFrameLocks noChangeAspect="1"/>
          </p:cNvGraphicFramePr>
          <p:nvPr/>
        </p:nvGraphicFramePr>
        <p:xfrm>
          <a:off x="598488" y="2066925"/>
          <a:ext cx="22685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" name="Equation" r:id="rId6" imgW="1485720" imgH="431640" progId="Equation.DSMT4">
                  <p:embed/>
                </p:oleObj>
              </mc:Choice>
              <mc:Fallback>
                <p:oleObj name="Equation" r:id="rId6" imgW="1485720" imgH="4316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066925"/>
                        <a:ext cx="226853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7"/>
          <p:cNvGraphicFramePr>
            <a:graphicFrameLocks noChangeAspect="1"/>
          </p:cNvGraphicFramePr>
          <p:nvPr/>
        </p:nvGraphicFramePr>
        <p:xfrm>
          <a:off x="571500" y="2974975"/>
          <a:ext cx="21701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5" name="Equation" r:id="rId8" imgW="1422360" imgH="431640" progId="Equation.DSMT4">
                  <p:embed/>
                </p:oleObj>
              </mc:Choice>
              <mc:Fallback>
                <p:oleObj name="Equation" r:id="rId8" imgW="1422360" imgH="4316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974975"/>
                        <a:ext cx="217011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8072438" y="5100638"/>
            <a:ext cx="1443037" cy="77152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519113"/>
            <a:ext cx="328136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并联负反馈使输入电阻降低</a:t>
            </a:r>
            <a:endParaRPr lang="zh-CN" altLang="en-US" sz="20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2" name="圆角右箭头 11"/>
          <p:cNvSpPr/>
          <p:nvPr/>
        </p:nvSpPr>
        <p:spPr>
          <a:xfrm>
            <a:off x="6286500" y="4152900"/>
            <a:ext cx="342900" cy="1085850"/>
          </a:xfrm>
          <a:prstGeom prst="ben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右箭头 12"/>
          <p:cNvSpPr/>
          <p:nvPr/>
        </p:nvSpPr>
        <p:spPr>
          <a:xfrm>
            <a:off x="5335588" y="4152900"/>
            <a:ext cx="342900" cy="1085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F8B879-5017-4DA6-8611-0C0273E43D6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2B5F9-673C-4963-B91A-889895CD20AC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49187" name="矩形 3"/>
          <p:cNvSpPr>
            <a:spLocks noChangeArrowheads="1"/>
          </p:cNvSpPr>
          <p:nvPr/>
        </p:nvSpPr>
        <p:spPr bwMode="auto">
          <a:xfrm>
            <a:off x="290513" y="258763"/>
            <a:ext cx="44307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负反馈对输出电阻的影响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32419" t="25932" r="-116" b="-1534"/>
          <a:stretch>
            <a:fillRect/>
          </a:stretch>
        </p:blipFill>
        <p:spPr bwMode="auto">
          <a:xfrm>
            <a:off x="1524000" y="544513"/>
            <a:ext cx="84582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7331075" y="2166938"/>
          <a:ext cx="2557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4" imgW="1676160" imgH="431640" progId="Equation.DSMT4">
                  <p:embed/>
                </p:oleObj>
              </mc:Choice>
              <mc:Fallback>
                <p:oleObj name="Equation" r:id="rId4" imgW="1676160" imgH="4316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166938"/>
                        <a:ext cx="2557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右箭头 6"/>
          <p:cNvSpPr/>
          <p:nvPr/>
        </p:nvSpPr>
        <p:spPr>
          <a:xfrm flipH="1">
            <a:off x="6534150" y="4267200"/>
            <a:ext cx="342900" cy="1085850"/>
          </a:xfrm>
          <a:prstGeom prst="ben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3AF0EC-9859-4C61-9563-17828A8DD2F6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99B32-6D5E-4DB8-A9DC-8A4B813B6D95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pic>
        <p:nvPicPr>
          <p:cNvPr id="18478" name="图片 4"/>
          <p:cNvPicPr>
            <a:picLocks noChangeAspect="1"/>
          </p:cNvPicPr>
          <p:nvPr/>
        </p:nvPicPr>
        <p:blipFill>
          <a:blip r:embed="rId3"/>
          <a:srcRect l="31514" t="27670"/>
          <a:stretch>
            <a:fillRect/>
          </a:stretch>
        </p:blipFill>
        <p:spPr bwMode="auto">
          <a:xfrm>
            <a:off x="1450975" y="622300"/>
            <a:ext cx="84359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43"/>
          <p:cNvGraphicFramePr>
            <a:graphicFrameLocks noChangeAspect="1"/>
          </p:cNvGraphicFramePr>
          <p:nvPr/>
        </p:nvGraphicFramePr>
        <p:xfrm>
          <a:off x="7502525" y="2335213"/>
          <a:ext cx="24796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4" imgW="1625400" imgH="431640" progId="Equation.DSMT4">
                  <p:embed/>
                </p:oleObj>
              </mc:Choice>
              <mc:Fallback>
                <p:oleObj name="Equation" r:id="rId4" imgW="1625400" imgH="43164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2335213"/>
                        <a:ext cx="2479675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4643438" y="5186363"/>
            <a:ext cx="1143000" cy="6572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364413" y="1541463"/>
            <a:ext cx="3281362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电压负反馈使输出电阻降低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" name="圆角右箭头 8"/>
          <p:cNvSpPr/>
          <p:nvPr/>
        </p:nvSpPr>
        <p:spPr>
          <a:xfrm flipH="1">
            <a:off x="6762750" y="4429125"/>
            <a:ext cx="342900" cy="1085850"/>
          </a:xfrm>
          <a:prstGeom prst="ben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47944" y="425937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串联负反馈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47944" y="344015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联负反馈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443661" y="425937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输入电阻</a:t>
            </a:r>
            <a:endParaRPr lang="zh-CN" altLang="en-US" sz="2800" dirty="0"/>
          </a:p>
        </p:txBody>
      </p:sp>
      <p:sp>
        <p:nvSpPr>
          <p:cNvPr id="7" name="上箭头 6"/>
          <p:cNvSpPr/>
          <p:nvPr/>
        </p:nvSpPr>
        <p:spPr>
          <a:xfrm>
            <a:off x="5221746" y="4358989"/>
            <a:ext cx="216000" cy="324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3661" y="344015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输入电阻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>
            <a:off x="5221746" y="3539760"/>
            <a:ext cx="216000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组合 129"/>
          <p:cNvGrpSpPr/>
          <p:nvPr/>
        </p:nvGrpSpPr>
        <p:grpSpPr>
          <a:xfrm>
            <a:off x="6334176" y="2992301"/>
            <a:ext cx="5207000" cy="3381375"/>
            <a:chOff x="6375247" y="337157"/>
            <a:chExt cx="5207000" cy="3381375"/>
          </a:xfrm>
        </p:grpSpPr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6429222" y="337157"/>
              <a:ext cx="5153025" cy="3381375"/>
              <a:chOff x="752475" y="846559"/>
              <a:chExt cx="5153400" cy="3381375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3356164" y="1287884"/>
                <a:ext cx="2027385" cy="1681163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4316413" y="1775247"/>
                <a:ext cx="585787" cy="158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4635500" y="1708572"/>
                <a:ext cx="266700" cy="111125"/>
              </a:xfrm>
              <a:custGeom>
                <a:avLst/>
                <a:gdLst>
                  <a:gd name="T0" fmla="*/ 0 w 112"/>
                  <a:gd name="T1" fmla="*/ 0 h 47"/>
                  <a:gd name="T2" fmla="*/ 107737283 w 112"/>
                  <a:gd name="T3" fmla="*/ 156525496 h 47"/>
                  <a:gd name="T4" fmla="*/ 0 w 112"/>
                  <a:gd name="T5" fmla="*/ 262739683 h 47"/>
                  <a:gd name="T6" fmla="*/ 635079500 w 112"/>
                  <a:gd name="T7" fmla="*/ 156525496 h 47"/>
                  <a:gd name="T8" fmla="*/ 0 w 112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47"/>
                  <a:gd name="T17" fmla="*/ 112 w 1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47">
                    <a:moveTo>
                      <a:pt x="0" y="0"/>
                    </a:moveTo>
                    <a:lnTo>
                      <a:pt x="19" y="28"/>
                    </a:lnTo>
                    <a:lnTo>
                      <a:pt x="0" y="47"/>
                    </a:lnTo>
                    <a:lnTo>
                      <a:pt x="112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4508773" y="1908597"/>
                <a:ext cx="203215" cy="3651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i="1" kern="0" smtClean="0">
                    <a:solidFill>
                      <a:srgbClr val="000000"/>
                    </a:solidFill>
                  </a:rPr>
                  <a:t>A</a:t>
                </a:r>
                <a:endParaRPr lang="en-US" altLang="zh-CN" sz="2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844550" y="1508547"/>
                <a:ext cx="3044825" cy="317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511425" y="2748384"/>
                <a:ext cx="1377950" cy="317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3889375" y="1508547"/>
                <a:ext cx="3175" cy="12398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3889375" y="1819697"/>
                <a:ext cx="3175" cy="530225"/>
              </a:xfrm>
              <a:prstGeom prst="line">
                <a:avLst/>
              </a:prstGeom>
              <a:noFill/>
              <a:ln w="1428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3778470" y="1819697"/>
                <a:ext cx="200040" cy="530225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089643" y="1956222"/>
                <a:ext cx="152411" cy="2746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800" b="1" i="1" kern="0" smtClean="0">
                    <a:solidFill>
                      <a:srgbClr val="000000"/>
                    </a:solidFill>
                  </a:rPr>
                  <a:t>R</a:t>
                </a:r>
                <a:endParaRPr lang="en-US" altLang="zh-CN" sz="18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273806" y="2095922"/>
                <a:ext cx="57154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2511425" y="2748384"/>
                <a:ext cx="1588" cy="83820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3778470" y="3386559"/>
                <a:ext cx="1668583" cy="84137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202113" y="3653259"/>
                <a:ext cx="820737" cy="317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202113" y="3586584"/>
                <a:ext cx="266700" cy="111125"/>
              </a:xfrm>
              <a:custGeom>
                <a:avLst/>
                <a:gdLst>
                  <a:gd name="T0" fmla="*/ 635079500 w 112"/>
                  <a:gd name="T1" fmla="*/ 0 h 47"/>
                  <a:gd name="T2" fmla="*/ 527342105 w 112"/>
                  <a:gd name="T3" fmla="*/ 156525496 h 47"/>
                  <a:gd name="T4" fmla="*/ 635079500 w 112"/>
                  <a:gd name="T5" fmla="*/ 262739683 h 47"/>
                  <a:gd name="T6" fmla="*/ 0 w 112"/>
                  <a:gd name="T7" fmla="*/ 156525496 h 47"/>
                  <a:gd name="T8" fmla="*/ 635079500 w 112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47"/>
                  <a:gd name="T17" fmla="*/ 112 w 1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47">
                    <a:moveTo>
                      <a:pt x="112" y="0"/>
                    </a:moveTo>
                    <a:lnTo>
                      <a:pt x="93" y="28"/>
                    </a:lnTo>
                    <a:lnTo>
                      <a:pt x="112" y="47"/>
                    </a:lnTo>
                    <a:lnTo>
                      <a:pt x="0" y="2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4484959" y="3724697"/>
                <a:ext cx="203215" cy="3651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i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sz="2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2511425" y="3586584"/>
                <a:ext cx="1266825" cy="317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1665288" y="4007272"/>
                <a:ext cx="2112962" cy="158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1665288" y="2748384"/>
                <a:ext cx="3175" cy="125888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 flipH="1">
                <a:off x="844550" y="2748384"/>
                <a:ext cx="820738" cy="317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844550" y="2703934"/>
                <a:ext cx="87313" cy="87313"/>
              </a:xfrm>
              <a:custGeom>
                <a:avLst/>
                <a:gdLst>
                  <a:gd name="T0" fmla="*/ 0 w 37"/>
                  <a:gd name="T1" fmla="*/ 105804471 h 37"/>
                  <a:gd name="T2" fmla="*/ 50117660 w 37"/>
                  <a:gd name="T3" fmla="*/ 0 h 37"/>
                  <a:gd name="T4" fmla="*/ 155924509 w 37"/>
                  <a:gd name="T5" fmla="*/ 0 h 37"/>
                  <a:gd name="T6" fmla="*/ 206042150 w 37"/>
                  <a:gd name="T7" fmla="*/ 105804471 h 37"/>
                  <a:gd name="T8" fmla="*/ 155924509 w 37"/>
                  <a:gd name="T9" fmla="*/ 206042150 h 37"/>
                  <a:gd name="T10" fmla="*/ 50117660 w 37"/>
                  <a:gd name="T11" fmla="*/ 206042150 h 37"/>
                  <a:gd name="T12" fmla="*/ 0 w 37"/>
                  <a:gd name="T13" fmla="*/ 10580447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"/>
                  <a:gd name="T22" fmla="*/ 0 h 37"/>
                  <a:gd name="T23" fmla="*/ 37 w 3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" h="37">
                    <a:moveTo>
                      <a:pt x="0" y="19"/>
                    </a:moveTo>
                    <a:lnTo>
                      <a:pt x="9" y="0"/>
                    </a:lnTo>
                    <a:lnTo>
                      <a:pt x="28" y="0"/>
                    </a:lnTo>
                    <a:lnTo>
                      <a:pt x="37" y="19"/>
                    </a:lnTo>
                    <a:lnTo>
                      <a:pt x="28" y="37"/>
                    </a:lnTo>
                    <a:lnTo>
                      <a:pt x="9" y="3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82000" y="1508547"/>
                <a:ext cx="495300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5382000" y="2748384"/>
                <a:ext cx="523875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>
                <a:off x="5446713" y="3586584"/>
                <a:ext cx="381000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5446713" y="4007272"/>
                <a:ext cx="352425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1093812" y="1554584"/>
                <a:ext cx="190514" cy="2270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5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＋</a:t>
                </a: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1093812" y="2507084"/>
                <a:ext cx="190514" cy="2301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5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－</a:t>
                </a: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752475" y="2038772"/>
                <a:ext cx="165112" cy="2746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8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8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965215" y="2145134"/>
                <a:ext cx="57154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954102" y="1799059"/>
                <a:ext cx="1588" cy="4270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1355725" y="2129259"/>
                <a:ext cx="0" cy="1036638"/>
              </a:xfrm>
              <a:prstGeom prst="line">
                <a:avLst/>
              </a:prstGeom>
              <a:noFill/>
              <a:ln w="143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1473252" y="2815059"/>
                <a:ext cx="190514" cy="2286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5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－</a:t>
                </a: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 flipH="1">
                <a:off x="1355725" y="2129259"/>
                <a:ext cx="422275" cy="158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37"/>
              <p:cNvSpPr>
                <a:spLocks/>
              </p:cNvSpPr>
              <p:nvPr/>
            </p:nvSpPr>
            <p:spPr bwMode="auto">
              <a:xfrm>
                <a:off x="1598613" y="2083222"/>
                <a:ext cx="290512" cy="90487"/>
              </a:xfrm>
              <a:custGeom>
                <a:avLst/>
                <a:gdLst>
                  <a:gd name="T0" fmla="*/ 0 w 122"/>
                  <a:gd name="T1" fmla="*/ 0 h 38"/>
                  <a:gd name="T2" fmla="*/ 158769605 w 122"/>
                  <a:gd name="T3" fmla="*/ 107736674 h 38"/>
                  <a:gd name="T4" fmla="*/ 0 w 122"/>
                  <a:gd name="T5" fmla="*/ 215470966 h 38"/>
                  <a:gd name="T6" fmla="*/ 691780634 w 122"/>
                  <a:gd name="T7" fmla="*/ 107736674 h 38"/>
                  <a:gd name="T8" fmla="*/ 0 w 122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"/>
                  <a:gd name="T16" fmla="*/ 0 h 38"/>
                  <a:gd name="T17" fmla="*/ 122 w 122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" h="38">
                    <a:moveTo>
                      <a:pt x="0" y="0"/>
                    </a:moveTo>
                    <a:lnTo>
                      <a:pt x="28" y="19"/>
                    </a:lnTo>
                    <a:lnTo>
                      <a:pt x="0" y="38"/>
                    </a:lnTo>
                    <a:lnTo>
                      <a:pt x="122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1233522" y="3326234"/>
                <a:ext cx="152411" cy="2746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800" b="1" i="1" kern="0" smtClean="0">
                    <a:solidFill>
                      <a:srgbClr val="000000"/>
                    </a:solidFill>
                  </a:rPr>
                  <a:t>R</a:t>
                </a:r>
                <a:endParaRPr lang="en-US" altLang="zh-CN" sz="18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1403397" y="3483397"/>
                <a:ext cx="57154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454201" y="3483397"/>
                <a:ext cx="68267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2038444" y="2637259"/>
                <a:ext cx="165112" cy="2746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8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8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209906" y="2770609"/>
                <a:ext cx="68267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3011651" y="1554584"/>
                <a:ext cx="190514" cy="2270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5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＋</a:t>
                </a: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/>
            </p:nvSpPr>
            <p:spPr bwMode="auto">
              <a:xfrm>
                <a:off x="3011651" y="2507084"/>
                <a:ext cx="190514" cy="2301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5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－</a:t>
                </a: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>
                <a:off x="2716355" y="2815059"/>
                <a:ext cx="190514" cy="2286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5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＋</a:t>
                </a: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46"/>
              <p:cNvSpPr>
                <a:spLocks noChangeArrowheads="1"/>
              </p:cNvSpPr>
              <p:nvPr/>
            </p:nvSpPr>
            <p:spPr bwMode="auto">
              <a:xfrm>
                <a:off x="2846539" y="1951459"/>
                <a:ext cx="165112" cy="2746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8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8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3032291" y="2083222"/>
                <a:ext cx="57154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3067218" y="1894309"/>
                <a:ext cx="203215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′</a:t>
                </a:r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2322626" y="1089447"/>
                <a:ext cx="88906" cy="2746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8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8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2475037" y="1173584"/>
                <a:ext cx="57154" cy="2444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2432172" y="846559"/>
                <a:ext cx="1587" cy="4270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Freeform 52"/>
              <p:cNvSpPr>
                <a:spLocks/>
              </p:cNvSpPr>
              <p:nvPr/>
            </p:nvSpPr>
            <p:spPr bwMode="auto">
              <a:xfrm>
                <a:off x="1711325" y="1441872"/>
                <a:ext cx="266700" cy="112712"/>
              </a:xfrm>
              <a:custGeom>
                <a:avLst/>
                <a:gdLst>
                  <a:gd name="T0" fmla="*/ 0 w 112"/>
                  <a:gd name="T1" fmla="*/ 0 h 47"/>
                  <a:gd name="T2" fmla="*/ 107737283 w 112"/>
                  <a:gd name="T3" fmla="*/ 161029499 h 47"/>
                  <a:gd name="T4" fmla="*/ 0 w 112"/>
                  <a:gd name="T5" fmla="*/ 270297752 h 47"/>
                  <a:gd name="T6" fmla="*/ 635079500 w 112"/>
                  <a:gd name="T7" fmla="*/ 161029499 h 47"/>
                  <a:gd name="T8" fmla="*/ 0 w 112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47"/>
                  <a:gd name="T17" fmla="*/ 112 w 1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47">
                    <a:moveTo>
                      <a:pt x="0" y="0"/>
                    </a:moveTo>
                    <a:lnTo>
                      <a:pt x="19" y="28"/>
                    </a:lnTo>
                    <a:lnTo>
                      <a:pt x="0" y="47"/>
                    </a:lnTo>
                    <a:lnTo>
                      <a:pt x="112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2987838" y="1708572"/>
                <a:ext cx="1587" cy="4270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54"/>
              <p:cNvSpPr>
                <a:spLocks noChangeArrowheads="1"/>
              </p:cNvSpPr>
              <p:nvPr/>
            </p:nvSpPr>
            <p:spPr bwMode="auto">
              <a:xfrm>
                <a:off x="2151164" y="2402309"/>
                <a:ext cx="1588" cy="4270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844550" y="1465684"/>
                <a:ext cx="87313" cy="88900"/>
              </a:xfrm>
              <a:custGeom>
                <a:avLst/>
                <a:gdLst>
                  <a:gd name="T0" fmla="*/ 0 w 37"/>
                  <a:gd name="T1" fmla="*/ 103914484 h 37"/>
                  <a:gd name="T2" fmla="*/ 50117660 w 37"/>
                  <a:gd name="T3" fmla="*/ 0 h 37"/>
                  <a:gd name="T4" fmla="*/ 155924509 w 37"/>
                  <a:gd name="T5" fmla="*/ 0 h 37"/>
                  <a:gd name="T6" fmla="*/ 206042150 w 37"/>
                  <a:gd name="T7" fmla="*/ 103914484 h 37"/>
                  <a:gd name="T8" fmla="*/ 155924509 w 37"/>
                  <a:gd name="T9" fmla="*/ 213600257 h 37"/>
                  <a:gd name="T10" fmla="*/ 50117660 w 37"/>
                  <a:gd name="T11" fmla="*/ 213600257 h 37"/>
                  <a:gd name="T12" fmla="*/ 0 w 37"/>
                  <a:gd name="T13" fmla="*/ 10391448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"/>
                  <a:gd name="T22" fmla="*/ 0 h 37"/>
                  <a:gd name="T23" fmla="*/ 37 w 3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" h="37">
                    <a:moveTo>
                      <a:pt x="0" y="18"/>
                    </a:moveTo>
                    <a:lnTo>
                      <a:pt x="9" y="0"/>
                    </a:lnTo>
                    <a:lnTo>
                      <a:pt x="28" y="0"/>
                    </a:lnTo>
                    <a:lnTo>
                      <a:pt x="37" y="18"/>
                    </a:lnTo>
                    <a:lnTo>
                      <a:pt x="28" y="37"/>
                    </a:lnTo>
                    <a:lnTo>
                      <a:pt x="9" y="37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6521297" y="1002320"/>
              <a:ext cx="3044825" cy="3175"/>
            </a:xfrm>
            <a:prstGeom prst="line">
              <a:avLst/>
            </a:prstGeom>
            <a:noFill/>
            <a:ln w="1435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8188172" y="3078770"/>
              <a:ext cx="1266825" cy="3175"/>
            </a:xfrm>
            <a:prstGeom prst="line">
              <a:avLst/>
            </a:prstGeom>
            <a:noFill/>
            <a:ln w="1435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8367559" y="3123220"/>
              <a:ext cx="647700" cy="2587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反馈端</a:t>
              </a:r>
              <a:endParaRPr lang="zh-CN" altLang="en-US" b="1" kern="0" smtClean="0">
                <a:solidFill>
                  <a:srgbClr val="0000FF"/>
                </a:solidFill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7772247" y="1113445"/>
              <a:ext cx="647700" cy="2587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输入端</a:t>
              </a:r>
              <a:endParaRPr lang="zh-CN" altLang="en-US" b="1" kern="0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6375247" y="2278670"/>
              <a:ext cx="366712" cy="395287"/>
              <a:chOff x="1808" y="2360"/>
              <a:chExt cx="184" cy="176"/>
            </a:xfrm>
          </p:grpSpPr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>
                <a:off x="1904" y="2360"/>
                <a:ext cx="0" cy="176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>
                <a:off x="1808" y="2536"/>
                <a:ext cx="184" cy="0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6273851" y="106226"/>
            <a:ext cx="5478463" cy="3062287"/>
            <a:chOff x="1969922" y="3516565"/>
            <a:chExt cx="5478463" cy="3062287"/>
          </a:xfrm>
        </p:grpSpPr>
        <p:sp>
          <p:nvSpPr>
            <p:cNvPr id="70" name="Rectangle 2"/>
            <p:cNvSpPr>
              <a:spLocks noChangeArrowheads="1"/>
            </p:cNvSpPr>
            <p:nvPr/>
          </p:nvSpPr>
          <p:spPr bwMode="auto">
            <a:xfrm>
              <a:off x="3176422" y="3516565"/>
              <a:ext cx="1588" cy="4270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4714710" y="3989640"/>
              <a:ext cx="2184400" cy="14811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Line 4"/>
            <p:cNvSpPr>
              <a:spLocks noChangeShapeType="1"/>
            </p:cNvSpPr>
            <p:nvPr/>
          </p:nvSpPr>
          <p:spPr bwMode="auto">
            <a:xfrm>
              <a:off x="5879935" y="4418265"/>
              <a:ext cx="587375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6191085" y="4361115"/>
              <a:ext cx="276225" cy="96837"/>
            </a:xfrm>
            <a:custGeom>
              <a:avLst/>
              <a:gdLst>
                <a:gd name="T0" fmla="*/ 0 w 112"/>
                <a:gd name="T1" fmla="*/ 0 h 47"/>
                <a:gd name="T2" fmla="*/ 109486227 w 112"/>
                <a:gd name="T3" fmla="*/ 118865548 h 47"/>
                <a:gd name="T4" fmla="*/ 0 w 112"/>
                <a:gd name="T5" fmla="*/ 199523367 h 47"/>
                <a:gd name="T6" fmla="*/ 681252360 w 112"/>
                <a:gd name="T7" fmla="*/ 118865548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8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5979947" y="4535740"/>
              <a:ext cx="271463" cy="4873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32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32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2109622" y="4184902"/>
              <a:ext cx="315753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2227097" y="5275515"/>
              <a:ext cx="3040063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5267160" y="4184902"/>
              <a:ext cx="3175" cy="10906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V="1">
              <a:off x="5267160" y="4457952"/>
              <a:ext cx="3175" cy="466725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5154447" y="4457952"/>
              <a:ext cx="228600" cy="46672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5529097" y="4477002"/>
              <a:ext cx="169863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5738647" y="4586540"/>
              <a:ext cx="63500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>
              <a:off x="3839997" y="4184902"/>
              <a:ext cx="3175" cy="18288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5154447" y="5839077"/>
              <a:ext cx="1454150" cy="73977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>
              <a:off x="5591010" y="6007352"/>
              <a:ext cx="579437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5591010" y="5948615"/>
              <a:ext cx="276225" cy="98425"/>
            </a:xfrm>
            <a:custGeom>
              <a:avLst/>
              <a:gdLst>
                <a:gd name="T0" fmla="*/ 681252360 w 112"/>
                <a:gd name="T1" fmla="*/ 0 h 47"/>
                <a:gd name="T2" fmla="*/ 565681671 w 112"/>
                <a:gd name="T3" fmla="*/ 122792510 h 47"/>
                <a:gd name="T4" fmla="*/ 681252360 w 112"/>
                <a:gd name="T5" fmla="*/ 206116608 h 47"/>
                <a:gd name="T6" fmla="*/ 0 w 112"/>
                <a:gd name="T7" fmla="*/ 122792510 h 47"/>
                <a:gd name="T8" fmla="*/ 68125236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112" y="0"/>
                  </a:moveTo>
                  <a:lnTo>
                    <a:pt x="93" y="28"/>
                  </a:lnTo>
                  <a:lnTo>
                    <a:pt x="112" y="47"/>
                  </a:lnTo>
                  <a:lnTo>
                    <a:pt x="0" y="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5764047" y="6083552"/>
              <a:ext cx="271463" cy="4873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32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sz="32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>
              <a:off x="3839997" y="6013702"/>
              <a:ext cx="1314450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2985922" y="6383590"/>
              <a:ext cx="2168525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>
              <a:off x="2985922" y="5275515"/>
              <a:ext cx="0" cy="1108075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109622" y="4146802"/>
              <a:ext cx="117475" cy="77788"/>
            </a:xfrm>
            <a:custGeom>
              <a:avLst/>
              <a:gdLst>
                <a:gd name="T0" fmla="*/ 0 w 47"/>
                <a:gd name="T1" fmla="*/ 79557180 h 37"/>
                <a:gd name="T2" fmla="*/ 62474204 w 47"/>
                <a:gd name="T3" fmla="*/ 0 h 37"/>
                <a:gd name="T4" fmla="*/ 174925295 w 47"/>
                <a:gd name="T5" fmla="*/ 0 h 37"/>
                <a:gd name="T6" fmla="*/ 293624996 w 47"/>
                <a:gd name="T7" fmla="*/ 79557180 h 37"/>
                <a:gd name="T8" fmla="*/ 174925295 w 47"/>
                <a:gd name="T9" fmla="*/ 163535603 h 37"/>
                <a:gd name="T10" fmla="*/ 62474204 w 47"/>
                <a:gd name="T11" fmla="*/ 163535603 h 37"/>
                <a:gd name="T12" fmla="*/ 0 w 47"/>
                <a:gd name="T13" fmla="*/ 7955718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8"/>
                  </a:moveTo>
                  <a:lnTo>
                    <a:pt x="10" y="0"/>
                  </a:lnTo>
                  <a:lnTo>
                    <a:pt x="28" y="0"/>
                  </a:lnTo>
                  <a:lnTo>
                    <a:pt x="47" y="18"/>
                  </a:lnTo>
                  <a:lnTo>
                    <a:pt x="28" y="37"/>
                  </a:lnTo>
                  <a:lnTo>
                    <a:pt x="10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109622" y="5235827"/>
              <a:ext cx="117475" cy="77788"/>
            </a:xfrm>
            <a:custGeom>
              <a:avLst/>
              <a:gdLst>
                <a:gd name="T0" fmla="*/ 0 w 47"/>
                <a:gd name="T1" fmla="*/ 83978423 h 37"/>
                <a:gd name="T2" fmla="*/ 62474204 w 47"/>
                <a:gd name="T3" fmla="*/ 0 h 37"/>
                <a:gd name="T4" fmla="*/ 174925295 w 47"/>
                <a:gd name="T5" fmla="*/ 0 h 37"/>
                <a:gd name="T6" fmla="*/ 293624996 w 47"/>
                <a:gd name="T7" fmla="*/ 83978423 h 37"/>
                <a:gd name="T8" fmla="*/ 174925295 w 47"/>
                <a:gd name="T9" fmla="*/ 163535603 h 37"/>
                <a:gd name="T10" fmla="*/ 62474204 w 47"/>
                <a:gd name="T11" fmla="*/ 163535603 h 37"/>
                <a:gd name="T12" fmla="*/ 0 w 47"/>
                <a:gd name="T13" fmla="*/ 83978423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9"/>
                  </a:moveTo>
                  <a:lnTo>
                    <a:pt x="10" y="0"/>
                  </a:lnTo>
                  <a:lnTo>
                    <a:pt x="28" y="0"/>
                  </a:lnTo>
                  <a:lnTo>
                    <a:pt x="47" y="19"/>
                  </a:lnTo>
                  <a:lnTo>
                    <a:pt x="28" y="37"/>
                  </a:lnTo>
                  <a:lnTo>
                    <a:pt x="10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6899110" y="4184902"/>
              <a:ext cx="54927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6899110" y="5275515"/>
              <a:ext cx="546100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6"/>
            <p:cNvSpPr>
              <a:spLocks noChangeShapeType="1"/>
            </p:cNvSpPr>
            <p:nvPr/>
          </p:nvSpPr>
          <p:spPr bwMode="auto">
            <a:xfrm>
              <a:off x="6608597" y="6013702"/>
              <a:ext cx="5207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6608597" y="6383590"/>
              <a:ext cx="5207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"/>
            <p:cNvSpPr>
              <a:spLocks noChangeArrowheads="1"/>
            </p:cNvSpPr>
            <p:nvPr/>
          </p:nvSpPr>
          <p:spPr bwMode="auto">
            <a:xfrm>
              <a:off x="2373147" y="4224590"/>
              <a:ext cx="190500" cy="2286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2373147" y="5062790"/>
              <a:ext cx="190500" cy="2286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2030247" y="4651627"/>
              <a:ext cx="184150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2265197" y="4769102"/>
              <a:ext cx="635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2166772" y="4456365"/>
              <a:ext cx="1588" cy="4270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2641435" y="4731002"/>
              <a:ext cx="0" cy="912813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 flipH="1">
              <a:off x="2641435" y="4731002"/>
              <a:ext cx="436562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2917660" y="4691315"/>
              <a:ext cx="277812" cy="77787"/>
            </a:xfrm>
            <a:custGeom>
              <a:avLst/>
              <a:gdLst>
                <a:gd name="T0" fmla="*/ 0 w 112"/>
                <a:gd name="T1" fmla="*/ 0 h 38"/>
                <a:gd name="T2" fmla="*/ 116901808 w 112"/>
                <a:gd name="T3" fmla="*/ 79618065 h 38"/>
                <a:gd name="T4" fmla="*/ 0 w 112"/>
                <a:gd name="T5" fmla="*/ 159236130 h 38"/>
                <a:gd name="T6" fmla="*/ 689102866 w 112"/>
                <a:gd name="T7" fmla="*/ 79618065 h 38"/>
                <a:gd name="T8" fmla="*/ 0 w 11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38"/>
                <a:gd name="T17" fmla="*/ 112 w 1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38">
                  <a:moveTo>
                    <a:pt x="0" y="0"/>
                  </a:moveTo>
                  <a:lnTo>
                    <a:pt x="19" y="19"/>
                  </a:lnTo>
                  <a:lnTo>
                    <a:pt x="0" y="38"/>
                  </a:lnTo>
                  <a:lnTo>
                    <a:pt x="11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2479510" y="5748590"/>
              <a:ext cx="169862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5" name="Rectangle 37"/>
            <p:cNvSpPr>
              <a:spLocks noChangeArrowheads="1"/>
            </p:cNvSpPr>
            <p:nvPr/>
          </p:nvSpPr>
          <p:spPr bwMode="auto">
            <a:xfrm>
              <a:off x="2681122" y="5872415"/>
              <a:ext cx="63500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2777960" y="5885115"/>
              <a:ext cx="76200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3090697" y="3684840"/>
              <a:ext cx="98425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40"/>
            <p:cNvSpPr>
              <a:spLocks noChangeArrowheads="1"/>
            </p:cNvSpPr>
            <p:nvPr/>
          </p:nvSpPr>
          <p:spPr bwMode="auto">
            <a:xfrm>
              <a:off x="3211347" y="3775327"/>
              <a:ext cx="635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9" name="Freeform 41"/>
            <p:cNvSpPr>
              <a:spLocks/>
            </p:cNvSpPr>
            <p:nvPr/>
          </p:nvSpPr>
          <p:spPr bwMode="auto">
            <a:xfrm>
              <a:off x="3793960" y="4146802"/>
              <a:ext cx="115887" cy="77788"/>
            </a:xfrm>
            <a:custGeom>
              <a:avLst/>
              <a:gdLst>
                <a:gd name="T0" fmla="*/ 0 w 47"/>
                <a:gd name="T1" fmla="*/ 79557180 h 37"/>
                <a:gd name="T2" fmla="*/ 54715925 w 47"/>
                <a:gd name="T3" fmla="*/ 0 h 37"/>
                <a:gd name="T4" fmla="*/ 224944068 w 47"/>
                <a:gd name="T5" fmla="*/ 0 h 37"/>
                <a:gd name="T6" fmla="*/ 285740341 w 47"/>
                <a:gd name="T7" fmla="*/ 79557180 h 37"/>
                <a:gd name="T8" fmla="*/ 224944068 w 47"/>
                <a:gd name="T9" fmla="*/ 163535603 h 37"/>
                <a:gd name="T10" fmla="*/ 54715925 w 47"/>
                <a:gd name="T11" fmla="*/ 163535603 h 37"/>
                <a:gd name="T12" fmla="*/ 0 w 47"/>
                <a:gd name="T13" fmla="*/ 7955718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8"/>
                  </a:moveTo>
                  <a:lnTo>
                    <a:pt x="9" y="0"/>
                  </a:lnTo>
                  <a:lnTo>
                    <a:pt x="37" y="0"/>
                  </a:lnTo>
                  <a:lnTo>
                    <a:pt x="47" y="18"/>
                  </a:lnTo>
                  <a:lnTo>
                    <a:pt x="37" y="37"/>
                  </a:lnTo>
                  <a:lnTo>
                    <a:pt x="9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42"/>
            <p:cNvSpPr>
              <a:spLocks/>
            </p:cNvSpPr>
            <p:nvPr/>
          </p:nvSpPr>
          <p:spPr bwMode="auto">
            <a:xfrm>
              <a:off x="3077997" y="4126165"/>
              <a:ext cx="300038" cy="98425"/>
            </a:xfrm>
            <a:custGeom>
              <a:avLst/>
              <a:gdLst>
                <a:gd name="T0" fmla="*/ 0 w 122"/>
                <a:gd name="T1" fmla="*/ 0 h 47"/>
                <a:gd name="T2" fmla="*/ 169351811 w 122"/>
                <a:gd name="T3" fmla="*/ 122792510 h 47"/>
                <a:gd name="T4" fmla="*/ 0 w 122"/>
                <a:gd name="T5" fmla="*/ 206116608 h 47"/>
                <a:gd name="T6" fmla="*/ 737891938 w 122"/>
                <a:gd name="T7" fmla="*/ 122792510 h 47"/>
                <a:gd name="T8" fmla="*/ 0 w 12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47"/>
                <a:gd name="T17" fmla="*/ 122 w 12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47">
                  <a:moveTo>
                    <a:pt x="0" y="0"/>
                  </a:moveTo>
                  <a:lnTo>
                    <a:pt x="28" y="28"/>
                  </a:lnTo>
                  <a:lnTo>
                    <a:pt x="0" y="47"/>
                  </a:lnTo>
                  <a:lnTo>
                    <a:pt x="12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4230522" y="4126165"/>
              <a:ext cx="276225" cy="98425"/>
            </a:xfrm>
            <a:custGeom>
              <a:avLst/>
              <a:gdLst>
                <a:gd name="T0" fmla="*/ 0 w 112"/>
                <a:gd name="T1" fmla="*/ 0 h 47"/>
                <a:gd name="T2" fmla="*/ 115570574 w 112"/>
                <a:gd name="T3" fmla="*/ 122792510 h 47"/>
                <a:gd name="T4" fmla="*/ 0 w 112"/>
                <a:gd name="T5" fmla="*/ 206116608 h 47"/>
                <a:gd name="T6" fmla="*/ 681252360 w 112"/>
                <a:gd name="T7" fmla="*/ 122792510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44"/>
            <p:cNvSpPr>
              <a:spLocks noChangeArrowheads="1"/>
            </p:cNvSpPr>
            <p:nvPr/>
          </p:nvSpPr>
          <p:spPr bwMode="auto">
            <a:xfrm>
              <a:off x="4332122" y="3776915"/>
              <a:ext cx="98425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3" name="Rectangle 45"/>
            <p:cNvSpPr>
              <a:spLocks noChangeArrowheads="1"/>
            </p:cNvSpPr>
            <p:nvPr/>
          </p:nvSpPr>
          <p:spPr bwMode="auto">
            <a:xfrm>
              <a:off x="4497222" y="3867402"/>
              <a:ext cx="635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4" name="Rectangle 46"/>
            <p:cNvSpPr>
              <a:spLocks noChangeArrowheads="1"/>
            </p:cNvSpPr>
            <p:nvPr/>
          </p:nvSpPr>
          <p:spPr bwMode="auto">
            <a:xfrm>
              <a:off x="4438485" y="3564190"/>
              <a:ext cx="1587" cy="4270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47"/>
            <p:cNvSpPr>
              <a:spLocks noChangeArrowheads="1"/>
            </p:cNvSpPr>
            <p:nvPr/>
          </p:nvSpPr>
          <p:spPr bwMode="auto">
            <a:xfrm>
              <a:off x="4490872" y="3729290"/>
              <a:ext cx="204788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auto">
            <a:xfrm>
              <a:off x="3793960" y="4573840"/>
              <a:ext cx="115887" cy="252412"/>
            </a:xfrm>
            <a:custGeom>
              <a:avLst/>
              <a:gdLst>
                <a:gd name="T0" fmla="*/ 0 w 47"/>
                <a:gd name="T1" fmla="*/ 0 h 121"/>
                <a:gd name="T2" fmla="*/ 115512218 w 47"/>
                <a:gd name="T3" fmla="*/ 121846641 h 121"/>
                <a:gd name="T4" fmla="*/ 285740341 w 47"/>
                <a:gd name="T5" fmla="*/ 0 h 121"/>
                <a:gd name="T6" fmla="*/ 115512218 w 47"/>
                <a:gd name="T7" fmla="*/ 526548118 h 121"/>
                <a:gd name="T8" fmla="*/ 0 w 47"/>
                <a:gd name="T9" fmla="*/ 0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121"/>
                <a:gd name="T17" fmla="*/ 47 w 47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121">
                  <a:moveTo>
                    <a:pt x="0" y="0"/>
                  </a:moveTo>
                  <a:lnTo>
                    <a:pt x="19" y="28"/>
                  </a:lnTo>
                  <a:lnTo>
                    <a:pt x="47" y="0"/>
                  </a:lnTo>
                  <a:lnTo>
                    <a:pt x="1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147972" y="4651627"/>
              <a:ext cx="98425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50"/>
            <p:cNvSpPr>
              <a:spLocks noChangeArrowheads="1"/>
            </p:cNvSpPr>
            <p:nvPr/>
          </p:nvSpPr>
          <p:spPr bwMode="auto">
            <a:xfrm>
              <a:off x="4314660" y="4769102"/>
              <a:ext cx="762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9" name="Rectangle 51"/>
            <p:cNvSpPr>
              <a:spLocks noChangeArrowheads="1"/>
            </p:cNvSpPr>
            <p:nvPr/>
          </p:nvSpPr>
          <p:spPr bwMode="auto">
            <a:xfrm>
              <a:off x="4241635" y="4453190"/>
              <a:ext cx="1587" cy="4270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Freeform 52"/>
            <p:cNvSpPr>
              <a:spLocks/>
            </p:cNvSpPr>
            <p:nvPr/>
          </p:nvSpPr>
          <p:spPr bwMode="auto">
            <a:xfrm>
              <a:off x="2917660" y="5235827"/>
              <a:ext cx="115887" cy="77788"/>
            </a:xfrm>
            <a:custGeom>
              <a:avLst/>
              <a:gdLst>
                <a:gd name="T0" fmla="*/ 0 w 47"/>
                <a:gd name="T1" fmla="*/ 83978423 h 37"/>
                <a:gd name="T2" fmla="*/ 54715925 w 47"/>
                <a:gd name="T3" fmla="*/ 0 h 37"/>
                <a:gd name="T4" fmla="*/ 224944068 w 47"/>
                <a:gd name="T5" fmla="*/ 0 h 37"/>
                <a:gd name="T6" fmla="*/ 285740341 w 47"/>
                <a:gd name="T7" fmla="*/ 83978423 h 37"/>
                <a:gd name="T8" fmla="*/ 224944068 w 47"/>
                <a:gd name="T9" fmla="*/ 163535603 h 37"/>
                <a:gd name="T10" fmla="*/ 54715925 w 47"/>
                <a:gd name="T11" fmla="*/ 163535603 h 37"/>
                <a:gd name="T12" fmla="*/ 0 w 47"/>
                <a:gd name="T13" fmla="*/ 83978423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9"/>
                  </a:moveTo>
                  <a:lnTo>
                    <a:pt x="9" y="0"/>
                  </a:lnTo>
                  <a:lnTo>
                    <a:pt x="37" y="0"/>
                  </a:lnTo>
                  <a:lnTo>
                    <a:pt x="47" y="19"/>
                  </a:lnTo>
                  <a:lnTo>
                    <a:pt x="37" y="37"/>
                  </a:lnTo>
                  <a:lnTo>
                    <a:pt x="9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" name="Group 59"/>
            <p:cNvGrpSpPr>
              <a:grpSpLocks/>
            </p:cNvGrpSpPr>
            <p:nvPr/>
          </p:nvGrpSpPr>
          <p:grpSpPr bwMode="auto">
            <a:xfrm>
              <a:off x="1969922" y="5292977"/>
              <a:ext cx="366713" cy="395288"/>
              <a:chOff x="1808" y="2360"/>
              <a:chExt cx="184" cy="176"/>
            </a:xfrm>
          </p:grpSpPr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1904" y="2360"/>
                <a:ext cx="0" cy="176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61"/>
              <p:cNvSpPr>
                <a:spLocks noChangeShapeType="1"/>
              </p:cNvSpPr>
              <p:nvPr/>
            </p:nvSpPr>
            <p:spPr bwMode="auto">
              <a:xfrm>
                <a:off x="1808" y="2536"/>
                <a:ext cx="184" cy="0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4" name="Rectangle 62"/>
            <p:cNvSpPr>
              <a:spLocks noChangeArrowheads="1"/>
            </p:cNvSpPr>
            <p:nvPr/>
          </p:nvSpPr>
          <p:spPr bwMode="auto">
            <a:xfrm>
              <a:off x="4254335" y="6050215"/>
              <a:ext cx="647700" cy="2587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反馈端</a:t>
              </a:r>
              <a:endParaRPr lang="zh-CN" altLang="en-US" b="1" kern="0" smtClean="0">
                <a:solidFill>
                  <a:srgbClr val="0000FF"/>
                </a:solidFill>
              </a:endParaRPr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2960522" y="4257927"/>
              <a:ext cx="647700" cy="2587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输入端</a:t>
              </a:r>
              <a:endParaRPr lang="zh-CN" altLang="en-US" b="1" kern="0" smtClean="0">
                <a:solidFill>
                  <a:srgbClr val="FF0000"/>
                </a:solidFill>
              </a:endParaRPr>
            </a:p>
          </p:txBody>
        </p:sp>
        <p:sp>
          <p:nvSpPr>
            <p:cNvPr id="126" name="Line 64"/>
            <p:cNvSpPr>
              <a:spLocks noChangeShapeType="1"/>
            </p:cNvSpPr>
            <p:nvPr/>
          </p:nvSpPr>
          <p:spPr bwMode="auto">
            <a:xfrm>
              <a:off x="2203285" y="4178552"/>
              <a:ext cx="3044825" cy="3175"/>
            </a:xfrm>
            <a:prstGeom prst="line">
              <a:avLst/>
            </a:prstGeom>
            <a:noFill/>
            <a:ln w="1435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65"/>
            <p:cNvSpPr>
              <a:spLocks noChangeShapeType="1"/>
            </p:cNvSpPr>
            <p:nvPr/>
          </p:nvSpPr>
          <p:spPr bwMode="auto">
            <a:xfrm>
              <a:off x="3855872" y="6012115"/>
              <a:ext cx="1266825" cy="3175"/>
            </a:xfrm>
            <a:prstGeom prst="line">
              <a:avLst/>
            </a:prstGeom>
            <a:noFill/>
            <a:ln w="1435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66"/>
            <p:cNvSpPr>
              <a:spLocks noChangeShapeType="1"/>
            </p:cNvSpPr>
            <p:nvPr/>
          </p:nvSpPr>
          <p:spPr bwMode="auto">
            <a:xfrm>
              <a:off x="3841585" y="4184902"/>
              <a:ext cx="3175" cy="1828800"/>
            </a:xfrm>
            <a:prstGeom prst="line">
              <a:avLst/>
            </a:prstGeom>
            <a:noFill/>
            <a:ln w="1435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847944" y="2599111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电流负反馈</a:t>
            </a:r>
            <a:endParaRPr lang="zh-CN" altLang="en-US" sz="2800" dirty="0"/>
          </a:p>
        </p:txBody>
      </p:sp>
      <p:sp>
        <p:nvSpPr>
          <p:cNvPr id="132" name="矩形 131"/>
          <p:cNvSpPr/>
          <p:nvPr/>
        </p:nvSpPr>
        <p:spPr>
          <a:xfrm>
            <a:off x="847944" y="1700921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电压负反馈</a:t>
            </a:r>
            <a:endParaRPr lang="zh-CN" altLang="en-US" sz="2800" dirty="0"/>
          </a:p>
        </p:txBody>
      </p:sp>
      <p:sp>
        <p:nvSpPr>
          <p:cNvPr id="133" name="矩形 132"/>
          <p:cNvSpPr/>
          <p:nvPr/>
        </p:nvSpPr>
        <p:spPr>
          <a:xfrm>
            <a:off x="3443661" y="2599111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输出电阻</a:t>
            </a:r>
            <a:endParaRPr lang="zh-CN" altLang="en-US" sz="2800" dirty="0"/>
          </a:p>
        </p:txBody>
      </p:sp>
      <p:sp>
        <p:nvSpPr>
          <p:cNvPr id="134" name="上箭头 133"/>
          <p:cNvSpPr/>
          <p:nvPr/>
        </p:nvSpPr>
        <p:spPr>
          <a:xfrm>
            <a:off x="5244807" y="2698721"/>
            <a:ext cx="216000" cy="324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443661" y="1700921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电阻</a:t>
            </a:r>
            <a:endParaRPr lang="zh-CN" altLang="en-US" sz="2800" dirty="0"/>
          </a:p>
        </p:txBody>
      </p:sp>
      <p:sp>
        <p:nvSpPr>
          <p:cNvPr id="136" name="下箭头 135"/>
          <p:cNvSpPr/>
          <p:nvPr/>
        </p:nvSpPr>
        <p:spPr>
          <a:xfrm>
            <a:off x="5244807" y="1800531"/>
            <a:ext cx="216000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131" grpId="0"/>
      <p:bldP spid="133" grpId="0"/>
      <p:bldP spid="1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ChangeArrowheads="1"/>
          </p:cNvSpPr>
          <p:nvPr/>
        </p:nvSpPr>
        <p:spPr bwMode="auto">
          <a:xfrm>
            <a:off x="633413" y="857250"/>
            <a:ext cx="502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§1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反馈放大器的电路结构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4" name="矩形 6"/>
          <p:cNvSpPr>
            <a:spLocks noChangeArrowheads="1"/>
          </p:cNvSpPr>
          <p:nvPr/>
        </p:nvSpPr>
        <p:spPr bwMode="auto">
          <a:xfrm>
            <a:off x="633413" y="1687513"/>
            <a:ext cx="492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§2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反馈放大器的工作原理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7B7275-38A8-4D3B-96B1-44F2B6EFB31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AA955-CA59-4242-87D4-3EE2510AEDE3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69637" name="矩形 4"/>
          <p:cNvSpPr>
            <a:spLocks noChangeArrowheads="1"/>
          </p:cNvSpPr>
          <p:nvPr/>
        </p:nvSpPr>
        <p:spPr bwMode="auto">
          <a:xfrm>
            <a:off x="633413" y="2517775"/>
            <a:ext cx="4611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§3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反馈放大电路的类型</a:t>
            </a:r>
          </a:p>
        </p:txBody>
      </p:sp>
      <p:sp>
        <p:nvSpPr>
          <p:cNvPr id="69638" name="矩形 5"/>
          <p:cNvSpPr>
            <a:spLocks noChangeArrowheads="1"/>
          </p:cNvSpPr>
          <p:nvPr/>
        </p:nvSpPr>
        <p:spPr bwMode="auto">
          <a:xfrm>
            <a:off x="633413" y="3348038"/>
            <a:ext cx="6157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§4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负反馈对放大电路性能的影响</a:t>
            </a:r>
          </a:p>
        </p:txBody>
      </p:sp>
      <p:sp>
        <p:nvSpPr>
          <p:cNvPr id="69639" name="矩形 7"/>
          <p:cNvSpPr>
            <a:spLocks noChangeArrowheads="1"/>
          </p:cNvSpPr>
          <p:nvPr/>
        </p:nvSpPr>
        <p:spPr bwMode="auto">
          <a:xfrm>
            <a:off x="633413" y="4178300"/>
            <a:ext cx="6981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§5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深度负反馈放大器的工程估算方法</a:t>
            </a:r>
          </a:p>
        </p:txBody>
      </p:sp>
      <p:sp>
        <p:nvSpPr>
          <p:cNvPr id="69640" name="矩形 8"/>
          <p:cNvSpPr>
            <a:spLocks noChangeArrowheads="1"/>
          </p:cNvSpPr>
          <p:nvPr/>
        </p:nvSpPr>
        <p:spPr bwMode="auto">
          <a:xfrm>
            <a:off x="633413" y="5008563"/>
            <a:ext cx="543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§6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负反馈放大电路的稳定性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4DCC01-0656-4B70-83DE-D813EF578717}" type="datetime1">
              <a:rPr lang="zh-CN" altLang="en-US" b="1"/>
              <a:pPr>
                <a:defRPr/>
              </a:pPr>
              <a:t>2020/3/13</a:t>
            </a:fld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30047-F33E-46DF-88D6-31181628C5C7}" type="slidenum">
              <a:rPr lang="zh-CN" altLang="en-US" b="1"/>
              <a:pPr>
                <a:defRPr/>
              </a:pPr>
              <a:t>36</a:t>
            </a:fld>
            <a:endParaRPr lang="zh-CN" altLang="en-US" b="1"/>
          </a:p>
        </p:txBody>
      </p:sp>
      <p:sp>
        <p:nvSpPr>
          <p:cNvPr id="19620" name="矩形 3"/>
          <p:cNvSpPr>
            <a:spLocks noChangeArrowheads="1"/>
          </p:cNvSpPr>
          <p:nvPr/>
        </p:nvSpPr>
        <p:spPr bwMode="auto">
          <a:xfrm>
            <a:off x="638175" y="755650"/>
            <a:ext cx="2851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近似计算的依据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192338" y="1676400"/>
            <a:ext cx="4541837" cy="2274888"/>
            <a:chOff x="264" y="302"/>
            <a:chExt cx="3027" cy="1643"/>
          </a:xfrm>
        </p:grpSpPr>
        <p:grpSp>
          <p:nvGrpSpPr>
            <p:cNvPr id="19625" name="Group 13"/>
            <p:cNvGrpSpPr>
              <a:grpSpLocks/>
            </p:cNvGrpSpPr>
            <p:nvPr/>
          </p:nvGrpSpPr>
          <p:grpSpPr bwMode="auto">
            <a:xfrm>
              <a:off x="1517" y="1325"/>
              <a:ext cx="1009" cy="620"/>
              <a:chOff x="2612" y="2045"/>
              <a:chExt cx="1009" cy="620"/>
            </a:xfrm>
          </p:grpSpPr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620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2672" y="2096"/>
                <a:ext cx="914" cy="2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反馈网络</a:t>
                </a:r>
                <a:endParaRPr lang="zh-CN" altLang="en-US" b="1" kern="0" dirty="0" smtClean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3087" y="2402"/>
                <a:ext cx="125" cy="2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</a:rPr>
                  <a:t>F</a:t>
                </a:r>
                <a:endParaRPr lang="en-US" altLang="zh-CN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626" name="Group 17"/>
            <p:cNvGrpSpPr>
              <a:grpSpLocks/>
            </p:cNvGrpSpPr>
            <p:nvPr/>
          </p:nvGrpSpPr>
          <p:grpSpPr bwMode="auto">
            <a:xfrm>
              <a:off x="1398" y="365"/>
              <a:ext cx="1247" cy="664"/>
              <a:chOff x="2493" y="1085"/>
              <a:chExt cx="1247" cy="664"/>
            </a:xfrm>
          </p:grpSpPr>
          <p:sp>
            <p:nvSpPr>
              <p:cNvPr id="48" name="Rectangle 18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6" cy="664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19"/>
              <p:cNvSpPr>
                <a:spLocks noChangeArrowheads="1"/>
              </p:cNvSpPr>
              <p:nvPr/>
            </p:nvSpPr>
            <p:spPr bwMode="auto">
              <a:xfrm>
                <a:off x="2637" y="1142"/>
                <a:ext cx="1022" cy="2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基本放大器</a:t>
                </a:r>
                <a:endParaRPr lang="zh-CN" altLang="en-US" b="1" kern="0" dirty="0" smtClean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Rectangle 20"/>
              <p:cNvSpPr>
                <a:spLocks noChangeArrowheads="1"/>
              </p:cNvSpPr>
              <p:nvPr/>
            </p:nvSpPr>
            <p:spPr bwMode="auto">
              <a:xfrm>
                <a:off x="3087" y="1501"/>
                <a:ext cx="125" cy="2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A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627" name="Group 21"/>
            <p:cNvGrpSpPr>
              <a:grpSpLocks/>
            </p:cNvGrpSpPr>
            <p:nvPr/>
          </p:nvGrpSpPr>
          <p:grpSpPr bwMode="auto">
            <a:xfrm>
              <a:off x="1769" y="674"/>
              <a:ext cx="505" cy="53"/>
              <a:chOff x="2864" y="1394"/>
              <a:chExt cx="505" cy="53"/>
            </a:xfrm>
          </p:grpSpPr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2864" y="1421"/>
                <a:ext cx="5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23"/>
              <p:cNvSpPr>
                <a:spLocks/>
              </p:cNvSpPr>
              <p:nvPr/>
            </p:nvSpPr>
            <p:spPr bwMode="auto">
              <a:xfrm>
                <a:off x="3196" y="1393"/>
                <a:ext cx="174" cy="54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2645" y="701"/>
              <a:ext cx="646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688" y="673"/>
              <a:ext cx="159" cy="54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942" y="678"/>
              <a:ext cx="1" cy="894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2902" y="673"/>
              <a:ext cx="67" cy="54"/>
            </a:xfrm>
            <a:custGeom>
              <a:avLst/>
              <a:gdLst>
                <a:gd name="T0" fmla="*/ 0 w 66"/>
                <a:gd name="T1" fmla="*/ 27 h 53"/>
                <a:gd name="T2" fmla="*/ 27 w 66"/>
                <a:gd name="T3" fmla="*/ 0 h 53"/>
                <a:gd name="T4" fmla="*/ 53 w 66"/>
                <a:gd name="T5" fmla="*/ 0 h 53"/>
                <a:gd name="T6" fmla="*/ 66 w 66"/>
                <a:gd name="T7" fmla="*/ 27 h 53"/>
                <a:gd name="T8" fmla="*/ 53 w 66"/>
                <a:gd name="T9" fmla="*/ 53 h 53"/>
                <a:gd name="T10" fmla="*/ 27 w 66"/>
                <a:gd name="T11" fmla="*/ 53 h 53"/>
                <a:gd name="T12" fmla="*/ 0 w 66"/>
                <a:gd name="T13" fmla="*/ 27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632" name="Group 28"/>
            <p:cNvGrpSpPr>
              <a:grpSpLocks/>
            </p:cNvGrpSpPr>
            <p:nvPr/>
          </p:nvGrpSpPr>
          <p:grpSpPr bwMode="auto">
            <a:xfrm>
              <a:off x="1769" y="1633"/>
              <a:ext cx="505" cy="67"/>
              <a:chOff x="2864" y="2353"/>
              <a:chExt cx="505" cy="67"/>
            </a:xfrm>
          </p:grpSpPr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>
                <a:off x="2864" y="2393"/>
                <a:ext cx="506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864" y="2353"/>
                <a:ext cx="160" cy="66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2526" y="1578"/>
              <a:ext cx="424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2526" y="1551"/>
              <a:ext cx="159" cy="66"/>
            </a:xfrm>
            <a:custGeom>
              <a:avLst/>
              <a:gdLst>
                <a:gd name="T0" fmla="*/ 159 w 159"/>
                <a:gd name="T1" fmla="*/ 0 h 66"/>
                <a:gd name="T2" fmla="*/ 133 w 159"/>
                <a:gd name="T3" fmla="*/ 26 h 66"/>
                <a:gd name="T4" fmla="*/ 159 w 159"/>
                <a:gd name="T5" fmla="*/ 66 h 66"/>
                <a:gd name="T6" fmla="*/ 0 w 159"/>
                <a:gd name="T7" fmla="*/ 26 h 66"/>
                <a:gd name="T8" fmla="*/ 159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994" y="702"/>
              <a:ext cx="404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636" name="Group 34"/>
            <p:cNvGrpSpPr>
              <a:grpSpLocks/>
            </p:cNvGrpSpPr>
            <p:nvPr/>
          </p:nvGrpSpPr>
          <p:grpSpPr bwMode="auto">
            <a:xfrm>
              <a:off x="657" y="515"/>
              <a:ext cx="372" cy="372"/>
              <a:chOff x="1112" y="1235"/>
              <a:chExt cx="372" cy="372"/>
            </a:xfrm>
          </p:grpSpPr>
          <p:sp>
            <p:nvSpPr>
              <p:cNvPr id="42" name="Freeform 35"/>
              <p:cNvSpPr>
                <a:spLocks/>
              </p:cNvSpPr>
              <p:nvPr/>
            </p:nvSpPr>
            <p:spPr bwMode="auto">
              <a:xfrm>
                <a:off x="1112" y="1235"/>
                <a:ext cx="372" cy="371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1196" y="1293"/>
                <a:ext cx="189" cy="2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∑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296" y="701"/>
              <a:ext cx="361" cy="1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485" y="673"/>
              <a:ext cx="171" cy="54"/>
            </a:xfrm>
            <a:custGeom>
              <a:avLst/>
              <a:gdLst>
                <a:gd name="T0" fmla="*/ 0 w 172"/>
                <a:gd name="T1" fmla="*/ 0 h 53"/>
                <a:gd name="T2" fmla="*/ 40 w 172"/>
                <a:gd name="T3" fmla="*/ 27 h 53"/>
                <a:gd name="T4" fmla="*/ 0 w 172"/>
                <a:gd name="T5" fmla="*/ 53 h 53"/>
                <a:gd name="T6" fmla="*/ 172 w 172"/>
                <a:gd name="T7" fmla="*/ 27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836" y="1577"/>
              <a:ext cx="680" cy="1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V="1">
              <a:off x="843" y="887"/>
              <a:ext cx="1" cy="69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803" y="887"/>
              <a:ext cx="68" cy="159"/>
            </a:xfrm>
            <a:custGeom>
              <a:avLst/>
              <a:gdLst>
                <a:gd name="T0" fmla="*/ 0 w 67"/>
                <a:gd name="T1" fmla="*/ 159 h 159"/>
                <a:gd name="T2" fmla="*/ 40 w 67"/>
                <a:gd name="T3" fmla="*/ 132 h 159"/>
                <a:gd name="T4" fmla="*/ 67 w 67"/>
                <a:gd name="T5" fmla="*/ 159 h 159"/>
                <a:gd name="T6" fmla="*/ 40 w 67"/>
                <a:gd name="T7" fmla="*/ 0 h 159"/>
                <a:gd name="T8" fmla="*/ 0 w 67"/>
                <a:gd name="T9" fmla="*/ 15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642" name="Group 42"/>
            <p:cNvGrpSpPr>
              <a:grpSpLocks/>
            </p:cNvGrpSpPr>
            <p:nvPr/>
          </p:nvGrpSpPr>
          <p:grpSpPr bwMode="auto">
            <a:xfrm>
              <a:off x="1232" y="1293"/>
              <a:ext cx="168" cy="260"/>
              <a:chOff x="1854" y="2301"/>
              <a:chExt cx="168" cy="260"/>
            </a:xfrm>
          </p:grpSpPr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1854" y="2301"/>
                <a:ext cx="125" cy="2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1979" y="2393"/>
                <a:ext cx="43" cy="16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964" y="959"/>
              <a:ext cx="14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644" name="Group 46"/>
            <p:cNvGrpSpPr>
              <a:grpSpLocks/>
            </p:cNvGrpSpPr>
            <p:nvPr/>
          </p:nvGrpSpPr>
          <p:grpSpPr bwMode="auto">
            <a:xfrm>
              <a:off x="1060" y="302"/>
              <a:ext cx="196" cy="301"/>
              <a:chOff x="1915" y="1452"/>
              <a:chExt cx="196" cy="301"/>
            </a:xfrm>
          </p:grpSpPr>
          <p:sp>
            <p:nvSpPr>
              <p:cNvPr id="37" name="Rectangle 47"/>
              <p:cNvSpPr>
                <a:spLocks noChangeArrowheads="1"/>
              </p:cNvSpPr>
              <p:nvPr/>
            </p:nvSpPr>
            <p:spPr bwMode="auto">
              <a:xfrm>
                <a:off x="1915" y="1507"/>
                <a:ext cx="126" cy="2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48"/>
              <p:cNvSpPr>
                <a:spLocks noChangeArrowheads="1"/>
              </p:cNvSpPr>
              <p:nvPr/>
            </p:nvSpPr>
            <p:spPr bwMode="auto">
              <a:xfrm>
                <a:off x="2038" y="1586"/>
                <a:ext cx="35" cy="16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053" y="1452"/>
                <a:ext cx="58" cy="26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</a:rPr>
                  <a:t>′</a:t>
                </a:r>
              </a:p>
            </p:txBody>
          </p:sp>
        </p:grpSp>
        <p:sp>
          <p:nvSpPr>
            <p:cNvPr id="26" name="Freeform 50"/>
            <p:cNvSpPr>
              <a:spLocks/>
            </p:cNvSpPr>
            <p:nvPr/>
          </p:nvSpPr>
          <p:spPr bwMode="auto">
            <a:xfrm>
              <a:off x="1225" y="673"/>
              <a:ext cx="174" cy="54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3072" y="673"/>
              <a:ext cx="159" cy="54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647" name="Group 52"/>
            <p:cNvGrpSpPr>
              <a:grpSpLocks/>
            </p:cNvGrpSpPr>
            <p:nvPr/>
          </p:nvGrpSpPr>
          <p:grpSpPr bwMode="auto">
            <a:xfrm>
              <a:off x="264" y="421"/>
              <a:ext cx="146" cy="246"/>
              <a:chOff x="529" y="1141"/>
              <a:chExt cx="146" cy="246"/>
            </a:xfrm>
          </p:grpSpPr>
          <p:sp>
            <p:nvSpPr>
              <p:cNvPr id="35" name="Rectangle 53"/>
              <p:cNvSpPr>
                <a:spLocks noChangeArrowheads="1"/>
              </p:cNvSpPr>
              <p:nvPr/>
            </p:nvSpPr>
            <p:spPr bwMode="auto">
              <a:xfrm>
                <a:off x="529" y="1141"/>
                <a:ext cx="125" cy="2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4"/>
              <p:cNvSpPr>
                <a:spLocks noChangeArrowheads="1"/>
              </p:cNvSpPr>
              <p:nvPr/>
            </p:nvSpPr>
            <p:spPr bwMode="auto">
              <a:xfrm>
                <a:off x="640" y="1220"/>
                <a:ext cx="35" cy="16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648" name="Group 55"/>
            <p:cNvGrpSpPr>
              <a:grpSpLocks/>
            </p:cNvGrpSpPr>
            <p:nvPr/>
          </p:nvGrpSpPr>
          <p:grpSpPr bwMode="auto">
            <a:xfrm>
              <a:off x="2976" y="394"/>
              <a:ext cx="186" cy="246"/>
              <a:chOff x="4981" y="1114"/>
              <a:chExt cx="186" cy="246"/>
            </a:xfrm>
          </p:grpSpPr>
          <p:sp>
            <p:nvSpPr>
              <p:cNvPr id="33" name="Rectangle 56"/>
              <p:cNvSpPr>
                <a:spLocks noChangeArrowheads="1"/>
              </p:cNvSpPr>
              <p:nvPr/>
            </p:nvSpPr>
            <p:spPr bwMode="auto">
              <a:xfrm>
                <a:off x="4981" y="1114"/>
                <a:ext cx="125" cy="2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7"/>
              <p:cNvSpPr>
                <a:spLocks noChangeArrowheads="1"/>
              </p:cNvSpPr>
              <p:nvPr/>
            </p:nvSpPr>
            <p:spPr bwMode="auto">
              <a:xfrm>
                <a:off x="5102" y="1193"/>
                <a:ext cx="65" cy="16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o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649" name="Group 58"/>
            <p:cNvGrpSpPr>
              <a:grpSpLocks/>
            </p:cNvGrpSpPr>
            <p:nvPr/>
          </p:nvGrpSpPr>
          <p:grpSpPr bwMode="auto">
            <a:xfrm>
              <a:off x="485" y="484"/>
              <a:ext cx="141" cy="141"/>
              <a:chOff x="940" y="1204"/>
              <a:chExt cx="141" cy="141"/>
            </a:xfrm>
          </p:grpSpPr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940" y="1269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rot="-5400000">
                <a:off x="931" y="1275"/>
                <a:ext cx="141" cy="0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54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575536"/>
              </p:ext>
            </p:extLst>
          </p:nvPr>
        </p:nvGraphicFramePr>
        <p:xfrm>
          <a:off x="8023225" y="1652588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公式" r:id="rId3" imgW="698760" imgH="266760" progId="Equation.3">
                  <p:embed/>
                </p:oleObj>
              </mc:Choice>
              <mc:Fallback>
                <p:oleObj name="公式" r:id="rId3" imgW="698760" imgH="26676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1652588"/>
                        <a:ext cx="1066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90506"/>
              </p:ext>
            </p:extLst>
          </p:nvPr>
        </p:nvGraphicFramePr>
        <p:xfrm>
          <a:off x="8978900" y="2589213"/>
          <a:ext cx="990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公式" r:id="rId5" imgW="648000" imgH="266760" progId="Equation.3">
                  <p:embed/>
                </p:oleObj>
              </mc:Choice>
              <mc:Fallback>
                <p:oleObj name="公式" r:id="rId5" imgW="648000" imgH="26676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900" y="2589213"/>
                        <a:ext cx="990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86613"/>
              </p:ext>
            </p:extLst>
          </p:nvPr>
        </p:nvGraphicFramePr>
        <p:xfrm>
          <a:off x="8966200" y="3302000"/>
          <a:ext cx="876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公式" r:id="rId7" imgW="571680" imgH="266760" progId="Equation.3">
                  <p:embed/>
                </p:oleObj>
              </mc:Choice>
              <mc:Fallback>
                <p:oleObj name="公式" r:id="rId7" imgW="571680" imgH="26676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3302000"/>
                        <a:ext cx="8763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7194550" y="2538413"/>
            <a:ext cx="1665288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dirty="0" smtClean="0">
                <a:latin typeface="+mn-ea"/>
                <a:ea typeface="+mn-ea"/>
              </a:rPr>
              <a:t>串联</a:t>
            </a:r>
            <a:r>
              <a:rPr kumimoji="0" lang="zh-CN" altLang="en-US" sz="2400" b="1" dirty="0">
                <a:latin typeface="+mn-ea"/>
                <a:ea typeface="+mn-ea"/>
              </a:rPr>
              <a:t>反馈</a:t>
            </a: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7192963" y="3297238"/>
            <a:ext cx="1658937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dirty="0">
                <a:latin typeface="+mn-ea"/>
                <a:ea typeface="+mn-ea"/>
              </a:rPr>
              <a:t>并联反馈</a:t>
            </a: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638175" y="4608513"/>
            <a:ext cx="38512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计算电压增益的关键点</a:t>
            </a:r>
          </a:p>
        </p:txBody>
      </p:sp>
      <p:graphicFrame>
        <p:nvGraphicFramePr>
          <p:cNvPr id="60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02413"/>
              </p:ext>
            </p:extLst>
          </p:nvPr>
        </p:nvGraphicFramePr>
        <p:xfrm>
          <a:off x="5249863" y="5165725"/>
          <a:ext cx="231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"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5165725"/>
                        <a:ext cx="2311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B67526-E605-42C3-8BAD-CD89C8A71A7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7B56B-6F7D-4D36-82D5-D4A239EC803A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72707" name="矩形 5"/>
          <p:cNvSpPr>
            <a:spLocks noChangeArrowheads="1"/>
          </p:cNvSpPr>
          <p:nvPr/>
        </p:nvSpPr>
        <p:spPr bwMode="auto">
          <a:xfrm>
            <a:off x="298450" y="315913"/>
            <a:ext cx="3054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近似计算的步骤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82600" y="1282700"/>
            <a:ext cx="692467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en-US" altLang="zh-CN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(1)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判断反馈类型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52750" y="4802188"/>
            <a:ext cx="1576388" cy="5667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 smtClean="0">
                <a:solidFill>
                  <a:srgbClr val="FF0000"/>
                </a:solidFill>
                <a:latin typeface="+mn-lt"/>
                <a:ea typeface="+mn-ea"/>
              </a:rPr>
              <a:t>串联反馈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746250" y="2090738"/>
            <a:ext cx="3754438" cy="2520950"/>
            <a:chOff x="752475" y="846559"/>
            <a:chExt cx="5153400" cy="338137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356413" y="1287330"/>
              <a:ext cx="2026495" cy="168217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65" name="Line 5"/>
            <p:cNvSpPr>
              <a:spLocks noChangeShapeType="1"/>
            </p:cNvSpPr>
            <p:nvPr/>
          </p:nvSpPr>
          <p:spPr bwMode="auto">
            <a:xfrm>
              <a:off x="4316413" y="1775247"/>
              <a:ext cx="585787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66" name="Freeform 6"/>
            <p:cNvSpPr>
              <a:spLocks/>
            </p:cNvSpPr>
            <p:nvPr/>
          </p:nvSpPr>
          <p:spPr bwMode="auto">
            <a:xfrm>
              <a:off x="4635500" y="1708572"/>
              <a:ext cx="266700" cy="111125"/>
            </a:xfrm>
            <a:custGeom>
              <a:avLst/>
              <a:gdLst>
                <a:gd name="T0" fmla="*/ 0 w 112"/>
                <a:gd name="T1" fmla="*/ 0 h 47"/>
                <a:gd name="T2" fmla="*/ 107737283 w 112"/>
                <a:gd name="T3" fmla="*/ 156525496 h 47"/>
                <a:gd name="T4" fmla="*/ 0 w 112"/>
                <a:gd name="T5" fmla="*/ 262739683 h 47"/>
                <a:gd name="T6" fmla="*/ 635079500 w 112"/>
                <a:gd name="T7" fmla="*/ 156525496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509118" y="1909094"/>
              <a:ext cx="202650" cy="3641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dirty="0" smtClean="0">
                  <a:solidFill>
                    <a:srgbClr val="000000"/>
                  </a:solidFill>
                </a:rPr>
                <a:t>A</a:t>
              </a:r>
              <a:endParaRPr lang="en-US" altLang="zh-CN" sz="24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2768" name="Line 8"/>
            <p:cNvSpPr>
              <a:spLocks noChangeShapeType="1"/>
            </p:cNvSpPr>
            <p:nvPr/>
          </p:nvSpPr>
          <p:spPr bwMode="auto">
            <a:xfrm>
              <a:off x="844550" y="1508547"/>
              <a:ext cx="3044825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69" name="Line 9"/>
            <p:cNvSpPr>
              <a:spLocks noChangeShapeType="1"/>
            </p:cNvSpPr>
            <p:nvPr/>
          </p:nvSpPr>
          <p:spPr bwMode="auto">
            <a:xfrm>
              <a:off x="2511425" y="2748384"/>
              <a:ext cx="1377950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0" name="Line 10"/>
            <p:cNvSpPr>
              <a:spLocks noChangeShapeType="1"/>
            </p:cNvSpPr>
            <p:nvPr/>
          </p:nvSpPr>
          <p:spPr bwMode="auto">
            <a:xfrm>
              <a:off x="3889375" y="1508547"/>
              <a:ext cx="3175" cy="12398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1" name="Line 11"/>
            <p:cNvSpPr>
              <a:spLocks noChangeShapeType="1"/>
            </p:cNvSpPr>
            <p:nvPr/>
          </p:nvSpPr>
          <p:spPr bwMode="auto">
            <a:xfrm flipV="1">
              <a:off x="3889375" y="1819697"/>
              <a:ext cx="3175" cy="530225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79144" y="1819662"/>
              <a:ext cx="198291" cy="53020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088566" y="1955939"/>
              <a:ext cx="152532" cy="2746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273783" y="2096475"/>
              <a:ext cx="56655" cy="2448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72775" name="Line 15"/>
            <p:cNvSpPr>
              <a:spLocks noChangeShapeType="1"/>
            </p:cNvSpPr>
            <p:nvPr/>
          </p:nvSpPr>
          <p:spPr bwMode="auto">
            <a:xfrm>
              <a:off x="2511425" y="2748384"/>
              <a:ext cx="1588" cy="8382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779144" y="3386848"/>
              <a:ext cx="1666955" cy="84108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77" name="Line 17"/>
            <p:cNvSpPr>
              <a:spLocks noChangeShapeType="1"/>
            </p:cNvSpPr>
            <p:nvPr/>
          </p:nvSpPr>
          <p:spPr bwMode="auto">
            <a:xfrm>
              <a:off x="4202113" y="3653259"/>
              <a:ext cx="820737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8" name="Freeform 18"/>
            <p:cNvSpPr>
              <a:spLocks/>
            </p:cNvSpPr>
            <p:nvPr/>
          </p:nvSpPr>
          <p:spPr bwMode="auto">
            <a:xfrm>
              <a:off x="4202113" y="3586584"/>
              <a:ext cx="266700" cy="111125"/>
            </a:xfrm>
            <a:custGeom>
              <a:avLst/>
              <a:gdLst>
                <a:gd name="T0" fmla="*/ 635079500 w 112"/>
                <a:gd name="T1" fmla="*/ 0 h 47"/>
                <a:gd name="T2" fmla="*/ 527342105 w 112"/>
                <a:gd name="T3" fmla="*/ 156525496 h 47"/>
                <a:gd name="T4" fmla="*/ 635079500 w 112"/>
                <a:gd name="T5" fmla="*/ 262739683 h 47"/>
                <a:gd name="T6" fmla="*/ 0 w 112"/>
                <a:gd name="T7" fmla="*/ 156525496 h 47"/>
                <a:gd name="T8" fmla="*/ 63507950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112" y="0"/>
                  </a:moveTo>
                  <a:lnTo>
                    <a:pt x="93" y="28"/>
                  </a:lnTo>
                  <a:lnTo>
                    <a:pt x="112" y="47"/>
                  </a:lnTo>
                  <a:lnTo>
                    <a:pt x="0" y="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485149" y="3725412"/>
              <a:ext cx="202649" cy="3641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sz="24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2780" name="Line 20"/>
            <p:cNvSpPr>
              <a:spLocks noChangeShapeType="1"/>
            </p:cNvSpPr>
            <p:nvPr/>
          </p:nvSpPr>
          <p:spPr bwMode="auto">
            <a:xfrm>
              <a:off x="2511425" y="3586584"/>
              <a:ext cx="1266825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1" name="Line 21"/>
            <p:cNvSpPr>
              <a:spLocks noChangeShapeType="1"/>
            </p:cNvSpPr>
            <p:nvPr/>
          </p:nvSpPr>
          <p:spPr bwMode="auto">
            <a:xfrm>
              <a:off x="1665288" y="4007272"/>
              <a:ext cx="2112962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2" name="Line 22"/>
            <p:cNvSpPr>
              <a:spLocks noChangeShapeType="1"/>
            </p:cNvSpPr>
            <p:nvPr/>
          </p:nvSpPr>
          <p:spPr bwMode="auto">
            <a:xfrm>
              <a:off x="1665288" y="2748384"/>
              <a:ext cx="3175" cy="12588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3" name="Line 23"/>
            <p:cNvSpPr>
              <a:spLocks noChangeShapeType="1"/>
            </p:cNvSpPr>
            <p:nvPr/>
          </p:nvSpPr>
          <p:spPr bwMode="auto">
            <a:xfrm flipH="1">
              <a:off x="844550" y="2748384"/>
              <a:ext cx="820738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4" name="Freeform 24"/>
            <p:cNvSpPr>
              <a:spLocks/>
            </p:cNvSpPr>
            <p:nvPr/>
          </p:nvSpPr>
          <p:spPr bwMode="auto">
            <a:xfrm>
              <a:off x="844550" y="2703934"/>
              <a:ext cx="87313" cy="87313"/>
            </a:xfrm>
            <a:custGeom>
              <a:avLst/>
              <a:gdLst>
                <a:gd name="T0" fmla="*/ 0 w 37"/>
                <a:gd name="T1" fmla="*/ 105804471 h 37"/>
                <a:gd name="T2" fmla="*/ 50117660 w 37"/>
                <a:gd name="T3" fmla="*/ 0 h 37"/>
                <a:gd name="T4" fmla="*/ 155924509 w 37"/>
                <a:gd name="T5" fmla="*/ 0 h 37"/>
                <a:gd name="T6" fmla="*/ 206042150 w 37"/>
                <a:gd name="T7" fmla="*/ 105804471 h 37"/>
                <a:gd name="T8" fmla="*/ 155924509 w 37"/>
                <a:gd name="T9" fmla="*/ 206042150 h 37"/>
                <a:gd name="T10" fmla="*/ 50117660 w 37"/>
                <a:gd name="T11" fmla="*/ 206042150 h 37"/>
                <a:gd name="T12" fmla="*/ 0 w 37"/>
                <a:gd name="T13" fmla="*/ 10580447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0" y="19"/>
                  </a:moveTo>
                  <a:lnTo>
                    <a:pt x="9" y="0"/>
                  </a:lnTo>
                  <a:lnTo>
                    <a:pt x="28" y="0"/>
                  </a:lnTo>
                  <a:lnTo>
                    <a:pt x="37" y="19"/>
                  </a:lnTo>
                  <a:lnTo>
                    <a:pt x="28" y="37"/>
                  </a:lnTo>
                  <a:lnTo>
                    <a:pt x="9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5" name="Line 25"/>
            <p:cNvSpPr>
              <a:spLocks noChangeShapeType="1"/>
            </p:cNvSpPr>
            <p:nvPr/>
          </p:nvSpPr>
          <p:spPr bwMode="auto">
            <a:xfrm>
              <a:off x="5382000" y="1508547"/>
              <a:ext cx="4953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6" name="Line 26"/>
            <p:cNvSpPr>
              <a:spLocks noChangeShapeType="1"/>
            </p:cNvSpPr>
            <p:nvPr/>
          </p:nvSpPr>
          <p:spPr bwMode="auto">
            <a:xfrm>
              <a:off x="5382000" y="2748384"/>
              <a:ext cx="52387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7" name="Line 27"/>
            <p:cNvSpPr>
              <a:spLocks noChangeShapeType="1"/>
            </p:cNvSpPr>
            <p:nvPr/>
          </p:nvSpPr>
          <p:spPr bwMode="auto">
            <a:xfrm>
              <a:off x="5446713" y="3586584"/>
              <a:ext cx="3810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8" name="Line 28"/>
            <p:cNvSpPr>
              <a:spLocks noChangeShapeType="1"/>
            </p:cNvSpPr>
            <p:nvPr/>
          </p:nvSpPr>
          <p:spPr bwMode="auto">
            <a:xfrm>
              <a:off x="5446713" y="4007272"/>
              <a:ext cx="3524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094583" y="1555625"/>
              <a:ext cx="189575" cy="2257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094583" y="2507436"/>
              <a:ext cx="189575" cy="22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752475" y="2038983"/>
              <a:ext cx="165606" cy="2746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966020" y="2145450"/>
              <a:ext cx="56655" cy="2448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955125" y="1798369"/>
              <a:ext cx="0" cy="4279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94" name="Line 34"/>
            <p:cNvSpPr>
              <a:spLocks noChangeShapeType="1"/>
            </p:cNvSpPr>
            <p:nvPr/>
          </p:nvSpPr>
          <p:spPr bwMode="auto">
            <a:xfrm>
              <a:off x="1355725" y="2129259"/>
              <a:ext cx="0" cy="1036638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473734" y="2814059"/>
              <a:ext cx="189575" cy="22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96" name="Line 36"/>
            <p:cNvSpPr>
              <a:spLocks noChangeShapeType="1"/>
            </p:cNvSpPr>
            <p:nvPr/>
          </p:nvSpPr>
          <p:spPr bwMode="auto">
            <a:xfrm flipH="1">
              <a:off x="1355725" y="2129259"/>
              <a:ext cx="42227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7" name="Freeform 37"/>
            <p:cNvSpPr>
              <a:spLocks/>
            </p:cNvSpPr>
            <p:nvPr/>
          </p:nvSpPr>
          <p:spPr bwMode="auto">
            <a:xfrm>
              <a:off x="1598613" y="2083222"/>
              <a:ext cx="290512" cy="90487"/>
            </a:xfrm>
            <a:custGeom>
              <a:avLst/>
              <a:gdLst>
                <a:gd name="T0" fmla="*/ 0 w 122"/>
                <a:gd name="T1" fmla="*/ 0 h 38"/>
                <a:gd name="T2" fmla="*/ 158769605 w 122"/>
                <a:gd name="T3" fmla="*/ 107736674 h 38"/>
                <a:gd name="T4" fmla="*/ 0 w 122"/>
                <a:gd name="T5" fmla="*/ 215470966 h 38"/>
                <a:gd name="T6" fmla="*/ 691780634 w 122"/>
                <a:gd name="T7" fmla="*/ 107736674 h 38"/>
                <a:gd name="T8" fmla="*/ 0 w 12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38"/>
                <a:gd name="T17" fmla="*/ 122 w 12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38">
                  <a:moveTo>
                    <a:pt x="0" y="0"/>
                  </a:moveTo>
                  <a:lnTo>
                    <a:pt x="28" y="19"/>
                  </a:lnTo>
                  <a:lnTo>
                    <a:pt x="0" y="38"/>
                  </a:lnTo>
                  <a:lnTo>
                    <a:pt x="12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1234041" y="3327227"/>
              <a:ext cx="152532" cy="2746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1404005" y="3482669"/>
              <a:ext cx="56655" cy="2448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454122" y="3482669"/>
              <a:ext cx="209187" cy="33004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2038101" y="2637324"/>
              <a:ext cx="165606" cy="2746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210245" y="2771473"/>
              <a:ext cx="67549" cy="2427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3012127" y="1555625"/>
              <a:ext cx="189575" cy="2257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12127" y="2507436"/>
              <a:ext cx="189575" cy="22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715779" y="2814059"/>
              <a:ext cx="191754" cy="22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846521" y="1951680"/>
              <a:ext cx="165606" cy="2746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031737" y="2083699"/>
              <a:ext cx="56655" cy="2448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066602" y="1894189"/>
              <a:ext cx="202650" cy="2448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323554" y="1089303"/>
              <a:ext cx="87161" cy="2746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473906" y="1174476"/>
              <a:ext cx="58834" cy="2427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2432506" y="846559"/>
              <a:ext cx="2178" cy="4279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812" name="Freeform 52"/>
            <p:cNvSpPr>
              <a:spLocks/>
            </p:cNvSpPr>
            <p:nvPr/>
          </p:nvSpPr>
          <p:spPr bwMode="auto">
            <a:xfrm>
              <a:off x="1711325" y="1441872"/>
              <a:ext cx="266700" cy="112712"/>
            </a:xfrm>
            <a:custGeom>
              <a:avLst/>
              <a:gdLst>
                <a:gd name="T0" fmla="*/ 0 w 112"/>
                <a:gd name="T1" fmla="*/ 0 h 47"/>
                <a:gd name="T2" fmla="*/ 107737283 w 112"/>
                <a:gd name="T3" fmla="*/ 161029499 h 47"/>
                <a:gd name="T4" fmla="*/ 0 w 112"/>
                <a:gd name="T5" fmla="*/ 270297752 h 47"/>
                <a:gd name="T6" fmla="*/ 635079500 w 112"/>
                <a:gd name="T7" fmla="*/ 161029499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2988157" y="1708937"/>
              <a:ext cx="2180" cy="42586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2151410" y="2403098"/>
              <a:ext cx="2180" cy="42586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815" name="Freeform 60"/>
            <p:cNvSpPr>
              <a:spLocks/>
            </p:cNvSpPr>
            <p:nvPr/>
          </p:nvSpPr>
          <p:spPr bwMode="auto">
            <a:xfrm>
              <a:off x="844550" y="1465684"/>
              <a:ext cx="87313" cy="88900"/>
            </a:xfrm>
            <a:custGeom>
              <a:avLst/>
              <a:gdLst>
                <a:gd name="T0" fmla="*/ 0 w 37"/>
                <a:gd name="T1" fmla="*/ 103914484 h 37"/>
                <a:gd name="T2" fmla="*/ 50117660 w 37"/>
                <a:gd name="T3" fmla="*/ 0 h 37"/>
                <a:gd name="T4" fmla="*/ 155924509 w 37"/>
                <a:gd name="T5" fmla="*/ 0 h 37"/>
                <a:gd name="T6" fmla="*/ 206042150 w 37"/>
                <a:gd name="T7" fmla="*/ 103914484 h 37"/>
                <a:gd name="T8" fmla="*/ 155924509 w 37"/>
                <a:gd name="T9" fmla="*/ 213600257 h 37"/>
                <a:gd name="T10" fmla="*/ 50117660 w 37"/>
                <a:gd name="T11" fmla="*/ 213600257 h 37"/>
                <a:gd name="T12" fmla="*/ 0 w 37"/>
                <a:gd name="T13" fmla="*/ 10391448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0" y="18"/>
                  </a:moveTo>
                  <a:lnTo>
                    <a:pt x="9" y="0"/>
                  </a:lnTo>
                  <a:lnTo>
                    <a:pt x="28" y="0"/>
                  </a:lnTo>
                  <a:lnTo>
                    <a:pt x="37" y="18"/>
                  </a:lnTo>
                  <a:lnTo>
                    <a:pt x="28" y="37"/>
                  </a:lnTo>
                  <a:lnTo>
                    <a:pt x="9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6178550" y="2039938"/>
            <a:ext cx="3690938" cy="2578100"/>
            <a:chOff x="5274542" y="987425"/>
            <a:chExt cx="5418138" cy="3062288"/>
          </a:xfrm>
        </p:grpSpPr>
        <p:sp>
          <p:nvSpPr>
            <p:cNvPr id="63" name="Rectangle 2"/>
            <p:cNvSpPr>
              <a:spLocks noChangeArrowheads="1"/>
            </p:cNvSpPr>
            <p:nvPr/>
          </p:nvSpPr>
          <p:spPr bwMode="auto">
            <a:xfrm>
              <a:off x="6421090" y="987425"/>
              <a:ext cx="2331" cy="4261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7959142" y="1460721"/>
              <a:ext cx="2183568" cy="148023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15" name="Line 4"/>
            <p:cNvSpPr>
              <a:spLocks noChangeShapeType="1"/>
            </p:cNvSpPr>
            <p:nvPr/>
          </p:nvSpPr>
          <p:spPr bwMode="auto">
            <a:xfrm>
              <a:off x="9124230" y="1889125"/>
              <a:ext cx="58737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Freeform 5"/>
            <p:cNvSpPr>
              <a:spLocks/>
            </p:cNvSpPr>
            <p:nvPr/>
          </p:nvSpPr>
          <p:spPr bwMode="auto">
            <a:xfrm>
              <a:off x="9435380" y="1831975"/>
              <a:ext cx="276225" cy="96838"/>
            </a:xfrm>
            <a:custGeom>
              <a:avLst/>
              <a:gdLst>
                <a:gd name="T0" fmla="*/ 0 w 112"/>
                <a:gd name="T1" fmla="*/ 0 h 47"/>
                <a:gd name="T2" fmla="*/ 109486227 w 112"/>
                <a:gd name="T3" fmla="*/ 118865548 h 47"/>
                <a:gd name="T4" fmla="*/ 0 w 112"/>
                <a:gd name="T5" fmla="*/ 199523367 h 47"/>
                <a:gd name="T6" fmla="*/ 681252360 w 112"/>
                <a:gd name="T7" fmla="*/ 118865548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8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9208226" y="2005673"/>
              <a:ext cx="302950" cy="4393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dirty="0" smtClean="0">
                  <a:solidFill>
                    <a:srgbClr val="000000"/>
                  </a:solidFill>
                </a:rPr>
                <a:t>A</a:t>
              </a:r>
              <a:endParaRPr lang="en-US" altLang="zh-CN" sz="24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2718" name="Line 7"/>
            <p:cNvSpPr>
              <a:spLocks noChangeShapeType="1"/>
            </p:cNvSpPr>
            <p:nvPr/>
          </p:nvSpPr>
          <p:spPr bwMode="auto">
            <a:xfrm>
              <a:off x="5353917" y="1655763"/>
              <a:ext cx="3157538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Line 8"/>
            <p:cNvSpPr>
              <a:spLocks noChangeShapeType="1"/>
            </p:cNvSpPr>
            <p:nvPr/>
          </p:nvSpPr>
          <p:spPr bwMode="auto">
            <a:xfrm>
              <a:off x="5471392" y="2746375"/>
              <a:ext cx="3040063" cy="3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Line 9"/>
            <p:cNvSpPr>
              <a:spLocks noChangeShapeType="1"/>
            </p:cNvSpPr>
            <p:nvPr/>
          </p:nvSpPr>
          <p:spPr bwMode="auto">
            <a:xfrm>
              <a:off x="8511455" y="1655763"/>
              <a:ext cx="3175" cy="10906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10"/>
            <p:cNvSpPr>
              <a:spLocks noChangeShapeType="1"/>
            </p:cNvSpPr>
            <p:nvPr/>
          </p:nvSpPr>
          <p:spPr bwMode="auto">
            <a:xfrm flipV="1">
              <a:off x="8511455" y="1928813"/>
              <a:ext cx="3175" cy="466725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8399584" y="1928361"/>
              <a:ext cx="228377" cy="467640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8772446" y="1947218"/>
              <a:ext cx="170117" cy="305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8982180" y="2056585"/>
              <a:ext cx="65251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72725" name="Line 14"/>
            <p:cNvSpPr>
              <a:spLocks noChangeShapeType="1"/>
            </p:cNvSpPr>
            <p:nvPr/>
          </p:nvSpPr>
          <p:spPr bwMode="auto">
            <a:xfrm>
              <a:off x="7084292" y="1655763"/>
              <a:ext cx="3175" cy="18288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8399584" y="3310540"/>
              <a:ext cx="1454158" cy="73917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27" name="Line 16"/>
            <p:cNvSpPr>
              <a:spLocks noChangeShapeType="1"/>
            </p:cNvSpPr>
            <p:nvPr/>
          </p:nvSpPr>
          <p:spPr bwMode="auto">
            <a:xfrm>
              <a:off x="8835305" y="3478213"/>
              <a:ext cx="579437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Freeform 17"/>
            <p:cNvSpPr>
              <a:spLocks/>
            </p:cNvSpPr>
            <p:nvPr/>
          </p:nvSpPr>
          <p:spPr bwMode="auto">
            <a:xfrm>
              <a:off x="8835305" y="3419475"/>
              <a:ext cx="276225" cy="98425"/>
            </a:xfrm>
            <a:custGeom>
              <a:avLst/>
              <a:gdLst>
                <a:gd name="T0" fmla="*/ 681252360 w 112"/>
                <a:gd name="T1" fmla="*/ 0 h 47"/>
                <a:gd name="T2" fmla="*/ 565681671 w 112"/>
                <a:gd name="T3" fmla="*/ 122792510 h 47"/>
                <a:gd name="T4" fmla="*/ 681252360 w 112"/>
                <a:gd name="T5" fmla="*/ 206116608 h 47"/>
                <a:gd name="T6" fmla="*/ 0 w 112"/>
                <a:gd name="T7" fmla="*/ 122792510 h 47"/>
                <a:gd name="T8" fmla="*/ 68125236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112" y="0"/>
                  </a:moveTo>
                  <a:lnTo>
                    <a:pt x="93" y="28"/>
                  </a:lnTo>
                  <a:lnTo>
                    <a:pt x="112" y="47"/>
                  </a:lnTo>
                  <a:lnTo>
                    <a:pt x="0" y="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8993831" y="3553788"/>
              <a:ext cx="300620" cy="4393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sz="24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2730" name="Line 19"/>
            <p:cNvSpPr>
              <a:spLocks noChangeShapeType="1"/>
            </p:cNvSpPr>
            <p:nvPr/>
          </p:nvSpPr>
          <p:spPr bwMode="auto">
            <a:xfrm>
              <a:off x="7084292" y="3484563"/>
              <a:ext cx="1314450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20"/>
            <p:cNvSpPr>
              <a:spLocks noChangeShapeType="1"/>
            </p:cNvSpPr>
            <p:nvPr/>
          </p:nvSpPr>
          <p:spPr bwMode="auto">
            <a:xfrm>
              <a:off x="6230217" y="3854450"/>
              <a:ext cx="216852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21"/>
            <p:cNvSpPr>
              <a:spLocks noChangeShapeType="1"/>
            </p:cNvSpPr>
            <p:nvPr/>
          </p:nvSpPr>
          <p:spPr bwMode="auto">
            <a:xfrm>
              <a:off x="6230217" y="2746375"/>
              <a:ext cx="0" cy="1108075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Freeform 22"/>
            <p:cNvSpPr>
              <a:spLocks/>
            </p:cNvSpPr>
            <p:nvPr/>
          </p:nvSpPr>
          <p:spPr bwMode="auto">
            <a:xfrm>
              <a:off x="5353917" y="1617663"/>
              <a:ext cx="117475" cy="77787"/>
            </a:xfrm>
            <a:custGeom>
              <a:avLst/>
              <a:gdLst>
                <a:gd name="T0" fmla="*/ 0 w 47"/>
                <a:gd name="T1" fmla="*/ 79557180 h 37"/>
                <a:gd name="T2" fmla="*/ 62474204 w 47"/>
                <a:gd name="T3" fmla="*/ 0 h 37"/>
                <a:gd name="T4" fmla="*/ 174925295 w 47"/>
                <a:gd name="T5" fmla="*/ 0 h 37"/>
                <a:gd name="T6" fmla="*/ 293624996 w 47"/>
                <a:gd name="T7" fmla="*/ 79557180 h 37"/>
                <a:gd name="T8" fmla="*/ 174925295 w 47"/>
                <a:gd name="T9" fmla="*/ 163535603 h 37"/>
                <a:gd name="T10" fmla="*/ 62474204 w 47"/>
                <a:gd name="T11" fmla="*/ 163535603 h 37"/>
                <a:gd name="T12" fmla="*/ 0 w 47"/>
                <a:gd name="T13" fmla="*/ 7955718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8"/>
                  </a:moveTo>
                  <a:lnTo>
                    <a:pt x="10" y="0"/>
                  </a:lnTo>
                  <a:lnTo>
                    <a:pt x="28" y="0"/>
                  </a:lnTo>
                  <a:lnTo>
                    <a:pt x="47" y="18"/>
                  </a:lnTo>
                  <a:lnTo>
                    <a:pt x="28" y="37"/>
                  </a:lnTo>
                  <a:lnTo>
                    <a:pt x="10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Freeform 23"/>
            <p:cNvSpPr>
              <a:spLocks/>
            </p:cNvSpPr>
            <p:nvPr/>
          </p:nvSpPr>
          <p:spPr bwMode="auto">
            <a:xfrm>
              <a:off x="5353917" y="2706688"/>
              <a:ext cx="117475" cy="77787"/>
            </a:xfrm>
            <a:custGeom>
              <a:avLst/>
              <a:gdLst>
                <a:gd name="T0" fmla="*/ 0 w 47"/>
                <a:gd name="T1" fmla="*/ 83978423 h 37"/>
                <a:gd name="T2" fmla="*/ 62474204 w 47"/>
                <a:gd name="T3" fmla="*/ 0 h 37"/>
                <a:gd name="T4" fmla="*/ 174925295 w 47"/>
                <a:gd name="T5" fmla="*/ 0 h 37"/>
                <a:gd name="T6" fmla="*/ 293624996 w 47"/>
                <a:gd name="T7" fmla="*/ 83978423 h 37"/>
                <a:gd name="T8" fmla="*/ 174925295 w 47"/>
                <a:gd name="T9" fmla="*/ 163535603 h 37"/>
                <a:gd name="T10" fmla="*/ 62474204 w 47"/>
                <a:gd name="T11" fmla="*/ 163535603 h 37"/>
                <a:gd name="T12" fmla="*/ 0 w 47"/>
                <a:gd name="T13" fmla="*/ 83978423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9"/>
                  </a:moveTo>
                  <a:lnTo>
                    <a:pt x="10" y="0"/>
                  </a:lnTo>
                  <a:lnTo>
                    <a:pt x="28" y="0"/>
                  </a:lnTo>
                  <a:lnTo>
                    <a:pt x="47" y="19"/>
                  </a:lnTo>
                  <a:lnTo>
                    <a:pt x="28" y="37"/>
                  </a:lnTo>
                  <a:lnTo>
                    <a:pt x="10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24"/>
            <p:cNvSpPr>
              <a:spLocks noChangeShapeType="1"/>
            </p:cNvSpPr>
            <p:nvPr/>
          </p:nvSpPr>
          <p:spPr bwMode="auto">
            <a:xfrm>
              <a:off x="10143405" y="1655763"/>
              <a:ext cx="549275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6" name="Line 25"/>
            <p:cNvSpPr>
              <a:spLocks noChangeShapeType="1"/>
            </p:cNvSpPr>
            <p:nvPr/>
          </p:nvSpPr>
          <p:spPr bwMode="auto">
            <a:xfrm>
              <a:off x="10143405" y="2746375"/>
              <a:ext cx="546100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Line 26"/>
            <p:cNvSpPr>
              <a:spLocks noChangeShapeType="1"/>
            </p:cNvSpPr>
            <p:nvPr/>
          </p:nvSpPr>
          <p:spPr bwMode="auto">
            <a:xfrm>
              <a:off x="9852892" y="3484563"/>
              <a:ext cx="5207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Line 27"/>
            <p:cNvSpPr>
              <a:spLocks noChangeShapeType="1"/>
            </p:cNvSpPr>
            <p:nvPr/>
          </p:nvSpPr>
          <p:spPr bwMode="auto">
            <a:xfrm>
              <a:off x="9852892" y="3854450"/>
              <a:ext cx="5207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5617109" y="1694541"/>
              <a:ext cx="191091" cy="23004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5617109" y="2533654"/>
              <a:ext cx="191091" cy="2281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5274542" y="2122583"/>
              <a:ext cx="184101" cy="305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2" name="Rectangle 31"/>
            <p:cNvSpPr>
              <a:spLocks noChangeArrowheads="1"/>
            </p:cNvSpPr>
            <p:nvPr/>
          </p:nvSpPr>
          <p:spPr bwMode="auto">
            <a:xfrm>
              <a:off x="5509911" y="2239493"/>
              <a:ext cx="62920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>
              <a:off x="5412035" y="1926476"/>
              <a:ext cx="0" cy="4280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44" name="Line 33"/>
            <p:cNvSpPr>
              <a:spLocks noChangeShapeType="1"/>
            </p:cNvSpPr>
            <p:nvPr/>
          </p:nvSpPr>
          <p:spPr bwMode="auto">
            <a:xfrm>
              <a:off x="5885730" y="2201863"/>
              <a:ext cx="0" cy="912812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Line 34"/>
            <p:cNvSpPr>
              <a:spLocks noChangeShapeType="1"/>
            </p:cNvSpPr>
            <p:nvPr/>
          </p:nvSpPr>
          <p:spPr bwMode="auto">
            <a:xfrm flipH="1">
              <a:off x="5885730" y="2201863"/>
              <a:ext cx="436562" cy="15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6" name="Freeform 35"/>
            <p:cNvSpPr>
              <a:spLocks/>
            </p:cNvSpPr>
            <p:nvPr/>
          </p:nvSpPr>
          <p:spPr bwMode="auto">
            <a:xfrm>
              <a:off x="6161955" y="2162175"/>
              <a:ext cx="277812" cy="77788"/>
            </a:xfrm>
            <a:custGeom>
              <a:avLst/>
              <a:gdLst>
                <a:gd name="T0" fmla="*/ 0 w 112"/>
                <a:gd name="T1" fmla="*/ 0 h 38"/>
                <a:gd name="T2" fmla="*/ 116901808 w 112"/>
                <a:gd name="T3" fmla="*/ 79618065 h 38"/>
                <a:gd name="T4" fmla="*/ 0 w 112"/>
                <a:gd name="T5" fmla="*/ 159236130 h 38"/>
                <a:gd name="T6" fmla="*/ 689102866 w 112"/>
                <a:gd name="T7" fmla="*/ 79618065 h 38"/>
                <a:gd name="T8" fmla="*/ 0 w 11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38"/>
                <a:gd name="T17" fmla="*/ 112 w 1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38">
                  <a:moveTo>
                    <a:pt x="0" y="0"/>
                  </a:moveTo>
                  <a:lnTo>
                    <a:pt x="19" y="19"/>
                  </a:lnTo>
                  <a:lnTo>
                    <a:pt x="0" y="38"/>
                  </a:lnTo>
                  <a:lnTo>
                    <a:pt x="11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5724306" y="3220029"/>
              <a:ext cx="170117" cy="3035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5924719" y="3342595"/>
              <a:ext cx="65251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6022595" y="3355796"/>
              <a:ext cx="76902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6334866" y="1155247"/>
              <a:ext cx="97876" cy="305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40"/>
            <p:cNvSpPr>
              <a:spLocks noChangeArrowheads="1"/>
            </p:cNvSpPr>
            <p:nvPr/>
          </p:nvSpPr>
          <p:spPr bwMode="auto">
            <a:xfrm>
              <a:off x="6456046" y="1245758"/>
              <a:ext cx="62920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72752" name="Freeform 41"/>
            <p:cNvSpPr>
              <a:spLocks/>
            </p:cNvSpPr>
            <p:nvPr/>
          </p:nvSpPr>
          <p:spPr bwMode="auto">
            <a:xfrm>
              <a:off x="7038255" y="1617663"/>
              <a:ext cx="115887" cy="77787"/>
            </a:xfrm>
            <a:custGeom>
              <a:avLst/>
              <a:gdLst>
                <a:gd name="T0" fmla="*/ 0 w 47"/>
                <a:gd name="T1" fmla="*/ 79557180 h 37"/>
                <a:gd name="T2" fmla="*/ 54715925 w 47"/>
                <a:gd name="T3" fmla="*/ 0 h 37"/>
                <a:gd name="T4" fmla="*/ 224944068 w 47"/>
                <a:gd name="T5" fmla="*/ 0 h 37"/>
                <a:gd name="T6" fmla="*/ 285740341 w 47"/>
                <a:gd name="T7" fmla="*/ 79557180 h 37"/>
                <a:gd name="T8" fmla="*/ 224944068 w 47"/>
                <a:gd name="T9" fmla="*/ 163535603 h 37"/>
                <a:gd name="T10" fmla="*/ 54715925 w 47"/>
                <a:gd name="T11" fmla="*/ 163535603 h 37"/>
                <a:gd name="T12" fmla="*/ 0 w 47"/>
                <a:gd name="T13" fmla="*/ 7955718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8"/>
                  </a:moveTo>
                  <a:lnTo>
                    <a:pt x="9" y="0"/>
                  </a:lnTo>
                  <a:lnTo>
                    <a:pt x="37" y="0"/>
                  </a:lnTo>
                  <a:lnTo>
                    <a:pt x="47" y="18"/>
                  </a:lnTo>
                  <a:lnTo>
                    <a:pt x="37" y="37"/>
                  </a:lnTo>
                  <a:lnTo>
                    <a:pt x="9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3" name="Freeform 42"/>
            <p:cNvSpPr>
              <a:spLocks/>
            </p:cNvSpPr>
            <p:nvPr/>
          </p:nvSpPr>
          <p:spPr bwMode="auto">
            <a:xfrm>
              <a:off x="6322292" y="1597025"/>
              <a:ext cx="300038" cy="98425"/>
            </a:xfrm>
            <a:custGeom>
              <a:avLst/>
              <a:gdLst>
                <a:gd name="T0" fmla="*/ 0 w 122"/>
                <a:gd name="T1" fmla="*/ 0 h 47"/>
                <a:gd name="T2" fmla="*/ 169351811 w 122"/>
                <a:gd name="T3" fmla="*/ 122792510 h 47"/>
                <a:gd name="T4" fmla="*/ 0 w 122"/>
                <a:gd name="T5" fmla="*/ 206116608 h 47"/>
                <a:gd name="T6" fmla="*/ 737891938 w 122"/>
                <a:gd name="T7" fmla="*/ 122792510 h 47"/>
                <a:gd name="T8" fmla="*/ 0 w 12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47"/>
                <a:gd name="T17" fmla="*/ 122 w 12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47">
                  <a:moveTo>
                    <a:pt x="0" y="0"/>
                  </a:moveTo>
                  <a:lnTo>
                    <a:pt x="28" y="28"/>
                  </a:lnTo>
                  <a:lnTo>
                    <a:pt x="0" y="47"/>
                  </a:lnTo>
                  <a:lnTo>
                    <a:pt x="12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4" name="Freeform 43"/>
            <p:cNvSpPr>
              <a:spLocks/>
            </p:cNvSpPr>
            <p:nvPr/>
          </p:nvSpPr>
          <p:spPr bwMode="auto">
            <a:xfrm>
              <a:off x="7474817" y="1597025"/>
              <a:ext cx="276225" cy="98425"/>
            </a:xfrm>
            <a:custGeom>
              <a:avLst/>
              <a:gdLst>
                <a:gd name="T0" fmla="*/ 0 w 112"/>
                <a:gd name="T1" fmla="*/ 0 h 47"/>
                <a:gd name="T2" fmla="*/ 115570574 w 112"/>
                <a:gd name="T3" fmla="*/ 122792510 h 47"/>
                <a:gd name="T4" fmla="*/ 0 w 112"/>
                <a:gd name="T5" fmla="*/ 206116608 h 47"/>
                <a:gd name="T6" fmla="*/ 681252360 w 112"/>
                <a:gd name="T7" fmla="*/ 122792510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44"/>
            <p:cNvSpPr>
              <a:spLocks noChangeArrowheads="1"/>
            </p:cNvSpPr>
            <p:nvPr/>
          </p:nvSpPr>
          <p:spPr bwMode="auto">
            <a:xfrm>
              <a:off x="7576959" y="1247644"/>
              <a:ext cx="97876" cy="305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7742417" y="1338155"/>
              <a:ext cx="62920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7681827" y="1034566"/>
              <a:ext cx="2330" cy="42804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7735425" y="1200502"/>
              <a:ext cx="205074" cy="24324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  <p:sp>
          <p:nvSpPr>
            <p:cNvPr id="72759" name="Freeform 48"/>
            <p:cNvSpPr>
              <a:spLocks/>
            </p:cNvSpPr>
            <p:nvPr/>
          </p:nvSpPr>
          <p:spPr bwMode="auto">
            <a:xfrm>
              <a:off x="7038255" y="2044700"/>
              <a:ext cx="115887" cy="252413"/>
            </a:xfrm>
            <a:custGeom>
              <a:avLst/>
              <a:gdLst>
                <a:gd name="T0" fmla="*/ 0 w 47"/>
                <a:gd name="T1" fmla="*/ 0 h 121"/>
                <a:gd name="T2" fmla="*/ 115512218 w 47"/>
                <a:gd name="T3" fmla="*/ 121846641 h 121"/>
                <a:gd name="T4" fmla="*/ 285740341 w 47"/>
                <a:gd name="T5" fmla="*/ 0 h 121"/>
                <a:gd name="T6" fmla="*/ 115512218 w 47"/>
                <a:gd name="T7" fmla="*/ 526548118 h 121"/>
                <a:gd name="T8" fmla="*/ 0 w 47"/>
                <a:gd name="T9" fmla="*/ 0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121"/>
                <a:gd name="T17" fmla="*/ 47 w 47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121">
                  <a:moveTo>
                    <a:pt x="0" y="0"/>
                  </a:moveTo>
                  <a:lnTo>
                    <a:pt x="19" y="28"/>
                  </a:lnTo>
                  <a:lnTo>
                    <a:pt x="47" y="0"/>
                  </a:lnTo>
                  <a:lnTo>
                    <a:pt x="1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49"/>
            <p:cNvSpPr>
              <a:spLocks noChangeArrowheads="1"/>
            </p:cNvSpPr>
            <p:nvPr/>
          </p:nvSpPr>
          <p:spPr bwMode="auto">
            <a:xfrm>
              <a:off x="7392860" y="2122583"/>
              <a:ext cx="97876" cy="305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7558316" y="2239493"/>
              <a:ext cx="76903" cy="275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2" name="Rectangle 51"/>
            <p:cNvSpPr>
              <a:spLocks noChangeArrowheads="1"/>
            </p:cNvSpPr>
            <p:nvPr/>
          </p:nvSpPr>
          <p:spPr bwMode="auto">
            <a:xfrm>
              <a:off x="7486075" y="1924590"/>
              <a:ext cx="2330" cy="4261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2763" name="Freeform 52"/>
            <p:cNvSpPr>
              <a:spLocks/>
            </p:cNvSpPr>
            <p:nvPr/>
          </p:nvSpPr>
          <p:spPr bwMode="auto">
            <a:xfrm>
              <a:off x="6161955" y="2706688"/>
              <a:ext cx="115887" cy="77787"/>
            </a:xfrm>
            <a:custGeom>
              <a:avLst/>
              <a:gdLst>
                <a:gd name="T0" fmla="*/ 0 w 47"/>
                <a:gd name="T1" fmla="*/ 83978423 h 37"/>
                <a:gd name="T2" fmla="*/ 54715925 w 47"/>
                <a:gd name="T3" fmla="*/ 0 h 37"/>
                <a:gd name="T4" fmla="*/ 224944068 w 47"/>
                <a:gd name="T5" fmla="*/ 0 h 37"/>
                <a:gd name="T6" fmla="*/ 285740341 w 47"/>
                <a:gd name="T7" fmla="*/ 83978423 h 37"/>
                <a:gd name="T8" fmla="*/ 224944068 w 47"/>
                <a:gd name="T9" fmla="*/ 163535603 h 37"/>
                <a:gd name="T10" fmla="*/ 54715925 w 47"/>
                <a:gd name="T11" fmla="*/ 163535603 h 37"/>
                <a:gd name="T12" fmla="*/ 0 w 47"/>
                <a:gd name="T13" fmla="*/ 83978423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37"/>
                <a:gd name="T23" fmla="*/ 47 w 4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37">
                  <a:moveTo>
                    <a:pt x="0" y="19"/>
                  </a:moveTo>
                  <a:lnTo>
                    <a:pt x="9" y="0"/>
                  </a:lnTo>
                  <a:lnTo>
                    <a:pt x="37" y="0"/>
                  </a:lnTo>
                  <a:lnTo>
                    <a:pt x="47" y="19"/>
                  </a:lnTo>
                  <a:lnTo>
                    <a:pt x="37" y="37"/>
                  </a:lnTo>
                  <a:lnTo>
                    <a:pt x="9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7600950" y="4802188"/>
            <a:ext cx="1627188" cy="5667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 smtClean="0">
                <a:solidFill>
                  <a:srgbClr val="FF0000"/>
                </a:solidFill>
                <a:latin typeface="+mn-lt"/>
                <a:ea typeface="+mn-ea"/>
              </a:rPr>
              <a:t>并联反馈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AE3D7C-C474-4261-81C6-8B96E3022DE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817C6-B346-440E-998B-342971D85E05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165" y="1285927"/>
            <a:ext cx="3406775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2521" y="4889030"/>
            <a:ext cx="2613025" cy="614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 smtClean="0">
                <a:ea typeface="+mn-ea"/>
                <a:cs typeface="Times New Roman" panose="02020603050405020304" pitchFamily="18" charset="0"/>
              </a:rPr>
              <a:t>求 </a:t>
            </a:r>
            <a:r>
              <a:rPr lang="en-US" altLang="zh-CN" sz="2600" b="1" i="1" kern="0" dirty="0" err="1" smtClean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600" b="1" kern="0" baseline="-25000" dirty="0" err="1" smtClean="0"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600" b="1" kern="0" baseline="-250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600" b="1" kern="0" dirty="0" smtClean="0">
                <a:ea typeface="+mn-ea"/>
                <a:cs typeface="Times New Roman" panose="02020603050405020304" pitchFamily="18" charset="0"/>
              </a:rPr>
              <a:t>的方法：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60909" y="4948561"/>
            <a:ext cx="16430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串联断路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1150" y="296863"/>
            <a:ext cx="3375025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en-US" altLang="zh-CN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(2)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求 </a:t>
            </a:r>
            <a:r>
              <a:rPr kumimoji="0" lang="en-US" altLang="zh-CN" sz="2600" b="1" i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kern="0" baseline="-250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、 </a:t>
            </a:r>
            <a:r>
              <a:rPr kumimoji="0" lang="en-US" altLang="zh-CN" sz="2600" b="1" i="1" kern="0" dirty="0" err="1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kern="0" baseline="-25000" dirty="0" err="1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altLang="zh-CN" sz="2600" b="1" kern="0" baseline="-250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的表达式</a:t>
            </a:r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40397"/>
              </p:ext>
            </p:extLst>
          </p:nvPr>
        </p:nvGraphicFramePr>
        <p:xfrm>
          <a:off x="4162353" y="3394127"/>
          <a:ext cx="2873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4" imgW="241200" imgH="279360" progId="Equation.DSMT4">
                  <p:embed/>
                </p:oleObj>
              </mc:Choice>
              <mc:Fallback>
                <p:oleObj name="Equation" r:id="rId4" imgW="241200" imgH="2793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353" y="3394127"/>
                        <a:ext cx="28733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8"/>
          <p:cNvSpPr>
            <a:spLocks noChangeArrowheads="1"/>
          </p:cNvSpPr>
          <p:nvPr/>
        </p:nvSpPr>
        <p:spPr bwMode="auto">
          <a:xfrm>
            <a:off x="1122925" y="5565827"/>
            <a:ext cx="4332995" cy="649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反馈线对地电压即为反馈电压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92365" y="2673402"/>
            <a:ext cx="180975" cy="179387"/>
            <a:chOff x="3854531" y="2217174"/>
            <a:chExt cx="252000" cy="252000"/>
          </a:xfrm>
        </p:grpSpPr>
        <p:sp>
          <p:nvSpPr>
            <p:cNvPr id="11" name="Line 85"/>
            <p:cNvSpPr>
              <a:spLocks noChangeShapeType="1"/>
            </p:cNvSpPr>
            <p:nvPr/>
          </p:nvSpPr>
          <p:spPr bwMode="auto">
            <a:xfrm rot="-1620000" flipH="1">
              <a:off x="3854531" y="2306378"/>
              <a:ext cx="252000" cy="735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000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rot="3780000" flipH="1">
              <a:off x="3857846" y="2306701"/>
              <a:ext cx="252000" cy="729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000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662165" y="3311577"/>
            <a:ext cx="358775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F</a:t>
            </a:r>
            <a:r>
              <a:rPr lang="zh-CN" altLang="en-US" sz="2400" b="1" i="1" kern="0" dirty="0" smtClean="0">
                <a:solidFill>
                  <a:srgbClr val="000000"/>
                </a:solidFill>
              </a:rPr>
              <a:t>*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192390" y="1724077"/>
            <a:ext cx="35877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A</a:t>
            </a:r>
            <a:r>
              <a:rPr lang="zh-CN" altLang="en-US" sz="2400" b="1" i="1" kern="0" dirty="0" smtClean="0">
                <a:solidFill>
                  <a:srgbClr val="000000"/>
                </a:solidFill>
              </a:rPr>
              <a:t>*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5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40776"/>
              </p:ext>
            </p:extLst>
          </p:nvPr>
        </p:nvGraphicFramePr>
        <p:xfrm>
          <a:off x="6367412" y="1121620"/>
          <a:ext cx="3148013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Visio" r:id="rId6" imgW="1499522" imgH="1445224" progId="Visio.Drawing.11">
                  <p:embed/>
                </p:oleObj>
              </mc:Choice>
              <mc:Fallback>
                <p:oleObj name="Visio" r:id="rId6" imgW="1499522" imgH="1445224" progId="Visio.Drawing.11">
                  <p:embed/>
                  <p:pic>
                    <p:nvPicPr>
                      <p:cNvPr id="4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12" y="1121620"/>
                        <a:ext cx="3148013" cy="303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46"/>
          <p:cNvSpPr>
            <a:spLocks noChangeShapeType="1"/>
          </p:cNvSpPr>
          <p:nvPr/>
        </p:nvSpPr>
        <p:spPr bwMode="auto">
          <a:xfrm flipH="1">
            <a:off x="7291337" y="1593107"/>
            <a:ext cx="304800" cy="8778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7572325" y="1983632"/>
            <a:ext cx="0" cy="4635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8481"/>
              </p:ext>
            </p:extLst>
          </p:nvPr>
        </p:nvGraphicFramePr>
        <p:xfrm>
          <a:off x="8743900" y="3042495"/>
          <a:ext cx="323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8" imgW="190440" imgH="279360" progId="Equation.DSMT4">
                  <p:embed/>
                </p:oleObj>
              </mc:Choice>
              <mc:Fallback>
                <p:oleObj name="Equation" r:id="rId8" imgW="190440" imgH="279360" progId="Equation.DSMT4">
                  <p:embed/>
                  <p:pic>
                    <p:nvPicPr>
                      <p:cNvPr id="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00" y="3042495"/>
                        <a:ext cx="3238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355506" y="4889030"/>
            <a:ext cx="2613025" cy="614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 smtClean="0">
                <a:ea typeface="+mn-ea"/>
                <a:cs typeface="Times New Roman" panose="02020603050405020304" pitchFamily="18" charset="0"/>
              </a:rPr>
              <a:t>求 </a:t>
            </a:r>
            <a:r>
              <a:rPr lang="en-US" altLang="zh-CN" sz="2600" b="1" i="1" kern="0" dirty="0" err="1" smtClean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600" b="1" kern="0" baseline="-25000" dirty="0" err="1" smtClean="0"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600" b="1" kern="0" baseline="-250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600" b="1" kern="0" dirty="0" smtClean="0">
                <a:ea typeface="+mn-ea"/>
                <a:cs typeface="Times New Roman" panose="02020603050405020304" pitchFamily="18" charset="0"/>
              </a:rPr>
              <a:t>的方法：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693894" y="4948561"/>
            <a:ext cx="16430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并联短路</a:t>
            </a:r>
          </a:p>
        </p:txBody>
      </p:sp>
      <p:sp>
        <p:nvSpPr>
          <p:cNvPr id="21" name="Rectangle 88"/>
          <p:cNvSpPr>
            <a:spLocks noChangeArrowheads="1"/>
          </p:cNvSpPr>
          <p:nvPr/>
        </p:nvSpPr>
        <p:spPr bwMode="auto">
          <a:xfrm>
            <a:off x="6293618" y="5566214"/>
            <a:ext cx="4633963" cy="648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流过</a:t>
            </a:r>
            <a:r>
              <a:rPr lang="zh-CN" altLang="en-US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反馈线的电流即为反馈信号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934400" y="3640982"/>
            <a:ext cx="360362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F</a:t>
            </a:r>
            <a:r>
              <a:rPr lang="zh-CN" altLang="en-US" sz="2400" b="1" i="1" kern="0" dirty="0" smtClean="0">
                <a:solidFill>
                  <a:srgbClr val="000000"/>
                </a:solidFill>
              </a:rPr>
              <a:t>*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340675" y="2023320"/>
            <a:ext cx="35877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A</a:t>
            </a:r>
            <a:r>
              <a:rPr lang="zh-CN" altLang="en-US" sz="2400" b="1" i="1" kern="0" dirty="0" smtClean="0">
                <a:solidFill>
                  <a:srgbClr val="000000"/>
                </a:solidFill>
              </a:rPr>
              <a:t>*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207592"/>
              </p:ext>
            </p:extLst>
          </p:nvPr>
        </p:nvGraphicFramePr>
        <p:xfrm>
          <a:off x="4868768" y="3546475"/>
          <a:ext cx="136270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Equation" r:id="rId10" imgW="571320" imgH="228600" progId="Equation.DSMT4">
                  <p:embed/>
                </p:oleObj>
              </mc:Choice>
              <mc:Fallback>
                <p:oleObj name="Equation" r:id="rId10" imgW="571320" imgH="228600" progId="Equation.DSMT4">
                  <p:embed/>
                  <p:pic>
                    <p:nvPicPr>
                      <p:cNvPr id="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768" y="3546475"/>
                        <a:ext cx="1362707" cy="540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17628"/>
              </p:ext>
            </p:extLst>
          </p:nvPr>
        </p:nvGraphicFramePr>
        <p:xfrm>
          <a:off x="9762281" y="3510064"/>
          <a:ext cx="1149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Equation" r:id="rId12" imgW="482400" imgH="228600" progId="Equation.DSMT4">
                  <p:embed/>
                </p:oleObj>
              </mc:Choice>
              <mc:Fallback>
                <p:oleObj name="Equation" r:id="rId12" imgW="482400" imgH="228600" progId="Equation.DSMT4">
                  <p:embed/>
                  <p:pic>
                    <p:nvPicPr>
                      <p:cNvPr id="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2281" y="3510064"/>
                        <a:ext cx="1149350" cy="539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4" grpId="0"/>
      <p:bldP spid="19" grpId="0"/>
      <p:bldP spid="20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1B546A-83AF-4936-9133-5C9A265F3C6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B0966-AE73-480D-8D02-D9553AA53FBA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38200" y="1897063"/>
            <a:ext cx="4506912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en-US" altLang="zh-CN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(3)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依据 </a:t>
            </a:r>
            <a:r>
              <a:rPr kumimoji="0" lang="en-US" altLang="zh-CN" sz="2600" b="1" i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kern="0" baseline="-250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i </a:t>
            </a:r>
            <a:r>
              <a:rPr kumimoji="0" lang="en-US" altLang="zh-CN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≈ </a:t>
            </a:r>
            <a:r>
              <a:rPr kumimoji="0" lang="en-US" altLang="zh-CN" sz="2600" b="1" i="1" kern="0" dirty="0" err="1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kern="0" baseline="-25000" dirty="0" err="1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altLang="zh-CN" sz="2600" b="1" kern="0" baseline="-250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求 </a:t>
            </a:r>
            <a:r>
              <a:rPr kumimoji="0" lang="en-US" altLang="zh-CN" sz="2600" b="1" i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i="1" kern="0" baseline="-250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altLang="zh-CN" sz="2600" b="1" kern="0" baseline="-250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f 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的表达式</a:t>
            </a:r>
          </a:p>
        </p:txBody>
      </p:sp>
      <p:graphicFrame>
        <p:nvGraphicFramePr>
          <p:cNvPr id="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64704"/>
              </p:ext>
            </p:extLst>
          </p:nvPr>
        </p:nvGraphicFramePr>
        <p:xfrm>
          <a:off x="4452844" y="2746374"/>
          <a:ext cx="320366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844" y="2746374"/>
                        <a:ext cx="3203668" cy="1196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385763" y="776288"/>
            <a:ext cx="11287125" cy="203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+mn-ea"/>
                <a:ea typeface="+mn-ea"/>
              </a:rPr>
              <a:t>反馈：</a:t>
            </a:r>
            <a:r>
              <a:rPr lang="zh-CN" altLang="zh-CN" b="1" kern="0" dirty="0" smtClean="0">
                <a:solidFill>
                  <a:srgbClr val="0000FF"/>
                </a:solidFill>
                <a:latin typeface="+mn-ea"/>
                <a:ea typeface="+mn-ea"/>
              </a:rPr>
              <a:t>将放大器的输出量（电流或电压）通过一定的网络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zh-CN" altLang="zh-CN" b="1" kern="0" dirty="0" smtClean="0">
                <a:solidFill>
                  <a:srgbClr val="0000FF"/>
                </a:solidFill>
                <a:latin typeface="+mn-ea"/>
                <a:ea typeface="+mn-ea"/>
              </a:rPr>
              <a:t>回送到放大器的输入回路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zh-CN" altLang="zh-CN" b="1" kern="0" dirty="0" smtClean="0">
                <a:solidFill>
                  <a:srgbClr val="FF0000"/>
                </a:solidFill>
                <a:latin typeface="+mn-ea"/>
                <a:ea typeface="+mn-ea"/>
              </a:rPr>
              <a:t>并同输入信号一起参与放大器的输入控制作用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ea typeface="+mn-ea"/>
              </a:rPr>
              <a:t>，从而使放大器的某些性能获得有效改善的过程。</a:t>
            </a: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557213" y="3890963"/>
            <a:ext cx="5743575" cy="739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+mn-ea"/>
                <a:ea typeface="+mn-ea"/>
              </a:rPr>
              <a:t>构成反馈的两个条件，缺一不可</a:t>
            </a:r>
            <a:endParaRPr lang="zh-CN" altLang="zh-CN" b="1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6300788" y="3233738"/>
            <a:ext cx="4929187" cy="738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kern="0" dirty="0" smtClean="0">
                <a:latin typeface="+mn-ea"/>
                <a:ea typeface="+mn-ea"/>
              </a:rPr>
              <a:t>从信号</a:t>
            </a:r>
            <a:r>
              <a:rPr lang="zh-CN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流向</a:t>
            </a:r>
            <a:r>
              <a:rPr lang="zh-CN" altLang="en-US" b="1" kern="0" dirty="0" smtClean="0">
                <a:latin typeface="+mn-ea"/>
                <a:ea typeface="+mn-ea"/>
              </a:rPr>
              <a:t>看，</a:t>
            </a:r>
            <a:r>
              <a:rPr lang="zh-CN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反向传输</a:t>
            </a:r>
            <a:endParaRPr lang="zh-CN" altLang="zh-CN" b="1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6300788" y="4603750"/>
            <a:ext cx="4772025" cy="738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kern="0" dirty="0" smtClean="0">
                <a:latin typeface="+mn-ea"/>
                <a:ea typeface="+mn-ea"/>
              </a:rPr>
              <a:t>从信号</a:t>
            </a:r>
            <a:r>
              <a:rPr lang="zh-CN" altLang="en-US" b="1" kern="0" dirty="0" smtClean="0">
                <a:solidFill>
                  <a:srgbClr val="FF0000"/>
                </a:solidFill>
                <a:latin typeface="+mn-ea"/>
                <a:ea typeface="+mn-ea"/>
              </a:rPr>
              <a:t>作用</a:t>
            </a:r>
            <a:r>
              <a:rPr lang="zh-CN" altLang="en-US" b="1" kern="0" dirty="0">
                <a:latin typeface="+mn-ea"/>
                <a:ea typeface="+mn-ea"/>
              </a:rPr>
              <a:t>看</a:t>
            </a:r>
            <a:r>
              <a:rPr lang="zh-CN" altLang="en-US" b="1" kern="0" dirty="0" smtClean="0">
                <a:latin typeface="+mn-ea"/>
                <a:ea typeface="+mn-ea"/>
              </a:rPr>
              <a:t>，</a:t>
            </a:r>
            <a:r>
              <a:rPr lang="zh-CN" altLang="en-US" b="1" kern="0" dirty="0" smtClean="0">
                <a:solidFill>
                  <a:srgbClr val="FF0000"/>
                </a:solidFill>
                <a:latin typeface="+mn-ea"/>
                <a:ea typeface="+mn-ea"/>
              </a:rPr>
              <a:t>参与控制</a:t>
            </a:r>
            <a:endParaRPr lang="zh-CN" altLang="zh-CN" b="1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Object 43"/>
          <p:cNvGraphicFramePr>
            <a:graphicFrameLocks noChangeAspect="1"/>
          </p:cNvGraphicFramePr>
          <p:nvPr/>
        </p:nvGraphicFramePr>
        <p:xfrm>
          <a:off x="5964238" y="3228975"/>
          <a:ext cx="522287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3" imgW="177480" imgH="253800" progId="Equation.DSMT4">
                  <p:embed/>
                </p:oleObj>
              </mc:Choice>
              <mc:Fallback>
                <p:oleObj name="Equation" r:id="rId3" imgW="177480" imgH="253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3228975"/>
                        <a:ext cx="522287" cy="227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3A88FD-0721-4193-BC9B-8368E64D519F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31A30-8BD1-49DB-8E7F-E11081EB37B7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29B1B6-FA1C-4F2D-9C1B-2F399027ED22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F4CEB-0556-42BC-BE50-53EE0EA80C9E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1458913" y="830263"/>
          <a:ext cx="84423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Visio" r:id="rId3" imgW="3299504" imgH="1867814" progId="Visio.Drawing.11">
                  <p:embed/>
                </p:oleObj>
              </mc:Choice>
              <mc:Fallback>
                <p:oleObj name="Visio" r:id="rId3" imgW="3299504" imgH="1867814" progId="Visio.Drawing.11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34" t="6625" r="4758" b="2208"/>
                      <a:stretch>
                        <a:fillRect/>
                      </a:stretch>
                    </p:blipFill>
                    <p:spPr bwMode="auto">
                      <a:xfrm>
                        <a:off x="1458913" y="830263"/>
                        <a:ext cx="8442325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54525" y="3289300"/>
            <a:ext cx="160338" cy="198438"/>
            <a:chOff x="655" y="2602"/>
            <a:chExt cx="167" cy="15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655" y="2602"/>
              <a:ext cx="146" cy="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57" y="2603"/>
              <a:ext cx="165" cy="1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Oval 7"/>
          <p:cNvSpPr>
            <a:spLocks noChangeArrowheads="1"/>
          </p:cNvSpPr>
          <p:nvPr/>
        </p:nvSpPr>
        <p:spPr bwMode="auto">
          <a:xfrm rot="19934308">
            <a:off x="3867150" y="3436938"/>
            <a:ext cx="2225675" cy="134461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aphicFrame>
        <p:nvGraphicFramePr>
          <p:cNvPr id="9" name="Object 77"/>
          <p:cNvGraphicFramePr>
            <a:graphicFrameLocks noChangeAspect="1"/>
          </p:cNvGraphicFramePr>
          <p:nvPr/>
        </p:nvGraphicFramePr>
        <p:xfrm>
          <a:off x="7897813" y="2943225"/>
          <a:ext cx="2012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5" imgW="1002960" imgH="431640" progId="Equation.DSMT4">
                  <p:embed/>
                </p:oleObj>
              </mc:Choice>
              <mc:Fallback>
                <p:oleObj name="Equation" r:id="rId5" imgW="1002960" imgH="4316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2943225"/>
                        <a:ext cx="2012950" cy="866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FAB3C7-FCD0-4409-AEC9-4F4D5BA49DE8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94A10-9619-4C80-9D27-3B1936766309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graphicFrame>
        <p:nvGraphicFramePr>
          <p:cNvPr id="4" name="Object 197"/>
          <p:cNvGraphicFramePr>
            <a:graphicFrameLocks noChangeAspect="1"/>
          </p:cNvGraphicFramePr>
          <p:nvPr/>
        </p:nvGraphicFramePr>
        <p:xfrm>
          <a:off x="3889375" y="4889500"/>
          <a:ext cx="20812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Equation" r:id="rId3" imgW="1041120" imgH="444240" progId="Equation.DSMT4">
                  <p:embed/>
                </p:oleObj>
              </mc:Choice>
              <mc:Fallback>
                <p:oleObj name="Equation" r:id="rId3" imgW="1041120" imgH="44424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4889500"/>
                        <a:ext cx="208121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8"/>
          <p:cNvGraphicFramePr>
            <a:graphicFrameLocks noChangeAspect="1"/>
          </p:cNvGraphicFramePr>
          <p:nvPr/>
        </p:nvGraphicFramePr>
        <p:xfrm>
          <a:off x="2146300" y="510540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Equation" r:id="rId5" imgW="508000" imgH="228600" progId="Equation.DSMT4">
                  <p:embed/>
                </p:oleObj>
              </mc:Choice>
              <mc:Fallback>
                <p:oleObj name="Equation" r:id="rId5" imgW="508000" imgH="2286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105400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9"/>
          <p:cNvGraphicFramePr>
            <a:graphicFrameLocks noChangeAspect="1"/>
          </p:cNvGraphicFramePr>
          <p:nvPr/>
        </p:nvGraphicFramePr>
        <p:xfrm>
          <a:off x="6486525" y="4889500"/>
          <a:ext cx="1219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0" name="Equation" r:id="rId7" imgW="609480" imgH="444240" progId="Equation.DSMT4">
                  <p:embed/>
                </p:oleObj>
              </mc:Choice>
              <mc:Fallback>
                <p:oleObj name="Equation" r:id="rId7" imgW="609480" imgH="44424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4889500"/>
                        <a:ext cx="12192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76" name="Object 200"/>
          <p:cNvGraphicFramePr>
            <a:graphicFrameLocks noChangeAspect="1"/>
          </p:cNvGraphicFramePr>
          <p:nvPr/>
        </p:nvGraphicFramePr>
        <p:xfrm>
          <a:off x="1495425" y="252413"/>
          <a:ext cx="8161338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1" name="Visio" r:id="rId9" imgW="3299504" imgH="1867814" progId="Visio.Drawing.11">
                  <p:embed/>
                </p:oleObj>
              </mc:Choice>
              <mc:Fallback>
                <p:oleObj name="Visio" r:id="rId9" imgW="3299504" imgH="1867814" progId="Visio.Drawing.11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34" t="6625" r="4758" b="2208"/>
                      <a:stretch>
                        <a:fillRect/>
                      </a:stretch>
                    </p:blipFill>
                    <p:spPr bwMode="auto">
                      <a:xfrm>
                        <a:off x="1495425" y="252413"/>
                        <a:ext cx="8161338" cy="451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80" name="Group 4"/>
          <p:cNvGrpSpPr>
            <a:grpSpLocks/>
          </p:cNvGrpSpPr>
          <p:nvPr/>
        </p:nvGrpSpPr>
        <p:grpSpPr bwMode="auto">
          <a:xfrm>
            <a:off x="4392613" y="2781300"/>
            <a:ext cx="117475" cy="112713"/>
            <a:chOff x="655" y="2602"/>
            <a:chExt cx="167" cy="15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655" y="2602"/>
              <a:ext cx="147" cy="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57" y="2602"/>
              <a:ext cx="165" cy="1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" name="Object 201"/>
          <p:cNvGraphicFramePr>
            <a:graphicFrameLocks noChangeAspect="1"/>
          </p:cNvGraphicFramePr>
          <p:nvPr/>
        </p:nvGraphicFramePr>
        <p:xfrm>
          <a:off x="7824788" y="4889500"/>
          <a:ext cx="1320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" name="Equation" r:id="rId11" imgW="660240" imgH="444240" progId="Equation.DSMT4">
                  <p:embed/>
                </p:oleObj>
              </mc:Choice>
              <mc:Fallback>
                <p:oleObj name="Equation" r:id="rId11" imgW="660240" imgH="44424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889500"/>
                        <a:ext cx="13208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08500" y="443557"/>
            <a:ext cx="4784725" cy="2405062"/>
            <a:chOff x="277" y="332"/>
            <a:chExt cx="3014" cy="1515"/>
          </a:xfrm>
        </p:grpSpPr>
        <p:grpSp>
          <p:nvGrpSpPr>
            <p:cNvPr id="116741" name="Group 4"/>
            <p:cNvGrpSpPr>
              <a:grpSpLocks/>
            </p:cNvGrpSpPr>
            <p:nvPr/>
          </p:nvGrpSpPr>
          <p:grpSpPr bwMode="auto">
            <a:xfrm>
              <a:off x="1517" y="1325"/>
              <a:ext cx="1009" cy="522"/>
              <a:chOff x="2612" y="2045"/>
              <a:chExt cx="1009" cy="522"/>
            </a:xfrm>
          </p:grpSpPr>
          <p:sp>
            <p:nvSpPr>
              <p:cNvPr id="2" name="Rectangle 5"/>
              <p:cNvSpPr>
                <a:spLocks noChangeArrowheads="1"/>
              </p:cNvSpPr>
              <p:nvPr/>
            </p:nvSpPr>
            <p:spPr bwMode="auto">
              <a:xfrm>
                <a:off x="2747" y="2097"/>
                <a:ext cx="748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200" b="1" kern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反馈网络</a:t>
                </a:r>
                <a:endParaRPr lang="zh-CN" altLang="en-US" b="1" kern="0" smtClean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505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sz="2000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3109" y="2356"/>
                <a:ext cx="81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F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6745" name="Group 8"/>
            <p:cNvGrpSpPr>
              <a:grpSpLocks/>
            </p:cNvGrpSpPr>
            <p:nvPr/>
          </p:nvGrpSpPr>
          <p:grpSpPr bwMode="auto">
            <a:xfrm>
              <a:off x="1398" y="365"/>
              <a:ext cx="1247" cy="664"/>
              <a:chOff x="2493" y="1085"/>
              <a:chExt cx="1247" cy="664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7" cy="664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2717" y="1142"/>
                <a:ext cx="933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基本放大器</a:t>
                </a:r>
                <a:endParaRPr lang="zh-CN" altLang="en-US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3096" y="1501"/>
                <a:ext cx="10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A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6749" name="Group 12"/>
            <p:cNvGrpSpPr>
              <a:grpSpLocks/>
            </p:cNvGrpSpPr>
            <p:nvPr/>
          </p:nvGrpSpPr>
          <p:grpSpPr bwMode="auto">
            <a:xfrm>
              <a:off x="1769" y="674"/>
              <a:ext cx="505" cy="53"/>
              <a:chOff x="2864" y="1394"/>
              <a:chExt cx="505" cy="53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2864" y="1421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auto">
              <a:xfrm>
                <a:off x="3196" y="1394"/>
                <a:ext cx="173" cy="53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2645" y="701"/>
              <a:ext cx="646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2688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2942" y="678"/>
              <a:ext cx="1" cy="894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2902" y="674"/>
              <a:ext cx="66" cy="53"/>
            </a:xfrm>
            <a:custGeom>
              <a:avLst/>
              <a:gdLst>
                <a:gd name="T0" fmla="*/ 0 w 66"/>
                <a:gd name="T1" fmla="*/ 27 h 53"/>
                <a:gd name="T2" fmla="*/ 27 w 66"/>
                <a:gd name="T3" fmla="*/ 0 h 53"/>
                <a:gd name="T4" fmla="*/ 53 w 66"/>
                <a:gd name="T5" fmla="*/ 0 h 53"/>
                <a:gd name="T6" fmla="*/ 66 w 66"/>
                <a:gd name="T7" fmla="*/ 27 h 53"/>
                <a:gd name="T8" fmla="*/ 53 w 66"/>
                <a:gd name="T9" fmla="*/ 53 h 53"/>
                <a:gd name="T10" fmla="*/ 27 w 66"/>
                <a:gd name="T11" fmla="*/ 53 h 53"/>
                <a:gd name="T12" fmla="*/ 0 w 66"/>
                <a:gd name="T13" fmla="*/ 27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16756" name="Group 20"/>
            <p:cNvGrpSpPr>
              <a:grpSpLocks/>
            </p:cNvGrpSpPr>
            <p:nvPr/>
          </p:nvGrpSpPr>
          <p:grpSpPr bwMode="auto">
            <a:xfrm>
              <a:off x="1769" y="1589"/>
              <a:ext cx="505" cy="67"/>
              <a:chOff x="2864" y="2309"/>
              <a:chExt cx="505" cy="67"/>
            </a:xfrm>
          </p:grpSpPr>
          <p:sp>
            <p:nvSpPr>
              <p:cNvPr id="57" name="Line 21"/>
              <p:cNvSpPr>
                <a:spLocks noChangeShapeType="1"/>
              </p:cNvSpPr>
              <p:nvPr/>
            </p:nvSpPr>
            <p:spPr bwMode="auto">
              <a:xfrm>
                <a:off x="2864" y="2349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2864" y="2309"/>
                <a:ext cx="160" cy="67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V="1">
              <a:off x="2526" y="1578"/>
              <a:ext cx="424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2526" y="1551"/>
              <a:ext cx="159" cy="66"/>
            </a:xfrm>
            <a:custGeom>
              <a:avLst/>
              <a:gdLst>
                <a:gd name="T0" fmla="*/ 159 w 159"/>
                <a:gd name="T1" fmla="*/ 0 h 66"/>
                <a:gd name="T2" fmla="*/ 133 w 159"/>
                <a:gd name="T3" fmla="*/ 26 h 66"/>
                <a:gd name="T4" fmla="*/ 159 w 159"/>
                <a:gd name="T5" fmla="*/ 66 h 66"/>
                <a:gd name="T6" fmla="*/ 0 w 159"/>
                <a:gd name="T7" fmla="*/ 26 h 66"/>
                <a:gd name="T8" fmla="*/ 159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994" y="702"/>
              <a:ext cx="404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16762" name="Group 26"/>
            <p:cNvGrpSpPr>
              <a:grpSpLocks/>
            </p:cNvGrpSpPr>
            <p:nvPr/>
          </p:nvGrpSpPr>
          <p:grpSpPr bwMode="auto">
            <a:xfrm>
              <a:off x="657" y="515"/>
              <a:ext cx="372" cy="372"/>
              <a:chOff x="1112" y="1235"/>
              <a:chExt cx="372" cy="372"/>
            </a:xfrm>
          </p:grpSpPr>
          <p:sp>
            <p:nvSpPr>
              <p:cNvPr id="60" name="Freeform 27"/>
              <p:cNvSpPr>
                <a:spLocks/>
              </p:cNvSpPr>
              <p:nvPr/>
            </p:nvSpPr>
            <p:spPr bwMode="auto">
              <a:xfrm>
                <a:off x="1112" y="1235"/>
                <a:ext cx="372" cy="372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Rectangle 28"/>
              <p:cNvSpPr>
                <a:spLocks noChangeArrowheads="1"/>
              </p:cNvSpPr>
              <p:nvPr/>
            </p:nvSpPr>
            <p:spPr bwMode="auto">
              <a:xfrm>
                <a:off x="1203" y="1292"/>
                <a:ext cx="17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∑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296" y="701"/>
              <a:ext cx="361" cy="1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85" y="674"/>
              <a:ext cx="172" cy="53"/>
            </a:xfrm>
            <a:custGeom>
              <a:avLst/>
              <a:gdLst>
                <a:gd name="T0" fmla="*/ 0 w 172"/>
                <a:gd name="T1" fmla="*/ 0 h 53"/>
                <a:gd name="T2" fmla="*/ 40 w 172"/>
                <a:gd name="T3" fmla="*/ 27 h 53"/>
                <a:gd name="T4" fmla="*/ 0 w 172"/>
                <a:gd name="T5" fmla="*/ 53 h 53"/>
                <a:gd name="T6" fmla="*/ 172 w 172"/>
                <a:gd name="T7" fmla="*/ 27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6736" name="Line 32"/>
            <p:cNvSpPr>
              <a:spLocks noChangeShapeType="1"/>
            </p:cNvSpPr>
            <p:nvPr/>
          </p:nvSpPr>
          <p:spPr bwMode="auto">
            <a:xfrm>
              <a:off x="836" y="1577"/>
              <a:ext cx="681" cy="1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V="1">
              <a:off x="843" y="887"/>
              <a:ext cx="1" cy="69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803" y="887"/>
              <a:ext cx="67" cy="159"/>
            </a:xfrm>
            <a:custGeom>
              <a:avLst/>
              <a:gdLst>
                <a:gd name="T0" fmla="*/ 0 w 67"/>
                <a:gd name="T1" fmla="*/ 159 h 159"/>
                <a:gd name="T2" fmla="*/ 40 w 67"/>
                <a:gd name="T3" fmla="*/ 132 h 159"/>
                <a:gd name="T4" fmla="*/ 67 w 67"/>
                <a:gd name="T5" fmla="*/ 159 h 159"/>
                <a:gd name="T6" fmla="*/ 40 w 67"/>
                <a:gd name="T7" fmla="*/ 0 h 159"/>
                <a:gd name="T8" fmla="*/ 0 w 67"/>
                <a:gd name="T9" fmla="*/ 15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16770" name="Group 35"/>
            <p:cNvGrpSpPr>
              <a:grpSpLocks/>
            </p:cNvGrpSpPr>
            <p:nvPr/>
          </p:nvGrpSpPr>
          <p:grpSpPr bwMode="auto">
            <a:xfrm>
              <a:off x="1245" y="1293"/>
              <a:ext cx="151" cy="238"/>
              <a:chOff x="1867" y="2301"/>
              <a:chExt cx="151" cy="238"/>
            </a:xfrm>
          </p:grpSpPr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1867" y="23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1980" y="2394"/>
                <a:ext cx="38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964" y="959"/>
              <a:ext cx="14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16774" name="Group 39"/>
            <p:cNvGrpSpPr>
              <a:grpSpLocks/>
            </p:cNvGrpSpPr>
            <p:nvPr/>
          </p:nvGrpSpPr>
          <p:grpSpPr bwMode="auto">
            <a:xfrm>
              <a:off x="1073" y="332"/>
              <a:ext cx="248" cy="249"/>
              <a:chOff x="1928" y="1482"/>
              <a:chExt cx="248" cy="249"/>
            </a:xfrm>
          </p:grpSpPr>
          <p:sp>
            <p:nvSpPr>
              <p:cNvPr id="116737" name="Rectangle 40"/>
              <p:cNvSpPr>
                <a:spLocks noChangeArrowheads="1"/>
              </p:cNvSpPr>
              <p:nvPr/>
            </p:nvSpPr>
            <p:spPr bwMode="auto">
              <a:xfrm>
                <a:off x="1928" y="1507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040" y="1586"/>
                <a:ext cx="29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738" name="Rectangle 42"/>
              <p:cNvSpPr>
                <a:spLocks noChangeArrowheads="1"/>
              </p:cNvSpPr>
              <p:nvPr/>
            </p:nvSpPr>
            <p:spPr bwMode="auto">
              <a:xfrm>
                <a:off x="1983" y="1482"/>
                <a:ext cx="193" cy="23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′</a:t>
                </a:r>
              </a:p>
            </p:txBody>
          </p:sp>
        </p:grp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1225" y="67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3072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16780" name="Group 52"/>
            <p:cNvGrpSpPr>
              <a:grpSpLocks/>
            </p:cNvGrpSpPr>
            <p:nvPr/>
          </p:nvGrpSpPr>
          <p:grpSpPr bwMode="auto">
            <a:xfrm>
              <a:off x="277" y="421"/>
              <a:ext cx="129" cy="224"/>
              <a:chOff x="542" y="1141"/>
              <a:chExt cx="129" cy="224"/>
            </a:xfrm>
          </p:grpSpPr>
          <p:sp>
            <p:nvSpPr>
              <p:cNvPr id="116739" name="Rectangle 53"/>
              <p:cNvSpPr>
                <a:spLocks noChangeArrowheads="1"/>
              </p:cNvSpPr>
              <p:nvPr/>
            </p:nvSpPr>
            <p:spPr bwMode="auto">
              <a:xfrm>
                <a:off x="542" y="114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740" name="Rectangle 54"/>
              <p:cNvSpPr>
                <a:spLocks noChangeArrowheads="1"/>
              </p:cNvSpPr>
              <p:nvPr/>
            </p:nvSpPr>
            <p:spPr bwMode="auto">
              <a:xfrm>
                <a:off x="642" y="1220"/>
                <a:ext cx="29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6783" name="Group 55"/>
            <p:cNvGrpSpPr>
              <a:grpSpLocks/>
            </p:cNvGrpSpPr>
            <p:nvPr/>
          </p:nvGrpSpPr>
          <p:grpSpPr bwMode="auto">
            <a:xfrm>
              <a:off x="2989" y="394"/>
              <a:ext cx="175" cy="224"/>
              <a:chOff x="4994" y="1114"/>
              <a:chExt cx="175" cy="224"/>
            </a:xfrm>
          </p:grpSpPr>
          <p:sp>
            <p:nvSpPr>
              <p:cNvPr id="116742" name="Rectangle 56"/>
              <p:cNvSpPr>
                <a:spLocks noChangeArrowheads="1"/>
              </p:cNvSpPr>
              <p:nvPr/>
            </p:nvSpPr>
            <p:spPr bwMode="auto">
              <a:xfrm>
                <a:off x="4994" y="111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743" name="Rectangle 57"/>
              <p:cNvSpPr>
                <a:spLocks noChangeArrowheads="1"/>
              </p:cNvSpPr>
              <p:nvPr/>
            </p:nvSpPr>
            <p:spPr bwMode="auto">
              <a:xfrm>
                <a:off x="5103" y="1193"/>
                <a:ext cx="66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o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6786" name="Group 59"/>
            <p:cNvGrpSpPr>
              <a:grpSpLocks/>
            </p:cNvGrpSpPr>
            <p:nvPr/>
          </p:nvGrpSpPr>
          <p:grpSpPr bwMode="auto">
            <a:xfrm>
              <a:off x="485" y="484"/>
              <a:ext cx="141" cy="141"/>
              <a:chOff x="940" y="1204"/>
              <a:chExt cx="141" cy="141"/>
            </a:xfrm>
          </p:grpSpPr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>
                <a:off x="940" y="1268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61"/>
              <p:cNvSpPr>
                <a:spLocks noChangeShapeType="1"/>
              </p:cNvSpPr>
              <p:nvPr/>
            </p:nvSpPr>
            <p:spPr bwMode="auto">
              <a:xfrm rot="-5400000">
                <a:off x="931" y="1274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6922" name="Group 186"/>
          <p:cNvGrpSpPr>
            <a:grpSpLocks/>
          </p:cNvGrpSpPr>
          <p:nvPr/>
        </p:nvGrpSpPr>
        <p:grpSpPr bwMode="auto">
          <a:xfrm>
            <a:off x="1838325" y="3020068"/>
            <a:ext cx="8118475" cy="3578225"/>
            <a:chOff x="1158" y="1672"/>
            <a:chExt cx="5114" cy="2254"/>
          </a:xfrm>
        </p:grpSpPr>
        <p:sp>
          <p:nvSpPr>
            <p:cNvPr id="116907" name="AutoShape 171"/>
            <p:cNvSpPr>
              <a:spLocks noChangeArrowheads="1"/>
            </p:cNvSpPr>
            <p:nvPr/>
          </p:nvSpPr>
          <p:spPr bwMode="auto">
            <a:xfrm>
              <a:off x="4405" y="2539"/>
              <a:ext cx="135" cy="26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832" name="Line 103"/>
            <p:cNvSpPr>
              <a:spLocks noChangeShapeType="1"/>
            </p:cNvSpPr>
            <p:nvPr/>
          </p:nvSpPr>
          <p:spPr bwMode="auto">
            <a:xfrm>
              <a:off x="5413" y="2125"/>
              <a:ext cx="0" cy="120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68" y="2868"/>
              <a:ext cx="149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5934" y="2102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5 w 51"/>
                <a:gd name="T5" fmla="*/ 0 h 50"/>
                <a:gd name="T6" fmla="*/ 57 w 51"/>
                <a:gd name="T7" fmla="*/ 35 h 50"/>
                <a:gd name="T8" fmla="*/ 35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30"/>
                  </a:lnTo>
                  <a:lnTo>
                    <a:pt x="31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942" y="2844"/>
              <a:ext cx="57" cy="46"/>
            </a:xfrm>
            <a:custGeom>
              <a:avLst/>
              <a:gdLst>
                <a:gd name="T0" fmla="*/ 0 w 51"/>
                <a:gd name="T1" fmla="*/ 23 h 40"/>
                <a:gd name="T2" fmla="*/ 11 w 51"/>
                <a:gd name="T3" fmla="*/ 0 h 40"/>
                <a:gd name="T4" fmla="*/ 35 w 51"/>
                <a:gd name="T5" fmla="*/ 0 h 40"/>
                <a:gd name="T6" fmla="*/ 57 w 51"/>
                <a:gd name="T7" fmla="*/ 23 h 40"/>
                <a:gd name="T8" fmla="*/ 35 w 51"/>
                <a:gd name="T9" fmla="*/ 46 h 40"/>
                <a:gd name="T10" fmla="*/ 11 w 51"/>
                <a:gd name="T11" fmla="*/ 46 h 40"/>
                <a:gd name="T12" fmla="*/ 0 w 51"/>
                <a:gd name="T13" fmla="*/ 23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40">
                  <a:moveTo>
                    <a:pt x="0" y="20"/>
                  </a:moveTo>
                  <a:lnTo>
                    <a:pt x="10" y="0"/>
                  </a:lnTo>
                  <a:lnTo>
                    <a:pt x="31" y="0"/>
                  </a:lnTo>
                  <a:lnTo>
                    <a:pt x="51" y="20"/>
                  </a:lnTo>
                  <a:lnTo>
                    <a:pt x="31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378" y="2111"/>
              <a:ext cx="57" cy="58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 flipH="1">
              <a:off x="5001" y="3675"/>
              <a:ext cx="79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V="1">
              <a:off x="5965" y="2152"/>
              <a:ext cx="4" cy="6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5930" y="2392"/>
              <a:ext cx="81" cy="22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816" name="Object 80"/>
            <p:cNvGraphicFramePr>
              <a:graphicFrameLocks noChangeAspect="1"/>
            </p:cNvGraphicFramePr>
            <p:nvPr/>
          </p:nvGraphicFramePr>
          <p:xfrm>
            <a:off x="6074" y="2415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7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4" y="2415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817" name="Group 88"/>
            <p:cNvGrpSpPr>
              <a:grpSpLocks/>
            </p:cNvGrpSpPr>
            <p:nvPr/>
          </p:nvGrpSpPr>
          <p:grpSpPr bwMode="auto">
            <a:xfrm>
              <a:off x="5655" y="2430"/>
              <a:ext cx="154" cy="180"/>
              <a:chOff x="2771" y="1230"/>
              <a:chExt cx="154" cy="180"/>
            </a:xfrm>
          </p:grpSpPr>
          <p:sp>
            <p:nvSpPr>
              <p:cNvPr id="109" name="Rectangle 89"/>
              <p:cNvSpPr>
                <a:spLocks noChangeArrowheads="1"/>
              </p:cNvSpPr>
              <p:nvPr/>
            </p:nvSpPr>
            <p:spPr bwMode="auto">
              <a:xfrm>
                <a:off x="2771" y="123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90"/>
              <p:cNvSpPr>
                <a:spLocks noChangeArrowheads="1"/>
              </p:cNvSpPr>
              <p:nvPr/>
            </p:nvSpPr>
            <p:spPr bwMode="auto">
              <a:xfrm>
                <a:off x="2869" y="127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5061" y="3400"/>
              <a:ext cx="41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dirty="0" smtClean="0">
                  <a:solidFill>
                    <a:srgbClr val="0000FF"/>
                  </a:solidFill>
                  <a:latin typeface="+mn-ea"/>
                  <a:ea typeface="+mn-ea"/>
                </a:rPr>
                <a:t>取样端</a:t>
              </a:r>
              <a:endParaRPr lang="zh-CN" altLang="en-US" b="1" kern="0" dirty="0" smtClean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5407" y="1912"/>
              <a:ext cx="41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dirty="0" smtClean="0">
                  <a:solidFill>
                    <a:srgbClr val="FF0000"/>
                  </a:solidFill>
                  <a:latin typeface="+mn-ea"/>
                  <a:ea typeface="+mn-ea"/>
                </a:rPr>
                <a:t>输出端</a:t>
              </a:r>
              <a:endParaRPr lang="zh-CN" altLang="en-US" b="1" kern="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16822" name="Group 93"/>
            <p:cNvGrpSpPr>
              <a:grpSpLocks/>
            </p:cNvGrpSpPr>
            <p:nvPr/>
          </p:nvGrpSpPr>
          <p:grpSpPr bwMode="auto">
            <a:xfrm>
              <a:off x="5070" y="1879"/>
              <a:ext cx="118" cy="180"/>
              <a:chOff x="439" y="1230"/>
              <a:chExt cx="118" cy="180"/>
            </a:xfrm>
          </p:grpSpPr>
          <p:sp>
            <p:nvSpPr>
              <p:cNvPr id="107" name="Rectangle 94"/>
              <p:cNvSpPr>
                <a:spLocks noChangeArrowheads="1"/>
              </p:cNvSpPr>
              <p:nvPr/>
            </p:nvSpPr>
            <p:spPr bwMode="auto">
              <a:xfrm>
                <a:off x="439" y="1230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501" y="127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116825" name="Group 96"/>
            <p:cNvGrpSpPr>
              <a:grpSpLocks/>
            </p:cNvGrpSpPr>
            <p:nvPr/>
          </p:nvGrpSpPr>
          <p:grpSpPr bwMode="auto">
            <a:xfrm>
              <a:off x="5565" y="3376"/>
              <a:ext cx="136" cy="180"/>
              <a:chOff x="-586" y="2980"/>
              <a:chExt cx="136" cy="180"/>
            </a:xfrm>
          </p:grpSpPr>
          <p:sp>
            <p:nvSpPr>
              <p:cNvPr id="105" name="Rectangle 97"/>
              <p:cNvSpPr>
                <a:spLocks noChangeArrowheads="1"/>
              </p:cNvSpPr>
              <p:nvPr/>
            </p:nvSpPr>
            <p:spPr bwMode="auto">
              <a:xfrm>
                <a:off x="-586" y="298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U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98"/>
              <p:cNvSpPr>
                <a:spLocks noChangeArrowheads="1"/>
              </p:cNvSpPr>
              <p:nvPr/>
            </p:nvSpPr>
            <p:spPr bwMode="auto">
              <a:xfrm>
                <a:off x="-506" y="302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116828" name="Group 99"/>
            <p:cNvGrpSpPr>
              <a:grpSpLocks/>
            </p:cNvGrpSpPr>
            <p:nvPr/>
          </p:nvGrpSpPr>
          <p:grpSpPr bwMode="auto">
            <a:xfrm>
              <a:off x="5143" y="3075"/>
              <a:ext cx="109" cy="180"/>
              <a:chOff x="-1035" y="2796"/>
              <a:chExt cx="109" cy="180"/>
            </a:xfrm>
          </p:grpSpPr>
          <p:sp>
            <p:nvSpPr>
              <p:cNvPr id="103" name="Rectangle 100"/>
              <p:cNvSpPr>
                <a:spLocks noChangeArrowheads="1"/>
              </p:cNvSpPr>
              <p:nvPr/>
            </p:nvSpPr>
            <p:spPr bwMode="auto">
              <a:xfrm>
                <a:off x="-1035" y="2796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01"/>
              <p:cNvSpPr>
                <a:spLocks noChangeArrowheads="1"/>
              </p:cNvSpPr>
              <p:nvPr/>
            </p:nvSpPr>
            <p:spPr bwMode="auto">
              <a:xfrm>
                <a:off x="-982" y="284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>
              <a:off x="4956" y="2137"/>
              <a:ext cx="9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833" name="Line 104"/>
            <p:cNvSpPr>
              <a:spLocks noChangeShapeType="1"/>
            </p:cNvSpPr>
            <p:nvPr/>
          </p:nvSpPr>
          <p:spPr bwMode="auto">
            <a:xfrm>
              <a:off x="4998" y="3334"/>
              <a:ext cx="4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6834" name="Group 105"/>
            <p:cNvGrpSpPr>
              <a:grpSpLocks/>
            </p:cNvGrpSpPr>
            <p:nvPr/>
          </p:nvGrpSpPr>
          <p:grpSpPr bwMode="auto">
            <a:xfrm>
              <a:off x="5846" y="2882"/>
              <a:ext cx="231" cy="249"/>
              <a:chOff x="1808" y="2360"/>
              <a:chExt cx="184" cy="176"/>
            </a:xfrm>
          </p:grpSpPr>
          <p:sp>
            <p:nvSpPr>
              <p:cNvPr id="116744" name="Line 106"/>
              <p:cNvSpPr>
                <a:spLocks noChangeShapeType="1"/>
              </p:cNvSpPr>
              <p:nvPr/>
            </p:nvSpPr>
            <p:spPr bwMode="auto">
              <a:xfrm>
                <a:off x="1904" y="2360"/>
                <a:ext cx="0" cy="176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46" name="Line 107"/>
              <p:cNvSpPr>
                <a:spLocks noChangeShapeType="1"/>
              </p:cNvSpPr>
              <p:nvPr/>
            </p:nvSpPr>
            <p:spPr bwMode="auto">
              <a:xfrm>
                <a:off x="1808" y="2536"/>
                <a:ext cx="184" cy="0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798" y="1950"/>
              <a:ext cx="2173" cy="105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39" name="Line 5"/>
            <p:cNvSpPr>
              <a:spLocks noChangeShapeType="1"/>
            </p:cNvSpPr>
            <p:nvPr/>
          </p:nvSpPr>
          <p:spPr bwMode="auto">
            <a:xfrm>
              <a:off x="3662" y="2315"/>
              <a:ext cx="3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0" name="Freeform 6"/>
            <p:cNvSpPr>
              <a:spLocks/>
            </p:cNvSpPr>
            <p:nvPr/>
          </p:nvSpPr>
          <p:spPr bwMode="auto">
            <a:xfrm>
              <a:off x="3863" y="2273"/>
              <a:ext cx="168" cy="70"/>
            </a:xfrm>
            <a:custGeom>
              <a:avLst/>
              <a:gdLst>
                <a:gd name="T0" fmla="*/ 0 w 112"/>
                <a:gd name="T1" fmla="*/ 0 h 47"/>
                <a:gd name="T2" fmla="*/ 107737283 w 112"/>
                <a:gd name="T3" fmla="*/ 156525496 h 47"/>
                <a:gd name="T4" fmla="*/ 0 w 112"/>
                <a:gd name="T5" fmla="*/ 262739683 h 47"/>
                <a:gd name="T6" fmla="*/ 635079500 w 112"/>
                <a:gd name="T7" fmla="*/ 156525496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03" y="2437"/>
              <a:ext cx="128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2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42" name="Line 8"/>
            <p:cNvSpPr>
              <a:spLocks noChangeShapeType="1"/>
            </p:cNvSpPr>
            <p:nvPr/>
          </p:nvSpPr>
          <p:spPr bwMode="auto">
            <a:xfrm>
              <a:off x="1216" y="2089"/>
              <a:ext cx="1561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3" name="Line 9"/>
            <p:cNvSpPr>
              <a:spLocks noChangeShapeType="1"/>
            </p:cNvSpPr>
            <p:nvPr/>
          </p:nvSpPr>
          <p:spPr bwMode="auto">
            <a:xfrm>
              <a:off x="2266" y="2870"/>
              <a:ext cx="868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4" name="Line 10"/>
            <p:cNvSpPr>
              <a:spLocks noChangeShapeType="1"/>
            </p:cNvSpPr>
            <p:nvPr/>
          </p:nvSpPr>
          <p:spPr bwMode="auto">
            <a:xfrm>
              <a:off x="3134" y="2089"/>
              <a:ext cx="2" cy="7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5" name="Line 11"/>
            <p:cNvSpPr>
              <a:spLocks noChangeShapeType="1"/>
            </p:cNvSpPr>
            <p:nvPr/>
          </p:nvSpPr>
          <p:spPr bwMode="auto">
            <a:xfrm flipV="1">
              <a:off x="3134" y="2285"/>
              <a:ext cx="2" cy="334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4" y="2285"/>
              <a:ext cx="126" cy="33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60" y="2371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76" y="2459"/>
              <a:ext cx="36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6849" name="Line 15"/>
            <p:cNvSpPr>
              <a:spLocks noChangeShapeType="1"/>
            </p:cNvSpPr>
            <p:nvPr/>
          </p:nvSpPr>
          <p:spPr bwMode="auto">
            <a:xfrm>
              <a:off x="2266" y="2870"/>
              <a:ext cx="1" cy="4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64" y="3254"/>
              <a:ext cx="1929" cy="5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51" name="Line 17"/>
            <p:cNvSpPr>
              <a:spLocks noChangeShapeType="1"/>
            </p:cNvSpPr>
            <p:nvPr/>
          </p:nvSpPr>
          <p:spPr bwMode="auto">
            <a:xfrm>
              <a:off x="3835" y="3420"/>
              <a:ext cx="35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2" name="Freeform 18"/>
            <p:cNvSpPr>
              <a:spLocks/>
            </p:cNvSpPr>
            <p:nvPr/>
          </p:nvSpPr>
          <p:spPr bwMode="auto">
            <a:xfrm>
              <a:off x="3835" y="3378"/>
              <a:ext cx="168" cy="70"/>
            </a:xfrm>
            <a:custGeom>
              <a:avLst/>
              <a:gdLst>
                <a:gd name="T0" fmla="*/ 635079500 w 112"/>
                <a:gd name="T1" fmla="*/ 0 h 47"/>
                <a:gd name="T2" fmla="*/ 527342105 w 112"/>
                <a:gd name="T3" fmla="*/ 156525496 h 47"/>
                <a:gd name="T4" fmla="*/ 635079500 w 112"/>
                <a:gd name="T5" fmla="*/ 262739683 h 47"/>
                <a:gd name="T6" fmla="*/ 0 w 112"/>
                <a:gd name="T7" fmla="*/ 156525496 h 47"/>
                <a:gd name="T8" fmla="*/ 63507950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112" y="0"/>
                  </a:moveTo>
                  <a:lnTo>
                    <a:pt x="93" y="28"/>
                  </a:lnTo>
                  <a:lnTo>
                    <a:pt x="112" y="47"/>
                  </a:lnTo>
                  <a:lnTo>
                    <a:pt x="0" y="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013" y="3465"/>
              <a:ext cx="128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sz="24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54" name="Line 20"/>
            <p:cNvSpPr>
              <a:spLocks noChangeShapeType="1"/>
            </p:cNvSpPr>
            <p:nvPr/>
          </p:nvSpPr>
          <p:spPr bwMode="auto">
            <a:xfrm>
              <a:off x="2266" y="3318"/>
              <a:ext cx="79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5" name="Line 21"/>
            <p:cNvSpPr>
              <a:spLocks noChangeShapeType="1"/>
            </p:cNvSpPr>
            <p:nvPr/>
          </p:nvSpPr>
          <p:spPr bwMode="auto">
            <a:xfrm>
              <a:off x="1738" y="3713"/>
              <a:ext cx="15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6" name="Line 22"/>
            <p:cNvSpPr>
              <a:spLocks noChangeShapeType="1"/>
            </p:cNvSpPr>
            <p:nvPr/>
          </p:nvSpPr>
          <p:spPr bwMode="auto">
            <a:xfrm>
              <a:off x="1733" y="2870"/>
              <a:ext cx="2" cy="8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7" name="Line 23"/>
            <p:cNvSpPr>
              <a:spLocks noChangeShapeType="1"/>
            </p:cNvSpPr>
            <p:nvPr/>
          </p:nvSpPr>
          <p:spPr bwMode="auto">
            <a:xfrm flipH="1">
              <a:off x="1216" y="2870"/>
              <a:ext cx="517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8" name="Freeform 24"/>
            <p:cNvSpPr>
              <a:spLocks/>
            </p:cNvSpPr>
            <p:nvPr/>
          </p:nvSpPr>
          <p:spPr bwMode="auto">
            <a:xfrm>
              <a:off x="1216" y="2842"/>
              <a:ext cx="55" cy="55"/>
            </a:xfrm>
            <a:custGeom>
              <a:avLst/>
              <a:gdLst>
                <a:gd name="T0" fmla="*/ 0 w 37"/>
                <a:gd name="T1" fmla="*/ 105804471 h 37"/>
                <a:gd name="T2" fmla="*/ 50117660 w 37"/>
                <a:gd name="T3" fmla="*/ 0 h 37"/>
                <a:gd name="T4" fmla="*/ 155924509 w 37"/>
                <a:gd name="T5" fmla="*/ 0 h 37"/>
                <a:gd name="T6" fmla="*/ 206042150 w 37"/>
                <a:gd name="T7" fmla="*/ 105804471 h 37"/>
                <a:gd name="T8" fmla="*/ 155924509 w 37"/>
                <a:gd name="T9" fmla="*/ 206042150 h 37"/>
                <a:gd name="T10" fmla="*/ 50117660 w 37"/>
                <a:gd name="T11" fmla="*/ 206042150 h 37"/>
                <a:gd name="T12" fmla="*/ 0 w 37"/>
                <a:gd name="T13" fmla="*/ 10580447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0" y="19"/>
                  </a:moveTo>
                  <a:lnTo>
                    <a:pt x="9" y="0"/>
                  </a:lnTo>
                  <a:lnTo>
                    <a:pt x="28" y="0"/>
                  </a:lnTo>
                  <a:lnTo>
                    <a:pt x="37" y="19"/>
                  </a:lnTo>
                  <a:lnTo>
                    <a:pt x="28" y="37"/>
                  </a:lnTo>
                  <a:lnTo>
                    <a:pt x="9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373" y="2118"/>
              <a:ext cx="120" cy="1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373" y="2718"/>
              <a:ext cx="120" cy="14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8" y="2423"/>
              <a:ext cx="10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292" y="2490"/>
              <a:ext cx="36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285" y="2272"/>
              <a:ext cx="1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68" name="Line 34"/>
            <p:cNvSpPr>
              <a:spLocks noChangeShapeType="1"/>
            </p:cNvSpPr>
            <p:nvPr/>
          </p:nvSpPr>
          <p:spPr bwMode="auto">
            <a:xfrm>
              <a:off x="1538" y="2480"/>
              <a:ext cx="0" cy="653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386" y="3533"/>
              <a:ext cx="12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70" name="Line 36"/>
            <p:cNvSpPr>
              <a:spLocks noChangeShapeType="1"/>
            </p:cNvSpPr>
            <p:nvPr/>
          </p:nvSpPr>
          <p:spPr bwMode="auto">
            <a:xfrm flipH="1">
              <a:off x="1538" y="2480"/>
              <a:ext cx="26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71" name="Freeform 37"/>
            <p:cNvSpPr>
              <a:spLocks/>
            </p:cNvSpPr>
            <p:nvPr/>
          </p:nvSpPr>
          <p:spPr bwMode="auto">
            <a:xfrm>
              <a:off x="1691" y="2451"/>
              <a:ext cx="183" cy="57"/>
            </a:xfrm>
            <a:custGeom>
              <a:avLst/>
              <a:gdLst>
                <a:gd name="T0" fmla="*/ 0 w 122"/>
                <a:gd name="T1" fmla="*/ 0 h 38"/>
                <a:gd name="T2" fmla="*/ 158769605 w 122"/>
                <a:gd name="T3" fmla="*/ 107736674 h 38"/>
                <a:gd name="T4" fmla="*/ 0 w 122"/>
                <a:gd name="T5" fmla="*/ 215470966 h 38"/>
                <a:gd name="T6" fmla="*/ 691780634 w 122"/>
                <a:gd name="T7" fmla="*/ 107736674 h 38"/>
                <a:gd name="T8" fmla="*/ 0 w 12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38"/>
                <a:gd name="T17" fmla="*/ 122 w 12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38">
                  <a:moveTo>
                    <a:pt x="0" y="0"/>
                  </a:moveTo>
                  <a:lnTo>
                    <a:pt x="28" y="19"/>
                  </a:lnTo>
                  <a:lnTo>
                    <a:pt x="0" y="38"/>
                  </a:lnTo>
                  <a:lnTo>
                    <a:pt x="12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461" y="3234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568" y="3333"/>
              <a:ext cx="36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600" y="3333"/>
              <a:ext cx="43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031" y="3340"/>
              <a:ext cx="10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139" y="3424"/>
              <a:ext cx="43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581" y="2118"/>
              <a:ext cx="120" cy="1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581" y="2718"/>
              <a:ext cx="120" cy="14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395" y="2912"/>
              <a:ext cx="12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477" y="2368"/>
              <a:ext cx="10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U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594" y="2451"/>
              <a:ext cx="36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616" y="2332"/>
              <a:ext cx="128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147" y="1825"/>
              <a:ext cx="5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I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243" y="1878"/>
              <a:ext cx="36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216" y="1672"/>
              <a:ext cx="1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86" name="Freeform 52"/>
            <p:cNvSpPr>
              <a:spLocks/>
            </p:cNvSpPr>
            <p:nvPr/>
          </p:nvSpPr>
          <p:spPr bwMode="auto">
            <a:xfrm>
              <a:off x="1762" y="2047"/>
              <a:ext cx="168" cy="71"/>
            </a:xfrm>
            <a:custGeom>
              <a:avLst/>
              <a:gdLst>
                <a:gd name="T0" fmla="*/ 0 w 112"/>
                <a:gd name="T1" fmla="*/ 0 h 47"/>
                <a:gd name="T2" fmla="*/ 107737283 w 112"/>
                <a:gd name="T3" fmla="*/ 161029499 h 47"/>
                <a:gd name="T4" fmla="*/ 0 w 112"/>
                <a:gd name="T5" fmla="*/ 270297752 h 47"/>
                <a:gd name="T6" fmla="*/ 635079500 w 112"/>
                <a:gd name="T7" fmla="*/ 161029499 h 47"/>
                <a:gd name="T8" fmla="*/ 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0" y="0"/>
                  </a:moveTo>
                  <a:lnTo>
                    <a:pt x="19" y="28"/>
                  </a:lnTo>
                  <a:lnTo>
                    <a:pt x="0" y="47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566" y="2215"/>
              <a:ext cx="1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039" y="2652"/>
              <a:ext cx="1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889" name="Freeform 60"/>
            <p:cNvSpPr>
              <a:spLocks/>
            </p:cNvSpPr>
            <p:nvPr/>
          </p:nvSpPr>
          <p:spPr bwMode="auto">
            <a:xfrm>
              <a:off x="1216" y="2062"/>
              <a:ext cx="55" cy="56"/>
            </a:xfrm>
            <a:custGeom>
              <a:avLst/>
              <a:gdLst>
                <a:gd name="T0" fmla="*/ 0 w 37"/>
                <a:gd name="T1" fmla="*/ 103914484 h 37"/>
                <a:gd name="T2" fmla="*/ 50117660 w 37"/>
                <a:gd name="T3" fmla="*/ 0 h 37"/>
                <a:gd name="T4" fmla="*/ 155924509 w 37"/>
                <a:gd name="T5" fmla="*/ 0 h 37"/>
                <a:gd name="T6" fmla="*/ 206042150 w 37"/>
                <a:gd name="T7" fmla="*/ 103914484 h 37"/>
                <a:gd name="T8" fmla="*/ 155924509 w 37"/>
                <a:gd name="T9" fmla="*/ 213600257 h 37"/>
                <a:gd name="T10" fmla="*/ 50117660 w 37"/>
                <a:gd name="T11" fmla="*/ 213600257 h 37"/>
                <a:gd name="T12" fmla="*/ 0 w 37"/>
                <a:gd name="T13" fmla="*/ 10391448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0" y="18"/>
                  </a:moveTo>
                  <a:lnTo>
                    <a:pt x="9" y="0"/>
                  </a:lnTo>
                  <a:lnTo>
                    <a:pt x="28" y="0"/>
                  </a:lnTo>
                  <a:lnTo>
                    <a:pt x="37" y="18"/>
                  </a:lnTo>
                  <a:lnTo>
                    <a:pt x="28" y="37"/>
                  </a:lnTo>
                  <a:lnTo>
                    <a:pt x="9" y="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890" name="Group 105"/>
            <p:cNvGrpSpPr>
              <a:grpSpLocks/>
            </p:cNvGrpSpPr>
            <p:nvPr/>
          </p:nvGrpSpPr>
          <p:grpSpPr bwMode="auto">
            <a:xfrm>
              <a:off x="5664" y="3677"/>
              <a:ext cx="231" cy="249"/>
              <a:chOff x="1808" y="2360"/>
              <a:chExt cx="184" cy="176"/>
            </a:xfrm>
          </p:grpSpPr>
          <p:sp>
            <p:nvSpPr>
              <p:cNvPr id="101" name="Line 106"/>
              <p:cNvSpPr>
                <a:spLocks noChangeShapeType="1"/>
              </p:cNvSpPr>
              <p:nvPr/>
            </p:nvSpPr>
            <p:spPr bwMode="auto">
              <a:xfrm>
                <a:off x="1904" y="2360"/>
                <a:ext cx="0" cy="176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107"/>
              <p:cNvSpPr>
                <a:spLocks noChangeShapeType="1"/>
              </p:cNvSpPr>
              <p:nvPr/>
            </p:nvSpPr>
            <p:spPr bwMode="auto">
              <a:xfrm>
                <a:off x="1808" y="2536"/>
                <a:ext cx="184" cy="0"/>
              </a:xfrm>
              <a:prstGeom prst="line">
                <a:avLst/>
              </a:prstGeom>
              <a:noFill/>
              <a:ln w="25400">
                <a:solidFill>
                  <a:srgbClr val="CC0099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380" y="3097"/>
              <a:ext cx="41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反馈端</a:t>
              </a:r>
              <a:endParaRPr lang="zh-CN" altLang="en-US" b="1" kern="0" smtClean="0">
                <a:solidFill>
                  <a:srgbClr val="0000FF"/>
                </a:solidFill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014" y="2208"/>
              <a:ext cx="411" cy="1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700" b="1" kern="0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输入端</a:t>
              </a:r>
              <a:endParaRPr lang="zh-CN" altLang="en-US" b="1" kern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6747" name="Rectangle 13"/>
            <p:cNvSpPr>
              <a:spLocks noChangeArrowheads="1"/>
            </p:cNvSpPr>
            <p:nvPr/>
          </p:nvSpPr>
          <p:spPr bwMode="auto">
            <a:xfrm>
              <a:off x="4566" y="2245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748" name="Rectangle 14"/>
            <p:cNvSpPr>
              <a:spLocks noChangeArrowheads="1"/>
            </p:cNvSpPr>
            <p:nvPr/>
          </p:nvSpPr>
          <p:spPr bwMode="auto">
            <a:xfrm>
              <a:off x="4673" y="2309"/>
              <a:ext cx="64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16898" name="Line 9"/>
            <p:cNvSpPr>
              <a:spLocks noChangeShapeType="1"/>
            </p:cNvSpPr>
            <p:nvPr/>
          </p:nvSpPr>
          <p:spPr bwMode="auto">
            <a:xfrm>
              <a:off x="2778" y="2094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99" name="Line 10"/>
            <p:cNvSpPr>
              <a:spLocks noChangeShapeType="1"/>
            </p:cNvSpPr>
            <p:nvPr/>
          </p:nvSpPr>
          <p:spPr bwMode="auto">
            <a:xfrm>
              <a:off x="4469" y="2145"/>
              <a:ext cx="2" cy="7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Rectangle 12"/>
            <p:cNvSpPr>
              <a:spLocks noChangeArrowheads="1"/>
            </p:cNvSpPr>
            <p:nvPr/>
          </p:nvSpPr>
          <p:spPr bwMode="auto">
            <a:xfrm>
              <a:off x="4418" y="2231"/>
              <a:ext cx="97" cy="219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751" name="Rectangle 13"/>
            <p:cNvSpPr>
              <a:spLocks noChangeArrowheads="1"/>
            </p:cNvSpPr>
            <p:nvPr/>
          </p:nvSpPr>
          <p:spPr bwMode="auto">
            <a:xfrm>
              <a:off x="4591" y="2600"/>
              <a:ext cx="10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752" name="Rectangle 14"/>
            <p:cNvSpPr>
              <a:spLocks noChangeArrowheads="1"/>
            </p:cNvSpPr>
            <p:nvPr/>
          </p:nvSpPr>
          <p:spPr bwMode="auto">
            <a:xfrm>
              <a:off x="4677" y="2664"/>
              <a:ext cx="114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</a:rPr>
                <a:t>os</a:t>
              </a:r>
            </a:p>
          </p:txBody>
        </p:sp>
        <p:sp>
          <p:nvSpPr>
            <p:cNvPr id="116753" name="Rectangle 43"/>
            <p:cNvSpPr>
              <a:spLocks noChangeArrowheads="1"/>
            </p:cNvSpPr>
            <p:nvPr/>
          </p:nvSpPr>
          <p:spPr bwMode="auto">
            <a:xfrm>
              <a:off x="4227" y="2468"/>
              <a:ext cx="120" cy="1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911" name="Rectangle 44"/>
            <p:cNvSpPr>
              <a:spLocks noChangeArrowheads="1"/>
            </p:cNvSpPr>
            <p:nvPr/>
          </p:nvSpPr>
          <p:spPr bwMode="auto">
            <a:xfrm>
              <a:off x="4232" y="2756"/>
              <a:ext cx="12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500" b="1">
                  <a:solidFill>
                    <a:srgbClr val="000000"/>
                  </a:solidFill>
                  <a:latin typeface="宋体" charset="-122"/>
                </a:rPr>
                <a:t>－</a:t>
              </a: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754" name="Line 71"/>
            <p:cNvSpPr>
              <a:spLocks noChangeShapeType="1"/>
            </p:cNvSpPr>
            <p:nvPr/>
          </p:nvSpPr>
          <p:spPr bwMode="auto">
            <a:xfrm flipH="1">
              <a:off x="4464" y="2143"/>
              <a:ext cx="49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55" name="Line 76"/>
            <p:cNvSpPr>
              <a:spLocks noChangeShapeType="1"/>
            </p:cNvSpPr>
            <p:nvPr/>
          </p:nvSpPr>
          <p:spPr bwMode="auto">
            <a:xfrm flipH="1">
              <a:off x="4704" y="3334"/>
              <a:ext cx="29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57" name="Line 76"/>
            <p:cNvSpPr>
              <a:spLocks noChangeShapeType="1"/>
            </p:cNvSpPr>
            <p:nvPr/>
          </p:nvSpPr>
          <p:spPr bwMode="auto">
            <a:xfrm flipH="1">
              <a:off x="4704" y="3675"/>
              <a:ext cx="29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915" name="AutoShape 179"/>
            <p:cNvSpPr>
              <a:spLocks noChangeArrowheads="1"/>
            </p:cNvSpPr>
            <p:nvPr/>
          </p:nvSpPr>
          <p:spPr bwMode="auto">
            <a:xfrm>
              <a:off x="3215" y="3393"/>
              <a:ext cx="135" cy="26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8" name="Rectangle 13"/>
            <p:cNvSpPr>
              <a:spLocks noChangeArrowheads="1"/>
            </p:cNvSpPr>
            <p:nvPr/>
          </p:nvSpPr>
          <p:spPr bwMode="auto">
            <a:xfrm>
              <a:off x="3391" y="3434"/>
              <a:ext cx="10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759" name="Rectangle 14"/>
            <p:cNvSpPr>
              <a:spLocks noChangeArrowheads="1"/>
            </p:cNvSpPr>
            <p:nvPr/>
          </p:nvSpPr>
          <p:spPr bwMode="auto">
            <a:xfrm>
              <a:off x="3512" y="3498"/>
              <a:ext cx="43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6760" name="Rectangle 43"/>
            <p:cNvSpPr>
              <a:spLocks noChangeArrowheads="1"/>
            </p:cNvSpPr>
            <p:nvPr/>
          </p:nvSpPr>
          <p:spPr bwMode="auto">
            <a:xfrm>
              <a:off x="3359" y="3277"/>
              <a:ext cx="120" cy="1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5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16919" name="Rectangle 44"/>
            <p:cNvSpPr>
              <a:spLocks noChangeArrowheads="1"/>
            </p:cNvSpPr>
            <p:nvPr/>
          </p:nvSpPr>
          <p:spPr bwMode="auto">
            <a:xfrm>
              <a:off x="3374" y="3621"/>
              <a:ext cx="12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500" b="1">
                  <a:solidFill>
                    <a:srgbClr val="000000"/>
                  </a:solidFill>
                  <a:latin typeface="宋体" charset="-122"/>
                </a:rPr>
                <a:t>－</a:t>
              </a: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20" name="Line 10"/>
            <p:cNvSpPr>
              <a:spLocks noChangeShapeType="1"/>
            </p:cNvSpPr>
            <p:nvPr/>
          </p:nvSpPr>
          <p:spPr bwMode="auto">
            <a:xfrm>
              <a:off x="3278" y="3316"/>
              <a:ext cx="1" cy="4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21" name="Line 21"/>
            <p:cNvSpPr>
              <a:spLocks noChangeShapeType="1"/>
            </p:cNvSpPr>
            <p:nvPr/>
          </p:nvSpPr>
          <p:spPr bwMode="auto">
            <a:xfrm>
              <a:off x="3062" y="3315"/>
              <a:ext cx="21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482255" y="400979"/>
            <a:ext cx="210987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拆环法计算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/>
          <p:cNvSpPr>
            <a:spLocks noChangeArrowheads="1"/>
          </p:cNvSpPr>
          <p:nvPr/>
        </p:nvSpPr>
        <p:spPr bwMode="auto">
          <a:xfrm>
            <a:off x="538453" y="1714102"/>
            <a:ext cx="420499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关键：如何获得基本放大器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AutoShape 171"/>
          <p:cNvSpPr>
            <a:spLocks noChangeArrowheads="1"/>
          </p:cNvSpPr>
          <p:nvPr/>
        </p:nvSpPr>
        <p:spPr bwMode="auto">
          <a:xfrm>
            <a:off x="6767855" y="1887686"/>
            <a:ext cx="214313" cy="41275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3"/>
          <p:cNvSpPr>
            <a:spLocks noChangeShapeType="1"/>
          </p:cNvSpPr>
          <p:nvPr/>
        </p:nvSpPr>
        <p:spPr bwMode="auto">
          <a:xfrm>
            <a:off x="8368055" y="1052661"/>
            <a:ext cx="0" cy="21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71"/>
          <p:cNvSpPr>
            <a:spLocks noChangeShapeType="1"/>
          </p:cNvSpPr>
          <p:nvPr/>
        </p:nvSpPr>
        <p:spPr bwMode="auto">
          <a:xfrm flipH="1">
            <a:off x="6867867" y="2448073"/>
            <a:ext cx="23717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Freeform 72"/>
          <p:cNvSpPr>
            <a:spLocks/>
          </p:cNvSpPr>
          <p:nvPr/>
        </p:nvSpPr>
        <p:spPr bwMode="auto">
          <a:xfrm>
            <a:off x="9195142" y="1003448"/>
            <a:ext cx="90488" cy="92075"/>
          </a:xfrm>
          <a:custGeom>
            <a:avLst/>
            <a:gdLst>
              <a:gd name="T0" fmla="*/ 0 w 51"/>
              <a:gd name="T1" fmla="*/ 35 h 50"/>
              <a:gd name="T2" fmla="*/ 11 w 51"/>
              <a:gd name="T3" fmla="*/ 0 h 50"/>
              <a:gd name="T4" fmla="*/ 35 w 51"/>
              <a:gd name="T5" fmla="*/ 0 h 50"/>
              <a:gd name="T6" fmla="*/ 57 w 51"/>
              <a:gd name="T7" fmla="*/ 35 h 50"/>
              <a:gd name="T8" fmla="*/ 35 w 51"/>
              <a:gd name="T9" fmla="*/ 58 h 50"/>
              <a:gd name="T10" fmla="*/ 11 w 51"/>
              <a:gd name="T11" fmla="*/ 58 h 50"/>
              <a:gd name="T12" fmla="*/ 0 w 51"/>
              <a:gd name="T13" fmla="*/ 35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0">
                <a:moveTo>
                  <a:pt x="0" y="30"/>
                </a:moveTo>
                <a:lnTo>
                  <a:pt x="10" y="0"/>
                </a:lnTo>
                <a:lnTo>
                  <a:pt x="31" y="0"/>
                </a:lnTo>
                <a:lnTo>
                  <a:pt x="51" y="30"/>
                </a:lnTo>
                <a:lnTo>
                  <a:pt x="31" y="50"/>
                </a:lnTo>
                <a:lnTo>
                  <a:pt x="10" y="50"/>
                </a:lnTo>
                <a:lnTo>
                  <a:pt x="0" y="3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Freeform 73"/>
          <p:cNvSpPr>
            <a:spLocks/>
          </p:cNvSpPr>
          <p:nvPr/>
        </p:nvSpPr>
        <p:spPr bwMode="auto">
          <a:xfrm>
            <a:off x="9207842" y="2371873"/>
            <a:ext cx="90488" cy="73025"/>
          </a:xfrm>
          <a:custGeom>
            <a:avLst/>
            <a:gdLst>
              <a:gd name="T0" fmla="*/ 0 w 51"/>
              <a:gd name="T1" fmla="*/ 23 h 40"/>
              <a:gd name="T2" fmla="*/ 11 w 51"/>
              <a:gd name="T3" fmla="*/ 0 h 40"/>
              <a:gd name="T4" fmla="*/ 35 w 51"/>
              <a:gd name="T5" fmla="*/ 0 h 40"/>
              <a:gd name="T6" fmla="*/ 57 w 51"/>
              <a:gd name="T7" fmla="*/ 23 h 40"/>
              <a:gd name="T8" fmla="*/ 35 w 51"/>
              <a:gd name="T9" fmla="*/ 46 h 40"/>
              <a:gd name="T10" fmla="*/ 11 w 51"/>
              <a:gd name="T11" fmla="*/ 46 h 40"/>
              <a:gd name="T12" fmla="*/ 0 w 51"/>
              <a:gd name="T13" fmla="*/ 23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40">
                <a:moveTo>
                  <a:pt x="0" y="20"/>
                </a:moveTo>
                <a:lnTo>
                  <a:pt x="10" y="0"/>
                </a:lnTo>
                <a:lnTo>
                  <a:pt x="31" y="0"/>
                </a:lnTo>
                <a:lnTo>
                  <a:pt x="51" y="20"/>
                </a:lnTo>
                <a:lnTo>
                  <a:pt x="31" y="40"/>
                </a:lnTo>
                <a:lnTo>
                  <a:pt x="10" y="40"/>
                </a:ln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Freeform 75"/>
          <p:cNvSpPr>
            <a:spLocks/>
          </p:cNvSpPr>
          <p:nvPr/>
        </p:nvSpPr>
        <p:spPr bwMode="auto">
          <a:xfrm>
            <a:off x="8312492" y="1005036"/>
            <a:ext cx="90488" cy="92075"/>
          </a:xfrm>
          <a:custGeom>
            <a:avLst/>
            <a:gdLst>
              <a:gd name="T0" fmla="*/ 0 w 51"/>
              <a:gd name="T1" fmla="*/ 35 h 50"/>
              <a:gd name="T2" fmla="*/ 11 w 51"/>
              <a:gd name="T3" fmla="*/ 0 h 50"/>
              <a:gd name="T4" fmla="*/ 34 w 51"/>
              <a:gd name="T5" fmla="*/ 0 h 50"/>
              <a:gd name="T6" fmla="*/ 57 w 51"/>
              <a:gd name="T7" fmla="*/ 35 h 50"/>
              <a:gd name="T8" fmla="*/ 34 w 51"/>
              <a:gd name="T9" fmla="*/ 58 h 50"/>
              <a:gd name="T10" fmla="*/ 11 w 51"/>
              <a:gd name="T11" fmla="*/ 58 h 50"/>
              <a:gd name="T12" fmla="*/ 0 w 51"/>
              <a:gd name="T13" fmla="*/ 35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0">
                <a:moveTo>
                  <a:pt x="0" y="30"/>
                </a:moveTo>
                <a:lnTo>
                  <a:pt x="10" y="0"/>
                </a:lnTo>
                <a:lnTo>
                  <a:pt x="30" y="0"/>
                </a:lnTo>
                <a:lnTo>
                  <a:pt x="51" y="30"/>
                </a:lnTo>
                <a:lnTo>
                  <a:pt x="30" y="50"/>
                </a:lnTo>
                <a:lnTo>
                  <a:pt x="10" y="50"/>
                </a:lnTo>
                <a:lnTo>
                  <a:pt x="0" y="30"/>
                </a:lnTo>
                <a:close/>
              </a:path>
            </a:pathLst>
          </a:custGeom>
          <a:solidFill>
            <a:srgbClr val="FF0000"/>
          </a:solidFill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Line 76"/>
          <p:cNvSpPr>
            <a:spLocks noChangeShapeType="1"/>
          </p:cNvSpPr>
          <p:nvPr/>
        </p:nvSpPr>
        <p:spPr bwMode="auto">
          <a:xfrm flipH="1">
            <a:off x="7714005" y="4538811"/>
            <a:ext cx="126841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Line 83"/>
          <p:cNvSpPr>
            <a:spLocks noChangeShapeType="1"/>
          </p:cNvSpPr>
          <p:nvPr/>
        </p:nvSpPr>
        <p:spPr bwMode="auto">
          <a:xfrm flipV="1">
            <a:off x="9244355" y="1095523"/>
            <a:ext cx="0" cy="1276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84"/>
          <p:cNvSpPr>
            <a:spLocks noChangeArrowheads="1"/>
          </p:cNvSpPr>
          <p:nvPr/>
        </p:nvSpPr>
        <p:spPr bwMode="auto">
          <a:xfrm>
            <a:off x="9188792" y="1552723"/>
            <a:ext cx="128588" cy="35718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graphicFrame>
        <p:nvGraphicFramePr>
          <p:cNvPr id="1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80586"/>
              </p:ext>
            </p:extLst>
          </p:nvPr>
        </p:nvGraphicFramePr>
        <p:xfrm>
          <a:off x="9417392" y="1589236"/>
          <a:ext cx="314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5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392" y="1589236"/>
                        <a:ext cx="314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7809255" y="3254523"/>
            <a:ext cx="652463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0000FF"/>
                </a:solidFill>
                <a:latin typeface="+mn-ea"/>
                <a:ea typeface="+mn-ea"/>
              </a:rPr>
              <a:t>取样端</a:t>
            </a:r>
            <a:endParaRPr lang="zh-CN" altLang="en-US" b="1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7" name="Rectangle 92"/>
          <p:cNvSpPr>
            <a:spLocks noChangeArrowheads="1"/>
          </p:cNvSpPr>
          <p:nvPr/>
        </p:nvSpPr>
        <p:spPr bwMode="auto">
          <a:xfrm>
            <a:off x="8358530" y="701823"/>
            <a:ext cx="652463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FF0000"/>
                </a:solidFill>
                <a:latin typeface="+mn-ea"/>
                <a:ea typeface="+mn-ea"/>
              </a:rPr>
              <a:t>输出端</a:t>
            </a:r>
            <a:endParaRPr lang="zh-CN" altLang="en-US" b="1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Line 102"/>
          <p:cNvSpPr>
            <a:spLocks noChangeShapeType="1"/>
          </p:cNvSpPr>
          <p:nvPr/>
        </p:nvSpPr>
        <p:spPr bwMode="auto">
          <a:xfrm>
            <a:off x="7642567" y="1046311"/>
            <a:ext cx="15573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104"/>
          <p:cNvSpPr>
            <a:spLocks noChangeShapeType="1"/>
          </p:cNvSpPr>
          <p:nvPr/>
        </p:nvSpPr>
        <p:spPr bwMode="auto">
          <a:xfrm>
            <a:off x="7709242" y="3149748"/>
            <a:ext cx="673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9055442" y="2432198"/>
            <a:ext cx="366713" cy="395288"/>
            <a:chOff x="1808" y="2360"/>
            <a:chExt cx="184" cy="176"/>
          </a:xfrm>
        </p:grpSpPr>
        <p:sp>
          <p:nvSpPr>
            <p:cNvPr id="96" name="Line 106"/>
            <p:cNvSpPr>
              <a:spLocks noChangeShapeType="1"/>
            </p:cNvSpPr>
            <p:nvPr/>
          </p:nvSpPr>
          <p:spPr bwMode="auto">
            <a:xfrm>
              <a:off x="1904" y="2360"/>
              <a:ext cx="0" cy="176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07"/>
            <p:cNvSpPr>
              <a:spLocks noChangeShapeType="1"/>
            </p:cNvSpPr>
            <p:nvPr/>
          </p:nvSpPr>
          <p:spPr bwMode="auto">
            <a:xfrm>
              <a:off x="1808" y="2536"/>
              <a:ext cx="184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216742" y="622294"/>
            <a:ext cx="3449638" cy="201151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5588342" y="1532086"/>
            <a:ext cx="5857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5907430" y="1465411"/>
            <a:ext cx="266700" cy="111125"/>
          </a:xfrm>
          <a:custGeom>
            <a:avLst/>
            <a:gdLst>
              <a:gd name="T0" fmla="*/ 0 w 112"/>
              <a:gd name="T1" fmla="*/ 0 h 47"/>
              <a:gd name="T2" fmla="*/ 107737283 w 112"/>
              <a:gd name="T3" fmla="*/ 156525496 h 47"/>
              <a:gd name="T4" fmla="*/ 0 w 112"/>
              <a:gd name="T5" fmla="*/ 262739683 h 47"/>
              <a:gd name="T6" fmla="*/ 635079500 w 112"/>
              <a:gd name="T7" fmla="*/ 156525496 h 47"/>
              <a:gd name="T8" fmla="*/ 0 w 11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47"/>
              <a:gd name="T17" fmla="*/ 112 w 11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47">
                <a:moveTo>
                  <a:pt x="0" y="0"/>
                </a:moveTo>
                <a:lnTo>
                  <a:pt x="19" y="28"/>
                </a:lnTo>
                <a:lnTo>
                  <a:pt x="0" y="47"/>
                </a:lnTo>
                <a:lnTo>
                  <a:pt x="112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836836" y="1725761"/>
            <a:ext cx="15388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*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743417" y="1046311"/>
            <a:ext cx="24780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372192" y="2413148"/>
            <a:ext cx="1377950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4753317" y="1039962"/>
            <a:ext cx="0" cy="13731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64417" y="1293961"/>
            <a:ext cx="182563" cy="35401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3372192" y="2413148"/>
            <a:ext cx="1588" cy="7016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4639017" y="3022748"/>
            <a:ext cx="3062288" cy="175557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5720105" y="3286273"/>
            <a:ext cx="56832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8"/>
          <p:cNvSpPr>
            <a:spLocks/>
          </p:cNvSpPr>
          <p:nvPr/>
        </p:nvSpPr>
        <p:spPr bwMode="auto">
          <a:xfrm>
            <a:off x="5720105" y="3219598"/>
            <a:ext cx="266700" cy="111125"/>
          </a:xfrm>
          <a:custGeom>
            <a:avLst/>
            <a:gdLst>
              <a:gd name="T0" fmla="*/ 635079500 w 112"/>
              <a:gd name="T1" fmla="*/ 0 h 47"/>
              <a:gd name="T2" fmla="*/ 527342105 w 112"/>
              <a:gd name="T3" fmla="*/ 156525496 h 47"/>
              <a:gd name="T4" fmla="*/ 635079500 w 112"/>
              <a:gd name="T5" fmla="*/ 262739683 h 47"/>
              <a:gd name="T6" fmla="*/ 0 w 112"/>
              <a:gd name="T7" fmla="*/ 156525496 h 47"/>
              <a:gd name="T8" fmla="*/ 635079500 w 11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47"/>
              <a:gd name="T17" fmla="*/ 112 w 11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47">
                <a:moveTo>
                  <a:pt x="112" y="0"/>
                </a:moveTo>
                <a:lnTo>
                  <a:pt x="93" y="28"/>
                </a:lnTo>
                <a:lnTo>
                  <a:pt x="112" y="47"/>
                </a:lnTo>
                <a:lnTo>
                  <a:pt x="0" y="28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813731" y="3646904"/>
            <a:ext cx="42151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*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3372192" y="3124348"/>
            <a:ext cx="1266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2533992" y="4551511"/>
            <a:ext cx="24399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2526056" y="2413148"/>
            <a:ext cx="0" cy="21383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>
            <a:off x="1705317" y="2413148"/>
            <a:ext cx="820738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4"/>
          <p:cNvSpPr>
            <a:spLocks/>
          </p:cNvSpPr>
          <p:nvPr/>
        </p:nvSpPr>
        <p:spPr bwMode="auto">
          <a:xfrm>
            <a:off x="1705317" y="2368698"/>
            <a:ext cx="87313" cy="87313"/>
          </a:xfrm>
          <a:custGeom>
            <a:avLst/>
            <a:gdLst>
              <a:gd name="T0" fmla="*/ 0 w 37"/>
              <a:gd name="T1" fmla="*/ 105804471 h 37"/>
              <a:gd name="T2" fmla="*/ 50117660 w 37"/>
              <a:gd name="T3" fmla="*/ 0 h 37"/>
              <a:gd name="T4" fmla="*/ 155924509 w 37"/>
              <a:gd name="T5" fmla="*/ 0 h 37"/>
              <a:gd name="T6" fmla="*/ 206042150 w 37"/>
              <a:gd name="T7" fmla="*/ 105804471 h 37"/>
              <a:gd name="T8" fmla="*/ 155924509 w 37"/>
              <a:gd name="T9" fmla="*/ 206042150 h 37"/>
              <a:gd name="T10" fmla="*/ 50117660 w 37"/>
              <a:gd name="T11" fmla="*/ 206042150 h 37"/>
              <a:gd name="T12" fmla="*/ 0 w 37"/>
              <a:gd name="T13" fmla="*/ 105804471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"/>
              <a:gd name="T22" fmla="*/ 0 h 37"/>
              <a:gd name="T23" fmla="*/ 37 w 37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" h="37">
                <a:moveTo>
                  <a:pt x="0" y="19"/>
                </a:moveTo>
                <a:lnTo>
                  <a:pt x="9" y="0"/>
                </a:lnTo>
                <a:lnTo>
                  <a:pt x="28" y="0"/>
                </a:lnTo>
                <a:lnTo>
                  <a:pt x="37" y="19"/>
                </a:lnTo>
                <a:lnTo>
                  <a:pt x="28" y="37"/>
                </a:lnTo>
                <a:lnTo>
                  <a:pt x="9" y="37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1954555" y="1079648"/>
            <a:ext cx="190500" cy="227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5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1954555" y="2171848"/>
            <a:ext cx="190500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5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－</a:t>
            </a: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1613242" y="1703536"/>
            <a:ext cx="1651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i="1" kern="0" smtClean="0">
                <a:solidFill>
                  <a:srgbClr val="000000"/>
                </a:solidFill>
              </a:rPr>
              <a:t>U</a:t>
            </a:r>
            <a:endParaRPr lang="en-US" altLang="zh-CN" sz="1800" b="1" kern="0" smtClean="0">
              <a:solidFill>
                <a:srgbClr val="000000"/>
              </a:solidFill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1825967" y="1809898"/>
            <a:ext cx="57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1814855" y="1463823"/>
            <a:ext cx="1588" cy="4270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67" name="Rectangle 51"/>
          <p:cNvSpPr>
            <a:spLocks noChangeArrowheads="1"/>
          </p:cNvSpPr>
          <p:nvPr/>
        </p:nvSpPr>
        <p:spPr bwMode="auto">
          <a:xfrm>
            <a:off x="3292817" y="511323"/>
            <a:ext cx="1588" cy="4270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68" name="Freeform 52"/>
          <p:cNvSpPr>
            <a:spLocks/>
          </p:cNvSpPr>
          <p:nvPr/>
        </p:nvSpPr>
        <p:spPr bwMode="auto">
          <a:xfrm>
            <a:off x="2572092" y="979636"/>
            <a:ext cx="266700" cy="112713"/>
          </a:xfrm>
          <a:custGeom>
            <a:avLst/>
            <a:gdLst>
              <a:gd name="T0" fmla="*/ 0 w 112"/>
              <a:gd name="T1" fmla="*/ 0 h 47"/>
              <a:gd name="T2" fmla="*/ 107737283 w 112"/>
              <a:gd name="T3" fmla="*/ 161029499 h 47"/>
              <a:gd name="T4" fmla="*/ 0 w 112"/>
              <a:gd name="T5" fmla="*/ 270297752 h 47"/>
              <a:gd name="T6" fmla="*/ 635079500 w 112"/>
              <a:gd name="T7" fmla="*/ 161029499 h 47"/>
              <a:gd name="T8" fmla="*/ 0 w 11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47"/>
              <a:gd name="T17" fmla="*/ 112 w 11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47">
                <a:moveTo>
                  <a:pt x="0" y="0"/>
                </a:moveTo>
                <a:lnTo>
                  <a:pt x="19" y="28"/>
                </a:lnTo>
                <a:lnTo>
                  <a:pt x="0" y="47"/>
                </a:lnTo>
                <a:lnTo>
                  <a:pt x="112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54"/>
          <p:cNvSpPr>
            <a:spLocks noChangeArrowheads="1"/>
          </p:cNvSpPr>
          <p:nvPr/>
        </p:nvSpPr>
        <p:spPr bwMode="auto">
          <a:xfrm>
            <a:off x="3011830" y="2067073"/>
            <a:ext cx="1588" cy="4270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71" name="Freeform 60"/>
          <p:cNvSpPr>
            <a:spLocks/>
          </p:cNvSpPr>
          <p:nvPr/>
        </p:nvSpPr>
        <p:spPr bwMode="auto">
          <a:xfrm>
            <a:off x="1705317" y="990748"/>
            <a:ext cx="87313" cy="88900"/>
          </a:xfrm>
          <a:custGeom>
            <a:avLst/>
            <a:gdLst>
              <a:gd name="T0" fmla="*/ 0 w 37"/>
              <a:gd name="T1" fmla="*/ 103914484 h 37"/>
              <a:gd name="T2" fmla="*/ 50117660 w 37"/>
              <a:gd name="T3" fmla="*/ 0 h 37"/>
              <a:gd name="T4" fmla="*/ 155924509 w 37"/>
              <a:gd name="T5" fmla="*/ 0 h 37"/>
              <a:gd name="T6" fmla="*/ 206042150 w 37"/>
              <a:gd name="T7" fmla="*/ 103914484 h 37"/>
              <a:gd name="T8" fmla="*/ 155924509 w 37"/>
              <a:gd name="T9" fmla="*/ 213600257 h 37"/>
              <a:gd name="T10" fmla="*/ 50117660 w 37"/>
              <a:gd name="T11" fmla="*/ 213600257 h 37"/>
              <a:gd name="T12" fmla="*/ 0 w 37"/>
              <a:gd name="T13" fmla="*/ 103914484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"/>
              <a:gd name="T22" fmla="*/ 0 h 37"/>
              <a:gd name="T23" fmla="*/ 37 w 37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" h="37">
                <a:moveTo>
                  <a:pt x="0" y="18"/>
                </a:moveTo>
                <a:lnTo>
                  <a:pt x="9" y="0"/>
                </a:lnTo>
                <a:lnTo>
                  <a:pt x="28" y="0"/>
                </a:lnTo>
                <a:lnTo>
                  <a:pt x="37" y="18"/>
                </a:lnTo>
                <a:lnTo>
                  <a:pt x="28" y="37"/>
                </a:lnTo>
                <a:lnTo>
                  <a:pt x="9" y="37"/>
                </a:lnTo>
                <a:lnTo>
                  <a:pt x="0" y="18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" name="Group 105"/>
          <p:cNvGrpSpPr>
            <a:grpSpLocks/>
          </p:cNvGrpSpPr>
          <p:nvPr/>
        </p:nvGrpSpPr>
        <p:grpSpPr bwMode="auto">
          <a:xfrm>
            <a:off x="8766517" y="4541986"/>
            <a:ext cx="366713" cy="395288"/>
            <a:chOff x="1808" y="2360"/>
            <a:chExt cx="184" cy="176"/>
          </a:xfrm>
        </p:grpSpPr>
        <p:sp>
          <p:nvSpPr>
            <p:cNvPr id="94" name="Line 106"/>
            <p:cNvSpPr>
              <a:spLocks noChangeShapeType="1"/>
            </p:cNvSpPr>
            <p:nvPr/>
          </p:nvSpPr>
          <p:spPr bwMode="auto">
            <a:xfrm>
              <a:off x="1904" y="2360"/>
              <a:ext cx="0" cy="176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107"/>
            <p:cNvSpPr>
              <a:spLocks noChangeShapeType="1"/>
            </p:cNvSpPr>
            <p:nvPr/>
          </p:nvSpPr>
          <p:spPr bwMode="auto">
            <a:xfrm>
              <a:off x="1808" y="2536"/>
              <a:ext cx="184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" name="Rectangle 62"/>
          <p:cNvSpPr>
            <a:spLocks noChangeArrowheads="1"/>
          </p:cNvSpPr>
          <p:nvPr/>
        </p:nvSpPr>
        <p:spPr bwMode="auto">
          <a:xfrm>
            <a:off x="3553167" y="2773511"/>
            <a:ext cx="652463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smtClean="0">
                <a:solidFill>
                  <a:srgbClr val="0000FF"/>
                </a:solidFill>
                <a:latin typeface="宋体" panose="02010600030101010101" pitchFamily="2" charset="-122"/>
              </a:rPr>
              <a:t>反馈端</a:t>
            </a:r>
            <a:endParaRPr lang="zh-CN" altLang="en-US" b="1" kern="0" smtClean="0">
              <a:solidFill>
                <a:srgbClr val="0000FF"/>
              </a:solidFill>
            </a:endParaRPr>
          </a:p>
        </p:txBody>
      </p:sp>
      <p:sp>
        <p:nvSpPr>
          <p:cNvPr id="74" name="Rectangle 63"/>
          <p:cNvSpPr>
            <a:spLocks noChangeArrowheads="1"/>
          </p:cNvSpPr>
          <p:nvPr/>
        </p:nvSpPr>
        <p:spPr bwMode="auto">
          <a:xfrm>
            <a:off x="2972142" y="1222523"/>
            <a:ext cx="652463" cy="2587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输入端</a:t>
            </a:r>
            <a:endParaRPr lang="zh-CN" altLang="en-US" b="1" kern="0" dirty="0" smtClean="0">
              <a:solidFill>
                <a:srgbClr val="FF0000"/>
              </a:solidFill>
            </a:endParaRPr>
          </a:p>
        </p:txBody>
      </p:sp>
      <p:sp>
        <p:nvSpPr>
          <p:cNvPr id="77" name="Line 9"/>
          <p:cNvSpPr>
            <a:spLocks noChangeShapeType="1"/>
          </p:cNvSpPr>
          <p:nvPr/>
        </p:nvSpPr>
        <p:spPr bwMode="auto">
          <a:xfrm>
            <a:off x="4184992" y="1041548"/>
            <a:ext cx="5794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>
            <a:off x="6869456" y="1043136"/>
            <a:ext cx="0" cy="14128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6788492" y="1271736"/>
            <a:ext cx="153988" cy="34766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6485280" y="1774973"/>
            <a:ext cx="190500" cy="227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5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83" name="Rectangle 44"/>
          <p:cNvSpPr>
            <a:spLocks noChangeArrowheads="1"/>
          </p:cNvSpPr>
          <p:nvPr/>
        </p:nvSpPr>
        <p:spPr bwMode="auto">
          <a:xfrm>
            <a:off x="6493217" y="2232173"/>
            <a:ext cx="1984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500" b="1">
                <a:solidFill>
                  <a:srgbClr val="000000"/>
                </a:solidFill>
                <a:latin typeface="宋体" charset="-122"/>
              </a:rPr>
              <a:t>－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H="1">
            <a:off x="6861517" y="1043136"/>
            <a:ext cx="7858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Line 76"/>
          <p:cNvSpPr>
            <a:spLocks noChangeShapeType="1"/>
          </p:cNvSpPr>
          <p:nvPr/>
        </p:nvSpPr>
        <p:spPr bwMode="auto">
          <a:xfrm flipH="1">
            <a:off x="6658317" y="3149748"/>
            <a:ext cx="10445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76"/>
          <p:cNvSpPr>
            <a:spLocks noChangeShapeType="1"/>
          </p:cNvSpPr>
          <p:nvPr/>
        </p:nvSpPr>
        <p:spPr bwMode="auto">
          <a:xfrm flipH="1">
            <a:off x="6658317" y="4538811"/>
            <a:ext cx="104457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AutoShape 179"/>
          <p:cNvSpPr>
            <a:spLocks noChangeArrowheads="1"/>
          </p:cNvSpPr>
          <p:nvPr/>
        </p:nvSpPr>
        <p:spPr bwMode="auto">
          <a:xfrm>
            <a:off x="4878730" y="3256111"/>
            <a:ext cx="214313" cy="41275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5158130" y="3308498"/>
            <a:ext cx="1651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5350217" y="3410098"/>
            <a:ext cx="682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90" name="Rectangle 43"/>
          <p:cNvSpPr>
            <a:spLocks noChangeArrowheads="1"/>
          </p:cNvSpPr>
          <p:nvPr/>
        </p:nvSpPr>
        <p:spPr bwMode="auto">
          <a:xfrm>
            <a:off x="5107330" y="3059261"/>
            <a:ext cx="190500" cy="227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5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91" name="Rectangle 44"/>
          <p:cNvSpPr>
            <a:spLocks noChangeArrowheads="1"/>
          </p:cNvSpPr>
          <p:nvPr/>
        </p:nvSpPr>
        <p:spPr bwMode="auto">
          <a:xfrm>
            <a:off x="5131142" y="3605361"/>
            <a:ext cx="1984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500" b="1">
                <a:solidFill>
                  <a:srgbClr val="000000"/>
                </a:solidFill>
                <a:latin typeface="宋体" charset="-122"/>
              </a:rPr>
              <a:t>－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Line 10"/>
          <p:cNvSpPr>
            <a:spLocks noChangeShapeType="1"/>
          </p:cNvSpPr>
          <p:nvPr/>
        </p:nvSpPr>
        <p:spPr bwMode="auto">
          <a:xfrm>
            <a:off x="4978742" y="3121173"/>
            <a:ext cx="0" cy="1431926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>
            <a:off x="4635842" y="3119586"/>
            <a:ext cx="344488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272897" y="3159273"/>
            <a:ext cx="721655" cy="1379538"/>
            <a:chOff x="6272897" y="3159273"/>
            <a:chExt cx="721655" cy="1379538"/>
          </a:xfrm>
        </p:grpSpPr>
        <p:sp>
          <p:nvSpPr>
            <p:cNvPr id="107" name="AutoShape 171"/>
            <p:cNvSpPr>
              <a:spLocks noChangeArrowheads="1"/>
            </p:cNvSpPr>
            <p:nvPr/>
          </p:nvSpPr>
          <p:spPr bwMode="auto">
            <a:xfrm>
              <a:off x="6556717" y="3580114"/>
              <a:ext cx="214313" cy="41275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6658318" y="3159273"/>
              <a:ext cx="0" cy="4208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6766610" y="3980459"/>
              <a:ext cx="89768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1" lang="en-US" altLang="zh-CN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6891960" y="4082059"/>
              <a:ext cx="102592" cy="2462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16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" name="Line 76"/>
            <p:cNvSpPr>
              <a:spLocks noChangeShapeType="1"/>
            </p:cNvSpPr>
            <p:nvPr/>
          </p:nvSpPr>
          <p:spPr bwMode="auto">
            <a:xfrm flipH="1">
              <a:off x="6564654" y="3778551"/>
              <a:ext cx="2063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0"/>
            <p:cNvSpPr>
              <a:spLocks noChangeShapeType="1"/>
            </p:cNvSpPr>
            <p:nvPr/>
          </p:nvSpPr>
          <p:spPr bwMode="auto">
            <a:xfrm>
              <a:off x="6658317" y="3980163"/>
              <a:ext cx="0" cy="5586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7"/>
            <p:cNvSpPr>
              <a:spLocks noChangeShapeType="1"/>
            </p:cNvSpPr>
            <p:nvPr/>
          </p:nvSpPr>
          <p:spPr bwMode="auto">
            <a:xfrm rot="5400000">
              <a:off x="6052685" y="3898715"/>
              <a:ext cx="56832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auto">
            <a:xfrm rot="16200000">
              <a:off x="6195110" y="3983685"/>
              <a:ext cx="266700" cy="111125"/>
            </a:xfrm>
            <a:custGeom>
              <a:avLst/>
              <a:gdLst>
                <a:gd name="T0" fmla="*/ 635079500 w 112"/>
                <a:gd name="T1" fmla="*/ 0 h 47"/>
                <a:gd name="T2" fmla="*/ 527342105 w 112"/>
                <a:gd name="T3" fmla="*/ 156525496 h 47"/>
                <a:gd name="T4" fmla="*/ 635079500 w 112"/>
                <a:gd name="T5" fmla="*/ 262739683 h 47"/>
                <a:gd name="T6" fmla="*/ 0 w 112"/>
                <a:gd name="T7" fmla="*/ 156525496 h 47"/>
                <a:gd name="T8" fmla="*/ 635079500 w 11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47"/>
                <a:gd name="T17" fmla="*/ 112 w 11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47">
                  <a:moveTo>
                    <a:pt x="112" y="0"/>
                  </a:moveTo>
                  <a:lnTo>
                    <a:pt x="93" y="28"/>
                  </a:lnTo>
                  <a:lnTo>
                    <a:pt x="112" y="47"/>
                  </a:lnTo>
                  <a:lnTo>
                    <a:pt x="0" y="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107580" y="3121661"/>
            <a:ext cx="506909" cy="1462675"/>
            <a:chOff x="7107580" y="2816867"/>
            <a:chExt cx="506909" cy="1462675"/>
          </a:xfrm>
        </p:grpSpPr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7342530" y="3378021"/>
              <a:ext cx="1524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4"/>
            <p:cNvSpPr>
              <a:spLocks noChangeArrowheads="1"/>
            </p:cNvSpPr>
            <p:nvPr/>
          </p:nvSpPr>
          <p:spPr bwMode="auto">
            <a:xfrm>
              <a:off x="7511897" y="3479621"/>
              <a:ext cx="102592" cy="2462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16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0" name="Line 10"/>
            <p:cNvSpPr>
              <a:spLocks noChangeShapeType="1"/>
            </p:cNvSpPr>
            <p:nvPr/>
          </p:nvSpPr>
          <p:spPr bwMode="auto">
            <a:xfrm>
              <a:off x="7175842" y="2854479"/>
              <a:ext cx="0" cy="13795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7107580" y="3317696"/>
              <a:ext cx="153988" cy="347663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1" name="Freeform 75"/>
            <p:cNvSpPr>
              <a:spLocks/>
            </p:cNvSpPr>
            <p:nvPr/>
          </p:nvSpPr>
          <p:spPr bwMode="auto">
            <a:xfrm>
              <a:off x="7139330" y="2816867"/>
              <a:ext cx="72000" cy="72000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7139330" y="4207542"/>
              <a:ext cx="72000" cy="72000"/>
            </a:xfrm>
            <a:custGeom>
              <a:avLst/>
              <a:gdLst>
                <a:gd name="T0" fmla="*/ 0 w 51"/>
                <a:gd name="T1" fmla="*/ 35 h 50"/>
                <a:gd name="T2" fmla="*/ 11 w 51"/>
                <a:gd name="T3" fmla="*/ 0 h 50"/>
                <a:gd name="T4" fmla="*/ 34 w 51"/>
                <a:gd name="T5" fmla="*/ 0 h 50"/>
                <a:gd name="T6" fmla="*/ 57 w 51"/>
                <a:gd name="T7" fmla="*/ 35 h 50"/>
                <a:gd name="T8" fmla="*/ 34 w 51"/>
                <a:gd name="T9" fmla="*/ 58 h 50"/>
                <a:gd name="T10" fmla="*/ 11 w 51"/>
                <a:gd name="T11" fmla="*/ 58 h 50"/>
                <a:gd name="T12" fmla="*/ 0 w 51"/>
                <a:gd name="T13" fmla="*/ 3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50">
                  <a:moveTo>
                    <a:pt x="0" y="3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30"/>
                  </a:lnTo>
                  <a:lnTo>
                    <a:pt x="30" y="50"/>
                  </a:lnTo>
                  <a:lnTo>
                    <a:pt x="10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903336" y="3974352"/>
            <a:ext cx="512899" cy="401899"/>
            <a:chOff x="4903336" y="3669558"/>
            <a:chExt cx="512899" cy="401899"/>
          </a:xfrm>
        </p:grpSpPr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4903336" y="3669558"/>
              <a:ext cx="153988" cy="347663"/>
            </a:xfrm>
            <a:prstGeom prst="rect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3" name="Rectangle 13"/>
            <p:cNvSpPr>
              <a:spLocks noChangeArrowheads="1"/>
            </p:cNvSpPr>
            <p:nvPr/>
          </p:nvSpPr>
          <p:spPr bwMode="auto">
            <a:xfrm>
              <a:off x="5144276" y="3723636"/>
              <a:ext cx="1524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</a:rPr>
                <a:t>R</a:t>
              </a:r>
              <a:endParaRPr lang="en-US" altLang="zh-CN" sz="18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5313643" y="3825236"/>
              <a:ext cx="102592" cy="2462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16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1120055" y="5392506"/>
            <a:ext cx="4822333" cy="614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>
                <a:ea typeface="+mn-ea"/>
                <a:cs typeface="Times New Roman" panose="02020603050405020304" pitchFamily="18" charset="0"/>
              </a:rPr>
              <a:t>获取</a:t>
            </a:r>
            <a:r>
              <a:rPr lang="zh-CN" altLang="en-US" sz="2600" b="1" kern="0" dirty="0" smtClean="0">
                <a:ea typeface="+mn-ea"/>
                <a:cs typeface="Times New Roman" panose="02020603050405020304" pitchFamily="18" charset="0"/>
              </a:rPr>
              <a:t>反馈网络负载电阻的方法：</a:t>
            </a:r>
          </a:p>
        </p:txBody>
      </p:sp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6303244" y="5451244"/>
            <a:ext cx="16430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串联断路</a:t>
            </a: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8136315" y="5445273"/>
            <a:ext cx="16430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6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并联短路</a:t>
            </a:r>
          </a:p>
        </p:txBody>
      </p:sp>
      <p:sp>
        <p:nvSpPr>
          <p:cNvPr id="98" name="Freeform 55"/>
          <p:cNvSpPr>
            <a:spLocks/>
          </p:cNvSpPr>
          <p:nvPr/>
        </p:nvSpPr>
        <p:spPr bwMode="auto">
          <a:xfrm>
            <a:off x="8348898" y="3133874"/>
            <a:ext cx="543997" cy="1417637"/>
          </a:xfrm>
          <a:custGeom>
            <a:avLst/>
            <a:gdLst>
              <a:gd name="T0" fmla="*/ 29450 w 147"/>
              <a:gd name="T1" fmla="*/ 0 h 457"/>
              <a:gd name="T2" fmla="*/ 477740 w 147"/>
              <a:gd name="T3" fmla="*/ 372864 h 457"/>
              <a:gd name="T4" fmla="*/ 0 w 147"/>
              <a:gd name="T5" fmla="*/ 715962 h 4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457">
                <a:moveTo>
                  <a:pt x="9" y="0"/>
                </a:moveTo>
                <a:cubicBezTo>
                  <a:pt x="78" y="81"/>
                  <a:pt x="147" y="162"/>
                  <a:pt x="146" y="238"/>
                </a:cubicBezTo>
                <a:cubicBezTo>
                  <a:pt x="145" y="314"/>
                  <a:pt x="72" y="385"/>
                  <a:pt x="0" y="457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3253923" y="2656639"/>
            <a:ext cx="180975" cy="179387"/>
            <a:chOff x="3854531" y="2217174"/>
            <a:chExt cx="252000" cy="252000"/>
          </a:xfrm>
        </p:grpSpPr>
        <p:sp>
          <p:nvSpPr>
            <p:cNvPr id="100" name="Line 85"/>
            <p:cNvSpPr>
              <a:spLocks noChangeShapeType="1"/>
            </p:cNvSpPr>
            <p:nvPr/>
          </p:nvSpPr>
          <p:spPr bwMode="auto">
            <a:xfrm rot="-1620000" flipH="1">
              <a:off x="3854531" y="2306378"/>
              <a:ext cx="252000" cy="735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000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 rot="3780000" flipH="1">
              <a:off x="3857846" y="2306701"/>
              <a:ext cx="252000" cy="729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000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</p:grp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9876188" y="1676389"/>
            <a:ext cx="2100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基本放大器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9940779" y="3625274"/>
            <a:ext cx="17652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反馈网络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7"/>
          <p:cNvSpPr>
            <a:spLocks noChangeArrowheads="1"/>
          </p:cNvSpPr>
          <p:nvPr/>
        </p:nvSpPr>
        <p:spPr bwMode="auto">
          <a:xfrm>
            <a:off x="5592711" y="1725761"/>
            <a:ext cx="205184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A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5575431" y="3649295"/>
            <a:ext cx="42151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i="1" kern="0" dirty="0" smtClean="0">
                <a:solidFill>
                  <a:srgbClr val="000000"/>
                </a:solidFill>
              </a:rPr>
              <a:t>F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6 C 0.00182 -0.01135 0.00755 -0.11783 0.00377 -0.14306 C 2.91667E-6 -0.16829 -0.01446 -0.1382 -0.04154 -0.16783 C -0.05964 -0.1757 -0.12084 -0.15579 -0.1362 -0.16968 C -0.15313 -0.17662 -0.14232 -0.19491 -0.14232 -0.20811 C -0.14219 -0.22037 -0.15547 -0.22986 -0.13581 -0.24514 C -0.12513 -0.25787 -0.06276 -0.23704 -0.04414 -0.24699 C -0.02578 -0.25602 -0.0263 -0.30139 -0.01888 -0.30556 " pathEditMode="relative" rAng="0" ptsTypes="AAAAAAAA">
                                      <p:cBhvr>
                                        <p:cTn id="5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C 0.0414 4.44444E-6 0.02304 -0.05209 0.02565 -0.08912 C 0.02825 -0.12639 0.01536 -0.16737 0.01536 -0.22362 C 0.01536 -0.26551 0.00703 -0.26598 0.00703 -0.3074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8" presetID="8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  <p:bldP spid="127" grpId="0"/>
      <p:bldP spid="128" grpId="0"/>
      <p:bldP spid="129" grpId="0"/>
      <p:bldP spid="98" grpId="0" animBg="1"/>
      <p:bldP spid="98" grpId="1" animBg="1"/>
      <p:bldP spid="103" grpId="0"/>
      <p:bldP spid="104" grpId="0"/>
      <p:bldP spid="105" grpId="0"/>
      <p:bldP spid="1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77" y="469229"/>
            <a:ext cx="10090846" cy="61119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3047" y="5527114"/>
            <a:ext cx="251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闭环电压增益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39856" y="5809675"/>
            <a:ext cx="1443037" cy="77152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886"/>
            <a:ext cx="10320447" cy="5925464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4471298" y="4429602"/>
            <a:ext cx="1051797" cy="1426966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48" y="336707"/>
            <a:ext cx="6133514" cy="48298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69648" y="5166582"/>
            <a:ext cx="6133514" cy="109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8052" y="5432935"/>
            <a:ext cx="251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开环电压增益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885700"/>
              </p:ext>
            </p:extLst>
          </p:nvPr>
        </p:nvGraphicFramePr>
        <p:xfrm>
          <a:off x="3073099" y="5281174"/>
          <a:ext cx="2599209" cy="86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8" name="Equation" r:id="rId5" imgW="1485720" imgH="495000" progId="Equation.DSMT4">
                  <p:embed/>
                </p:oleObj>
              </mc:Choice>
              <mc:Fallback>
                <p:oleObj name="Equation" r:id="rId5" imgW="1485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3099" y="5281174"/>
                        <a:ext cx="2599209" cy="86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678103" y="376463"/>
            <a:ext cx="5209097" cy="109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64303" y="642816"/>
            <a:ext cx="180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反馈系数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74019"/>
              </p:ext>
            </p:extLst>
          </p:nvPr>
        </p:nvGraphicFramePr>
        <p:xfrm>
          <a:off x="8615363" y="534988"/>
          <a:ext cx="24876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9" name="Equation" r:id="rId7" imgW="1422360" imgH="444240" progId="Equation.DSMT4">
                  <p:embed/>
                </p:oleObj>
              </mc:Choice>
              <mc:Fallback>
                <p:oleObj name="Equation" r:id="rId7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5363" y="534988"/>
                        <a:ext cx="2487612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6663105" y="1485743"/>
            <a:ext cx="5224095" cy="109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49305" y="1752096"/>
            <a:ext cx="251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闭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环电压增益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78341"/>
              </p:ext>
            </p:extLst>
          </p:nvPr>
        </p:nvGraphicFramePr>
        <p:xfrm>
          <a:off x="9056402" y="1644650"/>
          <a:ext cx="2819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0" name="Equation" r:id="rId9" imgW="1612800" imgH="444240" progId="Equation.DSMT4">
                  <p:embed/>
                </p:oleObj>
              </mc:Choice>
              <mc:Fallback>
                <p:oleObj name="Equation" r:id="rId9" imgW="1612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6402" y="1644650"/>
                        <a:ext cx="28194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/>
          <p:cNvSpPr/>
          <p:nvPr/>
        </p:nvSpPr>
        <p:spPr>
          <a:xfrm>
            <a:off x="9939131" y="3087366"/>
            <a:ext cx="1044575" cy="2318728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6" grpId="0"/>
      <p:bldP spid="11" grpId="0" animBg="1"/>
      <p:bldP spid="12" grpId="0"/>
      <p:bldP spid="14" grpId="0" animBg="1"/>
      <p:bldP spid="15" grpId="0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77" y="469229"/>
            <a:ext cx="10090846" cy="6111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8" y="454239"/>
            <a:ext cx="6111678" cy="481268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14643" y="5260761"/>
            <a:ext cx="6133514" cy="109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3047" y="5527114"/>
            <a:ext cx="251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闭环电压增益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18094" y="5375353"/>
          <a:ext cx="2599209" cy="86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5" imgW="1485720" imgH="495000" progId="Equation.DSMT4">
                  <p:embed/>
                </p:oleObj>
              </mc:Choice>
              <mc:Fallback>
                <p:oleObj name="Equation" r:id="rId5" imgW="1485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8094" y="5375353"/>
                        <a:ext cx="2599209" cy="86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663105" y="1485743"/>
            <a:ext cx="5224095" cy="1095589"/>
            <a:chOff x="6663105" y="1485743"/>
            <a:chExt cx="5224095" cy="1095589"/>
          </a:xfrm>
        </p:grpSpPr>
        <p:sp>
          <p:nvSpPr>
            <p:cNvPr id="9" name="圆角矩形 8"/>
            <p:cNvSpPr/>
            <p:nvPr/>
          </p:nvSpPr>
          <p:spPr>
            <a:xfrm>
              <a:off x="6663105" y="1485743"/>
              <a:ext cx="5224095" cy="1095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49305" y="1752096"/>
              <a:ext cx="2518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闭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环电压增益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44826"/>
                </p:ext>
              </p:extLst>
            </p:nvPr>
          </p:nvGraphicFramePr>
          <p:xfrm>
            <a:off x="9056402" y="1644650"/>
            <a:ext cx="2819400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3" name="Equation" r:id="rId7" imgW="1612800" imgH="444240" progId="Equation.DSMT4">
                    <p:embed/>
                  </p:oleObj>
                </mc:Choice>
                <mc:Fallback>
                  <p:oleObj name="Equation" r:id="rId7" imgW="1612800" imgH="444240" progId="Equation.DSMT4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056402" y="1644650"/>
                          <a:ext cx="2819400" cy="777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圆角矩形标注 12"/>
          <p:cNvSpPr/>
          <p:nvPr/>
        </p:nvSpPr>
        <p:spPr>
          <a:xfrm>
            <a:off x="6860534" y="5368307"/>
            <a:ext cx="2518116" cy="829236"/>
          </a:xfrm>
          <a:prstGeom prst="wedgeRoundRectCallout">
            <a:avLst>
              <a:gd name="adj1" fmla="val -58725"/>
              <a:gd name="adj2" fmla="val 97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仿真结果</a:t>
            </a:r>
            <a:endParaRPr lang="zh-CN" altLang="en-US" sz="3200" b="1" dirty="0"/>
          </a:p>
        </p:txBody>
      </p:sp>
      <p:sp>
        <p:nvSpPr>
          <p:cNvPr id="15" name="圆角矩形标注 14"/>
          <p:cNvSpPr/>
          <p:nvPr/>
        </p:nvSpPr>
        <p:spPr>
          <a:xfrm>
            <a:off x="9378650" y="2860579"/>
            <a:ext cx="2518116" cy="829236"/>
          </a:xfrm>
          <a:prstGeom prst="wedgeRoundRectCallout">
            <a:avLst>
              <a:gd name="adj1" fmla="val -21623"/>
              <a:gd name="adj2" fmla="val -71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理论结果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86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59936" y="602999"/>
            <a:ext cx="4001774" cy="7346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>
                <a:ea typeface="+mn-ea"/>
                <a:cs typeface="Times New Roman" panose="02020603050405020304" pitchFamily="18" charset="0"/>
              </a:rPr>
              <a:t>求 反馈信号</a:t>
            </a:r>
            <a:r>
              <a:rPr lang="en-US" altLang="zh-CN" sz="3200" b="1" i="1" kern="0" dirty="0" err="1" smtClean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="1" kern="0" baseline="-25000" dirty="0" err="1" smtClean="0"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3200" b="1" kern="0" baseline="-250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 smtClean="0">
                <a:ea typeface="+mn-ea"/>
                <a:cs typeface="Times New Roman" panose="02020603050405020304" pitchFamily="18" charset="0"/>
              </a:rPr>
              <a:t>的方法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38935" y="3031270"/>
            <a:ext cx="4724445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A.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反馈线与输入端口断路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38935" y="3911163"/>
            <a:ext cx="3190613" cy="525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1" kern="0" dirty="0">
                <a:ea typeface="+mn-ea"/>
                <a:cs typeface="Times New Roman" panose="02020603050405020304" pitchFamily="18" charset="0"/>
              </a:rPr>
              <a:t>B.</a:t>
            </a:r>
            <a:r>
              <a:rPr lang="zh-CN" altLang="en-US" b="1" kern="0" dirty="0">
                <a:ea typeface="+mn-ea"/>
                <a:cs typeface="Times New Roman" panose="02020603050405020304" pitchFamily="18" charset="0"/>
              </a:rPr>
              <a:t>反馈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线对地短路</a:t>
            </a:r>
            <a:endParaRPr lang="zh-CN" altLang="en-US" b="1" kern="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3804" y="1818287"/>
            <a:ext cx="3406775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96412" y="1371420"/>
            <a:ext cx="6916993" cy="13053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若放大电路引入串联负反馈，求反馈电压</a:t>
            </a:r>
            <a:r>
              <a:rPr lang="en-US" altLang="zh-CN" b="1" i="1" kern="0" dirty="0" err="1" smtClean="0"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kern="0" baseline="-25000" dirty="0" err="1" smtClean="0"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的方法是</a:t>
            </a: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____</a:t>
            </a:r>
            <a:r>
              <a:rPr lang="zh-CN" altLang="en-US" b="1" kern="0" dirty="0" smtClean="0"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82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ChangeArrowheads="1"/>
          </p:cNvSpPr>
          <p:nvPr/>
        </p:nvSpPr>
        <p:spPr bwMode="auto">
          <a:xfrm>
            <a:off x="633413" y="857250"/>
            <a:ext cx="502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§1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反馈放大器的电路结构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18" name="矩形 6"/>
          <p:cNvSpPr>
            <a:spLocks noChangeArrowheads="1"/>
          </p:cNvSpPr>
          <p:nvPr/>
        </p:nvSpPr>
        <p:spPr bwMode="auto">
          <a:xfrm>
            <a:off x="633413" y="1687513"/>
            <a:ext cx="502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 2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反馈放大器的工作原理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7B7275-38A8-4D3B-96B1-44F2B6EFB31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8E083-4CEC-44FC-A9F0-F71F1FBB6D22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86021" name="矩形 4"/>
          <p:cNvSpPr>
            <a:spLocks noChangeArrowheads="1"/>
          </p:cNvSpPr>
          <p:nvPr/>
        </p:nvSpPr>
        <p:spPr bwMode="auto">
          <a:xfrm>
            <a:off x="633413" y="2517775"/>
            <a:ext cx="4714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 3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反馈放大电路的类型</a:t>
            </a:r>
          </a:p>
        </p:txBody>
      </p:sp>
      <p:sp>
        <p:nvSpPr>
          <p:cNvPr id="86022" name="矩形 5"/>
          <p:cNvSpPr>
            <a:spLocks noChangeArrowheads="1"/>
          </p:cNvSpPr>
          <p:nvPr/>
        </p:nvSpPr>
        <p:spPr bwMode="auto">
          <a:xfrm>
            <a:off x="633413" y="3348038"/>
            <a:ext cx="62595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 4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负反馈对放大电路性能的影响</a:t>
            </a:r>
          </a:p>
        </p:txBody>
      </p:sp>
      <p:sp>
        <p:nvSpPr>
          <p:cNvPr id="86023" name="矩形 7"/>
          <p:cNvSpPr>
            <a:spLocks noChangeArrowheads="1"/>
          </p:cNvSpPr>
          <p:nvPr/>
        </p:nvSpPr>
        <p:spPr bwMode="auto">
          <a:xfrm>
            <a:off x="633413" y="4178300"/>
            <a:ext cx="7083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 5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深度负反馈放大器的工程估算方法</a:t>
            </a:r>
          </a:p>
        </p:txBody>
      </p:sp>
      <p:sp>
        <p:nvSpPr>
          <p:cNvPr id="86024" name="矩形 8"/>
          <p:cNvSpPr>
            <a:spLocks noChangeArrowheads="1"/>
          </p:cNvSpPr>
          <p:nvPr/>
        </p:nvSpPr>
        <p:spPr bwMode="auto">
          <a:xfrm>
            <a:off x="633413" y="5008563"/>
            <a:ext cx="543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§6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负反馈放大电路的稳定性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ADE3FC-FC4B-4F04-B559-94776AECCAE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51031-6048-4B7B-8A61-B48B9FB4D758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grpSp>
        <p:nvGrpSpPr>
          <p:cNvPr id="27898" name="Group 11"/>
          <p:cNvGrpSpPr>
            <a:grpSpLocks/>
          </p:cNvGrpSpPr>
          <p:nvPr/>
        </p:nvGrpSpPr>
        <p:grpSpPr bwMode="auto">
          <a:xfrm>
            <a:off x="2624138" y="3157538"/>
            <a:ext cx="1601787" cy="828675"/>
            <a:chOff x="2612" y="2045"/>
            <a:chExt cx="1009" cy="522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612" y="2045"/>
              <a:ext cx="1009" cy="505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747" y="2097"/>
              <a:ext cx="748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200" b="1" kern="0" dirty="0" smtClean="0">
                  <a:solidFill>
                    <a:srgbClr val="0000FF"/>
                  </a:solidFill>
                  <a:latin typeface="+mn-ea"/>
                  <a:ea typeface="+mn-ea"/>
                </a:rPr>
                <a:t>反馈网络</a:t>
              </a:r>
              <a:endParaRPr lang="zh-CN" altLang="en-US" b="1" kern="0" dirty="0" smtClean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3091" y="2356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reeform 2"/>
          <p:cNvSpPr>
            <a:spLocks/>
          </p:cNvSpPr>
          <p:nvPr/>
        </p:nvSpPr>
        <p:spPr bwMode="auto">
          <a:xfrm>
            <a:off x="681038" y="2441575"/>
            <a:ext cx="388937" cy="431800"/>
          </a:xfrm>
          <a:custGeom>
            <a:avLst/>
            <a:gdLst>
              <a:gd name="T0" fmla="*/ 0 w 1834"/>
              <a:gd name="T1" fmla="*/ 218967 h 915"/>
              <a:gd name="T2" fmla="*/ 98401 w 1834"/>
              <a:gd name="T3" fmla="*/ 472 h 915"/>
              <a:gd name="T4" fmla="*/ 193833 w 1834"/>
              <a:gd name="T5" fmla="*/ 216136 h 915"/>
              <a:gd name="T6" fmla="*/ 290749 w 1834"/>
              <a:gd name="T7" fmla="*/ 431800 h 915"/>
              <a:gd name="T8" fmla="*/ 388938 w 1834"/>
              <a:gd name="T9" fmla="*/ 216136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1411288" y="3706813"/>
            <a:ext cx="388937" cy="360362"/>
          </a:xfrm>
          <a:custGeom>
            <a:avLst/>
            <a:gdLst>
              <a:gd name="T0" fmla="*/ 0 w 1834"/>
              <a:gd name="T1" fmla="*/ 182741 h 915"/>
              <a:gd name="T2" fmla="*/ 98401 w 1834"/>
              <a:gd name="T3" fmla="*/ 394 h 915"/>
              <a:gd name="T4" fmla="*/ 193832 w 1834"/>
              <a:gd name="T5" fmla="*/ 180378 h 915"/>
              <a:gd name="T6" fmla="*/ 290748 w 1834"/>
              <a:gd name="T7" fmla="*/ 360362 h 915"/>
              <a:gd name="T8" fmla="*/ 388937 w 1834"/>
              <a:gd name="T9" fmla="*/ 180378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1984375" y="1206500"/>
            <a:ext cx="388938" cy="792163"/>
          </a:xfrm>
          <a:custGeom>
            <a:avLst/>
            <a:gdLst>
              <a:gd name="T0" fmla="*/ 0 w 1834"/>
              <a:gd name="T1" fmla="*/ 347780350 h 915"/>
              <a:gd name="T2" fmla="*/ 20867988 w 1834"/>
              <a:gd name="T3" fmla="*/ 749741 h 915"/>
              <a:gd name="T4" fmla="*/ 41106338 w 1834"/>
              <a:gd name="T5" fmla="*/ 343282770 h 915"/>
              <a:gd name="T6" fmla="*/ 61659407 w 1834"/>
              <a:gd name="T7" fmla="*/ 685816666 h 915"/>
              <a:gd name="T8" fmla="*/ 82482430 w 1834"/>
              <a:gd name="T9" fmla="*/ 34328277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4"/>
              <a:gd name="T16" fmla="*/ 0 h 915"/>
              <a:gd name="T17" fmla="*/ 1834 w 1834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0725" y="4391025"/>
            <a:ext cx="34607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中频区形成负反馈：</a:t>
            </a:r>
          </a:p>
        </p:txBody>
      </p:sp>
      <p:graphicFrame>
        <p:nvGraphicFramePr>
          <p:cNvPr id="12" name="Object 242"/>
          <p:cNvGraphicFramePr>
            <a:graphicFrameLocks noChangeAspect="1"/>
          </p:cNvGraphicFramePr>
          <p:nvPr/>
        </p:nvGraphicFramePr>
        <p:xfrm>
          <a:off x="4019550" y="4410075"/>
          <a:ext cx="1168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8" name="Equation" r:id="rId3" imgW="622440" imgH="241200" progId="Equation.DSMT4">
                  <p:embed/>
                </p:oleObj>
              </mc:Choice>
              <mc:Fallback>
                <p:oleObj name="Equation" r:id="rId3" imgW="622440" imgH="2412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410075"/>
                        <a:ext cx="11684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06438" y="4908550"/>
            <a:ext cx="36941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宋体" charset="-122"/>
              </a:rPr>
              <a:t>高频区形成正反馈：</a:t>
            </a:r>
          </a:p>
        </p:txBody>
      </p:sp>
      <p:graphicFrame>
        <p:nvGraphicFramePr>
          <p:cNvPr id="14" name="Object 243"/>
          <p:cNvGraphicFramePr>
            <a:graphicFrameLocks noChangeAspect="1"/>
          </p:cNvGraphicFramePr>
          <p:nvPr/>
        </p:nvGraphicFramePr>
        <p:xfrm>
          <a:off x="3994150" y="4935538"/>
          <a:ext cx="1168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9" name="Equation" r:id="rId5" imgW="622440" imgH="241200" progId="Equation.DSMT4">
                  <p:embed/>
                </p:oleObj>
              </mc:Choice>
              <mc:Fallback>
                <p:oleObj name="Equation" r:id="rId5" imgW="622440" imgH="2412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4935538"/>
                        <a:ext cx="1168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9"/>
          <p:cNvSpPr>
            <a:spLocks/>
          </p:cNvSpPr>
          <p:nvPr/>
        </p:nvSpPr>
        <p:spPr bwMode="auto">
          <a:xfrm flipV="1">
            <a:off x="1984375" y="3711575"/>
            <a:ext cx="388938" cy="360363"/>
          </a:xfrm>
          <a:custGeom>
            <a:avLst/>
            <a:gdLst>
              <a:gd name="T0" fmla="*/ 0 w 1834"/>
              <a:gd name="T1" fmla="*/ 182741 h 915"/>
              <a:gd name="T2" fmla="*/ 98401 w 1834"/>
              <a:gd name="T3" fmla="*/ 394 h 915"/>
              <a:gd name="T4" fmla="*/ 193833 w 1834"/>
              <a:gd name="T5" fmla="*/ 180378 h 915"/>
              <a:gd name="T6" fmla="*/ 290749 w 1834"/>
              <a:gd name="T7" fmla="*/ 360363 h 915"/>
              <a:gd name="T8" fmla="*/ 388938 w 1834"/>
              <a:gd name="T9" fmla="*/ 180378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1411288" y="1581150"/>
            <a:ext cx="388937" cy="71438"/>
          </a:xfrm>
          <a:custGeom>
            <a:avLst/>
            <a:gdLst>
              <a:gd name="T0" fmla="*/ 0 w 1834"/>
              <a:gd name="T1" fmla="*/ 36226 h 915"/>
              <a:gd name="T2" fmla="*/ 98401 w 1834"/>
              <a:gd name="T3" fmla="*/ 78 h 915"/>
              <a:gd name="T4" fmla="*/ 193832 w 1834"/>
              <a:gd name="T5" fmla="*/ 35758 h 915"/>
              <a:gd name="T6" fmla="*/ 290748 w 1834"/>
              <a:gd name="T7" fmla="*/ 71438 h 915"/>
              <a:gd name="T8" fmla="*/ 388937 w 1834"/>
              <a:gd name="T9" fmla="*/ 35758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906" name="Group 15"/>
          <p:cNvGrpSpPr>
            <a:grpSpLocks/>
          </p:cNvGrpSpPr>
          <p:nvPr/>
        </p:nvGrpSpPr>
        <p:grpSpPr bwMode="auto">
          <a:xfrm>
            <a:off x="2435225" y="1633538"/>
            <a:ext cx="1979613" cy="1054100"/>
            <a:chOff x="2493" y="1085"/>
            <a:chExt cx="1247" cy="664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493" y="1085"/>
              <a:ext cx="1247" cy="664"/>
            </a:xfrm>
            <a:prstGeom prst="rect">
              <a:avLst/>
            </a:prstGeom>
            <a:solidFill>
              <a:srgbClr val="CC99FF">
                <a:alpha val="50980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717" y="1142"/>
              <a:ext cx="933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22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基本放大器</a:t>
              </a:r>
              <a:endParaRPr lang="zh-CN" altLang="en-US" b="1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91" y="1501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7907" name="Group 19"/>
          <p:cNvGrpSpPr>
            <a:grpSpLocks/>
          </p:cNvGrpSpPr>
          <p:nvPr/>
        </p:nvGrpSpPr>
        <p:grpSpPr bwMode="auto">
          <a:xfrm>
            <a:off x="3024188" y="2124075"/>
            <a:ext cx="801687" cy="84138"/>
            <a:chOff x="2864" y="1394"/>
            <a:chExt cx="505" cy="53"/>
          </a:xfrm>
        </p:grpSpPr>
        <p:sp>
          <p:nvSpPr>
            <p:cNvPr id="28006" name="Line 20"/>
            <p:cNvSpPr>
              <a:spLocks noChangeShapeType="1"/>
            </p:cNvSpPr>
            <p:nvPr/>
          </p:nvSpPr>
          <p:spPr bwMode="auto">
            <a:xfrm>
              <a:off x="2864" y="1421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07" name="Freeform 21"/>
            <p:cNvSpPr>
              <a:spLocks/>
            </p:cNvSpPr>
            <p:nvPr/>
          </p:nvSpPr>
          <p:spPr bwMode="auto">
            <a:xfrm>
              <a:off x="3196" y="139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3"/>
                <a:gd name="T17" fmla="*/ 173 w 17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908" name="Line 22"/>
          <p:cNvSpPr>
            <a:spLocks noChangeShapeType="1"/>
          </p:cNvSpPr>
          <p:nvPr/>
        </p:nvSpPr>
        <p:spPr bwMode="auto">
          <a:xfrm>
            <a:off x="4414838" y="2166938"/>
            <a:ext cx="1025525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4483100" y="2124075"/>
            <a:ext cx="252413" cy="84138"/>
          </a:xfrm>
          <a:custGeom>
            <a:avLst/>
            <a:gdLst>
              <a:gd name="T0" fmla="*/ 0 w 159"/>
              <a:gd name="T1" fmla="*/ 0 h 53"/>
              <a:gd name="T2" fmla="*/ 41275 w 159"/>
              <a:gd name="T3" fmla="*/ 42863 h 53"/>
              <a:gd name="T4" fmla="*/ 0 w 159"/>
              <a:gd name="T5" fmla="*/ 84138 h 53"/>
              <a:gd name="T6" fmla="*/ 252413 w 159"/>
              <a:gd name="T7" fmla="*/ 4286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886325" y="2130425"/>
            <a:ext cx="1588" cy="1419225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4822825" y="2124075"/>
            <a:ext cx="104775" cy="84138"/>
          </a:xfrm>
          <a:custGeom>
            <a:avLst/>
            <a:gdLst>
              <a:gd name="T0" fmla="*/ 0 w 66"/>
              <a:gd name="T1" fmla="*/ 42863 h 53"/>
              <a:gd name="T2" fmla="*/ 42863 w 66"/>
              <a:gd name="T3" fmla="*/ 0 h 53"/>
              <a:gd name="T4" fmla="*/ 84138 w 66"/>
              <a:gd name="T5" fmla="*/ 0 h 53"/>
              <a:gd name="T6" fmla="*/ 104775 w 66"/>
              <a:gd name="T7" fmla="*/ 42863 h 53"/>
              <a:gd name="T8" fmla="*/ 84138 w 66"/>
              <a:gd name="T9" fmla="*/ 84138 h 53"/>
              <a:gd name="T10" fmla="*/ 42863 w 66"/>
              <a:gd name="T11" fmla="*/ 84138 h 53"/>
              <a:gd name="T12" fmla="*/ 0 w 66"/>
              <a:gd name="T13" fmla="*/ 42863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6" h="53">
                <a:moveTo>
                  <a:pt x="0" y="27"/>
                </a:moveTo>
                <a:lnTo>
                  <a:pt x="27" y="0"/>
                </a:lnTo>
                <a:lnTo>
                  <a:pt x="53" y="0"/>
                </a:lnTo>
                <a:lnTo>
                  <a:pt x="66" y="27"/>
                </a:lnTo>
                <a:lnTo>
                  <a:pt x="53" y="53"/>
                </a:lnTo>
                <a:lnTo>
                  <a:pt x="27" y="53"/>
                </a:lnTo>
                <a:lnTo>
                  <a:pt x="0" y="27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912" name="Group 26"/>
          <p:cNvGrpSpPr>
            <a:grpSpLocks/>
          </p:cNvGrpSpPr>
          <p:nvPr/>
        </p:nvGrpSpPr>
        <p:grpSpPr bwMode="auto">
          <a:xfrm>
            <a:off x="3024188" y="3576638"/>
            <a:ext cx="801687" cy="106362"/>
            <a:chOff x="2864" y="2309"/>
            <a:chExt cx="505" cy="67"/>
          </a:xfrm>
        </p:grpSpPr>
        <p:sp>
          <p:nvSpPr>
            <p:cNvPr id="28004" name="Line 27"/>
            <p:cNvSpPr>
              <a:spLocks noChangeShapeType="1"/>
            </p:cNvSpPr>
            <p:nvPr/>
          </p:nvSpPr>
          <p:spPr bwMode="auto">
            <a:xfrm>
              <a:off x="2864" y="2349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05" name="Freeform 28"/>
            <p:cNvSpPr>
              <a:spLocks/>
            </p:cNvSpPr>
            <p:nvPr/>
          </p:nvSpPr>
          <p:spPr bwMode="auto">
            <a:xfrm>
              <a:off x="2864" y="2309"/>
              <a:ext cx="160" cy="67"/>
            </a:xfrm>
            <a:custGeom>
              <a:avLst/>
              <a:gdLst>
                <a:gd name="T0" fmla="*/ 160 w 160"/>
                <a:gd name="T1" fmla="*/ 0 h 67"/>
                <a:gd name="T2" fmla="*/ 133 w 160"/>
                <a:gd name="T3" fmla="*/ 40 h 67"/>
                <a:gd name="T4" fmla="*/ 160 w 160"/>
                <a:gd name="T5" fmla="*/ 67 h 67"/>
                <a:gd name="T6" fmla="*/ 0 w 160"/>
                <a:gd name="T7" fmla="*/ 40 h 67"/>
                <a:gd name="T8" fmla="*/ 160 w 160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67"/>
                <a:gd name="T17" fmla="*/ 160 w 160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67">
                  <a:moveTo>
                    <a:pt x="160" y="0"/>
                  </a:moveTo>
                  <a:lnTo>
                    <a:pt x="133" y="40"/>
                  </a:lnTo>
                  <a:lnTo>
                    <a:pt x="160" y="67"/>
                  </a:lnTo>
                  <a:lnTo>
                    <a:pt x="0" y="4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4225925" y="3559175"/>
            <a:ext cx="673100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4225925" y="3516313"/>
            <a:ext cx="252413" cy="104775"/>
          </a:xfrm>
          <a:custGeom>
            <a:avLst/>
            <a:gdLst>
              <a:gd name="T0" fmla="*/ 252413 w 159"/>
              <a:gd name="T1" fmla="*/ 0 h 66"/>
              <a:gd name="T2" fmla="*/ 211138 w 159"/>
              <a:gd name="T3" fmla="*/ 41275 h 66"/>
              <a:gd name="T4" fmla="*/ 252413 w 159"/>
              <a:gd name="T5" fmla="*/ 104775 h 66"/>
              <a:gd name="T6" fmla="*/ 0 w 159"/>
              <a:gd name="T7" fmla="*/ 41275 h 66"/>
              <a:gd name="T8" fmla="*/ 252413 w 159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66">
                <a:moveTo>
                  <a:pt x="159" y="0"/>
                </a:moveTo>
                <a:lnTo>
                  <a:pt x="133" y="26"/>
                </a:lnTo>
                <a:lnTo>
                  <a:pt x="159" y="66"/>
                </a:lnTo>
                <a:lnTo>
                  <a:pt x="0" y="26"/>
                </a:lnTo>
                <a:lnTo>
                  <a:pt x="159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15" name="Line 31"/>
          <p:cNvSpPr>
            <a:spLocks noChangeShapeType="1"/>
          </p:cNvSpPr>
          <p:nvPr/>
        </p:nvSpPr>
        <p:spPr bwMode="auto">
          <a:xfrm>
            <a:off x="1793875" y="2168525"/>
            <a:ext cx="641350" cy="0"/>
          </a:xfrm>
          <a:prstGeom prst="line">
            <a:avLst/>
          </a:prstGeom>
          <a:noFill/>
          <a:ln w="20701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916" name="Group 32"/>
          <p:cNvGrpSpPr>
            <a:grpSpLocks/>
          </p:cNvGrpSpPr>
          <p:nvPr/>
        </p:nvGrpSpPr>
        <p:grpSpPr bwMode="auto">
          <a:xfrm>
            <a:off x="1258888" y="1871663"/>
            <a:ext cx="590550" cy="590550"/>
            <a:chOff x="1112" y="1235"/>
            <a:chExt cx="372" cy="372"/>
          </a:xfrm>
        </p:grpSpPr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112" y="1235"/>
              <a:ext cx="372" cy="372"/>
            </a:xfrm>
            <a:custGeom>
              <a:avLst/>
              <a:gdLst>
                <a:gd name="T0" fmla="*/ 0 w 372"/>
                <a:gd name="T1" fmla="*/ 186 h 372"/>
                <a:gd name="T2" fmla="*/ 27 w 372"/>
                <a:gd name="T3" fmla="*/ 93 h 372"/>
                <a:gd name="T4" fmla="*/ 93 w 372"/>
                <a:gd name="T5" fmla="*/ 26 h 372"/>
                <a:gd name="T6" fmla="*/ 186 w 372"/>
                <a:gd name="T7" fmla="*/ 0 h 372"/>
                <a:gd name="T8" fmla="*/ 279 w 372"/>
                <a:gd name="T9" fmla="*/ 26 h 372"/>
                <a:gd name="T10" fmla="*/ 346 w 372"/>
                <a:gd name="T11" fmla="*/ 93 h 372"/>
                <a:gd name="T12" fmla="*/ 372 w 372"/>
                <a:gd name="T13" fmla="*/ 186 h 372"/>
                <a:gd name="T14" fmla="*/ 346 w 372"/>
                <a:gd name="T15" fmla="*/ 279 h 372"/>
                <a:gd name="T16" fmla="*/ 279 w 372"/>
                <a:gd name="T17" fmla="*/ 345 h 372"/>
                <a:gd name="T18" fmla="*/ 186 w 372"/>
                <a:gd name="T19" fmla="*/ 372 h 372"/>
                <a:gd name="T20" fmla="*/ 93 w 372"/>
                <a:gd name="T21" fmla="*/ 345 h 372"/>
                <a:gd name="T22" fmla="*/ 27 w 372"/>
                <a:gd name="T23" fmla="*/ 279 h 372"/>
                <a:gd name="T24" fmla="*/ 0 w 372"/>
                <a:gd name="T25" fmla="*/ 186 h 3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2" h="372">
                  <a:moveTo>
                    <a:pt x="0" y="186"/>
                  </a:moveTo>
                  <a:lnTo>
                    <a:pt x="27" y="93"/>
                  </a:lnTo>
                  <a:lnTo>
                    <a:pt x="93" y="26"/>
                  </a:lnTo>
                  <a:lnTo>
                    <a:pt x="186" y="0"/>
                  </a:lnTo>
                  <a:lnTo>
                    <a:pt x="279" y="26"/>
                  </a:lnTo>
                  <a:lnTo>
                    <a:pt x="346" y="93"/>
                  </a:lnTo>
                  <a:lnTo>
                    <a:pt x="372" y="186"/>
                  </a:lnTo>
                  <a:lnTo>
                    <a:pt x="346" y="279"/>
                  </a:lnTo>
                  <a:lnTo>
                    <a:pt x="279" y="345"/>
                  </a:lnTo>
                  <a:lnTo>
                    <a:pt x="186" y="372"/>
                  </a:lnTo>
                  <a:lnTo>
                    <a:pt x="93" y="345"/>
                  </a:lnTo>
                  <a:lnTo>
                    <a:pt x="27" y="27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204" y="1292"/>
              <a:ext cx="176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∑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917" name="Line 35"/>
          <p:cNvSpPr>
            <a:spLocks noChangeShapeType="1"/>
          </p:cNvSpPr>
          <p:nvPr/>
        </p:nvSpPr>
        <p:spPr bwMode="auto">
          <a:xfrm>
            <a:off x="685800" y="2166938"/>
            <a:ext cx="573088" cy="1587"/>
          </a:xfrm>
          <a:prstGeom prst="line">
            <a:avLst/>
          </a:prstGeom>
          <a:noFill/>
          <a:ln w="20701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918" name="Freeform 36"/>
          <p:cNvSpPr>
            <a:spLocks/>
          </p:cNvSpPr>
          <p:nvPr/>
        </p:nvSpPr>
        <p:spPr bwMode="auto">
          <a:xfrm>
            <a:off x="985838" y="2124075"/>
            <a:ext cx="273050" cy="84138"/>
          </a:xfrm>
          <a:custGeom>
            <a:avLst/>
            <a:gdLst>
              <a:gd name="T0" fmla="*/ 0 w 172"/>
              <a:gd name="T1" fmla="*/ 0 h 53"/>
              <a:gd name="T2" fmla="*/ 100806239 w 172"/>
              <a:gd name="T3" fmla="*/ 68045422 h 53"/>
              <a:gd name="T4" fmla="*/ 0 w 172"/>
              <a:gd name="T5" fmla="*/ 133569880 h 53"/>
              <a:gd name="T6" fmla="*/ 433466920 w 172"/>
              <a:gd name="T7" fmla="*/ 68045422 h 53"/>
              <a:gd name="T8" fmla="*/ 0 w 172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3"/>
              <a:gd name="T17" fmla="*/ 172 w 172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2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 w="20701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543050" y="3557588"/>
            <a:ext cx="1081088" cy="1587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1554163" y="2462213"/>
            <a:ext cx="1587" cy="1095375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1490663" y="2462213"/>
            <a:ext cx="106362" cy="252412"/>
          </a:xfrm>
          <a:custGeom>
            <a:avLst/>
            <a:gdLst>
              <a:gd name="T0" fmla="*/ 0 w 67"/>
              <a:gd name="T1" fmla="*/ 252412 h 159"/>
              <a:gd name="T2" fmla="*/ 63500 w 67"/>
              <a:gd name="T3" fmla="*/ 209550 h 159"/>
              <a:gd name="T4" fmla="*/ 106362 w 67"/>
              <a:gd name="T5" fmla="*/ 252412 h 159"/>
              <a:gd name="T6" fmla="*/ 63500 w 67"/>
              <a:gd name="T7" fmla="*/ 0 h 159"/>
              <a:gd name="T8" fmla="*/ 0 w 67"/>
              <a:gd name="T9" fmla="*/ 252412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159">
                <a:moveTo>
                  <a:pt x="0" y="159"/>
                </a:moveTo>
                <a:lnTo>
                  <a:pt x="40" y="132"/>
                </a:lnTo>
                <a:lnTo>
                  <a:pt x="67" y="159"/>
                </a:lnTo>
                <a:lnTo>
                  <a:pt x="4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0000FF"/>
          </a:solidFill>
          <a:ln w="20701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922" name="Group 40"/>
          <p:cNvGrpSpPr>
            <a:grpSpLocks/>
          </p:cNvGrpSpPr>
          <p:nvPr/>
        </p:nvGrpSpPr>
        <p:grpSpPr bwMode="auto">
          <a:xfrm>
            <a:off x="2178050" y="3106738"/>
            <a:ext cx="257175" cy="376237"/>
            <a:chOff x="1858" y="2301"/>
            <a:chExt cx="162" cy="237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858" y="2301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80" y="2394"/>
              <a:ext cx="4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746250" y="2576513"/>
            <a:ext cx="223838" cy="158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924" name="Group 44"/>
          <p:cNvGrpSpPr>
            <a:grpSpLocks/>
          </p:cNvGrpSpPr>
          <p:nvPr/>
        </p:nvGrpSpPr>
        <p:grpSpPr bwMode="auto">
          <a:xfrm>
            <a:off x="2049463" y="2292350"/>
            <a:ext cx="457200" cy="393700"/>
            <a:chOff x="1919" y="1482"/>
            <a:chExt cx="288" cy="248"/>
          </a:xfrm>
        </p:grpSpPr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919" y="1507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039" y="1586"/>
              <a:ext cx="33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014" y="1482"/>
              <a:ext cx="193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kern="0" dirty="0" smtClean="0">
                  <a:solidFill>
                    <a:srgbClr val="000000"/>
                  </a:solidFill>
                </a:rPr>
                <a:t>′</a:t>
              </a:r>
            </a:p>
          </p:txBody>
        </p:sp>
      </p:grpSp>
      <p:sp>
        <p:nvSpPr>
          <p:cNvPr id="27925" name="Freeform 48"/>
          <p:cNvSpPr>
            <a:spLocks/>
          </p:cNvSpPr>
          <p:nvPr/>
        </p:nvSpPr>
        <p:spPr bwMode="auto">
          <a:xfrm>
            <a:off x="2160588" y="2124075"/>
            <a:ext cx="274637" cy="84138"/>
          </a:xfrm>
          <a:custGeom>
            <a:avLst/>
            <a:gdLst>
              <a:gd name="T0" fmla="*/ 0 w 173"/>
              <a:gd name="T1" fmla="*/ 0 h 53"/>
              <a:gd name="T2" fmla="*/ 100806056 w 173"/>
              <a:gd name="T3" fmla="*/ 68045422 h 53"/>
              <a:gd name="T4" fmla="*/ 0 w 173"/>
              <a:gd name="T5" fmla="*/ 133569880 h 53"/>
              <a:gd name="T6" fmla="*/ 435985488 w 173"/>
              <a:gd name="T7" fmla="*/ 68045422 h 53"/>
              <a:gd name="T8" fmla="*/ 0 w 173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3"/>
              <a:gd name="T17" fmla="*/ 173 w 17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3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0701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5092700" y="2124075"/>
            <a:ext cx="252413" cy="84138"/>
          </a:xfrm>
          <a:custGeom>
            <a:avLst/>
            <a:gdLst>
              <a:gd name="T0" fmla="*/ 0 w 159"/>
              <a:gd name="T1" fmla="*/ 0 h 53"/>
              <a:gd name="T2" fmla="*/ 41275 w 159"/>
              <a:gd name="T3" fmla="*/ 42863 h 53"/>
              <a:gd name="T4" fmla="*/ 0 w 159"/>
              <a:gd name="T5" fmla="*/ 84138 h 53"/>
              <a:gd name="T6" fmla="*/ 252413 w 159"/>
              <a:gd name="T7" fmla="*/ 4286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927" name="Group 50"/>
          <p:cNvGrpSpPr>
            <a:grpSpLocks/>
          </p:cNvGrpSpPr>
          <p:nvPr/>
        </p:nvGrpSpPr>
        <p:grpSpPr bwMode="auto">
          <a:xfrm>
            <a:off x="641350" y="1722438"/>
            <a:ext cx="223838" cy="354012"/>
            <a:chOff x="533" y="1141"/>
            <a:chExt cx="141" cy="223"/>
          </a:xfrm>
        </p:grpSpPr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33" y="1141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641" y="1220"/>
              <a:ext cx="33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7928" name="Group 53"/>
          <p:cNvGrpSpPr>
            <a:grpSpLocks/>
          </p:cNvGrpSpPr>
          <p:nvPr/>
        </p:nvGrpSpPr>
        <p:grpSpPr bwMode="auto">
          <a:xfrm>
            <a:off x="4946650" y="1679575"/>
            <a:ext cx="285750" cy="354013"/>
            <a:chOff x="4985" y="1114"/>
            <a:chExt cx="180" cy="223"/>
          </a:xfrm>
        </p:grpSpPr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985" y="1114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5105" y="1193"/>
              <a:ext cx="6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7929" name="Group 56"/>
          <p:cNvGrpSpPr>
            <a:grpSpLocks/>
          </p:cNvGrpSpPr>
          <p:nvPr/>
        </p:nvGrpSpPr>
        <p:grpSpPr bwMode="auto">
          <a:xfrm>
            <a:off x="985838" y="1822450"/>
            <a:ext cx="223837" cy="223838"/>
            <a:chOff x="940" y="1204"/>
            <a:chExt cx="141" cy="141"/>
          </a:xfrm>
        </p:grpSpPr>
        <p:sp>
          <p:nvSpPr>
            <p:cNvPr id="27991" name="Line 57"/>
            <p:cNvSpPr>
              <a:spLocks noChangeShapeType="1"/>
            </p:cNvSpPr>
            <p:nvPr/>
          </p:nvSpPr>
          <p:spPr bwMode="auto">
            <a:xfrm>
              <a:off x="940" y="1268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92" name="Line 58"/>
            <p:cNvSpPr>
              <a:spLocks noChangeShapeType="1"/>
            </p:cNvSpPr>
            <p:nvPr/>
          </p:nvSpPr>
          <p:spPr bwMode="auto">
            <a:xfrm rot="-5400000">
              <a:off x="931" y="1274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4872038" y="1293813"/>
            <a:ext cx="377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3330575" y="1960563"/>
            <a:ext cx="377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2109788" y="2740025"/>
            <a:ext cx="3778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1968500" y="1971675"/>
            <a:ext cx="3778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582613" y="1344613"/>
            <a:ext cx="377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6" name="Object 244"/>
          <p:cNvGraphicFramePr>
            <a:graphicFrameLocks noChangeAspect="1"/>
          </p:cNvGraphicFramePr>
          <p:nvPr/>
        </p:nvGraphicFramePr>
        <p:xfrm>
          <a:off x="9193213" y="2992438"/>
          <a:ext cx="17827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0" name="Equation" r:id="rId7" imgW="939600" imgH="215640" progId="Equation.DSMT4">
                  <p:embed/>
                </p:oleObj>
              </mc:Choice>
              <mc:Fallback>
                <p:oleObj name="Equation" r:id="rId7" imgW="939600" imgH="21564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213" y="2992438"/>
                        <a:ext cx="178276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59"/>
          <p:cNvSpPr txBox="1">
            <a:spLocks noChangeArrowheads="1"/>
          </p:cNvSpPr>
          <p:nvPr/>
        </p:nvSpPr>
        <p:spPr bwMode="auto">
          <a:xfrm>
            <a:off x="7031038" y="4710113"/>
            <a:ext cx="4154487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FF"/>
                </a:solidFill>
              </a:rPr>
              <a:t>负反馈状态，电路稳定工作</a:t>
            </a:r>
          </a:p>
        </p:txBody>
      </p: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5969000" y="1652588"/>
            <a:ext cx="5956300" cy="2649537"/>
            <a:chOff x="1341066" y="535521"/>
            <a:chExt cx="5956795" cy="2650021"/>
          </a:xfrm>
        </p:grpSpPr>
        <p:grpSp>
          <p:nvGrpSpPr>
            <p:cNvPr id="27938" name="Group 5"/>
            <p:cNvGrpSpPr>
              <a:grpSpLocks/>
            </p:cNvGrpSpPr>
            <p:nvPr/>
          </p:nvGrpSpPr>
          <p:grpSpPr bwMode="auto">
            <a:xfrm>
              <a:off x="4788024" y="2499742"/>
              <a:ext cx="1427163" cy="685800"/>
              <a:chOff x="2612" y="2045"/>
              <a:chExt cx="1009" cy="505"/>
            </a:xfrm>
          </p:grpSpPr>
          <p:sp>
            <p:nvSpPr>
              <p:cNvPr id="119" name="Rectangle 6"/>
              <p:cNvSpPr>
                <a:spLocks noChangeArrowheads="1"/>
              </p:cNvSpPr>
              <p:nvPr/>
            </p:nvSpPr>
            <p:spPr bwMode="auto">
              <a:xfrm>
                <a:off x="2747" y="2096"/>
                <a:ext cx="749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1600" b="1" kern="0" smtClean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反馈网络</a:t>
                </a:r>
                <a:endParaRPr lang="zh-CN" altLang="en-US" sz="1600" b="1" kern="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0" name="Rectangle 7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505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3102" y="2355"/>
                <a:ext cx="95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i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sz="1600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939" name="Group 9"/>
            <p:cNvGrpSpPr>
              <a:grpSpLocks/>
            </p:cNvGrpSpPr>
            <p:nvPr/>
          </p:nvGrpSpPr>
          <p:grpSpPr bwMode="auto">
            <a:xfrm>
              <a:off x="4619749" y="773036"/>
              <a:ext cx="1763713" cy="901700"/>
              <a:chOff x="2493" y="1085"/>
              <a:chExt cx="1247" cy="664"/>
            </a:xfrm>
          </p:grpSpPr>
          <p:sp>
            <p:nvSpPr>
              <p:cNvPr id="116" name="Rectangle 10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7" cy="663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angle 11"/>
              <p:cNvSpPr>
                <a:spLocks noChangeArrowheads="1"/>
              </p:cNvSpPr>
              <p:nvPr/>
            </p:nvSpPr>
            <p:spPr bwMode="auto">
              <a:xfrm>
                <a:off x="2717" y="1143"/>
                <a:ext cx="933" cy="17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16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基本放大器</a:t>
                </a:r>
                <a:endParaRPr lang="zh-CN" altLang="en-US" sz="16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Rectangle 12"/>
              <p:cNvSpPr>
                <a:spLocks noChangeArrowheads="1"/>
              </p:cNvSpPr>
              <p:nvPr/>
            </p:nvSpPr>
            <p:spPr bwMode="auto">
              <a:xfrm>
                <a:off x="3102" y="1501"/>
                <a:ext cx="95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i="1" kern="0" smtClean="0">
                    <a:solidFill>
                      <a:srgbClr val="000000"/>
                    </a:solidFill>
                  </a:rPr>
                  <a:t>A</a:t>
                </a:r>
                <a:endParaRPr lang="en-US" altLang="zh-CN" sz="1600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940" name="Group 13"/>
            <p:cNvGrpSpPr>
              <a:grpSpLocks/>
            </p:cNvGrpSpPr>
            <p:nvPr/>
          </p:nvGrpSpPr>
          <p:grpSpPr bwMode="auto">
            <a:xfrm>
              <a:off x="5145211" y="1193723"/>
              <a:ext cx="714375" cy="71438"/>
              <a:chOff x="2864" y="1394"/>
              <a:chExt cx="505" cy="53"/>
            </a:xfrm>
          </p:grpSpPr>
          <p:sp>
            <p:nvSpPr>
              <p:cNvPr id="114" name="Line 14"/>
              <p:cNvSpPr>
                <a:spLocks noChangeShapeType="1"/>
              </p:cNvSpPr>
              <p:nvPr/>
            </p:nvSpPr>
            <p:spPr bwMode="auto">
              <a:xfrm>
                <a:off x="2864" y="1422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15"/>
              <p:cNvSpPr>
                <a:spLocks/>
              </p:cNvSpPr>
              <p:nvPr/>
            </p:nvSpPr>
            <p:spPr bwMode="auto">
              <a:xfrm>
                <a:off x="3196" y="1395"/>
                <a:ext cx="173" cy="53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6383385" y="1230973"/>
              <a:ext cx="914476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6445303" y="1194453"/>
              <a:ext cx="223856" cy="71451"/>
            </a:xfrm>
            <a:custGeom>
              <a:avLst/>
              <a:gdLst>
                <a:gd name="T0" fmla="*/ 0 w 159"/>
                <a:gd name="T1" fmla="*/ 0 h 53"/>
                <a:gd name="T2" fmla="*/ 23 w 159"/>
                <a:gd name="T3" fmla="*/ 23 h 53"/>
                <a:gd name="T4" fmla="*/ 0 w 159"/>
                <a:gd name="T5" fmla="*/ 45 h 53"/>
                <a:gd name="T6" fmla="*/ 141 w 159"/>
                <a:gd name="T7" fmla="*/ 23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6804108" y="1199217"/>
              <a:ext cx="0" cy="1652889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6746953" y="1194453"/>
              <a:ext cx="93670" cy="71451"/>
            </a:xfrm>
            <a:custGeom>
              <a:avLst/>
              <a:gdLst>
                <a:gd name="T0" fmla="*/ 0 w 66"/>
                <a:gd name="T1" fmla="*/ 23 h 53"/>
                <a:gd name="T2" fmla="*/ 24 w 66"/>
                <a:gd name="T3" fmla="*/ 0 h 53"/>
                <a:gd name="T4" fmla="*/ 47 w 66"/>
                <a:gd name="T5" fmla="*/ 0 h 53"/>
                <a:gd name="T6" fmla="*/ 59 w 66"/>
                <a:gd name="T7" fmla="*/ 23 h 53"/>
                <a:gd name="T8" fmla="*/ 47 w 66"/>
                <a:gd name="T9" fmla="*/ 45 h 53"/>
                <a:gd name="T10" fmla="*/ 24 w 66"/>
                <a:gd name="T11" fmla="*/ 45 h 53"/>
                <a:gd name="T12" fmla="*/ 0 w 66"/>
                <a:gd name="T13" fmla="*/ 23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945" name="Group 20"/>
            <p:cNvGrpSpPr>
              <a:grpSpLocks/>
            </p:cNvGrpSpPr>
            <p:nvPr/>
          </p:nvGrpSpPr>
          <p:grpSpPr bwMode="auto">
            <a:xfrm>
              <a:off x="5145211" y="2858517"/>
              <a:ext cx="714375" cy="90488"/>
              <a:chOff x="2864" y="2309"/>
              <a:chExt cx="505" cy="67"/>
            </a:xfrm>
          </p:grpSpPr>
          <p:sp>
            <p:nvSpPr>
              <p:cNvPr id="112" name="Line 21"/>
              <p:cNvSpPr>
                <a:spLocks noChangeShapeType="1"/>
              </p:cNvSpPr>
              <p:nvPr/>
            </p:nvSpPr>
            <p:spPr bwMode="auto">
              <a:xfrm>
                <a:off x="2864" y="2349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22"/>
              <p:cNvSpPr>
                <a:spLocks/>
              </p:cNvSpPr>
              <p:nvPr/>
            </p:nvSpPr>
            <p:spPr bwMode="auto">
              <a:xfrm>
                <a:off x="2864" y="2309"/>
                <a:ext cx="160" cy="67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V="1">
              <a:off x="6215096" y="2842579"/>
              <a:ext cx="600125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6215096" y="2806061"/>
              <a:ext cx="225444" cy="90504"/>
            </a:xfrm>
            <a:custGeom>
              <a:avLst/>
              <a:gdLst>
                <a:gd name="T0" fmla="*/ 142 w 159"/>
                <a:gd name="T1" fmla="*/ 0 h 66"/>
                <a:gd name="T2" fmla="*/ 119 w 159"/>
                <a:gd name="T3" fmla="*/ 22 h 66"/>
                <a:gd name="T4" fmla="*/ 142 w 159"/>
                <a:gd name="T5" fmla="*/ 57 h 66"/>
                <a:gd name="T6" fmla="*/ 0 w 159"/>
                <a:gd name="T7" fmla="*/ 22 h 66"/>
                <a:gd name="T8" fmla="*/ 142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>
              <a:off x="2480986" y="1232560"/>
              <a:ext cx="2138541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949" name="Group 26"/>
            <p:cNvGrpSpPr>
              <a:grpSpLocks/>
            </p:cNvGrpSpPr>
            <p:nvPr/>
          </p:nvGrpSpPr>
          <p:grpSpPr bwMode="auto">
            <a:xfrm>
              <a:off x="1955429" y="906661"/>
              <a:ext cx="525463" cy="504825"/>
              <a:chOff x="1112" y="1235"/>
              <a:chExt cx="372" cy="372"/>
            </a:xfrm>
          </p:grpSpPr>
          <p:sp>
            <p:nvSpPr>
              <p:cNvPr id="110" name="Freeform 27"/>
              <p:cNvSpPr>
                <a:spLocks/>
              </p:cNvSpPr>
              <p:nvPr/>
            </p:nvSpPr>
            <p:spPr bwMode="auto">
              <a:xfrm>
                <a:off x="1112" y="1235"/>
                <a:ext cx="372" cy="372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28"/>
              <p:cNvSpPr>
                <a:spLocks noChangeArrowheads="1"/>
              </p:cNvSpPr>
              <p:nvPr/>
            </p:nvSpPr>
            <p:spPr bwMode="auto">
              <a:xfrm>
                <a:off x="1220" y="1291"/>
                <a:ext cx="144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∑</a:t>
                </a:r>
                <a:endParaRPr lang="en-US" altLang="zh-CN" sz="1600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444263" y="1159522"/>
              <a:ext cx="511217" cy="1588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1710985" y="1123003"/>
              <a:ext cx="244495" cy="71450"/>
            </a:xfrm>
            <a:custGeom>
              <a:avLst/>
              <a:gdLst>
                <a:gd name="T0" fmla="*/ 0 w 172"/>
                <a:gd name="T1" fmla="*/ 0 h 53"/>
                <a:gd name="T2" fmla="*/ 36 w 172"/>
                <a:gd name="T3" fmla="*/ 23 h 53"/>
                <a:gd name="T4" fmla="*/ 0 w 172"/>
                <a:gd name="T5" fmla="*/ 45 h 53"/>
                <a:gd name="T6" fmla="*/ 154 w 172"/>
                <a:gd name="T7" fmla="*/ 23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2212676" y="2769541"/>
              <a:ext cx="2575139" cy="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 flipV="1">
              <a:off x="2212676" y="1480256"/>
              <a:ext cx="0" cy="1284523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2161872" y="1411981"/>
              <a:ext cx="93670" cy="215939"/>
            </a:xfrm>
            <a:custGeom>
              <a:avLst/>
              <a:gdLst>
                <a:gd name="T0" fmla="*/ 0 w 67"/>
                <a:gd name="T1" fmla="*/ 136 h 159"/>
                <a:gd name="T2" fmla="*/ 35 w 67"/>
                <a:gd name="T3" fmla="*/ 113 h 159"/>
                <a:gd name="T4" fmla="*/ 59 w 67"/>
                <a:gd name="T5" fmla="*/ 136 h 159"/>
                <a:gd name="T6" fmla="*/ 35 w 67"/>
                <a:gd name="T7" fmla="*/ 0 h 159"/>
                <a:gd name="T8" fmla="*/ 0 w 67"/>
                <a:gd name="T9" fmla="*/ 13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955" name="Group 34"/>
            <p:cNvGrpSpPr>
              <a:grpSpLocks/>
            </p:cNvGrpSpPr>
            <p:nvPr/>
          </p:nvGrpSpPr>
          <p:grpSpPr bwMode="auto">
            <a:xfrm>
              <a:off x="4239295" y="2383606"/>
              <a:ext cx="225425" cy="369888"/>
              <a:chOff x="1864" y="2301"/>
              <a:chExt cx="159" cy="272"/>
            </a:xfrm>
          </p:grpSpPr>
          <p:sp>
            <p:nvSpPr>
              <p:cNvPr id="108" name="Rectangle 35"/>
              <p:cNvSpPr>
                <a:spLocks noChangeArrowheads="1"/>
              </p:cNvSpPr>
              <p:nvPr/>
            </p:nvSpPr>
            <p:spPr bwMode="auto">
              <a:xfrm>
                <a:off x="1865" y="2301"/>
                <a:ext cx="103" cy="1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i="1" kern="0" dirty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109" name="Rectangle 36"/>
              <p:cNvSpPr>
                <a:spLocks noChangeArrowheads="1"/>
              </p:cNvSpPr>
              <p:nvPr/>
            </p:nvSpPr>
            <p:spPr bwMode="auto">
              <a:xfrm>
                <a:off x="1974" y="2394"/>
                <a:ext cx="48" cy="17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2380965" y="1532653"/>
              <a:ext cx="20004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957" name="Group 38"/>
            <p:cNvGrpSpPr>
              <a:grpSpLocks/>
            </p:cNvGrpSpPr>
            <p:nvPr/>
          </p:nvGrpSpPr>
          <p:grpSpPr bwMode="auto">
            <a:xfrm>
              <a:off x="4159377" y="728586"/>
              <a:ext cx="343060" cy="387350"/>
              <a:chOff x="1925" y="1482"/>
              <a:chExt cx="242" cy="285"/>
            </a:xfrm>
          </p:grpSpPr>
          <p:sp>
            <p:nvSpPr>
              <p:cNvPr id="105" name="Rectangle 39"/>
              <p:cNvSpPr>
                <a:spLocks noChangeArrowheads="1"/>
              </p:cNvSpPr>
              <p:nvPr/>
            </p:nvSpPr>
            <p:spPr bwMode="auto">
              <a:xfrm>
                <a:off x="1925" y="1507"/>
                <a:ext cx="104" cy="1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i="1" kern="0" dirty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106" name="Rectangle 40"/>
              <p:cNvSpPr>
                <a:spLocks noChangeArrowheads="1"/>
              </p:cNvSpPr>
              <p:nvPr/>
            </p:nvSpPr>
            <p:spPr bwMode="auto">
              <a:xfrm>
                <a:off x="2036" y="1586"/>
                <a:ext cx="40" cy="1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2022" y="1482"/>
                <a:ext cx="144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dirty="0" smtClean="0">
                    <a:solidFill>
                      <a:srgbClr val="000000"/>
                    </a:solidFill>
                  </a:rPr>
                  <a:t>′</a:t>
                </a:r>
              </a:p>
            </p:txBody>
          </p:sp>
        </p:grp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4375031" y="1194453"/>
              <a:ext cx="244495" cy="71451"/>
            </a:xfrm>
            <a:custGeom>
              <a:avLst/>
              <a:gdLst>
                <a:gd name="T0" fmla="*/ 0 w 173"/>
                <a:gd name="T1" fmla="*/ 0 h 53"/>
                <a:gd name="T2" fmla="*/ 36 w 173"/>
                <a:gd name="T3" fmla="*/ 23 h 53"/>
                <a:gd name="T4" fmla="*/ 0 w 173"/>
                <a:gd name="T5" fmla="*/ 45 h 53"/>
                <a:gd name="T6" fmla="*/ 154 w 173"/>
                <a:gd name="T7" fmla="*/ 23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6988273" y="1194453"/>
              <a:ext cx="225444" cy="71451"/>
            </a:xfrm>
            <a:custGeom>
              <a:avLst/>
              <a:gdLst>
                <a:gd name="T0" fmla="*/ 0 w 159"/>
                <a:gd name="T1" fmla="*/ 0 h 53"/>
                <a:gd name="T2" fmla="*/ 23 w 159"/>
                <a:gd name="T3" fmla="*/ 23 h 53"/>
                <a:gd name="T4" fmla="*/ 0 w 159"/>
                <a:gd name="T5" fmla="*/ 45 h 53"/>
                <a:gd name="T6" fmla="*/ 142 w 159"/>
                <a:gd name="T7" fmla="*/ 23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960" name="Group 44"/>
            <p:cNvGrpSpPr>
              <a:grpSpLocks/>
            </p:cNvGrpSpPr>
            <p:nvPr/>
          </p:nvGrpSpPr>
          <p:grpSpPr bwMode="auto">
            <a:xfrm>
              <a:off x="1410916" y="778074"/>
              <a:ext cx="195263" cy="352425"/>
              <a:chOff x="538" y="1141"/>
              <a:chExt cx="139" cy="259"/>
            </a:xfrm>
          </p:grpSpPr>
          <p:sp>
            <p:nvSpPr>
              <p:cNvPr id="103" name="Rectangle 45"/>
              <p:cNvSpPr>
                <a:spLocks noChangeArrowheads="1"/>
              </p:cNvSpPr>
              <p:nvPr/>
            </p:nvSpPr>
            <p:spPr bwMode="auto">
              <a:xfrm>
                <a:off x="538" y="1141"/>
                <a:ext cx="105" cy="1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i="1" kern="0" dirty="0" smtClean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/>
            </p:nvSpPr>
            <p:spPr bwMode="auto">
              <a:xfrm>
                <a:off x="637" y="1221"/>
                <a:ext cx="40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i</a:t>
                </a:r>
              </a:p>
            </p:txBody>
          </p:sp>
        </p:grpSp>
        <p:grpSp>
          <p:nvGrpSpPr>
            <p:cNvPr id="27961" name="Group 47"/>
            <p:cNvGrpSpPr>
              <a:grpSpLocks/>
            </p:cNvGrpSpPr>
            <p:nvPr/>
          </p:nvGrpSpPr>
          <p:grpSpPr bwMode="auto">
            <a:xfrm>
              <a:off x="6888286" y="812723"/>
              <a:ext cx="254000" cy="352425"/>
              <a:chOff x="4992" y="1114"/>
              <a:chExt cx="180" cy="259"/>
            </a:xfrm>
          </p:grpSpPr>
          <p:sp>
            <p:nvSpPr>
              <p:cNvPr id="101" name="Rectangle 48"/>
              <p:cNvSpPr>
                <a:spLocks noChangeArrowheads="1"/>
              </p:cNvSpPr>
              <p:nvPr/>
            </p:nvSpPr>
            <p:spPr bwMode="auto">
              <a:xfrm>
                <a:off x="4992" y="1114"/>
                <a:ext cx="105" cy="1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i="1" kern="0" dirty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102" name="Rectangle 49"/>
              <p:cNvSpPr>
                <a:spLocks noChangeArrowheads="1"/>
              </p:cNvSpPr>
              <p:nvPr/>
            </p:nvSpPr>
            <p:spPr bwMode="auto">
              <a:xfrm>
                <a:off x="5100" y="1194"/>
                <a:ext cx="72" cy="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600" b="1" kern="0" smtClean="0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27962" name="Group 50"/>
            <p:cNvGrpSpPr>
              <a:grpSpLocks/>
            </p:cNvGrpSpPr>
            <p:nvPr/>
          </p:nvGrpSpPr>
          <p:grpSpPr bwMode="auto">
            <a:xfrm>
              <a:off x="1710954" y="863799"/>
              <a:ext cx="200025" cy="192088"/>
              <a:chOff x="940" y="1204"/>
              <a:chExt cx="141" cy="141"/>
            </a:xfrm>
          </p:grpSpPr>
          <p:sp>
            <p:nvSpPr>
              <p:cNvPr id="99" name="Line 51"/>
              <p:cNvSpPr>
                <a:spLocks noChangeShapeType="1"/>
              </p:cNvSpPr>
              <p:nvPr/>
            </p:nvSpPr>
            <p:spPr bwMode="auto">
              <a:xfrm>
                <a:off x="940" y="1268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52"/>
              <p:cNvSpPr>
                <a:spLocks noChangeShapeType="1"/>
              </p:cNvSpPr>
              <p:nvPr/>
            </p:nvSpPr>
            <p:spPr bwMode="auto">
              <a:xfrm rot="-5400000">
                <a:off x="931" y="1275"/>
                <a:ext cx="141" cy="0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6791407" y="583155"/>
              <a:ext cx="336578" cy="3366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5418105" y="1119828"/>
              <a:ext cx="336578" cy="3366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4165464" y="2116960"/>
              <a:ext cx="336578" cy="3366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4082907" y="535521"/>
              <a:ext cx="336578" cy="3366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1341066" y="543459"/>
              <a:ext cx="336578" cy="3366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</p:grpSp>
      <p:graphicFrame>
        <p:nvGraphicFramePr>
          <p:cNvPr id="122" name="Object 245"/>
          <p:cNvGraphicFramePr>
            <a:graphicFrameLocks noChangeAspect="1"/>
          </p:cNvGraphicFramePr>
          <p:nvPr/>
        </p:nvGraphicFramePr>
        <p:xfrm>
          <a:off x="5935663" y="2527300"/>
          <a:ext cx="7000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1" name="Equation" r:id="rId9" imgW="368280" imgH="177480" progId="Equation.DSMT4">
                  <p:embed/>
                </p:oleObj>
              </mc:Choice>
              <mc:Fallback>
                <p:oleObj name="Equation" r:id="rId9" imgW="368280" imgH="1774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527300"/>
                        <a:ext cx="7000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246"/>
          <p:cNvGraphicFramePr>
            <a:graphicFrameLocks noChangeAspect="1"/>
          </p:cNvGraphicFramePr>
          <p:nvPr/>
        </p:nvGraphicFramePr>
        <p:xfrm>
          <a:off x="7631113" y="1920875"/>
          <a:ext cx="6746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2" name="Equation" r:id="rId11" imgW="355320" imgH="177480" progId="Equation.DSMT4">
                  <p:embed/>
                </p:oleObj>
              </mc:Choice>
              <mc:Fallback>
                <p:oleObj name="Equation" r:id="rId11" imgW="355320" imgH="1774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1920875"/>
                        <a:ext cx="6746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247"/>
          <p:cNvGraphicFramePr>
            <a:graphicFrameLocks noChangeAspect="1"/>
          </p:cNvGraphicFramePr>
          <p:nvPr/>
        </p:nvGraphicFramePr>
        <p:xfrm>
          <a:off x="7631113" y="3516313"/>
          <a:ext cx="698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3" name="Equation" r:id="rId13" imgW="368280" imgH="177480" progId="Equation.DSMT4">
                  <p:embed/>
                </p:oleObj>
              </mc:Choice>
              <mc:Fallback>
                <p:oleObj name="Equation" r:id="rId13" imgW="368280" imgH="1774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3516313"/>
                        <a:ext cx="6985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37" name="矩形 124"/>
          <p:cNvSpPr>
            <a:spLocks noChangeArrowheads="1"/>
          </p:cNvSpPr>
          <p:nvPr/>
        </p:nvSpPr>
        <p:spPr bwMode="auto">
          <a:xfrm>
            <a:off x="317500" y="344488"/>
            <a:ext cx="47672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1.</a:t>
            </a:r>
            <a:r>
              <a:rPr lang="zh-CN" altLang="en-US" sz="2800" b="1">
                <a:latin typeface="Calibri" pitchFamily="34" charset="0"/>
              </a:rPr>
              <a:t>负反馈放大电路的自激振荡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1"/>
          <p:cNvSpPr>
            <a:spLocks noChangeArrowheads="1"/>
          </p:cNvSpPr>
          <p:nvPr/>
        </p:nvSpPr>
        <p:spPr bwMode="auto">
          <a:xfrm>
            <a:off x="449263" y="344488"/>
            <a:ext cx="4070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反馈放大器的基本框图</a:t>
            </a:r>
          </a:p>
        </p:txBody>
      </p:sp>
      <p:grpSp>
        <p:nvGrpSpPr>
          <p:cNvPr id="3" name="Group 193"/>
          <p:cNvGrpSpPr>
            <a:grpSpLocks/>
          </p:cNvGrpSpPr>
          <p:nvPr/>
        </p:nvGrpSpPr>
        <p:grpSpPr bwMode="auto">
          <a:xfrm>
            <a:off x="5310188" y="3421063"/>
            <a:ext cx="1971675" cy="801687"/>
            <a:chOff x="2612" y="2045"/>
            <a:chExt cx="1009" cy="505"/>
          </a:xfrm>
        </p:grpSpPr>
        <p:sp>
          <p:nvSpPr>
            <p:cNvPr id="4" name="Rectangle 134"/>
            <p:cNvSpPr>
              <a:spLocks noChangeArrowheads="1"/>
            </p:cNvSpPr>
            <p:nvPr/>
          </p:nvSpPr>
          <p:spPr bwMode="auto">
            <a:xfrm>
              <a:off x="2612" y="2045"/>
              <a:ext cx="1009" cy="505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sz="1800" b="1" kern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" name="Rectangle 133"/>
            <p:cNvSpPr>
              <a:spLocks noChangeArrowheads="1"/>
            </p:cNvSpPr>
            <p:nvPr/>
          </p:nvSpPr>
          <p:spPr bwMode="auto">
            <a:xfrm>
              <a:off x="2747" y="2097"/>
              <a:ext cx="748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800" b="1" kern="0" smtClean="0">
                  <a:solidFill>
                    <a:srgbClr val="0000FF"/>
                  </a:solidFill>
                  <a:latin typeface="+mn-ea"/>
                  <a:ea typeface="+mn-ea"/>
                </a:rPr>
                <a:t>反馈网络</a:t>
              </a:r>
            </a:p>
          </p:txBody>
        </p:sp>
        <p:sp>
          <p:nvSpPr>
            <p:cNvPr id="6" name="Rectangle 137"/>
            <p:cNvSpPr>
              <a:spLocks noChangeArrowheads="1"/>
            </p:cNvSpPr>
            <p:nvPr/>
          </p:nvSpPr>
          <p:spPr bwMode="auto">
            <a:xfrm>
              <a:off x="3124" y="2356"/>
              <a:ext cx="54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F</a:t>
              </a:r>
              <a:endParaRPr lang="en-US" altLang="zh-CN" sz="1800" b="1" kern="0" dirty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5329238" y="1897063"/>
            <a:ext cx="1979612" cy="1054100"/>
            <a:chOff x="2493" y="1085"/>
            <a:chExt cx="1247" cy="664"/>
          </a:xfrm>
        </p:grpSpPr>
        <p:sp>
          <p:nvSpPr>
            <p:cNvPr id="8" name="Rectangle 122"/>
            <p:cNvSpPr>
              <a:spLocks noChangeArrowheads="1"/>
            </p:cNvSpPr>
            <p:nvPr/>
          </p:nvSpPr>
          <p:spPr bwMode="auto">
            <a:xfrm>
              <a:off x="2493" y="1085"/>
              <a:ext cx="1247" cy="664"/>
            </a:xfrm>
            <a:prstGeom prst="rect">
              <a:avLst/>
            </a:prstGeom>
            <a:solidFill>
              <a:srgbClr val="CC99FF">
                <a:alpha val="50980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sz="1800" b="1" kern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Rectangle 124"/>
            <p:cNvSpPr>
              <a:spLocks noChangeArrowheads="1"/>
            </p:cNvSpPr>
            <p:nvPr/>
          </p:nvSpPr>
          <p:spPr bwMode="auto">
            <a:xfrm>
              <a:off x="2717" y="1142"/>
              <a:ext cx="933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基本放大器</a:t>
              </a:r>
            </a:p>
          </p:txBody>
        </p:sp>
        <p:sp>
          <p:nvSpPr>
            <p:cNvPr id="10" name="Rectangle 126"/>
            <p:cNvSpPr>
              <a:spLocks noChangeArrowheads="1"/>
            </p:cNvSpPr>
            <p:nvPr/>
          </p:nvSpPr>
          <p:spPr bwMode="auto">
            <a:xfrm>
              <a:off x="3106" y="1501"/>
              <a:ext cx="89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A</a:t>
              </a:r>
              <a:endParaRPr lang="en-US" altLang="zh-CN" sz="1800" b="1" kern="0" dirty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Group 201"/>
          <p:cNvGrpSpPr>
            <a:grpSpLocks/>
          </p:cNvGrpSpPr>
          <p:nvPr/>
        </p:nvGrpSpPr>
        <p:grpSpPr bwMode="auto">
          <a:xfrm>
            <a:off x="5918200" y="2387600"/>
            <a:ext cx="801688" cy="84138"/>
            <a:chOff x="2864" y="1394"/>
            <a:chExt cx="505" cy="53"/>
          </a:xfrm>
        </p:grpSpPr>
        <p:sp>
          <p:nvSpPr>
            <p:cNvPr id="12" name="Line 123"/>
            <p:cNvSpPr>
              <a:spLocks noChangeShapeType="1"/>
            </p:cNvSpPr>
            <p:nvPr/>
          </p:nvSpPr>
          <p:spPr bwMode="auto">
            <a:xfrm>
              <a:off x="2864" y="1421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Freeform 125"/>
            <p:cNvSpPr>
              <a:spLocks/>
            </p:cNvSpPr>
            <p:nvPr/>
          </p:nvSpPr>
          <p:spPr bwMode="auto">
            <a:xfrm>
              <a:off x="3196" y="139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Line 127"/>
          <p:cNvSpPr>
            <a:spLocks noChangeShapeType="1"/>
          </p:cNvSpPr>
          <p:nvPr/>
        </p:nvSpPr>
        <p:spPr bwMode="auto">
          <a:xfrm>
            <a:off x="7308850" y="2430463"/>
            <a:ext cx="2320925" cy="1587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29"/>
          <p:cNvSpPr>
            <a:spLocks noChangeArrowheads="1"/>
          </p:cNvSpPr>
          <p:nvPr/>
        </p:nvSpPr>
        <p:spPr bwMode="auto">
          <a:xfrm>
            <a:off x="8139113" y="1927225"/>
            <a:ext cx="671512" cy="2762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800" b="1" kern="0" smtClean="0">
                <a:solidFill>
                  <a:srgbClr val="000000"/>
                </a:solidFill>
                <a:latin typeface="+mn-ea"/>
                <a:ea typeface="+mn-ea"/>
              </a:rPr>
              <a:t>取样</a:t>
            </a:r>
          </a:p>
        </p:txBody>
      </p:sp>
      <p:sp>
        <p:nvSpPr>
          <p:cNvPr id="16" name="Freeform 130"/>
          <p:cNvSpPr>
            <a:spLocks/>
          </p:cNvSpPr>
          <p:nvPr/>
        </p:nvSpPr>
        <p:spPr bwMode="auto">
          <a:xfrm>
            <a:off x="7646988" y="2387600"/>
            <a:ext cx="252412" cy="84138"/>
          </a:xfrm>
          <a:custGeom>
            <a:avLst/>
            <a:gdLst>
              <a:gd name="T0" fmla="*/ 0 w 159"/>
              <a:gd name="T1" fmla="*/ 0 h 53"/>
              <a:gd name="T2" fmla="*/ 41275 w 159"/>
              <a:gd name="T3" fmla="*/ 42863 h 53"/>
              <a:gd name="T4" fmla="*/ 0 w 159"/>
              <a:gd name="T5" fmla="*/ 84138 h 53"/>
              <a:gd name="T6" fmla="*/ 252412 w 159"/>
              <a:gd name="T7" fmla="*/ 4286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Line 131"/>
          <p:cNvSpPr>
            <a:spLocks noChangeShapeType="1"/>
          </p:cNvSpPr>
          <p:nvPr/>
        </p:nvSpPr>
        <p:spPr bwMode="auto">
          <a:xfrm>
            <a:off x="8510588" y="2393950"/>
            <a:ext cx="1587" cy="1431925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Freeform 132"/>
          <p:cNvSpPr>
            <a:spLocks/>
          </p:cNvSpPr>
          <p:nvPr/>
        </p:nvSpPr>
        <p:spPr bwMode="auto">
          <a:xfrm>
            <a:off x="8447088" y="2387600"/>
            <a:ext cx="104775" cy="84138"/>
          </a:xfrm>
          <a:custGeom>
            <a:avLst/>
            <a:gdLst>
              <a:gd name="T0" fmla="*/ 0 w 66"/>
              <a:gd name="T1" fmla="*/ 42863 h 53"/>
              <a:gd name="T2" fmla="*/ 42863 w 66"/>
              <a:gd name="T3" fmla="*/ 0 h 53"/>
              <a:gd name="T4" fmla="*/ 84138 w 66"/>
              <a:gd name="T5" fmla="*/ 0 h 53"/>
              <a:gd name="T6" fmla="*/ 104775 w 66"/>
              <a:gd name="T7" fmla="*/ 42863 h 53"/>
              <a:gd name="T8" fmla="*/ 84138 w 66"/>
              <a:gd name="T9" fmla="*/ 84138 h 53"/>
              <a:gd name="T10" fmla="*/ 42863 w 66"/>
              <a:gd name="T11" fmla="*/ 84138 h 53"/>
              <a:gd name="T12" fmla="*/ 0 w 66"/>
              <a:gd name="T13" fmla="*/ 42863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6" h="53">
                <a:moveTo>
                  <a:pt x="0" y="27"/>
                </a:moveTo>
                <a:lnTo>
                  <a:pt x="27" y="0"/>
                </a:lnTo>
                <a:lnTo>
                  <a:pt x="53" y="0"/>
                </a:lnTo>
                <a:lnTo>
                  <a:pt x="66" y="27"/>
                </a:lnTo>
                <a:lnTo>
                  <a:pt x="53" y="53"/>
                </a:lnTo>
                <a:lnTo>
                  <a:pt x="27" y="53"/>
                </a:lnTo>
                <a:lnTo>
                  <a:pt x="0" y="27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9" name="Group 202"/>
          <p:cNvGrpSpPr>
            <a:grpSpLocks/>
          </p:cNvGrpSpPr>
          <p:nvPr/>
        </p:nvGrpSpPr>
        <p:grpSpPr bwMode="auto">
          <a:xfrm>
            <a:off x="5918200" y="3840163"/>
            <a:ext cx="801688" cy="106362"/>
            <a:chOff x="2864" y="2309"/>
            <a:chExt cx="505" cy="67"/>
          </a:xfrm>
        </p:grpSpPr>
        <p:sp>
          <p:nvSpPr>
            <p:cNvPr id="20" name="Line 135"/>
            <p:cNvSpPr>
              <a:spLocks noChangeShapeType="1"/>
            </p:cNvSpPr>
            <p:nvPr/>
          </p:nvSpPr>
          <p:spPr bwMode="auto">
            <a:xfrm>
              <a:off x="2864" y="2349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Freeform 136"/>
            <p:cNvSpPr>
              <a:spLocks/>
            </p:cNvSpPr>
            <p:nvPr/>
          </p:nvSpPr>
          <p:spPr bwMode="auto">
            <a:xfrm>
              <a:off x="2864" y="2309"/>
              <a:ext cx="160" cy="67"/>
            </a:xfrm>
            <a:custGeom>
              <a:avLst/>
              <a:gdLst>
                <a:gd name="T0" fmla="*/ 160 w 160"/>
                <a:gd name="T1" fmla="*/ 0 h 67"/>
                <a:gd name="T2" fmla="*/ 133 w 160"/>
                <a:gd name="T3" fmla="*/ 40 h 67"/>
                <a:gd name="T4" fmla="*/ 160 w 160"/>
                <a:gd name="T5" fmla="*/ 67 h 67"/>
                <a:gd name="T6" fmla="*/ 0 w 160"/>
                <a:gd name="T7" fmla="*/ 40 h 67"/>
                <a:gd name="T8" fmla="*/ 160 w 160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67">
                  <a:moveTo>
                    <a:pt x="160" y="0"/>
                  </a:moveTo>
                  <a:lnTo>
                    <a:pt x="133" y="40"/>
                  </a:lnTo>
                  <a:lnTo>
                    <a:pt x="160" y="67"/>
                  </a:lnTo>
                  <a:lnTo>
                    <a:pt x="0" y="4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Line 138"/>
          <p:cNvSpPr>
            <a:spLocks noChangeShapeType="1"/>
          </p:cNvSpPr>
          <p:nvPr/>
        </p:nvSpPr>
        <p:spPr bwMode="auto">
          <a:xfrm flipV="1">
            <a:off x="7281863" y="3822700"/>
            <a:ext cx="1227137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Freeform 139"/>
          <p:cNvSpPr>
            <a:spLocks/>
          </p:cNvSpPr>
          <p:nvPr/>
        </p:nvSpPr>
        <p:spPr bwMode="auto">
          <a:xfrm>
            <a:off x="7312025" y="3779838"/>
            <a:ext cx="252413" cy="104775"/>
          </a:xfrm>
          <a:custGeom>
            <a:avLst/>
            <a:gdLst>
              <a:gd name="T0" fmla="*/ 252412 w 159"/>
              <a:gd name="T1" fmla="*/ 0 h 66"/>
              <a:gd name="T2" fmla="*/ 211137 w 159"/>
              <a:gd name="T3" fmla="*/ 41275 h 66"/>
              <a:gd name="T4" fmla="*/ 252412 w 159"/>
              <a:gd name="T5" fmla="*/ 104775 h 66"/>
              <a:gd name="T6" fmla="*/ 0 w 159"/>
              <a:gd name="T7" fmla="*/ 41275 h 66"/>
              <a:gd name="T8" fmla="*/ 252412 w 159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66">
                <a:moveTo>
                  <a:pt x="159" y="0"/>
                </a:moveTo>
                <a:lnTo>
                  <a:pt x="133" y="26"/>
                </a:lnTo>
                <a:lnTo>
                  <a:pt x="159" y="66"/>
                </a:lnTo>
                <a:lnTo>
                  <a:pt x="0" y="26"/>
                </a:lnTo>
                <a:lnTo>
                  <a:pt x="159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>
            <a:off x="3727450" y="2430463"/>
            <a:ext cx="1601788" cy="1587"/>
          </a:xfrm>
          <a:prstGeom prst="line">
            <a:avLst/>
          </a:prstGeom>
          <a:noFill/>
          <a:ln w="20701">
            <a:solidFill>
              <a:srgbClr val="FF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5" name="Group 199"/>
          <p:cNvGrpSpPr>
            <a:grpSpLocks/>
          </p:cNvGrpSpPr>
          <p:nvPr/>
        </p:nvGrpSpPr>
        <p:grpSpPr bwMode="auto">
          <a:xfrm>
            <a:off x="3136900" y="2135188"/>
            <a:ext cx="590550" cy="590550"/>
            <a:chOff x="1112" y="1235"/>
            <a:chExt cx="372" cy="372"/>
          </a:xfrm>
        </p:grpSpPr>
        <p:sp>
          <p:nvSpPr>
            <p:cNvPr id="26" name="Freeform 141"/>
            <p:cNvSpPr>
              <a:spLocks/>
            </p:cNvSpPr>
            <p:nvPr/>
          </p:nvSpPr>
          <p:spPr bwMode="auto">
            <a:xfrm>
              <a:off x="1112" y="1235"/>
              <a:ext cx="372" cy="372"/>
            </a:xfrm>
            <a:custGeom>
              <a:avLst/>
              <a:gdLst>
                <a:gd name="T0" fmla="*/ 0 w 372"/>
                <a:gd name="T1" fmla="*/ 186 h 372"/>
                <a:gd name="T2" fmla="*/ 27 w 372"/>
                <a:gd name="T3" fmla="*/ 93 h 372"/>
                <a:gd name="T4" fmla="*/ 93 w 372"/>
                <a:gd name="T5" fmla="*/ 26 h 372"/>
                <a:gd name="T6" fmla="*/ 186 w 372"/>
                <a:gd name="T7" fmla="*/ 0 h 372"/>
                <a:gd name="T8" fmla="*/ 279 w 372"/>
                <a:gd name="T9" fmla="*/ 26 h 372"/>
                <a:gd name="T10" fmla="*/ 346 w 372"/>
                <a:gd name="T11" fmla="*/ 93 h 372"/>
                <a:gd name="T12" fmla="*/ 372 w 372"/>
                <a:gd name="T13" fmla="*/ 186 h 372"/>
                <a:gd name="T14" fmla="*/ 346 w 372"/>
                <a:gd name="T15" fmla="*/ 279 h 372"/>
                <a:gd name="T16" fmla="*/ 279 w 372"/>
                <a:gd name="T17" fmla="*/ 345 h 372"/>
                <a:gd name="T18" fmla="*/ 186 w 372"/>
                <a:gd name="T19" fmla="*/ 372 h 372"/>
                <a:gd name="T20" fmla="*/ 93 w 372"/>
                <a:gd name="T21" fmla="*/ 345 h 372"/>
                <a:gd name="T22" fmla="*/ 27 w 372"/>
                <a:gd name="T23" fmla="*/ 279 h 372"/>
                <a:gd name="T24" fmla="*/ 0 w 372"/>
                <a:gd name="T25" fmla="*/ 186 h 3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2" h="372">
                  <a:moveTo>
                    <a:pt x="0" y="186"/>
                  </a:moveTo>
                  <a:lnTo>
                    <a:pt x="27" y="93"/>
                  </a:lnTo>
                  <a:lnTo>
                    <a:pt x="93" y="26"/>
                  </a:lnTo>
                  <a:lnTo>
                    <a:pt x="186" y="0"/>
                  </a:lnTo>
                  <a:lnTo>
                    <a:pt x="279" y="26"/>
                  </a:lnTo>
                  <a:lnTo>
                    <a:pt x="346" y="93"/>
                  </a:lnTo>
                  <a:lnTo>
                    <a:pt x="372" y="186"/>
                  </a:lnTo>
                  <a:lnTo>
                    <a:pt x="346" y="279"/>
                  </a:lnTo>
                  <a:lnTo>
                    <a:pt x="279" y="345"/>
                  </a:lnTo>
                  <a:lnTo>
                    <a:pt x="186" y="372"/>
                  </a:lnTo>
                  <a:lnTo>
                    <a:pt x="93" y="345"/>
                  </a:lnTo>
                  <a:lnTo>
                    <a:pt x="27" y="27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 ker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Rectangle 142"/>
            <p:cNvSpPr>
              <a:spLocks noChangeArrowheads="1"/>
            </p:cNvSpPr>
            <p:nvPr/>
          </p:nvSpPr>
          <p:spPr bwMode="auto">
            <a:xfrm>
              <a:off x="1219" y="1292"/>
              <a:ext cx="146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  <a:latin typeface="+mn-ea"/>
                  <a:ea typeface="+mn-ea"/>
                </a:rPr>
                <a:t>∑</a:t>
              </a:r>
            </a:p>
          </p:txBody>
        </p:sp>
      </p:grpSp>
      <p:sp>
        <p:nvSpPr>
          <p:cNvPr id="28" name="Rectangle 146"/>
          <p:cNvSpPr>
            <a:spLocks noChangeArrowheads="1"/>
          </p:cNvSpPr>
          <p:nvPr/>
        </p:nvSpPr>
        <p:spPr bwMode="auto">
          <a:xfrm>
            <a:off x="3148013" y="1685925"/>
            <a:ext cx="630237" cy="2762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+mn-ea"/>
                <a:ea typeface="+mn-ea"/>
              </a:rPr>
              <a:t>比较</a:t>
            </a:r>
          </a:p>
        </p:txBody>
      </p:sp>
      <p:sp>
        <p:nvSpPr>
          <p:cNvPr id="29" name="Line 148"/>
          <p:cNvSpPr>
            <a:spLocks noChangeShapeType="1"/>
          </p:cNvSpPr>
          <p:nvPr/>
        </p:nvSpPr>
        <p:spPr bwMode="auto">
          <a:xfrm>
            <a:off x="2044700" y="2430463"/>
            <a:ext cx="1092200" cy="1587"/>
          </a:xfrm>
          <a:prstGeom prst="line">
            <a:avLst/>
          </a:prstGeom>
          <a:noFill/>
          <a:ln w="20701">
            <a:solidFill>
              <a:srgbClr val="0099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Freeform 149"/>
          <p:cNvSpPr>
            <a:spLocks/>
          </p:cNvSpPr>
          <p:nvPr/>
        </p:nvSpPr>
        <p:spPr bwMode="auto">
          <a:xfrm>
            <a:off x="2863850" y="2387600"/>
            <a:ext cx="273050" cy="84138"/>
          </a:xfrm>
          <a:custGeom>
            <a:avLst/>
            <a:gdLst>
              <a:gd name="T0" fmla="*/ 0 w 172"/>
              <a:gd name="T1" fmla="*/ 0 h 53"/>
              <a:gd name="T2" fmla="*/ 63500 w 172"/>
              <a:gd name="T3" fmla="*/ 42863 h 53"/>
              <a:gd name="T4" fmla="*/ 0 w 172"/>
              <a:gd name="T5" fmla="*/ 84138 h 53"/>
              <a:gd name="T6" fmla="*/ 273050 w 172"/>
              <a:gd name="T7" fmla="*/ 42863 h 53"/>
              <a:gd name="T8" fmla="*/ 0 w 172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2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 w="20701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Line 150"/>
          <p:cNvSpPr>
            <a:spLocks noChangeShapeType="1"/>
          </p:cNvSpPr>
          <p:nvPr/>
        </p:nvSpPr>
        <p:spPr bwMode="auto">
          <a:xfrm>
            <a:off x="3432175" y="3821113"/>
            <a:ext cx="1878013" cy="0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Line 151"/>
          <p:cNvSpPr>
            <a:spLocks noChangeShapeType="1"/>
          </p:cNvSpPr>
          <p:nvPr/>
        </p:nvSpPr>
        <p:spPr bwMode="auto">
          <a:xfrm flipV="1">
            <a:off x="3432175" y="2725738"/>
            <a:ext cx="1588" cy="1095375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Freeform 152"/>
          <p:cNvSpPr>
            <a:spLocks/>
          </p:cNvSpPr>
          <p:nvPr/>
        </p:nvSpPr>
        <p:spPr bwMode="auto">
          <a:xfrm>
            <a:off x="3368675" y="2725738"/>
            <a:ext cx="106363" cy="252412"/>
          </a:xfrm>
          <a:custGeom>
            <a:avLst/>
            <a:gdLst>
              <a:gd name="T0" fmla="*/ 0 w 67"/>
              <a:gd name="T1" fmla="*/ 252412 h 159"/>
              <a:gd name="T2" fmla="*/ 63500 w 67"/>
              <a:gd name="T3" fmla="*/ 209550 h 159"/>
              <a:gd name="T4" fmla="*/ 106363 w 67"/>
              <a:gd name="T5" fmla="*/ 252412 h 159"/>
              <a:gd name="T6" fmla="*/ 63500 w 67"/>
              <a:gd name="T7" fmla="*/ 0 h 159"/>
              <a:gd name="T8" fmla="*/ 0 w 67"/>
              <a:gd name="T9" fmla="*/ 252412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159">
                <a:moveTo>
                  <a:pt x="0" y="159"/>
                </a:moveTo>
                <a:lnTo>
                  <a:pt x="40" y="132"/>
                </a:lnTo>
                <a:lnTo>
                  <a:pt x="67" y="159"/>
                </a:lnTo>
                <a:lnTo>
                  <a:pt x="4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0000FF"/>
          </a:solidFill>
          <a:ln w="20701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4" name="Group 194"/>
          <p:cNvGrpSpPr>
            <a:grpSpLocks/>
          </p:cNvGrpSpPr>
          <p:nvPr/>
        </p:nvGrpSpPr>
        <p:grpSpPr bwMode="auto">
          <a:xfrm>
            <a:off x="4351338" y="3827463"/>
            <a:ext cx="231775" cy="423862"/>
            <a:chOff x="1877" y="2301"/>
            <a:chExt cx="146" cy="267"/>
          </a:xfrm>
        </p:grpSpPr>
        <p:sp>
          <p:nvSpPr>
            <p:cNvPr id="35" name="Rectangle 153"/>
            <p:cNvSpPr>
              <a:spLocks noChangeArrowheads="1"/>
            </p:cNvSpPr>
            <p:nvPr/>
          </p:nvSpPr>
          <p:spPr bwMode="auto">
            <a:xfrm>
              <a:off x="1877" y="2301"/>
              <a:ext cx="80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  <a:latin typeface="+mn-lt"/>
                  <a:ea typeface="+mn-ea"/>
                </a:rPr>
                <a:t>X</a:t>
              </a:r>
              <a:endParaRPr lang="en-US" altLang="zh-CN" sz="1800" b="1" kern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154"/>
            <p:cNvSpPr>
              <a:spLocks noChangeArrowheads="1"/>
            </p:cNvSpPr>
            <p:nvPr/>
          </p:nvSpPr>
          <p:spPr bwMode="auto">
            <a:xfrm>
              <a:off x="1975" y="2394"/>
              <a:ext cx="48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  <a:latin typeface="+mn-lt"/>
                  <a:ea typeface="+mn-ea"/>
                </a:rPr>
                <a:t>f</a:t>
              </a:r>
            </a:p>
          </p:txBody>
        </p:sp>
      </p:grpSp>
      <p:sp>
        <p:nvSpPr>
          <p:cNvPr id="37" name="Line 156"/>
          <p:cNvSpPr>
            <a:spLocks noChangeShapeType="1"/>
          </p:cNvSpPr>
          <p:nvPr/>
        </p:nvSpPr>
        <p:spPr bwMode="auto">
          <a:xfrm>
            <a:off x="3624263" y="2840038"/>
            <a:ext cx="223837" cy="158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8" name="Group 197"/>
          <p:cNvGrpSpPr>
            <a:grpSpLocks/>
          </p:cNvGrpSpPr>
          <p:nvPr/>
        </p:nvGrpSpPr>
        <p:grpSpPr bwMode="auto">
          <a:xfrm>
            <a:off x="4448175" y="2527300"/>
            <a:ext cx="247650" cy="441325"/>
            <a:chOff x="1938" y="1482"/>
            <a:chExt cx="156" cy="278"/>
          </a:xfrm>
        </p:grpSpPr>
        <p:sp>
          <p:nvSpPr>
            <p:cNvPr id="39" name="Rectangle 157"/>
            <p:cNvSpPr>
              <a:spLocks noChangeArrowheads="1"/>
            </p:cNvSpPr>
            <p:nvPr/>
          </p:nvSpPr>
          <p:spPr bwMode="auto">
            <a:xfrm>
              <a:off x="1938" y="1507"/>
              <a:ext cx="80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X</a:t>
              </a:r>
              <a:endParaRPr lang="en-US" altLang="zh-CN" sz="1800" b="1" kern="0" dirty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158"/>
            <p:cNvSpPr>
              <a:spLocks noChangeArrowheads="1"/>
            </p:cNvSpPr>
            <p:nvPr/>
          </p:nvSpPr>
          <p:spPr bwMode="auto">
            <a:xfrm>
              <a:off x="2035" y="1586"/>
              <a:ext cx="35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dirty="0" err="1" smtClean="0">
                  <a:solidFill>
                    <a:srgbClr val="000000"/>
                  </a:solidFill>
                  <a:latin typeface="+mn-lt"/>
                  <a:ea typeface="+mn-ea"/>
                </a:rPr>
                <a:t>i</a:t>
              </a:r>
              <a:endParaRPr lang="en-US" altLang="zh-CN" sz="1800" b="1" kern="0" dirty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160"/>
            <p:cNvSpPr>
              <a:spLocks noChangeArrowheads="1"/>
            </p:cNvSpPr>
            <p:nvPr/>
          </p:nvSpPr>
          <p:spPr bwMode="auto">
            <a:xfrm>
              <a:off x="2062" y="1482"/>
              <a:ext cx="32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  <a:latin typeface="+mn-lt"/>
                  <a:ea typeface="+mn-ea"/>
                </a:rPr>
                <a:t>′</a:t>
              </a:r>
            </a:p>
          </p:txBody>
        </p:sp>
      </p:grpSp>
      <p:sp>
        <p:nvSpPr>
          <p:cNvPr id="42" name="Rectangle 162"/>
          <p:cNvSpPr>
            <a:spLocks noChangeArrowheads="1"/>
          </p:cNvSpPr>
          <p:nvPr/>
        </p:nvSpPr>
        <p:spPr bwMode="auto">
          <a:xfrm>
            <a:off x="3795713" y="2016125"/>
            <a:ext cx="13874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+mn-ea"/>
                <a:ea typeface="+mn-ea"/>
              </a:rPr>
              <a:t>净输入信号</a:t>
            </a:r>
          </a:p>
        </p:txBody>
      </p:sp>
      <p:sp>
        <p:nvSpPr>
          <p:cNvPr id="43" name="Freeform 163"/>
          <p:cNvSpPr>
            <a:spLocks/>
          </p:cNvSpPr>
          <p:nvPr/>
        </p:nvSpPr>
        <p:spPr bwMode="auto">
          <a:xfrm>
            <a:off x="5054600" y="2387600"/>
            <a:ext cx="274638" cy="84138"/>
          </a:xfrm>
          <a:custGeom>
            <a:avLst/>
            <a:gdLst>
              <a:gd name="T0" fmla="*/ 0 w 173"/>
              <a:gd name="T1" fmla="*/ 0 h 53"/>
              <a:gd name="T2" fmla="*/ 63500 w 173"/>
              <a:gd name="T3" fmla="*/ 42863 h 53"/>
              <a:gd name="T4" fmla="*/ 0 w 173"/>
              <a:gd name="T5" fmla="*/ 84138 h 53"/>
              <a:gd name="T6" fmla="*/ 274638 w 173"/>
              <a:gd name="T7" fmla="*/ 42863 h 53"/>
              <a:gd name="T8" fmla="*/ 0 w 173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3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0701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4" name="Rectangle 166"/>
          <p:cNvSpPr>
            <a:spLocks noChangeArrowheads="1"/>
          </p:cNvSpPr>
          <p:nvPr/>
        </p:nvSpPr>
        <p:spPr bwMode="auto">
          <a:xfrm>
            <a:off x="3825875" y="3351213"/>
            <a:ext cx="12446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+mn-ea"/>
                <a:ea typeface="+mn-ea"/>
              </a:rPr>
              <a:t>反馈信号</a:t>
            </a:r>
          </a:p>
        </p:txBody>
      </p:sp>
      <p:sp>
        <p:nvSpPr>
          <p:cNvPr id="45" name="Rectangle 167"/>
          <p:cNvSpPr>
            <a:spLocks noChangeArrowheads="1"/>
          </p:cNvSpPr>
          <p:nvPr/>
        </p:nvSpPr>
        <p:spPr bwMode="auto">
          <a:xfrm>
            <a:off x="9313863" y="2508250"/>
            <a:ext cx="317500" cy="1108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+mn-ea"/>
                <a:ea typeface="+mn-ea"/>
              </a:rPr>
              <a:t>输出信号</a:t>
            </a:r>
          </a:p>
        </p:txBody>
      </p:sp>
      <p:sp>
        <p:nvSpPr>
          <p:cNvPr id="46" name="Freeform 168"/>
          <p:cNvSpPr>
            <a:spLocks/>
          </p:cNvSpPr>
          <p:nvPr/>
        </p:nvSpPr>
        <p:spPr bwMode="auto">
          <a:xfrm>
            <a:off x="9558338" y="2387600"/>
            <a:ext cx="252412" cy="84138"/>
          </a:xfrm>
          <a:custGeom>
            <a:avLst/>
            <a:gdLst>
              <a:gd name="T0" fmla="*/ 0 w 159"/>
              <a:gd name="T1" fmla="*/ 0 h 53"/>
              <a:gd name="T2" fmla="*/ 41275 w 159"/>
              <a:gd name="T3" fmla="*/ 42863 h 53"/>
              <a:gd name="T4" fmla="*/ 0 w 159"/>
              <a:gd name="T5" fmla="*/ 84138 h 53"/>
              <a:gd name="T6" fmla="*/ 252412 w 159"/>
              <a:gd name="T7" fmla="*/ 4286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2044700" y="2562225"/>
            <a:ext cx="431800" cy="1108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+mn-ea"/>
                <a:ea typeface="+mn-ea"/>
              </a:rPr>
              <a:t>输入信号</a:t>
            </a:r>
          </a:p>
        </p:txBody>
      </p:sp>
      <p:grpSp>
        <p:nvGrpSpPr>
          <p:cNvPr id="48" name="Group 196"/>
          <p:cNvGrpSpPr>
            <a:grpSpLocks/>
          </p:cNvGrpSpPr>
          <p:nvPr/>
        </p:nvGrpSpPr>
        <p:grpSpPr bwMode="auto">
          <a:xfrm>
            <a:off x="5975350" y="952500"/>
            <a:ext cx="279400" cy="355600"/>
            <a:chOff x="2900" y="490"/>
            <a:chExt cx="176" cy="224"/>
          </a:xfrm>
        </p:grpSpPr>
        <p:sp>
          <p:nvSpPr>
            <p:cNvPr id="49" name="Rectangle 173"/>
            <p:cNvSpPr>
              <a:spLocks noChangeArrowheads="1"/>
            </p:cNvSpPr>
            <p:nvPr/>
          </p:nvSpPr>
          <p:spPr bwMode="auto">
            <a:xfrm>
              <a:off x="2900" y="490"/>
              <a:ext cx="118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dirty="0" smtClean="0">
                  <a:solidFill>
                    <a:srgbClr val="000000"/>
                  </a:solidFill>
                </a:rPr>
                <a:t>A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Rectangle 174"/>
            <p:cNvSpPr>
              <a:spLocks noChangeArrowheads="1"/>
            </p:cNvSpPr>
            <p:nvPr/>
          </p:nvSpPr>
          <p:spPr bwMode="auto">
            <a:xfrm>
              <a:off x="3036" y="570"/>
              <a:ext cx="4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198"/>
          <p:cNvGrpSpPr>
            <a:grpSpLocks/>
          </p:cNvGrpSpPr>
          <p:nvPr/>
        </p:nvGrpSpPr>
        <p:grpSpPr bwMode="auto">
          <a:xfrm>
            <a:off x="2247900" y="1985963"/>
            <a:ext cx="222250" cy="401637"/>
            <a:chOff x="552" y="1141"/>
            <a:chExt cx="140" cy="253"/>
          </a:xfrm>
        </p:grpSpPr>
        <p:sp>
          <p:nvSpPr>
            <p:cNvPr id="52" name="Rectangle 176"/>
            <p:cNvSpPr>
              <a:spLocks noChangeArrowheads="1"/>
            </p:cNvSpPr>
            <p:nvPr/>
          </p:nvSpPr>
          <p:spPr bwMode="auto">
            <a:xfrm>
              <a:off x="552" y="1141"/>
              <a:ext cx="80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X</a:t>
              </a:r>
              <a:endParaRPr lang="en-US" altLang="zh-CN" sz="1800" b="1" kern="0" dirty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177"/>
            <p:cNvSpPr>
              <a:spLocks noChangeArrowheads="1"/>
            </p:cNvSpPr>
            <p:nvPr/>
          </p:nvSpPr>
          <p:spPr bwMode="auto">
            <a:xfrm>
              <a:off x="618" y="1220"/>
              <a:ext cx="74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54" name="Group 195"/>
          <p:cNvGrpSpPr>
            <a:grpSpLocks/>
          </p:cNvGrpSpPr>
          <p:nvPr/>
        </p:nvGrpSpPr>
        <p:grpSpPr bwMode="auto">
          <a:xfrm>
            <a:off x="9315450" y="1943100"/>
            <a:ext cx="271463" cy="401638"/>
            <a:chOff x="5004" y="1114"/>
            <a:chExt cx="171" cy="253"/>
          </a:xfrm>
        </p:grpSpPr>
        <p:sp>
          <p:nvSpPr>
            <p:cNvPr id="55" name="Rectangle 179"/>
            <p:cNvSpPr>
              <a:spLocks noChangeArrowheads="1"/>
            </p:cNvSpPr>
            <p:nvPr/>
          </p:nvSpPr>
          <p:spPr bwMode="auto">
            <a:xfrm>
              <a:off x="5004" y="1114"/>
              <a:ext cx="80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X</a:t>
              </a:r>
              <a:endParaRPr lang="en-US" altLang="zh-CN" sz="1800" b="1" kern="0" dirty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180"/>
            <p:cNvSpPr>
              <a:spLocks noChangeArrowheads="1"/>
            </p:cNvSpPr>
            <p:nvPr/>
          </p:nvSpPr>
          <p:spPr bwMode="auto">
            <a:xfrm>
              <a:off x="5097" y="1193"/>
              <a:ext cx="78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  <a:latin typeface="+mn-lt"/>
                  <a:ea typeface="+mn-ea"/>
                </a:rPr>
                <a:t>o</a:t>
              </a:r>
            </a:p>
          </p:txBody>
        </p:sp>
      </p:grpSp>
      <p:sp>
        <p:nvSpPr>
          <p:cNvPr id="57" name="Rectangle 188"/>
          <p:cNvSpPr>
            <a:spLocks noChangeArrowheads="1"/>
          </p:cNvSpPr>
          <p:nvPr/>
        </p:nvSpPr>
        <p:spPr bwMode="auto">
          <a:xfrm>
            <a:off x="2681288" y="1516063"/>
            <a:ext cx="6386512" cy="2955925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sz="1800" b="1" kern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58" name="Group 200"/>
          <p:cNvGrpSpPr>
            <a:grpSpLocks/>
          </p:cNvGrpSpPr>
          <p:nvPr/>
        </p:nvGrpSpPr>
        <p:grpSpPr bwMode="auto">
          <a:xfrm>
            <a:off x="2863850" y="2085975"/>
            <a:ext cx="223838" cy="223838"/>
            <a:chOff x="940" y="1204"/>
            <a:chExt cx="141" cy="141"/>
          </a:xfrm>
        </p:grpSpPr>
        <p:sp>
          <p:nvSpPr>
            <p:cNvPr id="59" name="Line 190"/>
            <p:cNvSpPr>
              <a:spLocks noChangeShapeType="1"/>
            </p:cNvSpPr>
            <p:nvPr/>
          </p:nvSpPr>
          <p:spPr bwMode="auto">
            <a:xfrm>
              <a:off x="940" y="1268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Line 191"/>
            <p:cNvSpPr>
              <a:spLocks noChangeShapeType="1"/>
            </p:cNvSpPr>
            <p:nvPr/>
          </p:nvSpPr>
          <p:spPr bwMode="auto">
            <a:xfrm rot="-5400000">
              <a:off x="931" y="1274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 Box 187"/>
          <p:cNvSpPr txBox="1">
            <a:spLocks noChangeArrowheads="1"/>
          </p:cNvSpPr>
          <p:nvPr/>
        </p:nvSpPr>
        <p:spPr bwMode="auto">
          <a:xfrm>
            <a:off x="704850" y="5005388"/>
            <a:ext cx="10887075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000" b="1" kern="0" dirty="0" smtClean="0">
                <a:latin typeface="+mn-ea"/>
                <a:ea typeface="+mn-ea"/>
              </a:rPr>
              <a:t>对一个实际电路，当</a:t>
            </a:r>
            <a:r>
              <a:rPr kumimoji="0" lang="zh-CN" altLang="en-US" sz="2000" b="1" kern="0" dirty="0" smtClean="0">
                <a:solidFill>
                  <a:srgbClr val="FF0000"/>
                </a:solidFill>
                <a:latin typeface="+mn-ea"/>
                <a:ea typeface="+mn-ea"/>
              </a:rPr>
              <a:t>基本放大器的反向传输效应</a:t>
            </a:r>
            <a:r>
              <a:rPr kumimoji="0" lang="zh-CN" altLang="en-US" sz="2000" b="1" kern="0" dirty="0" smtClean="0">
                <a:latin typeface="+mn-ea"/>
                <a:ea typeface="+mn-ea"/>
              </a:rPr>
              <a:t>（与反馈网络的反向传输效应对比）和</a:t>
            </a:r>
            <a:r>
              <a:rPr kumimoji="0" lang="zh-CN" altLang="en-US" sz="2000" b="1" kern="0" dirty="0" smtClean="0">
                <a:solidFill>
                  <a:srgbClr val="000099"/>
                </a:solidFill>
                <a:latin typeface="+mn-ea"/>
                <a:ea typeface="+mn-ea"/>
              </a:rPr>
              <a:t>反馈网络的正向传输效应</a:t>
            </a:r>
            <a:r>
              <a:rPr kumimoji="0" lang="zh-CN" altLang="en-US" sz="2000" b="1" kern="0" dirty="0" smtClean="0">
                <a:latin typeface="+mn-ea"/>
                <a:ea typeface="+mn-ea"/>
              </a:rPr>
              <a:t>（与基本放大器的正向传输效应对比）均可忽略时，才可采用该单向化模型。</a:t>
            </a:r>
          </a:p>
        </p:txBody>
      </p:sp>
      <p:sp>
        <p:nvSpPr>
          <p:cNvPr id="62" name="日期占位符 6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5F92B6-A0F1-49A4-9725-A3FC6A64F726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D70A7-979C-49D1-8262-E1AB8A5F6A18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42" grpId="0"/>
      <p:bldP spid="44" grpId="0"/>
      <p:bldP spid="45" grpId="0"/>
      <p:bldP spid="47" grpId="0"/>
      <p:bldP spid="57" grpId="0" animBg="1"/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ADE3FC-FC4B-4F04-B559-94776AECCAE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AFB20-EB8E-4BA7-A337-DBBB58781441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2484438" y="3860800"/>
            <a:ext cx="6337300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输出电压幅度逐渐增大，该现象称为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自激振荡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29106" name="Group 5"/>
          <p:cNvGrpSpPr>
            <a:grpSpLocks/>
          </p:cNvGrpSpPr>
          <p:nvPr/>
        </p:nvGrpSpPr>
        <p:grpSpPr bwMode="auto">
          <a:xfrm>
            <a:off x="6853238" y="2865438"/>
            <a:ext cx="1708150" cy="685800"/>
            <a:chOff x="2612" y="2045"/>
            <a:chExt cx="1009" cy="505"/>
          </a:xfrm>
        </p:grpSpPr>
        <p:sp>
          <p:nvSpPr>
            <p:cNvPr id="128" name="Rectangle 7"/>
            <p:cNvSpPr>
              <a:spLocks noChangeArrowheads="1"/>
            </p:cNvSpPr>
            <p:nvPr/>
          </p:nvSpPr>
          <p:spPr bwMode="auto">
            <a:xfrm>
              <a:off x="2612" y="2045"/>
              <a:ext cx="1009" cy="505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7" name="Rectangle 6"/>
            <p:cNvSpPr>
              <a:spLocks noChangeArrowheads="1"/>
            </p:cNvSpPr>
            <p:nvPr/>
          </p:nvSpPr>
          <p:spPr bwMode="auto">
            <a:xfrm>
              <a:off x="2747" y="2096"/>
              <a:ext cx="748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600" b="1" kern="0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反馈网络</a:t>
              </a:r>
              <a:endParaRPr lang="zh-CN" altLang="en-US" sz="1600" b="1" kern="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129" name="Rectangle 8"/>
            <p:cNvSpPr>
              <a:spLocks noChangeArrowheads="1"/>
            </p:cNvSpPr>
            <p:nvPr/>
          </p:nvSpPr>
          <p:spPr bwMode="auto">
            <a:xfrm>
              <a:off x="3102" y="2355"/>
              <a:ext cx="96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sz="1600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9107" name="Group 9"/>
          <p:cNvGrpSpPr>
            <a:grpSpLocks/>
          </p:cNvGrpSpPr>
          <p:nvPr/>
        </p:nvGrpSpPr>
        <p:grpSpPr bwMode="auto">
          <a:xfrm>
            <a:off x="6797675" y="1128713"/>
            <a:ext cx="1763713" cy="901700"/>
            <a:chOff x="2493" y="1085"/>
            <a:chExt cx="1247" cy="664"/>
          </a:xfrm>
        </p:grpSpPr>
        <p:sp>
          <p:nvSpPr>
            <p:cNvPr id="131" name="Rectangle 10"/>
            <p:cNvSpPr>
              <a:spLocks noChangeArrowheads="1"/>
            </p:cNvSpPr>
            <p:nvPr/>
          </p:nvSpPr>
          <p:spPr bwMode="auto">
            <a:xfrm>
              <a:off x="2493" y="1085"/>
              <a:ext cx="1247" cy="664"/>
            </a:xfrm>
            <a:prstGeom prst="rect">
              <a:avLst/>
            </a:prstGeom>
            <a:solidFill>
              <a:srgbClr val="CC99FF">
                <a:alpha val="50980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2717" y="1142"/>
              <a:ext cx="933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6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基本放大器</a:t>
              </a:r>
              <a:endParaRPr lang="zh-CN" altLang="en-US" sz="16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3" name="Rectangle 12"/>
            <p:cNvSpPr>
              <a:spLocks noChangeArrowheads="1"/>
            </p:cNvSpPr>
            <p:nvPr/>
          </p:nvSpPr>
          <p:spPr bwMode="auto">
            <a:xfrm>
              <a:off x="3102" y="1501"/>
              <a:ext cx="95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1600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9108" name="Group 13"/>
          <p:cNvGrpSpPr>
            <a:grpSpLocks/>
          </p:cNvGrpSpPr>
          <p:nvPr/>
        </p:nvGrpSpPr>
        <p:grpSpPr bwMode="auto">
          <a:xfrm>
            <a:off x="7323138" y="1549400"/>
            <a:ext cx="714375" cy="71438"/>
            <a:chOff x="2864" y="1394"/>
            <a:chExt cx="505" cy="53"/>
          </a:xfrm>
        </p:grpSpPr>
        <p:sp>
          <p:nvSpPr>
            <p:cNvPr id="135" name="Line 14"/>
            <p:cNvSpPr>
              <a:spLocks noChangeShapeType="1"/>
            </p:cNvSpPr>
            <p:nvPr/>
          </p:nvSpPr>
          <p:spPr bwMode="auto">
            <a:xfrm>
              <a:off x="2864" y="1421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3196" y="139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7" name="Line 16"/>
          <p:cNvSpPr>
            <a:spLocks noChangeShapeType="1"/>
          </p:cNvSpPr>
          <p:nvPr/>
        </p:nvSpPr>
        <p:spPr bwMode="auto">
          <a:xfrm>
            <a:off x="8561388" y="1585913"/>
            <a:ext cx="914400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Freeform 17"/>
          <p:cNvSpPr>
            <a:spLocks/>
          </p:cNvSpPr>
          <p:nvPr/>
        </p:nvSpPr>
        <p:spPr bwMode="auto">
          <a:xfrm>
            <a:off x="8726488" y="1549400"/>
            <a:ext cx="223837" cy="71438"/>
          </a:xfrm>
          <a:custGeom>
            <a:avLst/>
            <a:gdLst>
              <a:gd name="T0" fmla="*/ 0 w 159"/>
              <a:gd name="T1" fmla="*/ 0 h 53"/>
              <a:gd name="T2" fmla="*/ 23 w 159"/>
              <a:gd name="T3" fmla="*/ 23 h 53"/>
              <a:gd name="T4" fmla="*/ 0 w 159"/>
              <a:gd name="T5" fmla="*/ 45 h 53"/>
              <a:gd name="T6" fmla="*/ 141 w 159"/>
              <a:gd name="T7" fmla="*/ 2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Line 18"/>
          <p:cNvSpPr>
            <a:spLocks noChangeShapeType="1"/>
          </p:cNvSpPr>
          <p:nvPr/>
        </p:nvSpPr>
        <p:spPr bwMode="auto">
          <a:xfrm>
            <a:off x="9263063" y="1585913"/>
            <a:ext cx="0" cy="1635125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" name="Freeform 19"/>
          <p:cNvSpPr>
            <a:spLocks/>
          </p:cNvSpPr>
          <p:nvPr/>
        </p:nvSpPr>
        <p:spPr bwMode="auto">
          <a:xfrm>
            <a:off x="9204325" y="1549400"/>
            <a:ext cx="93663" cy="71438"/>
          </a:xfrm>
          <a:custGeom>
            <a:avLst/>
            <a:gdLst>
              <a:gd name="T0" fmla="*/ 0 w 66"/>
              <a:gd name="T1" fmla="*/ 23 h 53"/>
              <a:gd name="T2" fmla="*/ 24 w 66"/>
              <a:gd name="T3" fmla="*/ 0 h 53"/>
              <a:gd name="T4" fmla="*/ 47 w 66"/>
              <a:gd name="T5" fmla="*/ 0 h 53"/>
              <a:gd name="T6" fmla="*/ 59 w 66"/>
              <a:gd name="T7" fmla="*/ 23 h 53"/>
              <a:gd name="T8" fmla="*/ 47 w 66"/>
              <a:gd name="T9" fmla="*/ 45 h 53"/>
              <a:gd name="T10" fmla="*/ 24 w 66"/>
              <a:gd name="T11" fmla="*/ 45 h 53"/>
              <a:gd name="T12" fmla="*/ 0 w 66"/>
              <a:gd name="T13" fmla="*/ 23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6" h="53">
                <a:moveTo>
                  <a:pt x="0" y="27"/>
                </a:moveTo>
                <a:lnTo>
                  <a:pt x="27" y="0"/>
                </a:lnTo>
                <a:lnTo>
                  <a:pt x="53" y="0"/>
                </a:lnTo>
                <a:lnTo>
                  <a:pt x="66" y="27"/>
                </a:lnTo>
                <a:lnTo>
                  <a:pt x="53" y="53"/>
                </a:lnTo>
                <a:lnTo>
                  <a:pt x="27" y="53"/>
                </a:lnTo>
                <a:lnTo>
                  <a:pt x="0" y="27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113" name="Group 20"/>
          <p:cNvGrpSpPr>
            <a:grpSpLocks/>
          </p:cNvGrpSpPr>
          <p:nvPr/>
        </p:nvGrpSpPr>
        <p:grpSpPr bwMode="auto">
          <a:xfrm>
            <a:off x="7353300" y="3182938"/>
            <a:ext cx="714375" cy="90487"/>
            <a:chOff x="2864" y="2309"/>
            <a:chExt cx="505" cy="67"/>
          </a:xfrm>
        </p:grpSpPr>
        <p:sp>
          <p:nvSpPr>
            <p:cNvPr id="142" name="Line 21"/>
            <p:cNvSpPr>
              <a:spLocks noChangeShapeType="1"/>
            </p:cNvSpPr>
            <p:nvPr/>
          </p:nvSpPr>
          <p:spPr bwMode="auto">
            <a:xfrm>
              <a:off x="2864" y="2349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" name="Freeform 22"/>
            <p:cNvSpPr>
              <a:spLocks/>
            </p:cNvSpPr>
            <p:nvPr/>
          </p:nvSpPr>
          <p:spPr bwMode="auto">
            <a:xfrm>
              <a:off x="2864" y="2309"/>
              <a:ext cx="160" cy="67"/>
            </a:xfrm>
            <a:custGeom>
              <a:avLst/>
              <a:gdLst>
                <a:gd name="T0" fmla="*/ 160 w 160"/>
                <a:gd name="T1" fmla="*/ 0 h 67"/>
                <a:gd name="T2" fmla="*/ 133 w 160"/>
                <a:gd name="T3" fmla="*/ 40 h 67"/>
                <a:gd name="T4" fmla="*/ 160 w 160"/>
                <a:gd name="T5" fmla="*/ 67 h 67"/>
                <a:gd name="T6" fmla="*/ 0 w 160"/>
                <a:gd name="T7" fmla="*/ 40 h 67"/>
                <a:gd name="T8" fmla="*/ 160 w 160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67">
                  <a:moveTo>
                    <a:pt x="160" y="0"/>
                  </a:moveTo>
                  <a:lnTo>
                    <a:pt x="133" y="40"/>
                  </a:lnTo>
                  <a:lnTo>
                    <a:pt x="160" y="67"/>
                  </a:lnTo>
                  <a:lnTo>
                    <a:pt x="0" y="4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4" name="Line 23"/>
          <p:cNvSpPr>
            <a:spLocks noChangeShapeType="1"/>
          </p:cNvSpPr>
          <p:nvPr/>
        </p:nvSpPr>
        <p:spPr bwMode="auto">
          <a:xfrm flipV="1">
            <a:off x="8639175" y="3221038"/>
            <a:ext cx="623888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Freeform 24"/>
          <p:cNvSpPr>
            <a:spLocks/>
          </p:cNvSpPr>
          <p:nvPr/>
        </p:nvSpPr>
        <p:spPr bwMode="auto">
          <a:xfrm>
            <a:off x="8548688" y="3182938"/>
            <a:ext cx="225425" cy="90487"/>
          </a:xfrm>
          <a:custGeom>
            <a:avLst/>
            <a:gdLst>
              <a:gd name="T0" fmla="*/ 142 w 159"/>
              <a:gd name="T1" fmla="*/ 0 h 66"/>
              <a:gd name="T2" fmla="*/ 119 w 159"/>
              <a:gd name="T3" fmla="*/ 22 h 66"/>
              <a:gd name="T4" fmla="*/ 142 w 159"/>
              <a:gd name="T5" fmla="*/ 57 h 66"/>
              <a:gd name="T6" fmla="*/ 0 w 159"/>
              <a:gd name="T7" fmla="*/ 22 h 66"/>
              <a:gd name="T8" fmla="*/ 142 w 159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66">
                <a:moveTo>
                  <a:pt x="159" y="0"/>
                </a:moveTo>
                <a:lnTo>
                  <a:pt x="133" y="26"/>
                </a:lnTo>
                <a:lnTo>
                  <a:pt x="159" y="66"/>
                </a:lnTo>
                <a:lnTo>
                  <a:pt x="0" y="26"/>
                </a:lnTo>
                <a:lnTo>
                  <a:pt x="159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>
            <a:off x="3005138" y="1589088"/>
            <a:ext cx="3641725" cy="0"/>
          </a:xfrm>
          <a:prstGeom prst="line">
            <a:avLst/>
          </a:prstGeom>
          <a:noFill/>
          <a:ln w="20701">
            <a:solidFill>
              <a:srgbClr val="FF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117" name="Group 26"/>
          <p:cNvGrpSpPr>
            <a:grpSpLocks/>
          </p:cNvGrpSpPr>
          <p:nvPr/>
        </p:nvGrpSpPr>
        <p:grpSpPr bwMode="auto">
          <a:xfrm>
            <a:off x="2528888" y="1335088"/>
            <a:ext cx="525462" cy="504825"/>
            <a:chOff x="1112" y="1235"/>
            <a:chExt cx="372" cy="372"/>
          </a:xfrm>
        </p:grpSpPr>
        <p:sp>
          <p:nvSpPr>
            <p:cNvPr id="148" name="Freeform 27"/>
            <p:cNvSpPr>
              <a:spLocks/>
            </p:cNvSpPr>
            <p:nvPr/>
          </p:nvSpPr>
          <p:spPr bwMode="auto">
            <a:xfrm>
              <a:off x="1112" y="1235"/>
              <a:ext cx="372" cy="372"/>
            </a:xfrm>
            <a:custGeom>
              <a:avLst/>
              <a:gdLst>
                <a:gd name="T0" fmla="*/ 0 w 372"/>
                <a:gd name="T1" fmla="*/ 186 h 372"/>
                <a:gd name="T2" fmla="*/ 27 w 372"/>
                <a:gd name="T3" fmla="*/ 93 h 372"/>
                <a:gd name="T4" fmla="*/ 93 w 372"/>
                <a:gd name="T5" fmla="*/ 26 h 372"/>
                <a:gd name="T6" fmla="*/ 186 w 372"/>
                <a:gd name="T7" fmla="*/ 0 h 372"/>
                <a:gd name="T8" fmla="*/ 279 w 372"/>
                <a:gd name="T9" fmla="*/ 26 h 372"/>
                <a:gd name="T10" fmla="*/ 346 w 372"/>
                <a:gd name="T11" fmla="*/ 93 h 372"/>
                <a:gd name="T12" fmla="*/ 372 w 372"/>
                <a:gd name="T13" fmla="*/ 186 h 372"/>
                <a:gd name="T14" fmla="*/ 346 w 372"/>
                <a:gd name="T15" fmla="*/ 279 h 372"/>
                <a:gd name="T16" fmla="*/ 279 w 372"/>
                <a:gd name="T17" fmla="*/ 345 h 372"/>
                <a:gd name="T18" fmla="*/ 186 w 372"/>
                <a:gd name="T19" fmla="*/ 372 h 372"/>
                <a:gd name="T20" fmla="*/ 93 w 372"/>
                <a:gd name="T21" fmla="*/ 345 h 372"/>
                <a:gd name="T22" fmla="*/ 27 w 372"/>
                <a:gd name="T23" fmla="*/ 279 h 372"/>
                <a:gd name="T24" fmla="*/ 0 w 372"/>
                <a:gd name="T25" fmla="*/ 186 h 3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2" h="372">
                  <a:moveTo>
                    <a:pt x="0" y="186"/>
                  </a:moveTo>
                  <a:lnTo>
                    <a:pt x="27" y="93"/>
                  </a:lnTo>
                  <a:lnTo>
                    <a:pt x="93" y="26"/>
                  </a:lnTo>
                  <a:lnTo>
                    <a:pt x="186" y="0"/>
                  </a:lnTo>
                  <a:lnTo>
                    <a:pt x="279" y="26"/>
                  </a:lnTo>
                  <a:lnTo>
                    <a:pt x="346" y="93"/>
                  </a:lnTo>
                  <a:lnTo>
                    <a:pt x="372" y="186"/>
                  </a:lnTo>
                  <a:lnTo>
                    <a:pt x="346" y="279"/>
                  </a:lnTo>
                  <a:lnTo>
                    <a:pt x="279" y="345"/>
                  </a:lnTo>
                  <a:lnTo>
                    <a:pt x="186" y="372"/>
                  </a:lnTo>
                  <a:lnTo>
                    <a:pt x="93" y="345"/>
                  </a:lnTo>
                  <a:lnTo>
                    <a:pt x="27" y="27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" name="Rectangle 28"/>
            <p:cNvSpPr>
              <a:spLocks noChangeArrowheads="1"/>
            </p:cNvSpPr>
            <p:nvPr/>
          </p:nvSpPr>
          <p:spPr bwMode="auto">
            <a:xfrm>
              <a:off x="1220" y="1291"/>
              <a:ext cx="144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∑</a:t>
              </a:r>
              <a:endParaRPr lang="en-US" altLang="zh-CN" sz="1600" b="1" kern="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" name="Line 29"/>
          <p:cNvSpPr>
            <a:spLocks noChangeShapeType="1"/>
          </p:cNvSpPr>
          <p:nvPr/>
        </p:nvSpPr>
        <p:spPr bwMode="auto">
          <a:xfrm>
            <a:off x="2017713" y="1587500"/>
            <a:ext cx="511175" cy="1588"/>
          </a:xfrm>
          <a:prstGeom prst="line">
            <a:avLst/>
          </a:prstGeom>
          <a:noFill/>
          <a:ln w="20701">
            <a:solidFill>
              <a:srgbClr val="0099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" name="Freeform 30"/>
          <p:cNvSpPr>
            <a:spLocks/>
          </p:cNvSpPr>
          <p:nvPr/>
        </p:nvSpPr>
        <p:spPr bwMode="auto">
          <a:xfrm>
            <a:off x="2284413" y="1550988"/>
            <a:ext cx="244475" cy="71437"/>
          </a:xfrm>
          <a:custGeom>
            <a:avLst/>
            <a:gdLst>
              <a:gd name="T0" fmla="*/ 0 w 172"/>
              <a:gd name="T1" fmla="*/ 0 h 53"/>
              <a:gd name="T2" fmla="*/ 36 w 172"/>
              <a:gd name="T3" fmla="*/ 23 h 53"/>
              <a:gd name="T4" fmla="*/ 0 w 172"/>
              <a:gd name="T5" fmla="*/ 45 h 53"/>
              <a:gd name="T6" fmla="*/ 154 w 172"/>
              <a:gd name="T7" fmla="*/ 23 h 53"/>
              <a:gd name="T8" fmla="*/ 0 w 172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2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 w="20701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" name="Line 31"/>
          <p:cNvSpPr>
            <a:spLocks noChangeShapeType="1"/>
          </p:cNvSpPr>
          <p:nvPr/>
        </p:nvSpPr>
        <p:spPr bwMode="auto">
          <a:xfrm>
            <a:off x="2790825" y="3241675"/>
            <a:ext cx="4062413" cy="0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Line 32"/>
          <p:cNvSpPr>
            <a:spLocks noChangeShapeType="1"/>
          </p:cNvSpPr>
          <p:nvPr/>
        </p:nvSpPr>
        <p:spPr bwMode="auto">
          <a:xfrm flipV="1">
            <a:off x="2792413" y="1839913"/>
            <a:ext cx="0" cy="1401762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Freeform 33"/>
          <p:cNvSpPr>
            <a:spLocks/>
          </p:cNvSpPr>
          <p:nvPr/>
        </p:nvSpPr>
        <p:spPr bwMode="auto">
          <a:xfrm>
            <a:off x="2735263" y="1839913"/>
            <a:ext cx="93662" cy="215900"/>
          </a:xfrm>
          <a:custGeom>
            <a:avLst/>
            <a:gdLst>
              <a:gd name="T0" fmla="*/ 0 w 67"/>
              <a:gd name="T1" fmla="*/ 136 h 159"/>
              <a:gd name="T2" fmla="*/ 35 w 67"/>
              <a:gd name="T3" fmla="*/ 113 h 159"/>
              <a:gd name="T4" fmla="*/ 59 w 67"/>
              <a:gd name="T5" fmla="*/ 136 h 159"/>
              <a:gd name="T6" fmla="*/ 35 w 67"/>
              <a:gd name="T7" fmla="*/ 0 h 159"/>
              <a:gd name="T8" fmla="*/ 0 w 67"/>
              <a:gd name="T9" fmla="*/ 13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159">
                <a:moveTo>
                  <a:pt x="0" y="159"/>
                </a:moveTo>
                <a:lnTo>
                  <a:pt x="40" y="132"/>
                </a:lnTo>
                <a:lnTo>
                  <a:pt x="67" y="159"/>
                </a:lnTo>
                <a:lnTo>
                  <a:pt x="4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0000FF"/>
          </a:solidFill>
          <a:ln w="20701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123" name="Group 34"/>
          <p:cNvGrpSpPr>
            <a:grpSpLocks/>
          </p:cNvGrpSpPr>
          <p:nvPr/>
        </p:nvGrpSpPr>
        <p:grpSpPr bwMode="auto">
          <a:xfrm>
            <a:off x="6421438" y="2822575"/>
            <a:ext cx="225425" cy="369888"/>
            <a:chOff x="1864" y="2301"/>
            <a:chExt cx="159" cy="272"/>
          </a:xfrm>
        </p:grpSpPr>
        <p:sp>
          <p:nvSpPr>
            <p:cNvPr id="156" name="Rectangle 35"/>
            <p:cNvSpPr>
              <a:spLocks noChangeArrowheads="1"/>
            </p:cNvSpPr>
            <p:nvPr/>
          </p:nvSpPr>
          <p:spPr bwMode="auto">
            <a:xfrm>
              <a:off x="1864" y="2301"/>
              <a:ext cx="104" cy="18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57" name="Rectangle 36"/>
            <p:cNvSpPr>
              <a:spLocks noChangeArrowheads="1"/>
            </p:cNvSpPr>
            <p:nvPr/>
          </p:nvSpPr>
          <p:spPr bwMode="auto">
            <a:xfrm>
              <a:off x="1975" y="2394"/>
              <a:ext cx="48" cy="17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58" name="Line 37"/>
          <p:cNvSpPr>
            <a:spLocks noChangeShapeType="1"/>
          </p:cNvSpPr>
          <p:nvPr/>
        </p:nvSpPr>
        <p:spPr bwMode="auto">
          <a:xfrm>
            <a:off x="2962275" y="1938338"/>
            <a:ext cx="2000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125" name="Group 38"/>
          <p:cNvGrpSpPr>
            <a:grpSpLocks/>
          </p:cNvGrpSpPr>
          <p:nvPr/>
        </p:nvGrpSpPr>
        <p:grpSpPr bwMode="auto">
          <a:xfrm>
            <a:off x="6357938" y="1704975"/>
            <a:ext cx="360362" cy="387350"/>
            <a:chOff x="1925" y="1482"/>
            <a:chExt cx="254" cy="285"/>
          </a:xfrm>
        </p:grpSpPr>
        <p:sp>
          <p:nvSpPr>
            <p:cNvPr id="160" name="Rectangle 39"/>
            <p:cNvSpPr>
              <a:spLocks noChangeArrowheads="1"/>
            </p:cNvSpPr>
            <p:nvPr/>
          </p:nvSpPr>
          <p:spPr bwMode="auto">
            <a:xfrm>
              <a:off x="1925" y="1507"/>
              <a:ext cx="104" cy="18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61" name="Rectangle 40"/>
            <p:cNvSpPr>
              <a:spLocks noChangeArrowheads="1"/>
            </p:cNvSpPr>
            <p:nvPr/>
          </p:nvSpPr>
          <p:spPr bwMode="auto">
            <a:xfrm>
              <a:off x="2037" y="1586"/>
              <a:ext cx="40" cy="18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62" name="Rectangle 41"/>
            <p:cNvSpPr>
              <a:spLocks noChangeArrowheads="1"/>
            </p:cNvSpPr>
            <p:nvPr/>
          </p:nvSpPr>
          <p:spPr bwMode="auto">
            <a:xfrm>
              <a:off x="2035" y="1482"/>
              <a:ext cx="144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00"/>
                  </a:solidFill>
                </a:rPr>
                <a:t>′</a:t>
              </a:r>
            </a:p>
          </p:txBody>
        </p:sp>
      </p:grpSp>
      <p:sp>
        <p:nvSpPr>
          <p:cNvPr id="163" name="Freeform 42"/>
          <p:cNvSpPr>
            <a:spLocks/>
          </p:cNvSpPr>
          <p:nvPr/>
        </p:nvSpPr>
        <p:spPr bwMode="auto">
          <a:xfrm>
            <a:off x="6553200" y="1549400"/>
            <a:ext cx="244475" cy="71438"/>
          </a:xfrm>
          <a:custGeom>
            <a:avLst/>
            <a:gdLst>
              <a:gd name="T0" fmla="*/ 0 w 173"/>
              <a:gd name="T1" fmla="*/ 0 h 53"/>
              <a:gd name="T2" fmla="*/ 36 w 173"/>
              <a:gd name="T3" fmla="*/ 23 h 53"/>
              <a:gd name="T4" fmla="*/ 0 w 173"/>
              <a:gd name="T5" fmla="*/ 45 h 53"/>
              <a:gd name="T6" fmla="*/ 154 w 173"/>
              <a:gd name="T7" fmla="*/ 23 h 53"/>
              <a:gd name="T8" fmla="*/ 0 w 173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3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0701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Freeform 43"/>
          <p:cNvSpPr>
            <a:spLocks/>
          </p:cNvSpPr>
          <p:nvPr/>
        </p:nvSpPr>
        <p:spPr bwMode="auto">
          <a:xfrm>
            <a:off x="9445625" y="1549400"/>
            <a:ext cx="225425" cy="71438"/>
          </a:xfrm>
          <a:custGeom>
            <a:avLst/>
            <a:gdLst>
              <a:gd name="T0" fmla="*/ 0 w 159"/>
              <a:gd name="T1" fmla="*/ 0 h 53"/>
              <a:gd name="T2" fmla="*/ 23 w 159"/>
              <a:gd name="T3" fmla="*/ 23 h 53"/>
              <a:gd name="T4" fmla="*/ 0 w 159"/>
              <a:gd name="T5" fmla="*/ 45 h 53"/>
              <a:gd name="T6" fmla="*/ 142 w 159"/>
              <a:gd name="T7" fmla="*/ 2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128" name="Group 44"/>
          <p:cNvGrpSpPr>
            <a:grpSpLocks/>
          </p:cNvGrpSpPr>
          <p:nvPr/>
        </p:nvGrpSpPr>
        <p:grpSpPr bwMode="auto">
          <a:xfrm>
            <a:off x="2036763" y="1782763"/>
            <a:ext cx="193675" cy="352425"/>
            <a:chOff x="539" y="1141"/>
            <a:chExt cx="138" cy="259"/>
          </a:xfrm>
        </p:grpSpPr>
        <p:sp>
          <p:nvSpPr>
            <p:cNvPr id="166" name="Rectangle 45"/>
            <p:cNvSpPr>
              <a:spLocks noChangeArrowheads="1"/>
            </p:cNvSpPr>
            <p:nvPr/>
          </p:nvSpPr>
          <p:spPr bwMode="auto">
            <a:xfrm>
              <a:off x="539" y="1141"/>
              <a:ext cx="105" cy="18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67" name="Rectangle 46"/>
            <p:cNvSpPr>
              <a:spLocks noChangeArrowheads="1"/>
            </p:cNvSpPr>
            <p:nvPr/>
          </p:nvSpPr>
          <p:spPr bwMode="auto">
            <a:xfrm>
              <a:off x="637" y="1220"/>
              <a:ext cx="40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i</a:t>
              </a:r>
            </a:p>
          </p:txBody>
        </p:sp>
      </p:grpSp>
      <p:grpSp>
        <p:nvGrpSpPr>
          <p:cNvPr id="29129" name="Group 47"/>
          <p:cNvGrpSpPr>
            <a:grpSpLocks/>
          </p:cNvGrpSpPr>
          <p:nvPr/>
        </p:nvGrpSpPr>
        <p:grpSpPr bwMode="auto">
          <a:xfrm>
            <a:off x="9818688" y="1389063"/>
            <a:ext cx="254000" cy="352425"/>
            <a:chOff x="4992" y="1114"/>
            <a:chExt cx="180" cy="259"/>
          </a:xfrm>
        </p:grpSpPr>
        <p:sp>
          <p:nvSpPr>
            <p:cNvPr id="169" name="Rectangle 48"/>
            <p:cNvSpPr>
              <a:spLocks noChangeArrowheads="1"/>
            </p:cNvSpPr>
            <p:nvPr/>
          </p:nvSpPr>
          <p:spPr bwMode="auto">
            <a:xfrm>
              <a:off x="4992" y="1114"/>
              <a:ext cx="105" cy="18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70" name="Rectangle 49"/>
            <p:cNvSpPr>
              <a:spLocks noChangeArrowheads="1"/>
            </p:cNvSpPr>
            <p:nvPr/>
          </p:nvSpPr>
          <p:spPr bwMode="auto">
            <a:xfrm>
              <a:off x="5100" y="1193"/>
              <a:ext cx="72" cy="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29130" name="Group 50"/>
          <p:cNvGrpSpPr>
            <a:grpSpLocks/>
          </p:cNvGrpSpPr>
          <p:nvPr/>
        </p:nvGrpSpPr>
        <p:grpSpPr bwMode="auto">
          <a:xfrm>
            <a:off x="2284413" y="1292225"/>
            <a:ext cx="200025" cy="192088"/>
            <a:chOff x="940" y="1204"/>
            <a:chExt cx="141" cy="141"/>
          </a:xfrm>
        </p:grpSpPr>
        <p:sp>
          <p:nvSpPr>
            <p:cNvPr id="172" name="Line 51"/>
            <p:cNvSpPr>
              <a:spLocks noChangeShapeType="1"/>
            </p:cNvSpPr>
            <p:nvPr/>
          </p:nvSpPr>
          <p:spPr bwMode="auto">
            <a:xfrm>
              <a:off x="940" y="1268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52"/>
            <p:cNvSpPr>
              <a:spLocks noChangeShapeType="1"/>
            </p:cNvSpPr>
            <p:nvPr/>
          </p:nvSpPr>
          <p:spPr bwMode="auto">
            <a:xfrm rot="-5400000">
              <a:off x="931" y="1275"/>
              <a:ext cx="141" cy="0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" name="Text Box 53"/>
          <p:cNvSpPr txBox="1">
            <a:spLocks noChangeArrowheads="1"/>
          </p:cNvSpPr>
          <p:nvPr/>
        </p:nvSpPr>
        <p:spPr bwMode="auto">
          <a:xfrm>
            <a:off x="9747250" y="1135063"/>
            <a:ext cx="336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5" name="Text Box 54"/>
          <p:cNvSpPr txBox="1">
            <a:spLocks noChangeArrowheads="1"/>
          </p:cNvSpPr>
          <p:nvPr/>
        </p:nvSpPr>
        <p:spPr bwMode="auto">
          <a:xfrm>
            <a:off x="7596188" y="1474788"/>
            <a:ext cx="336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6" name="Text Box 55"/>
          <p:cNvSpPr txBox="1">
            <a:spLocks noChangeArrowheads="1"/>
          </p:cNvSpPr>
          <p:nvPr/>
        </p:nvSpPr>
        <p:spPr bwMode="auto">
          <a:xfrm>
            <a:off x="6367463" y="2563813"/>
            <a:ext cx="336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7" name="Text Box 56"/>
          <p:cNvSpPr txBox="1">
            <a:spLocks noChangeArrowheads="1"/>
          </p:cNvSpPr>
          <p:nvPr/>
        </p:nvSpPr>
        <p:spPr bwMode="auto">
          <a:xfrm>
            <a:off x="6310313" y="1522413"/>
            <a:ext cx="336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8" name="Text Box 57"/>
          <p:cNvSpPr txBox="1">
            <a:spLocks noChangeArrowheads="1"/>
          </p:cNvSpPr>
          <p:nvPr/>
        </p:nvSpPr>
        <p:spPr bwMode="auto">
          <a:xfrm>
            <a:off x="1976438" y="1528763"/>
            <a:ext cx="336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79" name="Object 420"/>
          <p:cNvGraphicFramePr>
            <a:graphicFrameLocks noChangeAspect="1"/>
          </p:cNvGraphicFramePr>
          <p:nvPr/>
        </p:nvGraphicFramePr>
        <p:xfrm>
          <a:off x="6667500" y="2198688"/>
          <a:ext cx="20907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9" name="公式" r:id="rId3" imgW="990170" imgH="215806" progId="Equation.3">
                  <p:embed/>
                </p:oleObj>
              </mc:Choice>
              <mc:Fallback>
                <p:oleObj name="公式" r:id="rId3" imgW="990170" imgH="215806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198688"/>
                        <a:ext cx="2090738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Object 421"/>
          <p:cNvGraphicFramePr>
            <a:graphicFrameLocks noChangeAspect="1"/>
          </p:cNvGraphicFramePr>
          <p:nvPr/>
        </p:nvGraphicFramePr>
        <p:xfrm>
          <a:off x="3595688" y="1022350"/>
          <a:ext cx="241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0" name="公式" r:id="rId5" imgW="126780" imgH="215526" progId="Equation.3">
                  <p:embed/>
                </p:oleObj>
              </mc:Choice>
              <mc:Fallback>
                <p:oleObj name="公式" r:id="rId5" imgW="126780" imgH="215526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022350"/>
                        <a:ext cx="2413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422"/>
          <p:cNvGraphicFramePr>
            <a:graphicFrameLocks noChangeAspect="1"/>
          </p:cNvGraphicFramePr>
          <p:nvPr/>
        </p:nvGraphicFramePr>
        <p:xfrm>
          <a:off x="4554538" y="1022350"/>
          <a:ext cx="2651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1" name="公式" r:id="rId7" imgW="139579" imgH="215713" progId="Equation.3">
                  <p:embed/>
                </p:oleObj>
              </mc:Choice>
              <mc:Fallback>
                <p:oleObj name="公式" r:id="rId7" imgW="139579" imgH="215713" progId="Equation.3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022350"/>
                        <a:ext cx="2651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423"/>
          <p:cNvGraphicFramePr>
            <a:graphicFrameLocks noChangeAspect="1"/>
          </p:cNvGraphicFramePr>
          <p:nvPr/>
        </p:nvGraphicFramePr>
        <p:xfrm>
          <a:off x="5627688" y="1022350"/>
          <a:ext cx="241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2" name="公式" r:id="rId9" imgW="126890" imgH="228402" progId="Equation.3">
                  <p:embed/>
                </p:oleObj>
              </mc:Choice>
              <mc:Fallback>
                <p:oleObj name="公式" r:id="rId9" imgW="126890" imgH="228402" progId="Equation.3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1022350"/>
                        <a:ext cx="2413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424"/>
          <p:cNvGraphicFramePr>
            <a:graphicFrameLocks noChangeAspect="1"/>
          </p:cNvGraphicFramePr>
          <p:nvPr/>
        </p:nvGraphicFramePr>
        <p:xfrm>
          <a:off x="1947863" y="2225675"/>
          <a:ext cx="6508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3" name="公式" r:id="rId11" imgW="342603" imgH="177646" progId="Equation.3">
                  <p:embed/>
                </p:oleObj>
              </mc:Choice>
              <mc:Fallback>
                <p:oleObj name="公式" r:id="rId11" imgW="342603" imgH="177646" progId="Equation.3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225675"/>
                        <a:ext cx="6508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425"/>
          <p:cNvGraphicFramePr>
            <a:graphicFrameLocks noChangeAspect="1"/>
          </p:cNvGraphicFramePr>
          <p:nvPr/>
        </p:nvGraphicFramePr>
        <p:xfrm>
          <a:off x="3403600" y="1692275"/>
          <a:ext cx="6270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4" name="公式" r:id="rId13" imgW="329914" imgH="177646" progId="Equation.3">
                  <p:embed/>
                </p:oleObj>
              </mc:Choice>
              <mc:Fallback>
                <p:oleObj name="公式" r:id="rId13" imgW="329914" imgH="177646" progId="Equation.3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692275"/>
                        <a:ext cx="62706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426"/>
          <p:cNvGraphicFramePr>
            <a:graphicFrameLocks noChangeAspect="1"/>
          </p:cNvGraphicFramePr>
          <p:nvPr/>
        </p:nvGraphicFramePr>
        <p:xfrm>
          <a:off x="3271838" y="2730500"/>
          <a:ext cx="8921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5" name="公式" r:id="rId15" imgW="469696" imgH="177723" progId="Equation.3">
                  <p:embed/>
                </p:oleObj>
              </mc:Choice>
              <mc:Fallback>
                <p:oleObj name="公式" r:id="rId15" imgW="469696" imgH="177723" progId="Equation.3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2730500"/>
                        <a:ext cx="8921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427"/>
          <p:cNvGraphicFramePr>
            <a:graphicFrameLocks noChangeAspect="1"/>
          </p:cNvGraphicFramePr>
          <p:nvPr/>
        </p:nvGraphicFramePr>
        <p:xfrm>
          <a:off x="4349750" y="1692275"/>
          <a:ext cx="6746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6" name="公式" r:id="rId17" imgW="355138" imgH="177569" progId="Equation.3">
                  <p:embed/>
                </p:oleObj>
              </mc:Choice>
              <mc:Fallback>
                <p:oleObj name="公式" r:id="rId17" imgW="355138" imgH="177569" progId="Equation.3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692275"/>
                        <a:ext cx="67468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428"/>
          <p:cNvGraphicFramePr>
            <a:graphicFrameLocks noChangeAspect="1"/>
          </p:cNvGraphicFramePr>
          <p:nvPr/>
        </p:nvGraphicFramePr>
        <p:xfrm>
          <a:off x="4194175" y="2730500"/>
          <a:ext cx="9874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" name="公式" r:id="rId19" imgW="520248" imgH="177646" progId="Equation.3">
                  <p:embed/>
                </p:oleObj>
              </mc:Choice>
              <mc:Fallback>
                <p:oleObj name="公式" r:id="rId19" imgW="520248" imgH="177646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730500"/>
                        <a:ext cx="9874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429"/>
          <p:cNvGraphicFramePr>
            <a:graphicFrameLocks noChangeAspect="1"/>
          </p:cNvGraphicFramePr>
          <p:nvPr/>
        </p:nvGraphicFramePr>
        <p:xfrm>
          <a:off x="5362575" y="1692275"/>
          <a:ext cx="771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8" name="公式" r:id="rId21" imgW="405872" imgH="177569" progId="Equation.3">
                  <p:embed/>
                </p:oleObj>
              </mc:Choice>
              <mc:Fallback>
                <p:oleObj name="公式" r:id="rId21" imgW="405872" imgH="177569" progId="Equation.3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1692275"/>
                        <a:ext cx="7715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430"/>
          <p:cNvGraphicFramePr>
            <a:graphicFrameLocks noChangeAspect="1"/>
          </p:cNvGraphicFramePr>
          <p:nvPr/>
        </p:nvGraphicFramePr>
        <p:xfrm>
          <a:off x="5232400" y="2730500"/>
          <a:ext cx="10366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" name="公式" r:id="rId23" imgW="545626" imgH="177646" progId="Equation.3">
                  <p:embed/>
                </p:oleObj>
              </mc:Choice>
              <mc:Fallback>
                <p:oleObj name="公式" r:id="rId23" imgW="545626" imgH="177646" progId="Equation.3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730500"/>
                        <a:ext cx="103663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Freeform 3"/>
          <p:cNvSpPr>
            <a:spLocks/>
          </p:cNvSpPr>
          <p:nvPr/>
        </p:nvSpPr>
        <p:spPr bwMode="auto">
          <a:xfrm>
            <a:off x="4570413" y="4484688"/>
            <a:ext cx="3128962" cy="952500"/>
          </a:xfrm>
          <a:custGeom>
            <a:avLst/>
            <a:gdLst>
              <a:gd name="T0" fmla="*/ 0 w 10000"/>
              <a:gd name="T1" fmla="*/ 476807 h 10000"/>
              <a:gd name="T2" fmla="*/ 122356 w 10000"/>
              <a:gd name="T3" fmla="*/ 413163 h 10000"/>
              <a:gd name="T4" fmla="*/ 263176 w 10000"/>
              <a:gd name="T5" fmla="*/ 574223 h 10000"/>
              <a:gd name="T6" fmla="*/ 385532 w 10000"/>
              <a:gd name="T7" fmla="*/ 328399 h 10000"/>
              <a:gd name="T8" fmla="*/ 513834 w 10000"/>
              <a:gd name="T9" fmla="*/ 620934 h 10000"/>
              <a:gd name="T10" fmla="*/ 642450 w 10000"/>
              <a:gd name="T11" fmla="*/ 239450 h 10000"/>
              <a:gd name="T12" fmla="*/ 771065 w 10000"/>
              <a:gd name="T13" fmla="*/ 699228 h 10000"/>
              <a:gd name="T14" fmla="*/ 899367 w 10000"/>
              <a:gd name="T15" fmla="*/ 180182 h 10000"/>
              <a:gd name="T16" fmla="*/ 1092133 w 10000"/>
              <a:gd name="T17" fmla="*/ 758686 h 10000"/>
              <a:gd name="T18" fmla="*/ 1239211 w 10000"/>
              <a:gd name="T19" fmla="*/ 99604 h 10000"/>
              <a:gd name="T20" fmla="*/ 1452005 w 10000"/>
              <a:gd name="T21" fmla="*/ 803114 h 10000"/>
              <a:gd name="T22" fmla="*/ 1638200 w 10000"/>
              <a:gd name="T23" fmla="*/ 52799 h 10000"/>
              <a:gd name="T24" fmla="*/ 1798421 w 10000"/>
              <a:gd name="T25" fmla="*/ 892063 h 10000"/>
              <a:gd name="T26" fmla="*/ 2010902 w 10000"/>
              <a:gd name="T27" fmla="*/ 8372 h 10000"/>
              <a:gd name="T28" fmla="*/ 2234961 w 10000"/>
              <a:gd name="T29" fmla="*/ 938583 h 10000"/>
              <a:gd name="T30" fmla="*/ 2441183 w 10000"/>
              <a:gd name="T31" fmla="*/ 0 h 10000"/>
              <a:gd name="T32" fmla="*/ 2620494 w 10000"/>
              <a:gd name="T33" fmla="*/ 938488 h 10000"/>
              <a:gd name="T34" fmla="*/ 2826403 w 10000"/>
              <a:gd name="T35" fmla="*/ 14746 h 10000"/>
              <a:gd name="T36" fmla="*/ 3031373 w 10000"/>
              <a:gd name="T37" fmla="*/ 951331 h 10000"/>
              <a:gd name="T38" fmla="*/ 3129321 w 10000"/>
              <a:gd name="T39" fmla="*/ 484703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0" y="5012"/>
                </a:moveTo>
                <a:cubicBezTo>
                  <a:pt x="137" y="4491"/>
                  <a:pt x="251" y="4172"/>
                  <a:pt x="391" y="4343"/>
                </a:cubicBezTo>
                <a:cubicBezTo>
                  <a:pt x="531" y="4514"/>
                  <a:pt x="701" y="6184"/>
                  <a:pt x="841" y="6036"/>
                </a:cubicBezTo>
                <a:cubicBezTo>
                  <a:pt x="981" y="5888"/>
                  <a:pt x="1099" y="3370"/>
                  <a:pt x="1232" y="3452"/>
                </a:cubicBezTo>
                <a:cubicBezTo>
                  <a:pt x="1366" y="3534"/>
                  <a:pt x="1506" y="6682"/>
                  <a:pt x="1642" y="6527"/>
                </a:cubicBezTo>
                <a:cubicBezTo>
                  <a:pt x="1779" y="6370"/>
                  <a:pt x="1916" y="2380"/>
                  <a:pt x="2053" y="2517"/>
                </a:cubicBezTo>
                <a:cubicBezTo>
                  <a:pt x="2190" y="2654"/>
                  <a:pt x="2327" y="7454"/>
                  <a:pt x="2464" y="7350"/>
                </a:cubicBezTo>
                <a:cubicBezTo>
                  <a:pt x="2600" y="7246"/>
                  <a:pt x="2703" y="1790"/>
                  <a:pt x="2874" y="1894"/>
                </a:cubicBezTo>
                <a:cubicBezTo>
                  <a:pt x="3045" y="1998"/>
                  <a:pt x="3309" y="8116"/>
                  <a:pt x="3490" y="7975"/>
                </a:cubicBezTo>
                <a:cubicBezTo>
                  <a:pt x="3670" y="7834"/>
                  <a:pt x="3768" y="969"/>
                  <a:pt x="3960" y="1047"/>
                </a:cubicBezTo>
                <a:cubicBezTo>
                  <a:pt x="4152" y="1125"/>
                  <a:pt x="4428" y="8524"/>
                  <a:pt x="4640" y="8442"/>
                </a:cubicBezTo>
                <a:cubicBezTo>
                  <a:pt x="4853" y="8360"/>
                  <a:pt x="5051" y="399"/>
                  <a:pt x="5235" y="555"/>
                </a:cubicBezTo>
                <a:cubicBezTo>
                  <a:pt x="5419" y="711"/>
                  <a:pt x="5550" y="9455"/>
                  <a:pt x="5747" y="9377"/>
                </a:cubicBezTo>
                <a:cubicBezTo>
                  <a:pt x="5946" y="9300"/>
                  <a:pt x="6194" y="6"/>
                  <a:pt x="6426" y="88"/>
                </a:cubicBezTo>
                <a:cubicBezTo>
                  <a:pt x="6658" y="170"/>
                  <a:pt x="6913" y="9881"/>
                  <a:pt x="7142" y="9866"/>
                </a:cubicBezTo>
                <a:cubicBezTo>
                  <a:pt x="7371" y="9852"/>
                  <a:pt x="7596" y="0"/>
                  <a:pt x="7801" y="0"/>
                </a:cubicBezTo>
                <a:cubicBezTo>
                  <a:pt x="8006" y="0"/>
                  <a:pt x="8168" y="9839"/>
                  <a:pt x="8374" y="9865"/>
                </a:cubicBezTo>
                <a:cubicBezTo>
                  <a:pt x="8579" y="9891"/>
                  <a:pt x="8813" y="133"/>
                  <a:pt x="9032" y="155"/>
                </a:cubicBezTo>
                <a:cubicBezTo>
                  <a:pt x="9251" y="178"/>
                  <a:pt x="9482" y="10000"/>
                  <a:pt x="9687" y="10000"/>
                </a:cubicBezTo>
                <a:cubicBezTo>
                  <a:pt x="9893" y="10000"/>
                  <a:pt x="9863" y="6707"/>
                  <a:pt x="10000" y="509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1" name="组合 190"/>
          <p:cNvGrpSpPr>
            <a:grpSpLocks/>
          </p:cNvGrpSpPr>
          <p:nvPr/>
        </p:nvGrpSpPr>
        <p:grpSpPr bwMode="auto">
          <a:xfrm>
            <a:off x="4138613" y="4830763"/>
            <a:ext cx="254000" cy="309562"/>
            <a:chOff x="4932040" y="3155429"/>
            <a:chExt cx="254000" cy="309322"/>
          </a:xfrm>
        </p:grpSpPr>
        <p:sp>
          <p:nvSpPr>
            <p:cNvPr id="192" name="Rectangle 48"/>
            <p:cNvSpPr>
              <a:spLocks noChangeArrowheads="1"/>
            </p:cNvSpPr>
            <p:nvPr/>
          </p:nvSpPr>
          <p:spPr bwMode="auto">
            <a:xfrm>
              <a:off x="4932040" y="3155429"/>
              <a:ext cx="147637" cy="2458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93" name="Rectangle 49"/>
            <p:cNvSpPr>
              <a:spLocks noChangeArrowheads="1"/>
            </p:cNvSpPr>
            <p:nvPr/>
          </p:nvSpPr>
          <p:spPr bwMode="auto">
            <a:xfrm>
              <a:off x="5084440" y="3220466"/>
              <a:ext cx="101600" cy="24428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00"/>
                  </a:solidFill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61DBA1-EAEA-4139-BD48-77FF18D55BD5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F3441-139B-47E3-8DDB-ED1F76DDDDD8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381375" y="1220788"/>
            <a:ext cx="139700" cy="3349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0000"/>
                </a:solidFill>
              </a:rPr>
              <a:t>0</a:t>
            </a:r>
            <a:endParaRPr lang="en-US" altLang="zh-CN" b="1" kern="0" dirty="0" smtClean="0">
              <a:solidFill>
                <a:srgbClr val="000000"/>
              </a:solidFill>
            </a:endParaRPr>
          </a:p>
        </p:txBody>
      </p:sp>
      <p:grpSp>
        <p:nvGrpSpPr>
          <p:cNvPr id="29821" name="组合 13"/>
          <p:cNvGrpSpPr>
            <a:grpSpLocks/>
          </p:cNvGrpSpPr>
          <p:nvPr/>
        </p:nvGrpSpPr>
        <p:grpSpPr bwMode="auto">
          <a:xfrm>
            <a:off x="3409950" y="238125"/>
            <a:ext cx="4754563" cy="2747963"/>
            <a:chOff x="1924050" y="195486"/>
            <a:chExt cx="4754563" cy="2747963"/>
          </a:xfrm>
        </p:grpSpPr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6110288" y="251049"/>
              <a:ext cx="377825" cy="5191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grpSp>
          <p:nvGrpSpPr>
            <p:cNvPr id="29832" name="组合 15"/>
            <p:cNvGrpSpPr>
              <a:grpSpLocks/>
            </p:cNvGrpSpPr>
            <p:nvPr/>
          </p:nvGrpSpPr>
          <p:grpSpPr bwMode="auto">
            <a:xfrm>
              <a:off x="1924050" y="538386"/>
              <a:ext cx="4754563" cy="2405063"/>
              <a:chOff x="1924050" y="538386"/>
              <a:chExt cx="4754563" cy="2405063"/>
            </a:xfrm>
          </p:grpSpPr>
          <p:grpSp>
            <p:nvGrpSpPr>
              <p:cNvPr id="29834" name="Group 2"/>
              <p:cNvGrpSpPr>
                <a:grpSpLocks/>
              </p:cNvGrpSpPr>
              <p:nvPr/>
            </p:nvGrpSpPr>
            <p:grpSpPr bwMode="auto">
              <a:xfrm>
                <a:off x="3862388" y="2114774"/>
                <a:ext cx="1601787" cy="828675"/>
                <a:chOff x="2612" y="2045"/>
                <a:chExt cx="1009" cy="522"/>
              </a:xfrm>
            </p:grpSpPr>
            <p:sp>
              <p:nvSpPr>
                <p:cNvPr id="62" name="Rectangle 4"/>
                <p:cNvSpPr>
                  <a:spLocks noChangeArrowheads="1"/>
                </p:cNvSpPr>
                <p:nvPr/>
              </p:nvSpPr>
              <p:spPr bwMode="auto">
                <a:xfrm>
                  <a:off x="2612" y="2045"/>
                  <a:ext cx="1009" cy="505"/>
                </a:xfrm>
                <a:prstGeom prst="rect">
                  <a:avLst/>
                </a:prstGeom>
                <a:solidFill>
                  <a:srgbClr val="FF99CC">
                    <a:alpha val="39999"/>
                  </a:srgbClr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endParaRPr lang="zh-CN" altLang="en-US" kern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Rectangle 3"/>
                <p:cNvSpPr>
                  <a:spLocks noChangeArrowheads="1"/>
                </p:cNvSpPr>
                <p:nvPr/>
              </p:nvSpPr>
              <p:spPr bwMode="auto">
                <a:xfrm>
                  <a:off x="2747" y="2097"/>
                  <a:ext cx="748" cy="213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zh-CN" altLang="en-US" sz="2200" b="1" kern="0" dirty="0" smtClean="0">
                      <a:solidFill>
                        <a:srgbClr val="0000FF"/>
                      </a:solidFill>
                      <a:latin typeface="+mn-ea"/>
                      <a:ea typeface="+mn-ea"/>
                    </a:rPr>
                    <a:t>反馈网络</a:t>
                  </a:r>
                  <a:endParaRPr lang="zh-CN" altLang="en-US" b="1" kern="0" dirty="0" smtClean="0">
                    <a:solidFill>
                      <a:srgbClr val="0000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4" name="Rectangle 5"/>
                <p:cNvSpPr>
                  <a:spLocks noChangeArrowheads="1"/>
                </p:cNvSpPr>
                <p:nvPr/>
              </p:nvSpPr>
              <p:spPr bwMode="auto">
                <a:xfrm>
                  <a:off x="3091" y="2356"/>
                  <a:ext cx="117" cy="21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200" b="1" i="1" kern="0" smtClean="0">
                      <a:solidFill>
                        <a:srgbClr val="000000"/>
                      </a:solidFill>
                    </a:rPr>
                    <a:t>F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9835" name="Group 6"/>
              <p:cNvGrpSpPr>
                <a:grpSpLocks/>
              </p:cNvGrpSpPr>
              <p:nvPr/>
            </p:nvGrpSpPr>
            <p:grpSpPr bwMode="auto">
              <a:xfrm>
                <a:off x="3673475" y="590774"/>
                <a:ext cx="1979613" cy="1054100"/>
                <a:chOff x="2493" y="1085"/>
                <a:chExt cx="1247" cy="664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2493" y="1085"/>
                  <a:ext cx="1247" cy="664"/>
                </a:xfrm>
                <a:prstGeom prst="rect">
                  <a:avLst/>
                </a:prstGeom>
                <a:solidFill>
                  <a:srgbClr val="CC99FF">
                    <a:alpha val="50980"/>
                  </a:srgbClr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endParaRPr lang="zh-CN" altLang="en-US" kern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Rectangle 8"/>
                <p:cNvSpPr>
                  <a:spLocks noChangeArrowheads="1"/>
                </p:cNvSpPr>
                <p:nvPr/>
              </p:nvSpPr>
              <p:spPr bwMode="auto">
                <a:xfrm>
                  <a:off x="2717" y="1142"/>
                  <a:ext cx="933" cy="213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fontAlgn="auto">
                    <a:spcAft>
                      <a:spcPts val="0"/>
                    </a:spcAft>
                    <a:defRPr/>
                  </a:pPr>
                  <a:r>
                    <a:rPr lang="zh-CN" altLang="en-US" sz="2200" b="1" kern="0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基本放大器</a:t>
                  </a:r>
                  <a:endParaRPr lang="zh-CN" altLang="en-US" b="1" kern="0" dirty="0" smtClean="0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1" name="Rectangle 9"/>
                <p:cNvSpPr>
                  <a:spLocks noChangeArrowheads="1"/>
                </p:cNvSpPr>
                <p:nvPr/>
              </p:nvSpPr>
              <p:spPr bwMode="auto">
                <a:xfrm>
                  <a:off x="3091" y="1501"/>
                  <a:ext cx="117" cy="21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200" b="1" i="1" kern="0" smtClean="0">
                      <a:solidFill>
                        <a:srgbClr val="000000"/>
                      </a:solidFill>
                    </a:rPr>
                    <a:t>A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9836" name="Group 10"/>
              <p:cNvGrpSpPr>
                <a:grpSpLocks/>
              </p:cNvGrpSpPr>
              <p:nvPr/>
            </p:nvGrpSpPr>
            <p:grpSpPr bwMode="auto">
              <a:xfrm>
                <a:off x="4262438" y="1081311"/>
                <a:ext cx="801687" cy="84138"/>
                <a:chOff x="2864" y="1394"/>
                <a:chExt cx="505" cy="53"/>
              </a:xfrm>
            </p:grpSpPr>
            <p:sp>
              <p:nvSpPr>
                <p:cNvPr id="29873" name="Line 11"/>
                <p:cNvSpPr>
                  <a:spLocks noChangeShapeType="1"/>
                </p:cNvSpPr>
                <p:nvPr/>
              </p:nvSpPr>
              <p:spPr bwMode="auto">
                <a:xfrm>
                  <a:off x="2864" y="1421"/>
                  <a:ext cx="505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74" name="Freeform 12"/>
                <p:cNvSpPr>
                  <a:spLocks/>
                </p:cNvSpPr>
                <p:nvPr/>
              </p:nvSpPr>
              <p:spPr bwMode="auto">
                <a:xfrm>
                  <a:off x="3196" y="1394"/>
                  <a:ext cx="173" cy="53"/>
                </a:xfrm>
                <a:custGeom>
                  <a:avLst/>
                  <a:gdLst>
                    <a:gd name="T0" fmla="*/ 0 w 173"/>
                    <a:gd name="T1" fmla="*/ 0 h 53"/>
                    <a:gd name="T2" fmla="*/ 40 w 173"/>
                    <a:gd name="T3" fmla="*/ 27 h 53"/>
                    <a:gd name="T4" fmla="*/ 0 w 173"/>
                    <a:gd name="T5" fmla="*/ 53 h 53"/>
                    <a:gd name="T6" fmla="*/ 173 w 173"/>
                    <a:gd name="T7" fmla="*/ 27 h 53"/>
                    <a:gd name="T8" fmla="*/ 0 w 173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3"/>
                    <a:gd name="T16" fmla="*/ 0 h 53"/>
                    <a:gd name="T17" fmla="*/ 173 w 173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3" h="53">
                      <a:moveTo>
                        <a:pt x="0" y="0"/>
                      </a:moveTo>
                      <a:lnTo>
                        <a:pt x="40" y="27"/>
                      </a:lnTo>
                      <a:lnTo>
                        <a:pt x="0" y="53"/>
                      </a:lnTo>
                      <a:lnTo>
                        <a:pt x="173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837" name="Line 13"/>
              <p:cNvSpPr>
                <a:spLocks noChangeShapeType="1"/>
              </p:cNvSpPr>
              <p:nvPr/>
            </p:nvSpPr>
            <p:spPr bwMode="auto">
              <a:xfrm>
                <a:off x="5653088" y="1124174"/>
                <a:ext cx="1025525" cy="0"/>
              </a:xfrm>
              <a:prstGeom prst="line">
                <a:avLst/>
              </a:prstGeom>
              <a:noFill/>
              <a:ln w="2070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5721350" y="1081311"/>
                <a:ext cx="252413" cy="84138"/>
              </a:xfrm>
              <a:custGeom>
                <a:avLst/>
                <a:gdLst>
                  <a:gd name="T0" fmla="*/ 0 w 159"/>
                  <a:gd name="T1" fmla="*/ 0 h 53"/>
                  <a:gd name="T2" fmla="*/ 41275 w 159"/>
                  <a:gd name="T3" fmla="*/ 42863 h 53"/>
                  <a:gd name="T4" fmla="*/ 0 w 159"/>
                  <a:gd name="T5" fmla="*/ 84138 h 53"/>
                  <a:gd name="T6" fmla="*/ 252413 w 159"/>
                  <a:gd name="T7" fmla="*/ 42863 h 53"/>
                  <a:gd name="T8" fmla="*/ 0 w 159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9" h="53">
                    <a:moveTo>
                      <a:pt x="0" y="0"/>
                    </a:moveTo>
                    <a:lnTo>
                      <a:pt x="26" y="27"/>
                    </a:lnTo>
                    <a:lnTo>
                      <a:pt x="0" y="53"/>
                    </a:lnTo>
                    <a:lnTo>
                      <a:pt x="159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0701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6124575" y="1087661"/>
                <a:ext cx="1588" cy="1419225"/>
              </a:xfrm>
              <a:prstGeom prst="line">
                <a:avLst/>
              </a:prstGeom>
              <a:noFill/>
              <a:ln w="20638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6061075" y="1081311"/>
                <a:ext cx="104775" cy="84138"/>
              </a:xfrm>
              <a:custGeom>
                <a:avLst/>
                <a:gdLst>
                  <a:gd name="T0" fmla="*/ 0 w 66"/>
                  <a:gd name="T1" fmla="*/ 42863 h 53"/>
                  <a:gd name="T2" fmla="*/ 42863 w 66"/>
                  <a:gd name="T3" fmla="*/ 0 h 53"/>
                  <a:gd name="T4" fmla="*/ 84138 w 66"/>
                  <a:gd name="T5" fmla="*/ 0 h 53"/>
                  <a:gd name="T6" fmla="*/ 104775 w 66"/>
                  <a:gd name="T7" fmla="*/ 42863 h 53"/>
                  <a:gd name="T8" fmla="*/ 84138 w 66"/>
                  <a:gd name="T9" fmla="*/ 84138 h 53"/>
                  <a:gd name="T10" fmla="*/ 42863 w 66"/>
                  <a:gd name="T11" fmla="*/ 84138 h 53"/>
                  <a:gd name="T12" fmla="*/ 0 w 66"/>
                  <a:gd name="T13" fmla="*/ 42863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53">
                    <a:moveTo>
                      <a:pt x="0" y="27"/>
                    </a:moveTo>
                    <a:lnTo>
                      <a:pt x="27" y="0"/>
                    </a:lnTo>
                    <a:lnTo>
                      <a:pt x="53" y="0"/>
                    </a:lnTo>
                    <a:lnTo>
                      <a:pt x="66" y="27"/>
                    </a:lnTo>
                    <a:lnTo>
                      <a:pt x="53" y="53"/>
                    </a:lnTo>
                    <a:lnTo>
                      <a:pt x="27" y="5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0000"/>
              </a:solidFill>
              <a:ln w="20701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841" name="Group 17"/>
              <p:cNvGrpSpPr>
                <a:grpSpLocks/>
              </p:cNvGrpSpPr>
              <p:nvPr/>
            </p:nvGrpSpPr>
            <p:grpSpPr bwMode="auto">
              <a:xfrm>
                <a:off x="4262438" y="2533874"/>
                <a:ext cx="801687" cy="106362"/>
                <a:chOff x="2864" y="2309"/>
                <a:chExt cx="505" cy="67"/>
              </a:xfrm>
            </p:grpSpPr>
            <p:sp>
              <p:nvSpPr>
                <p:cNvPr id="29871" name="Line 18"/>
                <p:cNvSpPr>
                  <a:spLocks noChangeShapeType="1"/>
                </p:cNvSpPr>
                <p:nvPr/>
              </p:nvSpPr>
              <p:spPr bwMode="auto">
                <a:xfrm>
                  <a:off x="2864" y="2349"/>
                  <a:ext cx="505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72" name="Freeform 19"/>
                <p:cNvSpPr>
                  <a:spLocks/>
                </p:cNvSpPr>
                <p:nvPr/>
              </p:nvSpPr>
              <p:spPr bwMode="auto">
                <a:xfrm>
                  <a:off x="2864" y="2309"/>
                  <a:ext cx="160" cy="67"/>
                </a:xfrm>
                <a:custGeom>
                  <a:avLst/>
                  <a:gdLst>
                    <a:gd name="T0" fmla="*/ 160 w 160"/>
                    <a:gd name="T1" fmla="*/ 0 h 67"/>
                    <a:gd name="T2" fmla="*/ 133 w 160"/>
                    <a:gd name="T3" fmla="*/ 40 h 67"/>
                    <a:gd name="T4" fmla="*/ 160 w 160"/>
                    <a:gd name="T5" fmla="*/ 67 h 67"/>
                    <a:gd name="T6" fmla="*/ 0 w 160"/>
                    <a:gd name="T7" fmla="*/ 40 h 67"/>
                    <a:gd name="T8" fmla="*/ 160 w 160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"/>
                    <a:gd name="T16" fmla="*/ 0 h 67"/>
                    <a:gd name="T17" fmla="*/ 160 w 160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" h="67">
                      <a:moveTo>
                        <a:pt x="160" y="0"/>
                      </a:moveTo>
                      <a:lnTo>
                        <a:pt x="133" y="40"/>
                      </a:lnTo>
                      <a:lnTo>
                        <a:pt x="160" y="67"/>
                      </a:lnTo>
                      <a:lnTo>
                        <a:pt x="0" y="40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V="1">
                <a:off x="5464175" y="2516411"/>
                <a:ext cx="673100" cy="0"/>
              </a:xfrm>
              <a:prstGeom prst="line">
                <a:avLst/>
              </a:prstGeom>
              <a:noFill/>
              <a:ln w="20701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5464175" y="2473549"/>
                <a:ext cx="252413" cy="104775"/>
              </a:xfrm>
              <a:custGeom>
                <a:avLst/>
                <a:gdLst>
                  <a:gd name="T0" fmla="*/ 252413 w 159"/>
                  <a:gd name="T1" fmla="*/ 0 h 66"/>
                  <a:gd name="T2" fmla="*/ 211138 w 159"/>
                  <a:gd name="T3" fmla="*/ 41275 h 66"/>
                  <a:gd name="T4" fmla="*/ 252413 w 159"/>
                  <a:gd name="T5" fmla="*/ 104775 h 66"/>
                  <a:gd name="T6" fmla="*/ 0 w 159"/>
                  <a:gd name="T7" fmla="*/ 41275 h 66"/>
                  <a:gd name="T8" fmla="*/ 252413 w 159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9" h="66">
                    <a:moveTo>
                      <a:pt x="159" y="0"/>
                    </a:moveTo>
                    <a:lnTo>
                      <a:pt x="133" y="26"/>
                    </a:lnTo>
                    <a:lnTo>
                      <a:pt x="159" y="66"/>
                    </a:lnTo>
                    <a:lnTo>
                      <a:pt x="0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0701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44" name="Line 22"/>
              <p:cNvSpPr>
                <a:spLocks noChangeShapeType="1"/>
              </p:cNvSpPr>
              <p:nvPr/>
            </p:nvSpPr>
            <p:spPr bwMode="auto">
              <a:xfrm>
                <a:off x="3032125" y="1125761"/>
                <a:ext cx="641350" cy="0"/>
              </a:xfrm>
              <a:prstGeom prst="line">
                <a:avLst/>
              </a:prstGeom>
              <a:noFill/>
              <a:ln w="20701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845" name="Group 23"/>
              <p:cNvGrpSpPr>
                <a:grpSpLocks/>
              </p:cNvGrpSpPr>
              <p:nvPr/>
            </p:nvGrpSpPr>
            <p:grpSpPr bwMode="auto">
              <a:xfrm>
                <a:off x="2497138" y="828899"/>
                <a:ext cx="590550" cy="590550"/>
                <a:chOff x="1112" y="1235"/>
                <a:chExt cx="372" cy="372"/>
              </a:xfrm>
            </p:grpSpPr>
            <p:sp>
              <p:nvSpPr>
                <p:cNvPr id="53" name="Freeform 24"/>
                <p:cNvSpPr>
                  <a:spLocks/>
                </p:cNvSpPr>
                <p:nvPr/>
              </p:nvSpPr>
              <p:spPr bwMode="auto">
                <a:xfrm>
                  <a:off x="1112" y="1235"/>
                  <a:ext cx="372" cy="372"/>
                </a:xfrm>
                <a:custGeom>
                  <a:avLst/>
                  <a:gdLst>
                    <a:gd name="T0" fmla="*/ 0 w 372"/>
                    <a:gd name="T1" fmla="*/ 186 h 372"/>
                    <a:gd name="T2" fmla="*/ 27 w 372"/>
                    <a:gd name="T3" fmla="*/ 93 h 372"/>
                    <a:gd name="T4" fmla="*/ 93 w 372"/>
                    <a:gd name="T5" fmla="*/ 26 h 372"/>
                    <a:gd name="T6" fmla="*/ 186 w 372"/>
                    <a:gd name="T7" fmla="*/ 0 h 372"/>
                    <a:gd name="T8" fmla="*/ 279 w 372"/>
                    <a:gd name="T9" fmla="*/ 26 h 372"/>
                    <a:gd name="T10" fmla="*/ 346 w 372"/>
                    <a:gd name="T11" fmla="*/ 93 h 372"/>
                    <a:gd name="T12" fmla="*/ 372 w 372"/>
                    <a:gd name="T13" fmla="*/ 186 h 372"/>
                    <a:gd name="T14" fmla="*/ 346 w 372"/>
                    <a:gd name="T15" fmla="*/ 279 h 372"/>
                    <a:gd name="T16" fmla="*/ 279 w 372"/>
                    <a:gd name="T17" fmla="*/ 345 h 372"/>
                    <a:gd name="T18" fmla="*/ 186 w 372"/>
                    <a:gd name="T19" fmla="*/ 372 h 372"/>
                    <a:gd name="T20" fmla="*/ 93 w 372"/>
                    <a:gd name="T21" fmla="*/ 345 h 372"/>
                    <a:gd name="T22" fmla="*/ 27 w 372"/>
                    <a:gd name="T23" fmla="*/ 279 h 372"/>
                    <a:gd name="T24" fmla="*/ 0 w 372"/>
                    <a:gd name="T25" fmla="*/ 186 h 3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72" h="372">
                      <a:moveTo>
                        <a:pt x="0" y="186"/>
                      </a:moveTo>
                      <a:lnTo>
                        <a:pt x="27" y="93"/>
                      </a:lnTo>
                      <a:lnTo>
                        <a:pt x="93" y="26"/>
                      </a:lnTo>
                      <a:lnTo>
                        <a:pt x="186" y="0"/>
                      </a:lnTo>
                      <a:lnTo>
                        <a:pt x="279" y="26"/>
                      </a:lnTo>
                      <a:lnTo>
                        <a:pt x="346" y="93"/>
                      </a:lnTo>
                      <a:lnTo>
                        <a:pt x="372" y="186"/>
                      </a:lnTo>
                      <a:lnTo>
                        <a:pt x="346" y="279"/>
                      </a:lnTo>
                      <a:lnTo>
                        <a:pt x="279" y="345"/>
                      </a:lnTo>
                      <a:lnTo>
                        <a:pt x="186" y="372"/>
                      </a:lnTo>
                      <a:lnTo>
                        <a:pt x="93" y="345"/>
                      </a:lnTo>
                      <a:lnTo>
                        <a:pt x="27" y="279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Rectangle 25"/>
                <p:cNvSpPr>
                  <a:spLocks noChangeArrowheads="1"/>
                </p:cNvSpPr>
                <p:nvPr/>
              </p:nvSpPr>
              <p:spPr bwMode="auto">
                <a:xfrm>
                  <a:off x="1204" y="1292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200" b="1" kern="0" smtClean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∑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846" name="Line 26"/>
              <p:cNvSpPr>
                <a:spLocks noChangeShapeType="1"/>
              </p:cNvSpPr>
              <p:nvPr/>
            </p:nvSpPr>
            <p:spPr bwMode="auto">
              <a:xfrm>
                <a:off x="1924050" y="1124174"/>
                <a:ext cx="573088" cy="1587"/>
              </a:xfrm>
              <a:prstGeom prst="line">
                <a:avLst/>
              </a:prstGeom>
              <a:noFill/>
              <a:ln w="20701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7" name="Freeform 27"/>
              <p:cNvSpPr>
                <a:spLocks/>
              </p:cNvSpPr>
              <p:nvPr/>
            </p:nvSpPr>
            <p:spPr bwMode="auto">
              <a:xfrm>
                <a:off x="2224088" y="1081311"/>
                <a:ext cx="273050" cy="84138"/>
              </a:xfrm>
              <a:custGeom>
                <a:avLst/>
                <a:gdLst>
                  <a:gd name="T0" fmla="*/ 0 w 172"/>
                  <a:gd name="T1" fmla="*/ 0 h 53"/>
                  <a:gd name="T2" fmla="*/ 100806239 w 172"/>
                  <a:gd name="T3" fmla="*/ 68045422 h 53"/>
                  <a:gd name="T4" fmla="*/ 0 w 172"/>
                  <a:gd name="T5" fmla="*/ 133569880 h 53"/>
                  <a:gd name="T6" fmla="*/ 433466920 w 172"/>
                  <a:gd name="T7" fmla="*/ 68045422 h 53"/>
                  <a:gd name="T8" fmla="*/ 0 w 172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53"/>
                  <a:gd name="T17" fmla="*/ 172 w 172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2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00"/>
              </a:solidFill>
              <a:ln w="20701">
                <a:solidFill>
                  <a:srgbClr val="00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2781300" y="2514824"/>
                <a:ext cx="1081088" cy="1587"/>
              </a:xfrm>
              <a:prstGeom prst="line">
                <a:avLst/>
              </a:prstGeom>
              <a:noFill/>
              <a:ln w="20701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 flipV="1">
                <a:off x="2792413" y="1419449"/>
                <a:ext cx="1587" cy="1095375"/>
              </a:xfrm>
              <a:prstGeom prst="line">
                <a:avLst/>
              </a:prstGeom>
              <a:noFill/>
              <a:ln w="20701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2728913" y="1419449"/>
                <a:ext cx="106362" cy="252412"/>
              </a:xfrm>
              <a:custGeom>
                <a:avLst/>
                <a:gdLst>
                  <a:gd name="T0" fmla="*/ 0 w 67"/>
                  <a:gd name="T1" fmla="*/ 252412 h 159"/>
                  <a:gd name="T2" fmla="*/ 63500 w 67"/>
                  <a:gd name="T3" fmla="*/ 209550 h 159"/>
                  <a:gd name="T4" fmla="*/ 106362 w 67"/>
                  <a:gd name="T5" fmla="*/ 252412 h 159"/>
                  <a:gd name="T6" fmla="*/ 63500 w 67"/>
                  <a:gd name="T7" fmla="*/ 0 h 159"/>
                  <a:gd name="T8" fmla="*/ 0 w 67"/>
                  <a:gd name="T9" fmla="*/ 252412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" h="159">
                    <a:moveTo>
                      <a:pt x="0" y="159"/>
                    </a:moveTo>
                    <a:lnTo>
                      <a:pt x="40" y="132"/>
                    </a:lnTo>
                    <a:lnTo>
                      <a:pt x="67" y="159"/>
                    </a:lnTo>
                    <a:lnTo>
                      <a:pt x="40" y="0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0000FF"/>
              </a:solidFill>
              <a:ln w="20701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851" name="Group 31"/>
              <p:cNvGrpSpPr>
                <a:grpSpLocks/>
              </p:cNvGrpSpPr>
              <p:nvPr/>
            </p:nvGrpSpPr>
            <p:grpSpPr bwMode="auto">
              <a:xfrm>
                <a:off x="3416300" y="2063974"/>
                <a:ext cx="257175" cy="376237"/>
                <a:chOff x="1858" y="2301"/>
                <a:chExt cx="162" cy="237"/>
              </a:xfrm>
            </p:grpSpPr>
            <p:sp>
              <p:nvSpPr>
                <p:cNvPr id="51" name="Rectangle 32"/>
                <p:cNvSpPr>
                  <a:spLocks noChangeArrowheads="1"/>
                </p:cNvSpPr>
                <p:nvPr/>
              </p:nvSpPr>
              <p:spPr bwMode="auto">
                <a:xfrm>
                  <a:off x="1858" y="2301"/>
                  <a:ext cx="117" cy="21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200" b="1" i="1" kern="0" smtClean="0">
                      <a:solidFill>
                        <a:srgbClr val="000000"/>
                      </a:solidFill>
                    </a:rPr>
                    <a:t>X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980" y="2394"/>
                  <a:ext cx="40" cy="14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1500" b="1" kern="0" smtClean="0">
                      <a:solidFill>
                        <a:srgbClr val="000000"/>
                      </a:solidFill>
                    </a:rPr>
                    <a:t>f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984500" y="1533749"/>
                <a:ext cx="223838" cy="1587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853" name="Group 35"/>
              <p:cNvGrpSpPr>
                <a:grpSpLocks/>
              </p:cNvGrpSpPr>
              <p:nvPr/>
            </p:nvGrpSpPr>
            <p:grpSpPr bwMode="auto">
              <a:xfrm>
                <a:off x="3143250" y="538386"/>
                <a:ext cx="522288" cy="393700"/>
                <a:chOff x="1919" y="1482"/>
                <a:chExt cx="329" cy="248"/>
              </a:xfrm>
            </p:grpSpPr>
            <p:sp>
              <p:nvSpPr>
                <p:cNvPr id="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9" y="1507"/>
                  <a:ext cx="117" cy="21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200" b="1" i="1" kern="0" smtClean="0">
                      <a:solidFill>
                        <a:srgbClr val="000000"/>
                      </a:solidFill>
                    </a:rPr>
                    <a:t>X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039" y="1586"/>
                  <a:ext cx="33" cy="14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1500" b="1" kern="0" smtClean="0">
                      <a:solidFill>
                        <a:srgbClr val="000000"/>
                      </a:solidFill>
                    </a:rPr>
                    <a:t>i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2055" y="1482"/>
                  <a:ext cx="193" cy="23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400" b="1" kern="0" smtClean="0">
                      <a:solidFill>
                        <a:srgbClr val="000000"/>
                      </a:solidFill>
                    </a:rPr>
                    <a:t>′</a:t>
                  </a:r>
                </a:p>
              </p:txBody>
            </p:sp>
          </p:grpSp>
          <p:sp>
            <p:nvSpPr>
              <p:cNvPr id="29854" name="Freeform 39"/>
              <p:cNvSpPr>
                <a:spLocks/>
              </p:cNvSpPr>
              <p:nvPr/>
            </p:nvSpPr>
            <p:spPr bwMode="auto">
              <a:xfrm>
                <a:off x="3398838" y="1081311"/>
                <a:ext cx="274637" cy="84138"/>
              </a:xfrm>
              <a:custGeom>
                <a:avLst/>
                <a:gdLst>
                  <a:gd name="T0" fmla="*/ 0 w 173"/>
                  <a:gd name="T1" fmla="*/ 0 h 53"/>
                  <a:gd name="T2" fmla="*/ 100806056 w 173"/>
                  <a:gd name="T3" fmla="*/ 68045422 h 53"/>
                  <a:gd name="T4" fmla="*/ 0 w 173"/>
                  <a:gd name="T5" fmla="*/ 133569880 h 53"/>
                  <a:gd name="T6" fmla="*/ 435985488 w 173"/>
                  <a:gd name="T7" fmla="*/ 68045422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53"/>
                  <a:gd name="T17" fmla="*/ 173 w 173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20701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330950" y="1081311"/>
                <a:ext cx="252413" cy="84138"/>
              </a:xfrm>
              <a:custGeom>
                <a:avLst/>
                <a:gdLst>
                  <a:gd name="T0" fmla="*/ 0 w 159"/>
                  <a:gd name="T1" fmla="*/ 0 h 53"/>
                  <a:gd name="T2" fmla="*/ 41275 w 159"/>
                  <a:gd name="T3" fmla="*/ 42863 h 53"/>
                  <a:gd name="T4" fmla="*/ 0 w 159"/>
                  <a:gd name="T5" fmla="*/ 84138 h 53"/>
                  <a:gd name="T6" fmla="*/ 252413 w 159"/>
                  <a:gd name="T7" fmla="*/ 42863 h 53"/>
                  <a:gd name="T8" fmla="*/ 0 w 159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9" h="53">
                    <a:moveTo>
                      <a:pt x="0" y="0"/>
                    </a:moveTo>
                    <a:lnTo>
                      <a:pt x="26" y="27"/>
                    </a:lnTo>
                    <a:lnTo>
                      <a:pt x="0" y="53"/>
                    </a:lnTo>
                    <a:lnTo>
                      <a:pt x="159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0701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856" name="Group 42"/>
              <p:cNvGrpSpPr>
                <a:grpSpLocks/>
              </p:cNvGrpSpPr>
              <p:nvPr/>
            </p:nvGrpSpPr>
            <p:grpSpPr bwMode="auto">
              <a:xfrm>
                <a:off x="6184900" y="636811"/>
                <a:ext cx="285750" cy="354013"/>
                <a:chOff x="4985" y="1114"/>
                <a:chExt cx="180" cy="223"/>
              </a:xfrm>
            </p:grpSpPr>
            <p:sp>
              <p:nvSpPr>
                <p:cNvPr id="46" name="Rectangle 43"/>
                <p:cNvSpPr>
                  <a:spLocks noChangeArrowheads="1"/>
                </p:cNvSpPr>
                <p:nvPr/>
              </p:nvSpPr>
              <p:spPr bwMode="auto">
                <a:xfrm>
                  <a:off x="4985" y="1114"/>
                  <a:ext cx="117" cy="211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200" b="1" i="1" kern="0" smtClean="0">
                      <a:solidFill>
                        <a:srgbClr val="000000"/>
                      </a:solidFill>
                    </a:rPr>
                    <a:t>X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Rectangle 44"/>
                <p:cNvSpPr>
                  <a:spLocks noChangeArrowheads="1"/>
                </p:cNvSpPr>
                <p:nvPr/>
              </p:nvSpPr>
              <p:spPr bwMode="auto">
                <a:xfrm>
                  <a:off x="5105" y="1193"/>
                  <a:ext cx="60" cy="14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spcBef>
                      <a:spcPct val="5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1500" b="1" kern="0" smtClean="0">
                      <a:solidFill>
                        <a:srgbClr val="000000"/>
                      </a:solidFill>
                    </a:rPr>
                    <a:t>o</a:t>
                  </a:r>
                  <a:endParaRPr lang="en-US" altLang="zh-CN" b="1" kern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9857" name="Group 45"/>
              <p:cNvGrpSpPr>
                <a:grpSpLocks/>
              </p:cNvGrpSpPr>
              <p:nvPr/>
            </p:nvGrpSpPr>
            <p:grpSpPr bwMode="auto">
              <a:xfrm>
                <a:off x="2224088" y="779686"/>
                <a:ext cx="223837" cy="223838"/>
                <a:chOff x="940" y="1204"/>
                <a:chExt cx="141" cy="141"/>
              </a:xfrm>
            </p:grpSpPr>
            <p:sp>
              <p:nvSpPr>
                <p:cNvPr id="29860" name="Line 46"/>
                <p:cNvSpPr>
                  <a:spLocks noChangeShapeType="1"/>
                </p:cNvSpPr>
                <p:nvPr/>
              </p:nvSpPr>
              <p:spPr bwMode="auto">
                <a:xfrm>
                  <a:off x="940" y="1268"/>
                  <a:ext cx="141" cy="1"/>
                </a:xfrm>
                <a:prstGeom prst="line">
                  <a:avLst/>
                </a:prstGeom>
                <a:noFill/>
                <a:ln w="317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61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931" y="1274"/>
                  <a:ext cx="141" cy="1"/>
                </a:xfrm>
                <a:prstGeom prst="line">
                  <a:avLst/>
                </a:prstGeom>
                <a:noFill/>
                <a:ln w="317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Text Box 49"/>
              <p:cNvSpPr txBox="1">
                <a:spLocks noChangeArrowheads="1"/>
              </p:cNvSpPr>
              <p:nvPr/>
            </p:nvSpPr>
            <p:spPr bwMode="auto">
              <a:xfrm>
                <a:off x="4568825" y="917799"/>
                <a:ext cx="3778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90000" tIns="46800" rIns="90000" bIns="4680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43" name="Text Box 50"/>
              <p:cNvSpPr txBox="1">
                <a:spLocks noChangeArrowheads="1"/>
              </p:cNvSpPr>
              <p:nvPr/>
            </p:nvSpPr>
            <p:spPr bwMode="auto">
              <a:xfrm>
                <a:off x="3348038" y="1697261"/>
                <a:ext cx="37782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90000" tIns="46800" rIns="90000" bIns="4680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p:grp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3073400" y="195486"/>
              <a:ext cx="377825" cy="5191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</p:grpSp>
      <p:sp>
        <p:nvSpPr>
          <p:cNvPr id="65" name="Text Box 52"/>
          <p:cNvSpPr txBox="1">
            <a:spLocks noChangeArrowheads="1"/>
          </p:cNvSpPr>
          <p:nvPr/>
        </p:nvSpPr>
        <p:spPr bwMode="auto">
          <a:xfrm>
            <a:off x="1881188" y="3190875"/>
            <a:ext cx="8424862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振荡频率通常与输入信号频率不同，或说，振荡不需要输入。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75375" y="3844925"/>
            <a:ext cx="21971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振荡起振条件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67" name="Object 119"/>
          <p:cNvGraphicFramePr>
            <a:graphicFrameLocks noChangeAspect="1"/>
          </p:cNvGraphicFramePr>
          <p:nvPr/>
        </p:nvGraphicFramePr>
        <p:xfrm>
          <a:off x="3417888" y="3881438"/>
          <a:ext cx="2249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公式" r:id="rId3" imgW="939392" imgH="241195" progId="Equation.3">
                  <p:embed/>
                </p:oleObj>
              </mc:Choice>
              <mc:Fallback>
                <p:oleObj name="公式" r:id="rId3" imgW="939392" imgH="241195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881438"/>
                        <a:ext cx="22494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3503613" y="3838575"/>
            <a:ext cx="2301875" cy="5619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3238500" y="468313"/>
            <a:ext cx="336550" cy="587375"/>
            <a:chOff x="1355130" y="1552327"/>
            <a:chExt cx="336550" cy="587375"/>
          </a:xfrm>
        </p:grpSpPr>
        <p:sp>
          <p:nvSpPr>
            <p:cNvPr id="70" name="Rectangle 45"/>
            <p:cNvSpPr>
              <a:spLocks noChangeArrowheads="1"/>
            </p:cNvSpPr>
            <p:nvPr/>
          </p:nvSpPr>
          <p:spPr bwMode="auto">
            <a:xfrm>
              <a:off x="1434505" y="1787277"/>
              <a:ext cx="133350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dirty="0" smtClean="0">
                  <a:solidFill>
                    <a:srgbClr val="000000"/>
                  </a:solidFill>
                </a:rPr>
                <a:t>X</a:t>
              </a:r>
              <a:endParaRPr lang="en-US" altLang="zh-CN" sz="16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Rectangle 46"/>
            <p:cNvSpPr>
              <a:spLocks noChangeArrowheads="1"/>
            </p:cNvSpPr>
            <p:nvPr/>
          </p:nvSpPr>
          <p:spPr bwMode="auto">
            <a:xfrm>
              <a:off x="1566268" y="1895227"/>
              <a:ext cx="55562" cy="2444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err="1" smtClean="0">
                  <a:solidFill>
                    <a:srgbClr val="000000"/>
                  </a:solidFill>
                </a:rPr>
                <a:t>i</a:t>
              </a:r>
              <a:endParaRPr lang="en-US" altLang="zh-CN" sz="16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1355130" y="1552327"/>
              <a:ext cx="336550" cy="3365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</p:grpSp>
      <p:graphicFrame>
        <p:nvGraphicFramePr>
          <p:cNvPr id="73" name="Object 120"/>
          <p:cNvGraphicFramePr>
            <a:graphicFrameLocks noChangeAspect="1"/>
          </p:cNvGraphicFramePr>
          <p:nvPr/>
        </p:nvGraphicFramePr>
        <p:xfrm>
          <a:off x="1998663" y="4738688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738688"/>
                        <a:ext cx="2209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8"/>
          <p:cNvSpPr txBox="1">
            <a:spLocks noChangeArrowheads="1"/>
          </p:cNvSpPr>
          <p:nvPr/>
        </p:nvSpPr>
        <p:spPr bwMode="auto">
          <a:xfrm>
            <a:off x="4259263" y="4737100"/>
            <a:ext cx="3435350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--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振荡的振幅起振条件 </a:t>
            </a:r>
          </a:p>
        </p:txBody>
      </p:sp>
      <p:sp>
        <p:nvSpPr>
          <p:cNvPr id="75" name="Text Box 79"/>
          <p:cNvSpPr txBox="1">
            <a:spLocks noChangeArrowheads="1"/>
          </p:cNvSpPr>
          <p:nvPr/>
        </p:nvSpPr>
        <p:spPr bwMode="auto">
          <a:xfrm>
            <a:off x="6491288" y="5419725"/>
            <a:ext cx="3435350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--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振荡的相位起振条件 </a:t>
            </a:r>
          </a:p>
        </p:txBody>
      </p:sp>
      <p:graphicFrame>
        <p:nvGraphicFramePr>
          <p:cNvPr id="76" name="Object 121"/>
          <p:cNvGraphicFramePr>
            <a:graphicFrameLocks noChangeAspect="1"/>
          </p:cNvGraphicFramePr>
          <p:nvPr/>
        </p:nvGraphicFramePr>
        <p:xfrm>
          <a:off x="1998663" y="5419725"/>
          <a:ext cx="4495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Equation" r:id="rId7" imgW="2247900" imgH="317500" progId="Equation.DSMT4">
                  <p:embed/>
                </p:oleObj>
              </mc:Choice>
              <mc:Fallback>
                <p:oleObj name="Equation" r:id="rId7" imgW="2247900" imgH="3175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419725"/>
                        <a:ext cx="4495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5" grpId="0"/>
      <p:bldP spid="66" grpId="0"/>
      <p:bldP spid="68" grpId="0" animBg="1"/>
      <p:bldP spid="74" grpId="0"/>
      <p:bldP spid="7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F8C61-F9E6-4BB7-A056-F7F3F7447E55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grpSp>
        <p:nvGrpSpPr>
          <p:cNvPr id="30806" name="Group 2"/>
          <p:cNvGrpSpPr>
            <a:grpSpLocks/>
          </p:cNvGrpSpPr>
          <p:nvPr/>
        </p:nvGrpSpPr>
        <p:grpSpPr bwMode="auto">
          <a:xfrm>
            <a:off x="5276850" y="2327275"/>
            <a:ext cx="1601788" cy="828675"/>
            <a:chOff x="2612" y="2045"/>
            <a:chExt cx="1009" cy="52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12" y="2045"/>
              <a:ext cx="1009" cy="505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47" y="2097"/>
              <a:ext cx="748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200" kern="0" dirty="0" smtClean="0">
                  <a:solidFill>
                    <a:srgbClr val="0000FF"/>
                  </a:solidFill>
                  <a:latin typeface="+mn-ea"/>
                  <a:ea typeface="+mn-ea"/>
                </a:rPr>
                <a:t>反馈网络</a:t>
              </a:r>
              <a:endParaRPr lang="zh-CN" altLang="en-US" kern="0" dirty="0" smtClean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91" y="2356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0807" name="Group 6"/>
          <p:cNvGrpSpPr>
            <a:grpSpLocks/>
          </p:cNvGrpSpPr>
          <p:nvPr/>
        </p:nvGrpSpPr>
        <p:grpSpPr bwMode="auto">
          <a:xfrm>
            <a:off x="5087938" y="803275"/>
            <a:ext cx="1979612" cy="1054100"/>
            <a:chOff x="2493" y="1085"/>
            <a:chExt cx="1247" cy="66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93" y="1085"/>
              <a:ext cx="1247" cy="664"/>
            </a:xfrm>
            <a:prstGeom prst="rect">
              <a:avLst/>
            </a:prstGeom>
            <a:solidFill>
              <a:srgbClr val="CC99FF">
                <a:alpha val="50980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17" y="1142"/>
              <a:ext cx="933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22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基本放大器</a:t>
              </a:r>
              <a:endParaRPr lang="zh-CN" altLang="en-US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91" y="1501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0808" name="Group 10"/>
          <p:cNvGrpSpPr>
            <a:grpSpLocks/>
          </p:cNvGrpSpPr>
          <p:nvPr/>
        </p:nvGrpSpPr>
        <p:grpSpPr bwMode="auto">
          <a:xfrm>
            <a:off x="5676900" y="1293813"/>
            <a:ext cx="801688" cy="84137"/>
            <a:chOff x="2864" y="1394"/>
            <a:chExt cx="505" cy="53"/>
          </a:xfrm>
        </p:grpSpPr>
        <p:sp>
          <p:nvSpPr>
            <p:cNvPr id="30853" name="Line 11"/>
            <p:cNvSpPr>
              <a:spLocks noChangeShapeType="1"/>
            </p:cNvSpPr>
            <p:nvPr/>
          </p:nvSpPr>
          <p:spPr bwMode="auto">
            <a:xfrm>
              <a:off x="2864" y="1421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Freeform 12"/>
            <p:cNvSpPr>
              <a:spLocks/>
            </p:cNvSpPr>
            <p:nvPr/>
          </p:nvSpPr>
          <p:spPr bwMode="auto">
            <a:xfrm>
              <a:off x="3196" y="139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3"/>
                <a:gd name="T17" fmla="*/ 173 w 17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09" name="Line 13"/>
          <p:cNvSpPr>
            <a:spLocks noChangeShapeType="1"/>
          </p:cNvSpPr>
          <p:nvPr/>
        </p:nvSpPr>
        <p:spPr bwMode="auto">
          <a:xfrm>
            <a:off x="7067550" y="1336675"/>
            <a:ext cx="1025525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7135813" y="1293813"/>
            <a:ext cx="252412" cy="84137"/>
          </a:xfrm>
          <a:custGeom>
            <a:avLst/>
            <a:gdLst>
              <a:gd name="T0" fmla="*/ 0 w 159"/>
              <a:gd name="T1" fmla="*/ 0 h 53"/>
              <a:gd name="T2" fmla="*/ 41275 w 159"/>
              <a:gd name="T3" fmla="*/ 42863 h 53"/>
              <a:gd name="T4" fmla="*/ 0 w 159"/>
              <a:gd name="T5" fmla="*/ 84138 h 53"/>
              <a:gd name="T6" fmla="*/ 252413 w 159"/>
              <a:gd name="T7" fmla="*/ 4286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539038" y="1300163"/>
            <a:ext cx="1587" cy="1419225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7475538" y="1293813"/>
            <a:ext cx="104775" cy="84137"/>
          </a:xfrm>
          <a:custGeom>
            <a:avLst/>
            <a:gdLst>
              <a:gd name="T0" fmla="*/ 0 w 66"/>
              <a:gd name="T1" fmla="*/ 42863 h 53"/>
              <a:gd name="T2" fmla="*/ 42863 w 66"/>
              <a:gd name="T3" fmla="*/ 0 h 53"/>
              <a:gd name="T4" fmla="*/ 84138 w 66"/>
              <a:gd name="T5" fmla="*/ 0 h 53"/>
              <a:gd name="T6" fmla="*/ 104775 w 66"/>
              <a:gd name="T7" fmla="*/ 42863 h 53"/>
              <a:gd name="T8" fmla="*/ 84138 w 66"/>
              <a:gd name="T9" fmla="*/ 84138 h 53"/>
              <a:gd name="T10" fmla="*/ 42863 w 66"/>
              <a:gd name="T11" fmla="*/ 84138 h 53"/>
              <a:gd name="T12" fmla="*/ 0 w 66"/>
              <a:gd name="T13" fmla="*/ 42863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6" h="53">
                <a:moveTo>
                  <a:pt x="0" y="27"/>
                </a:moveTo>
                <a:lnTo>
                  <a:pt x="27" y="0"/>
                </a:lnTo>
                <a:lnTo>
                  <a:pt x="53" y="0"/>
                </a:lnTo>
                <a:lnTo>
                  <a:pt x="66" y="27"/>
                </a:lnTo>
                <a:lnTo>
                  <a:pt x="53" y="53"/>
                </a:lnTo>
                <a:lnTo>
                  <a:pt x="27" y="53"/>
                </a:lnTo>
                <a:lnTo>
                  <a:pt x="0" y="27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813" name="Group 17"/>
          <p:cNvGrpSpPr>
            <a:grpSpLocks/>
          </p:cNvGrpSpPr>
          <p:nvPr/>
        </p:nvGrpSpPr>
        <p:grpSpPr bwMode="auto">
          <a:xfrm>
            <a:off x="5676900" y="2746375"/>
            <a:ext cx="801688" cy="106363"/>
            <a:chOff x="2864" y="2309"/>
            <a:chExt cx="505" cy="67"/>
          </a:xfrm>
        </p:grpSpPr>
        <p:sp>
          <p:nvSpPr>
            <p:cNvPr id="30851" name="Line 18"/>
            <p:cNvSpPr>
              <a:spLocks noChangeShapeType="1"/>
            </p:cNvSpPr>
            <p:nvPr/>
          </p:nvSpPr>
          <p:spPr bwMode="auto">
            <a:xfrm>
              <a:off x="2864" y="2349"/>
              <a:ext cx="5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Freeform 19"/>
            <p:cNvSpPr>
              <a:spLocks/>
            </p:cNvSpPr>
            <p:nvPr/>
          </p:nvSpPr>
          <p:spPr bwMode="auto">
            <a:xfrm>
              <a:off x="2864" y="2309"/>
              <a:ext cx="160" cy="67"/>
            </a:xfrm>
            <a:custGeom>
              <a:avLst/>
              <a:gdLst>
                <a:gd name="T0" fmla="*/ 160 w 160"/>
                <a:gd name="T1" fmla="*/ 0 h 67"/>
                <a:gd name="T2" fmla="*/ 133 w 160"/>
                <a:gd name="T3" fmla="*/ 40 h 67"/>
                <a:gd name="T4" fmla="*/ 160 w 160"/>
                <a:gd name="T5" fmla="*/ 67 h 67"/>
                <a:gd name="T6" fmla="*/ 0 w 160"/>
                <a:gd name="T7" fmla="*/ 40 h 67"/>
                <a:gd name="T8" fmla="*/ 160 w 160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67"/>
                <a:gd name="T17" fmla="*/ 160 w 160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67">
                  <a:moveTo>
                    <a:pt x="160" y="0"/>
                  </a:moveTo>
                  <a:lnTo>
                    <a:pt x="133" y="40"/>
                  </a:lnTo>
                  <a:lnTo>
                    <a:pt x="160" y="67"/>
                  </a:lnTo>
                  <a:lnTo>
                    <a:pt x="0" y="4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6878638" y="2728913"/>
            <a:ext cx="673100" cy="0"/>
          </a:xfrm>
          <a:prstGeom prst="line">
            <a:avLst/>
          </a:prstGeom>
          <a:noFill/>
          <a:ln w="20701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878638" y="2686050"/>
            <a:ext cx="252412" cy="104775"/>
          </a:xfrm>
          <a:custGeom>
            <a:avLst/>
            <a:gdLst>
              <a:gd name="T0" fmla="*/ 252413 w 159"/>
              <a:gd name="T1" fmla="*/ 0 h 66"/>
              <a:gd name="T2" fmla="*/ 211138 w 159"/>
              <a:gd name="T3" fmla="*/ 41275 h 66"/>
              <a:gd name="T4" fmla="*/ 252413 w 159"/>
              <a:gd name="T5" fmla="*/ 104775 h 66"/>
              <a:gd name="T6" fmla="*/ 0 w 159"/>
              <a:gd name="T7" fmla="*/ 41275 h 66"/>
              <a:gd name="T8" fmla="*/ 252413 w 159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66">
                <a:moveTo>
                  <a:pt x="159" y="0"/>
                </a:moveTo>
                <a:lnTo>
                  <a:pt x="133" y="26"/>
                </a:lnTo>
                <a:lnTo>
                  <a:pt x="159" y="66"/>
                </a:lnTo>
                <a:lnTo>
                  <a:pt x="0" y="26"/>
                </a:lnTo>
                <a:lnTo>
                  <a:pt x="159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16" name="Line 22"/>
          <p:cNvSpPr>
            <a:spLocks noChangeShapeType="1"/>
          </p:cNvSpPr>
          <p:nvPr/>
        </p:nvSpPr>
        <p:spPr bwMode="auto">
          <a:xfrm>
            <a:off x="4446588" y="1338263"/>
            <a:ext cx="641350" cy="0"/>
          </a:xfrm>
          <a:prstGeom prst="line">
            <a:avLst/>
          </a:prstGeom>
          <a:noFill/>
          <a:ln w="20701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817" name="Group 23"/>
          <p:cNvGrpSpPr>
            <a:grpSpLocks/>
          </p:cNvGrpSpPr>
          <p:nvPr/>
        </p:nvGrpSpPr>
        <p:grpSpPr bwMode="auto">
          <a:xfrm>
            <a:off x="3911600" y="1041400"/>
            <a:ext cx="590550" cy="590550"/>
            <a:chOff x="1112" y="1235"/>
            <a:chExt cx="372" cy="372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112" y="1235"/>
              <a:ext cx="372" cy="372"/>
            </a:xfrm>
            <a:custGeom>
              <a:avLst/>
              <a:gdLst>
                <a:gd name="T0" fmla="*/ 0 w 372"/>
                <a:gd name="T1" fmla="*/ 186 h 372"/>
                <a:gd name="T2" fmla="*/ 27 w 372"/>
                <a:gd name="T3" fmla="*/ 93 h 372"/>
                <a:gd name="T4" fmla="*/ 93 w 372"/>
                <a:gd name="T5" fmla="*/ 26 h 372"/>
                <a:gd name="T6" fmla="*/ 186 w 372"/>
                <a:gd name="T7" fmla="*/ 0 h 372"/>
                <a:gd name="T8" fmla="*/ 279 w 372"/>
                <a:gd name="T9" fmla="*/ 26 h 372"/>
                <a:gd name="T10" fmla="*/ 346 w 372"/>
                <a:gd name="T11" fmla="*/ 93 h 372"/>
                <a:gd name="T12" fmla="*/ 372 w 372"/>
                <a:gd name="T13" fmla="*/ 186 h 372"/>
                <a:gd name="T14" fmla="*/ 346 w 372"/>
                <a:gd name="T15" fmla="*/ 279 h 372"/>
                <a:gd name="T16" fmla="*/ 279 w 372"/>
                <a:gd name="T17" fmla="*/ 345 h 372"/>
                <a:gd name="T18" fmla="*/ 186 w 372"/>
                <a:gd name="T19" fmla="*/ 372 h 372"/>
                <a:gd name="T20" fmla="*/ 93 w 372"/>
                <a:gd name="T21" fmla="*/ 345 h 372"/>
                <a:gd name="T22" fmla="*/ 27 w 372"/>
                <a:gd name="T23" fmla="*/ 279 h 372"/>
                <a:gd name="T24" fmla="*/ 0 w 372"/>
                <a:gd name="T25" fmla="*/ 186 h 3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2" h="372">
                  <a:moveTo>
                    <a:pt x="0" y="186"/>
                  </a:moveTo>
                  <a:lnTo>
                    <a:pt x="27" y="93"/>
                  </a:lnTo>
                  <a:lnTo>
                    <a:pt x="93" y="26"/>
                  </a:lnTo>
                  <a:lnTo>
                    <a:pt x="186" y="0"/>
                  </a:lnTo>
                  <a:lnTo>
                    <a:pt x="279" y="26"/>
                  </a:lnTo>
                  <a:lnTo>
                    <a:pt x="346" y="93"/>
                  </a:lnTo>
                  <a:lnTo>
                    <a:pt x="372" y="186"/>
                  </a:lnTo>
                  <a:lnTo>
                    <a:pt x="346" y="279"/>
                  </a:lnTo>
                  <a:lnTo>
                    <a:pt x="279" y="345"/>
                  </a:lnTo>
                  <a:lnTo>
                    <a:pt x="186" y="372"/>
                  </a:lnTo>
                  <a:lnTo>
                    <a:pt x="93" y="345"/>
                  </a:lnTo>
                  <a:lnTo>
                    <a:pt x="27" y="27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204" y="1292"/>
              <a:ext cx="176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kern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∑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818" name="Line 26"/>
          <p:cNvSpPr>
            <a:spLocks noChangeShapeType="1"/>
          </p:cNvSpPr>
          <p:nvPr/>
        </p:nvSpPr>
        <p:spPr bwMode="auto">
          <a:xfrm>
            <a:off x="3338513" y="1336675"/>
            <a:ext cx="573087" cy="1588"/>
          </a:xfrm>
          <a:prstGeom prst="line">
            <a:avLst/>
          </a:prstGeom>
          <a:noFill/>
          <a:ln w="20701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9" name="Freeform 27"/>
          <p:cNvSpPr>
            <a:spLocks/>
          </p:cNvSpPr>
          <p:nvPr/>
        </p:nvSpPr>
        <p:spPr bwMode="auto">
          <a:xfrm>
            <a:off x="3638550" y="1293813"/>
            <a:ext cx="273050" cy="84137"/>
          </a:xfrm>
          <a:custGeom>
            <a:avLst/>
            <a:gdLst>
              <a:gd name="T0" fmla="*/ 0 w 172"/>
              <a:gd name="T1" fmla="*/ 0 h 53"/>
              <a:gd name="T2" fmla="*/ 100806239 w 172"/>
              <a:gd name="T3" fmla="*/ 68045422 h 53"/>
              <a:gd name="T4" fmla="*/ 0 w 172"/>
              <a:gd name="T5" fmla="*/ 133569880 h 53"/>
              <a:gd name="T6" fmla="*/ 433466920 w 172"/>
              <a:gd name="T7" fmla="*/ 68045422 h 53"/>
              <a:gd name="T8" fmla="*/ 0 w 172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3"/>
              <a:gd name="T17" fmla="*/ 172 w 172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2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 w="20701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195763" y="2727325"/>
            <a:ext cx="1081087" cy="1588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4206875" y="1631950"/>
            <a:ext cx="1588" cy="1095375"/>
          </a:xfrm>
          <a:prstGeom prst="line">
            <a:avLst/>
          </a:prstGeom>
          <a:noFill/>
          <a:ln w="20701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4143375" y="1631950"/>
            <a:ext cx="106363" cy="252413"/>
          </a:xfrm>
          <a:custGeom>
            <a:avLst/>
            <a:gdLst>
              <a:gd name="T0" fmla="*/ 0 w 67"/>
              <a:gd name="T1" fmla="*/ 252412 h 159"/>
              <a:gd name="T2" fmla="*/ 63500 w 67"/>
              <a:gd name="T3" fmla="*/ 209550 h 159"/>
              <a:gd name="T4" fmla="*/ 106362 w 67"/>
              <a:gd name="T5" fmla="*/ 252412 h 159"/>
              <a:gd name="T6" fmla="*/ 63500 w 67"/>
              <a:gd name="T7" fmla="*/ 0 h 159"/>
              <a:gd name="T8" fmla="*/ 0 w 67"/>
              <a:gd name="T9" fmla="*/ 252412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159">
                <a:moveTo>
                  <a:pt x="0" y="159"/>
                </a:moveTo>
                <a:lnTo>
                  <a:pt x="40" y="132"/>
                </a:lnTo>
                <a:lnTo>
                  <a:pt x="67" y="159"/>
                </a:lnTo>
                <a:lnTo>
                  <a:pt x="4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0000FF"/>
          </a:solidFill>
          <a:ln w="20701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823" name="Group 31"/>
          <p:cNvGrpSpPr>
            <a:grpSpLocks/>
          </p:cNvGrpSpPr>
          <p:nvPr/>
        </p:nvGrpSpPr>
        <p:grpSpPr bwMode="auto">
          <a:xfrm>
            <a:off x="4830763" y="2276475"/>
            <a:ext cx="257175" cy="376238"/>
            <a:chOff x="1858" y="2301"/>
            <a:chExt cx="162" cy="237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858" y="2301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980" y="2394"/>
              <a:ext cx="4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398963" y="1746250"/>
            <a:ext cx="223837" cy="158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825" name="Group 35"/>
          <p:cNvGrpSpPr>
            <a:grpSpLocks/>
          </p:cNvGrpSpPr>
          <p:nvPr/>
        </p:nvGrpSpPr>
        <p:grpSpPr bwMode="auto">
          <a:xfrm>
            <a:off x="4557713" y="750888"/>
            <a:ext cx="522287" cy="393700"/>
            <a:chOff x="1919" y="1482"/>
            <a:chExt cx="329" cy="248"/>
          </a:xfrm>
        </p:grpSpPr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19" y="1507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039" y="1586"/>
              <a:ext cx="33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055" y="1482"/>
              <a:ext cx="193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</p:grpSp>
      <p:sp>
        <p:nvSpPr>
          <p:cNvPr id="30826" name="Freeform 39"/>
          <p:cNvSpPr>
            <a:spLocks/>
          </p:cNvSpPr>
          <p:nvPr/>
        </p:nvSpPr>
        <p:spPr bwMode="auto">
          <a:xfrm>
            <a:off x="4813300" y="1293813"/>
            <a:ext cx="274638" cy="84137"/>
          </a:xfrm>
          <a:custGeom>
            <a:avLst/>
            <a:gdLst>
              <a:gd name="T0" fmla="*/ 0 w 173"/>
              <a:gd name="T1" fmla="*/ 0 h 53"/>
              <a:gd name="T2" fmla="*/ 100806056 w 173"/>
              <a:gd name="T3" fmla="*/ 68045422 h 53"/>
              <a:gd name="T4" fmla="*/ 0 w 173"/>
              <a:gd name="T5" fmla="*/ 133569880 h 53"/>
              <a:gd name="T6" fmla="*/ 435985488 w 173"/>
              <a:gd name="T7" fmla="*/ 68045422 h 53"/>
              <a:gd name="T8" fmla="*/ 0 w 173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3"/>
              <a:gd name="T17" fmla="*/ 173 w 17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3">
                <a:moveTo>
                  <a:pt x="0" y="0"/>
                </a:moveTo>
                <a:lnTo>
                  <a:pt x="40" y="27"/>
                </a:lnTo>
                <a:lnTo>
                  <a:pt x="0" y="53"/>
                </a:lnTo>
                <a:lnTo>
                  <a:pt x="173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0701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7745413" y="1293813"/>
            <a:ext cx="252412" cy="84137"/>
          </a:xfrm>
          <a:custGeom>
            <a:avLst/>
            <a:gdLst>
              <a:gd name="T0" fmla="*/ 0 w 159"/>
              <a:gd name="T1" fmla="*/ 0 h 53"/>
              <a:gd name="T2" fmla="*/ 41275 w 159"/>
              <a:gd name="T3" fmla="*/ 42863 h 53"/>
              <a:gd name="T4" fmla="*/ 0 w 159"/>
              <a:gd name="T5" fmla="*/ 84138 h 53"/>
              <a:gd name="T6" fmla="*/ 252413 w 159"/>
              <a:gd name="T7" fmla="*/ 42863 h 53"/>
              <a:gd name="T8" fmla="*/ 0 w 159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53">
                <a:moveTo>
                  <a:pt x="0" y="0"/>
                </a:moveTo>
                <a:lnTo>
                  <a:pt x="26" y="27"/>
                </a:lnTo>
                <a:lnTo>
                  <a:pt x="0" y="53"/>
                </a:lnTo>
                <a:lnTo>
                  <a:pt x="159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0701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316288" y="892175"/>
            <a:ext cx="139700" cy="334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200" b="1" kern="0" smtClean="0">
                <a:solidFill>
                  <a:srgbClr val="000000"/>
                </a:solidFill>
              </a:rPr>
              <a:t>0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grpSp>
        <p:nvGrpSpPr>
          <p:cNvPr id="30829" name="Group 42"/>
          <p:cNvGrpSpPr>
            <a:grpSpLocks/>
          </p:cNvGrpSpPr>
          <p:nvPr/>
        </p:nvGrpSpPr>
        <p:grpSpPr bwMode="auto">
          <a:xfrm>
            <a:off x="7599363" y="849313"/>
            <a:ext cx="285750" cy="354012"/>
            <a:chOff x="4985" y="1114"/>
            <a:chExt cx="180" cy="223"/>
          </a:xfrm>
        </p:grpSpPr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985" y="1114"/>
              <a:ext cx="117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05" y="1193"/>
              <a:ext cx="60" cy="1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0830" name="Group 45"/>
          <p:cNvGrpSpPr>
            <a:grpSpLocks/>
          </p:cNvGrpSpPr>
          <p:nvPr/>
        </p:nvGrpSpPr>
        <p:grpSpPr bwMode="auto">
          <a:xfrm>
            <a:off x="3638550" y="992188"/>
            <a:ext cx="223838" cy="223837"/>
            <a:chOff x="940" y="1204"/>
            <a:chExt cx="141" cy="141"/>
          </a:xfrm>
        </p:grpSpPr>
        <p:sp>
          <p:nvSpPr>
            <p:cNvPr id="30840" name="Line 46"/>
            <p:cNvSpPr>
              <a:spLocks noChangeShapeType="1"/>
            </p:cNvSpPr>
            <p:nvPr/>
          </p:nvSpPr>
          <p:spPr bwMode="auto">
            <a:xfrm>
              <a:off x="940" y="1268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Line 47"/>
            <p:cNvSpPr>
              <a:spLocks noChangeShapeType="1"/>
            </p:cNvSpPr>
            <p:nvPr/>
          </p:nvSpPr>
          <p:spPr bwMode="auto">
            <a:xfrm rot="-5400000">
              <a:off x="931" y="1274"/>
              <a:ext cx="141" cy="1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7524750" y="463550"/>
            <a:ext cx="3778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983288" y="1130300"/>
            <a:ext cx="3778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762500" y="1909763"/>
            <a:ext cx="377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4487863" y="407988"/>
            <a:ext cx="377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 kern="0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1809750" y="3503613"/>
            <a:ext cx="6288088" cy="577850"/>
            <a:chOff x="1118" y="2979"/>
            <a:chExt cx="3961" cy="364"/>
          </a:xfrm>
        </p:grpSpPr>
        <p:graphicFrame>
          <p:nvGraphicFramePr>
            <p:cNvPr id="30802" name="Object 82"/>
            <p:cNvGraphicFramePr>
              <a:graphicFrameLocks noChangeAspect="1"/>
            </p:cNvGraphicFramePr>
            <p:nvPr/>
          </p:nvGraphicFramePr>
          <p:xfrm>
            <a:off x="1334" y="2979"/>
            <a:ext cx="141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6" name="公式" r:id="rId3" imgW="939392" imgH="241195" progId="Equation.3">
                    <p:embed/>
                  </p:oleObj>
                </mc:Choice>
                <mc:Fallback>
                  <p:oleObj name="公式" r:id="rId3" imgW="939392" imgH="241195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979"/>
                          <a:ext cx="1417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1118" y="2989"/>
              <a:ext cx="3961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srgbClr val="FF0000"/>
                  </a:solidFill>
                  <a:latin typeface="+mn-ea"/>
                  <a:ea typeface="+mn-ea"/>
                </a:rPr>
                <a:t>当</a:t>
              </a:r>
              <a:r>
                <a:rPr lang="zh-CN" altLang="en-US" sz="2400" b="1" kern="0" dirty="0" smtClean="0">
                  <a:solidFill>
                    <a:srgbClr val="000000"/>
                  </a:solidFill>
                </a:rPr>
                <a:t>                              </a:t>
              </a:r>
              <a:r>
                <a:rPr lang="zh-CN" altLang="en-US" sz="24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时，输出电压幅度稳定</a:t>
              </a:r>
            </a:p>
          </p:txBody>
        </p:sp>
      </p:grp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7629525" y="3522663"/>
            <a:ext cx="2508250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--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振荡平衡条件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58" name="Object 83"/>
          <p:cNvGraphicFramePr>
            <a:graphicFrameLocks noChangeAspect="1"/>
          </p:cNvGraphicFramePr>
          <p:nvPr/>
        </p:nvGraphicFramePr>
        <p:xfrm>
          <a:off x="1938338" y="4429125"/>
          <a:ext cx="4622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公式" r:id="rId5" imgW="2311400" imgH="584200" progId="Equation.3">
                  <p:embed/>
                </p:oleObj>
              </mc:Choice>
              <mc:Fallback>
                <p:oleObj name="公式" r:id="rId5" imgW="2311400" imgH="584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429125"/>
                        <a:ext cx="46228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170363" y="4414838"/>
            <a:ext cx="343535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--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振荡的振幅平衡条件 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577013" y="4984750"/>
            <a:ext cx="343535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--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振荡的相位平衡条件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1746F-106A-49D2-A7A3-47E1B3C0F94B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pic>
        <p:nvPicPr>
          <p:cNvPr id="93187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941388"/>
            <a:ext cx="11782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4508C-1E54-49DB-8DE1-A702BE86B91D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  <p:pic>
        <p:nvPicPr>
          <p:cNvPr id="94211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1250950"/>
            <a:ext cx="755967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213" y="3648075"/>
            <a:ext cx="755967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8563" y="3522663"/>
            <a:ext cx="2914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图片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18563" y="1125538"/>
            <a:ext cx="2914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5" name="文本框 9"/>
          <p:cNvSpPr txBox="1">
            <a:spLocks noChangeArrowheads="1"/>
          </p:cNvSpPr>
          <p:nvPr/>
        </p:nvSpPr>
        <p:spPr bwMode="auto">
          <a:xfrm>
            <a:off x="4078288" y="768350"/>
            <a:ext cx="1263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96.4818dB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6" name="文本框 10"/>
          <p:cNvSpPr txBox="1">
            <a:spLocks noChangeArrowheads="1"/>
          </p:cNvSpPr>
          <p:nvPr/>
        </p:nvSpPr>
        <p:spPr bwMode="auto">
          <a:xfrm>
            <a:off x="2209800" y="76835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85.0863dB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7" name="文本框 11"/>
          <p:cNvSpPr txBox="1">
            <a:spLocks noChangeArrowheads="1"/>
          </p:cNvSpPr>
          <p:nvPr/>
        </p:nvSpPr>
        <p:spPr bwMode="auto">
          <a:xfrm>
            <a:off x="4078288" y="3175000"/>
            <a:ext cx="1263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-0.7077°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8" name="文本框 12"/>
          <p:cNvSpPr txBox="1">
            <a:spLocks noChangeArrowheads="1"/>
          </p:cNvSpPr>
          <p:nvPr/>
        </p:nvSpPr>
        <p:spPr bwMode="auto">
          <a:xfrm>
            <a:off x="2209800" y="3175000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161.8445°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D68F9-CE0E-45E5-86C3-BF1B01C74C96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pic>
        <p:nvPicPr>
          <p:cNvPr id="9523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677863"/>
            <a:ext cx="11669713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0F56F-90AA-4017-9AD3-725EE507301A}" type="slidenum">
              <a:rPr lang="zh-CN" altLang="en-US"/>
              <a:pPr>
                <a:defRPr/>
              </a:pPr>
              <a:t>56</a:t>
            </a:fld>
            <a:endParaRPr lang="zh-CN" altLang="en-US"/>
          </a:p>
        </p:txBody>
      </p:sp>
      <p:pic>
        <p:nvPicPr>
          <p:cNvPr id="50228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88" y="773113"/>
            <a:ext cx="11199812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5888" y="1219200"/>
            <a:ext cx="77692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8918575" y="3206750"/>
            <a:ext cx="1322388" cy="26828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8" name="Object 48"/>
          <p:cNvGraphicFramePr>
            <a:graphicFrameLocks noChangeAspect="1"/>
          </p:cNvGraphicFramePr>
          <p:nvPr/>
        </p:nvGraphicFramePr>
        <p:xfrm>
          <a:off x="3581400" y="5721350"/>
          <a:ext cx="2800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6" imgW="965160" imgH="177480" progId="Equation.DSMT4">
                  <p:embed/>
                </p:oleObj>
              </mc:Choice>
              <mc:Fallback>
                <p:oleObj name="Equation" r:id="rId6" imgW="965160" imgH="177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21350"/>
                        <a:ext cx="28003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9"/>
          <p:cNvGraphicFramePr>
            <a:graphicFrameLocks noChangeAspect="1"/>
          </p:cNvGraphicFramePr>
          <p:nvPr/>
        </p:nvGraphicFramePr>
        <p:xfrm>
          <a:off x="6873875" y="5684838"/>
          <a:ext cx="23590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8" imgW="812520" imgH="203040" progId="Equation.DSMT4">
                  <p:embed/>
                </p:oleObj>
              </mc:Choice>
              <mc:Fallback>
                <p:oleObj name="Equation" r:id="rId8" imgW="812520" imgH="2030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5684838"/>
                        <a:ext cx="235902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0472A-749B-43D8-A28E-3971AF796102}" type="slidenum">
              <a:rPr lang="zh-CN" altLang="en-US"/>
              <a:pPr>
                <a:defRPr/>
              </a:pPr>
              <a:t>57</a:t>
            </a:fld>
            <a:endParaRPr lang="zh-CN" altLang="en-US"/>
          </a:p>
        </p:txBody>
      </p:sp>
      <p:pic>
        <p:nvPicPr>
          <p:cNvPr id="98307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858838"/>
            <a:ext cx="10868025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1744663" y="1593850"/>
            <a:ext cx="8855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44663" y="4059238"/>
            <a:ext cx="8855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07213" y="1103313"/>
            <a:ext cx="32639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输出电压幅度稳定（振幅</a:t>
            </a:r>
            <a:r>
              <a:rPr kumimoji="1" lang="en-US" altLang="zh-CN" b="1" kern="0" dirty="0">
                <a:solidFill>
                  <a:srgbClr val="FF0000"/>
                </a:solidFill>
                <a:latin typeface="+mn-ea"/>
                <a:ea typeface="+mn-ea"/>
              </a:rPr>
              <a:t>2V</a:t>
            </a:r>
            <a:r>
              <a:rPr kumimoji="1"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11" name="椭圆 10"/>
          <p:cNvSpPr/>
          <p:nvPr/>
        </p:nvSpPr>
        <p:spPr>
          <a:xfrm>
            <a:off x="10171114" y="1222581"/>
            <a:ext cx="1457670" cy="321027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9E964-74FA-4BE0-86CC-2BB53B31D3F2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66000" y="3979863"/>
            <a:ext cx="425450" cy="307975"/>
          </a:xfrm>
          <a:prstGeom prst="rect">
            <a:avLst/>
          </a:prstGeom>
          <a:pattFill prst="diagBrick">
            <a:fgClr>
              <a:srgbClr val="00CC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7738" y="3979863"/>
            <a:ext cx="1620837" cy="307975"/>
          </a:xfrm>
          <a:prstGeom prst="rect">
            <a:avLst/>
          </a:prstGeom>
          <a:pattFill prst="diagBrick">
            <a:fgClr>
              <a:srgbClr val="00CC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46538" y="2347913"/>
            <a:ext cx="2484437" cy="307975"/>
          </a:xfrm>
          <a:prstGeom prst="rect">
            <a:avLst/>
          </a:prstGeom>
          <a:pattFill prst="diagBrick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Group 181"/>
          <p:cNvGrpSpPr>
            <a:grpSpLocks/>
          </p:cNvGrpSpPr>
          <p:nvPr/>
        </p:nvGrpSpPr>
        <p:grpSpPr bwMode="auto">
          <a:xfrm>
            <a:off x="4038600" y="1573213"/>
            <a:ext cx="3308350" cy="1701800"/>
            <a:chOff x="1721" y="544"/>
            <a:chExt cx="2084" cy="1684"/>
          </a:xfrm>
        </p:grpSpPr>
        <p:sp>
          <p:nvSpPr>
            <p:cNvPr id="8" name="Freeform 182"/>
            <p:cNvSpPr>
              <a:spLocks/>
            </p:cNvSpPr>
            <p:nvPr/>
          </p:nvSpPr>
          <p:spPr bwMode="auto">
            <a:xfrm>
              <a:off x="1721" y="544"/>
              <a:ext cx="1566" cy="1057"/>
            </a:xfrm>
            <a:custGeom>
              <a:avLst/>
              <a:gdLst>
                <a:gd name="T0" fmla="*/ 1566 w 1566"/>
                <a:gd name="T1" fmla="*/ 1057 h 1057"/>
                <a:gd name="T2" fmla="*/ 1489 w 1566"/>
                <a:gd name="T3" fmla="*/ 881 h 1057"/>
                <a:gd name="T4" fmla="*/ 1412 w 1566"/>
                <a:gd name="T5" fmla="*/ 727 h 1057"/>
                <a:gd name="T6" fmla="*/ 1323 w 1566"/>
                <a:gd name="T7" fmla="*/ 583 h 1057"/>
                <a:gd name="T8" fmla="*/ 1246 w 1566"/>
                <a:gd name="T9" fmla="*/ 462 h 1057"/>
                <a:gd name="T10" fmla="*/ 1158 w 1566"/>
                <a:gd name="T11" fmla="*/ 352 h 1057"/>
                <a:gd name="T12" fmla="*/ 1070 w 1566"/>
                <a:gd name="T13" fmla="*/ 264 h 1057"/>
                <a:gd name="T14" fmla="*/ 982 w 1566"/>
                <a:gd name="T15" fmla="*/ 187 h 1057"/>
                <a:gd name="T16" fmla="*/ 893 w 1566"/>
                <a:gd name="T17" fmla="*/ 132 h 1057"/>
                <a:gd name="T18" fmla="*/ 805 w 1566"/>
                <a:gd name="T19" fmla="*/ 88 h 1057"/>
                <a:gd name="T20" fmla="*/ 706 w 1566"/>
                <a:gd name="T21" fmla="*/ 55 h 1057"/>
                <a:gd name="T22" fmla="*/ 607 w 1566"/>
                <a:gd name="T23" fmla="*/ 33 h 1057"/>
                <a:gd name="T24" fmla="*/ 496 w 1566"/>
                <a:gd name="T25" fmla="*/ 11 h 1057"/>
                <a:gd name="T26" fmla="*/ 375 w 1566"/>
                <a:gd name="T27" fmla="*/ 0 h 1057"/>
                <a:gd name="T28" fmla="*/ 265 w 1566"/>
                <a:gd name="T29" fmla="*/ 0 h 1057"/>
                <a:gd name="T30" fmla="*/ 133 w 1566"/>
                <a:gd name="T31" fmla="*/ 0 h 1057"/>
                <a:gd name="T32" fmla="*/ 0 w 1566"/>
                <a:gd name="T33" fmla="*/ 11 h 10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6" h="1057">
                  <a:moveTo>
                    <a:pt x="1566" y="1057"/>
                  </a:moveTo>
                  <a:lnTo>
                    <a:pt x="1489" y="881"/>
                  </a:lnTo>
                  <a:lnTo>
                    <a:pt x="1412" y="727"/>
                  </a:lnTo>
                  <a:lnTo>
                    <a:pt x="1323" y="583"/>
                  </a:lnTo>
                  <a:lnTo>
                    <a:pt x="1246" y="462"/>
                  </a:lnTo>
                  <a:lnTo>
                    <a:pt x="1158" y="352"/>
                  </a:lnTo>
                  <a:lnTo>
                    <a:pt x="1070" y="264"/>
                  </a:lnTo>
                  <a:lnTo>
                    <a:pt x="982" y="187"/>
                  </a:lnTo>
                  <a:lnTo>
                    <a:pt x="893" y="132"/>
                  </a:lnTo>
                  <a:lnTo>
                    <a:pt x="805" y="88"/>
                  </a:lnTo>
                  <a:lnTo>
                    <a:pt x="706" y="55"/>
                  </a:lnTo>
                  <a:lnTo>
                    <a:pt x="607" y="33"/>
                  </a:lnTo>
                  <a:lnTo>
                    <a:pt x="496" y="11"/>
                  </a:lnTo>
                  <a:lnTo>
                    <a:pt x="375" y="0"/>
                  </a:lnTo>
                  <a:lnTo>
                    <a:pt x="265" y="0"/>
                  </a:lnTo>
                  <a:lnTo>
                    <a:pt x="133" y="0"/>
                  </a:lnTo>
                  <a:lnTo>
                    <a:pt x="0" y="1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183"/>
            <p:cNvSpPr>
              <a:spLocks/>
            </p:cNvSpPr>
            <p:nvPr/>
          </p:nvSpPr>
          <p:spPr bwMode="auto">
            <a:xfrm>
              <a:off x="3287" y="1601"/>
              <a:ext cx="518" cy="627"/>
            </a:xfrm>
            <a:custGeom>
              <a:avLst/>
              <a:gdLst>
                <a:gd name="T0" fmla="*/ 518 w 518"/>
                <a:gd name="T1" fmla="*/ 627 h 627"/>
                <a:gd name="T2" fmla="*/ 441 w 518"/>
                <a:gd name="T3" fmla="*/ 583 h 627"/>
                <a:gd name="T4" fmla="*/ 375 w 518"/>
                <a:gd name="T5" fmla="*/ 539 h 627"/>
                <a:gd name="T6" fmla="*/ 320 w 518"/>
                <a:gd name="T7" fmla="*/ 495 h 627"/>
                <a:gd name="T8" fmla="*/ 275 w 518"/>
                <a:gd name="T9" fmla="*/ 451 h 627"/>
                <a:gd name="T10" fmla="*/ 231 w 518"/>
                <a:gd name="T11" fmla="*/ 407 h 627"/>
                <a:gd name="T12" fmla="*/ 187 w 518"/>
                <a:gd name="T13" fmla="*/ 341 h 627"/>
                <a:gd name="T14" fmla="*/ 143 w 518"/>
                <a:gd name="T15" fmla="*/ 253 h 627"/>
                <a:gd name="T16" fmla="*/ 77 w 518"/>
                <a:gd name="T17" fmla="*/ 143 h 627"/>
                <a:gd name="T18" fmla="*/ 0 w 518"/>
                <a:gd name="T19" fmla="*/ 0 h 6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8" h="627">
                  <a:moveTo>
                    <a:pt x="518" y="627"/>
                  </a:moveTo>
                  <a:lnTo>
                    <a:pt x="441" y="583"/>
                  </a:lnTo>
                  <a:lnTo>
                    <a:pt x="375" y="539"/>
                  </a:lnTo>
                  <a:lnTo>
                    <a:pt x="320" y="495"/>
                  </a:lnTo>
                  <a:lnTo>
                    <a:pt x="275" y="451"/>
                  </a:lnTo>
                  <a:lnTo>
                    <a:pt x="231" y="407"/>
                  </a:lnTo>
                  <a:lnTo>
                    <a:pt x="187" y="341"/>
                  </a:lnTo>
                  <a:lnTo>
                    <a:pt x="143" y="253"/>
                  </a:lnTo>
                  <a:lnTo>
                    <a:pt x="77" y="143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Freeform 184"/>
          <p:cNvSpPr>
            <a:spLocks/>
          </p:cNvSpPr>
          <p:nvPr/>
        </p:nvSpPr>
        <p:spPr bwMode="auto">
          <a:xfrm>
            <a:off x="6503988" y="2616200"/>
            <a:ext cx="69850" cy="69850"/>
          </a:xfrm>
          <a:custGeom>
            <a:avLst/>
            <a:gdLst>
              <a:gd name="T0" fmla="*/ 0 w 44"/>
              <a:gd name="T1" fmla="*/ 55443443 h 44"/>
              <a:gd name="T2" fmla="*/ 27722515 w 44"/>
              <a:gd name="T3" fmla="*/ 0 h 44"/>
              <a:gd name="T4" fmla="*/ 83165946 w 44"/>
              <a:gd name="T5" fmla="*/ 0 h 44"/>
              <a:gd name="T6" fmla="*/ 110886886 w 44"/>
              <a:gd name="T7" fmla="*/ 55443443 h 44"/>
              <a:gd name="T8" fmla="*/ 83165946 w 44"/>
              <a:gd name="T9" fmla="*/ 110886886 h 44"/>
              <a:gd name="T10" fmla="*/ 27722515 w 44"/>
              <a:gd name="T11" fmla="*/ 110886886 h 44"/>
              <a:gd name="T12" fmla="*/ 0 w 44"/>
              <a:gd name="T13" fmla="*/ 55443443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44"/>
              <a:gd name="T23" fmla="*/ 44 w 44"/>
              <a:gd name="T24" fmla="*/ 44 h 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44">
                <a:moveTo>
                  <a:pt x="0" y="22"/>
                </a:moveTo>
                <a:lnTo>
                  <a:pt x="11" y="0"/>
                </a:lnTo>
                <a:lnTo>
                  <a:pt x="33" y="0"/>
                </a:lnTo>
                <a:lnTo>
                  <a:pt x="44" y="22"/>
                </a:lnTo>
                <a:lnTo>
                  <a:pt x="33" y="44"/>
                </a:lnTo>
                <a:lnTo>
                  <a:pt x="11" y="44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85"/>
          <p:cNvSpPr>
            <a:spLocks noChangeShapeType="1"/>
          </p:cNvSpPr>
          <p:nvPr/>
        </p:nvSpPr>
        <p:spPr bwMode="auto">
          <a:xfrm>
            <a:off x="6524625" y="5521325"/>
            <a:ext cx="1588" cy="69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86"/>
          <p:cNvGrpSpPr>
            <a:grpSpLocks/>
          </p:cNvGrpSpPr>
          <p:nvPr/>
        </p:nvGrpSpPr>
        <p:grpSpPr bwMode="auto">
          <a:xfrm>
            <a:off x="7312025" y="2678113"/>
            <a:ext cx="50800" cy="598487"/>
            <a:chOff x="3783" y="1601"/>
            <a:chExt cx="55" cy="641"/>
          </a:xfrm>
        </p:grpSpPr>
        <p:sp>
          <p:nvSpPr>
            <p:cNvPr id="32234" name="Freeform 187"/>
            <p:cNvSpPr>
              <a:spLocks/>
            </p:cNvSpPr>
            <p:nvPr/>
          </p:nvSpPr>
          <p:spPr bwMode="auto">
            <a:xfrm>
              <a:off x="3783" y="2085"/>
              <a:ext cx="55" cy="143"/>
            </a:xfrm>
            <a:custGeom>
              <a:avLst/>
              <a:gdLst>
                <a:gd name="T0" fmla="*/ 0 w 55"/>
                <a:gd name="T1" fmla="*/ 0 h 143"/>
                <a:gd name="T2" fmla="*/ 22 w 55"/>
                <a:gd name="T3" fmla="*/ 22 h 143"/>
                <a:gd name="T4" fmla="*/ 55 w 55"/>
                <a:gd name="T5" fmla="*/ 0 h 143"/>
                <a:gd name="T6" fmla="*/ 22 w 55"/>
                <a:gd name="T7" fmla="*/ 143 h 143"/>
                <a:gd name="T8" fmla="*/ 0 w 55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43"/>
                <a:gd name="T17" fmla="*/ 55 w 55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43">
                  <a:moveTo>
                    <a:pt x="0" y="0"/>
                  </a:moveTo>
                  <a:lnTo>
                    <a:pt x="22" y="22"/>
                  </a:lnTo>
                  <a:lnTo>
                    <a:pt x="55" y="0"/>
                  </a:lnTo>
                  <a:lnTo>
                    <a:pt x="2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235" name="Group 188"/>
            <p:cNvGrpSpPr>
              <a:grpSpLocks/>
            </p:cNvGrpSpPr>
            <p:nvPr/>
          </p:nvGrpSpPr>
          <p:grpSpPr bwMode="auto">
            <a:xfrm>
              <a:off x="3783" y="1601"/>
              <a:ext cx="55" cy="641"/>
              <a:chOff x="3783" y="1601"/>
              <a:chExt cx="55" cy="641"/>
            </a:xfrm>
          </p:grpSpPr>
          <p:sp>
            <p:nvSpPr>
              <p:cNvPr id="32236" name="Line 189"/>
              <p:cNvSpPr>
                <a:spLocks noChangeShapeType="1"/>
              </p:cNvSpPr>
              <p:nvPr/>
            </p:nvSpPr>
            <p:spPr bwMode="auto">
              <a:xfrm>
                <a:off x="3805" y="1601"/>
                <a:ext cx="1" cy="6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37" name="Freeform 190"/>
              <p:cNvSpPr>
                <a:spLocks/>
              </p:cNvSpPr>
              <p:nvPr/>
            </p:nvSpPr>
            <p:spPr bwMode="auto">
              <a:xfrm>
                <a:off x="3783" y="1601"/>
                <a:ext cx="55" cy="132"/>
              </a:xfrm>
              <a:custGeom>
                <a:avLst/>
                <a:gdLst>
                  <a:gd name="T0" fmla="*/ 0 w 55"/>
                  <a:gd name="T1" fmla="*/ 132 h 132"/>
                  <a:gd name="T2" fmla="*/ 22 w 55"/>
                  <a:gd name="T3" fmla="*/ 110 h 132"/>
                  <a:gd name="T4" fmla="*/ 55 w 55"/>
                  <a:gd name="T5" fmla="*/ 132 h 132"/>
                  <a:gd name="T6" fmla="*/ 22 w 55"/>
                  <a:gd name="T7" fmla="*/ 0 h 132"/>
                  <a:gd name="T8" fmla="*/ 0 w 55"/>
                  <a:gd name="T9" fmla="*/ 132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32"/>
                  <a:gd name="T17" fmla="*/ 55 w 55"/>
                  <a:gd name="T18" fmla="*/ 132 h 1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32">
                    <a:moveTo>
                      <a:pt x="0" y="132"/>
                    </a:moveTo>
                    <a:lnTo>
                      <a:pt x="22" y="110"/>
                    </a:lnTo>
                    <a:lnTo>
                      <a:pt x="55" y="132"/>
                    </a:lnTo>
                    <a:lnTo>
                      <a:pt x="22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38" name="Line 191"/>
              <p:cNvSpPr>
                <a:spLocks noChangeShapeType="1"/>
              </p:cNvSpPr>
              <p:nvPr/>
            </p:nvSpPr>
            <p:spPr bwMode="auto">
              <a:xfrm>
                <a:off x="3805" y="2022"/>
                <a:ext cx="1" cy="4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39" name="Line 192"/>
              <p:cNvSpPr>
                <a:spLocks noChangeShapeType="1"/>
              </p:cNvSpPr>
              <p:nvPr/>
            </p:nvSpPr>
            <p:spPr bwMode="auto">
              <a:xfrm>
                <a:off x="3805" y="2110"/>
                <a:ext cx="1" cy="4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40" name="Line 193"/>
              <p:cNvSpPr>
                <a:spLocks noChangeShapeType="1"/>
              </p:cNvSpPr>
              <p:nvPr/>
            </p:nvSpPr>
            <p:spPr bwMode="auto">
              <a:xfrm>
                <a:off x="3805" y="2198"/>
                <a:ext cx="1" cy="4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94"/>
          <p:cNvGrpSpPr>
            <a:grpSpLocks/>
          </p:cNvGrpSpPr>
          <p:nvPr/>
        </p:nvGrpSpPr>
        <p:grpSpPr bwMode="auto">
          <a:xfrm>
            <a:off x="4016375" y="3975100"/>
            <a:ext cx="3532188" cy="1270000"/>
            <a:chOff x="1707" y="2453"/>
            <a:chExt cx="2225" cy="800"/>
          </a:xfrm>
        </p:grpSpPr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1707" y="2453"/>
              <a:ext cx="1580" cy="516"/>
            </a:xfrm>
            <a:custGeom>
              <a:avLst/>
              <a:gdLst>
                <a:gd name="T0" fmla="*/ 1580 w 1268"/>
                <a:gd name="T1" fmla="*/ 516 h 496"/>
                <a:gd name="T2" fmla="*/ 1484 w 1268"/>
                <a:gd name="T3" fmla="*/ 447 h 496"/>
                <a:gd name="T4" fmla="*/ 1374 w 1268"/>
                <a:gd name="T5" fmla="*/ 390 h 496"/>
                <a:gd name="T6" fmla="*/ 1277 w 1268"/>
                <a:gd name="T7" fmla="*/ 332 h 496"/>
                <a:gd name="T8" fmla="*/ 1181 w 1268"/>
                <a:gd name="T9" fmla="*/ 286 h 496"/>
                <a:gd name="T10" fmla="*/ 1085 w 1268"/>
                <a:gd name="T11" fmla="*/ 240 h 496"/>
                <a:gd name="T12" fmla="*/ 989 w 1268"/>
                <a:gd name="T13" fmla="*/ 206 h 496"/>
                <a:gd name="T14" fmla="*/ 866 w 1268"/>
                <a:gd name="T15" fmla="*/ 160 h 496"/>
                <a:gd name="T16" fmla="*/ 700 w 1268"/>
                <a:gd name="T17" fmla="*/ 114 h 496"/>
                <a:gd name="T18" fmla="*/ 495 w 1268"/>
                <a:gd name="T19" fmla="*/ 80 h 496"/>
                <a:gd name="T20" fmla="*/ 262 w 1268"/>
                <a:gd name="T21" fmla="*/ 34 h 496"/>
                <a:gd name="T22" fmla="*/ 0 w 1268"/>
                <a:gd name="T23" fmla="*/ 0 h 4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68" h="496">
                  <a:moveTo>
                    <a:pt x="1268" y="496"/>
                  </a:moveTo>
                  <a:lnTo>
                    <a:pt x="1191" y="430"/>
                  </a:lnTo>
                  <a:lnTo>
                    <a:pt x="1103" y="375"/>
                  </a:lnTo>
                  <a:lnTo>
                    <a:pt x="1025" y="319"/>
                  </a:lnTo>
                  <a:lnTo>
                    <a:pt x="948" y="275"/>
                  </a:lnTo>
                  <a:lnTo>
                    <a:pt x="871" y="231"/>
                  </a:lnTo>
                  <a:lnTo>
                    <a:pt x="794" y="198"/>
                  </a:lnTo>
                  <a:lnTo>
                    <a:pt x="695" y="154"/>
                  </a:lnTo>
                  <a:lnTo>
                    <a:pt x="562" y="110"/>
                  </a:lnTo>
                  <a:lnTo>
                    <a:pt x="397" y="77"/>
                  </a:lnTo>
                  <a:lnTo>
                    <a:pt x="210" y="33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196"/>
            <p:cNvSpPr>
              <a:spLocks/>
            </p:cNvSpPr>
            <p:nvPr/>
          </p:nvSpPr>
          <p:spPr bwMode="auto">
            <a:xfrm>
              <a:off x="3287" y="2969"/>
              <a:ext cx="645" cy="284"/>
            </a:xfrm>
            <a:custGeom>
              <a:avLst/>
              <a:gdLst>
                <a:gd name="T0" fmla="*/ 645 w 672"/>
                <a:gd name="T1" fmla="*/ 284 h 264"/>
                <a:gd name="T2" fmla="*/ 571 w 672"/>
                <a:gd name="T3" fmla="*/ 272 h 264"/>
                <a:gd name="T4" fmla="*/ 497 w 672"/>
                <a:gd name="T5" fmla="*/ 272 h 264"/>
                <a:gd name="T6" fmla="*/ 434 w 672"/>
                <a:gd name="T7" fmla="*/ 260 h 264"/>
                <a:gd name="T8" fmla="*/ 370 w 672"/>
                <a:gd name="T9" fmla="*/ 248 h 264"/>
                <a:gd name="T10" fmla="*/ 307 w 672"/>
                <a:gd name="T11" fmla="*/ 225 h 264"/>
                <a:gd name="T12" fmla="*/ 243 w 672"/>
                <a:gd name="T13" fmla="*/ 201 h 264"/>
                <a:gd name="T14" fmla="*/ 190 w 672"/>
                <a:gd name="T15" fmla="*/ 166 h 264"/>
                <a:gd name="T16" fmla="*/ 127 w 672"/>
                <a:gd name="T17" fmla="*/ 118 h 264"/>
                <a:gd name="T18" fmla="*/ 63 w 672"/>
                <a:gd name="T19" fmla="*/ 71 h 264"/>
                <a:gd name="T20" fmla="*/ 0 w 672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72" h="264">
                  <a:moveTo>
                    <a:pt x="672" y="264"/>
                  </a:moveTo>
                  <a:lnTo>
                    <a:pt x="595" y="253"/>
                  </a:lnTo>
                  <a:lnTo>
                    <a:pt x="518" y="253"/>
                  </a:lnTo>
                  <a:lnTo>
                    <a:pt x="452" y="242"/>
                  </a:lnTo>
                  <a:lnTo>
                    <a:pt x="386" y="231"/>
                  </a:lnTo>
                  <a:lnTo>
                    <a:pt x="320" y="209"/>
                  </a:lnTo>
                  <a:lnTo>
                    <a:pt x="253" y="187"/>
                  </a:lnTo>
                  <a:lnTo>
                    <a:pt x="198" y="154"/>
                  </a:lnTo>
                  <a:lnTo>
                    <a:pt x="132" y="110"/>
                  </a:lnTo>
                  <a:lnTo>
                    <a:pt x="66" y="6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197"/>
          <p:cNvGrpSpPr>
            <a:grpSpLocks/>
          </p:cNvGrpSpPr>
          <p:nvPr/>
        </p:nvGrpSpPr>
        <p:grpSpPr bwMode="auto">
          <a:xfrm>
            <a:off x="4038600" y="3971925"/>
            <a:ext cx="2817813" cy="1643063"/>
            <a:chOff x="1721" y="2451"/>
            <a:chExt cx="1775" cy="1035"/>
          </a:xfrm>
        </p:grpSpPr>
        <p:sp>
          <p:nvSpPr>
            <p:cNvPr id="32230" name="Freeform 198"/>
            <p:cNvSpPr>
              <a:spLocks/>
            </p:cNvSpPr>
            <p:nvPr/>
          </p:nvSpPr>
          <p:spPr bwMode="auto">
            <a:xfrm>
              <a:off x="1721" y="2451"/>
              <a:ext cx="1048" cy="573"/>
            </a:xfrm>
            <a:custGeom>
              <a:avLst/>
              <a:gdLst>
                <a:gd name="T0" fmla="*/ 1048 w 1048"/>
                <a:gd name="T1" fmla="*/ 573 h 573"/>
                <a:gd name="T2" fmla="*/ 1004 w 1048"/>
                <a:gd name="T3" fmla="*/ 507 h 573"/>
                <a:gd name="T4" fmla="*/ 948 w 1048"/>
                <a:gd name="T5" fmla="*/ 441 h 573"/>
                <a:gd name="T6" fmla="*/ 893 w 1048"/>
                <a:gd name="T7" fmla="*/ 385 h 573"/>
                <a:gd name="T8" fmla="*/ 838 w 1048"/>
                <a:gd name="T9" fmla="*/ 330 h 573"/>
                <a:gd name="T10" fmla="*/ 783 w 1048"/>
                <a:gd name="T11" fmla="*/ 286 h 573"/>
                <a:gd name="T12" fmla="*/ 717 w 1048"/>
                <a:gd name="T13" fmla="*/ 242 h 573"/>
                <a:gd name="T14" fmla="*/ 651 w 1048"/>
                <a:gd name="T15" fmla="*/ 198 h 573"/>
                <a:gd name="T16" fmla="*/ 563 w 1048"/>
                <a:gd name="T17" fmla="*/ 165 h 573"/>
                <a:gd name="T18" fmla="*/ 474 w 1048"/>
                <a:gd name="T19" fmla="*/ 121 h 573"/>
                <a:gd name="T20" fmla="*/ 364 w 1048"/>
                <a:gd name="T21" fmla="*/ 88 h 573"/>
                <a:gd name="T22" fmla="*/ 254 w 1048"/>
                <a:gd name="T23" fmla="*/ 55 h 573"/>
                <a:gd name="T24" fmla="*/ 133 w 1048"/>
                <a:gd name="T25" fmla="*/ 22 h 573"/>
                <a:gd name="T26" fmla="*/ 0 w 1048"/>
                <a:gd name="T27" fmla="*/ 0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48"/>
                <a:gd name="T43" fmla="*/ 0 h 573"/>
                <a:gd name="T44" fmla="*/ 1048 w 1048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48" h="573">
                  <a:moveTo>
                    <a:pt x="1048" y="573"/>
                  </a:moveTo>
                  <a:lnTo>
                    <a:pt x="1004" y="507"/>
                  </a:lnTo>
                  <a:lnTo>
                    <a:pt x="948" y="441"/>
                  </a:lnTo>
                  <a:lnTo>
                    <a:pt x="893" y="385"/>
                  </a:lnTo>
                  <a:lnTo>
                    <a:pt x="838" y="330"/>
                  </a:lnTo>
                  <a:lnTo>
                    <a:pt x="783" y="286"/>
                  </a:lnTo>
                  <a:lnTo>
                    <a:pt x="717" y="242"/>
                  </a:lnTo>
                  <a:lnTo>
                    <a:pt x="651" y="198"/>
                  </a:lnTo>
                  <a:lnTo>
                    <a:pt x="563" y="165"/>
                  </a:lnTo>
                  <a:lnTo>
                    <a:pt x="474" y="121"/>
                  </a:lnTo>
                  <a:lnTo>
                    <a:pt x="364" y="88"/>
                  </a:lnTo>
                  <a:lnTo>
                    <a:pt x="254" y="55"/>
                  </a:lnTo>
                  <a:lnTo>
                    <a:pt x="133" y="2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31" name="Freeform 199"/>
            <p:cNvSpPr>
              <a:spLocks/>
            </p:cNvSpPr>
            <p:nvPr/>
          </p:nvSpPr>
          <p:spPr bwMode="auto">
            <a:xfrm>
              <a:off x="2769" y="3024"/>
              <a:ext cx="727" cy="462"/>
            </a:xfrm>
            <a:custGeom>
              <a:avLst/>
              <a:gdLst>
                <a:gd name="T0" fmla="*/ 727 w 727"/>
                <a:gd name="T1" fmla="*/ 462 h 462"/>
                <a:gd name="T2" fmla="*/ 650 w 727"/>
                <a:gd name="T3" fmla="*/ 451 h 462"/>
                <a:gd name="T4" fmla="*/ 584 w 727"/>
                <a:gd name="T5" fmla="*/ 440 h 462"/>
                <a:gd name="T6" fmla="*/ 518 w 727"/>
                <a:gd name="T7" fmla="*/ 418 h 462"/>
                <a:gd name="T8" fmla="*/ 463 w 727"/>
                <a:gd name="T9" fmla="*/ 396 h 462"/>
                <a:gd name="T10" fmla="*/ 408 w 727"/>
                <a:gd name="T11" fmla="*/ 363 h 462"/>
                <a:gd name="T12" fmla="*/ 353 w 727"/>
                <a:gd name="T13" fmla="*/ 330 h 462"/>
                <a:gd name="T14" fmla="*/ 286 w 727"/>
                <a:gd name="T15" fmla="*/ 286 h 462"/>
                <a:gd name="T16" fmla="*/ 220 w 727"/>
                <a:gd name="T17" fmla="*/ 231 h 462"/>
                <a:gd name="T18" fmla="*/ 154 w 727"/>
                <a:gd name="T19" fmla="*/ 165 h 462"/>
                <a:gd name="T20" fmla="*/ 77 w 727"/>
                <a:gd name="T21" fmla="*/ 88 h 462"/>
                <a:gd name="T22" fmla="*/ 0 w 727"/>
                <a:gd name="T23" fmla="*/ 0 h 4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7"/>
                <a:gd name="T37" fmla="*/ 0 h 462"/>
                <a:gd name="T38" fmla="*/ 727 w 727"/>
                <a:gd name="T39" fmla="*/ 462 h 4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7" h="462">
                  <a:moveTo>
                    <a:pt x="727" y="462"/>
                  </a:moveTo>
                  <a:lnTo>
                    <a:pt x="650" y="451"/>
                  </a:lnTo>
                  <a:lnTo>
                    <a:pt x="584" y="440"/>
                  </a:lnTo>
                  <a:lnTo>
                    <a:pt x="518" y="418"/>
                  </a:lnTo>
                  <a:lnTo>
                    <a:pt x="463" y="396"/>
                  </a:lnTo>
                  <a:lnTo>
                    <a:pt x="408" y="363"/>
                  </a:lnTo>
                  <a:lnTo>
                    <a:pt x="353" y="330"/>
                  </a:lnTo>
                  <a:lnTo>
                    <a:pt x="286" y="286"/>
                  </a:lnTo>
                  <a:lnTo>
                    <a:pt x="220" y="231"/>
                  </a:lnTo>
                  <a:lnTo>
                    <a:pt x="154" y="165"/>
                  </a:lnTo>
                  <a:lnTo>
                    <a:pt x="77" y="8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Rectangle 200"/>
          <p:cNvSpPr>
            <a:spLocks noChangeArrowheads="1"/>
          </p:cNvSpPr>
          <p:nvPr/>
        </p:nvSpPr>
        <p:spPr bwMode="auto">
          <a:xfrm>
            <a:off x="7615238" y="3076575"/>
            <a:ext cx="1328737" cy="274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solidFill>
                  <a:srgbClr val="FF0000"/>
                </a:solidFill>
                <a:latin typeface="+mn-ea"/>
                <a:ea typeface="+mn-ea"/>
              </a:rPr>
              <a:t>幅度裕度</a:t>
            </a:r>
            <a:r>
              <a:rPr lang="en-US" altLang="zh-CN" sz="1800" b="1" i="1" kern="0" dirty="0" smtClean="0">
                <a:solidFill>
                  <a:srgbClr val="FF0000"/>
                </a:solidFill>
              </a:rPr>
              <a:t>G</a:t>
            </a:r>
            <a:r>
              <a:rPr lang="en-US" altLang="zh-CN" sz="1800" b="1" kern="0" baseline="-25000" dirty="0" smtClean="0">
                <a:solidFill>
                  <a:srgbClr val="FF0000"/>
                </a:solidFill>
              </a:rPr>
              <a:t>m</a:t>
            </a:r>
            <a:endParaRPr lang="en-US" altLang="zh-CN" b="1" kern="0" dirty="0" smtClean="0">
              <a:solidFill>
                <a:srgbClr val="FF0000"/>
              </a:solidFill>
            </a:endParaRPr>
          </a:p>
        </p:txBody>
      </p:sp>
      <p:sp>
        <p:nvSpPr>
          <p:cNvPr id="27" name="Freeform 201"/>
          <p:cNvSpPr>
            <a:spLocks/>
          </p:cNvSpPr>
          <p:nvPr/>
        </p:nvSpPr>
        <p:spPr bwMode="auto">
          <a:xfrm>
            <a:off x="7312025" y="5200650"/>
            <a:ext cx="87313" cy="69850"/>
          </a:xfrm>
          <a:custGeom>
            <a:avLst/>
            <a:gdLst>
              <a:gd name="T0" fmla="*/ 0 w 55"/>
              <a:gd name="T1" fmla="*/ 55443443 h 44"/>
              <a:gd name="T2" fmla="*/ 27720771 w 55"/>
              <a:gd name="T3" fmla="*/ 0 h 44"/>
              <a:gd name="T4" fmla="*/ 83163888 w 55"/>
              <a:gd name="T5" fmla="*/ 0 h 44"/>
              <a:gd name="T6" fmla="*/ 138607017 w 55"/>
              <a:gd name="T7" fmla="*/ 55443443 h 44"/>
              <a:gd name="T8" fmla="*/ 83163888 w 55"/>
              <a:gd name="T9" fmla="*/ 110886886 h 44"/>
              <a:gd name="T10" fmla="*/ 27720771 w 55"/>
              <a:gd name="T11" fmla="*/ 110886886 h 44"/>
              <a:gd name="T12" fmla="*/ 0 w 55"/>
              <a:gd name="T13" fmla="*/ 55443443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"/>
              <a:gd name="T22" fmla="*/ 0 h 44"/>
              <a:gd name="T23" fmla="*/ 55 w 55"/>
              <a:gd name="T24" fmla="*/ 44 h 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" h="44">
                <a:moveTo>
                  <a:pt x="0" y="22"/>
                </a:moveTo>
                <a:lnTo>
                  <a:pt x="11" y="0"/>
                </a:lnTo>
                <a:lnTo>
                  <a:pt x="33" y="0"/>
                </a:lnTo>
                <a:lnTo>
                  <a:pt x="55" y="22"/>
                </a:lnTo>
                <a:lnTo>
                  <a:pt x="33" y="44"/>
                </a:lnTo>
                <a:lnTo>
                  <a:pt x="11" y="44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202"/>
          <p:cNvGrpSpPr>
            <a:grpSpLocks/>
          </p:cNvGrpSpPr>
          <p:nvPr/>
        </p:nvGrpSpPr>
        <p:grpSpPr bwMode="auto">
          <a:xfrm>
            <a:off x="7624763" y="4460875"/>
            <a:ext cx="87312" cy="1084263"/>
            <a:chOff x="4092" y="2759"/>
            <a:chExt cx="55" cy="683"/>
          </a:xfrm>
        </p:grpSpPr>
        <p:sp>
          <p:nvSpPr>
            <p:cNvPr id="32226" name="Line 203"/>
            <p:cNvSpPr>
              <a:spLocks noChangeShapeType="1"/>
            </p:cNvSpPr>
            <p:nvPr/>
          </p:nvSpPr>
          <p:spPr bwMode="auto">
            <a:xfrm>
              <a:off x="4125" y="2759"/>
              <a:ext cx="1" cy="21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27" name="Freeform 204"/>
            <p:cNvSpPr>
              <a:spLocks/>
            </p:cNvSpPr>
            <p:nvPr/>
          </p:nvSpPr>
          <p:spPr bwMode="auto">
            <a:xfrm>
              <a:off x="4092" y="2836"/>
              <a:ext cx="55" cy="133"/>
            </a:xfrm>
            <a:custGeom>
              <a:avLst/>
              <a:gdLst>
                <a:gd name="T0" fmla="*/ 0 w 55"/>
                <a:gd name="T1" fmla="*/ 0 h 133"/>
                <a:gd name="T2" fmla="*/ 33 w 55"/>
                <a:gd name="T3" fmla="*/ 23 h 133"/>
                <a:gd name="T4" fmla="*/ 55 w 55"/>
                <a:gd name="T5" fmla="*/ 0 h 133"/>
                <a:gd name="T6" fmla="*/ 33 w 55"/>
                <a:gd name="T7" fmla="*/ 133 h 133"/>
                <a:gd name="T8" fmla="*/ 0 w 55"/>
                <a:gd name="T9" fmla="*/ 0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33"/>
                <a:gd name="T17" fmla="*/ 55 w 55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33">
                  <a:moveTo>
                    <a:pt x="0" y="0"/>
                  </a:moveTo>
                  <a:lnTo>
                    <a:pt x="33" y="23"/>
                  </a:lnTo>
                  <a:lnTo>
                    <a:pt x="55" y="0"/>
                  </a:lnTo>
                  <a:lnTo>
                    <a:pt x="33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28" name="Line 205"/>
            <p:cNvSpPr>
              <a:spLocks noChangeShapeType="1"/>
            </p:cNvSpPr>
            <p:nvPr/>
          </p:nvSpPr>
          <p:spPr bwMode="auto">
            <a:xfrm>
              <a:off x="4125" y="3233"/>
              <a:ext cx="1" cy="20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29" name="Freeform 206"/>
            <p:cNvSpPr>
              <a:spLocks/>
            </p:cNvSpPr>
            <p:nvPr/>
          </p:nvSpPr>
          <p:spPr bwMode="auto">
            <a:xfrm>
              <a:off x="4092" y="3233"/>
              <a:ext cx="55" cy="132"/>
            </a:xfrm>
            <a:custGeom>
              <a:avLst/>
              <a:gdLst>
                <a:gd name="T0" fmla="*/ 0 w 55"/>
                <a:gd name="T1" fmla="*/ 132 h 132"/>
                <a:gd name="T2" fmla="*/ 33 w 55"/>
                <a:gd name="T3" fmla="*/ 110 h 132"/>
                <a:gd name="T4" fmla="*/ 55 w 55"/>
                <a:gd name="T5" fmla="*/ 132 h 132"/>
                <a:gd name="T6" fmla="*/ 33 w 55"/>
                <a:gd name="T7" fmla="*/ 0 h 132"/>
                <a:gd name="T8" fmla="*/ 0 w 55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32"/>
                <a:gd name="T17" fmla="*/ 55 w 55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32">
                  <a:moveTo>
                    <a:pt x="0" y="132"/>
                  </a:moveTo>
                  <a:lnTo>
                    <a:pt x="33" y="110"/>
                  </a:lnTo>
                  <a:lnTo>
                    <a:pt x="55" y="132"/>
                  </a:lnTo>
                  <a:lnTo>
                    <a:pt x="33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Rectangle 207"/>
          <p:cNvSpPr>
            <a:spLocks noChangeArrowheads="1"/>
          </p:cNvSpPr>
          <p:nvPr/>
        </p:nvSpPr>
        <p:spPr bwMode="auto">
          <a:xfrm>
            <a:off x="7527925" y="4859338"/>
            <a:ext cx="1376363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solidFill>
                  <a:srgbClr val="FF0000"/>
                </a:solidFill>
                <a:latin typeface="+mn-ea"/>
                <a:ea typeface="+mn-ea"/>
              </a:rPr>
              <a:t>相位裕度</a:t>
            </a:r>
            <a:r>
              <a:rPr lang="el-GR" altLang="zh-CN" sz="1800" b="1" i="1" kern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m</a:t>
            </a:r>
            <a:endParaRPr lang="en-US" altLang="zh-CN" b="1" kern="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208"/>
          <p:cNvSpPr>
            <a:spLocks noChangeArrowheads="1"/>
          </p:cNvSpPr>
          <p:nvPr/>
        </p:nvSpPr>
        <p:spPr bwMode="auto">
          <a:xfrm>
            <a:off x="3068638" y="5073650"/>
            <a:ext cx="979487" cy="274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b="1" kern="0" smtClean="0">
                <a:solidFill>
                  <a:srgbClr val="000000"/>
                </a:solidFill>
              </a:rPr>
              <a:t>－</a:t>
            </a:r>
            <a:r>
              <a:rPr lang="en-US" altLang="zh-CN" sz="1800" b="1" kern="0" smtClean="0">
                <a:solidFill>
                  <a:srgbClr val="000000"/>
                </a:solidFill>
              </a:rPr>
              <a:t>180°</a:t>
            </a:r>
            <a:endParaRPr lang="en-US" altLang="zh-CN" b="1" kern="0" smtClean="0">
              <a:solidFill>
                <a:srgbClr val="000000"/>
              </a:solidFill>
            </a:endParaRPr>
          </a:p>
        </p:txBody>
      </p:sp>
      <p:sp>
        <p:nvSpPr>
          <p:cNvPr id="35" name="Freeform 209"/>
          <p:cNvSpPr>
            <a:spLocks/>
          </p:cNvSpPr>
          <p:nvPr/>
        </p:nvSpPr>
        <p:spPr bwMode="auto">
          <a:xfrm>
            <a:off x="6489700" y="5503863"/>
            <a:ext cx="69850" cy="87312"/>
          </a:xfrm>
          <a:custGeom>
            <a:avLst/>
            <a:gdLst>
              <a:gd name="T0" fmla="*/ 0 w 44"/>
              <a:gd name="T1" fmla="*/ 83166428 h 55"/>
              <a:gd name="T2" fmla="*/ 27722515 w 44"/>
              <a:gd name="T3" fmla="*/ 0 h 55"/>
              <a:gd name="T4" fmla="*/ 83165946 w 44"/>
              <a:gd name="T5" fmla="*/ 0 h 55"/>
              <a:gd name="T6" fmla="*/ 110886886 w 44"/>
              <a:gd name="T7" fmla="*/ 83166428 h 55"/>
              <a:gd name="T8" fmla="*/ 83165946 w 44"/>
              <a:gd name="T9" fmla="*/ 138610192 h 55"/>
              <a:gd name="T10" fmla="*/ 27722515 w 44"/>
              <a:gd name="T11" fmla="*/ 138610192 h 55"/>
              <a:gd name="T12" fmla="*/ 0 w 44"/>
              <a:gd name="T13" fmla="*/ 8316642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55"/>
              <a:gd name="T23" fmla="*/ 44 w 44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55">
                <a:moveTo>
                  <a:pt x="0" y="33"/>
                </a:moveTo>
                <a:lnTo>
                  <a:pt x="11" y="0"/>
                </a:lnTo>
                <a:lnTo>
                  <a:pt x="33" y="0"/>
                </a:lnTo>
                <a:lnTo>
                  <a:pt x="44" y="33"/>
                </a:lnTo>
                <a:lnTo>
                  <a:pt x="33" y="55"/>
                </a:lnTo>
                <a:lnTo>
                  <a:pt x="11" y="55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210"/>
          <p:cNvSpPr>
            <a:spLocks noChangeArrowheads="1"/>
          </p:cNvSpPr>
          <p:nvPr/>
        </p:nvSpPr>
        <p:spPr bwMode="auto">
          <a:xfrm>
            <a:off x="6126163" y="4076700"/>
            <a:ext cx="1524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i="1" kern="0" dirty="0" smtClean="0">
                <a:solidFill>
                  <a:srgbClr val="000000"/>
                </a:solidFill>
              </a:rPr>
              <a:t>A</a:t>
            </a:r>
            <a:endParaRPr lang="en-US" altLang="zh-CN" b="1" kern="0" dirty="0" smtClean="0">
              <a:solidFill>
                <a:srgbClr val="000000"/>
              </a:solidFill>
            </a:endParaRPr>
          </a:p>
        </p:txBody>
      </p:sp>
      <p:sp>
        <p:nvSpPr>
          <p:cNvPr id="37" name="Freeform 211"/>
          <p:cNvSpPr>
            <a:spLocks/>
          </p:cNvSpPr>
          <p:nvPr/>
        </p:nvSpPr>
        <p:spPr bwMode="auto">
          <a:xfrm>
            <a:off x="6489700" y="4770438"/>
            <a:ext cx="69850" cy="69850"/>
          </a:xfrm>
          <a:custGeom>
            <a:avLst/>
            <a:gdLst>
              <a:gd name="T0" fmla="*/ 0 w 44"/>
              <a:gd name="T1" fmla="*/ 55443443 h 44"/>
              <a:gd name="T2" fmla="*/ 27722515 w 44"/>
              <a:gd name="T3" fmla="*/ 0 h 44"/>
              <a:gd name="T4" fmla="*/ 83165946 w 44"/>
              <a:gd name="T5" fmla="*/ 0 h 44"/>
              <a:gd name="T6" fmla="*/ 110886886 w 44"/>
              <a:gd name="T7" fmla="*/ 55443443 h 44"/>
              <a:gd name="T8" fmla="*/ 83165946 w 44"/>
              <a:gd name="T9" fmla="*/ 110886886 h 44"/>
              <a:gd name="T10" fmla="*/ 27722515 w 44"/>
              <a:gd name="T11" fmla="*/ 110886886 h 44"/>
              <a:gd name="T12" fmla="*/ 0 w 44"/>
              <a:gd name="T13" fmla="*/ 55443443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44"/>
              <a:gd name="T23" fmla="*/ 44 w 44"/>
              <a:gd name="T24" fmla="*/ 44 h 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44">
                <a:moveTo>
                  <a:pt x="0" y="22"/>
                </a:moveTo>
                <a:lnTo>
                  <a:pt x="11" y="0"/>
                </a:lnTo>
                <a:lnTo>
                  <a:pt x="33" y="0"/>
                </a:lnTo>
                <a:lnTo>
                  <a:pt x="44" y="22"/>
                </a:lnTo>
                <a:lnTo>
                  <a:pt x="33" y="44"/>
                </a:lnTo>
                <a:lnTo>
                  <a:pt x="11" y="44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212"/>
          <p:cNvSpPr>
            <a:spLocks noChangeArrowheads="1"/>
          </p:cNvSpPr>
          <p:nvPr/>
        </p:nvSpPr>
        <p:spPr bwMode="auto">
          <a:xfrm>
            <a:off x="6124575" y="4833938"/>
            <a:ext cx="1524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i="1" kern="0" dirty="0" smtClean="0">
                <a:solidFill>
                  <a:srgbClr val="000000"/>
                </a:solidFill>
              </a:rPr>
              <a:t>B</a:t>
            </a:r>
            <a:endParaRPr lang="en-US" altLang="zh-CN" b="1" kern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9" name="Object 420"/>
          <p:cNvGraphicFramePr>
            <a:graphicFrameLocks noChangeAspect="1"/>
          </p:cNvGraphicFramePr>
          <p:nvPr/>
        </p:nvGraphicFramePr>
        <p:xfrm>
          <a:off x="8945563" y="4772025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" name="公式" r:id="rId3" imgW="444600" imgH="241200" progId="Equation.3">
                  <p:embed/>
                </p:oleObj>
              </mc:Choice>
              <mc:Fallback>
                <p:oleObj name="公式" r:id="rId3" imgW="444600" imgH="241200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5563" y="4772025"/>
                        <a:ext cx="68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21"/>
          <p:cNvGraphicFramePr>
            <a:graphicFrameLocks noChangeAspect="1"/>
          </p:cNvGraphicFramePr>
          <p:nvPr/>
        </p:nvGraphicFramePr>
        <p:xfrm>
          <a:off x="8937625" y="3028950"/>
          <a:ext cx="9715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2" name="公式" r:id="rId5" imgW="635040" imgH="216000" progId="Equation.3">
                  <p:embed/>
                </p:oleObj>
              </mc:Choice>
              <mc:Fallback>
                <p:oleObj name="公式" r:id="rId5" imgW="635040" imgH="21600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25" y="3028950"/>
                        <a:ext cx="9715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16"/>
          <p:cNvSpPr>
            <a:spLocks noChangeArrowheads="1"/>
          </p:cNvSpPr>
          <p:nvPr/>
        </p:nvSpPr>
        <p:spPr bwMode="auto">
          <a:xfrm>
            <a:off x="7010400" y="1433513"/>
            <a:ext cx="2179638" cy="4016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+mn-ea"/>
                <a:ea typeface="+mn-ea"/>
              </a:rPr>
              <a:t>增益交界频率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" name="Rectangle 217"/>
          <p:cNvSpPr>
            <a:spLocks noChangeArrowheads="1"/>
          </p:cNvSpPr>
          <p:nvPr/>
        </p:nvSpPr>
        <p:spPr bwMode="auto">
          <a:xfrm>
            <a:off x="8067675" y="3482975"/>
            <a:ext cx="2062163" cy="401638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+mn-ea"/>
                <a:ea typeface="+mn-ea"/>
              </a:rPr>
              <a:t>相位交界频率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43" name="Line 218"/>
          <p:cNvSpPr>
            <a:spLocks noChangeShapeType="1"/>
          </p:cNvSpPr>
          <p:nvPr/>
        </p:nvSpPr>
        <p:spPr bwMode="auto">
          <a:xfrm flipH="1">
            <a:off x="6583363" y="1881188"/>
            <a:ext cx="652462" cy="649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lg" len="lg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Line 219"/>
          <p:cNvSpPr>
            <a:spLocks noChangeShapeType="1"/>
          </p:cNvSpPr>
          <p:nvPr/>
        </p:nvSpPr>
        <p:spPr bwMode="auto">
          <a:xfrm flipH="1">
            <a:off x="7402513" y="3748088"/>
            <a:ext cx="665162" cy="179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lg" len="lg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" name="Object 422"/>
          <p:cNvGraphicFramePr>
            <a:graphicFrameLocks noChangeAspect="1"/>
          </p:cNvGraphicFramePr>
          <p:nvPr/>
        </p:nvGraphicFramePr>
        <p:xfrm>
          <a:off x="1701800" y="3889375"/>
          <a:ext cx="10969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3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889375"/>
                        <a:ext cx="10969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21"/>
          <p:cNvSpPr>
            <a:spLocks noChangeArrowheads="1"/>
          </p:cNvSpPr>
          <p:nvPr/>
        </p:nvSpPr>
        <p:spPr bwMode="auto">
          <a:xfrm>
            <a:off x="2825750" y="3911600"/>
            <a:ext cx="9382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kern="0" dirty="0" smtClean="0">
                <a:solidFill>
                  <a:srgbClr val="FF00FF"/>
                </a:solidFill>
                <a:latin typeface="+mn-ea"/>
                <a:ea typeface="+mn-ea"/>
              </a:rPr>
              <a:t>振荡</a:t>
            </a:r>
          </a:p>
        </p:txBody>
      </p:sp>
      <p:graphicFrame>
        <p:nvGraphicFramePr>
          <p:cNvPr id="47" name="Object 423"/>
          <p:cNvGraphicFramePr>
            <a:graphicFrameLocks noChangeAspect="1"/>
          </p:cNvGraphicFramePr>
          <p:nvPr/>
        </p:nvGraphicFramePr>
        <p:xfrm>
          <a:off x="1701800" y="3330575"/>
          <a:ext cx="1074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4"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330575"/>
                        <a:ext cx="10747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23"/>
          <p:cNvSpPr>
            <a:spLocks noChangeArrowheads="1"/>
          </p:cNvSpPr>
          <p:nvPr/>
        </p:nvSpPr>
        <p:spPr bwMode="auto">
          <a:xfrm>
            <a:off x="2871788" y="3348038"/>
            <a:ext cx="8572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kern="0" dirty="0" smtClean="0">
                <a:solidFill>
                  <a:srgbClr val="0000FF"/>
                </a:solidFill>
                <a:latin typeface="+mn-ea"/>
                <a:ea typeface="+mn-ea"/>
              </a:rPr>
              <a:t>稳定</a:t>
            </a:r>
          </a:p>
        </p:txBody>
      </p:sp>
      <p:sp>
        <p:nvSpPr>
          <p:cNvPr id="49" name="Rectangle 224"/>
          <p:cNvSpPr>
            <a:spLocks noChangeArrowheads="1"/>
          </p:cNvSpPr>
          <p:nvPr/>
        </p:nvSpPr>
        <p:spPr bwMode="auto">
          <a:xfrm>
            <a:off x="1862138" y="2709863"/>
            <a:ext cx="1504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判断方法</a:t>
            </a:r>
          </a:p>
        </p:txBody>
      </p:sp>
      <p:sp>
        <p:nvSpPr>
          <p:cNvPr id="50" name="Line 225"/>
          <p:cNvSpPr>
            <a:spLocks noChangeShapeType="1"/>
          </p:cNvSpPr>
          <p:nvPr/>
        </p:nvSpPr>
        <p:spPr bwMode="auto">
          <a:xfrm>
            <a:off x="4029075" y="5218113"/>
            <a:ext cx="40560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226"/>
          <p:cNvSpPr>
            <a:spLocks noChangeShapeType="1"/>
          </p:cNvSpPr>
          <p:nvPr/>
        </p:nvSpPr>
        <p:spPr bwMode="auto">
          <a:xfrm>
            <a:off x="4033838" y="4797425"/>
            <a:ext cx="40560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227"/>
          <p:cNvSpPr>
            <a:spLocks noChangeShapeType="1"/>
          </p:cNvSpPr>
          <p:nvPr/>
        </p:nvSpPr>
        <p:spPr bwMode="auto">
          <a:xfrm rot="16200000">
            <a:off x="5011737" y="4129088"/>
            <a:ext cx="302577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228"/>
          <p:cNvSpPr>
            <a:spLocks noChangeShapeType="1"/>
          </p:cNvSpPr>
          <p:nvPr/>
        </p:nvSpPr>
        <p:spPr bwMode="auto">
          <a:xfrm rot="16200000">
            <a:off x="6320632" y="4334669"/>
            <a:ext cx="20494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" name="Group 229"/>
          <p:cNvGrpSpPr>
            <a:grpSpLocks/>
          </p:cNvGrpSpPr>
          <p:nvPr/>
        </p:nvGrpSpPr>
        <p:grpSpPr bwMode="auto">
          <a:xfrm>
            <a:off x="3867150" y="3136900"/>
            <a:ext cx="4144963" cy="2628900"/>
            <a:chOff x="1613" y="2087"/>
            <a:chExt cx="2611" cy="1656"/>
          </a:xfrm>
        </p:grpSpPr>
        <p:sp>
          <p:nvSpPr>
            <p:cNvPr id="55" name="Line 230"/>
            <p:cNvSpPr>
              <a:spLocks noChangeShapeType="1"/>
            </p:cNvSpPr>
            <p:nvPr/>
          </p:nvSpPr>
          <p:spPr bwMode="auto">
            <a:xfrm flipV="1">
              <a:off x="1721" y="2195"/>
              <a:ext cx="1" cy="15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231"/>
            <p:cNvSpPr>
              <a:spLocks/>
            </p:cNvSpPr>
            <p:nvPr/>
          </p:nvSpPr>
          <p:spPr bwMode="auto">
            <a:xfrm>
              <a:off x="1699" y="2145"/>
              <a:ext cx="55" cy="132"/>
            </a:xfrm>
            <a:custGeom>
              <a:avLst/>
              <a:gdLst>
                <a:gd name="T0" fmla="*/ 0 w 55"/>
                <a:gd name="T1" fmla="*/ 132 h 132"/>
                <a:gd name="T2" fmla="*/ 22 w 55"/>
                <a:gd name="T3" fmla="*/ 110 h 132"/>
                <a:gd name="T4" fmla="*/ 55 w 55"/>
                <a:gd name="T5" fmla="*/ 132 h 132"/>
                <a:gd name="T6" fmla="*/ 22 w 55"/>
                <a:gd name="T7" fmla="*/ 0 h 132"/>
                <a:gd name="T8" fmla="*/ 0 w 55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2">
                  <a:moveTo>
                    <a:pt x="0" y="132"/>
                  </a:moveTo>
                  <a:lnTo>
                    <a:pt x="22" y="110"/>
                  </a:lnTo>
                  <a:lnTo>
                    <a:pt x="55" y="132"/>
                  </a:lnTo>
                  <a:lnTo>
                    <a:pt x="22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232"/>
            <p:cNvSpPr>
              <a:spLocks noChangeShapeType="1"/>
            </p:cNvSpPr>
            <p:nvPr/>
          </p:nvSpPr>
          <p:spPr bwMode="auto">
            <a:xfrm>
              <a:off x="1721" y="2613"/>
              <a:ext cx="250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Freeform 233"/>
            <p:cNvSpPr>
              <a:spLocks/>
            </p:cNvSpPr>
            <p:nvPr/>
          </p:nvSpPr>
          <p:spPr bwMode="auto">
            <a:xfrm>
              <a:off x="4092" y="2580"/>
              <a:ext cx="132" cy="55"/>
            </a:xfrm>
            <a:custGeom>
              <a:avLst/>
              <a:gdLst>
                <a:gd name="T0" fmla="*/ 0 w 132"/>
                <a:gd name="T1" fmla="*/ 0 h 55"/>
                <a:gd name="T2" fmla="*/ 22 w 132"/>
                <a:gd name="T3" fmla="*/ 33 h 55"/>
                <a:gd name="T4" fmla="*/ 0 w 132"/>
                <a:gd name="T5" fmla="*/ 55 h 55"/>
                <a:gd name="T6" fmla="*/ 132 w 132"/>
                <a:gd name="T7" fmla="*/ 33 h 55"/>
                <a:gd name="T8" fmla="*/ 0 w 13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55">
                  <a:moveTo>
                    <a:pt x="0" y="0"/>
                  </a:moveTo>
                  <a:lnTo>
                    <a:pt x="22" y="33"/>
                  </a:lnTo>
                  <a:lnTo>
                    <a:pt x="0" y="55"/>
                  </a:lnTo>
                  <a:lnTo>
                    <a:pt x="13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1773" y="2099"/>
              <a:ext cx="41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相移</a:t>
              </a:r>
              <a:endParaRPr lang="zh-CN" altLang="en-US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Rectangle 235"/>
            <p:cNvSpPr>
              <a:spLocks noChangeArrowheads="1"/>
            </p:cNvSpPr>
            <p:nvPr/>
          </p:nvSpPr>
          <p:spPr bwMode="auto">
            <a:xfrm>
              <a:off x="1613" y="2525"/>
              <a:ext cx="7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0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Rectangle 236"/>
            <p:cNvSpPr>
              <a:spLocks noChangeArrowheads="1"/>
            </p:cNvSpPr>
            <p:nvPr/>
          </p:nvSpPr>
          <p:spPr bwMode="auto">
            <a:xfrm>
              <a:off x="4123" y="2646"/>
              <a:ext cx="48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2168" name="Object 424"/>
            <p:cNvGraphicFramePr>
              <a:graphicFrameLocks noChangeAspect="1"/>
            </p:cNvGraphicFramePr>
            <p:nvPr/>
          </p:nvGraphicFramePr>
          <p:xfrm>
            <a:off x="2125" y="2087"/>
            <a:ext cx="46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5" name="公式" r:id="rId11" imgW="393529" imgH="203112" progId="Equation.3">
                    <p:embed/>
                  </p:oleObj>
                </mc:Choice>
                <mc:Fallback>
                  <p:oleObj name="公式" r:id="rId11" imgW="393529" imgH="203112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2087"/>
                          <a:ext cx="46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238"/>
          <p:cNvGrpSpPr>
            <a:grpSpLocks/>
          </p:cNvGrpSpPr>
          <p:nvPr/>
        </p:nvGrpSpPr>
        <p:grpSpPr bwMode="auto">
          <a:xfrm>
            <a:off x="3867150" y="1068388"/>
            <a:ext cx="4748213" cy="2065337"/>
            <a:chOff x="1613" y="784"/>
            <a:chExt cx="2991" cy="1301"/>
          </a:xfrm>
        </p:grpSpPr>
        <p:sp>
          <p:nvSpPr>
            <p:cNvPr id="64" name="Line 239"/>
            <p:cNvSpPr>
              <a:spLocks noChangeShapeType="1"/>
            </p:cNvSpPr>
            <p:nvPr/>
          </p:nvSpPr>
          <p:spPr bwMode="auto">
            <a:xfrm>
              <a:off x="1721" y="1789"/>
              <a:ext cx="250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Freeform 240"/>
            <p:cNvSpPr>
              <a:spLocks/>
            </p:cNvSpPr>
            <p:nvPr/>
          </p:nvSpPr>
          <p:spPr bwMode="auto">
            <a:xfrm>
              <a:off x="4092" y="1759"/>
              <a:ext cx="132" cy="49"/>
            </a:xfrm>
            <a:custGeom>
              <a:avLst/>
              <a:gdLst>
                <a:gd name="T0" fmla="*/ 0 w 132"/>
                <a:gd name="T1" fmla="*/ 0 h 55"/>
                <a:gd name="T2" fmla="*/ 22 w 132"/>
                <a:gd name="T3" fmla="*/ 29 h 55"/>
                <a:gd name="T4" fmla="*/ 0 w 132"/>
                <a:gd name="T5" fmla="*/ 49 h 55"/>
                <a:gd name="T6" fmla="*/ 132 w 132"/>
                <a:gd name="T7" fmla="*/ 29 h 55"/>
                <a:gd name="T8" fmla="*/ 0 w 13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55">
                  <a:moveTo>
                    <a:pt x="0" y="0"/>
                  </a:moveTo>
                  <a:lnTo>
                    <a:pt x="22" y="33"/>
                  </a:lnTo>
                  <a:lnTo>
                    <a:pt x="0" y="55"/>
                  </a:lnTo>
                  <a:lnTo>
                    <a:pt x="13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241"/>
            <p:cNvSpPr>
              <a:spLocks noChangeShapeType="1"/>
            </p:cNvSpPr>
            <p:nvPr/>
          </p:nvSpPr>
          <p:spPr bwMode="auto">
            <a:xfrm flipV="1">
              <a:off x="1721" y="841"/>
              <a:ext cx="1" cy="9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Freeform 242"/>
            <p:cNvSpPr>
              <a:spLocks/>
            </p:cNvSpPr>
            <p:nvPr/>
          </p:nvSpPr>
          <p:spPr bwMode="auto">
            <a:xfrm>
              <a:off x="1699" y="817"/>
              <a:ext cx="55" cy="118"/>
            </a:xfrm>
            <a:custGeom>
              <a:avLst/>
              <a:gdLst>
                <a:gd name="T0" fmla="*/ 0 w 55"/>
                <a:gd name="T1" fmla="*/ 118 h 132"/>
                <a:gd name="T2" fmla="*/ 22 w 55"/>
                <a:gd name="T3" fmla="*/ 98 h 132"/>
                <a:gd name="T4" fmla="*/ 55 w 55"/>
                <a:gd name="T5" fmla="*/ 118 h 132"/>
                <a:gd name="T6" fmla="*/ 22 w 55"/>
                <a:gd name="T7" fmla="*/ 0 h 132"/>
                <a:gd name="T8" fmla="*/ 0 w 55"/>
                <a:gd name="T9" fmla="*/ 118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2">
                  <a:moveTo>
                    <a:pt x="0" y="132"/>
                  </a:moveTo>
                  <a:lnTo>
                    <a:pt x="22" y="110"/>
                  </a:lnTo>
                  <a:lnTo>
                    <a:pt x="55" y="132"/>
                  </a:lnTo>
                  <a:lnTo>
                    <a:pt x="22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43"/>
            <p:cNvSpPr>
              <a:spLocks noChangeArrowheads="1"/>
            </p:cNvSpPr>
            <p:nvPr/>
          </p:nvSpPr>
          <p:spPr bwMode="auto">
            <a:xfrm>
              <a:off x="1806" y="787"/>
              <a:ext cx="640" cy="1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环路增益</a:t>
              </a:r>
              <a:endParaRPr lang="zh-CN" altLang="en-US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Rectangle 244"/>
            <p:cNvSpPr>
              <a:spLocks noChangeArrowheads="1"/>
            </p:cNvSpPr>
            <p:nvPr/>
          </p:nvSpPr>
          <p:spPr bwMode="auto">
            <a:xfrm>
              <a:off x="1613" y="1710"/>
              <a:ext cx="7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0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0" name="Rectangle 245"/>
            <p:cNvSpPr>
              <a:spLocks noChangeArrowheads="1"/>
            </p:cNvSpPr>
            <p:nvPr/>
          </p:nvSpPr>
          <p:spPr bwMode="auto">
            <a:xfrm>
              <a:off x="4220" y="1824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Rectangle 246"/>
            <p:cNvSpPr>
              <a:spLocks noChangeArrowheads="1"/>
            </p:cNvSpPr>
            <p:nvPr/>
          </p:nvSpPr>
          <p:spPr bwMode="auto">
            <a:xfrm>
              <a:off x="4603" y="1816"/>
              <a:ext cx="1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zh-CN" b="1" kern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2169" name="Object 425"/>
            <p:cNvGraphicFramePr>
              <a:graphicFrameLocks noChangeAspect="1"/>
            </p:cNvGraphicFramePr>
            <p:nvPr/>
          </p:nvGraphicFramePr>
          <p:xfrm>
            <a:off x="2388" y="784"/>
            <a:ext cx="11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6" name="公式" r:id="rId13" imgW="1180588" imgH="241195" progId="Equation.3">
                    <p:embed/>
                  </p:oleObj>
                </mc:Choice>
                <mc:Fallback>
                  <p:oleObj name="公式" r:id="rId13" imgW="1180588" imgH="241195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784"/>
                          <a:ext cx="1127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Line 248"/>
          <p:cNvSpPr>
            <a:spLocks noChangeShapeType="1"/>
          </p:cNvSpPr>
          <p:nvPr/>
        </p:nvSpPr>
        <p:spPr bwMode="auto">
          <a:xfrm rot="16200000">
            <a:off x="4275137" y="3465513"/>
            <a:ext cx="348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Freeform 249"/>
          <p:cNvSpPr>
            <a:spLocks/>
          </p:cNvSpPr>
          <p:nvPr/>
        </p:nvSpPr>
        <p:spPr bwMode="auto">
          <a:xfrm>
            <a:off x="5989638" y="5172075"/>
            <a:ext cx="69850" cy="87313"/>
          </a:xfrm>
          <a:custGeom>
            <a:avLst/>
            <a:gdLst>
              <a:gd name="T0" fmla="*/ 0 w 44"/>
              <a:gd name="T1" fmla="*/ 83163888 h 55"/>
              <a:gd name="T2" fmla="*/ 27722515 w 44"/>
              <a:gd name="T3" fmla="*/ 0 h 55"/>
              <a:gd name="T4" fmla="*/ 83165946 w 44"/>
              <a:gd name="T5" fmla="*/ 0 h 55"/>
              <a:gd name="T6" fmla="*/ 110886886 w 44"/>
              <a:gd name="T7" fmla="*/ 83163888 h 55"/>
              <a:gd name="T8" fmla="*/ 83165946 w 44"/>
              <a:gd name="T9" fmla="*/ 138607017 h 55"/>
              <a:gd name="T10" fmla="*/ 27722515 w 44"/>
              <a:gd name="T11" fmla="*/ 138607017 h 55"/>
              <a:gd name="T12" fmla="*/ 0 w 44"/>
              <a:gd name="T13" fmla="*/ 8316388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55"/>
              <a:gd name="T23" fmla="*/ 44 w 44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55">
                <a:moveTo>
                  <a:pt x="0" y="33"/>
                </a:moveTo>
                <a:lnTo>
                  <a:pt x="11" y="0"/>
                </a:lnTo>
                <a:lnTo>
                  <a:pt x="33" y="0"/>
                </a:lnTo>
                <a:lnTo>
                  <a:pt x="44" y="33"/>
                </a:lnTo>
                <a:lnTo>
                  <a:pt x="33" y="55"/>
                </a:lnTo>
                <a:lnTo>
                  <a:pt x="11" y="55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" name="Object 426"/>
          <p:cNvGraphicFramePr>
            <a:graphicFrameLocks noChangeAspect="1"/>
          </p:cNvGraphicFramePr>
          <p:nvPr/>
        </p:nvGraphicFramePr>
        <p:xfrm>
          <a:off x="7791450" y="2047875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" name="Equation" r:id="rId15" imgW="1383699" imgH="317362" progId="Equation.DSMT4">
                  <p:embed/>
                </p:oleObj>
              </mc:Choice>
              <mc:Fallback>
                <p:oleObj name="Equation" r:id="rId15" imgW="1383699" imgH="317362" progId="Equation.DSMT4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2047875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427"/>
          <p:cNvGraphicFramePr>
            <a:graphicFrameLocks noChangeAspect="1"/>
          </p:cNvGraphicFramePr>
          <p:nvPr/>
        </p:nvGraphicFramePr>
        <p:xfrm>
          <a:off x="7958138" y="4192588"/>
          <a:ext cx="20335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8" name="Equation" r:id="rId17" imgW="1130300" imgH="279400" progId="Equation.DSMT4">
                  <p:embed/>
                </p:oleObj>
              </mc:Choice>
              <mc:Fallback>
                <p:oleObj name="Equation" r:id="rId17" imgW="1130300" imgH="27940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4192588"/>
                        <a:ext cx="20335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428"/>
          <p:cNvGraphicFramePr>
            <a:graphicFrameLocks noChangeAspect="1"/>
          </p:cNvGraphicFramePr>
          <p:nvPr/>
        </p:nvGraphicFramePr>
        <p:xfrm>
          <a:off x="1687513" y="1679575"/>
          <a:ext cx="1979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9" name="公式" r:id="rId19" imgW="939392" imgH="241195" progId="Equation.3">
                  <p:embed/>
                </p:oleObj>
              </mc:Choice>
              <mc:Fallback>
                <p:oleObj name="公式" r:id="rId19" imgW="939392" imgH="241195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679575"/>
                        <a:ext cx="1979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429"/>
          <p:cNvGraphicFramePr>
            <a:graphicFrameLocks noChangeAspect="1"/>
          </p:cNvGraphicFramePr>
          <p:nvPr/>
        </p:nvGraphicFramePr>
        <p:xfrm>
          <a:off x="4173538" y="1863725"/>
          <a:ext cx="1389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0" name="Equation" r:id="rId21" imgW="876240" imgH="253800" progId="Equation.DSMT4">
                  <p:embed/>
                </p:oleObj>
              </mc:Choice>
              <mc:Fallback>
                <p:oleObj name="Equation" r:id="rId21" imgW="876240" imgH="25380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1863725"/>
                        <a:ext cx="13890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430"/>
          <p:cNvGraphicFramePr>
            <a:graphicFrameLocks noChangeAspect="1"/>
          </p:cNvGraphicFramePr>
          <p:nvPr/>
        </p:nvGraphicFramePr>
        <p:xfrm>
          <a:off x="5180013" y="3579813"/>
          <a:ext cx="2254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1" name="Equation" r:id="rId23" imgW="1244520" imgH="203040" progId="Equation.DSMT4">
                  <p:embed/>
                </p:oleObj>
              </mc:Choice>
              <mc:Fallback>
                <p:oleObj name="Equation" r:id="rId23" imgW="1244520" imgH="20304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3579813"/>
                        <a:ext cx="2254250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10" name="矩形 80"/>
          <p:cNvSpPr>
            <a:spLocks noChangeArrowheads="1"/>
          </p:cNvSpPr>
          <p:nvPr/>
        </p:nvSpPr>
        <p:spPr bwMode="auto">
          <a:xfrm>
            <a:off x="230188" y="258763"/>
            <a:ext cx="7067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负反馈放大电路稳定性的判断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环路增益法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10" grpId="0" animBg="1"/>
      <p:bldP spid="11" grpId="0" animBg="1"/>
      <p:bldP spid="26" grpId="0"/>
      <p:bldP spid="27" grpId="0" animBg="1"/>
      <p:bldP spid="27" grpId="1" animBg="1"/>
      <p:bldP spid="33" grpId="0"/>
      <p:bldP spid="34" grpId="0"/>
      <p:bldP spid="35" grpId="0" animBg="1"/>
      <p:bldP spid="36" grpId="0"/>
      <p:bldP spid="37" grpId="0" animBg="1"/>
      <p:bldP spid="37" grpId="1" animBg="1"/>
      <p:bldP spid="38" grpId="0"/>
      <p:bldP spid="41" grpId="0"/>
      <p:bldP spid="42" grpId="0"/>
      <p:bldP spid="46" grpId="0"/>
      <p:bldP spid="48" grpId="0"/>
      <p:bldP spid="49" grpId="0"/>
      <p:bldP spid="7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2ADC6-0CD2-44FC-A639-41D892B169D6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33140" name="矩形 3"/>
          <p:cNvSpPr>
            <a:spLocks noChangeArrowheads="1"/>
          </p:cNvSpPr>
          <p:nvPr/>
        </p:nvSpPr>
        <p:spPr bwMode="auto">
          <a:xfrm>
            <a:off x="233363" y="315913"/>
            <a:ext cx="7032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负反馈放大电路稳定性的判断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开环增益法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84200" y="1179513"/>
            <a:ext cx="5994400" cy="4408487"/>
            <a:chOff x="467544" y="267494"/>
            <a:chExt cx="5993099" cy="4408458"/>
          </a:xfrm>
        </p:grpSpPr>
        <p:sp>
          <p:nvSpPr>
            <p:cNvPr id="33195" name="Line 34"/>
            <p:cNvSpPr>
              <a:spLocks noChangeShapeType="1"/>
            </p:cNvSpPr>
            <p:nvPr/>
          </p:nvSpPr>
          <p:spPr bwMode="auto">
            <a:xfrm>
              <a:off x="668894" y="2185769"/>
              <a:ext cx="55778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196" name="组合 6"/>
            <p:cNvGrpSpPr>
              <a:grpSpLocks/>
            </p:cNvGrpSpPr>
            <p:nvPr/>
          </p:nvGrpSpPr>
          <p:grpSpPr bwMode="auto">
            <a:xfrm>
              <a:off x="467544" y="267494"/>
              <a:ext cx="5993099" cy="4408458"/>
              <a:chOff x="467544" y="267494"/>
              <a:chExt cx="5993099" cy="4408458"/>
            </a:xfrm>
          </p:grpSpPr>
          <p:graphicFrame>
            <p:nvGraphicFramePr>
              <p:cNvPr id="33127" name="Object 359"/>
              <p:cNvGraphicFramePr>
                <a:graphicFrameLocks noChangeAspect="1"/>
              </p:cNvGraphicFramePr>
              <p:nvPr/>
            </p:nvGraphicFramePr>
            <p:xfrm>
              <a:off x="571789" y="3168736"/>
              <a:ext cx="401271" cy="215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4" name="Equation" r:id="rId3" imgW="317225" imgH="203024" progId="Equation.DSMT4">
                      <p:embed/>
                    </p:oleObj>
                  </mc:Choice>
                  <mc:Fallback>
                    <p:oleObj name="Equation" r:id="rId3" imgW="317225" imgH="203024" progId="Equation.DSMT4">
                      <p:embed/>
                      <p:pic>
                        <p:nvPicPr>
                          <p:cNvPr id="0" name="Picture 3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789" y="3168736"/>
                            <a:ext cx="401271" cy="215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128" name="Object 360"/>
              <p:cNvGraphicFramePr>
                <a:graphicFrameLocks noChangeAspect="1"/>
              </p:cNvGraphicFramePr>
              <p:nvPr/>
            </p:nvGraphicFramePr>
            <p:xfrm>
              <a:off x="474685" y="3632220"/>
              <a:ext cx="498376" cy="215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5" name="Equation" r:id="rId5" imgW="393529" imgH="203112" progId="Equation.DSMT4">
                      <p:embed/>
                    </p:oleObj>
                  </mc:Choice>
                  <mc:Fallback>
                    <p:oleObj name="Equation" r:id="rId5" imgW="393529" imgH="203112" progId="Equation.DSMT4">
                      <p:embed/>
                      <p:pic>
                        <p:nvPicPr>
                          <p:cNvPr id="0" name="Picture 3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685" y="3632220"/>
                            <a:ext cx="498376" cy="215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002416" y="2745565"/>
                <a:ext cx="0" cy="19303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lg"/>
                <a:tailEnd type="none" w="med" len="lg"/>
              </a:ln>
              <a:effectLst/>
              <a:extLst/>
            </p:spPr>
            <p:txBody>
              <a:bodyPr lIns="90000" tIns="46800" rIns="90000" bIns="4680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4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994480" y="3051951"/>
                <a:ext cx="52709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/>
            </p:spPr>
            <p:txBody>
              <a:bodyPr lIns="90000" tIns="46800" rIns="90000" bIns="4680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4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99" name="Freeform 35"/>
              <p:cNvSpPr>
                <a:spLocks/>
              </p:cNvSpPr>
              <p:nvPr/>
            </p:nvSpPr>
            <p:spPr bwMode="auto">
              <a:xfrm>
                <a:off x="6098202" y="2166705"/>
                <a:ext cx="148513" cy="46467"/>
              </a:xfrm>
              <a:custGeom>
                <a:avLst/>
                <a:gdLst>
                  <a:gd name="T0" fmla="*/ 0 w 97"/>
                  <a:gd name="T1" fmla="*/ 0 h 40"/>
                  <a:gd name="T2" fmla="*/ 41695406 w 97"/>
                  <a:gd name="T3" fmla="*/ 28768879 h 40"/>
                  <a:gd name="T4" fmla="*/ 0 w 97"/>
                  <a:gd name="T5" fmla="*/ 71921613 h 40"/>
                  <a:gd name="T6" fmla="*/ 252778329 w 97"/>
                  <a:gd name="T7" fmla="*/ 28768879 h 40"/>
                  <a:gd name="T8" fmla="*/ 0 w 9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40"/>
                  <a:gd name="T17" fmla="*/ 97 w 9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40">
                    <a:moveTo>
                      <a:pt x="0" y="0"/>
                    </a:moveTo>
                    <a:lnTo>
                      <a:pt x="16" y="16"/>
                    </a:lnTo>
                    <a:lnTo>
                      <a:pt x="0" y="40"/>
                    </a:ln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0" name="Line 36"/>
              <p:cNvSpPr>
                <a:spLocks noChangeShapeType="1"/>
              </p:cNvSpPr>
              <p:nvPr/>
            </p:nvSpPr>
            <p:spPr bwMode="auto">
              <a:xfrm>
                <a:off x="1013045" y="392599"/>
                <a:ext cx="0" cy="22375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1" name="Line 37"/>
              <p:cNvSpPr>
                <a:spLocks noChangeShapeType="1"/>
              </p:cNvSpPr>
              <p:nvPr/>
            </p:nvSpPr>
            <p:spPr bwMode="auto">
              <a:xfrm>
                <a:off x="1911266" y="2136918"/>
                <a:ext cx="1428" cy="488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2" name="Line 38"/>
              <p:cNvSpPr>
                <a:spLocks noChangeShapeType="1"/>
              </p:cNvSpPr>
              <p:nvPr/>
            </p:nvSpPr>
            <p:spPr bwMode="auto">
              <a:xfrm>
                <a:off x="2873747" y="2120237"/>
                <a:ext cx="0" cy="655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3" name="Line 39"/>
              <p:cNvSpPr>
                <a:spLocks noChangeShapeType="1"/>
              </p:cNvSpPr>
              <p:nvPr/>
            </p:nvSpPr>
            <p:spPr bwMode="auto">
              <a:xfrm>
                <a:off x="3809096" y="2105940"/>
                <a:ext cx="0" cy="798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4" name="Line 40"/>
              <p:cNvSpPr>
                <a:spLocks noChangeShapeType="1"/>
              </p:cNvSpPr>
              <p:nvPr/>
            </p:nvSpPr>
            <p:spPr bwMode="auto">
              <a:xfrm>
                <a:off x="4731593" y="2147642"/>
                <a:ext cx="1428" cy="38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5" name="Line 41"/>
              <p:cNvSpPr>
                <a:spLocks noChangeShapeType="1"/>
              </p:cNvSpPr>
              <p:nvPr/>
            </p:nvSpPr>
            <p:spPr bwMode="auto">
              <a:xfrm>
                <a:off x="5668369" y="2136918"/>
                <a:ext cx="0" cy="488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42"/>
              <p:cNvSpPr>
                <a:spLocks noChangeArrowheads="1"/>
              </p:cNvSpPr>
              <p:nvPr/>
            </p:nvSpPr>
            <p:spPr bwMode="auto">
              <a:xfrm>
                <a:off x="1105580" y="2237568"/>
                <a:ext cx="314257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0.01</a:t>
                </a:r>
              </a:p>
            </p:txBody>
          </p:sp>
          <p:sp>
            <p:nvSpPr>
              <p:cNvPr id="20" name="Rectangle 43"/>
              <p:cNvSpPr>
                <a:spLocks noChangeArrowheads="1"/>
              </p:cNvSpPr>
              <p:nvPr/>
            </p:nvSpPr>
            <p:spPr bwMode="auto">
              <a:xfrm>
                <a:off x="2051525" y="2237568"/>
                <a:ext cx="225376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0.1</a:t>
                </a:r>
              </a:p>
            </p:txBody>
          </p:sp>
          <p:sp>
            <p:nvSpPr>
              <p:cNvPr id="21" name="Rectangle 44"/>
              <p:cNvSpPr>
                <a:spLocks noChangeArrowheads="1"/>
              </p:cNvSpPr>
              <p:nvPr/>
            </p:nvSpPr>
            <p:spPr bwMode="auto">
              <a:xfrm>
                <a:off x="2948268" y="2237568"/>
                <a:ext cx="90467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" name="Rectangle 45"/>
              <p:cNvSpPr>
                <a:spLocks noChangeArrowheads="1"/>
              </p:cNvSpPr>
              <p:nvPr/>
            </p:nvSpPr>
            <p:spPr bwMode="auto">
              <a:xfrm>
                <a:off x="3925956" y="2237568"/>
                <a:ext cx="179348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23" name="Rectangle 46"/>
              <p:cNvSpPr>
                <a:spLocks noChangeArrowheads="1"/>
              </p:cNvSpPr>
              <p:nvPr/>
            </p:nvSpPr>
            <p:spPr bwMode="auto">
              <a:xfrm>
                <a:off x="4811589" y="2237568"/>
                <a:ext cx="268229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dirty="0" smtClean="0">
                    <a:solidFill>
                      <a:srgbClr val="000000"/>
                    </a:solidFill>
                  </a:rPr>
                  <a:t>100</a:t>
                </a:r>
              </a:p>
            </p:txBody>
          </p:sp>
          <p:sp>
            <p:nvSpPr>
              <p:cNvPr id="24" name="Rectangle 47"/>
              <p:cNvSpPr>
                <a:spLocks noChangeArrowheads="1"/>
              </p:cNvSpPr>
              <p:nvPr/>
            </p:nvSpPr>
            <p:spPr bwMode="auto">
              <a:xfrm>
                <a:off x="5673414" y="2224868"/>
                <a:ext cx="555504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1000</a:t>
                </a:r>
              </a:p>
            </p:txBody>
          </p:sp>
          <p:sp>
            <p:nvSpPr>
              <p:cNvPr id="33212" name="Line 48"/>
              <p:cNvSpPr>
                <a:spLocks noChangeShapeType="1"/>
              </p:cNvSpPr>
              <p:nvPr/>
            </p:nvSpPr>
            <p:spPr bwMode="auto">
              <a:xfrm>
                <a:off x="1004477" y="1825943"/>
                <a:ext cx="49981" cy="1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13" name="Line 49"/>
              <p:cNvSpPr>
                <a:spLocks noChangeShapeType="1"/>
              </p:cNvSpPr>
              <p:nvPr/>
            </p:nvSpPr>
            <p:spPr bwMode="auto">
              <a:xfrm>
                <a:off x="1020186" y="1115824"/>
                <a:ext cx="51408" cy="1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14" name="Freeform 50"/>
              <p:cNvSpPr>
                <a:spLocks/>
              </p:cNvSpPr>
              <p:nvPr/>
            </p:nvSpPr>
            <p:spPr bwMode="auto">
              <a:xfrm>
                <a:off x="988769" y="312770"/>
                <a:ext cx="49980" cy="114382"/>
              </a:xfrm>
              <a:custGeom>
                <a:avLst/>
                <a:gdLst>
                  <a:gd name="T0" fmla="*/ 0 w 33"/>
                  <a:gd name="T1" fmla="*/ 179709469 h 97"/>
                  <a:gd name="T2" fmla="*/ 40800333 w 33"/>
                  <a:gd name="T3" fmla="*/ 150066815 h 97"/>
                  <a:gd name="T4" fmla="*/ 84151159 w 33"/>
                  <a:gd name="T5" fmla="*/ 179709469 h 97"/>
                  <a:gd name="T6" fmla="*/ 40800333 w 33"/>
                  <a:gd name="T7" fmla="*/ 0 h 97"/>
                  <a:gd name="T8" fmla="*/ 0 w 33"/>
                  <a:gd name="T9" fmla="*/ 179709469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97"/>
                  <a:gd name="T17" fmla="*/ 33 w 33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97">
                    <a:moveTo>
                      <a:pt x="0" y="97"/>
                    </a:moveTo>
                    <a:lnTo>
                      <a:pt x="16" y="81"/>
                    </a:lnTo>
                    <a:lnTo>
                      <a:pt x="33" y="97"/>
                    </a:lnTo>
                    <a:lnTo>
                      <a:pt x="16" y="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51"/>
              <p:cNvSpPr>
                <a:spLocks noChangeArrowheads="1"/>
              </p:cNvSpPr>
              <p:nvPr/>
            </p:nvSpPr>
            <p:spPr bwMode="auto">
              <a:xfrm>
                <a:off x="1099232" y="267494"/>
                <a:ext cx="120624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A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52"/>
              <p:cNvSpPr>
                <a:spLocks noChangeArrowheads="1"/>
              </p:cNvSpPr>
              <p:nvPr/>
            </p:nvSpPr>
            <p:spPr bwMode="auto">
              <a:xfrm>
                <a:off x="1229379" y="267494"/>
                <a:ext cx="269816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/dB</a:t>
                </a:r>
              </a:p>
            </p:txBody>
          </p:sp>
          <p:sp>
            <p:nvSpPr>
              <p:cNvPr id="30" name="Rectangle 53"/>
              <p:cNvSpPr>
                <a:spLocks noChangeArrowheads="1"/>
              </p:cNvSpPr>
              <p:nvPr/>
            </p:nvSpPr>
            <p:spPr bwMode="auto">
              <a:xfrm>
                <a:off x="742122" y="661191"/>
                <a:ext cx="179348" cy="2143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80</a:t>
                </a:r>
              </a:p>
            </p:txBody>
          </p:sp>
          <p:sp>
            <p:nvSpPr>
              <p:cNvPr id="31" name="Rectangle 54"/>
              <p:cNvSpPr>
                <a:spLocks noChangeArrowheads="1"/>
              </p:cNvSpPr>
              <p:nvPr/>
            </p:nvSpPr>
            <p:spPr bwMode="auto">
              <a:xfrm>
                <a:off x="742122" y="1019964"/>
                <a:ext cx="179348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60</a:t>
                </a:r>
              </a:p>
            </p:txBody>
          </p:sp>
          <p:sp>
            <p:nvSpPr>
              <p:cNvPr id="32" name="Rectangle 55"/>
              <p:cNvSpPr>
                <a:spLocks noChangeArrowheads="1"/>
              </p:cNvSpPr>
              <p:nvPr/>
            </p:nvSpPr>
            <p:spPr bwMode="auto">
              <a:xfrm>
                <a:off x="742122" y="1380324"/>
                <a:ext cx="179348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dirty="0" smtClean="0">
                    <a:solidFill>
                      <a:srgbClr val="000000"/>
                    </a:solidFill>
                  </a:rPr>
                  <a:t>40</a:t>
                </a:r>
              </a:p>
            </p:txBody>
          </p:sp>
          <p:sp>
            <p:nvSpPr>
              <p:cNvPr id="33220" name="Line 56"/>
              <p:cNvSpPr>
                <a:spLocks noChangeShapeType="1"/>
              </p:cNvSpPr>
              <p:nvPr/>
            </p:nvSpPr>
            <p:spPr bwMode="auto">
              <a:xfrm>
                <a:off x="1013045" y="1475650"/>
                <a:ext cx="64261" cy="1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57"/>
              <p:cNvSpPr>
                <a:spLocks noChangeArrowheads="1"/>
              </p:cNvSpPr>
              <p:nvPr/>
            </p:nvSpPr>
            <p:spPr bwMode="auto">
              <a:xfrm>
                <a:off x="742122" y="1729571"/>
                <a:ext cx="179348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20</a:t>
                </a:r>
              </a:p>
            </p:txBody>
          </p:sp>
          <p:sp>
            <p:nvSpPr>
              <p:cNvPr id="35" name="Rectangle 58"/>
              <p:cNvSpPr>
                <a:spLocks noChangeArrowheads="1"/>
              </p:cNvSpPr>
              <p:nvPr/>
            </p:nvSpPr>
            <p:spPr bwMode="auto">
              <a:xfrm>
                <a:off x="821480" y="2004208"/>
                <a:ext cx="88881" cy="2143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3223" name="Line 59"/>
              <p:cNvSpPr>
                <a:spLocks noChangeShapeType="1"/>
              </p:cNvSpPr>
              <p:nvPr/>
            </p:nvSpPr>
            <p:spPr bwMode="auto">
              <a:xfrm>
                <a:off x="1013045" y="2544403"/>
                <a:ext cx="471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60"/>
              <p:cNvSpPr>
                <a:spLocks noChangeArrowheads="1"/>
              </p:cNvSpPr>
              <p:nvPr/>
            </p:nvSpPr>
            <p:spPr bwMode="auto">
              <a:xfrm>
                <a:off x="715140" y="2448705"/>
                <a:ext cx="238073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-20</a:t>
                </a:r>
              </a:p>
            </p:txBody>
          </p:sp>
          <p:sp>
            <p:nvSpPr>
              <p:cNvPr id="38" name="Rectangle 61"/>
              <p:cNvSpPr>
                <a:spLocks noChangeArrowheads="1"/>
              </p:cNvSpPr>
              <p:nvPr/>
            </p:nvSpPr>
            <p:spPr bwMode="auto">
              <a:xfrm>
                <a:off x="5952753" y="1928008"/>
                <a:ext cx="104752" cy="2143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f 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2"/>
              <p:cNvSpPr>
                <a:spLocks noChangeArrowheads="1"/>
              </p:cNvSpPr>
              <p:nvPr/>
            </p:nvSpPr>
            <p:spPr bwMode="auto">
              <a:xfrm>
                <a:off x="6046396" y="1928008"/>
                <a:ext cx="414247" cy="2143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/ kHz</a:t>
                </a:r>
              </a:p>
            </p:txBody>
          </p:sp>
          <p:graphicFrame>
            <p:nvGraphicFramePr>
              <p:cNvPr id="33129" name="Object 361"/>
              <p:cNvGraphicFramePr>
                <a:graphicFrameLocks noChangeAspect="1"/>
              </p:cNvGraphicFramePr>
              <p:nvPr/>
            </p:nvGraphicFramePr>
            <p:xfrm>
              <a:off x="744579" y="2701677"/>
              <a:ext cx="189926" cy="181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6" name="公式" r:id="rId7" imgW="139579" imgH="164957" progId="Equation.3">
                      <p:embed/>
                    </p:oleObj>
                  </mc:Choice>
                  <mc:Fallback>
                    <p:oleObj name="公式" r:id="rId7" imgW="139579" imgH="164957" progId="Equation.3">
                      <p:embed/>
                      <p:pic>
                        <p:nvPicPr>
                          <p:cNvPr id="0" name="Picture 3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579" y="2701677"/>
                            <a:ext cx="189926" cy="181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130" name="Object 362"/>
              <p:cNvGraphicFramePr>
                <a:graphicFrameLocks noChangeAspect="1"/>
              </p:cNvGraphicFramePr>
              <p:nvPr/>
            </p:nvGraphicFramePr>
            <p:xfrm>
              <a:off x="470400" y="3864557"/>
              <a:ext cx="502661" cy="215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7" name="Equation" r:id="rId9" imgW="393529" imgH="203112" progId="Equation.DSMT4">
                      <p:embed/>
                    </p:oleObj>
                  </mc:Choice>
                  <mc:Fallback>
                    <p:oleObj name="Equation" r:id="rId9" imgW="393529" imgH="203112" progId="Equation.DSMT4">
                      <p:embed/>
                      <p:pic>
                        <p:nvPicPr>
                          <p:cNvPr id="0" name="Picture 3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00" y="3864557"/>
                            <a:ext cx="502661" cy="215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131" name="Object 363"/>
              <p:cNvGraphicFramePr>
                <a:graphicFrameLocks noChangeAspect="1"/>
              </p:cNvGraphicFramePr>
              <p:nvPr/>
            </p:nvGraphicFramePr>
            <p:xfrm>
              <a:off x="468972" y="4095703"/>
              <a:ext cx="504088" cy="215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8" name="Equation" r:id="rId11" imgW="393529" imgH="203112" progId="Equation.DSMT4">
                      <p:embed/>
                    </p:oleObj>
                  </mc:Choice>
                  <mc:Fallback>
                    <p:oleObj name="Equation" r:id="rId11" imgW="393529" imgH="203112" progId="Equation.DSMT4">
                      <p:embed/>
                      <p:pic>
                        <p:nvPicPr>
                          <p:cNvPr id="0" name="Picture 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972" y="4095703"/>
                            <a:ext cx="504088" cy="215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132" name="Object 364"/>
              <p:cNvGraphicFramePr>
                <a:graphicFrameLocks noChangeAspect="1"/>
              </p:cNvGraphicFramePr>
              <p:nvPr/>
            </p:nvGraphicFramePr>
            <p:xfrm>
              <a:off x="467544" y="4328041"/>
              <a:ext cx="505517" cy="2168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9" name="Equation" r:id="rId13" imgW="393529" imgH="203112" progId="Equation.DSMT4">
                      <p:embed/>
                    </p:oleObj>
                  </mc:Choice>
                  <mc:Fallback>
                    <p:oleObj name="Equation" r:id="rId13" imgW="393529" imgH="203112" progId="Equation.DSMT4">
                      <p:embed/>
                      <p:pic>
                        <p:nvPicPr>
                          <p:cNvPr id="0" name="Picture 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544" y="4328041"/>
                            <a:ext cx="505517" cy="2168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133" name="Object 365"/>
              <p:cNvGraphicFramePr>
                <a:graphicFrameLocks noChangeAspect="1"/>
              </p:cNvGraphicFramePr>
              <p:nvPr/>
            </p:nvGraphicFramePr>
            <p:xfrm>
              <a:off x="547513" y="3401074"/>
              <a:ext cx="401272" cy="215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40" name="Equation" r:id="rId15" imgW="317225" imgH="203024" progId="Equation.DSMT4">
                      <p:embed/>
                    </p:oleObj>
                  </mc:Choice>
                  <mc:Fallback>
                    <p:oleObj name="Equation" r:id="rId15" imgW="317225" imgH="203024" progId="Equation.DSMT4">
                      <p:embed/>
                      <p:pic>
                        <p:nvPicPr>
                          <p:cNvPr id="0" name="Picture 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513" y="3401074"/>
                            <a:ext cx="401272" cy="215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134" name="Object 366"/>
              <p:cNvGraphicFramePr>
                <a:graphicFrameLocks noChangeAspect="1"/>
              </p:cNvGraphicFramePr>
              <p:nvPr/>
            </p:nvGraphicFramePr>
            <p:xfrm>
              <a:off x="763143" y="2937589"/>
              <a:ext cx="209918" cy="215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41" name="Equation" r:id="rId17" imgW="164957" imgH="203024" progId="Equation.DSMT4">
                      <p:embed/>
                    </p:oleObj>
                  </mc:Choice>
                  <mc:Fallback>
                    <p:oleObj name="Equation" r:id="rId17" imgW="164957" imgH="203024" progId="Equation.DSMT4">
                      <p:embed/>
                      <p:pic>
                        <p:nvPicPr>
                          <p:cNvPr id="0" name="Picture 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143" y="2937589"/>
                            <a:ext cx="209918" cy="215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Rectangle 87"/>
              <p:cNvSpPr>
                <a:spLocks noChangeArrowheads="1"/>
              </p:cNvSpPr>
              <p:nvPr/>
            </p:nvSpPr>
            <p:spPr bwMode="auto">
              <a:xfrm>
                <a:off x="5873395" y="2753503"/>
                <a:ext cx="104752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i="1" kern="0" smtClean="0">
                    <a:solidFill>
                      <a:srgbClr val="000000"/>
                    </a:solidFill>
                  </a:rPr>
                  <a:t>f </a:t>
                </a:r>
                <a:endParaRPr lang="en-US" altLang="zh-CN" sz="1400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88"/>
              <p:cNvSpPr>
                <a:spLocks noChangeArrowheads="1"/>
              </p:cNvSpPr>
              <p:nvPr/>
            </p:nvSpPr>
            <p:spPr bwMode="auto">
              <a:xfrm>
                <a:off x="5967038" y="2753503"/>
                <a:ext cx="414247" cy="21589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400" b="1" kern="0" smtClean="0">
                    <a:solidFill>
                      <a:srgbClr val="000000"/>
                    </a:solidFill>
                  </a:rPr>
                  <a:t>/ kHz</a:t>
                </a:r>
              </a:p>
            </p:txBody>
          </p:sp>
        </p:grpSp>
      </p:grp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1111250" y="4421188"/>
            <a:ext cx="234473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43" name="Line 8"/>
          <p:cNvSpPr>
            <a:spLocks noChangeShapeType="1"/>
          </p:cNvSpPr>
          <p:nvPr/>
        </p:nvSpPr>
        <p:spPr bwMode="auto">
          <a:xfrm>
            <a:off x="1130300" y="1649413"/>
            <a:ext cx="1858963" cy="15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44" name="Line 9"/>
          <p:cNvSpPr>
            <a:spLocks noChangeShapeType="1"/>
          </p:cNvSpPr>
          <p:nvPr/>
        </p:nvSpPr>
        <p:spPr bwMode="auto">
          <a:xfrm>
            <a:off x="2990850" y="1657350"/>
            <a:ext cx="935038" cy="3698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45" name="Line 10"/>
          <p:cNvSpPr>
            <a:spLocks noChangeShapeType="1"/>
          </p:cNvSpPr>
          <p:nvPr/>
        </p:nvSpPr>
        <p:spPr bwMode="auto">
          <a:xfrm>
            <a:off x="3925888" y="2027238"/>
            <a:ext cx="922337" cy="70961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46" name="Line 11"/>
          <p:cNvSpPr>
            <a:spLocks noChangeShapeType="1"/>
          </p:cNvSpPr>
          <p:nvPr/>
        </p:nvSpPr>
        <p:spPr bwMode="auto">
          <a:xfrm>
            <a:off x="4848225" y="2736850"/>
            <a:ext cx="685800" cy="7588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2816225" y="1387475"/>
            <a:ext cx="41910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-45°</a:t>
            </a: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>
            <a:off x="3224213" y="1604963"/>
            <a:ext cx="193675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5" name="Group 21"/>
          <p:cNvGrpSpPr>
            <a:grpSpLocks/>
          </p:cNvGrpSpPr>
          <p:nvPr/>
        </p:nvGrpSpPr>
        <p:grpSpPr bwMode="auto">
          <a:xfrm>
            <a:off x="3335338" y="1339850"/>
            <a:ext cx="1281112" cy="230188"/>
            <a:chOff x="2319" y="472"/>
            <a:chExt cx="1067" cy="241"/>
          </a:xfrm>
        </p:grpSpPr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2319" y="489"/>
              <a:ext cx="573" cy="22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rgbClr val="000000"/>
                  </a:solidFill>
                </a:rPr>
                <a:t>-20dB/10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2938" y="472"/>
              <a:ext cx="448" cy="22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962400" y="1711325"/>
            <a:ext cx="50800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-135°</a:t>
            </a:r>
          </a:p>
        </p:txBody>
      </p:sp>
      <p:sp>
        <p:nvSpPr>
          <p:cNvPr id="59" name="Freeform 25"/>
          <p:cNvSpPr>
            <a:spLocks/>
          </p:cNvSpPr>
          <p:nvPr/>
        </p:nvSpPr>
        <p:spPr bwMode="auto">
          <a:xfrm>
            <a:off x="2967038" y="1644650"/>
            <a:ext cx="47625" cy="38100"/>
          </a:xfrm>
          <a:custGeom>
            <a:avLst/>
            <a:gdLst>
              <a:gd name="T0" fmla="*/ 0 w 32"/>
              <a:gd name="T1" fmla="*/ 30263301 h 32"/>
              <a:gd name="T2" fmla="*/ 19287375 w 32"/>
              <a:gd name="T3" fmla="*/ 0 h 32"/>
              <a:gd name="T4" fmla="*/ 57862132 w 32"/>
              <a:gd name="T5" fmla="*/ 0 h 32"/>
              <a:gd name="T6" fmla="*/ 77149502 w 32"/>
              <a:gd name="T7" fmla="*/ 30263301 h 32"/>
              <a:gd name="T8" fmla="*/ 57862132 w 32"/>
              <a:gd name="T9" fmla="*/ 60526602 h 32"/>
              <a:gd name="T10" fmla="*/ 19287375 w 32"/>
              <a:gd name="T11" fmla="*/ 60526602 h 32"/>
              <a:gd name="T12" fmla="*/ 0 w 32"/>
              <a:gd name="T13" fmla="*/ 30263301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2"/>
              <a:gd name="T23" fmla="*/ 32 w 32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2">
                <a:moveTo>
                  <a:pt x="0" y="16"/>
                </a:moveTo>
                <a:lnTo>
                  <a:pt x="8" y="0"/>
                </a:lnTo>
                <a:lnTo>
                  <a:pt x="24" y="0"/>
                </a:lnTo>
                <a:lnTo>
                  <a:pt x="32" y="16"/>
                </a:lnTo>
                <a:lnTo>
                  <a:pt x="24" y="32"/>
                </a:lnTo>
                <a:lnTo>
                  <a:pt x="8" y="32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H="1">
            <a:off x="4270375" y="2166938"/>
            <a:ext cx="19367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4433888" y="1946275"/>
            <a:ext cx="1263650" cy="222250"/>
            <a:chOff x="3291" y="1086"/>
            <a:chExt cx="1052" cy="232"/>
          </a:xfrm>
        </p:grpSpPr>
        <p:sp>
          <p:nvSpPr>
            <p:cNvPr id="62" name="Rectangle 28"/>
            <p:cNvSpPr>
              <a:spLocks noChangeArrowheads="1"/>
            </p:cNvSpPr>
            <p:nvPr/>
          </p:nvSpPr>
          <p:spPr bwMode="auto">
            <a:xfrm>
              <a:off x="3291" y="1093"/>
              <a:ext cx="572" cy="2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rgbClr val="000000"/>
                  </a:solidFill>
                </a:rPr>
                <a:t>-40dB/10</a:t>
              </a:r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3895" y="1086"/>
              <a:ext cx="448" cy="2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4981575" y="2503488"/>
            <a:ext cx="508000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400" b="1" kern="0" smtClean="0">
                <a:solidFill>
                  <a:srgbClr val="000000"/>
                </a:solidFill>
              </a:rPr>
              <a:t>-225°</a:t>
            </a:r>
          </a:p>
        </p:txBody>
      </p:sp>
      <p:sp>
        <p:nvSpPr>
          <p:cNvPr id="65" name="Freeform 31"/>
          <p:cNvSpPr>
            <a:spLocks/>
          </p:cNvSpPr>
          <p:nvPr/>
        </p:nvSpPr>
        <p:spPr bwMode="auto">
          <a:xfrm>
            <a:off x="4826000" y="2717800"/>
            <a:ext cx="60325" cy="38100"/>
          </a:xfrm>
          <a:custGeom>
            <a:avLst/>
            <a:gdLst>
              <a:gd name="T0" fmla="*/ 0 w 40"/>
              <a:gd name="T1" fmla="*/ 28400702 h 32"/>
              <a:gd name="T2" fmla="*/ 19994831 w 40"/>
              <a:gd name="T3" fmla="*/ 0 h 32"/>
              <a:gd name="T4" fmla="*/ 59984498 w 40"/>
              <a:gd name="T5" fmla="*/ 0 h 32"/>
              <a:gd name="T6" fmla="*/ 99974171 w 40"/>
              <a:gd name="T7" fmla="*/ 28400702 h 32"/>
              <a:gd name="T8" fmla="*/ 59984498 w 40"/>
              <a:gd name="T9" fmla="*/ 56801404 h 32"/>
              <a:gd name="T10" fmla="*/ 19994831 w 40"/>
              <a:gd name="T11" fmla="*/ 56801404 h 32"/>
              <a:gd name="T12" fmla="*/ 0 w 40"/>
              <a:gd name="T13" fmla="*/ 28400702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2"/>
              <a:gd name="T23" fmla="*/ 40 w 40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2">
                <a:moveTo>
                  <a:pt x="0" y="16"/>
                </a:moveTo>
                <a:lnTo>
                  <a:pt x="8" y="0"/>
                </a:lnTo>
                <a:lnTo>
                  <a:pt x="24" y="0"/>
                </a:lnTo>
                <a:lnTo>
                  <a:pt x="40" y="16"/>
                </a:lnTo>
                <a:lnTo>
                  <a:pt x="24" y="32"/>
                </a:lnTo>
                <a:lnTo>
                  <a:pt x="8" y="32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5599113" y="2492375"/>
            <a:ext cx="688975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-60dB/10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345238" y="2481263"/>
            <a:ext cx="538162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倍频程</a:t>
            </a: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5294313" y="2714625"/>
            <a:ext cx="425450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rot="16200000">
            <a:off x="1734344" y="2942432"/>
            <a:ext cx="250983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 rot="16200000">
            <a:off x="2604294" y="3331369"/>
            <a:ext cx="26431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rot="16200000">
            <a:off x="3663950" y="3925888"/>
            <a:ext cx="23685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Freeform 67"/>
          <p:cNvSpPr>
            <a:spLocks/>
          </p:cNvSpPr>
          <p:nvPr/>
        </p:nvSpPr>
        <p:spPr bwMode="auto">
          <a:xfrm>
            <a:off x="3889375" y="2006600"/>
            <a:ext cx="60325" cy="38100"/>
          </a:xfrm>
          <a:custGeom>
            <a:avLst/>
            <a:gdLst>
              <a:gd name="T0" fmla="*/ 0 w 40"/>
              <a:gd name="T1" fmla="*/ 25400 h 33"/>
              <a:gd name="T2" fmla="*/ 13335 w 40"/>
              <a:gd name="T3" fmla="*/ 0 h 33"/>
              <a:gd name="T4" fmla="*/ 53340 w 40"/>
              <a:gd name="T5" fmla="*/ 0 h 33"/>
              <a:gd name="T6" fmla="*/ 66675 w 40"/>
              <a:gd name="T7" fmla="*/ 25400 h 33"/>
              <a:gd name="T8" fmla="*/ 53340 w 40"/>
              <a:gd name="T9" fmla="*/ 52387 h 33"/>
              <a:gd name="T10" fmla="*/ 13335 w 40"/>
              <a:gd name="T11" fmla="*/ 52387 h 33"/>
              <a:gd name="T12" fmla="*/ 0 w 40"/>
              <a:gd name="T13" fmla="*/ 25400 h 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3">
                <a:moveTo>
                  <a:pt x="0" y="16"/>
                </a:moveTo>
                <a:lnTo>
                  <a:pt x="8" y="0"/>
                </a:lnTo>
                <a:lnTo>
                  <a:pt x="32" y="0"/>
                </a:lnTo>
                <a:lnTo>
                  <a:pt x="40" y="16"/>
                </a:lnTo>
                <a:lnTo>
                  <a:pt x="32" y="33"/>
                </a:lnTo>
                <a:lnTo>
                  <a:pt x="8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 flipH="1" flipV="1">
            <a:off x="3921125" y="4648200"/>
            <a:ext cx="928688" cy="474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1111250" y="5111750"/>
            <a:ext cx="37369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1111250" y="5340350"/>
            <a:ext cx="48736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>
            <a:off x="1111250" y="4651375"/>
            <a:ext cx="28733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1111250" y="4191000"/>
            <a:ext cx="18780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5786438" y="5340350"/>
            <a:ext cx="7493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 flipH="1" flipV="1">
            <a:off x="2992438" y="4184650"/>
            <a:ext cx="935037" cy="469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 flipH="1" flipV="1">
            <a:off x="4848225" y="5116513"/>
            <a:ext cx="923925" cy="225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Line 84"/>
          <p:cNvSpPr>
            <a:spLocks noChangeShapeType="1"/>
          </p:cNvSpPr>
          <p:nvPr/>
        </p:nvSpPr>
        <p:spPr bwMode="auto">
          <a:xfrm rot="16200000">
            <a:off x="1593850" y="3535363"/>
            <a:ext cx="8699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Line 85"/>
          <p:cNvSpPr>
            <a:spLocks noChangeShapeType="1"/>
          </p:cNvSpPr>
          <p:nvPr/>
        </p:nvSpPr>
        <p:spPr bwMode="auto">
          <a:xfrm>
            <a:off x="1111250" y="4887913"/>
            <a:ext cx="32416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86"/>
          <p:cNvSpPr>
            <a:spLocks noChangeShapeType="1"/>
          </p:cNvSpPr>
          <p:nvPr/>
        </p:nvSpPr>
        <p:spPr bwMode="auto">
          <a:xfrm rot="16200000">
            <a:off x="4653757" y="4239419"/>
            <a:ext cx="225266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" name="Object 367"/>
          <p:cNvGraphicFramePr>
            <a:graphicFrameLocks noChangeAspect="1"/>
          </p:cNvGraphicFramePr>
          <p:nvPr/>
        </p:nvGraphicFramePr>
        <p:xfrm>
          <a:off x="7340600" y="3041650"/>
          <a:ext cx="35607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2" name="Equation" r:id="rId19" imgW="3035300" imgH="596900" progId="Equation.DSMT4">
                  <p:embed/>
                </p:oleObj>
              </mc:Choice>
              <mc:Fallback>
                <p:oleObj name="Equation" r:id="rId19" imgW="3035300" imgH="59690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3041650"/>
                        <a:ext cx="3560763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8"/>
          <p:cNvSpPr>
            <a:spLocks noChangeShapeType="1"/>
          </p:cNvSpPr>
          <p:nvPr/>
        </p:nvSpPr>
        <p:spPr bwMode="auto">
          <a:xfrm>
            <a:off x="1139825" y="3094038"/>
            <a:ext cx="1858963" cy="0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9"/>
          <p:cNvSpPr>
            <a:spLocks noChangeShapeType="1"/>
          </p:cNvSpPr>
          <p:nvPr/>
        </p:nvSpPr>
        <p:spPr bwMode="auto">
          <a:xfrm>
            <a:off x="2989263" y="3108325"/>
            <a:ext cx="936625" cy="357188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Line 8"/>
          <p:cNvSpPr>
            <a:spLocks noChangeShapeType="1"/>
          </p:cNvSpPr>
          <p:nvPr/>
        </p:nvSpPr>
        <p:spPr bwMode="auto">
          <a:xfrm>
            <a:off x="2998788" y="3094038"/>
            <a:ext cx="966787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Line 9"/>
          <p:cNvSpPr>
            <a:spLocks noChangeShapeType="1"/>
          </p:cNvSpPr>
          <p:nvPr/>
        </p:nvSpPr>
        <p:spPr bwMode="auto">
          <a:xfrm>
            <a:off x="3933825" y="3092450"/>
            <a:ext cx="936625" cy="3587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78" name="Line 8"/>
          <p:cNvSpPr>
            <a:spLocks noChangeShapeType="1"/>
          </p:cNvSpPr>
          <p:nvPr/>
        </p:nvSpPr>
        <p:spPr bwMode="auto">
          <a:xfrm>
            <a:off x="3921125" y="3094038"/>
            <a:ext cx="912813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79" name="Line 9"/>
          <p:cNvSpPr>
            <a:spLocks noChangeShapeType="1"/>
          </p:cNvSpPr>
          <p:nvPr/>
        </p:nvSpPr>
        <p:spPr bwMode="auto">
          <a:xfrm>
            <a:off x="4840288" y="3114675"/>
            <a:ext cx="936625" cy="358775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 flipH="1" flipV="1">
            <a:off x="2006600" y="3963988"/>
            <a:ext cx="1920875" cy="431800"/>
          </a:xfrm>
          <a:prstGeom prst="line">
            <a:avLst/>
          </a:prstGeom>
          <a:noFill/>
          <a:ln w="25400">
            <a:solidFill>
              <a:srgbClr val="CC0099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3913188" y="4395788"/>
            <a:ext cx="909637" cy="0"/>
          </a:xfrm>
          <a:prstGeom prst="line">
            <a:avLst/>
          </a:prstGeom>
          <a:noFill/>
          <a:ln w="25400">
            <a:solidFill>
              <a:srgbClr val="CC0099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2" name="Line 83"/>
          <p:cNvSpPr>
            <a:spLocks noChangeShapeType="1"/>
          </p:cNvSpPr>
          <p:nvPr/>
        </p:nvSpPr>
        <p:spPr bwMode="auto">
          <a:xfrm>
            <a:off x="2079625" y="3962400"/>
            <a:ext cx="909638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183" name="Line 82"/>
          <p:cNvSpPr>
            <a:spLocks noChangeShapeType="1"/>
          </p:cNvSpPr>
          <p:nvPr/>
        </p:nvSpPr>
        <p:spPr bwMode="auto">
          <a:xfrm flipH="1" flipV="1">
            <a:off x="2986088" y="3965575"/>
            <a:ext cx="1857375" cy="43021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184" name="Line 83"/>
          <p:cNvSpPr>
            <a:spLocks noChangeShapeType="1"/>
          </p:cNvSpPr>
          <p:nvPr/>
        </p:nvSpPr>
        <p:spPr bwMode="auto">
          <a:xfrm>
            <a:off x="4859338" y="4395788"/>
            <a:ext cx="909637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185" name="Line 83"/>
          <p:cNvSpPr>
            <a:spLocks noChangeShapeType="1"/>
          </p:cNvSpPr>
          <p:nvPr/>
        </p:nvSpPr>
        <p:spPr bwMode="auto">
          <a:xfrm>
            <a:off x="3014663" y="3962400"/>
            <a:ext cx="909637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186" name="Line 82"/>
          <p:cNvSpPr>
            <a:spLocks noChangeShapeType="1"/>
          </p:cNvSpPr>
          <p:nvPr/>
        </p:nvSpPr>
        <p:spPr bwMode="auto">
          <a:xfrm flipH="1" flipV="1">
            <a:off x="3933825" y="3963988"/>
            <a:ext cx="1852613" cy="436562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187" name="Line 83"/>
          <p:cNvSpPr>
            <a:spLocks noChangeShapeType="1"/>
          </p:cNvSpPr>
          <p:nvPr/>
        </p:nvSpPr>
        <p:spPr bwMode="auto">
          <a:xfrm>
            <a:off x="5795963" y="4395788"/>
            <a:ext cx="909637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9" name="Line 82"/>
          <p:cNvSpPr>
            <a:spLocks noChangeShapeType="1"/>
          </p:cNvSpPr>
          <p:nvPr/>
        </p:nvSpPr>
        <p:spPr bwMode="auto">
          <a:xfrm flipH="1" flipV="1">
            <a:off x="2020888" y="3963988"/>
            <a:ext cx="963612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Line 83"/>
          <p:cNvSpPr>
            <a:spLocks noChangeShapeType="1"/>
          </p:cNvSpPr>
          <p:nvPr/>
        </p:nvSpPr>
        <p:spPr bwMode="auto">
          <a:xfrm>
            <a:off x="1106488" y="3962400"/>
            <a:ext cx="909637" cy="0"/>
          </a:xfrm>
          <a:prstGeom prst="line">
            <a:avLst/>
          </a:prstGeom>
          <a:noFill/>
          <a:ln w="25400">
            <a:solidFill>
              <a:srgbClr val="CC0099"/>
            </a:solidFill>
            <a:prstDash val="dash"/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Line 83"/>
          <p:cNvSpPr>
            <a:spLocks noChangeShapeType="1"/>
          </p:cNvSpPr>
          <p:nvPr/>
        </p:nvSpPr>
        <p:spPr bwMode="auto">
          <a:xfrm>
            <a:off x="1111250" y="3962400"/>
            <a:ext cx="9096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" name="Object 368"/>
          <p:cNvGraphicFramePr>
            <a:graphicFrameLocks noChangeAspect="1"/>
          </p:cNvGraphicFramePr>
          <p:nvPr/>
        </p:nvGraphicFramePr>
        <p:xfrm>
          <a:off x="4881563" y="858838"/>
          <a:ext cx="70326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3" name="Equation" r:id="rId21" imgW="5994360" imgH="1015920" progId="Equation.DSMT4">
                  <p:embed/>
                </p:oleObj>
              </mc:Choice>
              <mc:Fallback>
                <p:oleObj name="Equation" r:id="rId21" imgW="5994360" imgH="101592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858838"/>
                        <a:ext cx="70326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369"/>
          <p:cNvGraphicFramePr>
            <a:graphicFrameLocks noChangeAspect="1"/>
          </p:cNvGraphicFramePr>
          <p:nvPr/>
        </p:nvGraphicFramePr>
        <p:xfrm>
          <a:off x="6961188" y="4510088"/>
          <a:ext cx="4171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4" name="Equation" r:id="rId23" imgW="3555720" imgH="406080" progId="Equation.DSMT4">
                  <p:embed/>
                </p:oleObj>
              </mc:Choice>
              <mc:Fallback>
                <p:oleObj name="Equation" r:id="rId23" imgW="3555720" imgH="40608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4510088"/>
                        <a:ext cx="41719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43" grpId="0" animBg="1"/>
      <p:bldP spid="33144" grpId="0" animBg="1"/>
      <p:bldP spid="33145" grpId="0" animBg="1"/>
      <p:bldP spid="33146" grpId="0" animBg="1"/>
      <p:bldP spid="53" grpId="0"/>
      <p:bldP spid="54" grpId="0" animBg="1"/>
      <p:bldP spid="58" grpId="0"/>
      <p:bldP spid="59" grpId="0" animBg="1"/>
      <p:bldP spid="60" grpId="0" animBg="1"/>
      <p:bldP spid="64" grpId="0"/>
      <p:bldP spid="65" grpId="0" animBg="1"/>
      <p:bldP spid="66" grpId="0"/>
      <p:bldP spid="67" grpId="0"/>
      <p:bldP spid="68" grpId="0" animBg="1"/>
      <p:bldP spid="33178" grpId="0" animBg="1"/>
      <p:bldP spid="33179" grpId="0" animBg="1"/>
      <p:bldP spid="33182" grpId="0" animBg="1"/>
      <p:bldP spid="33183" grpId="0" animBg="1"/>
      <p:bldP spid="33184" grpId="0" animBg="1"/>
      <p:bldP spid="33185" grpId="0" animBg="1"/>
      <p:bldP spid="33186" grpId="0" animBg="1"/>
      <p:bldP spid="331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7B7275-38A8-4D3B-96B1-44F2B6EFB31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5219-C635-4AC5-86C0-4F14A250148C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413" y="857250"/>
            <a:ext cx="5024437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 </a:t>
            </a:r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反馈放大器的电路结构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4" name="矩形 8"/>
          <p:cNvSpPr>
            <a:spLocks noChangeArrowheads="1"/>
          </p:cNvSpPr>
          <p:nvPr/>
        </p:nvSpPr>
        <p:spPr bwMode="auto">
          <a:xfrm>
            <a:off x="633413" y="1687513"/>
            <a:ext cx="492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§2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反馈放大器的工作原理</a:t>
            </a:r>
          </a:p>
        </p:txBody>
      </p:sp>
      <p:sp>
        <p:nvSpPr>
          <p:cNvPr id="76805" name="矩形 9"/>
          <p:cNvSpPr>
            <a:spLocks noChangeArrowheads="1"/>
          </p:cNvSpPr>
          <p:nvPr/>
        </p:nvSpPr>
        <p:spPr bwMode="auto">
          <a:xfrm>
            <a:off x="633413" y="2517775"/>
            <a:ext cx="4611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§3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反馈放大电路的类型</a:t>
            </a:r>
          </a:p>
        </p:txBody>
      </p:sp>
      <p:sp>
        <p:nvSpPr>
          <p:cNvPr id="76806" name="矩形 10"/>
          <p:cNvSpPr>
            <a:spLocks noChangeArrowheads="1"/>
          </p:cNvSpPr>
          <p:nvPr/>
        </p:nvSpPr>
        <p:spPr bwMode="auto">
          <a:xfrm>
            <a:off x="633413" y="3348038"/>
            <a:ext cx="6157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§4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负反馈对放大电路性能的影响</a:t>
            </a:r>
          </a:p>
        </p:txBody>
      </p:sp>
      <p:sp>
        <p:nvSpPr>
          <p:cNvPr id="76807" name="矩形 11"/>
          <p:cNvSpPr>
            <a:spLocks noChangeArrowheads="1"/>
          </p:cNvSpPr>
          <p:nvPr/>
        </p:nvSpPr>
        <p:spPr bwMode="auto">
          <a:xfrm>
            <a:off x="633413" y="4178300"/>
            <a:ext cx="6981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§5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深度负反馈放大器的工程估算方法</a:t>
            </a:r>
          </a:p>
        </p:txBody>
      </p:sp>
      <p:sp>
        <p:nvSpPr>
          <p:cNvPr id="76808" name="矩形 12"/>
          <p:cNvSpPr>
            <a:spLocks noChangeArrowheads="1"/>
          </p:cNvSpPr>
          <p:nvPr/>
        </p:nvSpPr>
        <p:spPr bwMode="auto">
          <a:xfrm>
            <a:off x="633413" y="5008563"/>
            <a:ext cx="543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§6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负反馈放大电路的稳定性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71BA8-DDC5-4498-B85F-A069F504DB1D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4" name="Line 99"/>
          <p:cNvSpPr>
            <a:spLocks noChangeShapeType="1"/>
          </p:cNvSpPr>
          <p:nvPr/>
        </p:nvSpPr>
        <p:spPr bwMode="auto">
          <a:xfrm>
            <a:off x="2919413" y="1341438"/>
            <a:ext cx="2459037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Line 100"/>
          <p:cNvSpPr>
            <a:spLocks noChangeShapeType="1"/>
          </p:cNvSpPr>
          <p:nvPr/>
        </p:nvSpPr>
        <p:spPr bwMode="auto">
          <a:xfrm>
            <a:off x="5378450" y="1341438"/>
            <a:ext cx="1236663" cy="592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Line 101"/>
          <p:cNvSpPr>
            <a:spLocks noChangeShapeType="1"/>
          </p:cNvSpPr>
          <p:nvPr/>
        </p:nvSpPr>
        <p:spPr bwMode="auto">
          <a:xfrm>
            <a:off x="6615113" y="1933575"/>
            <a:ext cx="1220787" cy="11731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Line 102"/>
          <p:cNvSpPr>
            <a:spLocks noChangeShapeType="1"/>
          </p:cNvSpPr>
          <p:nvPr/>
        </p:nvSpPr>
        <p:spPr bwMode="auto">
          <a:xfrm>
            <a:off x="7835900" y="3106738"/>
            <a:ext cx="904875" cy="12525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16"/>
          <p:cNvSpPr>
            <a:spLocks noChangeArrowheads="1"/>
          </p:cNvSpPr>
          <p:nvPr/>
        </p:nvSpPr>
        <p:spPr bwMode="auto">
          <a:xfrm>
            <a:off x="5008563" y="987425"/>
            <a:ext cx="5937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</a:rPr>
              <a:t>-45°</a:t>
            </a:r>
          </a:p>
        </p:txBody>
      </p:sp>
      <p:grpSp>
        <p:nvGrpSpPr>
          <p:cNvPr id="33991" name="Group 224"/>
          <p:cNvGrpSpPr>
            <a:grpSpLocks/>
          </p:cNvGrpSpPr>
          <p:nvPr/>
        </p:nvGrpSpPr>
        <p:grpSpPr bwMode="auto">
          <a:xfrm>
            <a:off x="3443288" y="763588"/>
            <a:ext cx="1454150" cy="320675"/>
            <a:chOff x="954" y="347"/>
            <a:chExt cx="916" cy="202"/>
          </a:xfrm>
        </p:grpSpPr>
        <p:sp>
          <p:nvSpPr>
            <p:cNvPr id="10" name="Rectangle 117"/>
            <p:cNvSpPr>
              <a:spLocks noChangeArrowheads="1"/>
            </p:cNvSpPr>
            <p:nvPr/>
          </p:nvSpPr>
          <p:spPr bwMode="auto">
            <a:xfrm>
              <a:off x="954" y="347"/>
              <a:ext cx="35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|</a:t>
              </a:r>
            </a:p>
          </p:txBody>
        </p:sp>
        <p:sp>
          <p:nvSpPr>
            <p:cNvPr id="11" name="Rectangle 118"/>
            <p:cNvSpPr>
              <a:spLocks noChangeArrowheads="1"/>
            </p:cNvSpPr>
            <p:nvPr/>
          </p:nvSpPr>
          <p:spPr bwMode="auto">
            <a:xfrm>
              <a:off x="999" y="347"/>
              <a:ext cx="107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9"/>
            <p:cNvSpPr>
              <a:spLocks noChangeArrowheads="1"/>
            </p:cNvSpPr>
            <p:nvPr/>
          </p:nvSpPr>
          <p:spPr bwMode="auto">
            <a:xfrm>
              <a:off x="1124" y="347"/>
              <a:ext cx="106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(j</a:t>
              </a:r>
            </a:p>
          </p:txBody>
        </p:sp>
        <p:sp>
          <p:nvSpPr>
            <p:cNvPr id="13" name="Rectangle 120"/>
            <p:cNvSpPr>
              <a:spLocks noChangeArrowheads="1"/>
            </p:cNvSpPr>
            <p:nvPr/>
          </p:nvSpPr>
          <p:spPr bwMode="auto">
            <a:xfrm>
              <a:off x="1184" y="347"/>
              <a:ext cx="161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dirty="0" smtClean="0">
                  <a:solidFill>
                    <a:srgbClr val="000000"/>
                  </a:solidFill>
                </a:rPr>
                <a:t> ω</a:t>
              </a:r>
              <a:endParaRPr lang="en-US" altLang="zh-CN" sz="20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21"/>
            <p:cNvSpPr>
              <a:spLocks noChangeArrowheads="1"/>
            </p:cNvSpPr>
            <p:nvPr/>
          </p:nvSpPr>
          <p:spPr bwMode="auto">
            <a:xfrm>
              <a:off x="1329" y="347"/>
              <a:ext cx="53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1372" y="347"/>
              <a:ext cx="35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|</a:t>
              </a:r>
            </a:p>
          </p:txBody>
        </p:sp>
        <p:sp>
          <p:nvSpPr>
            <p:cNvPr id="16" name="Rectangle 123"/>
            <p:cNvSpPr>
              <a:spLocks noChangeArrowheads="1"/>
            </p:cNvSpPr>
            <p:nvPr/>
          </p:nvSpPr>
          <p:spPr bwMode="auto">
            <a:xfrm>
              <a:off x="1386" y="357"/>
              <a:ext cx="484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0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开环</a:t>
              </a:r>
              <a:r>
                <a:rPr lang="en-US" altLang="zh-CN" sz="20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000" b="1" kern="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3992" name="Line 124"/>
          <p:cNvSpPr>
            <a:spLocks noChangeShapeType="1"/>
          </p:cNvSpPr>
          <p:nvPr/>
        </p:nvSpPr>
        <p:spPr bwMode="auto">
          <a:xfrm flipH="1">
            <a:off x="3538538" y="1200150"/>
            <a:ext cx="309562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93" name="Line 125"/>
          <p:cNvSpPr>
            <a:spLocks noChangeShapeType="1"/>
          </p:cNvSpPr>
          <p:nvPr/>
        </p:nvSpPr>
        <p:spPr bwMode="auto">
          <a:xfrm flipH="1">
            <a:off x="5686425" y="1236663"/>
            <a:ext cx="257175" cy="246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3994" name="Group 225"/>
          <p:cNvGrpSpPr>
            <a:grpSpLocks/>
          </p:cNvGrpSpPr>
          <p:nvPr/>
        </p:nvGrpSpPr>
        <p:grpSpPr bwMode="auto">
          <a:xfrm>
            <a:off x="5673725" y="962025"/>
            <a:ext cx="1420813" cy="269875"/>
            <a:chOff x="2359" y="472"/>
            <a:chExt cx="895" cy="170"/>
          </a:xfrm>
        </p:grpSpPr>
        <p:sp>
          <p:nvSpPr>
            <p:cNvPr id="20" name="Rectangle 126"/>
            <p:cNvSpPr>
              <a:spLocks noChangeArrowheads="1"/>
            </p:cNvSpPr>
            <p:nvPr/>
          </p:nvSpPr>
          <p:spPr bwMode="auto">
            <a:xfrm>
              <a:off x="2359" y="488"/>
              <a:ext cx="491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00"/>
                  </a:solidFill>
                </a:rPr>
                <a:t>-20dB/10</a:t>
              </a:r>
            </a:p>
          </p:txBody>
        </p:sp>
        <p:sp>
          <p:nvSpPr>
            <p:cNvPr id="21" name="Rectangle 127"/>
            <p:cNvSpPr>
              <a:spLocks noChangeArrowheads="1"/>
            </p:cNvSpPr>
            <p:nvPr/>
          </p:nvSpPr>
          <p:spPr bwMode="auto">
            <a:xfrm>
              <a:off x="2867" y="472"/>
              <a:ext cx="387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5938838" y="2032000"/>
            <a:ext cx="7207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</a:rPr>
              <a:t>-135°</a:t>
            </a:r>
          </a:p>
        </p:txBody>
      </p:sp>
      <p:sp>
        <p:nvSpPr>
          <p:cNvPr id="33996" name="Freeform 129"/>
          <p:cNvSpPr>
            <a:spLocks/>
          </p:cNvSpPr>
          <p:nvPr/>
        </p:nvSpPr>
        <p:spPr bwMode="auto">
          <a:xfrm>
            <a:off x="5346700" y="1309688"/>
            <a:ext cx="63500" cy="61912"/>
          </a:xfrm>
          <a:custGeom>
            <a:avLst/>
            <a:gdLst>
              <a:gd name="T0" fmla="*/ 0 w 32"/>
              <a:gd name="T1" fmla="*/ 59892108 h 32"/>
              <a:gd name="T2" fmla="*/ 31501946 w 32"/>
              <a:gd name="T3" fmla="*/ 0 h 32"/>
              <a:gd name="T4" fmla="*/ 94505845 w 32"/>
              <a:gd name="T5" fmla="*/ 0 h 32"/>
              <a:gd name="T6" fmla="*/ 126007783 w 32"/>
              <a:gd name="T7" fmla="*/ 59892108 h 32"/>
              <a:gd name="T8" fmla="*/ 94505845 w 32"/>
              <a:gd name="T9" fmla="*/ 119784215 h 32"/>
              <a:gd name="T10" fmla="*/ 31501946 w 32"/>
              <a:gd name="T11" fmla="*/ 119784215 h 32"/>
              <a:gd name="T12" fmla="*/ 0 w 32"/>
              <a:gd name="T13" fmla="*/ 59892108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2"/>
              <a:gd name="T23" fmla="*/ 32 w 32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2">
                <a:moveTo>
                  <a:pt x="0" y="16"/>
                </a:moveTo>
                <a:lnTo>
                  <a:pt x="8" y="0"/>
                </a:lnTo>
                <a:lnTo>
                  <a:pt x="24" y="0"/>
                </a:lnTo>
                <a:lnTo>
                  <a:pt x="32" y="16"/>
                </a:lnTo>
                <a:lnTo>
                  <a:pt x="24" y="32"/>
                </a:lnTo>
                <a:lnTo>
                  <a:pt x="8" y="32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97" name="Line 131"/>
          <p:cNvSpPr>
            <a:spLocks noChangeShapeType="1"/>
          </p:cNvSpPr>
          <p:nvPr/>
        </p:nvSpPr>
        <p:spPr bwMode="auto">
          <a:xfrm flipH="1">
            <a:off x="7070725" y="2232025"/>
            <a:ext cx="309563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3998" name="Group 226"/>
          <p:cNvGrpSpPr>
            <a:grpSpLocks/>
          </p:cNvGrpSpPr>
          <p:nvPr/>
        </p:nvGrpSpPr>
        <p:grpSpPr bwMode="auto">
          <a:xfrm>
            <a:off x="7216775" y="1936750"/>
            <a:ext cx="1489075" cy="257175"/>
            <a:chOff x="3331" y="1086"/>
            <a:chExt cx="938" cy="162"/>
          </a:xfrm>
        </p:grpSpPr>
        <p:sp>
          <p:nvSpPr>
            <p:cNvPr id="26" name="Rectangle 132"/>
            <p:cNvSpPr>
              <a:spLocks noChangeArrowheads="1"/>
            </p:cNvSpPr>
            <p:nvPr/>
          </p:nvSpPr>
          <p:spPr bwMode="auto">
            <a:xfrm>
              <a:off x="3331" y="1094"/>
              <a:ext cx="491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00"/>
                  </a:solidFill>
                </a:rPr>
                <a:t>-40dB/10</a:t>
              </a:r>
            </a:p>
          </p:txBody>
        </p:sp>
        <p:sp>
          <p:nvSpPr>
            <p:cNvPr id="27" name="Rectangle 133"/>
            <p:cNvSpPr>
              <a:spLocks noChangeArrowheads="1"/>
            </p:cNvSpPr>
            <p:nvPr/>
          </p:nvSpPr>
          <p:spPr bwMode="auto">
            <a:xfrm>
              <a:off x="3882" y="1086"/>
              <a:ext cx="387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sp>
        <p:nvSpPr>
          <p:cNvPr id="28" name="Rectangle 136"/>
          <p:cNvSpPr>
            <a:spLocks noChangeArrowheads="1"/>
          </p:cNvSpPr>
          <p:nvPr/>
        </p:nvSpPr>
        <p:spPr bwMode="auto">
          <a:xfrm>
            <a:off x="7983538" y="2967038"/>
            <a:ext cx="7207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</a:rPr>
              <a:t>-225°</a:t>
            </a:r>
          </a:p>
        </p:txBody>
      </p:sp>
      <p:sp>
        <p:nvSpPr>
          <p:cNvPr id="34000" name="Freeform 137"/>
          <p:cNvSpPr>
            <a:spLocks/>
          </p:cNvSpPr>
          <p:nvPr/>
        </p:nvSpPr>
        <p:spPr bwMode="auto">
          <a:xfrm>
            <a:off x="7804150" y="3074988"/>
            <a:ext cx="79375" cy="61912"/>
          </a:xfrm>
          <a:custGeom>
            <a:avLst/>
            <a:gdLst>
              <a:gd name="T0" fmla="*/ 0 w 40"/>
              <a:gd name="T1" fmla="*/ 59892108 h 32"/>
              <a:gd name="T2" fmla="*/ 31501949 w 40"/>
              <a:gd name="T3" fmla="*/ 0 h 32"/>
              <a:gd name="T4" fmla="*/ 94505854 w 40"/>
              <a:gd name="T5" fmla="*/ 0 h 32"/>
              <a:gd name="T6" fmla="*/ 157509768 w 40"/>
              <a:gd name="T7" fmla="*/ 59892108 h 32"/>
              <a:gd name="T8" fmla="*/ 94505854 w 40"/>
              <a:gd name="T9" fmla="*/ 119784215 h 32"/>
              <a:gd name="T10" fmla="*/ 31501949 w 40"/>
              <a:gd name="T11" fmla="*/ 119784215 h 32"/>
              <a:gd name="T12" fmla="*/ 0 w 40"/>
              <a:gd name="T13" fmla="*/ 59892108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2"/>
              <a:gd name="T23" fmla="*/ 40 w 40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2">
                <a:moveTo>
                  <a:pt x="0" y="16"/>
                </a:moveTo>
                <a:lnTo>
                  <a:pt x="8" y="0"/>
                </a:lnTo>
                <a:lnTo>
                  <a:pt x="24" y="0"/>
                </a:lnTo>
                <a:lnTo>
                  <a:pt x="40" y="16"/>
                </a:lnTo>
                <a:lnTo>
                  <a:pt x="24" y="32"/>
                </a:lnTo>
                <a:lnTo>
                  <a:pt x="8" y="32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230"/>
          <p:cNvGrpSpPr>
            <a:grpSpLocks/>
          </p:cNvGrpSpPr>
          <p:nvPr/>
        </p:nvGrpSpPr>
        <p:grpSpPr bwMode="auto">
          <a:xfrm>
            <a:off x="4727575" y="1527175"/>
            <a:ext cx="79375" cy="333375"/>
            <a:chOff x="1763" y="828"/>
            <a:chExt cx="50" cy="210"/>
          </a:xfrm>
        </p:grpSpPr>
        <p:sp>
          <p:nvSpPr>
            <p:cNvPr id="34075" name="Line 138"/>
            <p:cNvSpPr>
              <a:spLocks noChangeShapeType="1"/>
            </p:cNvSpPr>
            <p:nvPr/>
          </p:nvSpPr>
          <p:spPr bwMode="auto">
            <a:xfrm>
              <a:off x="1783" y="891"/>
              <a:ext cx="1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6" name="Freeform 139"/>
            <p:cNvSpPr>
              <a:spLocks/>
            </p:cNvSpPr>
            <p:nvPr/>
          </p:nvSpPr>
          <p:spPr bwMode="auto">
            <a:xfrm>
              <a:off x="1763" y="828"/>
              <a:ext cx="50" cy="118"/>
            </a:xfrm>
            <a:custGeom>
              <a:avLst/>
              <a:gdLst>
                <a:gd name="T0" fmla="*/ 0 w 40"/>
                <a:gd name="T1" fmla="*/ 144 h 97"/>
                <a:gd name="T2" fmla="*/ 25 w 40"/>
                <a:gd name="T3" fmla="*/ 120 h 97"/>
                <a:gd name="T4" fmla="*/ 62 w 40"/>
                <a:gd name="T5" fmla="*/ 144 h 97"/>
                <a:gd name="T6" fmla="*/ 25 w 40"/>
                <a:gd name="T7" fmla="*/ 0 h 97"/>
                <a:gd name="T8" fmla="*/ 0 w 40"/>
                <a:gd name="T9" fmla="*/ 144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97"/>
                <a:gd name="T17" fmla="*/ 40 w 40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97">
                  <a:moveTo>
                    <a:pt x="0" y="97"/>
                  </a:moveTo>
                  <a:lnTo>
                    <a:pt x="16" y="81"/>
                  </a:lnTo>
                  <a:lnTo>
                    <a:pt x="40" y="97"/>
                  </a:lnTo>
                  <a:lnTo>
                    <a:pt x="16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Rectangle 140"/>
          <p:cNvSpPr>
            <a:spLocks noChangeArrowheads="1"/>
          </p:cNvSpPr>
          <p:nvPr/>
        </p:nvSpPr>
        <p:spPr bwMode="auto">
          <a:xfrm>
            <a:off x="4064000" y="1474788"/>
            <a:ext cx="460375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solidFill>
                  <a:srgbClr val="000099"/>
                </a:solidFill>
                <a:latin typeface="+mn-ea"/>
                <a:ea typeface="+mn-ea"/>
              </a:rPr>
              <a:t>稳定</a:t>
            </a:r>
          </a:p>
        </p:txBody>
      </p:sp>
      <p:sp>
        <p:nvSpPr>
          <p:cNvPr id="34" name="Rectangle 142"/>
          <p:cNvSpPr>
            <a:spLocks noChangeArrowheads="1"/>
          </p:cNvSpPr>
          <p:nvPr/>
        </p:nvSpPr>
        <p:spPr bwMode="auto">
          <a:xfrm>
            <a:off x="4440238" y="2511425"/>
            <a:ext cx="690562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solidFill>
                  <a:srgbClr val="FF0000"/>
                </a:solidFill>
                <a:latin typeface="+mn-ea"/>
                <a:ea typeface="+mn-ea"/>
              </a:rPr>
              <a:t>不稳定</a:t>
            </a:r>
          </a:p>
        </p:txBody>
      </p:sp>
      <p:sp>
        <p:nvSpPr>
          <p:cNvPr id="35" name="Rectangle 143"/>
          <p:cNvSpPr>
            <a:spLocks noChangeArrowheads="1"/>
          </p:cNvSpPr>
          <p:nvPr/>
        </p:nvSpPr>
        <p:spPr bwMode="auto">
          <a:xfrm>
            <a:off x="3287713" y="2071688"/>
            <a:ext cx="668337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300" kern="0" dirty="0" smtClean="0">
                <a:solidFill>
                  <a:srgbClr val="000000"/>
                </a:solidFill>
                <a:latin typeface="+mn-ea"/>
                <a:ea typeface="+mn-ea"/>
              </a:rPr>
              <a:t>（闭环）</a:t>
            </a:r>
            <a:endParaRPr lang="zh-CN" altLang="en-US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6" name="Group 228"/>
          <p:cNvGrpSpPr>
            <a:grpSpLocks/>
          </p:cNvGrpSpPr>
          <p:nvPr/>
        </p:nvGrpSpPr>
        <p:grpSpPr bwMode="auto">
          <a:xfrm>
            <a:off x="3357563" y="2309813"/>
            <a:ext cx="749300" cy="550862"/>
            <a:chOff x="900" y="1321"/>
            <a:chExt cx="472" cy="347"/>
          </a:xfrm>
        </p:grpSpPr>
        <p:sp>
          <p:nvSpPr>
            <p:cNvPr id="37" name="Rectangle 144"/>
            <p:cNvSpPr>
              <a:spLocks noChangeArrowheads="1"/>
            </p:cNvSpPr>
            <p:nvPr/>
          </p:nvSpPr>
          <p:spPr bwMode="auto">
            <a:xfrm>
              <a:off x="900" y="1411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Rectangle 145"/>
            <p:cNvSpPr>
              <a:spLocks noChangeArrowheads="1"/>
            </p:cNvSpPr>
            <p:nvPr/>
          </p:nvSpPr>
          <p:spPr bwMode="auto">
            <a:xfrm>
              <a:off x="999" y="1488"/>
              <a:ext cx="48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9" name="Rectangle 146"/>
            <p:cNvSpPr>
              <a:spLocks noChangeArrowheads="1"/>
            </p:cNvSpPr>
            <p:nvPr/>
          </p:nvSpPr>
          <p:spPr bwMode="auto">
            <a:xfrm>
              <a:off x="1046" y="1411"/>
              <a:ext cx="145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800" b="1" kern="0" smtClean="0">
                  <a:solidFill>
                    <a:srgbClr val="000000"/>
                  </a:solidFill>
                </a:rPr>
                <a:t>＝</a:t>
              </a:r>
            </a:p>
          </p:txBody>
        </p:sp>
        <p:sp>
          <p:nvSpPr>
            <p:cNvPr id="40" name="Line 147"/>
            <p:cNvSpPr>
              <a:spLocks noChangeShapeType="1"/>
            </p:cNvSpPr>
            <p:nvPr/>
          </p:nvSpPr>
          <p:spPr bwMode="auto">
            <a:xfrm>
              <a:off x="1209" y="1499"/>
              <a:ext cx="16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148"/>
            <p:cNvSpPr>
              <a:spLocks noChangeArrowheads="1"/>
            </p:cNvSpPr>
            <p:nvPr/>
          </p:nvSpPr>
          <p:spPr bwMode="auto">
            <a:xfrm>
              <a:off x="1241" y="1495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Rectangle 149"/>
            <p:cNvSpPr>
              <a:spLocks noChangeArrowheads="1"/>
            </p:cNvSpPr>
            <p:nvPr/>
          </p:nvSpPr>
          <p:spPr bwMode="auto">
            <a:xfrm>
              <a:off x="1258" y="1321"/>
              <a:ext cx="7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43" name="Line 150"/>
          <p:cNvSpPr>
            <a:spLocks noChangeShapeType="1"/>
          </p:cNvSpPr>
          <p:nvPr/>
        </p:nvSpPr>
        <p:spPr bwMode="auto">
          <a:xfrm flipH="1">
            <a:off x="4075113" y="1933575"/>
            <a:ext cx="31115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232"/>
          <p:cNvGrpSpPr>
            <a:grpSpLocks/>
          </p:cNvGrpSpPr>
          <p:nvPr/>
        </p:nvGrpSpPr>
        <p:grpSpPr bwMode="auto">
          <a:xfrm>
            <a:off x="3611563" y="3108325"/>
            <a:ext cx="865187" cy="525463"/>
            <a:chOff x="1060" y="1824"/>
            <a:chExt cx="545" cy="331"/>
          </a:xfrm>
        </p:grpSpPr>
        <p:sp>
          <p:nvSpPr>
            <p:cNvPr id="45" name="Rectangle 152"/>
            <p:cNvSpPr>
              <a:spLocks noChangeArrowheads="1"/>
            </p:cNvSpPr>
            <p:nvPr/>
          </p:nvSpPr>
          <p:spPr bwMode="auto">
            <a:xfrm>
              <a:off x="1147" y="1991"/>
              <a:ext cx="43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6" name="Rectangle 151"/>
            <p:cNvSpPr>
              <a:spLocks noChangeArrowheads="1"/>
            </p:cNvSpPr>
            <p:nvPr/>
          </p:nvSpPr>
          <p:spPr bwMode="auto">
            <a:xfrm>
              <a:off x="1060" y="1924"/>
              <a:ext cx="85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16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153"/>
            <p:cNvSpPr>
              <a:spLocks noChangeArrowheads="1"/>
            </p:cNvSpPr>
            <p:nvPr/>
          </p:nvSpPr>
          <p:spPr bwMode="auto">
            <a:xfrm>
              <a:off x="1194" y="1916"/>
              <a:ext cx="129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600" b="1" kern="0" smtClean="0">
                  <a:solidFill>
                    <a:srgbClr val="000000"/>
                  </a:solidFill>
                </a:rPr>
                <a:t>＝</a:t>
              </a:r>
            </a:p>
          </p:txBody>
        </p:sp>
        <p:sp>
          <p:nvSpPr>
            <p:cNvPr id="48" name="Line 154"/>
            <p:cNvSpPr>
              <a:spLocks noChangeShapeType="1"/>
            </p:cNvSpPr>
            <p:nvPr/>
          </p:nvSpPr>
          <p:spPr bwMode="auto">
            <a:xfrm>
              <a:off x="1345" y="1982"/>
              <a:ext cx="17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155"/>
            <p:cNvSpPr>
              <a:spLocks noChangeArrowheads="1"/>
            </p:cNvSpPr>
            <p:nvPr/>
          </p:nvSpPr>
          <p:spPr bwMode="auto">
            <a:xfrm>
              <a:off x="1392" y="2001"/>
              <a:ext cx="85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i="1" kern="0" smtClean="0">
                  <a:solidFill>
                    <a:srgbClr val="000000"/>
                  </a:solidFill>
                </a:rPr>
                <a:t>F</a:t>
              </a:r>
              <a:endParaRPr lang="en-US" altLang="zh-CN" sz="16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Rectangle 156"/>
            <p:cNvSpPr>
              <a:spLocks noChangeArrowheads="1"/>
            </p:cNvSpPr>
            <p:nvPr/>
          </p:nvSpPr>
          <p:spPr bwMode="auto">
            <a:xfrm>
              <a:off x="1409" y="1824"/>
              <a:ext cx="64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Rectangle 157"/>
            <p:cNvSpPr>
              <a:spLocks noChangeArrowheads="1"/>
            </p:cNvSpPr>
            <p:nvPr/>
          </p:nvSpPr>
          <p:spPr bwMode="auto">
            <a:xfrm>
              <a:off x="1136" y="1888"/>
              <a:ext cx="129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  <p:sp>
          <p:nvSpPr>
            <p:cNvPr id="52" name="Rectangle 158"/>
            <p:cNvSpPr>
              <a:spLocks noChangeArrowheads="1"/>
            </p:cNvSpPr>
            <p:nvPr/>
          </p:nvSpPr>
          <p:spPr bwMode="auto">
            <a:xfrm>
              <a:off x="1476" y="1993"/>
              <a:ext cx="129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′</a:t>
              </a:r>
            </a:p>
          </p:txBody>
        </p:sp>
      </p:grpSp>
      <p:sp>
        <p:nvSpPr>
          <p:cNvPr id="53" name="Line 159"/>
          <p:cNvSpPr>
            <a:spLocks noChangeShapeType="1"/>
          </p:cNvSpPr>
          <p:nvPr/>
        </p:nvSpPr>
        <p:spPr bwMode="auto">
          <a:xfrm flipH="1">
            <a:off x="4449763" y="3106738"/>
            <a:ext cx="244475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160"/>
          <p:cNvSpPr>
            <a:spLocks noChangeArrowheads="1"/>
          </p:cNvSpPr>
          <p:nvPr/>
        </p:nvSpPr>
        <p:spPr bwMode="auto">
          <a:xfrm>
            <a:off x="4489450" y="3282950"/>
            <a:ext cx="846138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1800" kern="0" dirty="0" smtClean="0">
                <a:solidFill>
                  <a:srgbClr val="FF0000"/>
                </a:solidFill>
                <a:latin typeface="+mn-ea"/>
                <a:ea typeface="+mn-ea"/>
              </a:rPr>
              <a:t>不稳定</a:t>
            </a:r>
            <a:r>
              <a:rPr lang="en-US" altLang="zh-CN" sz="1800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34010" name="Group 227"/>
          <p:cNvGrpSpPr>
            <a:grpSpLocks/>
          </p:cNvGrpSpPr>
          <p:nvPr/>
        </p:nvGrpSpPr>
        <p:grpSpPr bwMode="auto">
          <a:xfrm>
            <a:off x="7096125" y="4291013"/>
            <a:ext cx="1400175" cy="261937"/>
            <a:chOff x="3255" y="2569"/>
            <a:chExt cx="882" cy="165"/>
          </a:xfrm>
        </p:grpSpPr>
        <p:sp>
          <p:nvSpPr>
            <p:cNvPr id="56" name="Rectangle 161"/>
            <p:cNvSpPr>
              <a:spLocks noChangeArrowheads="1"/>
            </p:cNvSpPr>
            <p:nvPr/>
          </p:nvSpPr>
          <p:spPr bwMode="auto">
            <a:xfrm>
              <a:off x="3255" y="2580"/>
              <a:ext cx="491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600" b="1" kern="0" smtClean="0">
                  <a:solidFill>
                    <a:srgbClr val="000000"/>
                  </a:solidFill>
                </a:rPr>
                <a:t>-60dB/10</a:t>
              </a:r>
            </a:p>
          </p:txBody>
        </p:sp>
        <p:sp>
          <p:nvSpPr>
            <p:cNvPr id="57" name="Rectangle 162"/>
            <p:cNvSpPr>
              <a:spLocks noChangeArrowheads="1"/>
            </p:cNvSpPr>
            <p:nvPr/>
          </p:nvSpPr>
          <p:spPr bwMode="auto">
            <a:xfrm>
              <a:off x="3750" y="2569"/>
              <a:ext cx="387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grpSp>
        <p:nvGrpSpPr>
          <p:cNvPr id="34011" name="Group 223"/>
          <p:cNvGrpSpPr>
            <a:grpSpLocks/>
          </p:cNvGrpSpPr>
          <p:nvPr/>
        </p:nvGrpSpPr>
        <p:grpSpPr bwMode="auto">
          <a:xfrm>
            <a:off x="2465388" y="531813"/>
            <a:ext cx="7645400" cy="4106862"/>
            <a:chOff x="338" y="201"/>
            <a:chExt cx="4816" cy="2587"/>
          </a:xfrm>
        </p:grpSpPr>
        <p:sp>
          <p:nvSpPr>
            <p:cNvPr id="59" name="Line 2"/>
            <p:cNvSpPr>
              <a:spLocks noChangeShapeType="1"/>
            </p:cNvSpPr>
            <p:nvPr/>
          </p:nvSpPr>
          <p:spPr bwMode="auto">
            <a:xfrm>
              <a:off x="338" y="2197"/>
              <a:ext cx="46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Freeform 3"/>
            <p:cNvSpPr>
              <a:spLocks/>
            </p:cNvSpPr>
            <p:nvPr/>
          </p:nvSpPr>
          <p:spPr bwMode="auto">
            <a:xfrm>
              <a:off x="4858" y="2178"/>
              <a:ext cx="124" cy="48"/>
            </a:xfrm>
            <a:custGeom>
              <a:avLst/>
              <a:gdLst>
                <a:gd name="T0" fmla="*/ 0 w 97"/>
                <a:gd name="T1" fmla="*/ 0 h 40"/>
                <a:gd name="T2" fmla="*/ 20 w 97"/>
                <a:gd name="T3" fmla="*/ 19 h 40"/>
                <a:gd name="T4" fmla="*/ 0 w 97"/>
                <a:gd name="T5" fmla="*/ 48 h 40"/>
                <a:gd name="T6" fmla="*/ 124 w 97"/>
                <a:gd name="T7" fmla="*/ 19 h 40"/>
                <a:gd name="T8" fmla="*/ 0 w 97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40">
                  <a:moveTo>
                    <a:pt x="0" y="0"/>
                  </a:moveTo>
                  <a:lnTo>
                    <a:pt x="16" y="16"/>
                  </a:lnTo>
                  <a:lnTo>
                    <a:pt x="0" y="40"/>
                  </a:ln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624" y="248"/>
              <a:ext cx="1" cy="2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>
              <a:off x="1372" y="2147"/>
              <a:ext cx="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2174" y="2129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>
              <a:off x="2952" y="2115"/>
              <a:ext cx="1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>
              <a:off x="3721" y="2158"/>
              <a:ext cx="1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4500" y="2147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706" y="2252"/>
              <a:ext cx="25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0.01</a:t>
              </a:r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326" y="2252"/>
              <a:ext cx="180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0.1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2154" y="2252"/>
              <a:ext cx="7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86" y="2252"/>
              <a:ext cx="14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3631" y="2252"/>
              <a:ext cx="21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4379" y="2238"/>
              <a:ext cx="288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617" y="1823"/>
              <a:ext cx="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70"/>
            <p:cNvSpPr>
              <a:spLocks noChangeShapeType="1"/>
            </p:cNvSpPr>
            <p:nvPr/>
          </p:nvSpPr>
          <p:spPr bwMode="auto">
            <a:xfrm>
              <a:off x="631" y="1084"/>
              <a:ext cx="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103"/>
            <p:cNvSpPr>
              <a:spLocks/>
            </p:cNvSpPr>
            <p:nvPr/>
          </p:nvSpPr>
          <p:spPr bwMode="auto">
            <a:xfrm>
              <a:off x="604" y="248"/>
              <a:ext cx="42" cy="119"/>
            </a:xfrm>
            <a:custGeom>
              <a:avLst/>
              <a:gdLst>
                <a:gd name="T0" fmla="*/ 0 w 33"/>
                <a:gd name="T1" fmla="*/ 119 h 97"/>
                <a:gd name="T2" fmla="*/ 20 w 33"/>
                <a:gd name="T3" fmla="*/ 99 h 97"/>
                <a:gd name="T4" fmla="*/ 42 w 33"/>
                <a:gd name="T5" fmla="*/ 119 h 97"/>
                <a:gd name="T6" fmla="*/ 20 w 33"/>
                <a:gd name="T7" fmla="*/ 0 h 97"/>
                <a:gd name="T8" fmla="*/ 0 w 33"/>
                <a:gd name="T9" fmla="*/ 11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97">
                  <a:moveTo>
                    <a:pt x="0" y="97"/>
                  </a:moveTo>
                  <a:lnTo>
                    <a:pt x="16" y="81"/>
                  </a:lnTo>
                  <a:lnTo>
                    <a:pt x="33" y="97"/>
                  </a:lnTo>
                  <a:lnTo>
                    <a:pt x="16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104"/>
            <p:cNvSpPr>
              <a:spLocks noChangeArrowheads="1"/>
            </p:cNvSpPr>
            <p:nvPr/>
          </p:nvSpPr>
          <p:spPr bwMode="auto">
            <a:xfrm>
              <a:off x="692" y="201"/>
              <a:ext cx="107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77" name="Rectangle 105"/>
            <p:cNvSpPr>
              <a:spLocks noChangeArrowheads="1"/>
            </p:cNvSpPr>
            <p:nvPr/>
          </p:nvSpPr>
          <p:spPr bwMode="auto">
            <a:xfrm>
              <a:off x="796" y="201"/>
              <a:ext cx="240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/dB</a:t>
              </a:r>
            </a:p>
          </p:txBody>
        </p:sp>
        <p:sp>
          <p:nvSpPr>
            <p:cNvPr id="78" name="Rectangle 106"/>
            <p:cNvSpPr>
              <a:spLocks noChangeArrowheads="1"/>
            </p:cNvSpPr>
            <p:nvPr/>
          </p:nvSpPr>
          <p:spPr bwMode="auto">
            <a:xfrm>
              <a:off x="392" y="610"/>
              <a:ext cx="160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9" name="Rectangle 107"/>
            <p:cNvSpPr>
              <a:spLocks noChangeArrowheads="1"/>
            </p:cNvSpPr>
            <p:nvPr/>
          </p:nvSpPr>
          <p:spPr bwMode="auto">
            <a:xfrm>
              <a:off x="392" y="985"/>
              <a:ext cx="160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80" name="Rectangle 108"/>
            <p:cNvSpPr>
              <a:spLocks noChangeArrowheads="1"/>
            </p:cNvSpPr>
            <p:nvPr/>
          </p:nvSpPr>
          <p:spPr bwMode="auto">
            <a:xfrm>
              <a:off x="392" y="1359"/>
              <a:ext cx="160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81" name="Line 109"/>
            <p:cNvSpPr>
              <a:spLocks noChangeShapeType="1"/>
            </p:cNvSpPr>
            <p:nvPr/>
          </p:nvSpPr>
          <p:spPr bwMode="auto">
            <a:xfrm>
              <a:off x="624" y="1459"/>
              <a:ext cx="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110"/>
            <p:cNvSpPr>
              <a:spLocks noChangeArrowheads="1"/>
            </p:cNvSpPr>
            <p:nvPr/>
          </p:nvSpPr>
          <p:spPr bwMode="auto">
            <a:xfrm>
              <a:off x="392" y="1723"/>
              <a:ext cx="160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83" name="Rectangle 111"/>
            <p:cNvSpPr>
              <a:spLocks noChangeArrowheads="1"/>
            </p:cNvSpPr>
            <p:nvPr/>
          </p:nvSpPr>
          <p:spPr bwMode="auto">
            <a:xfrm>
              <a:off x="462" y="2008"/>
              <a:ext cx="80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624" y="257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113"/>
            <p:cNvSpPr>
              <a:spLocks noChangeArrowheads="1"/>
            </p:cNvSpPr>
            <p:nvPr/>
          </p:nvSpPr>
          <p:spPr bwMode="auto">
            <a:xfrm>
              <a:off x="368" y="2472"/>
              <a:ext cx="213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-20</a:t>
              </a:r>
            </a:p>
          </p:txBody>
        </p:sp>
        <p:sp>
          <p:nvSpPr>
            <p:cNvPr id="86" name="Rectangle 163"/>
            <p:cNvSpPr>
              <a:spLocks noChangeArrowheads="1"/>
            </p:cNvSpPr>
            <p:nvPr/>
          </p:nvSpPr>
          <p:spPr bwMode="auto">
            <a:xfrm>
              <a:off x="4739" y="1929"/>
              <a:ext cx="84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f 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64"/>
            <p:cNvSpPr>
              <a:spLocks noChangeArrowheads="1"/>
            </p:cNvSpPr>
            <p:nvPr/>
          </p:nvSpPr>
          <p:spPr bwMode="auto">
            <a:xfrm>
              <a:off x="4822" y="1929"/>
              <a:ext cx="33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/ kHz</a:t>
              </a:r>
            </a:p>
          </p:txBody>
        </p:sp>
      </p:grpSp>
      <p:grpSp>
        <p:nvGrpSpPr>
          <p:cNvPr id="88" name="Group 231"/>
          <p:cNvGrpSpPr>
            <a:grpSpLocks/>
          </p:cNvGrpSpPr>
          <p:nvPr/>
        </p:nvGrpSpPr>
        <p:grpSpPr bwMode="auto">
          <a:xfrm>
            <a:off x="4727575" y="2019300"/>
            <a:ext cx="79375" cy="311150"/>
            <a:chOff x="1763" y="1138"/>
            <a:chExt cx="50" cy="196"/>
          </a:xfrm>
        </p:grpSpPr>
        <p:sp>
          <p:nvSpPr>
            <p:cNvPr id="34028" name="Freeform 141"/>
            <p:cNvSpPr>
              <a:spLocks/>
            </p:cNvSpPr>
            <p:nvPr/>
          </p:nvSpPr>
          <p:spPr bwMode="auto">
            <a:xfrm>
              <a:off x="1763" y="1215"/>
              <a:ext cx="50" cy="119"/>
            </a:xfrm>
            <a:custGeom>
              <a:avLst/>
              <a:gdLst>
                <a:gd name="T0" fmla="*/ 0 w 40"/>
                <a:gd name="T1" fmla="*/ 0 h 97"/>
                <a:gd name="T2" fmla="*/ 25 w 40"/>
                <a:gd name="T3" fmla="*/ 25 h 97"/>
                <a:gd name="T4" fmla="*/ 62 w 40"/>
                <a:gd name="T5" fmla="*/ 0 h 97"/>
                <a:gd name="T6" fmla="*/ 25 w 40"/>
                <a:gd name="T7" fmla="*/ 146 h 97"/>
                <a:gd name="T8" fmla="*/ 0 w 40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97"/>
                <a:gd name="T17" fmla="*/ 40 w 40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97">
                  <a:moveTo>
                    <a:pt x="0" y="0"/>
                  </a:moveTo>
                  <a:lnTo>
                    <a:pt x="16" y="16"/>
                  </a:lnTo>
                  <a:lnTo>
                    <a:pt x="40" y="0"/>
                  </a:lnTo>
                  <a:lnTo>
                    <a:pt x="16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9" name="Line 165"/>
            <p:cNvSpPr>
              <a:spLocks noChangeShapeType="1"/>
            </p:cNvSpPr>
            <p:nvPr/>
          </p:nvSpPr>
          <p:spPr bwMode="auto">
            <a:xfrm>
              <a:off x="1783" y="1138"/>
              <a:ext cx="1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013" name="Line 167"/>
          <p:cNvSpPr>
            <a:spLocks noChangeShapeType="1"/>
          </p:cNvSpPr>
          <p:nvPr/>
        </p:nvSpPr>
        <p:spPr bwMode="auto">
          <a:xfrm flipH="1">
            <a:off x="8224838" y="4138613"/>
            <a:ext cx="31115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" name="Object 187"/>
          <p:cNvGraphicFramePr>
            <a:graphicFrameLocks noChangeAspect="1"/>
          </p:cNvGraphicFramePr>
          <p:nvPr/>
        </p:nvGraphicFramePr>
        <p:xfrm>
          <a:off x="5780088" y="598488"/>
          <a:ext cx="16303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4" name="Equation" r:id="rId3" imgW="1435320" imgH="292320" progId="Equation.DSMT4">
                  <p:embed/>
                </p:oleObj>
              </mc:Choice>
              <mc:Fallback>
                <p:oleObj name="Equation" r:id="rId3" imgW="1435320" imgH="29232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98488"/>
                        <a:ext cx="16303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Line 206"/>
          <p:cNvSpPr>
            <a:spLocks noChangeShapeType="1"/>
          </p:cNvSpPr>
          <p:nvPr/>
        </p:nvSpPr>
        <p:spPr bwMode="auto">
          <a:xfrm flipH="1">
            <a:off x="6680200" y="911225"/>
            <a:ext cx="744538" cy="95091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4" name="Object 188"/>
          <p:cNvGraphicFramePr>
            <a:graphicFrameLocks noChangeAspect="1"/>
          </p:cNvGraphicFramePr>
          <p:nvPr/>
        </p:nvGraphicFramePr>
        <p:xfrm>
          <a:off x="5334000" y="4433888"/>
          <a:ext cx="35433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5" name="Equation" r:id="rId5" imgW="1968480" imgH="406080" progId="Equation.DSMT4">
                  <p:embed/>
                </p:oleObj>
              </mc:Choice>
              <mc:Fallback>
                <p:oleObj name="Equation" r:id="rId5" imgW="1968480" imgH="4060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33888"/>
                        <a:ext cx="35433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Line 218"/>
          <p:cNvSpPr>
            <a:spLocks noChangeShapeType="1"/>
          </p:cNvSpPr>
          <p:nvPr/>
        </p:nvSpPr>
        <p:spPr bwMode="auto">
          <a:xfrm>
            <a:off x="3040063" y="3106738"/>
            <a:ext cx="482441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Line 219"/>
          <p:cNvSpPr>
            <a:spLocks noChangeShapeType="1"/>
          </p:cNvSpPr>
          <p:nvPr/>
        </p:nvSpPr>
        <p:spPr bwMode="auto">
          <a:xfrm>
            <a:off x="3028950" y="1933575"/>
            <a:ext cx="357346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Line 220"/>
          <p:cNvSpPr>
            <a:spLocks noChangeShapeType="1"/>
          </p:cNvSpPr>
          <p:nvPr/>
        </p:nvSpPr>
        <p:spPr bwMode="auto">
          <a:xfrm rot="16200000">
            <a:off x="4254500" y="2495550"/>
            <a:ext cx="2247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Line 221"/>
          <p:cNvSpPr>
            <a:spLocks noChangeShapeType="1"/>
          </p:cNvSpPr>
          <p:nvPr/>
        </p:nvSpPr>
        <p:spPr bwMode="auto">
          <a:xfrm rot="16200000">
            <a:off x="5790407" y="2728119"/>
            <a:ext cx="16494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Line 222"/>
          <p:cNvSpPr>
            <a:spLocks noChangeShapeType="1"/>
          </p:cNvSpPr>
          <p:nvPr/>
        </p:nvSpPr>
        <p:spPr bwMode="auto">
          <a:xfrm rot="16200000">
            <a:off x="7604125" y="3343276"/>
            <a:ext cx="4603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Dot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Freeform 130"/>
          <p:cNvSpPr>
            <a:spLocks/>
          </p:cNvSpPr>
          <p:nvPr/>
        </p:nvSpPr>
        <p:spPr bwMode="auto">
          <a:xfrm>
            <a:off x="6567488" y="1898650"/>
            <a:ext cx="79375" cy="63500"/>
          </a:xfrm>
          <a:custGeom>
            <a:avLst/>
            <a:gdLst>
              <a:gd name="T0" fmla="*/ 0 w 40"/>
              <a:gd name="T1" fmla="*/ 30788 h 33"/>
              <a:gd name="T2" fmla="*/ 15875 w 40"/>
              <a:gd name="T3" fmla="*/ 0 h 33"/>
              <a:gd name="T4" fmla="*/ 63500 w 40"/>
              <a:gd name="T5" fmla="*/ 0 h 33"/>
              <a:gd name="T6" fmla="*/ 79375 w 40"/>
              <a:gd name="T7" fmla="*/ 30788 h 33"/>
              <a:gd name="T8" fmla="*/ 63500 w 40"/>
              <a:gd name="T9" fmla="*/ 63500 h 33"/>
              <a:gd name="T10" fmla="*/ 15875 w 40"/>
              <a:gd name="T11" fmla="*/ 63500 h 33"/>
              <a:gd name="T12" fmla="*/ 0 w 40"/>
              <a:gd name="T13" fmla="*/ 30788 h 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3">
                <a:moveTo>
                  <a:pt x="0" y="16"/>
                </a:moveTo>
                <a:lnTo>
                  <a:pt x="8" y="0"/>
                </a:lnTo>
                <a:lnTo>
                  <a:pt x="32" y="0"/>
                </a:lnTo>
                <a:lnTo>
                  <a:pt x="40" y="16"/>
                </a:lnTo>
                <a:lnTo>
                  <a:pt x="32" y="33"/>
                </a:lnTo>
                <a:lnTo>
                  <a:pt x="8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1" name="Object 189"/>
          <p:cNvGraphicFramePr>
            <a:graphicFrameLocks noChangeAspect="1"/>
          </p:cNvGraphicFramePr>
          <p:nvPr/>
        </p:nvGraphicFramePr>
        <p:xfrm>
          <a:off x="2882900" y="4583113"/>
          <a:ext cx="24923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6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583113"/>
                        <a:ext cx="24923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" name="Group 233"/>
          <p:cNvGrpSpPr>
            <a:grpSpLocks/>
          </p:cNvGrpSpPr>
          <p:nvPr/>
        </p:nvGrpSpPr>
        <p:grpSpPr bwMode="auto">
          <a:xfrm>
            <a:off x="2513013" y="5862638"/>
            <a:ext cx="6149975" cy="366712"/>
            <a:chOff x="404" y="3706"/>
            <a:chExt cx="3874" cy="231"/>
          </a:xfrm>
          <a:solidFill>
            <a:schemeClr val="bg1"/>
          </a:solidFill>
        </p:grpSpPr>
        <p:sp>
          <p:nvSpPr>
            <p:cNvPr id="103" name="Rectangle 212"/>
            <p:cNvSpPr>
              <a:spLocks noChangeArrowheads="1"/>
            </p:cNvSpPr>
            <p:nvPr/>
          </p:nvSpPr>
          <p:spPr bwMode="auto">
            <a:xfrm>
              <a:off x="404" y="3706"/>
              <a:ext cx="3874" cy="23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000000"/>
                  </a:solidFill>
                </a:rPr>
                <a:t>若闭环增益线交于                          及以下开环增益线</a:t>
              </a:r>
            </a:p>
          </p:txBody>
        </p:sp>
        <p:graphicFrame>
          <p:nvGraphicFramePr>
            <p:cNvPr id="33982" name="Object 190"/>
            <p:cNvGraphicFramePr>
              <a:graphicFrameLocks noChangeAspect="1"/>
            </p:cNvGraphicFramePr>
            <p:nvPr/>
          </p:nvGraphicFramePr>
          <p:xfrm>
            <a:off x="1785" y="3721"/>
            <a:ext cx="9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7" name="Equation" r:id="rId9" imgW="1015920" imgH="203040" progId="Equation.DSMT4">
                    <p:embed/>
                  </p:oleObj>
                </mc:Choice>
                <mc:Fallback>
                  <p:oleObj name="Equation" r:id="rId9" imgW="1015920" imgH="20304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3721"/>
                          <a:ext cx="9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Group 215"/>
          <p:cNvGrpSpPr>
            <a:grpSpLocks/>
          </p:cNvGrpSpPr>
          <p:nvPr/>
        </p:nvGrpSpPr>
        <p:grpSpPr bwMode="auto">
          <a:xfrm>
            <a:off x="2541588" y="5470525"/>
            <a:ext cx="5332412" cy="371475"/>
            <a:chOff x="422" y="3459"/>
            <a:chExt cx="3359" cy="234"/>
          </a:xfrm>
          <a:solidFill>
            <a:schemeClr val="bg1"/>
          </a:solidFill>
        </p:grpSpPr>
        <p:sp>
          <p:nvSpPr>
            <p:cNvPr id="106" name="Rectangle 208"/>
            <p:cNvSpPr>
              <a:spLocks noChangeArrowheads="1"/>
            </p:cNvSpPr>
            <p:nvPr/>
          </p:nvSpPr>
          <p:spPr bwMode="auto">
            <a:xfrm>
              <a:off x="422" y="3459"/>
              <a:ext cx="3359" cy="234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000000"/>
                  </a:solidFill>
                </a:rPr>
                <a:t>若闭环增益线交于                            开环增益线</a:t>
              </a:r>
            </a:p>
          </p:txBody>
        </p:sp>
        <p:graphicFrame>
          <p:nvGraphicFramePr>
            <p:cNvPr id="33983" name="Object 191"/>
            <p:cNvGraphicFramePr>
              <a:graphicFrameLocks noChangeAspect="1"/>
            </p:cNvGraphicFramePr>
            <p:nvPr/>
          </p:nvGraphicFramePr>
          <p:xfrm>
            <a:off x="1826" y="3472"/>
            <a:ext cx="105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8" name="Equation" r:id="rId11" imgW="1015920" imgH="203040" progId="Equation.DSMT4">
                    <p:embed/>
                  </p:oleObj>
                </mc:Choice>
                <mc:Fallback>
                  <p:oleObj name="Equation" r:id="rId11" imgW="1015920" imgH="203040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" y="3472"/>
                          <a:ext cx="105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" name="Rectangle 210"/>
          <p:cNvSpPr>
            <a:spLocks noChangeArrowheads="1"/>
          </p:cNvSpPr>
          <p:nvPr/>
        </p:nvSpPr>
        <p:spPr bwMode="auto">
          <a:xfrm>
            <a:off x="7856538" y="5422900"/>
            <a:ext cx="10715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稳定</a:t>
            </a:r>
          </a:p>
        </p:txBody>
      </p:sp>
      <p:sp>
        <p:nvSpPr>
          <p:cNvPr id="109" name="Rectangle 213"/>
          <p:cNvSpPr>
            <a:spLocks noChangeArrowheads="1"/>
          </p:cNvSpPr>
          <p:nvPr/>
        </p:nvSpPr>
        <p:spPr bwMode="auto">
          <a:xfrm>
            <a:off x="8529638" y="5797550"/>
            <a:ext cx="9017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</a:rPr>
              <a:t>自激</a:t>
            </a:r>
          </a:p>
        </p:txBody>
      </p:sp>
      <p:sp>
        <p:nvSpPr>
          <p:cNvPr id="110" name="Rectangle 214"/>
          <p:cNvSpPr>
            <a:spLocks noChangeArrowheads="1"/>
          </p:cNvSpPr>
          <p:nvPr/>
        </p:nvSpPr>
        <p:spPr bwMode="auto">
          <a:xfrm>
            <a:off x="2481263" y="5413375"/>
            <a:ext cx="7010400" cy="830263"/>
          </a:xfrm>
          <a:prstGeom prst="rect">
            <a:avLst/>
          </a:prstGeom>
          <a:noFill/>
          <a:ln w="25400">
            <a:solidFill>
              <a:srgbClr val="CC0099"/>
            </a:solidFill>
            <a:miter lim="800000"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3" grpId="0" animBg="1"/>
      <p:bldP spid="53" grpId="0" animBg="1"/>
      <p:bldP spid="54" grpId="0"/>
      <p:bldP spid="109" grpId="0" animBg="1"/>
      <p:bldP spid="1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4" name="Text Box 79"/>
          <p:cNvSpPr txBox="1">
            <a:spLocks noChangeArrowheads="1"/>
          </p:cNvSpPr>
          <p:nvPr/>
        </p:nvSpPr>
        <p:spPr bwMode="auto">
          <a:xfrm>
            <a:off x="1094924" y="1702230"/>
            <a:ext cx="685957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b="1" kern="0" dirty="0" smtClean="0"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b="1" kern="0" dirty="0">
                <a:cs typeface="Times New Roman" panose="02020603050405020304" pitchFamily="18" charset="0"/>
              </a:rPr>
              <a:t>负反馈放大器发生振荡的相位起振条件 </a:t>
            </a:r>
          </a:p>
        </p:txBody>
      </p:sp>
      <p:graphicFrame>
        <p:nvGraphicFramePr>
          <p:cNvPr id="5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63320"/>
              </p:ext>
            </p:extLst>
          </p:nvPr>
        </p:nvGraphicFramePr>
        <p:xfrm>
          <a:off x="2114577" y="2664653"/>
          <a:ext cx="4495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2" name="Equation" r:id="rId3" imgW="2247900" imgH="317500" progId="Equation.DSMT4">
                  <p:embed/>
                </p:oleObj>
              </mc:Choice>
              <mc:Fallback>
                <p:oleObj name="Equation" r:id="rId3" imgW="2247900" imgH="317500" progId="Equation.DSMT4">
                  <p:embed/>
                  <p:pic>
                    <p:nvPicPr>
                      <p:cNvPr id="76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77" y="2664653"/>
                        <a:ext cx="4495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9"/>
          <p:cNvSpPr txBox="1">
            <a:spLocks noChangeArrowheads="1"/>
          </p:cNvSpPr>
          <p:nvPr/>
        </p:nvSpPr>
        <p:spPr bwMode="auto">
          <a:xfrm>
            <a:off x="2332242" y="511671"/>
            <a:ext cx="739497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kern="0" dirty="0" smtClean="0">
                <a:latin typeface="+mn-ea"/>
                <a:ea typeface="+mn-ea"/>
              </a:rPr>
              <a:t>负反馈放大器发生振荡的相位起振条件 </a:t>
            </a:r>
          </a:p>
        </p:txBody>
      </p:sp>
      <p:graphicFrame>
        <p:nvGraphicFramePr>
          <p:cNvPr id="7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53219"/>
              </p:ext>
            </p:extLst>
          </p:nvPr>
        </p:nvGraphicFramePr>
        <p:xfrm>
          <a:off x="2114577" y="3609687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3" name="Equation" r:id="rId5" imgW="1904760" imgH="241200" progId="Equation.DSMT4">
                  <p:embed/>
                </p:oleObj>
              </mc:Choice>
              <mc:Fallback>
                <p:oleObj name="Equation" r:id="rId5" imgW="1904760" imgH="241200" progId="Equation.DSMT4">
                  <p:embed/>
                  <p:pic>
                    <p:nvPicPr>
                      <p:cNvPr id="5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77" y="3609687"/>
                        <a:ext cx="381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9"/>
          <p:cNvSpPr txBox="1">
            <a:spLocks noChangeArrowheads="1"/>
          </p:cNvSpPr>
          <p:nvPr/>
        </p:nvSpPr>
        <p:spPr bwMode="auto">
          <a:xfrm>
            <a:off x="1333084" y="2669899"/>
            <a:ext cx="5469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kern="0" dirty="0" smtClean="0">
                <a:ea typeface="+mn-ea"/>
                <a:cs typeface="Times New Roman" panose="02020603050405020304" pitchFamily="18" charset="0"/>
              </a:rPr>
              <a:t>A.</a:t>
            </a:r>
            <a:endParaRPr lang="zh-CN" altLang="en-US" kern="0" dirty="0">
              <a:cs typeface="Times New Roman" panose="02020603050405020304" pitchFamily="18" charset="0"/>
            </a:endParaRPr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1333084" y="3569067"/>
            <a:ext cx="51328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kern="0" dirty="0" smtClean="0">
                <a:ea typeface="+mn-ea"/>
                <a:cs typeface="Times New Roman" panose="02020603050405020304" pitchFamily="18" charset="0"/>
              </a:rPr>
              <a:t>B.</a:t>
            </a:r>
            <a:endParaRPr lang="zh-CN" altLang="en-US" kern="0" dirty="0"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033048" y="2979450"/>
            <a:ext cx="4857750" cy="2773362"/>
            <a:chOff x="7062590" y="2925947"/>
            <a:chExt cx="4857750" cy="2773362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9104115" y="4789672"/>
              <a:ext cx="1601787" cy="828675"/>
              <a:chOff x="2612" y="2045"/>
              <a:chExt cx="1009" cy="522"/>
            </a:xfrm>
          </p:grpSpPr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505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747" y="2097"/>
                <a:ext cx="74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反馈网络</a:t>
                </a:r>
                <a:endParaRPr lang="zh-CN" altLang="en-US" b="1" kern="0" dirty="0" smtClean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091" y="2356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" name="Freeform 2"/>
            <p:cNvSpPr>
              <a:spLocks/>
            </p:cNvSpPr>
            <p:nvPr/>
          </p:nvSpPr>
          <p:spPr bwMode="auto">
            <a:xfrm>
              <a:off x="7161015" y="4073709"/>
              <a:ext cx="388937" cy="431800"/>
            </a:xfrm>
            <a:custGeom>
              <a:avLst/>
              <a:gdLst>
                <a:gd name="T0" fmla="*/ 0 w 1834"/>
                <a:gd name="T1" fmla="*/ 218967 h 915"/>
                <a:gd name="T2" fmla="*/ 98401 w 1834"/>
                <a:gd name="T3" fmla="*/ 472 h 915"/>
                <a:gd name="T4" fmla="*/ 193833 w 1834"/>
                <a:gd name="T5" fmla="*/ 216136 h 915"/>
                <a:gd name="T6" fmla="*/ 290749 w 1834"/>
                <a:gd name="T7" fmla="*/ 431800 h 915"/>
                <a:gd name="T8" fmla="*/ 388938 w 1834"/>
                <a:gd name="T9" fmla="*/ 216136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915">
                  <a:moveTo>
                    <a:pt x="0" y="464"/>
                  </a:moveTo>
                  <a:cubicBezTo>
                    <a:pt x="156" y="233"/>
                    <a:pt x="312" y="2"/>
                    <a:pt x="464" y="1"/>
                  </a:cubicBezTo>
                  <a:cubicBezTo>
                    <a:pt x="616" y="0"/>
                    <a:pt x="763" y="306"/>
                    <a:pt x="914" y="458"/>
                  </a:cubicBezTo>
                  <a:cubicBezTo>
                    <a:pt x="1065" y="610"/>
                    <a:pt x="1218" y="915"/>
                    <a:pt x="1371" y="915"/>
                  </a:cubicBezTo>
                  <a:cubicBezTo>
                    <a:pt x="1524" y="915"/>
                    <a:pt x="1757" y="530"/>
                    <a:pt x="1834" y="45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7891265" y="5338947"/>
              <a:ext cx="388937" cy="360362"/>
            </a:xfrm>
            <a:custGeom>
              <a:avLst/>
              <a:gdLst>
                <a:gd name="T0" fmla="*/ 0 w 1834"/>
                <a:gd name="T1" fmla="*/ 182741 h 915"/>
                <a:gd name="T2" fmla="*/ 98401 w 1834"/>
                <a:gd name="T3" fmla="*/ 394 h 915"/>
                <a:gd name="T4" fmla="*/ 193832 w 1834"/>
                <a:gd name="T5" fmla="*/ 180378 h 915"/>
                <a:gd name="T6" fmla="*/ 290748 w 1834"/>
                <a:gd name="T7" fmla="*/ 360362 h 915"/>
                <a:gd name="T8" fmla="*/ 388937 w 1834"/>
                <a:gd name="T9" fmla="*/ 180378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915">
                  <a:moveTo>
                    <a:pt x="0" y="464"/>
                  </a:moveTo>
                  <a:cubicBezTo>
                    <a:pt x="156" y="233"/>
                    <a:pt x="312" y="2"/>
                    <a:pt x="464" y="1"/>
                  </a:cubicBezTo>
                  <a:cubicBezTo>
                    <a:pt x="616" y="0"/>
                    <a:pt x="763" y="306"/>
                    <a:pt x="914" y="458"/>
                  </a:cubicBezTo>
                  <a:cubicBezTo>
                    <a:pt x="1065" y="610"/>
                    <a:pt x="1218" y="915"/>
                    <a:pt x="1371" y="915"/>
                  </a:cubicBezTo>
                  <a:cubicBezTo>
                    <a:pt x="1524" y="915"/>
                    <a:pt x="1757" y="530"/>
                    <a:pt x="1834" y="45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891265" y="3213284"/>
              <a:ext cx="388937" cy="71438"/>
            </a:xfrm>
            <a:custGeom>
              <a:avLst/>
              <a:gdLst>
                <a:gd name="T0" fmla="*/ 0 w 1834"/>
                <a:gd name="T1" fmla="*/ 36226 h 915"/>
                <a:gd name="T2" fmla="*/ 98401 w 1834"/>
                <a:gd name="T3" fmla="*/ 78 h 915"/>
                <a:gd name="T4" fmla="*/ 193832 w 1834"/>
                <a:gd name="T5" fmla="*/ 35758 h 915"/>
                <a:gd name="T6" fmla="*/ 290748 w 1834"/>
                <a:gd name="T7" fmla="*/ 71438 h 915"/>
                <a:gd name="T8" fmla="*/ 388937 w 1834"/>
                <a:gd name="T9" fmla="*/ 35758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915">
                  <a:moveTo>
                    <a:pt x="0" y="464"/>
                  </a:moveTo>
                  <a:cubicBezTo>
                    <a:pt x="156" y="233"/>
                    <a:pt x="312" y="2"/>
                    <a:pt x="464" y="1"/>
                  </a:cubicBezTo>
                  <a:cubicBezTo>
                    <a:pt x="616" y="0"/>
                    <a:pt x="763" y="306"/>
                    <a:pt x="914" y="458"/>
                  </a:cubicBezTo>
                  <a:cubicBezTo>
                    <a:pt x="1065" y="610"/>
                    <a:pt x="1218" y="915"/>
                    <a:pt x="1371" y="915"/>
                  </a:cubicBezTo>
                  <a:cubicBezTo>
                    <a:pt x="1524" y="915"/>
                    <a:pt x="1757" y="530"/>
                    <a:pt x="1834" y="45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  <a:effectLst/>
            <a:extLst/>
          </p:spPr>
          <p:txBody>
            <a:bodyPr lIns="90000" tIns="46800" rIns="90000" bIns="468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8915202" y="3265672"/>
              <a:ext cx="1979613" cy="1054100"/>
              <a:chOff x="2493" y="1085"/>
              <a:chExt cx="1247" cy="664"/>
            </a:xfrm>
          </p:grpSpPr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7" cy="664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2717" y="1142"/>
                <a:ext cx="933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基本放大器</a:t>
                </a:r>
                <a:endParaRPr lang="zh-CN" altLang="en-US" b="1" kern="0" dirty="0" smtClean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3091" y="1501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A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9504165" y="3756209"/>
              <a:ext cx="801687" cy="84138"/>
              <a:chOff x="2864" y="1394"/>
              <a:chExt cx="505" cy="53"/>
            </a:xfrm>
          </p:grpSpPr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864" y="1421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3196" y="1394"/>
                <a:ext cx="173" cy="53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53"/>
                  <a:gd name="T17" fmla="*/ 173 w 173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0894815" y="3799072"/>
              <a:ext cx="1025525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10963077" y="3756209"/>
              <a:ext cx="252413" cy="84138"/>
            </a:xfrm>
            <a:custGeom>
              <a:avLst/>
              <a:gdLst>
                <a:gd name="T0" fmla="*/ 0 w 159"/>
                <a:gd name="T1" fmla="*/ 0 h 53"/>
                <a:gd name="T2" fmla="*/ 41275 w 159"/>
                <a:gd name="T3" fmla="*/ 42863 h 53"/>
                <a:gd name="T4" fmla="*/ 0 w 159"/>
                <a:gd name="T5" fmla="*/ 84138 h 53"/>
                <a:gd name="T6" fmla="*/ 252413 w 159"/>
                <a:gd name="T7" fmla="*/ 42863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1366302" y="3762559"/>
              <a:ext cx="1588" cy="1419225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11302802" y="3756209"/>
              <a:ext cx="104775" cy="84138"/>
            </a:xfrm>
            <a:custGeom>
              <a:avLst/>
              <a:gdLst>
                <a:gd name="T0" fmla="*/ 0 w 66"/>
                <a:gd name="T1" fmla="*/ 42863 h 53"/>
                <a:gd name="T2" fmla="*/ 42863 w 66"/>
                <a:gd name="T3" fmla="*/ 0 h 53"/>
                <a:gd name="T4" fmla="*/ 84138 w 66"/>
                <a:gd name="T5" fmla="*/ 0 h 53"/>
                <a:gd name="T6" fmla="*/ 104775 w 66"/>
                <a:gd name="T7" fmla="*/ 42863 h 53"/>
                <a:gd name="T8" fmla="*/ 84138 w 66"/>
                <a:gd name="T9" fmla="*/ 84138 h 53"/>
                <a:gd name="T10" fmla="*/ 42863 w 66"/>
                <a:gd name="T11" fmla="*/ 84138 h 53"/>
                <a:gd name="T12" fmla="*/ 0 w 66"/>
                <a:gd name="T13" fmla="*/ 42863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9504165" y="5208772"/>
              <a:ext cx="801687" cy="106362"/>
              <a:chOff x="2864" y="2309"/>
              <a:chExt cx="505" cy="67"/>
            </a:xfrm>
          </p:grpSpPr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864" y="2349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2864" y="2309"/>
                <a:ext cx="160" cy="67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67"/>
                  <a:gd name="T17" fmla="*/ 160 w 160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10705902" y="5191309"/>
              <a:ext cx="673100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0705902" y="5148447"/>
              <a:ext cx="252413" cy="104775"/>
            </a:xfrm>
            <a:custGeom>
              <a:avLst/>
              <a:gdLst>
                <a:gd name="T0" fmla="*/ 252413 w 159"/>
                <a:gd name="T1" fmla="*/ 0 h 66"/>
                <a:gd name="T2" fmla="*/ 211138 w 159"/>
                <a:gd name="T3" fmla="*/ 41275 h 66"/>
                <a:gd name="T4" fmla="*/ 252413 w 159"/>
                <a:gd name="T5" fmla="*/ 104775 h 66"/>
                <a:gd name="T6" fmla="*/ 0 w 159"/>
                <a:gd name="T7" fmla="*/ 41275 h 66"/>
                <a:gd name="T8" fmla="*/ 252413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8273852" y="3800659"/>
              <a:ext cx="641350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Group 32"/>
            <p:cNvGrpSpPr>
              <a:grpSpLocks/>
            </p:cNvGrpSpPr>
            <p:nvPr/>
          </p:nvGrpSpPr>
          <p:grpSpPr bwMode="auto">
            <a:xfrm>
              <a:off x="7738865" y="3503797"/>
              <a:ext cx="590550" cy="590550"/>
              <a:chOff x="1112" y="1235"/>
              <a:chExt cx="372" cy="372"/>
            </a:xfrm>
          </p:grpSpPr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1112" y="1235"/>
                <a:ext cx="372" cy="372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204" y="1292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kern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∑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7165777" y="3799072"/>
              <a:ext cx="573088" cy="1587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7465815" y="3756209"/>
              <a:ext cx="273050" cy="84138"/>
            </a:xfrm>
            <a:custGeom>
              <a:avLst/>
              <a:gdLst>
                <a:gd name="T0" fmla="*/ 0 w 172"/>
                <a:gd name="T1" fmla="*/ 0 h 53"/>
                <a:gd name="T2" fmla="*/ 100806239 w 172"/>
                <a:gd name="T3" fmla="*/ 68045422 h 53"/>
                <a:gd name="T4" fmla="*/ 0 w 172"/>
                <a:gd name="T5" fmla="*/ 133569880 h 53"/>
                <a:gd name="T6" fmla="*/ 433466920 w 172"/>
                <a:gd name="T7" fmla="*/ 68045422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53"/>
                <a:gd name="T17" fmla="*/ 172 w 172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8023027" y="5189722"/>
              <a:ext cx="1081088" cy="1587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8034140" y="4094347"/>
              <a:ext cx="1587" cy="1095375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7970640" y="4094347"/>
              <a:ext cx="106362" cy="252412"/>
            </a:xfrm>
            <a:custGeom>
              <a:avLst/>
              <a:gdLst>
                <a:gd name="T0" fmla="*/ 0 w 67"/>
                <a:gd name="T1" fmla="*/ 252412 h 159"/>
                <a:gd name="T2" fmla="*/ 63500 w 67"/>
                <a:gd name="T3" fmla="*/ 209550 h 159"/>
                <a:gd name="T4" fmla="*/ 106362 w 67"/>
                <a:gd name="T5" fmla="*/ 252412 h 159"/>
                <a:gd name="T6" fmla="*/ 63500 w 67"/>
                <a:gd name="T7" fmla="*/ 0 h 159"/>
                <a:gd name="T8" fmla="*/ 0 w 67"/>
                <a:gd name="T9" fmla="*/ 252412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8658027" y="4738872"/>
              <a:ext cx="257175" cy="376237"/>
              <a:chOff x="1858" y="2301"/>
              <a:chExt cx="162" cy="237"/>
            </a:xfrm>
          </p:grpSpPr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858" y="2301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1980" y="2394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8226227" y="4208647"/>
              <a:ext cx="223838" cy="158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8" name="Group 44"/>
            <p:cNvGrpSpPr>
              <a:grpSpLocks/>
            </p:cNvGrpSpPr>
            <p:nvPr/>
          </p:nvGrpSpPr>
          <p:grpSpPr bwMode="auto">
            <a:xfrm>
              <a:off x="8529440" y="3924484"/>
              <a:ext cx="457200" cy="393700"/>
              <a:chOff x="1919" y="1482"/>
              <a:chExt cx="288" cy="248"/>
            </a:xfrm>
          </p:grpSpPr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1919" y="1507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2039" y="1586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14" y="1482"/>
                <a:ext cx="193" cy="23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</a:rPr>
                  <a:t>′</a:t>
                </a:r>
              </a:p>
            </p:txBody>
          </p:sp>
        </p:grp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8640565" y="3756209"/>
              <a:ext cx="274637" cy="84138"/>
            </a:xfrm>
            <a:custGeom>
              <a:avLst/>
              <a:gdLst>
                <a:gd name="T0" fmla="*/ 0 w 173"/>
                <a:gd name="T1" fmla="*/ 0 h 53"/>
                <a:gd name="T2" fmla="*/ 100806056 w 173"/>
                <a:gd name="T3" fmla="*/ 68045422 h 53"/>
                <a:gd name="T4" fmla="*/ 0 w 173"/>
                <a:gd name="T5" fmla="*/ 133569880 h 53"/>
                <a:gd name="T6" fmla="*/ 435985488 w 173"/>
                <a:gd name="T7" fmla="*/ 68045422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3"/>
                <a:gd name="T17" fmla="*/ 173 w 17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11572677" y="3756209"/>
              <a:ext cx="252413" cy="84138"/>
            </a:xfrm>
            <a:custGeom>
              <a:avLst/>
              <a:gdLst>
                <a:gd name="T0" fmla="*/ 0 w 159"/>
                <a:gd name="T1" fmla="*/ 0 h 53"/>
                <a:gd name="T2" fmla="*/ 41275 w 159"/>
                <a:gd name="T3" fmla="*/ 42863 h 53"/>
                <a:gd name="T4" fmla="*/ 0 w 159"/>
                <a:gd name="T5" fmla="*/ 84138 h 53"/>
                <a:gd name="T6" fmla="*/ 252413 w 159"/>
                <a:gd name="T7" fmla="*/ 42863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7121327" y="3354572"/>
              <a:ext cx="223838" cy="354012"/>
              <a:chOff x="533" y="1141"/>
              <a:chExt cx="141" cy="223"/>
            </a:xfrm>
          </p:grpSpPr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533" y="1141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641" y="1220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Group 53"/>
            <p:cNvGrpSpPr>
              <a:grpSpLocks/>
            </p:cNvGrpSpPr>
            <p:nvPr/>
          </p:nvGrpSpPr>
          <p:grpSpPr bwMode="auto">
            <a:xfrm>
              <a:off x="11426627" y="3311709"/>
              <a:ext cx="285750" cy="354013"/>
              <a:chOff x="4985" y="1114"/>
              <a:chExt cx="180" cy="223"/>
            </a:xfrm>
          </p:grpSpPr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985" y="1114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105" y="119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</a:rPr>
                  <a:t>o</a:t>
                </a:r>
                <a:endParaRPr lang="en-US" altLang="zh-CN" b="1" kern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56"/>
            <p:cNvGrpSpPr>
              <a:grpSpLocks/>
            </p:cNvGrpSpPr>
            <p:nvPr/>
          </p:nvGrpSpPr>
          <p:grpSpPr bwMode="auto">
            <a:xfrm>
              <a:off x="7465815" y="3454584"/>
              <a:ext cx="223837" cy="223838"/>
              <a:chOff x="940" y="1204"/>
              <a:chExt cx="141" cy="141"/>
            </a:xfrm>
          </p:grpSpPr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940" y="1268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 rot="-5400000">
                <a:off x="931" y="1274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11352015" y="2925947"/>
              <a:ext cx="377825" cy="5191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9810552" y="3592697"/>
              <a:ext cx="377825" cy="5191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589765" y="4372159"/>
              <a:ext cx="377825" cy="5191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8448477" y="3603809"/>
              <a:ext cx="377825" cy="5191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7062590" y="2976747"/>
              <a:ext cx="377825" cy="5191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b="1" kern="0" smtClean="0">
                  <a:solidFill>
                    <a:srgbClr val="00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0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9FC56-DB7D-4164-9412-3F209D1D089C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  <p:sp>
        <p:nvSpPr>
          <p:cNvPr id="34857" name="矩形 3"/>
          <p:cNvSpPr>
            <a:spLocks noChangeArrowheads="1"/>
          </p:cNvSpPr>
          <p:nvPr/>
        </p:nvSpPr>
        <p:spPr bwMode="auto">
          <a:xfrm>
            <a:off x="411956" y="608013"/>
            <a:ext cx="55133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负反馈放大电路的相位补偿方法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559050" y="2378075"/>
            <a:ext cx="4916488" cy="1765300"/>
            <a:chOff x="1173783" y="1220837"/>
            <a:chExt cx="4916488" cy="1765300"/>
          </a:xfrm>
        </p:grpSpPr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173783" y="1220837"/>
              <a:ext cx="2459038" cy="15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3632821" y="1220837"/>
              <a:ext cx="1236662" cy="5921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4869483" y="1812975"/>
              <a:ext cx="1220788" cy="11731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Rectangle 116"/>
          <p:cNvSpPr>
            <a:spLocks noChangeArrowheads="1"/>
          </p:cNvSpPr>
          <p:nvPr/>
        </p:nvSpPr>
        <p:spPr bwMode="auto">
          <a:xfrm>
            <a:off x="4664700" y="1845160"/>
            <a:ext cx="71974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</a:rPr>
              <a:t>-45°</a:t>
            </a:r>
          </a:p>
        </p:txBody>
      </p:sp>
      <p:grpSp>
        <p:nvGrpSpPr>
          <p:cNvPr id="34860" name="Group 224"/>
          <p:cNvGrpSpPr>
            <a:grpSpLocks/>
          </p:cNvGrpSpPr>
          <p:nvPr/>
        </p:nvGrpSpPr>
        <p:grpSpPr bwMode="auto">
          <a:xfrm>
            <a:off x="2911476" y="1939925"/>
            <a:ext cx="1571625" cy="339725"/>
            <a:chOff x="953" y="347"/>
            <a:chExt cx="990" cy="214"/>
          </a:xfrm>
        </p:grpSpPr>
        <p:sp>
          <p:nvSpPr>
            <p:cNvPr id="11" name="Rectangle 117"/>
            <p:cNvSpPr>
              <a:spLocks noChangeArrowheads="1"/>
            </p:cNvSpPr>
            <p:nvPr/>
          </p:nvSpPr>
          <p:spPr bwMode="auto">
            <a:xfrm>
              <a:off x="953" y="347"/>
              <a:ext cx="35" cy="1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|</a:t>
              </a:r>
            </a:p>
          </p:txBody>
        </p:sp>
        <p:sp>
          <p:nvSpPr>
            <p:cNvPr id="12" name="Rectangle 118"/>
            <p:cNvSpPr>
              <a:spLocks noChangeArrowheads="1"/>
            </p:cNvSpPr>
            <p:nvPr/>
          </p:nvSpPr>
          <p:spPr bwMode="auto">
            <a:xfrm>
              <a:off x="998" y="347"/>
              <a:ext cx="108" cy="1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20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19"/>
            <p:cNvSpPr>
              <a:spLocks noChangeArrowheads="1"/>
            </p:cNvSpPr>
            <p:nvPr/>
          </p:nvSpPr>
          <p:spPr bwMode="auto">
            <a:xfrm>
              <a:off x="1123" y="347"/>
              <a:ext cx="107" cy="1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(j</a:t>
              </a:r>
            </a:p>
          </p:txBody>
        </p:sp>
        <p:sp>
          <p:nvSpPr>
            <p:cNvPr id="14" name="Rectangle 120"/>
            <p:cNvSpPr>
              <a:spLocks noChangeArrowheads="1"/>
            </p:cNvSpPr>
            <p:nvPr/>
          </p:nvSpPr>
          <p:spPr bwMode="auto">
            <a:xfrm>
              <a:off x="1185" y="347"/>
              <a:ext cx="158" cy="1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i="1" kern="0" dirty="0" smtClean="0">
                  <a:solidFill>
                    <a:srgbClr val="000000"/>
                  </a:solidFill>
                </a:rPr>
                <a:t> ω</a:t>
              </a:r>
              <a:endParaRPr lang="en-US" altLang="zh-CN" sz="20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21"/>
            <p:cNvSpPr>
              <a:spLocks noChangeArrowheads="1"/>
            </p:cNvSpPr>
            <p:nvPr/>
          </p:nvSpPr>
          <p:spPr bwMode="auto">
            <a:xfrm>
              <a:off x="1329" y="347"/>
              <a:ext cx="53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6" name="Rectangle 122"/>
            <p:cNvSpPr>
              <a:spLocks noChangeArrowheads="1"/>
            </p:cNvSpPr>
            <p:nvPr/>
          </p:nvSpPr>
          <p:spPr bwMode="auto">
            <a:xfrm>
              <a:off x="1371" y="347"/>
              <a:ext cx="35" cy="1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smtClean="0">
                  <a:solidFill>
                    <a:srgbClr val="000000"/>
                  </a:solidFill>
                </a:rPr>
                <a:t>|</a:t>
              </a: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1459" y="369"/>
              <a:ext cx="484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开环</a:t>
              </a:r>
              <a:r>
                <a:rPr lang="en-US" altLang="zh-CN" sz="20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000" b="1" kern="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61" name="Line 125"/>
          <p:cNvSpPr>
            <a:spLocks noChangeShapeType="1"/>
          </p:cNvSpPr>
          <p:nvPr/>
        </p:nvSpPr>
        <p:spPr bwMode="auto">
          <a:xfrm flipH="1">
            <a:off x="5600700" y="2392363"/>
            <a:ext cx="257175" cy="246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2" name="Group 225"/>
          <p:cNvGrpSpPr>
            <a:grpSpLocks/>
          </p:cNvGrpSpPr>
          <p:nvPr/>
        </p:nvGrpSpPr>
        <p:grpSpPr bwMode="auto">
          <a:xfrm>
            <a:off x="6041606" y="2130980"/>
            <a:ext cx="2171700" cy="395288"/>
            <a:chOff x="2233" y="472"/>
            <a:chExt cx="1368" cy="249"/>
          </a:xfrm>
        </p:grpSpPr>
        <p:sp>
          <p:nvSpPr>
            <p:cNvPr id="20" name="Rectangle 126"/>
            <p:cNvSpPr>
              <a:spLocks noChangeArrowheads="1"/>
            </p:cNvSpPr>
            <p:nvPr/>
          </p:nvSpPr>
          <p:spPr bwMode="auto">
            <a:xfrm>
              <a:off x="2233" y="488"/>
              <a:ext cx="743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kern="0" dirty="0" smtClean="0">
                  <a:solidFill>
                    <a:srgbClr val="000000"/>
                  </a:solidFill>
                </a:rPr>
                <a:t>-20dB/10</a:t>
              </a:r>
            </a:p>
          </p:txBody>
        </p:sp>
        <p:sp>
          <p:nvSpPr>
            <p:cNvPr id="21" name="Rectangle 127"/>
            <p:cNvSpPr>
              <a:spLocks noChangeArrowheads="1"/>
            </p:cNvSpPr>
            <p:nvPr/>
          </p:nvSpPr>
          <p:spPr bwMode="auto">
            <a:xfrm>
              <a:off x="3019" y="472"/>
              <a:ext cx="582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5502019" y="3068638"/>
            <a:ext cx="8736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</a:rPr>
              <a:t>-135°</a:t>
            </a:r>
          </a:p>
        </p:txBody>
      </p:sp>
      <p:sp>
        <p:nvSpPr>
          <p:cNvPr id="34864" name="Freeform 129"/>
          <p:cNvSpPr>
            <a:spLocks/>
          </p:cNvSpPr>
          <p:nvPr/>
        </p:nvSpPr>
        <p:spPr bwMode="auto">
          <a:xfrm>
            <a:off x="4986338" y="2346325"/>
            <a:ext cx="63500" cy="61913"/>
          </a:xfrm>
          <a:custGeom>
            <a:avLst/>
            <a:gdLst>
              <a:gd name="T0" fmla="*/ 0 w 32"/>
              <a:gd name="T1" fmla="*/ 59892108 h 32"/>
              <a:gd name="T2" fmla="*/ 31501946 w 32"/>
              <a:gd name="T3" fmla="*/ 0 h 32"/>
              <a:gd name="T4" fmla="*/ 94505845 w 32"/>
              <a:gd name="T5" fmla="*/ 0 h 32"/>
              <a:gd name="T6" fmla="*/ 126007783 w 32"/>
              <a:gd name="T7" fmla="*/ 59892108 h 32"/>
              <a:gd name="T8" fmla="*/ 94505845 w 32"/>
              <a:gd name="T9" fmla="*/ 119784215 h 32"/>
              <a:gd name="T10" fmla="*/ 31501946 w 32"/>
              <a:gd name="T11" fmla="*/ 119784215 h 32"/>
              <a:gd name="T12" fmla="*/ 0 w 32"/>
              <a:gd name="T13" fmla="*/ 59892108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2"/>
              <a:gd name="T23" fmla="*/ 32 w 32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2">
                <a:moveTo>
                  <a:pt x="0" y="16"/>
                </a:moveTo>
                <a:lnTo>
                  <a:pt x="8" y="0"/>
                </a:lnTo>
                <a:lnTo>
                  <a:pt x="24" y="0"/>
                </a:lnTo>
                <a:lnTo>
                  <a:pt x="32" y="16"/>
                </a:lnTo>
                <a:lnTo>
                  <a:pt x="24" y="32"/>
                </a:lnTo>
                <a:lnTo>
                  <a:pt x="8" y="32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3"/>
          <p:cNvSpPr>
            <a:spLocks noChangeArrowheads="1"/>
          </p:cNvSpPr>
          <p:nvPr/>
        </p:nvSpPr>
        <p:spPr bwMode="auto">
          <a:xfrm>
            <a:off x="3813175" y="3086100"/>
            <a:ext cx="10271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+mn-ea"/>
                <a:ea typeface="+mn-ea"/>
              </a:rPr>
              <a:t>（闭环）</a:t>
            </a:r>
          </a:p>
        </p:txBody>
      </p:sp>
      <p:grpSp>
        <p:nvGrpSpPr>
          <p:cNvPr id="34866" name="Group 228"/>
          <p:cNvGrpSpPr>
            <a:grpSpLocks/>
          </p:cNvGrpSpPr>
          <p:nvPr/>
        </p:nvGrpSpPr>
        <p:grpSpPr bwMode="auto">
          <a:xfrm>
            <a:off x="3092450" y="2882900"/>
            <a:ext cx="749300" cy="550863"/>
            <a:chOff x="900" y="1321"/>
            <a:chExt cx="472" cy="347"/>
          </a:xfrm>
        </p:grpSpPr>
        <p:sp>
          <p:nvSpPr>
            <p:cNvPr id="26" name="Rectangle 144"/>
            <p:cNvSpPr>
              <a:spLocks noChangeArrowheads="1"/>
            </p:cNvSpPr>
            <p:nvPr/>
          </p:nvSpPr>
          <p:spPr bwMode="auto">
            <a:xfrm>
              <a:off x="900" y="1411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smtClean="0">
                  <a:solidFill>
                    <a:srgbClr val="000000"/>
                  </a:solidFill>
                </a:rPr>
                <a:t>A</a:t>
              </a:r>
              <a:endParaRPr lang="en-US" altLang="zh-CN" sz="1800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tangle 145"/>
            <p:cNvSpPr>
              <a:spLocks noChangeArrowheads="1"/>
            </p:cNvSpPr>
            <p:nvPr/>
          </p:nvSpPr>
          <p:spPr bwMode="auto">
            <a:xfrm>
              <a:off x="999" y="1488"/>
              <a:ext cx="48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" name="Rectangle 146"/>
            <p:cNvSpPr>
              <a:spLocks noChangeArrowheads="1"/>
            </p:cNvSpPr>
            <p:nvPr/>
          </p:nvSpPr>
          <p:spPr bwMode="auto">
            <a:xfrm>
              <a:off x="1046" y="1411"/>
              <a:ext cx="145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</a:rPr>
                <a:t>＝</a:t>
              </a:r>
            </a:p>
          </p:txBody>
        </p:sp>
        <p:sp>
          <p:nvSpPr>
            <p:cNvPr id="29" name="Line 147"/>
            <p:cNvSpPr>
              <a:spLocks noChangeShapeType="1"/>
            </p:cNvSpPr>
            <p:nvPr/>
          </p:nvSpPr>
          <p:spPr bwMode="auto">
            <a:xfrm>
              <a:off x="1209" y="1499"/>
              <a:ext cx="16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48"/>
            <p:cNvSpPr>
              <a:spLocks noChangeArrowheads="1"/>
            </p:cNvSpPr>
            <p:nvPr/>
          </p:nvSpPr>
          <p:spPr bwMode="auto">
            <a:xfrm>
              <a:off x="1241" y="1495"/>
              <a:ext cx="96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sz="1800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149"/>
            <p:cNvSpPr>
              <a:spLocks noChangeArrowheads="1"/>
            </p:cNvSpPr>
            <p:nvPr/>
          </p:nvSpPr>
          <p:spPr bwMode="auto">
            <a:xfrm>
              <a:off x="1258" y="1321"/>
              <a:ext cx="72" cy="1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32" name="Line 2"/>
          <p:cNvSpPr>
            <a:spLocks noChangeShapeType="1"/>
          </p:cNvSpPr>
          <p:nvPr/>
        </p:nvSpPr>
        <p:spPr bwMode="auto">
          <a:xfrm>
            <a:off x="2428875" y="4737100"/>
            <a:ext cx="5584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Freeform 3"/>
          <p:cNvSpPr>
            <a:spLocks/>
          </p:cNvSpPr>
          <p:nvPr/>
        </p:nvSpPr>
        <p:spPr bwMode="auto">
          <a:xfrm>
            <a:off x="7913688" y="4706938"/>
            <a:ext cx="196850" cy="76200"/>
          </a:xfrm>
          <a:custGeom>
            <a:avLst/>
            <a:gdLst>
              <a:gd name="T0" fmla="*/ 0 w 97"/>
              <a:gd name="T1" fmla="*/ 0 h 40"/>
              <a:gd name="T2" fmla="*/ 20 w 97"/>
              <a:gd name="T3" fmla="*/ 19 h 40"/>
              <a:gd name="T4" fmla="*/ 0 w 97"/>
              <a:gd name="T5" fmla="*/ 48 h 40"/>
              <a:gd name="T6" fmla="*/ 124 w 97"/>
              <a:gd name="T7" fmla="*/ 19 h 40"/>
              <a:gd name="T8" fmla="*/ 0 w 97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" h="40">
                <a:moveTo>
                  <a:pt x="0" y="0"/>
                </a:moveTo>
                <a:lnTo>
                  <a:pt x="16" y="16"/>
                </a:lnTo>
                <a:lnTo>
                  <a:pt x="0" y="40"/>
                </a:lnTo>
                <a:lnTo>
                  <a:pt x="97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559050" y="1643063"/>
            <a:ext cx="0" cy="3287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Freeform 103"/>
          <p:cNvSpPr>
            <a:spLocks/>
          </p:cNvSpPr>
          <p:nvPr/>
        </p:nvSpPr>
        <p:spPr bwMode="auto">
          <a:xfrm>
            <a:off x="2527300" y="1643063"/>
            <a:ext cx="66675" cy="188912"/>
          </a:xfrm>
          <a:custGeom>
            <a:avLst/>
            <a:gdLst>
              <a:gd name="T0" fmla="*/ 0 w 33"/>
              <a:gd name="T1" fmla="*/ 119 h 97"/>
              <a:gd name="T2" fmla="*/ 20 w 33"/>
              <a:gd name="T3" fmla="*/ 99 h 97"/>
              <a:gd name="T4" fmla="*/ 42 w 33"/>
              <a:gd name="T5" fmla="*/ 119 h 97"/>
              <a:gd name="T6" fmla="*/ 20 w 33"/>
              <a:gd name="T7" fmla="*/ 0 h 97"/>
              <a:gd name="T8" fmla="*/ 0 w 33"/>
              <a:gd name="T9" fmla="*/ 119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" h="97">
                <a:moveTo>
                  <a:pt x="0" y="97"/>
                </a:moveTo>
                <a:lnTo>
                  <a:pt x="16" y="81"/>
                </a:lnTo>
                <a:lnTo>
                  <a:pt x="33" y="97"/>
                </a:lnTo>
                <a:lnTo>
                  <a:pt x="16" y="0"/>
                </a:lnTo>
                <a:lnTo>
                  <a:pt x="0" y="97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104"/>
          <p:cNvSpPr>
            <a:spLocks noChangeArrowheads="1"/>
          </p:cNvSpPr>
          <p:nvPr/>
        </p:nvSpPr>
        <p:spPr bwMode="auto">
          <a:xfrm>
            <a:off x="2686878" y="1568450"/>
            <a:ext cx="169863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kern="0" dirty="0" smtClean="0">
                <a:solidFill>
                  <a:srgbClr val="000000"/>
                </a:solidFill>
              </a:rPr>
              <a:t>A</a:t>
            </a:r>
            <a:endParaRPr lang="en-US" altLang="zh-CN" sz="2000" b="1" kern="0" dirty="0" smtClean="0">
              <a:solidFill>
                <a:srgbClr val="000000"/>
              </a:solidFill>
            </a:endParaRPr>
          </a:p>
        </p:txBody>
      </p:sp>
      <p:sp>
        <p:nvSpPr>
          <p:cNvPr id="37" name="Rectangle 105"/>
          <p:cNvSpPr>
            <a:spLocks noChangeArrowheads="1"/>
          </p:cNvSpPr>
          <p:nvPr/>
        </p:nvSpPr>
        <p:spPr bwMode="auto">
          <a:xfrm>
            <a:off x="2891735" y="1568450"/>
            <a:ext cx="381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</a:rPr>
              <a:t>/dB</a:t>
            </a:r>
          </a:p>
        </p:txBody>
      </p:sp>
      <p:sp>
        <p:nvSpPr>
          <p:cNvPr id="38" name="Rectangle 111"/>
          <p:cNvSpPr>
            <a:spLocks noChangeArrowheads="1"/>
          </p:cNvSpPr>
          <p:nvPr/>
        </p:nvSpPr>
        <p:spPr bwMode="auto">
          <a:xfrm>
            <a:off x="2301875" y="4437063"/>
            <a:ext cx="127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kern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" name="Rectangle 163"/>
          <p:cNvSpPr>
            <a:spLocks noChangeArrowheads="1"/>
          </p:cNvSpPr>
          <p:nvPr/>
        </p:nvSpPr>
        <p:spPr bwMode="auto">
          <a:xfrm>
            <a:off x="7724775" y="4311650"/>
            <a:ext cx="13335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i="1" kern="0" smtClean="0">
                <a:solidFill>
                  <a:srgbClr val="000000"/>
                </a:solidFill>
              </a:rPr>
              <a:t>f </a:t>
            </a:r>
            <a:endParaRPr lang="en-US" altLang="zh-CN" sz="1800" b="1" kern="0" smtClean="0">
              <a:solidFill>
                <a:srgbClr val="000000"/>
              </a:solidFill>
            </a:endParaRPr>
          </a:p>
        </p:txBody>
      </p:sp>
      <p:sp>
        <p:nvSpPr>
          <p:cNvPr id="40" name="Rectangle 164"/>
          <p:cNvSpPr>
            <a:spLocks noChangeArrowheads="1"/>
          </p:cNvSpPr>
          <p:nvPr/>
        </p:nvSpPr>
        <p:spPr bwMode="auto">
          <a:xfrm>
            <a:off x="7856538" y="4311650"/>
            <a:ext cx="52705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b="1" kern="0" smtClean="0">
                <a:solidFill>
                  <a:srgbClr val="000000"/>
                </a:solidFill>
              </a:rPr>
              <a:t>/ kHz</a:t>
            </a:r>
          </a:p>
        </p:txBody>
      </p:sp>
      <p:sp>
        <p:nvSpPr>
          <p:cNvPr id="41" name="Line 219"/>
          <p:cNvSpPr>
            <a:spLocks noChangeShapeType="1"/>
          </p:cNvSpPr>
          <p:nvPr/>
        </p:nvSpPr>
        <p:spPr bwMode="auto">
          <a:xfrm>
            <a:off x="2559050" y="3582988"/>
            <a:ext cx="4306888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Freeform 130"/>
          <p:cNvSpPr>
            <a:spLocks/>
          </p:cNvSpPr>
          <p:nvPr/>
        </p:nvSpPr>
        <p:spPr bwMode="auto">
          <a:xfrm>
            <a:off x="6207125" y="2935288"/>
            <a:ext cx="79375" cy="63500"/>
          </a:xfrm>
          <a:custGeom>
            <a:avLst/>
            <a:gdLst>
              <a:gd name="T0" fmla="*/ 0 w 40"/>
              <a:gd name="T1" fmla="*/ 30788 h 33"/>
              <a:gd name="T2" fmla="*/ 15875 w 40"/>
              <a:gd name="T3" fmla="*/ 0 h 33"/>
              <a:gd name="T4" fmla="*/ 63500 w 40"/>
              <a:gd name="T5" fmla="*/ 0 h 33"/>
              <a:gd name="T6" fmla="*/ 79375 w 40"/>
              <a:gd name="T7" fmla="*/ 30788 h 33"/>
              <a:gd name="T8" fmla="*/ 63500 w 40"/>
              <a:gd name="T9" fmla="*/ 63500 h 33"/>
              <a:gd name="T10" fmla="*/ 15875 w 40"/>
              <a:gd name="T11" fmla="*/ 63500 h 33"/>
              <a:gd name="T12" fmla="*/ 0 w 40"/>
              <a:gd name="T13" fmla="*/ 30788 h 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3">
                <a:moveTo>
                  <a:pt x="0" y="16"/>
                </a:moveTo>
                <a:lnTo>
                  <a:pt x="8" y="0"/>
                </a:lnTo>
                <a:lnTo>
                  <a:pt x="32" y="0"/>
                </a:lnTo>
                <a:lnTo>
                  <a:pt x="40" y="16"/>
                </a:lnTo>
                <a:lnTo>
                  <a:pt x="32" y="33"/>
                </a:lnTo>
                <a:lnTo>
                  <a:pt x="8" y="33"/>
                </a:lnTo>
                <a:lnTo>
                  <a:pt x="0" y="16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Freeform 130"/>
          <p:cNvSpPr>
            <a:spLocks/>
          </p:cNvSpPr>
          <p:nvPr/>
        </p:nvSpPr>
        <p:spPr bwMode="auto">
          <a:xfrm>
            <a:off x="6853238" y="3540125"/>
            <a:ext cx="79375" cy="63500"/>
          </a:xfrm>
          <a:custGeom>
            <a:avLst/>
            <a:gdLst>
              <a:gd name="T0" fmla="*/ 0 w 40"/>
              <a:gd name="T1" fmla="*/ 30788 h 33"/>
              <a:gd name="T2" fmla="*/ 15875 w 40"/>
              <a:gd name="T3" fmla="*/ 0 h 33"/>
              <a:gd name="T4" fmla="*/ 63500 w 40"/>
              <a:gd name="T5" fmla="*/ 0 h 33"/>
              <a:gd name="T6" fmla="*/ 79375 w 40"/>
              <a:gd name="T7" fmla="*/ 30788 h 33"/>
              <a:gd name="T8" fmla="*/ 63500 w 40"/>
              <a:gd name="T9" fmla="*/ 63500 h 33"/>
              <a:gd name="T10" fmla="*/ 15875 w 40"/>
              <a:gd name="T11" fmla="*/ 63500 h 33"/>
              <a:gd name="T12" fmla="*/ 0 w 40"/>
              <a:gd name="T13" fmla="*/ 30788 h 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3">
                <a:moveTo>
                  <a:pt x="0" y="16"/>
                </a:moveTo>
                <a:lnTo>
                  <a:pt x="8" y="0"/>
                </a:lnTo>
                <a:lnTo>
                  <a:pt x="32" y="0"/>
                </a:lnTo>
                <a:lnTo>
                  <a:pt x="40" y="16"/>
                </a:lnTo>
                <a:lnTo>
                  <a:pt x="32" y="33"/>
                </a:lnTo>
                <a:lnTo>
                  <a:pt x="8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105"/>
          <p:cNvSpPr>
            <a:spLocks noChangeArrowheads="1"/>
          </p:cNvSpPr>
          <p:nvPr/>
        </p:nvSpPr>
        <p:spPr bwMode="auto">
          <a:xfrm>
            <a:off x="7094538" y="3405188"/>
            <a:ext cx="1571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</a:rPr>
              <a:t>P</a:t>
            </a:r>
          </a:p>
        </p:txBody>
      </p:sp>
      <p:graphicFrame>
        <p:nvGraphicFramePr>
          <p:cNvPr id="34854" name="Object 38"/>
          <p:cNvGraphicFramePr>
            <a:graphicFrameLocks noChangeAspect="1"/>
          </p:cNvGraphicFramePr>
          <p:nvPr/>
        </p:nvGraphicFramePr>
        <p:xfrm>
          <a:off x="7518400" y="3416300"/>
          <a:ext cx="1303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416300"/>
                        <a:ext cx="1303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80" name="Line 125"/>
          <p:cNvSpPr>
            <a:spLocks noChangeShapeType="1"/>
          </p:cNvSpPr>
          <p:nvPr/>
        </p:nvSpPr>
        <p:spPr bwMode="auto">
          <a:xfrm flipH="1">
            <a:off x="6615113" y="3052763"/>
            <a:ext cx="257175" cy="246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81" name="Group 225"/>
          <p:cNvGrpSpPr>
            <a:grpSpLocks/>
          </p:cNvGrpSpPr>
          <p:nvPr/>
        </p:nvGrpSpPr>
        <p:grpSpPr bwMode="auto">
          <a:xfrm>
            <a:off x="6997990" y="2829548"/>
            <a:ext cx="2106621" cy="395287"/>
            <a:chOff x="2233" y="472"/>
            <a:chExt cx="1327" cy="249"/>
          </a:xfrm>
        </p:grpSpPr>
        <p:sp>
          <p:nvSpPr>
            <p:cNvPr id="48" name="Rectangle 126"/>
            <p:cNvSpPr>
              <a:spLocks noChangeArrowheads="1"/>
            </p:cNvSpPr>
            <p:nvPr/>
          </p:nvSpPr>
          <p:spPr bwMode="auto">
            <a:xfrm>
              <a:off x="2233" y="488"/>
              <a:ext cx="743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400" b="1" kern="0" dirty="0" smtClean="0">
                  <a:solidFill>
                    <a:srgbClr val="000000"/>
                  </a:solidFill>
                </a:rPr>
                <a:t>-40dB/10</a:t>
              </a:r>
            </a:p>
          </p:txBody>
        </p:sp>
        <p:sp>
          <p:nvSpPr>
            <p:cNvPr id="49" name="Rectangle 127"/>
            <p:cNvSpPr>
              <a:spLocks noChangeArrowheads="1"/>
            </p:cNvSpPr>
            <p:nvPr/>
          </p:nvSpPr>
          <p:spPr bwMode="auto">
            <a:xfrm>
              <a:off x="2978" y="472"/>
              <a:ext cx="582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倍频程</a:t>
              </a:r>
            </a:p>
          </p:txBody>
        </p:sp>
      </p:grpSp>
      <p:sp>
        <p:nvSpPr>
          <p:cNvPr id="50" name="Line 219"/>
          <p:cNvSpPr>
            <a:spLocks noChangeShapeType="1"/>
          </p:cNvSpPr>
          <p:nvPr/>
        </p:nvSpPr>
        <p:spPr bwMode="auto">
          <a:xfrm>
            <a:off x="2547938" y="2792413"/>
            <a:ext cx="3309937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A0E5-F3DC-483F-8082-4DF450C0ADF8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8775" y="646113"/>
            <a:ext cx="28559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电容滞后补偿 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58775" y="1585913"/>
            <a:ext cx="7188201" cy="2908300"/>
            <a:chOff x="696" y="1406"/>
            <a:chExt cx="4528" cy="1832"/>
          </a:xfrm>
        </p:grpSpPr>
        <p:sp>
          <p:nvSpPr>
            <p:cNvPr id="36063" name="Rectangle 9"/>
            <p:cNvSpPr>
              <a:spLocks noChangeArrowheads="1"/>
            </p:cNvSpPr>
            <p:nvPr/>
          </p:nvSpPr>
          <p:spPr bwMode="auto">
            <a:xfrm>
              <a:off x="904" y="1506"/>
              <a:ext cx="45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20lg|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36064" name="Rectangle 10"/>
            <p:cNvSpPr>
              <a:spLocks noChangeArrowheads="1"/>
            </p:cNvSpPr>
            <p:nvPr/>
          </p:nvSpPr>
          <p:spPr bwMode="auto">
            <a:xfrm>
              <a:off x="1233" y="140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·</a:t>
              </a:r>
            </a:p>
          </p:txBody>
        </p:sp>
        <p:sp>
          <p:nvSpPr>
            <p:cNvPr id="36065" name="Rectangle 11"/>
            <p:cNvSpPr>
              <a:spLocks noChangeArrowheads="1"/>
            </p:cNvSpPr>
            <p:nvPr/>
          </p:nvSpPr>
          <p:spPr bwMode="auto">
            <a:xfrm>
              <a:off x="4396" y="3057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075" y="1668"/>
              <a:ext cx="1204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-20dB/10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倍频</a:t>
              </a:r>
            </a:p>
          </p:txBody>
        </p:sp>
        <p:sp>
          <p:nvSpPr>
            <p:cNvPr id="36067" name="Rectangle 13"/>
            <p:cNvSpPr>
              <a:spLocks noChangeArrowheads="1"/>
            </p:cNvSpPr>
            <p:nvPr/>
          </p:nvSpPr>
          <p:spPr bwMode="auto">
            <a:xfrm>
              <a:off x="2675" y="3032"/>
              <a:ext cx="32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itchFamily="18" charset="0"/>
                </a:rPr>
                <a:t>H1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068" name="Freeform 14"/>
            <p:cNvSpPr>
              <a:spLocks noEditPoints="1"/>
            </p:cNvSpPr>
            <p:nvPr/>
          </p:nvSpPr>
          <p:spPr bwMode="auto">
            <a:xfrm>
              <a:off x="815" y="1545"/>
              <a:ext cx="23" cy="1636"/>
            </a:xfrm>
            <a:custGeom>
              <a:avLst/>
              <a:gdLst>
                <a:gd name="T0" fmla="*/ 9 w 85"/>
                <a:gd name="T1" fmla="*/ 1636 h 2494"/>
                <a:gd name="T2" fmla="*/ 9 w 85"/>
                <a:gd name="T3" fmla="*/ 56 h 2494"/>
                <a:gd name="T4" fmla="*/ 14 w 85"/>
                <a:gd name="T5" fmla="*/ 56 h 2494"/>
                <a:gd name="T6" fmla="*/ 14 w 85"/>
                <a:gd name="T7" fmla="*/ 1636 h 2494"/>
                <a:gd name="T8" fmla="*/ 9 w 85"/>
                <a:gd name="T9" fmla="*/ 1636 h 2494"/>
                <a:gd name="T10" fmla="*/ 11 w 85"/>
                <a:gd name="T11" fmla="*/ 56 h 2494"/>
                <a:gd name="T12" fmla="*/ 0 w 85"/>
                <a:gd name="T13" fmla="*/ 93 h 2494"/>
                <a:gd name="T14" fmla="*/ 11 w 85"/>
                <a:gd name="T15" fmla="*/ 0 h 2494"/>
                <a:gd name="T16" fmla="*/ 23 w 85"/>
                <a:gd name="T17" fmla="*/ 93 h 2494"/>
                <a:gd name="T18" fmla="*/ 11 w 85"/>
                <a:gd name="T19" fmla="*/ 56 h 24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"/>
                <a:gd name="T31" fmla="*/ 0 h 2494"/>
                <a:gd name="T32" fmla="*/ 85 w 85"/>
                <a:gd name="T33" fmla="*/ 2494 h 24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" h="2494">
                  <a:moveTo>
                    <a:pt x="32" y="2494"/>
                  </a:moveTo>
                  <a:lnTo>
                    <a:pt x="32" y="85"/>
                  </a:lnTo>
                  <a:lnTo>
                    <a:pt x="53" y="85"/>
                  </a:lnTo>
                  <a:lnTo>
                    <a:pt x="53" y="2494"/>
                  </a:lnTo>
                  <a:lnTo>
                    <a:pt x="32" y="2494"/>
                  </a:lnTo>
                  <a:close/>
                  <a:moveTo>
                    <a:pt x="42" y="85"/>
                  </a:moveTo>
                  <a:lnTo>
                    <a:pt x="0" y="142"/>
                  </a:lnTo>
                  <a:lnTo>
                    <a:pt x="42" y="0"/>
                  </a:lnTo>
                  <a:lnTo>
                    <a:pt x="85" y="142"/>
                  </a:lnTo>
                  <a:lnTo>
                    <a:pt x="42" y="8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69" name="Freeform 15"/>
            <p:cNvSpPr>
              <a:spLocks noEditPoints="1"/>
            </p:cNvSpPr>
            <p:nvPr/>
          </p:nvSpPr>
          <p:spPr bwMode="auto">
            <a:xfrm>
              <a:off x="696" y="2971"/>
              <a:ext cx="3886" cy="23"/>
            </a:xfrm>
            <a:custGeom>
              <a:avLst/>
              <a:gdLst>
                <a:gd name="T0" fmla="*/ 0 w 6695"/>
                <a:gd name="T1" fmla="*/ 9 h 85"/>
                <a:gd name="T2" fmla="*/ 3836 w 6695"/>
                <a:gd name="T3" fmla="*/ 9 h 85"/>
                <a:gd name="T4" fmla="*/ 3836 w 6695"/>
                <a:gd name="T5" fmla="*/ 14 h 85"/>
                <a:gd name="T6" fmla="*/ 0 w 6695"/>
                <a:gd name="T7" fmla="*/ 14 h 85"/>
                <a:gd name="T8" fmla="*/ 0 w 6695"/>
                <a:gd name="T9" fmla="*/ 9 h 85"/>
                <a:gd name="T10" fmla="*/ 3836 w 6695"/>
                <a:gd name="T11" fmla="*/ 11 h 85"/>
                <a:gd name="T12" fmla="*/ 3803 w 6695"/>
                <a:gd name="T13" fmla="*/ 0 h 85"/>
                <a:gd name="T14" fmla="*/ 3886 w 6695"/>
                <a:gd name="T15" fmla="*/ 11 h 85"/>
                <a:gd name="T16" fmla="*/ 3803 w 6695"/>
                <a:gd name="T17" fmla="*/ 23 h 85"/>
                <a:gd name="T18" fmla="*/ 3836 w 6695"/>
                <a:gd name="T19" fmla="*/ 11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95"/>
                <a:gd name="T31" fmla="*/ 0 h 85"/>
                <a:gd name="T32" fmla="*/ 6695 w 6695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95" h="85">
                  <a:moveTo>
                    <a:pt x="0" y="32"/>
                  </a:moveTo>
                  <a:lnTo>
                    <a:pt x="6609" y="32"/>
                  </a:lnTo>
                  <a:lnTo>
                    <a:pt x="6609" y="53"/>
                  </a:lnTo>
                  <a:lnTo>
                    <a:pt x="0" y="53"/>
                  </a:lnTo>
                  <a:lnTo>
                    <a:pt x="0" y="32"/>
                  </a:lnTo>
                  <a:close/>
                  <a:moveTo>
                    <a:pt x="6609" y="42"/>
                  </a:moveTo>
                  <a:lnTo>
                    <a:pt x="6552" y="0"/>
                  </a:lnTo>
                  <a:lnTo>
                    <a:pt x="6695" y="42"/>
                  </a:lnTo>
                  <a:lnTo>
                    <a:pt x="6552" y="85"/>
                  </a:lnTo>
                  <a:lnTo>
                    <a:pt x="6609" y="4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70" name="Rectangle 16"/>
            <p:cNvSpPr>
              <a:spLocks noChangeArrowheads="1"/>
            </p:cNvSpPr>
            <p:nvPr/>
          </p:nvSpPr>
          <p:spPr bwMode="auto">
            <a:xfrm>
              <a:off x="3138" y="3032"/>
              <a:ext cx="24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itchFamily="18" charset="0"/>
                </a:rPr>
                <a:t>H2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071" name="Rectangle 17"/>
            <p:cNvSpPr>
              <a:spLocks noChangeArrowheads="1"/>
            </p:cNvSpPr>
            <p:nvPr/>
          </p:nvSpPr>
          <p:spPr bwMode="auto">
            <a:xfrm>
              <a:off x="3681" y="3032"/>
              <a:ext cx="24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itchFamily="18" charset="0"/>
                </a:rPr>
                <a:t>H3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072" name="Line 20"/>
            <p:cNvSpPr>
              <a:spLocks noChangeShapeType="1"/>
            </p:cNvSpPr>
            <p:nvPr/>
          </p:nvSpPr>
          <p:spPr bwMode="auto">
            <a:xfrm>
              <a:off x="2780" y="1722"/>
              <a:ext cx="1" cy="1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073" name="Line 21"/>
            <p:cNvSpPr>
              <a:spLocks noChangeShapeType="1"/>
            </p:cNvSpPr>
            <p:nvPr/>
          </p:nvSpPr>
          <p:spPr bwMode="auto">
            <a:xfrm>
              <a:off x="3298" y="2039"/>
              <a:ext cx="0" cy="9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074" name="Line 22"/>
            <p:cNvSpPr>
              <a:spLocks noChangeShapeType="1"/>
            </p:cNvSpPr>
            <p:nvPr/>
          </p:nvSpPr>
          <p:spPr bwMode="auto">
            <a:xfrm>
              <a:off x="3818" y="2677"/>
              <a:ext cx="1" cy="3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075" name="Line 25"/>
            <p:cNvSpPr>
              <a:spLocks noChangeShapeType="1"/>
            </p:cNvSpPr>
            <p:nvPr/>
          </p:nvSpPr>
          <p:spPr bwMode="auto">
            <a:xfrm>
              <a:off x="842" y="1725"/>
              <a:ext cx="1930" cy="1"/>
            </a:xfrm>
            <a:prstGeom prst="line">
              <a:avLst/>
            </a:prstGeom>
            <a:noFill/>
            <a:ln w="31750">
              <a:solidFill>
                <a:srgbClr val="6600CC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076" name="Line 26"/>
            <p:cNvSpPr>
              <a:spLocks noChangeShapeType="1"/>
            </p:cNvSpPr>
            <p:nvPr/>
          </p:nvSpPr>
          <p:spPr bwMode="auto">
            <a:xfrm>
              <a:off x="2778" y="1731"/>
              <a:ext cx="517" cy="317"/>
            </a:xfrm>
            <a:prstGeom prst="line">
              <a:avLst/>
            </a:prstGeom>
            <a:noFill/>
            <a:ln w="31750">
              <a:solidFill>
                <a:srgbClr val="6600CC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077" name="Line 27"/>
            <p:cNvSpPr>
              <a:spLocks noChangeShapeType="1"/>
            </p:cNvSpPr>
            <p:nvPr/>
          </p:nvSpPr>
          <p:spPr bwMode="auto">
            <a:xfrm>
              <a:off x="3307" y="2057"/>
              <a:ext cx="511" cy="620"/>
            </a:xfrm>
            <a:prstGeom prst="line">
              <a:avLst/>
            </a:prstGeom>
            <a:noFill/>
            <a:ln w="31750">
              <a:solidFill>
                <a:srgbClr val="6600CC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078" name="Line 28"/>
            <p:cNvSpPr>
              <a:spLocks noChangeShapeType="1"/>
            </p:cNvSpPr>
            <p:nvPr/>
          </p:nvSpPr>
          <p:spPr bwMode="auto">
            <a:xfrm>
              <a:off x="3830" y="2692"/>
              <a:ext cx="151" cy="301"/>
            </a:xfrm>
            <a:prstGeom prst="line">
              <a:avLst/>
            </a:prstGeom>
            <a:noFill/>
            <a:ln w="31750">
              <a:solidFill>
                <a:srgbClr val="6600CC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597" y="2147"/>
              <a:ext cx="1182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-40dB/10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倍频</a:t>
              </a: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955" y="2645"/>
              <a:ext cx="1269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-60dB/10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倍频</a:t>
              </a:r>
            </a:p>
          </p:txBody>
        </p:sp>
        <p:sp>
          <p:nvSpPr>
            <p:cNvPr id="36081" name="Rectangle 32"/>
            <p:cNvSpPr>
              <a:spLocks noChangeArrowheads="1"/>
            </p:cNvSpPr>
            <p:nvPr/>
          </p:nvSpPr>
          <p:spPr bwMode="auto">
            <a:xfrm>
              <a:off x="728" y="2993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" name="Line 76"/>
          <p:cNvSpPr>
            <a:spLocks noChangeShapeType="1"/>
          </p:cNvSpPr>
          <p:nvPr/>
        </p:nvSpPr>
        <p:spPr bwMode="auto">
          <a:xfrm>
            <a:off x="1166813" y="2090738"/>
            <a:ext cx="3332162" cy="20002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" name="Line 81"/>
          <p:cNvSpPr>
            <a:spLocks noChangeShapeType="1"/>
          </p:cNvSpPr>
          <p:nvPr/>
        </p:nvSpPr>
        <p:spPr bwMode="auto">
          <a:xfrm>
            <a:off x="4481513" y="4089400"/>
            <a:ext cx="279400" cy="3762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Line 75"/>
          <p:cNvSpPr>
            <a:spLocks noChangeShapeType="1"/>
          </p:cNvSpPr>
          <p:nvPr/>
        </p:nvSpPr>
        <p:spPr bwMode="auto">
          <a:xfrm>
            <a:off x="574675" y="2090738"/>
            <a:ext cx="587375" cy="31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28" name="Object 162"/>
          <p:cNvGraphicFramePr>
            <a:graphicFrameLocks noChangeAspect="1"/>
          </p:cNvGraphicFramePr>
          <p:nvPr/>
        </p:nvGraphicFramePr>
        <p:xfrm>
          <a:off x="1008063" y="4144963"/>
          <a:ext cx="377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144963"/>
                        <a:ext cx="3778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1162050" y="2101850"/>
            <a:ext cx="1588" cy="20129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" name="Line 75"/>
          <p:cNvSpPr>
            <a:spLocks noChangeShapeType="1"/>
          </p:cNvSpPr>
          <p:nvPr/>
        </p:nvSpPr>
        <p:spPr bwMode="auto">
          <a:xfrm>
            <a:off x="563563" y="4084638"/>
            <a:ext cx="3887787" cy="317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31" name="Object 163"/>
          <p:cNvGraphicFramePr>
            <a:graphicFrameLocks noChangeAspect="1"/>
          </p:cNvGraphicFramePr>
          <p:nvPr/>
        </p:nvGraphicFramePr>
        <p:xfrm>
          <a:off x="1398588" y="3268663"/>
          <a:ext cx="16906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5" imgW="1015920" imgH="444240" progId="Equation.DSMT4">
                  <p:embed/>
                </p:oleObj>
              </mc:Choice>
              <mc:Fallback>
                <p:oleObj name="Equation" r:id="rId5" imgW="1015920" imgH="44424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268663"/>
                        <a:ext cx="1690687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等腰三角形 31"/>
          <p:cNvSpPr/>
          <p:nvPr/>
        </p:nvSpPr>
        <p:spPr>
          <a:xfrm>
            <a:off x="3589338" y="1884363"/>
            <a:ext cx="153987" cy="241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192963" y="2127250"/>
            <a:ext cx="1270000" cy="1274763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9798050" y="2127250"/>
            <a:ext cx="1536700" cy="1276350"/>
          </a:xfrm>
          <a:prstGeom prst="rect">
            <a:avLst/>
          </a:prstGeom>
          <a:noFill/>
          <a:ln w="19050" cap="rnd">
            <a:solidFill>
              <a:srgbClr val="00FF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8080375" y="2892425"/>
            <a:ext cx="255588" cy="254000"/>
          </a:xfrm>
          <a:prstGeom prst="ellips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 flipV="1">
            <a:off x="8207375" y="2701925"/>
            <a:ext cx="1588" cy="5730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8145463" y="2384425"/>
            <a:ext cx="125412" cy="317500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V="1">
            <a:off x="8207375" y="2255838"/>
            <a:ext cx="1588" cy="128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988550" y="2638425"/>
            <a:ext cx="127000" cy="317500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8208963" y="2255838"/>
            <a:ext cx="24939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8208963" y="3275013"/>
            <a:ext cx="2495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10582275" y="2701925"/>
            <a:ext cx="25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10582275" y="2828925"/>
            <a:ext cx="25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10709275" y="2828925"/>
            <a:ext cx="1588" cy="4460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V="1">
            <a:off x="10709275" y="2255838"/>
            <a:ext cx="1588" cy="446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9097963" y="3275013"/>
            <a:ext cx="1587" cy="254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8972550" y="3529013"/>
            <a:ext cx="2524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H="1">
            <a:off x="6875463" y="2271713"/>
            <a:ext cx="319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 flipH="1">
            <a:off x="6875463" y="3290888"/>
            <a:ext cx="319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6815138" y="2238375"/>
            <a:ext cx="61912" cy="61913"/>
          </a:xfrm>
          <a:prstGeom prst="ellipse">
            <a:avLst/>
          </a:prstGeom>
          <a:noFill/>
          <a:ln w="10160" cap="rnd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6815138" y="3257550"/>
            <a:ext cx="61912" cy="61913"/>
          </a:xfrm>
          <a:prstGeom prst="ellipse">
            <a:avLst/>
          </a:prstGeom>
          <a:noFill/>
          <a:ln w="10160" cap="rnd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H="1">
            <a:off x="11333163" y="225742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 flipH="1">
            <a:off x="11333163" y="3275013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Oval 32"/>
          <p:cNvSpPr>
            <a:spLocks noChangeArrowheads="1"/>
          </p:cNvSpPr>
          <p:nvPr/>
        </p:nvSpPr>
        <p:spPr bwMode="auto">
          <a:xfrm>
            <a:off x="11650663" y="2225675"/>
            <a:ext cx="61912" cy="61913"/>
          </a:xfrm>
          <a:prstGeom prst="ellipse">
            <a:avLst/>
          </a:prstGeom>
          <a:noFill/>
          <a:ln w="10160" cap="rnd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1650663" y="3244850"/>
            <a:ext cx="61912" cy="61913"/>
          </a:xfrm>
          <a:prstGeom prst="ellipse">
            <a:avLst/>
          </a:prstGeom>
          <a:noFill/>
          <a:ln w="10160" cap="rnd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7750175" y="2322513"/>
            <a:ext cx="447675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o1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7616825" y="2841625"/>
            <a:ext cx="401638" cy="274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Uꞌ</a:t>
            </a:r>
            <a:r>
              <a:rPr kumimoji="1" lang="en-US" altLang="zh-CN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o1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7688263" y="2659063"/>
            <a:ext cx="219075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7964488" y="2662238"/>
            <a:ext cx="130175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7989888" y="3040063"/>
            <a:ext cx="762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10206038" y="2613025"/>
            <a:ext cx="393700" cy="274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Rectangle 42"/>
          <p:cNvSpPr>
            <a:spLocks noChangeArrowheads="1"/>
          </p:cNvSpPr>
          <p:nvPr/>
        </p:nvSpPr>
        <p:spPr bwMode="auto">
          <a:xfrm>
            <a:off x="10933113" y="2628900"/>
            <a:ext cx="273050" cy="274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Rectangle 43"/>
          <p:cNvSpPr>
            <a:spLocks noChangeArrowheads="1"/>
          </p:cNvSpPr>
          <p:nvPr/>
        </p:nvSpPr>
        <p:spPr bwMode="auto">
          <a:xfrm>
            <a:off x="7673975" y="1760538"/>
            <a:ext cx="414338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10312400" y="1747838"/>
            <a:ext cx="412750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Line 48"/>
          <p:cNvSpPr>
            <a:spLocks noChangeShapeType="1"/>
          </p:cNvSpPr>
          <p:nvPr/>
        </p:nvSpPr>
        <p:spPr bwMode="auto">
          <a:xfrm flipV="1">
            <a:off x="10056813" y="2249488"/>
            <a:ext cx="0" cy="377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 flipV="1">
            <a:off x="10056813" y="2951163"/>
            <a:ext cx="0" cy="307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Oval 50"/>
          <p:cNvSpPr>
            <a:spLocks noChangeArrowheads="1"/>
          </p:cNvSpPr>
          <p:nvPr/>
        </p:nvSpPr>
        <p:spPr bwMode="auto">
          <a:xfrm>
            <a:off x="10015538" y="2227263"/>
            <a:ext cx="61912" cy="61912"/>
          </a:xfrm>
          <a:prstGeom prst="ellipse">
            <a:avLst/>
          </a:prstGeom>
          <a:solidFill>
            <a:srgbClr val="000000"/>
          </a:solidFill>
          <a:ln w="1016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Oval 51"/>
          <p:cNvSpPr>
            <a:spLocks noChangeArrowheads="1"/>
          </p:cNvSpPr>
          <p:nvPr/>
        </p:nvSpPr>
        <p:spPr bwMode="auto">
          <a:xfrm>
            <a:off x="9069388" y="3243263"/>
            <a:ext cx="61912" cy="61912"/>
          </a:xfrm>
          <a:prstGeom prst="ellipse">
            <a:avLst/>
          </a:prstGeom>
          <a:solidFill>
            <a:srgbClr val="FF0000"/>
          </a:solidFill>
          <a:ln w="1016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8972550" y="2225675"/>
            <a:ext cx="541338" cy="1014413"/>
            <a:chOff x="4056063" y="763588"/>
            <a:chExt cx="541337" cy="1014412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4056063" y="1239838"/>
              <a:ext cx="2524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>
              <a:off x="4056063" y="1366837"/>
              <a:ext cx="2524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40"/>
            <p:cNvSpPr>
              <a:spLocks noChangeArrowheads="1"/>
            </p:cNvSpPr>
            <p:nvPr/>
          </p:nvSpPr>
          <p:spPr bwMode="auto">
            <a:xfrm>
              <a:off x="4445000" y="1127126"/>
              <a:ext cx="152400" cy="2746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46"/>
            <p:cNvSpPr>
              <a:spLocks noChangeShapeType="1"/>
            </p:cNvSpPr>
            <p:nvPr/>
          </p:nvSpPr>
          <p:spPr bwMode="auto">
            <a:xfrm flipV="1">
              <a:off x="4181476" y="1377950"/>
              <a:ext cx="0" cy="4000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47"/>
            <p:cNvSpPr>
              <a:spLocks noChangeShapeType="1"/>
            </p:cNvSpPr>
            <p:nvPr/>
          </p:nvSpPr>
          <p:spPr bwMode="auto">
            <a:xfrm flipV="1">
              <a:off x="4168776" y="811213"/>
              <a:ext cx="0" cy="4222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Oval 52"/>
            <p:cNvSpPr>
              <a:spLocks noChangeArrowheads="1"/>
            </p:cNvSpPr>
            <p:nvPr/>
          </p:nvSpPr>
          <p:spPr bwMode="auto">
            <a:xfrm>
              <a:off x="4140201" y="763588"/>
              <a:ext cx="61912" cy="61913"/>
            </a:xfrm>
            <a:prstGeom prst="ellipse">
              <a:avLst/>
            </a:prstGeom>
            <a:solidFill>
              <a:srgbClr val="FF0000"/>
            </a:solidFill>
            <a:ln w="1016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" name="Oval 53"/>
          <p:cNvSpPr>
            <a:spLocks noChangeArrowheads="1"/>
          </p:cNvSpPr>
          <p:nvPr/>
        </p:nvSpPr>
        <p:spPr bwMode="auto">
          <a:xfrm>
            <a:off x="10017125" y="3243263"/>
            <a:ext cx="61913" cy="61912"/>
          </a:xfrm>
          <a:prstGeom prst="ellipse">
            <a:avLst/>
          </a:prstGeom>
          <a:solidFill>
            <a:srgbClr val="000000"/>
          </a:solidFill>
          <a:ln w="1016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Rectangle 55"/>
          <p:cNvSpPr>
            <a:spLocks noChangeArrowheads="1"/>
          </p:cNvSpPr>
          <p:nvPr/>
        </p:nvSpPr>
        <p:spPr bwMode="auto">
          <a:xfrm>
            <a:off x="7927975" y="3716984"/>
            <a:ext cx="3277157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图 电容</a:t>
            </a:r>
            <a:r>
              <a:rPr lang="zh-CN" altLang="en-US" sz="2400" b="1" dirty="0">
                <a:latin typeface="+mn-ea"/>
                <a:ea typeface="+mn-ea"/>
              </a:rPr>
              <a:t>滞后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补偿电路 </a:t>
            </a: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4354513" y="1096963"/>
            <a:ext cx="585152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宋体" charset="-122"/>
              </a:rPr>
              <a:t>在产生第一极点的电路输入端口进行处理</a:t>
            </a: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3743325" y="1403350"/>
            <a:ext cx="492125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8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886"/>
            <a:ext cx="10320447" cy="59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7" y="584250"/>
            <a:ext cx="11199600" cy="55044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923655" y="2246104"/>
            <a:ext cx="2284741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875708" y="2246104"/>
            <a:ext cx="1047947" cy="640413"/>
          </a:xfrm>
          <a:prstGeom prst="straightConnector1">
            <a:avLst/>
          </a:prstGeom>
          <a:ln w="25400">
            <a:solidFill>
              <a:srgbClr val="FF00F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20881" y="2882811"/>
            <a:ext cx="754827" cy="1364724"/>
          </a:xfrm>
          <a:prstGeom prst="straightConnector1">
            <a:avLst/>
          </a:prstGeom>
          <a:ln w="25400">
            <a:solidFill>
              <a:srgbClr val="00CCF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069880" y="2246104"/>
            <a:ext cx="1876613" cy="1175522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99856"/>
              </p:ext>
            </p:extLst>
          </p:nvPr>
        </p:nvGraphicFramePr>
        <p:xfrm>
          <a:off x="3611431" y="2800427"/>
          <a:ext cx="155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31" name="对象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431" y="2800427"/>
                        <a:ext cx="15557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50181" y="4547061"/>
            <a:ext cx="381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级联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电路开环幅频响应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" y="713910"/>
            <a:ext cx="9397181" cy="5642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1" y="262812"/>
            <a:ext cx="11229252" cy="5489059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49313"/>
              </p:ext>
            </p:extLst>
          </p:nvPr>
        </p:nvGraphicFramePr>
        <p:xfrm>
          <a:off x="4002158" y="3174053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2158" y="3174053"/>
                        <a:ext cx="16002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9079" y="4201352"/>
            <a:ext cx="426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级电路开环幅频响应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23" y="460402"/>
            <a:ext cx="10149347" cy="5673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93" y="460402"/>
            <a:ext cx="11273917" cy="5330798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35092"/>
              </p:ext>
            </p:extLst>
          </p:nvPr>
        </p:nvGraphicFramePr>
        <p:xfrm>
          <a:off x="3092083" y="3061827"/>
          <a:ext cx="1644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2083" y="3061827"/>
                        <a:ext cx="1644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857348"/>
              </p:ext>
            </p:extLst>
          </p:nvPr>
        </p:nvGraphicFramePr>
        <p:xfrm>
          <a:off x="5389014" y="4236318"/>
          <a:ext cx="1622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6" name="Equation" r:id="rId7" imgW="927000" imgH="228600" progId="Equation.DSMT4">
                  <p:embed/>
                </p:oleObj>
              </mc:Choice>
              <mc:Fallback>
                <p:oleObj name="Equation" r:id="rId7" imgW="92700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9014" y="4236318"/>
                        <a:ext cx="1622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31421" y="4458799"/>
            <a:ext cx="426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级电路开环幅频响应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143077" y="1065879"/>
            <a:ext cx="0" cy="27060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5" y="855408"/>
            <a:ext cx="11149356" cy="4704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0AED5-690B-4891-A532-02E3CB4C19F1}" type="datetime1">
              <a:rPr lang="zh-CN" altLang="en-US" smtClean="0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3C8C4-8456-4BA3-B4A6-F1993C4B23E6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746442" y="3653336"/>
            <a:ext cx="853141" cy="1374472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91418" y="5696636"/>
            <a:ext cx="929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级电路输入端增加电容前、后级联电路开环幅频响应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39060"/>
          <a:stretch/>
        </p:blipFill>
        <p:spPr>
          <a:xfrm>
            <a:off x="6136788" y="520167"/>
            <a:ext cx="5616923" cy="41724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02243"/>
              </p:ext>
            </p:extLst>
          </p:nvPr>
        </p:nvGraphicFramePr>
        <p:xfrm>
          <a:off x="7665970" y="2780588"/>
          <a:ext cx="1555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5970" y="2780588"/>
                        <a:ext cx="15557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/>
          </p:cNvPicPr>
          <p:nvPr/>
        </p:nvPicPr>
        <p:blipFill rotWithShape="1">
          <a:blip r:embed="rId7"/>
          <a:srcRect r="39882"/>
          <a:stretch/>
        </p:blipFill>
        <p:spPr>
          <a:xfrm>
            <a:off x="471925" y="520167"/>
            <a:ext cx="5671150" cy="41724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21394"/>
              </p:ext>
            </p:extLst>
          </p:nvPr>
        </p:nvGraphicFramePr>
        <p:xfrm>
          <a:off x="2438607" y="2780588"/>
          <a:ext cx="155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9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607" y="2780588"/>
                        <a:ext cx="15557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33391" y="3515879"/>
            <a:ext cx="21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增加电容前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2415" y="3515879"/>
            <a:ext cx="21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增加电容后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7F1A-23CD-45A0-800C-07983C761EA3}" type="slidenum">
              <a:rPr lang="zh-CN" altLang="en-US"/>
              <a:pPr>
                <a:defRPr/>
              </a:pPr>
              <a:t>69</a:t>
            </a:fld>
            <a:endParaRPr lang="zh-CN" altLang="en-US"/>
          </a:p>
        </p:txBody>
      </p:sp>
      <p:sp>
        <p:nvSpPr>
          <p:cNvPr id="36952" name="Rectangle 2"/>
          <p:cNvSpPr>
            <a:spLocks noChangeArrowheads="1"/>
          </p:cNvSpPr>
          <p:nvPr/>
        </p:nvSpPr>
        <p:spPr bwMode="auto">
          <a:xfrm>
            <a:off x="614363" y="596900"/>
            <a:ext cx="27114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(2)RC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滞后补偿 </a:t>
            </a:r>
          </a:p>
        </p:txBody>
      </p:sp>
      <p:grpSp>
        <p:nvGrpSpPr>
          <p:cNvPr id="36953" name="组合 51"/>
          <p:cNvGrpSpPr>
            <a:grpSpLocks/>
          </p:cNvGrpSpPr>
          <p:nvPr/>
        </p:nvGrpSpPr>
        <p:grpSpPr bwMode="auto">
          <a:xfrm>
            <a:off x="1008063" y="1251083"/>
            <a:ext cx="7085908" cy="3243130"/>
            <a:chOff x="1547664" y="901982"/>
            <a:chExt cx="7085909" cy="3243131"/>
          </a:xfrm>
        </p:grpSpPr>
        <p:sp>
          <p:nvSpPr>
            <p:cNvPr id="36990" name="Line 16"/>
            <p:cNvSpPr>
              <a:spLocks noChangeShapeType="1"/>
            </p:cNvSpPr>
            <p:nvPr/>
          </p:nvSpPr>
          <p:spPr bwMode="auto">
            <a:xfrm>
              <a:off x="1781027" y="1587650"/>
              <a:ext cx="3084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991" name="Rectangle 4"/>
            <p:cNvSpPr>
              <a:spLocks noChangeArrowheads="1"/>
            </p:cNvSpPr>
            <p:nvPr/>
          </p:nvSpPr>
          <p:spPr bwMode="auto">
            <a:xfrm>
              <a:off x="1879452" y="1077788"/>
              <a:ext cx="12461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b="1" dirty="0">
                  <a:solidFill>
                    <a:srgbClr val="000000"/>
                  </a:solidFill>
                  <a:latin typeface="Calibri" pitchFamily="34" charset="0"/>
                </a:rPr>
                <a:t>20lg|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r>
                <a:rPr lang="en-US" altLang="zh-CN" sz="2400" b="1" dirty="0">
                  <a:solidFill>
                    <a:srgbClr val="000000"/>
                  </a:solidFill>
                  <a:latin typeface="Calibri" pitchFamily="34" charset="0"/>
                </a:rPr>
                <a:t>|</a:t>
              </a:r>
              <a:endParaRPr lang="en-US" altLang="zh-CN" sz="2400" b="1" dirty="0">
                <a:latin typeface="Calibri" pitchFamily="34" charset="0"/>
              </a:endParaRPr>
            </a:p>
          </p:txBody>
        </p:sp>
        <p:sp>
          <p:nvSpPr>
            <p:cNvPr id="36992" name="Rectangle 5"/>
            <p:cNvSpPr>
              <a:spLocks noChangeArrowheads="1"/>
            </p:cNvSpPr>
            <p:nvPr/>
          </p:nvSpPr>
          <p:spPr bwMode="auto">
            <a:xfrm>
              <a:off x="2669683" y="984194"/>
              <a:ext cx="50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000000"/>
                  </a:solidFill>
                  <a:latin typeface="Calibri" pitchFamily="34" charset="0"/>
                </a:rPr>
                <a:t>·</a:t>
              </a:r>
              <a:endParaRPr lang="en-US" altLang="zh-CN" sz="1600" b="1" dirty="0">
                <a:latin typeface="Calibri" pitchFamily="34" charset="0"/>
              </a:endParaRPr>
            </a:p>
          </p:txBody>
        </p:sp>
        <p:sp>
          <p:nvSpPr>
            <p:cNvPr id="36993" name="Rectangle 6"/>
            <p:cNvSpPr>
              <a:spLocks noChangeArrowheads="1"/>
            </p:cNvSpPr>
            <p:nvPr/>
          </p:nvSpPr>
          <p:spPr bwMode="auto">
            <a:xfrm>
              <a:off x="7540614" y="3676731"/>
              <a:ext cx="2381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2400" b="1" i="1" dirty="0">
                  <a:solidFill>
                    <a:srgbClr val="000000"/>
                  </a:solidFill>
                  <a:latin typeface="Calibri" pitchFamily="34" charset="0"/>
                </a:rPr>
                <a:t>f</a:t>
              </a:r>
              <a:endParaRPr lang="en-US" altLang="zh-CN" sz="2400" b="1" dirty="0">
                <a:latin typeface="Calibri" pitchFamily="34" charset="0"/>
              </a:endParaRPr>
            </a:p>
          </p:txBody>
        </p:sp>
        <p:sp>
          <p:nvSpPr>
            <p:cNvPr id="36994" name="Rectangle 7"/>
            <p:cNvSpPr>
              <a:spLocks noChangeArrowheads="1"/>
            </p:cNvSpPr>
            <p:nvPr/>
          </p:nvSpPr>
          <p:spPr bwMode="auto">
            <a:xfrm>
              <a:off x="5286227" y="1217283"/>
              <a:ext cx="1899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rgbClr val="000000"/>
                  </a:solidFill>
                  <a:latin typeface="Calibri" pitchFamily="34" charset="0"/>
                </a:rPr>
                <a:t>-20dB/10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charset="-122"/>
                </a:rPr>
                <a:t>倍频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6995" name="Freeform 8"/>
            <p:cNvSpPr>
              <a:spLocks noEditPoints="1"/>
            </p:cNvSpPr>
            <p:nvPr/>
          </p:nvSpPr>
          <p:spPr bwMode="auto">
            <a:xfrm>
              <a:off x="1738164" y="1300312"/>
              <a:ext cx="36000" cy="2614613"/>
            </a:xfrm>
            <a:custGeom>
              <a:avLst/>
              <a:gdLst>
                <a:gd name="T0" fmla="*/ 13553 w 85"/>
                <a:gd name="T1" fmla="*/ 2614613 h 2494"/>
                <a:gd name="T2" fmla="*/ 13553 w 85"/>
                <a:gd name="T3" fmla="*/ 89111 h 2494"/>
                <a:gd name="T4" fmla="*/ 22447 w 85"/>
                <a:gd name="T5" fmla="*/ 89111 h 2494"/>
                <a:gd name="T6" fmla="*/ 22447 w 85"/>
                <a:gd name="T7" fmla="*/ 2614613 h 2494"/>
                <a:gd name="T8" fmla="*/ 13553 w 85"/>
                <a:gd name="T9" fmla="*/ 2614613 h 2494"/>
                <a:gd name="T10" fmla="*/ 17788 w 85"/>
                <a:gd name="T11" fmla="*/ 89111 h 2494"/>
                <a:gd name="T12" fmla="*/ 0 w 85"/>
                <a:gd name="T13" fmla="*/ 148867 h 2494"/>
                <a:gd name="T14" fmla="*/ 17788 w 85"/>
                <a:gd name="T15" fmla="*/ 0 h 2494"/>
                <a:gd name="T16" fmla="*/ 36000 w 85"/>
                <a:gd name="T17" fmla="*/ 148867 h 2494"/>
                <a:gd name="T18" fmla="*/ 17788 w 85"/>
                <a:gd name="T19" fmla="*/ 89111 h 24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"/>
                <a:gd name="T31" fmla="*/ 0 h 2494"/>
                <a:gd name="T32" fmla="*/ 85 w 85"/>
                <a:gd name="T33" fmla="*/ 2494 h 24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" h="2494">
                  <a:moveTo>
                    <a:pt x="32" y="2494"/>
                  </a:moveTo>
                  <a:lnTo>
                    <a:pt x="32" y="85"/>
                  </a:lnTo>
                  <a:lnTo>
                    <a:pt x="53" y="85"/>
                  </a:lnTo>
                  <a:lnTo>
                    <a:pt x="53" y="2494"/>
                  </a:lnTo>
                  <a:lnTo>
                    <a:pt x="32" y="2494"/>
                  </a:lnTo>
                  <a:close/>
                  <a:moveTo>
                    <a:pt x="42" y="85"/>
                  </a:moveTo>
                  <a:lnTo>
                    <a:pt x="0" y="142"/>
                  </a:lnTo>
                  <a:lnTo>
                    <a:pt x="42" y="0"/>
                  </a:lnTo>
                  <a:lnTo>
                    <a:pt x="85" y="142"/>
                  </a:lnTo>
                  <a:lnTo>
                    <a:pt x="42" y="8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6" name="Freeform 9"/>
            <p:cNvSpPr>
              <a:spLocks noEditPoints="1"/>
            </p:cNvSpPr>
            <p:nvPr/>
          </p:nvSpPr>
          <p:spPr bwMode="auto">
            <a:xfrm>
              <a:off x="1547664" y="3579962"/>
              <a:ext cx="6210300" cy="36000"/>
            </a:xfrm>
            <a:custGeom>
              <a:avLst/>
              <a:gdLst>
                <a:gd name="T0" fmla="*/ 0 w 6695"/>
                <a:gd name="T1" fmla="*/ 13553 h 85"/>
                <a:gd name="T2" fmla="*/ 6130526 w 6695"/>
                <a:gd name="T3" fmla="*/ 13553 h 85"/>
                <a:gd name="T4" fmla="*/ 6130526 w 6695"/>
                <a:gd name="T5" fmla="*/ 22447 h 85"/>
                <a:gd name="T6" fmla="*/ 0 w 6695"/>
                <a:gd name="T7" fmla="*/ 22447 h 85"/>
                <a:gd name="T8" fmla="*/ 0 w 6695"/>
                <a:gd name="T9" fmla="*/ 13553 h 85"/>
                <a:gd name="T10" fmla="*/ 6130526 w 6695"/>
                <a:gd name="T11" fmla="*/ 17788 h 85"/>
                <a:gd name="T12" fmla="*/ 6077653 w 6695"/>
                <a:gd name="T13" fmla="*/ 0 h 85"/>
                <a:gd name="T14" fmla="*/ 6210300 w 6695"/>
                <a:gd name="T15" fmla="*/ 17788 h 85"/>
                <a:gd name="T16" fmla="*/ 6077653 w 6695"/>
                <a:gd name="T17" fmla="*/ 36000 h 85"/>
                <a:gd name="T18" fmla="*/ 6130526 w 6695"/>
                <a:gd name="T19" fmla="*/ 17788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95"/>
                <a:gd name="T31" fmla="*/ 0 h 85"/>
                <a:gd name="T32" fmla="*/ 6695 w 6695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95" h="85">
                  <a:moveTo>
                    <a:pt x="0" y="32"/>
                  </a:moveTo>
                  <a:lnTo>
                    <a:pt x="6609" y="32"/>
                  </a:lnTo>
                  <a:lnTo>
                    <a:pt x="6609" y="53"/>
                  </a:lnTo>
                  <a:lnTo>
                    <a:pt x="0" y="53"/>
                  </a:lnTo>
                  <a:lnTo>
                    <a:pt x="0" y="32"/>
                  </a:lnTo>
                  <a:close/>
                  <a:moveTo>
                    <a:pt x="6609" y="42"/>
                  </a:moveTo>
                  <a:lnTo>
                    <a:pt x="6552" y="0"/>
                  </a:lnTo>
                  <a:lnTo>
                    <a:pt x="6695" y="42"/>
                  </a:lnTo>
                  <a:lnTo>
                    <a:pt x="6552" y="85"/>
                  </a:lnTo>
                  <a:lnTo>
                    <a:pt x="6609" y="4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7" name="Line 10"/>
            <p:cNvSpPr>
              <a:spLocks noChangeShapeType="1"/>
            </p:cNvSpPr>
            <p:nvPr/>
          </p:nvSpPr>
          <p:spPr bwMode="auto">
            <a:xfrm>
              <a:off x="3222477" y="1613050"/>
              <a:ext cx="0" cy="2027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998" name="Line 11"/>
            <p:cNvSpPr>
              <a:spLocks noChangeShapeType="1"/>
            </p:cNvSpPr>
            <p:nvPr/>
          </p:nvSpPr>
          <p:spPr bwMode="auto">
            <a:xfrm>
              <a:off x="4878239" y="1581300"/>
              <a:ext cx="1588" cy="2027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999" name="Line 12"/>
            <p:cNvSpPr>
              <a:spLocks noChangeShapeType="1"/>
            </p:cNvSpPr>
            <p:nvPr/>
          </p:nvSpPr>
          <p:spPr bwMode="auto">
            <a:xfrm>
              <a:off x="5705327" y="2089300"/>
              <a:ext cx="1588" cy="1539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0" name="Line 13"/>
            <p:cNvSpPr>
              <a:spLocks noChangeShapeType="1"/>
            </p:cNvSpPr>
            <p:nvPr/>
          </p:nvSpPr>
          <p:spPr bwMode="auto">
            <a:xfrm>
              <a:off x="6537177" y="3110062"/>
              <a:ext cx="1588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1" name="Line 15"/>
            <p:cNvSpPr>
              <a:spLocks noChangeShapeType="1"/>
            </p:cNvSpPr>
            <p:nvPr/>
          </p:nvSpPr>
          <p:spPr bwMode="auto">
            <a:xfrm>
              <a:off x="2395389" y="1587650"/>
              <a:ext cx="3319463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2" name="Line 17"/>
            <p:cNvSpPr>
              <a:spLocks noChangeShapeType="1"/>
            </p:cNvSpPr>
            <p:nvPr/>
          </p:nvSpPr>
          <p:spPr bwMode="auto">
            <a:xfrm>
              <a:off x="4875064" y="1595587"/>
              <a:ext cx="827088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3" name="Line 18"/>
            <p:cNvSpPr>
              <a:spLocks noChangeShapeType="1"/>
            </p:cNvSpPr>
            <p:nvPr/>
          </p:nvSpPr>
          <p:spPr bwMode="auto">
            <a:xfrm>
              <a:off x="5721202" y="2117875"/>
              <a:ext cx="815975" cy="992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4" name="Line 19"/>
            <p:cNvSpPr>
              <a:spLocks noChangeShapeType="1"/>
            </p:cNvSpPr>
            <p:nvPr/>
          </p:nvSpPr>
          <p:spPr bwMode="auto">
            <a:xfrm>
              <a:off x="6556227" y="3132287"/>
              <a:ext cx="241300" cy="48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5" name="Line 20"/>
            <p:cNvSpPr>
              <a:spLocks noChangeShapeType="1"/>
            </p:cNvSpPr>
            <p:nvPr/>
          </p:nvSpPr>
          <p:spPr bwMode="auto">
            <a:xfrm>
              <a:off x="5702152" y="3629175"/>
              <a:ext cx="422275" cy="515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06" name="Rectangle 21"/>
            <p:cNvSpPr>
              <a:spLocks noChangeArrowheads="1"/>
            </p:cNvSpPr>
            <p:nvPr/>
          </p:nvSpPr>
          <p:spPr bwMode="auto">
            <a:xfrm>
              <a:off x="6121252" y="2282975"/>
              <a:ext cx="18256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rgbClr val="000000"/>
                  </a:solidFill>
                  <a:latin typeface="Calibri" pitchFamily="34" charset="0"/>
                </a:rPr>
                <a:t>-40dB/10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charset="-122"/>
                </a:rPr>
                <a:t>倍频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7007" name="Rectangle 22"/>
            <p:cNvSpPr>
              <a:spLocks noChangeArrowheads="1"/>
            </p:cNvSpPr>
            <p:nvPr/>
          </p:nvSpPr>
          <p:spPr bwMode="auto">
            <a:xfrm>
              <a:off x="6815886" y="3059953"/>
              <a:ext cx="1817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altLang="zh-CN" sz="2400" b="1">
                  <a:solidFill>
                    <a:srgbClr val="000000"/>
                  </a:solidFill>
                  <a:latin typeface="Calibri" pitchFamily="34" charset="0"/>
                </a:rPr>
                <a:t>-60dB/10</a:t>
              </a:r>
              <a:r>
                <a:rPr lang="zh-CN" altLang="en-US" sz="2400" b="1">
                  <a:solidFill>
                    <a:srgbClr val="000000"/>
                  </a:solidFill>
                  <a:latin typeface="宋体" charset="-122"/>
                </a:rPr>
                <a:t>倍频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7008" name="Rectangle 23"/>
            <p:cNvSpPr>
              <a:spLocks noChangeArrowheads="1"/>
            </p:cNvSpPr>
            <p:nvPr/>
          </p:nvSpPr>
          <p:spPr bwMode="auto">
            <a:xfrm>
              <a:off x="1558708" y="3634765"/>
              <a:ext cx="222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  <a:endParaRPr lang="en-US" altLang="zh-CN" sz="2400" b="1" dirty="0">
                <a:latin typeface="Calibri" pitchFamily="34" charset="0"/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1789655" y="2290912"/>
              <a:ext cx="1572660" cy="2820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latin typeface="+mn-lt"/>
                  <a:ea typeface="+mn-ea"/>
                </a:rPr>
                <a:t>电容</a:t>
              </a:r>
              <a:r>
                <a:rPr lang="zh-CN" altLang="en-US" b="1" dirty="0">
                  <a:latin typeface="+mn-ea"/>
                  <a:ea typeface="+mn-ea"/>
                </a:rPr>
                <a:t>滞后</a:t>
              </a:r>
              <a:r>
                <a:rPr lang="zh-CN" altLang="en-US" b="1" dirty="0">
                  <a:latin typeface="+mn-lt"/>
                  <a:ea typeface="+mn-ea"/>
                </a:rPr>
                <a:t>补偿</a:t>
              </a:r>
            </a:p>
          </p:txBody>
        </p:sp>
        <p:sp>
          <p:nvSpPr>
            <p:cNvPr id="37010" name="Rectangle 28"/>
            <p:cNvSpPr>
              <a:spLocks noChangeArrowheads="1"/>
            </p:cNvSpPr>
            <p:nvPr/>
          </p:nvSpPr>
          <p:spPr bwMode="auto">
            <a:xfrm>
              <a:off x="3759090" y="901982"/>
              <a:ext cx="1119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zh-CN" altLang="en-US" sz="2400" b="1" dirty="0">
                  <a:latin typeface="Calibri" pitchFamily="34" charset="0"/>
                </a:rPr>
                <a:t>补偿前</a:t>
              </a:r>
            </a:p>
          </p:txBody>
        </p:sp>
        <p:sp>
          <p:nvSpPr>
            <p:cNvPr id="37011" name="Line 29"/>
            <p:cNvSpPr>
              <a:spLocks noChangeShapeType="1"/>
            </p:cNvSpPr>
            <p:nvPr/>
          </p:nvSpPr>
          <p:spPr bwMode="auto">
            <a:xfrm flipV="1">
              <a:off x="2731311" y="1795612"/>
              <a:ext cx="0" cy="4164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12" name="Line 31"/>
            <p:cNvSpPr>
              <a:spLocks noChangeShapeType="1"/>
            </p:cNvSpPr>
            <p:nvPr/>
          </p:nvSpPr>
          <p:spPr bwMode="auto">
            <a:xfrm flipH="1">
              <a:off x="3675184" y="1284014"/>
              <a:ext cx="104985" cy="2560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013" name="Rectangle 32"/>
            <p:cNvSpPr>
              <a:spLocks noChangeArrowheads="1"/>
            </p:cNvSpPr>
            <p:nvPr/>
          </p:nvSpPr>
          <p:spPr bwMode="auto">
            <a:xfrm>
              <a:off x="2889102" y="3743475"/>
              <a:ext cx="538163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1600" b="1">
                <a:latin typeface="Calibri" pitchFamily="34" charset="0"/>
              </a:endParaRPr>
            </a:p>
          </p:txBody>
        </p:sp>
        <p:sp>
          <p:nvSpPr>
            <p:cNvPr id="37014" name="Rectangle 33"/>
            <p:cNvSpPr>
              <a:spLocks noChangeArrowheads="1"/>
            </p:cNvSpPr>
            <p:nvPr/>
          </p:nvSpPr>
          <p:spPr bwMode="auto">
            <a:xfrm>
              <a:off x="4636939" y="3679975"/>
              <a:ext cx="51435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b="1" i="1">
                  <a:solidFill>
                    <a:srgbClr val="000000"/>
                  </a:solidFill>
                  <a:latin typeface="Calibri" pitchFamily="34" charset="0"/>
                </a:rPr>
                <a:t>f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Calibri" pitchFamily="34" charset="0"/>
                </a:rPr>
                <a:t>H1</a:t>
              </a:r>
              <a:endParaRPr lang="en-US" altLang="zh-CN" sz="2400" b="1">
                <a:latin typeface="Calibri" pitchFamily="34" charset="0"/>
              </a:endParaRPr>
            </a:p>
          </p:txBody>
        </p:sp>
        <p:sp>
          <p:nvSpPr>
            <p:cNvPr id="37015" name="Rectangle 34"/>
            <p:cNvSpPr>
              <a:spLocks noChangeArrowheads="1"/>
            </p:cNvSpPr>
            <p:nvPr/>
          </p:nvSpPr>
          <p:spPr bwMode="auto">
            <a:xfrm>
              <a:off x="5370364" y="3668862"/>
              <a:ext cx="515938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b="1" i="1">
                  <a:solidFill>
                    <a:srgbClr val="000000"/>
                  </a:solidFill>
                  <a:latin typeface="Calibri" pitchFamily="34" charset="0"/>
                </a:rPr>
                <a:t>f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Calibri" pitchFamily="34" charset="0"/>
                </a:rPr>
                <a:t>H2</a:t>
              </a:r>
              <a:endParaRPr lang="en-US" altLang="zh-CN" sz="2400" b="1">
                <a:latin typeface="Calibri" pitchFamily="34" charset="0"/>
              </a:endParaRPr>
            </a:p>
          </p:txBody>
        </p:sp>
        <p:sp>
          <p:nvSpPr>
            <p:cNvPr id="37016" name="Rectangle 35"/>
            <p:cNvSpPr>
              <a:spLocks noChangeArrowheads="1"/>
            </p:cNvSpPr>
            <p:nvPr/>
          </p:nvSpPr>
          <p:spPr bwMode="auto">
            <a:xfrm>
              <a:off x="6164114" y="3646637"/>
              <a:ext cx="515938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400" b="1" i="1">
                  <a:solidFill>
                    <a:srgbClr val="000000"/>
                  </a:solidFill>
                  <a:latin typeface="Calibri" pitchFamily="34" charset="0"/>
                </a:rPr>
                <a:t>f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Calibri" pitchFamily="34" charset="0"/>
                </a:rPr>
                <a:t>H3</a:t>
              </a:r>
              <a:endParaRPr lang="en-US" altLang="zh-CN" sz="2400" b="1">
                <a:latin typeface="Calibri" pitchFamily="34" charset="0"/>
              </a:endParaRPr>
            </a:p>
          </p:txBody>
        </p:sp>
        <p:graphicFrame>
          <p:nvGraphicFramePr>
            <p:cNvPr id="36948" name="Object 84"/>
            <p:cNvGraphicFramePr>
              <a:graphicFrameLocks noChangeAspect="1"/>
            </p:cNvGraphicFramePr>
            <p:nvPr/>
          </p:nvGraphicFramePr>
          <p:xfrm>
            <a:off x="3049439" y="3675212"/>
            <a:ext cx="42545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8" name="Equation" r:id="rId3" imgW="228501" imgH="215806" progId="Equation.DSMT4">
                    <p:embed/>
                  </p:oleObj>
                </mc:Choice>
                <mc:Fallback>
                  <p:oleObj name="Equation" r:id="rId3" imgW="228501" imgH="215806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439" y="3675212"/>
                          <a:ext cx="42545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1260475" y="1933575"/>
            <a:ext cx="1417638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2" name="Line 24"/>
          <p:cNvSpPr>
            <a:spLocks noChangeShapeType="1"/>
          </p:cNvSpPr>
          <p:nvPr/>
        </p:nvSpPr>
        <p:spPr bwMode="auto">
          <a:xfrm>
            <a:off x="2667000" y="1925638"/>
            <a:ext cx="3338513" cy="2028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" name="Line 25"/>
          <p:cNvSpPr>
            <a:spLocks noChangeShapeType="1"/>
          </p:cNvSpPr>
          <p:nvPr/>
        </p:nvSpPr>
        <p:spPr bwMode="auto">
          <a:xfrm>
            <a:off x="5992813" y="3943350"/>
            <a:ext cx="422275" cy="5159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2971241" y="3313668"/>
            <a:ext cx="181314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RC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滞后补偿</a:t>
            </a: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 flipH="1">
            <a:off x="3592512" y="2555390"/>
            <a:ext cx="0" cy="72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" name="Line 75"/>
          <p:cNvSpPr>
            <a:spLocks noChangeShapeType="1"/>
          </p:cNvSpPr>
          <p:nvPr/>
        </p:nvSpPr>
        <p:spPr bwMode="auto">
          <a:xfrm>
            <a:off x="1216025" y="3954463"/>
            <a:ext cx="4752975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87" name="Object 85"/>
          <p:cNvGraphicFramePr>
            <a:graphicFrameLocks noChangeAspect="1"/>
          </p:cNvGraphicFramePr>
          <p:nvPr/>
        </p:nvGraphicFramePr>
        <p:xfrm>
          <a:off x="1270000" y="2998788"/>
          <a:ext cx="1692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5" imgW="1015920" imgH="444240" progId="Equation.DSMT4">
                  <p:embed/>
                </p:oleObj>
              </mc:Choice>
              <mc:Fallback>
                <p:oleObj name="Equation" r:id="rId5" imgW="1015920" imgH="44424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998788"/>
                        <a:ext cx="1692275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等腰三角形 87"/>
          <p:cNvSpPr/>
          <p:nvPr/>
        </p:nvSpPr>
        <p:spPr>
          <a:xfrm>
            <a:off x="4248150" y="1768475"/>
            <a:ext cx="153988" cy="241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9469438" y="2554288"/>
            <a:ext cx="476250" cy="942975"/>
            <a:chOff x="1712913" y="933366"/>
            <a:chExt cx="476251" cy="943853"/>
          </a:xfrm>
        </p:grpSpPr>
        <p:sp>
          <p:nvSpPr>
            <p:cNvPr id="36981" name="Line 31"/>
            <p:cNvSpPr>
              <a:spLocks noChangeShapeType="1"/>
            </p:cNvSpPr>
            <p:nvPr/>
          </p:nvSpPr>
          <p:spPr bwMode="auto">
            <a:xfrm>
              <a:off x="1962151" y="1589881"/>
              <a:ext cx="22701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32"/>
            <p:cNvSpPr>
              <a:spLocks noChangeShapeType="1"/>
            </p:cNvSpPr>
            <p:nvPr/>
          </p:nvSpPr>
          <p:spPr bwMode="auto">
            <a:xfrm>
              <a:off x="1962151" y="1704181"/>
              <a:ext cx="22701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Line 33"/>
            <p:cNvSpPr>
              <a:spLocks noChangeShapeType="1"/>
            </p:cNvSpPr>
            <p:nvPr/>
          </p:nvSpPr>
          <p:spPr bwMode="auto">
            <a:xfrm flipV="1">
              <a:off x="2076451" y="1704181"/>
              <a:ext cx="0" cy="17303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4" name="Line 35"/>
            <p:cNvSpPr>
              <a:spLocks noChangeShapeType="1"/>
            </p:cNvSpPr>
            <p:nvPr/>
          </p:nvSpPr>
          <p:spPr bwMode="auto">
            <a:xfrm>
              <a:off x="1962151" y="1877219"/>
              <a:ext cx="22701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Rectangle 36"/>
            <p:cNvSpPr>
              <a:spLocks noChangeArrowheads="1"/>
            </p:cNvSpPr>
            <p:nvPr/>
          </p:nvSpPr>
          <p:spPr bwMode="auto">
            <a:xfrm>
              <a:off x="1712913" y="1483519"/>
              <a:ext cx="12858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Calibri" pitchFamily="34" charset="0"/>
                </a:rPr>
                <a:t>C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86" name="Line 38"/>
            <p:cNvSpPr>
              <a:spLocks noChangeShapeType="1"/>
            </p:cNvSpPr>
            <p:nvPr/>
          </p:nvSpPr>
          <p:spPr bwMode="auto">
            <a:xfrm flipV="1">
              <a:off x="2076451" y="951638"/>
              <a:ext cx="0" cy="6264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Rectangle 39"/>
            <p:cNvSpPr>
              <a:spLocks noChangeArrowheads="1"/>
            </p:cNvSpPr>
            <p:nvPr/>
          </p:nvSpPr>
          <p:spPr bwMode="auto">
            <a:xfrm>
              <a:off x="1757363" y="1096169"/>
              <a:ext cx="138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Calibri" pitchFamily="34" charset="0"/>
                </a:rPr>
                <a:t>R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88" name="Rectangle 37"/>
            <p:cNvSpPr>
              <a:spLocks noChangeArrowheads="1"/>
            </p:cNvSpPr>
            <p:nvPr/>
          </p:nvSpPr>
          <p:spPr bwMode="auto">
            <a:xfrm>
              <a:off x="2019301" y="1132681"/>
              <a:ext cx="112713" cy="287338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2046289" y="933366"/>
              <a:ext cx="73025" cy="715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1" name="组合 90"/>
          <p:cNvGrpSpPr>
            <a:grpSpLocks/>
          </p:cNvGrpSpPr>
          <p:nvPr/>
        </p:nvGrpSpPr>
        <p:grpSpPr bwMode="auto">
          <a:xfrm>
            <a:off x="8353425" y="2022475"/>
            <a:ext cx="2690813" cy="1076325"/>
            <a:chOff x="675463" y="402431"/>
            <a:chExt cx="2692100" cy="1076325"/>
          </a:xfrm>
        </p:grpSpPr>
        <p:sp>
          <p:nvSpPr>
            <p:cNvPr id="36968" name="Line 26"/>
            <p:cNvSpPr>
              <a:spLocks noChangeShapeType="1"/>
            </p:cNvSpPr>
            <p:nvPr/>
          </p:nvSpPr>
          <p:spPr bwMode="auto">
            <a:xfrm>
              <a:off x="1782000" y="962819"/>
              <a:ext cx="68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Line 27"/>
            <p:cNvSpPr>
              <a:spLocks noChangeShapeType="1"/>
            </p:cNvSpPr>
            <p:nvPr/>
          </p:nvSpPr>
          <p:spPr bwMode="auto">
            <a:xfrm>
              <a:off x="820738" y="992981"/>
              <a:ext cx="36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Oval 28"/>
            <p:cNvSpPr>
              <a:spLocks noChangeArrowheads="1"/>
            </p:cNvSpPr>
            <p:nvPr/>
          </p:nvSpPr>
          <p:spPr bwMode="auto">
            <a:xfrm>
              <a:off x="765175" y="964406"/>
              <a:ext cx="55563" cy="55563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6971" name="Line 29"/>
            <p:cNvSpPr>
              <a:spLocks noChangeShapeType="1"/>
            </p:cNvSpPr>
            <p:nvPr/>
          </p:nvSpPr>
          <p:spPr bwMode="auto">
            <a:xfrm>
              <a:off x="3060000" y="962819"/>
              <a:ext cx="2560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2" name="Oval 30"/>
            <p:cNvSpPr>
              <a:spLocks noChangeArrowheads="1"/>
            </p:cNvSpPr>
            <p:nvPr/>
          </p:nvSpPr>
          <p:spPr bwMode="auto">
            <a:xfrm>
              <a:off x="3312000" y="932656"/>
              <a:ext cx="55563" cy="55563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6973" name="Rectangle 40"/>
            <p:cNvSpPr>
              <a:spLocks noChangeArrowheads="1"/>
            </p:cNvSpPr>
            <p:nvPr/>
          </p:nvSpPr>
          <p:spPr bwMode="auto">
            <a:xfrm>
              <a:off x="1365672" y="829469"/>
              <a:ext cx="2540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74" name="Rectangle 41"/>
            <p:cNvSpPr>
              <a:spLocks noChangeArrowheads="1"/>
            </p:cNvSpPr>
            <p:nvPr/>
          </p:nvSpPr>
          <p:spPr bwMode="auto">
            <a:xfrm>
              <a:off x="2627784" y="792956"/>
              <a:ext cx="293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75" name="Rectangle 49"/>
            <p:cNvSpPr>
              <a:spLocks noChangeArrowheads="1"/>
            </p:cNvSpPr>
            <p:nvPr/>
          </p:nvSpPr>
          <p:spPr bwMode="auto">
            <a:xfrm>
              <a:off x="755576" y="1043781"/>
              <a:ext cx="57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·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76" name="Rectangle 80"/>
            <p:cNvSpPr>
              <a:spLocks noChangeArrowheads="1"/>
            </p:cNvSpPr>
            <p:nvPr/>
          </p:nvSpPr>
          <p:spPr bwMode="auto">
            <a:xfrm>
              <a:off x="675463" y="1204119"/>
              <a:ext cx="3087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Calibri" pitchFamily="34" charset="0"/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77" name="Rectangle 93"/>
            <p:cNvSpPr>
              <a:spLocks noChangeArrowheads="1"/>
            </p:cNvSpPr>
            <p:nvPr/>
          </p:nvSpPr>
          <p:spPr bwMode="auto">
            <a:xfrm>
              <a:off x="1992313" y="402431"/>
              <a:ext cx="57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·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36978" name="Rectangle 94"/>
            <p:cNvSpPr>
              <a:spLocks noChangeArrowheads="1"/>
            </p:cNvSpPr>
            <p:nvPr/>
          </p:nvSpPr>
          <p:spPr bwMode="auto">
            <a:xfrm>
              <a:off x="1895475" y="561181"/>
              <a:ext cx="4238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Calibri" pitchFamily="34" charset="0"/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86882" y="567531"/>
              <a:ext cx="594009" cy="86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65432" y="554831"/>
              <a:ext cx="594009" cy="865188"/>
            </a:xfrm>
            <a:prstGeom prst="rect">
              <a:avLst/>
            </a:pr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5" name="等腰三角形 104"/>
          <p:cNvSpPr/>
          <p:nvPr/>
        </p:nvSpPr>
        <p:spPr>
          <a:xfrm>
            <a:off x="5102225" y="2171700"/>
            <a:ext cx="153988" cy="2413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Rectangle 12"/>
          <p:cNvSpPr>
            <a:spLocks noChangeArrowheads="1"/>
          </p:cNvSpPr>
          <p:nvPr/>
        </p:nvSpPr>
        <p:spPr bwMode="auto">
          <a:xfrm>
            <a:off x="4535488" y="698500"/>
            <a:ext cx="576932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宋体" charset="-122"/>
              </a:rPr>
              <a:t>在产生第一极点的电路输入端口进行处理</a:t>
            </a: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4403725" y="1131888"/>
            <a:ext cx="342900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6633677" y="1795463"/>
            <a:ext cx="202838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消除第二极点</a:t>
            </a:r>
          </a:p>
        </p:txBody>
      </p:sp>
      <p:cxnSp>
        <p:nvCxnSpPr>
          <p:cNvPr id="109" name="直接连接符 108"/>
          <p:cNvCxnSpPr/>
          <p:nvPr/>
        </p:nvCxnSpPr>
        <p:spPr>
          <a:xfrm flipV="1">
            <a:off x="5397500" y="2071688"/>
            <a:ext cx="1017588" cy="3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105" grpId="0" animBg="1"/>
      <p:bldP spid="106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3"/>
          <p:cNvSpPr>
            <a:spLocks noChangeArrowheads="1"/>
          </p:cNvSpPr>
          <p:nvPr/>
        </p:nvSpPr>
        <p:spPr bwMode="auto">
          <a:xfrm>
            <a:off x="311150" y="268288"/>
            <a:ext cx="4405313" cy="6143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600" b="1" dirty="0" smtClean="0"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600" b="1" dirty="0" smtClean="0">
                <a:ea typeface="+mn-ea"/>
                <a:cs typeface="Times New Roman" panose="02020603050405020304" pitchFamily="18" charset="0"/>
              </a:rPr>
              <a:t>反馈</a:t>
            </a:r>
            <a:r>
              <a:rPr lang="zh-CN" altLang="en-US" sz="2600" b="1" dirty="0">
                <a:ea typeface="+mn-ea"/>
                <a:cs typeface="Times New Roman" panose="02020603050405020304" pitchFamily="18" charset="0"/>
              </a:rPr>
              <a:t>放大器的基本方程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49275" y="1146175"/>
            <a:ext cx="4784725" cy="2408238"/>
            <a:chOff x="277" y="332"/>
            <a:chExt cx="3014" cy="1517"/>
          </a:xfrm>
        </p:grpSpPr>
        <p:grpSp>
          <p:nvGrpSpPr>
            <p:cNvPr id="4506" name="Group 4"/>
            <p:cNvGrpSpPr>
              <a:grpSpLocks/>
            </p:cNvGrpSpPr>
            <p:nvPr/>
          </p:nvGrpSpPr>
          <p:grpSpPr bwMode="auto">
            <a:xfrm>
              <a:off x="1517" y="1325"/>
              <a:ext cx="1009" cy="524"/>
              <a:chOff x="2612" y="2045"/>
              <a:chExt cx="1009" cy="524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2747" y="2097"/>
                <a:ext cx="74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200" b="1" kern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反馈网络</a:t>
                </a:r>
                <a:endParaRPr lang="zh-CN" altLang="en-US" b="1" kern="0" smtClean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2612" y="2045"/>
                <a:ext cx="1009" cy="505"/>
              </a:xfrm>
              <a:prstGeom prst="rect">
                <a:avLst/>
              </a:prstGeom>
              <a:solidFill>
                <a:srgbClr val="FF99CC">
                  <a:alpha val="39999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sz="2000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3109" y="2356"/>
                <a:ext cx="82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F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507" name="Group 8"/>
            <p:cNvGrpSpPr>
              <a:grpSpLocks/>
            </p:cNvGrpSpPr>
            <p:nvPr/>
          </p:nvGrpSpPr>
          <p:grpSpPr bwMode="auto">
            <a:xfrm>
              <a:off x="1398" y="365"/>
              <a:ext cx="1247" cy="664"/>
              <a:chOff x="2493" y="1085"/>
              <a:chExt cx="1247" cy="664"/>
            </a:xfrm>
          </p:grpSpPr>
          <p:sp>
            <p:nvSpPr>
              <p:cNvPr id="46" name="Rectangle 9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1247" cy="664"/>
              </a:xfrm>
              <a:prstGeom prst="rect">
                <a:avLst/>
              </a:prstGeom>
              <a:solidFill>
                <a:srgbClr val="CC99FF">
                  <a:alpha val="50980"/>
                </a:srgbClr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endParaRPr lang="zh-CN" altLang="en-US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Rectangle 10"/>
              <p:cNvSpPr>
                <a:spLocks noChangeArrowheads="1"/>
              </p:cNvSpPr>
              <p:nvPr/>
            </p:nvSpPr>
            <p:spPr bwMode="auto">
              <a:xfrm>
                <a:off x="2717" y="1142"/>
                <a:ext cx="933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zh-CN" altLang="en-US" sz="22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基本放大器</a:t>
                </a:r>
                <a:endParaRPr lang="zh-CN" altLang="en-US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3095" y="1501"/>
                <a:ext cx="109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A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508" name="Group 12"/>
            <p:cNvGrpSpPr>
              <a:grpSpLocks/>
            </p:cNvGrpSpPr>
            <p:nvPr/>
          </p:nvGrpSpPr>
          <p:grpSpPr bwMode="auto">
            <a:xfrm>
              <a:off x="1769" y="674"/>
              <a:ext cx="505" cy="53"/>
              <a:chOff x="2864" y="1394"/>
              <a:chExt cx="505" cy="53"/>
            </a:xfrm>
          </p:grpSpPr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2864" y="1421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3196" y="1394"/>
                <a:ext cx="173" cy="53"/>
              </a:xfrm>
              <a:custGeom>
                <a:avLst/>
                <a:gdLst>
                  <a:gd name="T0" fmla="*/ 0 w 173"/>
                  <a:gd name="T1" fmla="*/ 0 h 53"/>
                  <a:gd name="T2" fmla="*/ 40 w 173"/>
                  <a:gd name="T3" fmla="*/ 27 h 53"/>
                  <a:gd name="T4" fmla="*/ 0 w 173"/>
                  <a:gd name="T5" fmla="*/ 53 h 53"/>
                  <a:gd name="T6" fmla="*/ 173 w 173"/>
                  <a:gd name="T7" fmla="*/ 27 h 53"/>
                  <a:gd name="T8" fmla="*/ 0 w 173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53">
                    <a:moveTo>
                      <a:pt x="0" y="0"/>
                    </a:moveTo>
                    <a:lnTo>
                      <a:pt x="40" y="27"/>
                    </a:lnTo>
                    <a:lnTo>
                      <a:pt x="0" y="53"/>
                    </a:lnTo>
                    <a:lnTo>
                      <a:pt x="17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2645" y="701"/>
              <a:ext cx="646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2688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942" y="678"/>
              <a:ext cx="1" cy="894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2902" y="674"/>
              <a:ext cx="66" cy="53"/>
            </a:xfrm>
            <a:custGeom>
              <a:avLst/>
              <a:gdLst>
                <a:gd name="T0" fmla="*/ 0 w 66"/>
                <a:gd name="T1" fmla="*/ 27 h 53"/>
                <a:gd name="T2" fmla="*/ 27 w 66"/>
                <a:gd name="T3" fmla="*/ 0 h 53"/>
                <a:gd name="T4" fmla="*/ 53 w 66"/>
                <a:gd name="T5" fmla="*/ 0 h 53"/>
                <a:gd name="T6" fmla="*/ 66 w 66"/>
                <a:gd name="T7" fmla="*/ 27 h 53"/>
                <a:gd name="T8" fmla="*/ 53 w 66"/>
                <a:gd name="T9" fmla="*/ 53 h 53"/>
                <a:gd name="T10" fmla="*/ 27 w 66"/>
                <a:gd name="T11" fmla="*/ 53 h 53"/>
                <a:gd name="T12" fmla="*/ 0 w 66"/>
                <a:gd name="T13" fmla="*/ 27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13" name="Group 20"/>
            <p:cNvGrpSpPr>
              <a:grpSpLocks/>
            </p:cNvGrpSpPr>
            <p:nvPr/>
          </p:nvGrpSpPr>
          <p:grpSpPr bwMode="auto">
            <a:xfrm>
              <a:off x="1769" y="1589"/>
              <a:ext cx="505" cy="67"/>
              <a:chOff x="2864" y="2309"/>
              <a:chExt cx="505" cy="67"/>
            </a:xfrm>
          </p:grpSpPr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2864" y="2349"/>
                <a:ext cx="50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2864" y="2309"/>
                <a:ext cx="160" cy="67"/>
              </a:xfrm>
              <a:custGeom>
                <a:avLst/>
                <a:gdLst>
                  <a:gd name="T0" fmla="*/ 160 w 160"/>
                  <a:gd name="T1" fmla="*/ 0 h 67"/>
                  <a:gd name="T2" fmla="*/ 133 w 160"/>
                  <a:gd name="T3" fmla="*/ 40 h 67"/>
                  <a:gd name="T4" fmla="*/ 160 w 160"/>
                  <a:gd name="T5" fmla="*/ 67 h 67"/>
                  <a:gd name="T6" fmla="*/ 0 w 160"/>
                  <a:gd name="T7" fmla="*/ 40 h 67"/>
                  <a:gd name="T8" fmla="*/ 160 w 160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67">
                    <a:moveTo>
                      <a:pt x="160" y="0"/>
                    </a:moveTo>
                    <a:lnTo>
                      <a:pt x="133" y="40"/>
                    </a:lnTo>
                    <a:lnTo>
                      <a:pt x="160" y="67"/>
                    </a:lnTo>
                    <a:lnTo>
                      <a:pt x="0" y="4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V="1">
              <a:off x="2526" y="1578"/>
              <a:ext cx="424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2526" y="1551"/>
              <a:ext cx="159" cy="66"/>
            </a:xfrm>
            <a:custGeom>
              <a:avLst/>
              <a:gdLst>
                <a:gd name="T0" fmla="*/ 159 w 159"/>
                <a:gd name="T1" fmla="*/ 0 h 66"/>
                <a:gd name="T2" fmla="*/ 133 w 159"/>
                <a:gd name="T3" fmla="*/ 26 h 66"/>
                <a:gd name="T4" fmla="*/ 159 w 159"/>
                <a:gd name="T5" fmla="*/ 66 h 66"/>
                <a:gd name="T6" fmla="*/ 0 w 159"/>
                <a:gd name="T7" fmla="*/ 26 h 66"/>
                <a:gd name="T8" fmla="*/ 159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994" y="702"/>
              <a:ext cx="404" cy="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17" name="Group 26"/>
            <p:cNvGrpSpPr>
              <a:grpSpLocks/>
            </p:cNvGrpSpPr>
            <p:nvPr/>
          </p:nvGrpSpPr>
          <p:grpSpPr bwMode="auto">
            <a:xfrm>
              <a:off x="657" y="515"/>
              <a:ext cx="372" cy="372"/>
              <a:chOff x="1112" y="1235"/>
              <a:chExt cx="372" cy="372"/>
            </a:xfrm>
          </p:grpSpPr>
          <p:sp>
            <p:nvSpPr>
              <p:cNvPr id="40" name="Freeform 27"/>
              <p:cNvSpPr>
                <a:spLocks/>
              </p:cNvSpPr>
              <p:nvPr/>
            </p:nvSpPr>
            <p:spPr bwMode="auto">
              <a:xfrm>
                <a:off x="1112" y="1235"/>
                <a:ext cx="372" cy="372"/>
              </a:xfrm>
              <a:custGeom>
                <a:avLst/>
                <a:gdLst>
                  <a:gd name="T0" fmla="*/ 0 w 372"/>
                  <a:gd name="T1" fmla="*/ 186 h 372"/>
                  <a:gd name="T2" fmla="*/ 27 w 372"/>
                  <a:gd name="T3" fmla="*/ 93 h 372"/>
                  <a:gd name="T4" fmla="*/ 93 w 372"/>
                  <a:gd name="T5" fmla="*/ 26 h 372"/>
                  <a:gd name="T6" fmla="*/ 186 w 372"/>
                  <a:gd name="T7" fmla="*/ 0 h 372"/>
                  <a:gd name="T8" fmla="*/ 279 w 372"/>
                  <a:gd name="T9" fmla="*/ 26 h 372"/>
                  <a:gd name="T10" fmla="*/ 346 w 372"/>
                  <a:gd name="T11" fmla="*/ 93 h 372"/>
                  <a:gd name="T12" fmla="*/ 372 w 372"/>
                  <a:gd name="T13" fmla="*/ 186 h 372"/>
                  <a:gd name="T14" fmla="*/ 346 w 372"/>
                  <a:gd name="T15" fmla="*/ 279 h 372"/>
                  <a:gd name="T16" fmla="*/ 279 w 372"/>
                  <a:gd name="T17" fmla="*/ 345 h 372"/>
                  <a:gd name="T18" fmla="*/ 186 w 372"/>
                  <a:gd name="T19" fmla="*/ 372 h 372"/>
                  <a:gd name="T20" fmla="*/ 93 w 372"/>
                  <a:gd name="T21" fmla="*/ 345 h 372"/>
                  <a:gd name="T22" fmla="*/ 27 w 372"/>
                  <a:gd name="T23" fmla="*/ 279 h 372"/>
                  <a:gd name="T24" fmla="*/ 0 w 372"/>
                  <a:gd name="T25" fmla="*/ 186 h 3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2" h="372">
                    <a:moveTo>
                      <a:pt x="0" y="186"/>
                    </a:moveTo>
                    <a:lnTo>
                      <a:pt x="27" y="93"/>
                    </a:lnTo>
                    <a:lnTo>
                      <a:pt x="93" y="26"/>
                    </a:lnTo>
                    <a:lnTo>
                      <a:pt x="186" y="0"/>
                    </a:lnTo>
                    <a:lnTo>
                      <a:pt x="279" y="26"/>
                    </a:lnTo>
                    <a:lnTo>
                      <a:pt x="346" y="93"/>
                    </a:lnTo>
                    <a:lnTo>
                      <a:pt x="372" y="186"/>
                    </a:lnTo>
                    <a:lnTo>
                      <a:pt x="346" y="279"/>
                    </a:lnTo>
                    <a:lnTo>
                      <a:pt x="279" y="345"/>
                    </a:lnTo>
                    <a:lnTo>
                      <a:pt x="186" y="372"/>
                    </a:lnTo>
                    <a:lnTo>
                      <a:pt x="93" y="345"/>
                    </a:lnTo>
                    <a:lnTo>
                      <a:pt x="27" y="279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1242" y="1292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∑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96" y="701"/>
              <a:ext cx="361" cy="1"/>
            </a:xfrm>
            <a:prstGeom prst="line">
              <a:avLst/>
            </a:prstGeom>
            <a:noFill/>
            <a:ln w="20701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85" y="674"/>
              <a:ext cx="172" cy="53"/>
            </a:xfrm>
            <a:custGeom>
              <a:avLst/>
              <a:gdLst>
                <a:gd name="T0" fmla="*/ 0 w 172"/>
                <a:gd name="T1" fmla="*/ 0 h 53"/>
                <a:gd name="T2" fmla="*/ 40 w 172"/>
                <a:gd name="T3" fmla="*/ 27 h 53"/>
                <a:gd name="T4" fmla="*/ 0 w 172"/>
                <a:gd name="T5" fmla="*/ 53 h 53"/>
                <a:gd name="T6" fmla="*/ 172 w 172"/>
                <a:gd name="T7" fmla="*/ 27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0701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836" y="1577"/>
              <a:ext cx="681" cy="1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V="1">
              <a:off x="843" y="887"/>
              <a:ext cx="1" cy="69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803" y="887"/>
              <a:ext cx="67" cy="159"/>
            </a:xfrm>
            <a:custGeom>
              <a:avLst/>
              <a:gdLst>
                <a:gd name="T0" fmla="*/ 0 w 67"/>
                <a:gd name="T1" fmla="*/ 159 h 159"/>
                <a:gd name="T2" fmla="*/ 40 w 67"/>
                <a:gd name="T3" fmla="*/ 132 h 159"/>
                <a:gd name="T4" fmla="*/ 67 w 67"/>
                <a:gd name="T5" fmla="*/ 159 h 159"/>
                <a:gd name="T6" fmla="*/ 40 w 67"/>
                <a:gd name="T7" fmla="*/ 0 h 159"/>
                <a:gd name="T8" fmla="*/ 0 w 67"/>
                <a:gd name="T9" fmla="*/ 15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23" name="Group 35"/>
            <p:cNvGrpSpPr>
              <a:grpSpLocks/>
            </p:cNvGrpSpPr>
            <p:nvPr/>
          </p:nvGrpSpPr>
          <p:grpSpPr bwMode="auto">
            <a:xfrm>
              <a:off x="1245" y="1293"/>
              <a:ext cx="151" cy="238"/>
              <a:chOff x="1867" y="2301"/>
              <a:chExt cx="151" cy="238"/>
            </a:xfrm>
          </p:grpSpPr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1867" y="2301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1980" y="2394"/>
                <a:ext cx="38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f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964" y="959"/>
              <a:ext cx="14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25" name="Group 39"/>
            <p:cNvGrpSpPr>
              <a:grpSpLocks/>
            </p:cNvGrpSpPr>
            <p:nvPr/>
          </p:nvGrpSpPr>
          <p:grpSpPr bwMode="auto">
            <a:xfrm>
              <a:off x="1073" y="332"/>
              <a:ext cx="172" cy="249"/>
              <a:chOff x="1928" y="1482"/>
              <a:chExt cx="172" cy="249"/>
            </a:xfrm>
          </p:grpSpPr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1928" y="1507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040" y="1586"/>
                <a:ext cx="29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2058" y="1482"/>
                <a:ext cx="42" cy="2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′</a:t>
                </a:r>
              </a:p>
            </p:txBody>
          </p:sp>
        </p:grp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1225" y="674"/>
              <a:ext cx="173" cy="53"/>
            </a:xfrm>
            <a:custGeom>
              <a:avLst/>
              <a:gdLst>
                <a:gd name="T0" fmla="*/ 0 w 173"/>
                <a:gd name="T1" fmla="*/ 0 h 53"/>
                <a:gd name="T2" fmla="*/ 40 w 173"/>
                <a:gd name="T3" fmla="*/ 27 h 53"/>
                <a:gd name="T4" fmla="*/ 0 w 173"/>
                <a:gd name="T5" fmla="*/ 53 h 53"/>
                <a:gd name="T6" fmla="*/ 173 w 173"/>
                <a:gd name="T7" fmla="*/ 27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3072" y="674"/>
              <a:ext cx="159" cy="53"/>
            </a:xfrm>
            <a:custGeom>
              <a:avLst/>
              <a:gdLst>
                <a:gd name="T0" fmla="*/ 0 w 159"/>
                <a:gd name="T1" fmla="*/ 0 h 53"/>
                <a:gd name="T2" fmla="*/ 26 w 159"/>
                <a:gd name="T3" fmla="*/ 27 h 53"/>
                <a:gd name="T4" fmla="*/ 0 w 159"/>
                <a:gd name="T5" fmla="*/ 53 h 53"/>
                <a:gd name="T6" fmla="*/ 159 w 159"/>
                <a:gd name="T7" fmla="*/ 27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28" name="Group 52"/>
            <p:cNvGrpSpPr>
              <a:grpSpLocks/>
            </p:cNvGrpSpPr>
            <p:nvPr/>
          </p:nvGrpSpPr>
          <p:grpSpPr bwMode="auto">
            <a:xfrm>
              <a:off x="277" y="421"/>
              <a:ext cx="129" cy="224"/>
              <a:chOff x="542" y="1141"/>
              <a:chExt cx="129" cy="224"/>
            </a:xfrm>
          </p:grpSpPr>
          <p:sp>
            <p:nvSpPr>
              <p:cNvPr id="33" name="Rectangle 53"/>
              <p:cNvSpPr>
                <a:spLocks noChangeArrowheads="1"/>
              </p:cNvSpPr>
              <p:nvPr/>
            </p:nvSpPr>
            <p:spPr bwMode="auto">
              <a:xfrm>
                <a:off x="542" y="1141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Rectangle 54"/>
              <p:cNvSpPr>
                <a:spLocks noChangeArrowheads="1"/>
              </p:cNvSpPr>
              <p:nvPr/>
            </p:nvSpPr>
            <p:spPr bwMode="auto">
              <a:xfrm>
                <a:off x="642" y="1220"/>
                <a:ext cx="29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529" name="Group 55"/>
            <p:cNvGrpSpPr>
              <a:grpSpLocks/>
            </p:cNvGrpSpPr>
            <p:nvPr/>
          </p:nvGrpSpPr>
          <p:grpSpPr bwMode="auto">
            <a:xfrm>
              <a:off x="2989" y="394"/>
              <a:ext cx="175" cy="224"/>
              <a:chOff x="4994" y="1114"/>
              <a:chExt cx="175" cy="224"/>
            </a:xfrm>
          </p:grpSpPr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4994" y="1114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2200" b="1" i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X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Rectangle 57"/>
              <p:cNvSpPr>
                <a:spLocks noChangeArrowheads="1"/>
              </p:cNvSpPr>
              <p:nvPr/>
            </p:nvSpPr>
            <p:spPr bwMode="auto">
              <a:xfrm>
                <a:off x="5103" y="1193"/>
                <a:ext cx="66" cy="14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sz="1500" b="1" kern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o</a:t>
                </a:r>
                <a:endParaRPr lang="en-US" altLang="zh-CN" b="1" kern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530" name="Group 59"/>
            <p:cNvGrpSpPr>
              <a:grpSpLocks/>
            </p:cNvGrpSpPr>
            <p:nvPr/>
          </p:nvGrpSpPr>
          <p:grpSpPr bwMode="auto">
            <a:xfrm>
              <a:off x="485" y="484"/>
              <a:ext cx="141" cy="141"/>
              <a:chOff x="940" y="1204"/>
              <a:chExt cx="141" cy="141"/>
            </a:xfrm>
          </p:grpSpPr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>
                <a:off x="940" y="1268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61"/>
              <p:cNvSpPr>
                <a:spLocks noChangeShapeType="1"/>
              </p:cNvSpPr>
              <p:nvPr/>
            </p:nvSpPr>
            <p:spPr bwMode="auto">
              <a:xfrm rot="-5400000">
                <a:off x="931" y="1274"/>
                <a:ext cx="141" cy="1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800" b="1" ker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2" name="Rectangle 62"/>
          <p:cNvSpPr>
            <a:spLocks noGrp="1" noChangeArrowheads="1"/>
          </p:cNvSpPr>
          <p:nvPr/>
        </p:nvSpPr>
        <p:spPr bwMode="auto">
          <a:xfrm>
            <a:off x="379413" y="3749675"/>
            <a:ext cx="7850187" cy="569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基本放大器的传输增益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kumimoji="0"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开环增益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3" name="Object 389"/>
          <p:cNvGraphicFramePr>
            <a:graphicFrameLocks noChangeAspect="1"/>
          </p:cNvGraphicFramePr>
          <p:nvPr/>
        </p:nvGraphicFramePr>
        <p:xfrm>
          <a:off x="5360988" y="3651250"/>
          <a:ext cx="1055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" name="公式" r:id="rId4" imgW="533169" imgH="444307" progId="Equation.3">
                  <p:embed/>
                </p:oleObj>
              </mc:Choice>
              <mc:Fallback>
                <p:oleObj name="公式" r:id="rId4" imgW="533169" imgH="444307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3651250"/>
                        <a:ext cx="1055687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6"/>
          <p:cNvSpPr>
            <a:spLocks noChangeArrowheads="1"/>
          </p:cNvSpPr>
          <p:nvPr/>
        </p:nvSpPr>
        <p:spPr bwMode="auto">
          <a:xfrm>
            <a:off x="382588" y="4864100"/>
            <a:ext cx="5721350" cy="574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反馈放大器的传输增益（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闭</a:t>
            </a:r>
            <a:r>
              <a:rPr kumimoji="0"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环增益</a:t>
            </a:r>
            <a:r>
              <a:rPr kumimoji="0" lang="zh-CN" altLang="en-US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）</a:t>
            </a:r>
            <a:endParaRPr lang="zh-CN" altLang="en-US" sz="2400" b="1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5" name="Object 390"/>
          <p:cNvGraphicFramePr>
            <a:graphicFrameLocks noChangeAspect="1"/>
          </p:cNvGraphicFramePr>
          <p:nvPr/>
        </p:nvGraphicFramePr>
        <p:xfrm>
          <a:off x="5260975" y="4781550"/>
          <a:ext cx="11557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" name="公式" r:id="rId6" imgW="583947" imgH="444307" progId="Equation.3">
                  <p:embed/>
                </p:oleObj>
              </mc:Choice>
              <mc:Fallback>
                <p:oleObj name="公式" r:id="rId6" imgW="583947" imgH="444307" progId="Equation.3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781550"/>
                        <a:ext cx="11557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91"/>
          <p:cNvGraphicFramePr>
            <a:graphicFrameLocks noChangeAspect="1"/>
          </p:cNvGraphicFramePr>
          <p:nvPr/>
        </p:nvGraphicFramePr>
        <p:xfrm>
          <a:off x="5337175" y="5608638"/>
          <a:ext cx="10795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" name="公式" r:id="rId8" imgW="545863" imgH="444307" progId="Equation.3">
                  <p:embed/>
                </p:oleObj>
              </mc:Choice>
              <mc:Fallback>
                <p:oleObj name="公式" r:id="rId8" imgW="545863" imgH="444307" progId="Equation.3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5608638"/>
                        <a:ext cx="10795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04813" y="5805488"/>
            <a:ext cx="5010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反馈网络的传输系数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kumimoji="0"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反馈系数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8" name="Object 392"/>
          <p:cNvGraphicFramePr>
            <a:graphicFrameLocks noChangeAspect="1"/>
          </p:cNvGraphicFramePr>
          <p:nvPr/>
        </p:nvGraphicFramePr>
        <p:xfrm>
          <a:off x="8570913" y="438150"/>
          <a:ext cx="30146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" name="公式" r:id="rId10" imgW="1524000" imgH="444500" progId="Equation.3">
                  <p:embed/>
                </p:oleObj>
              </mc:Choice>
              <mc:Fallback>
                <p:oleObj name="公式" r:id="rId10" imgW="1524000" imgH="444500" progId="Equation.3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3" y="438150"/>
                        <a:ext cx="3014662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5834063" y="636588"/>
            <a:ext cx="2819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环路增益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kumimoji="0" lang="zh-CN" altLang="en-US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回归比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r>
              <a:rPr kumimoji="0" lang="en-US" altLang="zh-CN" sz="2000" b="1" kern="0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60" name="Rectangle 71"/>
          <p:cNvSpPr>
            <a:spLocks noChangeArrowheads="1"/>
          </p:cNvSpPr>
          <p:nvPr/>
        </p:nvSpPr>
        <p:spPr bwMode="auto">
          <a:xfrm>
            <a:off x="5815013" y="1722438"/>
            <a:ext cx="1412875" cy="574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反馈深度</a:t>
            </a:r>
            <a:endParaRPr lang="zh-CN" altLang="en-US" sz="2400" b="1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Rectangle 72"/>
          <p:cNvSpPr>
            <a:spLocks noChangeArrowheads="1"/>
          </p:cNvSpPr>
          <p:nvPr/>
        </p:nvSpPr>
        <p:spPr bwMode="auto">
          <a:xfrm>
            <a:off x="8285163" y="1722438"/>
            <a:ext cx="1471612" cy="574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zh-CN" sz="2400" b="1" i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= 1+</a:t>
            </a:r>
            <a:r>
              <a:rPr kumimoji="0" lang="en-US" altLang="zh-CN" sz="2400" b="1" i="1" kern="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AF</a:t>
            </a:r>
            <a:endParaRPr lang="en-US" altLang="zh-CN" sz="2400" b="1" kern="0" dirty="0" smtClean="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393"/>
          <p:cNvGraphicFramePr>
            <a:graphicFrameLocks noChangeAspect="1"/>
          </p:cNvGraphicFramePr>
          <p:nvPr/>
        </p:nvGraphicFramePr>
        <p:xfrm>
          <a:off x="9728200" y="1581150"/>
          <a:ext cx="18589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" name="Equation" r:id="rId12" imgW="939392" imgH="431613" progId="Equation.DSMT4">
                  <p:embed/>
                </p:oleObj>
              </mc:Choice>
              <mc:Fallback>
                <p:oleObj name="Equation" r:id="rId12" imgW="939392" imgH="431613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1581150"/>
                        <a:ext cx="1858963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94"/>
          <p:cNvGraphicFramePr>
            <a:graphicFrameLocks noChangeAspect="1"/>
          </p:cNvGraphicFramePr>
          <p:nvPr/>
        </p:nvGraphicFramePr>
        <p:xfrm>
          <a:off x="7781925" y="3643313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" name="公式" r:id="rId14" imgW="583947" imgH="444307" progId="Equation.3">
                  <p:embed/>
                </p:oleObj>
              </mc:Choice>
              <mc:Fallback>
                <p:oleObj name="公式" r:id="rId14" imgW="583947" imgH="444307" progId="Equation.3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643313"/>
                        <a:ext cx="1168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95"/>
          <p:cNvGraphicFramePr>
            <a:graphicFrameLocks noChangeAspect="1"/>
          </p:cNvGraphicFramePr>
          <p:nvPr/>
        </p:nvGraphicFramePr>
        <p:xfrm>
          <a:off x="9875838" y="4789488"/>
          <a:ext cx="12176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" name="Equation" r:id="rId16" imgW="609336" imgH="393529" progId="Equation.DSMT4">
                  <p:embed/>
                </p:oleObj>
              </mc:Choice>
              <mc:Fallback>
                <p:oleObj name="Equation" r:id="rId16" imgW="609336" imgH="393529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838" y="4789488"/>
                        <a:ext cx="121761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96"/>
          <p:cNvGraphicFramePr>
            <a:graphicFrameLocks noChangeAspect="1"/>
          </p:cNvGraphicFramePr>
          <p:nvPr/>
        </p:nvGraphicFramePr>
        <p:xfrm>
          <a:off x="8990013" y="3657600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" name="公式" r:id="rId18" imgW="698197" imgH="444307" progId="Equation.3">
                  <p:embed/>
                </p:oleObj>
              </mc:Choice>
              <mc:Fallback>
                <p:oleObj name="公式" r:id="rId18" imgW="698197" imgH="444307" progId="Equation.3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013" y="3657600"/>
                        <a:ext cx="139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97"/>
          <p:cNvGraphicFramePr>
            <a:graphicFrameLocks noChangeAspect="1"/>
          </p:cNvGraphicFramePr>
          <p:nvPr/>
        </p:nvGraphicFramePr>
        <p:xfrm>
          <a:off x="8213725" y="4775200"/>
          <a:ext cx="1574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" name="公式" r:id="rId20" imgW="787058" imgH="444307" progId="Equation.3">
                  <p:embed/>
                </p:oleObj>
              </mc:Choice>
              <mc:Fallback>
                <p:oleObj name="公式" r:id="rId20" imgW="787058" imgH="444307" progId="Equation.3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5" y="4775200"/>
                        <a:ext cx="15748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7767638" y="5834063"/>
            <a:ext cx="3579812" cy="574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反馈放大器的基本方程</a:t>
            </a:r>
            <a:endParaRPr lang="zh-CN" altLang="en-US" sz="2400" b="1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0101263" y="4789488"/>
            <a:ext cx="1081087" cy="8715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/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69" name="日期占位符 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5BE37C-2C04-46D2-AE18-3E9E91B18C97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9C496-F5D0-41F8-83D0-04D29E702037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  <p:bldP spid="54" grpId="0"/>
      <p:bldP spid="57" grpId="0"/>
      <p:bldP spid="59" grpId="0"/>
      <p:bldP spid="60" grpId="0"/>
      <p:bldP spid="61" grpId="0"/>
      <p:bldP spid="67" grpId="0"/>
      <p:bldP spid="6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AADAB-A54A-4BF0-AA4D-CAEE0F6E66F6}" type="slidenum">
              <a:rPr lang="zh-CN" altLang="en-US"/>
              <a:pPr>
                <a:defRPr/>
              </a:pPr>
              <a:t>70</a:t>
            </a:fld>
            <a:endParaRPr lang="zh-CN" altLang="en-US"/>
          </a:p>
        </p:txBody>
      </p:sp>
      <p:sp>
        <p:nvSpPr>
          <p:cNvPr id="110595" name="Rectangle 5"/>
          <p:cNvSpPr>
            <a:spLocks noChangeArrowheads="1"/>
          </p:cNvSpPr>
          <p:nvPr/>
        </p:nvSpPr>
        <p:spPr bwMode="auto">
          <a:xfrm>
            <a:off x="861185" y="1839707"/>
            <a:ext cx="10890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20lg|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1588743" y="17524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solidFill>
                  <a:srgbClr val="000000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110597" name="Rectangle 7"/>
          <p:cNvSpPr>
            <a:spLocks noChangeArrowheads="1"/>
          </p:cNvSpPr>
          <p:nvPr/>
        </p:nvSpPr>
        <p:spPr bwMode="auto">
          <a:xfrm>
            <a:off x="6869113" y="4268788"/>
            <a:ext cx="238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8" name="Freeform 9"/>
          <p:cNvSpPr>
            <a:spLocks noEditPoints="1"/>
          </p:cNvSpPr>
          <p:nvPr/>
        </p:nvSpPr>
        <p:spPr bwMode="auto">
          <a:xfrm>
            <a:off x="739775" y="2022475"/>
            <a:ext cx="34925" cy="2614613"/>
          </a:xfrm>
          <a:custGeom>
            <a:avLst/>
            <a:gdLst>
              <a:gd name="T0" fmla="*/ 13553 w 85"/>
              <a:gd name="T1" fmla="*/ 2614613 h 2494"/>
              <a:gd name="T2" fmla="*/ 13553 w 85"/>
              <a:gd name="T3" fmla="*/ 89111 h 2494"/>
              <a:gd name="T4" fmla="*/ 22447 w 85"/>
              <a:gd name="T5" fmla="*/ 89111 h 2494"/>
              <a:gd name="T6" fmla="*/ 22447 w 85"/>
              <a:gd name="T7" fmla="*/ 2614613 h 2494"/>
              <a:gd name="T8" fmla="*/ 13553 w 85"/>
              <a:gd name="T9" fmla="*/ 2614613 h 2494"/>
              <a:gd name="T10" fmla="*/ 17788 w 85"/>
              <a:gd name="T11" fmla="*/ 89111 h 2494"/>
              <a:gd name="T12" fmla="*/ 0 w 85"/>
              <a:gd name="T13" fmla="*/ 148867 h 2494"/>
              <a:gd name="T14" fmla="*/ 17788 w 85"/>
              <a:gd name="T15" fmla="*/ 0 h 2494"/>
              <a:gd name="T16" fmla="*/ 36000 w 85"/>
              <a:gd name="T17" fmla="*/ 148867 h 2494"/>
              <a:gd name="T18" fmla="*/ 17788 w 85"/>
              <a:gd name="T19" fmla="*/ 89111 h 24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2494"/>
              <a:gd name="T32" fmla="*/ 85 w 85"/>
              <a:gd name="T33" fmla="*/ 2494 h 24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2494">
                <a:moveTo>
                  <a:pt x="32" y="2494"/>
                </a:moveTo>
                <a:lnTo>
                  <a:pt x="32" y="85"/>
                </a:lnTo>
                <a:lnTo>
                  <a:pt x="53" y="85"/>
                </a:lnTo>
                <a:lnTo>
                  <a:pt x="53" y="2494"/>
                </a:lnTo>
                <a:lnTo>
                  <a:pt x="32" y="2494"/>
                </a:lnTo>
                <a:close/>
                <a:moveTo>
                  <a:pt x="42" y="85"/>
                </a:moveTo>
                <a:lnTo>
                  <a:pt x="0" y="142"/>
                </a:lnTo>
                <a:lnTo>
                  <a:pt x="42" y="0"/>
                </a:lnTo>
                <a:lnTo>
                  <a:pt x="85" y="142"/>
                </a:lnTo>
                <a:lnTo>
                  <a:pt x="42" y="85"/>
                </a:lnTo>
                <a:close/>
              </a:path>
            </a:pathLst>
          </a:custGeom>
          <a:solidFill>
            <a:srgbClr val="000000"/>
          </a:solidFill>
          <a:ln w="127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9" name="Freeform 10"/>
          <p:cNvSpPr>
            <a:spLocks noEditPoints="1"/>
          </p:cNvSpPr>
          <p:nvPr/>
        </p:nvSpPr>
        <p:spPr bwMode="auto">
          <a:xfrm>
            <a:off x="549275" y="4302125"/>
            <a:ext cx="6210300" cy="34925"/>
          </a:xfrm>
          <a:custGeom>
            <a:avLst/>
            <a:gdLst>
              <a:gd name="T0" fmla="*/ 0 w 6695"/>
              <a:gd name="T1" fmla="*/ 13553 h 85"/>
              <a:gd name="T2" fmla="*/ 6130526 w 6695"/>
              <a:gd name="T3" fmla="*/ 13553 h 85"/>
              <a:gd name="T4" fmla="*/ 6130526 w 6695"/>
              <a:gd name="T5" fmla="*/ 22447 h 85"/>
              <a:gd name="T6" fmla="*/ 0 w 6695"/>
              <a:gd name="T7" fmla="*/ 22447 h 85"/>
              <a:gd name="T8" fmla="*/ 0 w 6695"/>
              <a:gd name="T9" fmla="*/ 13553 h 85"/>
              <a:gd name="T10" fmla="*/ 6130526 w 6695"/>
              <a:gd name="T11" fmla="*/ 17788 h 85"/>
              <a:gd name="T12" fmla="*/ 6077653 w 6695"/>
              <a:gd name="T13" fmla="*/ 0 h 85"/>
              <a:gd name="T14" fmla="*/ 6210300 w 6695"/>
              <a:gd name="T15" fmla="*/ 17788 h 85"/>
              <a:gd name="T16" fmla="*/ 6077653 w 6695"/>
              <a:gd name="T17" fmla="*/ 36000 h 85"/>
              <a:gd name="T18" fmla="*/ 6130526 w 6695"/>
              <a:gd name="T19" fmla="*/ 17788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95"/>
              <a:gd name="T31" fmla="*/ 0 h 85"/>
              <a:gd name="T32" fmla="*/ 6695 w 6695"/>
              <a:gd name="T33" fmla="*/ 85 h 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95" h="85">
                <a:moveTo>
                  <a:pt x="0" y="32"/>
                </a:moveTo>
                <a:lnTo>
                  <a:pt x="6609" y="32"/>
                </a:lnTo>
                <a:lnTo>
                  <a:pt x="6609" y="53"/>
                </a:lnTo>
                <a:lnTo>
                  <a:pt x="0" y="53"/>
                </a:lnTo>
                <a:lnTo>
                  <a:pt x="0" y="32"/>
                </a:lnTo>
                <a:close/>
                <a:moveTo>
                  <a:pt x="6609" y="42"/>
                </a:moveTo>
                <a:lnTo>
                  <a:pt x="6552" y="0"/>
                </a:lnTo>
                <a:lnTo>
                  <a:pt x="6695" y="42"/>
                </a:lnTo>
                <a:lnTo>
                  <a:pt x="6552" y="85"/>
                </a:lnTo>
                <a:lnTo>
                  <a:pt x="6609" y="42"/>
                </a:lnTo>
                <a:close/>
              </a:path>
            </a:pathLst>
          </a:custGeom>
          <a:solidFill>
            <a:srgbClr val="000000"/>
          </a:solidFill>
          <a:ln w="127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0" name="Line 12"/>
          <p:cNvSpPr>
            <a:spLocks noChangeShapeType="1"/>
          </p:cNvSpPr>
          <p:nvPr/>
        </p:nvSpPr>
        <p:spPr bwMode="auto">
          <a:xfrm>
            <a:off x="3879850" y="2303463"/>
            <a:ext cx="1588" cy="202723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1" name="Line 13"/>
          <p:cNvSpPr>
            <a:spLocks noChangeShapeType="1"/>
          </p:cNvSpPr>
          <p:nvPr/>
        </p:nvSpPr>
        <p:spPr bwMode="auto">
          <a:xfrm>
            <a:off x="4706938" y="2300288"/>
            <a:ext cx="1587" cy="20510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2" name="Line 14"/>
          <p:cNvSpPr>
            <a:spLocks noChangeShapeType="1"/>
          </p:cNvSpPr>
          <p:nvPr/>
        </p:nvSpPr>
        <p:spPr bwMode="auto">
          <a:xfrm>
            <a:off x="5535613" y="2811463"/>
            <a:ext cx="4762" cy="15160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801688" y="2306638"/>
            <a:ext cx="1417637" cy="158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 type="none" w="sm" len="lg"/>
          </a:ln>
          <a:effectLst/>
          <a:extLst/>
        </p:spPr>
        <p:txBody>
          <a:bodyPr lIns="0" tIns="0" rIns="0" bIns="0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04" name="Line 16"/>
          <p:cNvSpPr>
            <a:spLocks noChangeShapeType="1"/>
          </p:cNvSpPr>
          <p:nvPr/>
        </p:nvSpPr>
        <p:spPr bwMode="auto">
          <a:xfrm>
            <a:off x="1397000" y="2309813"/>
            <a:ext cx="3319463" cy="2032000"/>
          </a:xfrm>
          <a:prstGeom prst="line">
            <a:avLst/>
          </a:prstGeom>
          <a:noFill/>
          <a:ln w="31750">
            <a:solidFill>
              <a:srgbClr val="FF00FF"/>
            </a:solidFill>
            <a:prstDash val="dash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5" name="Line 17"/>
          <p:cNvSpPr>
            <a:spLocks noChangeShapeType="1"/>
          </p:cNvSpPr>
          <p:nvPr/>
        </p:nvSpPr>
        <p:spPr bwMode="auto">
          <a:xfrm>
            <a:off x="782638" y="2309813"/>
            <a:ext cx="308451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6" name="Line 18"/>
          <p:cNvSpPr>
            <a:spLocks noChangeShapeType="1"/>
          </p:cNvSpPr>
          <p:nvPr/>
        </p:nvSpPr>
        <p:spPr bwMode="auto">
          <a:xfrm>
            <a:off x="3876675" y="2317750"/>
            <a:ext cx="827088" cy="50800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7" name="Line 19"/>
          <p:cNvSpPr>
            <a:spLocks noChangeShapeType="1"/>
          </p:cNvSpPr>
          <p:nvPr/>
        </p:nvSpPr>
        <p:spPr bwMode="auto">
          <a:xfrm>
            <a:off x="4722813" y="2840038"/>
            <a:ext cx="815975" cy="992187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8" name="Line 20"/>
          <p:cNvSpPr>
            <a:spLocks noChangeShapeType="1"/>
          </p:cNvSpPr>
          <p:nvPr/>
        </p:nvSpPr>
        <p:spPr bwMode="auto">
          <a:xfrm>
            <a:off x="5557838" y="3854450"/>
            <a:ext cx="241300" cy="48260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09" name="Line 21"/>
          <p:cNvSpPr>
            <a:spLocks noChangeShapeType="1"/>
          </p:cNvSpPr>
          <p:nvPr/>
        </p:nvSpPr>
        <p:spPr bwMode="auto">
          <a:xfrm>
            <a:off x="4703763" y="4351338"/>
            <a:ext cx="422275" cy="515937"/>
          </a:xfrm>
          <a:prstGeom prst="line">
            <a:avLst/>
          </a:prstGeom>
          <a:noFill/>
          <a:ln w="31750">
            <a:solidFill>
              <a:srgbClr val="FF00FF"/>
            </a:solidFill>
            <a:prstDash val="dash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 sz="2400"/>
          </a:p>
        </p:txBody>
      </p:sp>
      <p:sp>
        <p:nvSpPr>
          <p:cNvPr id="110610" name="Rectangle 24"/>
          <p:cNvSpPr>
            <a:spLocks noChangeArrowheads="1"/>
          </p:cNvSpPr>
          <p:nvPr/>
        </p:nvSpPr>
        <p:spPr bwMode="auto">
          <a:xfrm>
            <a:off x="600075" y="4337050"/>
            <a:ext cx="22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10611" name="Line 25"/>
          <p:cNvSpPr>
            <a:spLocks noChangeShapeType="1"/>
          </p:cNvSpPr>
          <p:nvPr/>
        </p:nvSpPr>
        <p:spPr bwMode="auto">
          <a:xfrm>
            <a:off x="2243138" y="2312988"/>
            <a:ext cx="3284537" cy="2017712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12" name="Line 26"/>
          <p:cNvSpPr>
            <a:spLocks noChangeShapeType="1"/>
          </p:cNvSpPr>
          <p:nvPr/>
        </p:nvSpPr>
        <p:spPr bwMode="auto">
          <a:xfrm>
            <a:off x="5543550" y="4351338"/>
            <a:ext cx="422275" cy="515937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893929" y="3336131"/>
            <a:ext cx="203993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电容</a:t>
            </a:r>
            <a:r>
              <a:rPr lang="zh-CN" altLang="en-US" sz="2400" b="1" dirty="0">
                <a:latin typeface="+mn-ea"/>
                <a:ea typeface="+mn-ea"/>
              </a:rPr>
              <a:t>滞后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补偿</a:t>
            </a:r>
          </a:p>
        </p:txBody>
      </p:sp>
      <p:sp>
        <p:nvSpPr>
          <p:cNvPr id="110614" name="Rectangle 28"/>
          <p:cNvSpPr>
            <a:spLocks noChangeArrowheads="1"/>
          </p:cNvSpPr>
          <p:nvPr/>
        </p:nvSpPr>
        <p:spPr bwMode="auto">
          <a:xfrm>
            <a:off x="1331941" y="1417122"/>
            <a:ext cx="1865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Calibri" pitchFamily="34" charset="0"/>
              </a:rPr>
              <a:t>RC</a:t>
            </a:r>
            <a:r>
              <a:rPr kumimoji="1" lang="zh-CN" altLang="en-US" sz="2400" b="1" dirty="0">
                <a:solidFill>
                  <a:srgbClr val="000000"/>
                </a:solidFill>
                <a:latin typeface="Calibri" pitchFamily="34" charset="0"/>
              </a:rPr>
              <a:t>滞后补偿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4299692" y="1372950"/>
            <a:ext cx="101441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补偿前</a:t>
            </a:r>
          </a:p>
        </p:txBody>
      </p:sp>
      <p:sp>
        <p:nvSpPr>
          <p:cNvPr id="110616" name="Line 31"/>
          <p:cNvSpPr>
            <a:spLocks noChangeShapeType="1"/>
          </p:cNvSpPr>
          <p:nvPr/>
        </p:nvSpPr>
        <p:spPr bwMode="auto">
          <a:xfrm flipH="1">
            <a:off x="2752725" y="1792804"/>
            <a:ext cx="0" cy="7399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17" name="Line 32"/>
          <p:cNvSpPr>
            <a:spLocks noChangeShapeType="1"/>
          </p:cNvSpPr>
          <p:nvPr/>
        </p:nvSpPr>
        <p:spPr bwMode="auto">
          <a:xfrm flipH="1">
            <a:off x="4344988" y="1781174"/>
            <a:ext cx="1587" cy="75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18" name="Rectangle 33"/>
          <p:cNvSpPr>
            <a:spLocks noChangeArrowheads="1"/>
          </p:cNvSpPr>
          <p:nvPr/>
        </p:nvSpPr>
        <p:spPr bwMode="auto">
          <a:xfrm>
            <a:off x="1890713" y="4465638"/>
            <a:ext cx="5381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endParaRPr kumimoji="1" lang="zh-CN" altLang="zh-CN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619" name="Rectangle 34"/>
          <p:cNvSpPr>
            <a:spLocks noChangeArrowheads="1"/>
          </p:cNvSpPr>
          <p:nvPr/>
        </p:nvSpPr>
        <p:spPr bwMode="auto">
          <a:xfrm>
            <a:off x="3638550" y="4402138"/>
            <a:ext cx="5143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</a:rPr>
              <a:t>H1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620" name="Rectangle 35"/>
          <p:cNvSpPr>
            <a:spLocks noChangeArrowheads="1"/>
          </p:cNvSpPr>
          <p:nvPr/>
        </p:nvSpPr>
        <p:spPr bwMode="auto">
          <a:xfrm>
            <a:off x="4371975" y="4391025"/>
            <a:ext cx="51593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</a:rPr>
              <a:t>H2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621" name="Rectangle 36"/>
          <p:cNvSpPr>
            <a:spLocks noChangeArrowheads="1"/>
          </p:cNvSpPr>
          <p:nvPr/>
        </p:nvSpPr>
        <p:spPr bwMode="auto">
          <a:xfrm>
            <a:off x="5165725" y="4368800"/>
            <a:ext cx="51593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</a:rPr>
              <a:t>H3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827088" y="2311400"/>
            <a:ext cx="388937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711700" y="2312988"/>
            <a:ext cx="828675" cy="4984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sm" len="lg"/>
          </a:ln>
          <a:effectLst/>
          <a:extLst/>
        </p:spPr>
        <p:txBody>
          <a:bodyPr lIns="0" tIns="0" rIns="0" bIns="0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Line 41"/>
          <p:cNvSpPr>
            <a:spLocks noChangeAspect="1" noChangeShapeType="1"/>
          </p:cNvSpPr>
          <p:nvPr/>
        </p:nvSpPr>
        <p:spPr bwMode="auto">
          <a:xfrm>
            <a:off x="5541963" y="2811463"/>
            <a:ext cx="1182687" cy="143668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sm" len="lg"/>
          </a:ln>
          <a:effectLst/>
          <a:extLst/>
        </p:spPr>
        <p:txBody>
          <a:bodyPr lIns="0" tIns="0" rIns="0" bIns="0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5259388" y="2065338"/>
            <a:ext cx="1587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5149798" y="1630861"/>
            <a:ext cx="1419277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超前补偿</a:t>
            </a: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5534025" y="2115677"/>
            <a:ext cx="3275553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引入零点抵消第一极点</a:t>
            </a: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6053564" y="4803775"/>
            <a:ext cx="3275553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引入零点抵消第二极点</a:t>
            </a:r>
          </a:p>
        </p:txBody>
      </p:sp>
      <p:sp>
        <p:nvSpPr>
          <p:cNvPr id="110629" name="Line 56"/>
          <p:cNvSpPr>
            <a:spLocks noChangeShapeType="1"/>
          </p:cNvSpPr>
          <p:nvPr/>
        </p:nvSpPr>
        <p:spPr bwMode="auto">
          <a:xfrm flipH="1">
            <a:off x="1890713" y="2665689"/>
            <a:ext cx="0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630" name="矩形 39"/>
          <p:cNvSpPr>
            <a:spLocks noChangeArrowheads="1"/>
          </p:cNvSpPr>
          <p:nvPr/>
        </p:nvSpPr>
        <p:spPr bwMode="auto">
          <a:xfrm>
            <a:off x="284163" y="401638"/>
            <a:ext cx="2047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超前补偿</a:t>
            </a:r>
          </a:p>
        </p:txBody>
      </p:sp>
      <p:sp>
        <p:nvSpPr>
          <p:cNvPr id="41" name="等腰三角形 40"/>
          <p:cNvSpPr/>
          <p:nvPr/>
        </p:nvSpPr>
        <p:spPr>
          <a:xfrm>
            <a:off x="3802063" y="2413000"/>
            <a:ext cx="153987" cy="2413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632" name="Rectangle 93"/>
          <p:cNvSpPr>
            <a:spLocks noChangeArrowheads="1"/>
          </p:cNvSpPr>
          <p:nvPr/>
        </p:nvSpPr>
        <p:spPr bwMode="auto">
          <a:xfrm>
            <a:off x="10207625" y="253047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·</a:t>
            </a:r>
            <a:endParaRPr lang="en-US" altLang="zh-CN" b="1">
              <a:latin typeface="Calibri" pitchFamily="34" charset="0"/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9131300" y="2516188"/>
            <a:ext cx="935038" cy="598487"/>
            <a:chOff x="6840000" y="401552"/>
            <a:chExt cx="936000" cy="598408"/>
          </a:xfrm>
        </p:grpSpPr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7467708" y="538059"/>
              <a:ext cx="225657" cy="276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0654" name="组合 73"/>
            <p:cNvGrpSpPr>
              <a:grpSpLocks/>
            </p:cNvGrpSpPr>
            <p:nvPr/>
          </p:nvGrpSpPr>
          <p:grpSpPr bwMode="auto">
            <a:xfrm>
              <a:off x="6840000" y="401552"/>
              <a:ext cx="936000" cy="598408"/>
              <a:chOff x="6840000" y="401552"/>
              <a:chExt cx="936000" cy="598408"/>
            </a:xfrm>
          </p:grpSpPr>
          <p:sp>
            <p:nvSpPr>
              <p:cNvPr id="75" name="Line 24"/>
              <p:cNvSpPr>
                <a:spLocks noChangeShapeType="1"/>
              </p:cNvSpPr>
              <p:nvPr/>
            </p:nvSpPr>
            <p:spPr bwMode="auto">
              <a:xfrm flipH="1">
                <a:off x="6876551" y="509488"/>
                <a:ext cx="3972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32"/>
              <p:cNvSpPr>
                <a:spLocks noChangeShapeType="1"/>
              </p:cNvSpPr>
              <p:nvPr/>
            </p:nvSpPr>
            <p:spPr bwMode="auto">
              <a:xfrm>
                <a:off x="6876551" y="504725"/>
                <a:ext cx="0" cy="4634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Line 33"/>
              <p:cNvSpPr>
                <a:spLocks noChangeShapeType="1"/>
              </p:cNvSpPr>
              <p:nvPr/>
            </p:nvSpPr>
            <p:spPr bwMode="auto">
              <a:xfrm rot="5400000">
                <a:off x="7251738" y="533298"/>
                <a:ext cx="26349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Line 34"/>
              <p:cNvSpPr>
                <a:spLocks noChangeShapeType="1"/>
              </p:cNvSpPr>
              <p:nvPr/>
            </p:nvSpPr>
            <p:spPr bwMode="auto">
              <a:xfrm rot="5400000">
                <a:off x="7142088" y="533298"/>
                <a:ext cx="26349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24"/>
              <p:cNvSpPr>
                <a:spLocks noChangeShapeType="1"/>
              </p:cNvSpPr>
              <p:nvPr/>
            </p:nvSpPr>
            <p:spPr bwMode="auto">
              <a:xfrm flipH="1">
                <a:off x="7380305" y="519011"/>
                <a:ext cx="359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>
                <a:off x="7739449" y="504725"/>
                <a:ext cx="0" cy="4634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Oval 311"/>
              <p:cNvSpPr>
                <a:spLocks noChangeArrowheads="1"/>
              </p:cNvSpPr>
              <p:nvPr/>
            </p:nvSpPr>
            <p:spPr bwMode="auto">
              <a:xfrm>
                <a:off x="6840000" y="928532"/>
                <a:ext cx="71511" cy="71428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Oval 311"/>
              <p:cNvSpPr>
                <a:spLocks noChangeArrowheads="1"/>
              </p:cNvSpPr>
              <p:nvPr/>
            </p:nvSpPr>
            <p:spPr bwMode="auto">
              <a:xfrm>
                <a:off x="7704489" y="928532"/>
                <a:ext cx="71511" cy="71428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1" lang="zh-CN" altLang="en-US" sz="200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7799388" y="2644775"/>
            <a:ext cx="3600450" cy="962025"/>
            <a:chOff x="636365" y="828000"/>
            <a:chExt cx="3600400" cy="961334"/>
          </a:xfrm>
        </p:grpSpPr>
        <p:sp>
          <p:nvSpPr>
            <p:cNvPr id="110638" name="Line 26"/>
            <p:cNvSpPr>
              <a:spLocks noChangeShapeType="1"/>
            </p:cNvSpPr>
            <p:nvPr/>
          </p:nvSpPr>
          <p:spPr bwMode="auto">
            <a:xfrm>
              <a:off x="1742251" y="1273397"/>
              <a:ext cx="15705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 rot="5400000">
              <a:off x="2352476" y="1078505"/>
              <a:ext cx="133254" cy="396869"/>
            </a:xfrm>
            <a:prstGeom prst="rect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40"/>
            <p:cNvSpPr>
              <a:spLocks noChangeArrowheads="1"/>
            </p:cNvSpPr>
            <p:nvPr/>
          </p:nvSpPr>
          <p:spPr bwMode="auto">
            <a:xfrm>
              <a:off x="2312742" y="1443508"/>
              <a:ext cx="139698" cy="2744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41"/>
            <p:cNvSpPr>
              <a:spLocks noChangeArrowheads="1"/>
            </p:cNvSpPr>
            <p:nvPr/>
          </p:nvSpPr>
          <p:spPr bwMode="auto">
            <a:xfrm>
              <a:off x="2490539" y="1541862"/>
              <a:ext cx="90486" cy="21574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0642" name="Line 27"/>
            <p:cNvSpPr>
              <a:spLocks noChangeShapeType="1"/>
            </p:cNvSpPr>
            <p:nvPr/>
          </p:nvSpPr>
          <p:spPr bwMode="auto">
            <a:xfrm>
              <a:off x="781640" y="1273397"/>
              <a:ext cx="36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43" name="Oval 28"/>
            <p:cNvSpPr>
              <a:spLocks noChangeArrowheads="1"/>
            </p:cNvSpPr>
            <p:nvPr/>
          </p:nvSpPr>
          <p:spPr bwMode="auto">
            <a:xfrm>
              <a:off x="726077" y="1243234"/>
              <a:ext cx="55563" cy="55563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0644" name="Line 29"/>
            <p:cNvSpPr>
              <a:spLocks noChangeShapeType="1"/>
            </p:cNvSpPr>
            <p:nvPr/>
          </p:nvSpPr>
          <p:spPr bwMode="auto">
            <a:xfrm>
              <a:off x="3929202" y="1273397"/>
              <a:ext cx="2560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45" name="Oval 30"/>
            <p:cNvSpPr>
              <a:spLocks noChangeArrowheads="1"/>
            </p:cNvSpPr>
            <p:nvPr/>
          </p:nvSpPr>
          <p:spPr bwMode="auto">
            <a:xfrm>
              <a:off x="4181202" y="1243234"/>
              <a:ext cx="55563" cy="55563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0646" name="Rectangle 40"/>
            <p:cNvSpPr>
              <a:spLocks noChangeArrowheads="1"/>
            </p:cNvSpPr>
            <p:nvPr/>
          </p:nvSpPr>
          <p:spPr bwMode="auto">
            <a:xfrm>
              <a:off x="1326574" y="1140047"/>
              <a:ext cx="2540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110647" name="Rectangle 41"/>
            <p:cNvSpPr>
              <a:spLocks noChangeArrowheads="1"/>
            </p:cNvSpPr>
            <p:nvPr/>
          </p:nvSpPr>
          <p:spPr bwMode="auto">
            <a:xfrm>
              <a:off x="3496986" y="1103534"/>
              <a:ext cx="293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110648" name="Rectangle 49"/>
            <p:cNvSpPr>
              <a:spLocks noChangeArrowheads="1"/>
            </p:cNvSpPr>
            <p:nvPr/>
          </p:nvSpPr>
          <p:spPr bwMode="auto">
            <a:xfrm>
              <a:off x="716478" y="1354359"/>
              <a:ext cx="57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·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110649" name="Rectangle 80"/>
            <p:cNvSpPr>
              <a:spLocks noChangeArrowheads="1"/>
            </p:cNvSpPr>
            <p:nvPr/>
          </p:nvSpPr>
          <p:spPr bwMode="auto">
            <a:xfrm>
              <a:off x="636365" y="1514697"/>
              <a:ext cx="3087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Calibri" pitchFamily="34" charset="0"/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110650" name="Rectangle 94"/>
            <p:cNvSpPr>
              <a:spLocks noChangeArrowheads="1"/>
            </p:cNvSpPr>
            <p:nvPr/>
          </p:nvSpPr>
          <p:spPr bwMode="auto">
            <a:xfrm>
              <a:off x="2948806" y="871759"/>
              <a:ext cx="4238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Calibri" pitchFamily="34" charset="0"/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b="1">
                <a:latin typeface="Calibri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149120" y="828000"/>
              <a:ext cx="593717" cy="8645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311265" y="828000"/>
              <a:ext cx="593717" cy="864567"/>
            </a:xfrm>
            <a:prstGeom prst="rect">
              <a:avLst/>
            </a:pr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0" name="等腰三角形 99"/>
          <p:cNvSpPr/>
          <p:nvPr/>
        </p:nvSpPr>
        <p:spPr>
          <a:xfrm>
            <a:off x="3802063" y="1908175"/>
            <a:ext cx="153987" cy="241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4327525" y="782638"/>
            <a:ext cx="570230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宋体" charset="-122"/>
              </a:rPr>
              <a:t>在产生第一极点的电路输入端口进行处理</a:t>
            </a: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3900488" y="1144588"/>
            <a:ext cx="342900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41" grpId="0" animBg="1"/>
      <p:bldP spid="100" grpId="0" animBg="1"/>
      <p:bldP spid="10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A3969-0D2F-4E96-A1DA-BC369E97BA02}" type="slidenum">
              <a:rPr lang="zh-CN" altLang="en-US"/>
              <a:pPr>
                <a:defRPr/>
              </a:pPr>
              <a:t>71</a:t>
            </a:fld>
            <a:endParaRPr lang="zh-CN" altLang="en-US"/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2873375" y="1722923"/>
            <a:ext cx="962026" cy="40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20lg|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  <p:sp>
        <p:nvSpPr>
          <p:cNvPr id="113668" name="Rectangle 6"/>
          <p:cNvSpPr>
            <a:spLocks noChangeArrowheads="1"/>
          </p:cNvSpPr>
          <p:nvPr/>
        </p:nvSpPr>
        <p:spPr bwMode="auto">
          <a:xfrm>
            <a:off x="3544392" y="1565275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113669" name="Rectangle 7"/>
          <p:cNvSpPr>
            <a:spLocks noChangeArrowheads="1"/>
          </p:cNvSpPr>
          <p:nvPr/>
        </p:nvSpPr>
        <p:spPr bwMode="auto">
          <a:xfrm>
            <a:off x="8455025" y="4381500"/>
            <a:ext cx="238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70" name="Freeform 9"/>
          <p:cNvSpPr>
            <a:spLocks noEditPoints="1"/>
          </p:cNvSpPr>
          <p:nvPr/>
        </p:nvSpPr>
        <p:spPr bwMode="auto">
          <a:xfrm>
            <a:off x="2732088" y="1965325"/>
            <a:ext cx="34925" cy="2614613"/>
          </a:xfrm>
          <a:custGeom>
            <a:avLst/>
            <a:gdLst>
              <a:gd name="T0" fmla="*/ 13553 w 85"/>
              <a:gd name="T1" fmla="*/ 2614613 h 2494"/>
              <a:gd name="T2" fmla="*/ 13553 w 85"/>
              <a:gd name="T3" fmla="*/ 89111 h 2494"/>
              <a:gd name="T4" fmla="*/ 22447 w 85"/>
              <a:gd name="T5" fmla="*/ 89111 h 2494"/>
              <a:gd name="T6" fmla="*/ 22447 w 85"/>
              <a:gd name="T7" fmla="*/ 2614613 h 2494"/>
              <a:gd name="T8" fmla="*/ 13553 w 85"/>
              <a:gd name="T9" fmla="*/ 2614613 h 2494"/>
              <a:gd name="T10" fmla="*/ 17788 w 85"/>
              <a:gd name="T11" fmla="*/ 89111 h 2494"/>
              <a:gd name="T12" fmla="*/ 0 w 85"/>
              <a:gd name="T13" fmla="*/ 148867 h 2494"/>
              <a:gd name="T14" fmla="*/ 17788 w 85"/>
              <a:gd name="T15" fmla="*/ 0 h 2494"/>
              <a:gd name="T16" fmla="*/ 36000 w 85"/>
              <a:gd name="T17" fmla="*/ 148867 h 2494"/>
              <a:gd name="T18" fmla="*/ 17788 w 85"/>
              <a:gd name="T19" fmla="*/ 89111 h 24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2494"/>
              <a:gd name="T32" fmla="*/ 85 w 85"/>
              <a:gd name="T33" fmla="*/ 2494 h 24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2494">
                <a:moveTo>
                  <a:pt x="32" y="2494"/>
                </a:moveTo>
                <a:lnTo>
                  <a:pt x="32" y="85"/>
                </a:lnTo>
                <a:lnTo>
                  <a:pt x="53" y="85"/>
                </a:lnTo>
                <a:lnTo>
                  <a:pt x="53" y="2494"/>
                </a:lnTo>
                <a:lnTo>
                  <a:pt x="32" y="2494"/>
                </a:lnTo>
                <a:close/>
                <a:moveTo>
                  <a:pt x="42" y="85"/>
                </a:moveTo>
                <a:lnTo>
                  <a:pt x="0" y="142"/>
                </a:lnTo>
                <a:lnTo>
                  <a:pt x="42" y="0"/>
                </a:lnTo>
                <a:lnTo>
                  <a:pt x="85" y="142"/>
                </a:lnTo>
                <a:lnTo>
                  <a:pt x="42" y="85"/>
                </a:lnTo>
                <a:close/>
              </a:path>
            </a:pathLst>
          </a:custGeom>
          <a:solidFill>
            <a:srgbClr val="000000"/>
          </a:solidFill>
          <a:ln w="127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" name="Freeform 10"/>
          <p:cNvSpPr>
            <a:spLocks noEditPoints="1"/>
          </p:cNvSpPr>
          <p:nvPr/>
        </p:nvSpPr>
        <p:spPr bwMode="auto">
          <a:xfrm>
            <a:off x="2541588" y="4244975"/>
            <a:ext cx="6210300" cy="36513"/>
          </a:xfrm>
          <a:custGeom>
            <a:avLst/>
            <a:gdLst>
              <a:gd name="T0" fmla="*/ 0 w 6695"/>
              <a:gd name="T1" fmla="*/ 13553 h 85"/>
              <a:gd name="T2" fmla="*/ 6130526 w 6695"/>
              <a:gd name="T3" fmla="*/ 13553 h 85"/>
              <a:gd name="T4" fmla="*/ 6130526 w 6695"/>
              <a:gd name="T5" fmla="*/ 22447 h 85"/>
              <a:gd name="T6" fmla="*/ 0 w 6695"/>
              <a:gd name="T7" fmla="*/ 22447 h 85"/>
              <a:gd name="T8" fmla="*/ 0 w 6695"/>
              <a:gd name="T9" fmla="*/ 13553 h 85"/>
              <a:gd name="T10" fmla="*/ 6130526 w 6695"/>
              <a:gd name="T11" fmla="*/ 17788 h 85"/>
              <a:gd name="T12" fmla="*/ 6077653 w 6695"/>
              <a:gd name="T13" fmla="*/ 0 h 85"/>
              <a:gd name="T14" fmla="*/ 6210300 w 6695"/>
              <a:gd name="T15" fmla="*/ 17788 h 85"/>
              <a:gd name="T16" fmla="*/ 6077653 w 6695"/>
              <a:gd name="T17" fmla="*/ 36000 h 85"/>
              <a:gd name="T18" fmla="*/ 6130526 w 6695"/>
              <a:gd name="T19" fmla="*/ 17788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95"/>
              <a:gd name="T31" fmla="*/ 0 h 85"/>
              <a:gd name="T32" fmla="*/ 6695 w 6695"/>
              <a:gd name="T33" fmla="*/ 85 h 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95" h="85">
                <a:moveTo>
                  <a:pt x="0" y="32"/>
                </a:moveTo>
                <a:lnTo>
                  <a:pt x="6609" y="32"/>
                </a:lnTo>
                <a:lnTo>
                  <a:pt x="6609" y="53"/>
                </a:lnTo>
                <a:lnTo>
                  <a:pt x="0" y="53"/>
                </a:lnTo>
                <a:lnTo>
                  <a:pt x="0" y="32"/>
                </a:lnTo>
                <a:close/>
                <a:moveTo>
                  <a:pt x="6609" y="42"/>
                </a:moveTo>
                <a:lnTo>
                  <a:pt x="6552" y="0"/>
                </a:lnTo>
                <a:lnTo>
                  <a:pt x="6695" y="42"/>
                </a:lnTo>
                <a:lnTo>
                  <a:pt x="6552" y="85"/>
                </a:lnTo>
                <a:lnTo>
                  <a:pt x="6609" y="42"/>
                </a:lnTo>
                <a:close/>
              </a:path>
            </a:pathLst>
          </a:custGeom>
          <a:solidFill>
            <a:srgbClr val="000000"/>
          </a:solidFill>
          <a:ln w="127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2" name="Line 12"/>
          <p:cNvSpPr>
            <a:spLocks noChangeShapeType="1"/>
          </p:cNvSpPr>
          <p:nvPr/>
        </p:nvSpPr>
        <p:spPr bwMode="auto">
          <a:xfrm>
            <a:off x="5872163" y="2246313"/>
            <a:ext cx="1587" cy="202723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73" name="Line 13"/>
          <p:cNvSpPr>
            <a:spLocks noChangeShapeType="1"/>
          </p:cNvSpPr>
          <p:nvPr/>
        </p:nvSpPr>
        <p:spPr bwMode="auto">
          <a:xfrm>
            <a:off x="6699250" y="2243138"/>
            <a:ext cx="1588" cy="20510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74" name="Line 14"/>
          <p:cNvSpPr>
            <a:spLocks noChangeShapeType="1"/>
          </p:cNvSpPr>
          <p:nvPr/>
        </p:nvSpPr>
        <p:spPr bwMode="auto">
          <a:xfrm>
            <a:off x="7527925" y="2754313"/>
            <a:ext cx="4763" cy="15160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794000" y="2249488"/>
            <a:ext cx="1417638" cy="158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 type="none" w="sm" len="lg"/>
          </a:ln>
          <a:effectLst/>
          <a:extLst/>
        </p:spPr>
        <p:txBody>
          <a:bodyPr lIns="0" tIns="0" rIns="0" bIns="0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6" name="Line 16"/>
          <p:cNvSpPr>
            <a:spLocks noChangeShapeType="1"/>
          </p:cNvSpPr>
          <p:nvPr/>
        </p:nvSpPr>
        <p:spPr bwMode="auto">
          <a:xfrm>
            <a:off x="3389313" y="2252663"/>
            <a:ext cx="3319462" cy="2032000"/>
          </a:xfrm>
          <a:prstGeom prst="line">
            <a:avLst/>
          </a:prstGeom>
          <a:noFill/>
          <a:ln w="31750">
            <a:solidFill>
              <a:srgbClr val="FF00FF"/>
            </a:solidFill>
            <a:prstDash val="dash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77" name="Line 17"/>
          <p:cNvSpPr>
            <a:spLocks noChangeShapeType="1"/>
          </p:cNvSpPr>
          <p:nvPr/>
        </p:nvSpPr>
        <p:spPr bwMode="auto">
          <a:xfrm>
            <a:off x="2774950" y="2252663"/>
            <a:ext cx="3084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78" name="Line 18"/>
          <p:cNvSpPr>
            <a:spLocks noChangeShapeType="1"/>
          </p:cNvSpPr>
          <p:nvPr/>
        </p:nvSpPr>
        <p:spPr bwMode="auto">
          <a:xfrm>
            <a:off x="5868988" y="2260600"/>
            <a:ext cx="827087" cy="50800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79" name="Line 19"/>
          <p:cNvSpPr>
            <a:spLocks noChangeShapeType="1"/>
          </p:cNvSpPr>
          <p:nvPr/>
        </p:nvSpPr>
        <p:spPr bwMode="auto">
          <a:xfrm>
            <a:off x="6715125" y="2782888"/>
            <a:ext cx="815975" cy="992187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80" name="Line 20"/>
          <p:cNvSpPr>
            <a:spLocks noChangeShapeType="1"/>
          </p:cNvSpPr>
          <p:nvPr/>
        </p:nvSpPr>
        <p:spPr bwMode="auto">
          <a:xfrm>
            <a:off x="7550150" y="3797300"/>
            <a:ext cx="241300" cy="48260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81" name="Line 21"/>
          <p:cNvSpPr>
            <a:spLocks noChangeShapeType="1"/>
          </p:cNvSpPr>
          <p:nvPr/>
        </p:nvSpPr>
        <p:spPr bwMode="auto">
          <a:xfrm>
            <a:off x="6696075" y="4294188"/>
            <a:ext cx="422275" cy="515937"/>
          </a:xfrm>
          <a:prstGeom prst="line">
            <a:avLst/>
          </a:prstGeom>
          <a:noFill/>
          <a:ln w="31750">
            <a:solidFill>
              <a:srgbClr val="FF00FF"/>
            </a:solidFill>
            <a:prstDash val="dash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 sz="2400"/>
          </a:p>
        </p:txBody>
      </p:sp>
      <p:sp>
        <p:nvSpPr>
          <p:cNvPr id="113682" name="Rectangle 24"/>
          <p:cNvSpPr>
            <a:spLocks noChangeArrowheads="1"/>
          </p:cNvSpPr>
          <p:nvPr/>
        </p:nvSpPr>
        <p:spPr bwMode="auto">
          <a:xfrm>
            <a:off x="2532754" y="4279900"/>
            <a:ext cx="22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13683" name="Line 25"/>
          <p:cNvSpPr>
            <a:spLocks noChangeShapeType="1"/>
          </p:cNvSpPr>
          <p:nvPr/>
        </p:nvSpPr>
        <p:spPr bwMode="auto">
          <a:xfrm>
            <a:off x="4235450" y="2255838"/>
            <a:ext cx="3284538" cy="2017712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84" name="Line 26"/>
          <p:cNvSpPr>
            <a:spLocks noChangeShapeType="1"/>
          </p:cNvSpPr>
          <p:nvPr/>
        </p:nvSpPr>
        <p:spPr bwMode="auto">
          <a:xfrm>
            <a:off x="7535863" y="4294188"/>
            <a:ext cx="422275" cy="515937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 type="none" w="sm" len="lg"/>
          </a:ln>
        </p:spPr>
        <p:txBody>
          <a:bodyPr lIns="0" tIns="0" rIns="0" bIns="0"/>
          <a:lstStyle/>
          <a:p>
            <a:endParaRPr lang="zh-CN" altLang="en-US" sz="2400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963863" y="1130857"/>
            <a:ext cx="210820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电容</a:t>
            </a:r>
            <a:r>
              <a:rPr lang="zh-CN" altLang="en-US" sz="2400" b="1" dirty="0">
                <a:latin typeface="+mn-ea"/>
                <a:ea typeface="+mn-ea"/>
              </a:rPr>
              <a:t>滞后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补偿</a:t>
            </a:r>
          </a:p>
        </p:txBody>
      </p:sp>
      <p:sp>
        <p:nvSpPr>
          <p:cNvPr id="113686" name="Rectangle 28"/>
          <p:cNvSpPr>
            <a:spLocks noChangeArrowheads="1"/>
          </p:cNvSpPr>
          <p:nvPr/>
        </p:nvSpPr>
        <p:spPr bwMode="auto">
          <a:xfrm>
            <a:off x="4275138" y="1603106"/>
            <a:ext cx="159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Calibri" pitchFamily="34" charset="0"/>
              </a:rPr>
              <a:t>RC</a:t>
            </a:r>
            <a:r>
              <a:rPr kumimoji="1" lang="zh-CN" altLang="en-US" sz="2400" b="1" dirty="0">
                <a:solidFill>
                  <a:srgbClr val="000000"/>
                </a:solidFill>
                <a:latin typeface="Calibri" pitchFamily="34" charset="0"/>
              </a:rPr>
              <a:t>滞后补偿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5911850" y="1128752"/>
            <a:ext cx="121602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补偿前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5057775" y="3382963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89" name="Line 31"/>
          <p:cNvSpPr>
            <a:spLocks noChangeShapeType="1"/>
          </p:cNvSpPr>
          <p:nvPr/>
        </p:nvSpPr>
        <p:spPr bwMode="auto">
          <a:xfrm flipH="1">
            <a:off x="5419725" y="2008188"/>
            <a:ext cx="0" cy="950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90" name="Line 32"/>
          <p:cNvSpPr>
            <a:spLocks noChangeShapeType="1"/>
          </p:cNvSpPr>
          <p:nvPr/>
        </p:nvSpPr>
        <p:spPr bwMode="auto">
          <a:xfrm flipH="1">
            <a:off x="6337300" y="1504435"/>
            <a:ext cx="0" cy="9546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3691" name="Rectangle 33"/>
          <p:cNvSpPr>
            <a:spLocks noChangeArrowheads="1"/>
          </p:cNvSpPr>
          <p:nvPr/>
        </p:nvSpPr>
        <p:spPr bwMode="auto">
          <a:xfrm>
            <a:off x="3883025" y="4408488"/>
            <a:ext cx="5381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endParaRPr kumimoji="1" lang="zh-CN" altLang="zh-CN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92" name="Rectangle 34"/>
          <p:cNvSpPr>
            <a:spLocks noChangeArrowheads="1"/>
          </p:cNvSpPr>
          <p:nvPr/>
        </p:nvSpPr>
        <p:spPr bwMode="auto">
          <a:xfrm>
            <a:off x="5630863" y="4344988"/>
            <a:ext cx="5143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</a:rPr>
              <a:t>H1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93" name="Rectangle 35"/>
          <p:cNvSpPr>
            <a:spLocks noChangeArrowheads="1"/>
          </p:cNvSpPr>
          <p:nvPr/>
        </p:nvSpPr>
        <p:spPr bwMode="auto">
          <a:xfrm>
            <a:off x="6364288" y="4333875"/>
            <a:ext cx="51593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</a:rPr>
              <a:t>H2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94" name="Rectangle 36"/>
          <p:cNvSpPr>
            <a:spLocks noChangeArrowheads="1"/>
          </p:cNvSpPr>
          <p:nvPr/>
        </p:nvSpPr>
        <p:spPr bwMode="auto">
          <a:xfrm>
            <a:off x="7158038" y="4311650"/>
            <a:ext cx="51593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</a:rPr>
              <a:t>H3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2819400" y="2254250"/>
            <a:ext cx="388937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6704013" y="2255838"/>
            <a:ext cx="828675" cy="4984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sm" len="lg"/>
          </a:ln>
          <a:effectLst/>
          <a:extLst/>
        </p:spPr>
        <p:txBody>
          <a:bodyPr lIns="0" tIns="0" rIns="0" bIns="0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41"/>
          <p:cNvSpPr>
            <a:spLocks noChangeAspect="1" noChangeShapeType="1"/>
          </p:cNvSpPr>
          <p:nvPr/>
        </p:nvSpPr>
        <p:spPr bwMode="auto">
          <a:xfrm>
            <a:off x="7534275" y="2754313"/>
            <a:ext cx="1182688" cy="143668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sm" len="lg"/>
          </a:ln>
          <a:effectLst/>
          <a:extLst/>
        </p:spPr>
        <p:txBody>
          <a:bodyPr lIns="0" tIns="0" rIns="0" bIns="0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8" name="Line 42"/>
          <p:cNvSpPr>
            <a:spLocks noChangeShapeType="1"/>
          </p:cNvSpPr>
          <p:nvPr/>
        </p:nvSpPr>
        <p:spPr bwMode="auto">
          <a:xfrm flipH="1">
            <a:off x="7251700" y="2008188"/>
            <a:ext cx="1588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6704289" y="1590379"/>
            <a:ext cx="1412865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超前补偿</a:t>
            </a: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7570402" y="2235551"/>
            <a:ext cx="3259523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引入零点抵消第一极点</a:t>
            </a: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7677634" y="4840287"/>
            <a:ext cx="3275553" cy="463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引入零点抵消第二极点</a:t>
            </a:r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>
            <a:off x="2755900" y="3276600"/>
            <a:ext cx="5254625" cy="0"/>
          </a:xfrm>
          <a:prstGeom prst="line">
            <a:avLst/>
          </a:prstGeom>
          <a:noFill/>
          <a:ln w="19050">
            <a:solidFill>
              <a:srgbClr val="800080"/>
            </a:solidFill>
            <a:prstDash val="dash"/>
            <a:round/>
            <a:headEnd/>
            <a:tailEnd type="none" w="sm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" name="Rectangle 51"/>
          <p:cNvSpPr>
            <a:spLocks noChangeArrowheads="1"/>
          </p:cNvSpPr>
          <p:nvPr/>
        </p:nvSpPr>
        <p:spPr bwMode="auto">
          <a:xfrm>
            <a:off x="8278812" y="3140075"/>
            <a:ext cx="173989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闭环增益</a:t>
            </a:r>
          </a:p>
        </p:txBody>
      </p:sp>
      <p:sp>
        <p:nvSpPr>
          <p:cNvPr id="41" name="Oval 52"/>
          <p:cNvSpPr>
            <a:spLocks noChangeArrowheads="1"/>
          </p:cNvSpPr>
          <p:nvPr/>
        </p:nvSpPr>
        <p:spPr bwMode="auto">
          <a:xfrm>
            <a:off x="4992688" y="3221038"/>
            <a:ext cx="73025" cy="73025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Oval 53"/>
          <p:cNvSpPr>
            <a:spLocks noChangeArrowheads="1"/>
          </p:cNvSpPr>
          <p:nvPr/>
        </p:nvSpPr>
        <p:spPr bwMode="auto">
          <a:xfrm>
            <a:off x="5838825" y="3221038"/>
            <a:ext cx="73025" cy="73025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Oval 54"/>
          <p:cNvSpPr>
            <a:spLocks noChangeArrowheads="1"/>
          </p:cNvSpPr>
          <p:nvPr/>
        </p:nvSpPr>
        <p:spPr bwMode="auto">
          <a:xfrm>
            <a:off x="7070725" y="3221038"/>
            <a:ext cx="71438" cy="73025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Oval 55"/>
          <p:cNvSpPr>
            <a:spLocks noChangeArrowheads="1"/>
          </p:cNvSpPr>
          <p:nvPr/>
        </p:nvSpPr>
        <p:spPr bwMode="auto">
          <a:xfrm>
            <a:off x="7927975" y="3221038"/>
            <a:ext cx="71438" cy="73025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 type="none" w="sm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 sz="20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708" name="Line 56"/>
          <p:cNvSpPr>
            <a:spLocks noChangeShapeType="1"/>
          </p:cNvSpPr>
          <p:nvPr/>
        </p:nvSpPr>
        <p:spPr bwMode="auto">
          <a:xfrm flipH="1">
            <a:off x="3851275" y="1500189"/>
            <a:ext cx="0" cy="10239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4862513" y="3836988"/>
            <a:ext cx="5524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稳定</a:t>
            </a:r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5059363" y="3354388"/>
            <a:ext cx="754062" cy="404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 flipV="1">
            <a:off x="7104063" y="3324225"/>
            <a:ext cx="0" cy="303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" name="Rectangle 60"/>
          <p:cNvSpPr>
            <a:spLocks noChangeArrowheads="1"/>
          </p:cNvSpPr>
          <p:nvPr/>
        </p:nvSpPr>
        <p:spPr bwMode="auto">
          <a:xfrm>
            <a:off x="6838950" y="3619500"/>
            <a:ext cx="696913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不稳定</a:t>
            </a:r>
          </a:p>
        </p:txBody>
      </p:sp>
      <p:sp>
        <p:nvSpPr>
          <p:cNvPr id="50" name="Rectangle 61"/>
          <p:cNvSpPr>
            <a:spLocks noChangeArrowheads="1"/>
          </p:cNvSpPr>
          <p:nvPr/>
        </p:nvSpPr>
        <p:spPr bwMode="auto">
          <a:xfrm>
            <a:off x="7637463" y="3649663"/>
            <a:ext cx="696912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不稳定</a:t>
            </a: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 flipV="1">
            <a:off x="7975600" y="3354388"/>
            <a:ext cx="0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6" grpId="0"/>
      <p:bldP spid="47" grpId="0" animBg="1"/>
      <p:bldP spid="48" grpId="0" animBg="1"/>
      <p:bldP spid="49" grpId="0"/>
      <p:bldP spid="50" grpId="0"/>
      <p:bldP spid="5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3F81AA-6FE8-499B-8D25-8B62D7FE2911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20994-B4A4-47FA-A660-DBDF49724564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287338" y="612775"/>
            <a:ext cx="1121251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4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zh-CN" altLang="en-US" sz="2800" b="1">
                <a:latin typeface="Times New Roman" pitchFamily="18" charset="0"/>
              </a:rPr>
              <a:t>用</a:t>
            </a:r>
            <a:r>
              <a:rPr kumimoji="1" lang="en-US" altLang="zh-CN" sz="2800" b="1">
                <a:latin typeface="Times New Roman" pitchFamily="18" charset="0"/>
              </a:rPr>
              <a:t>Multisim</a:t>
            </a:r>
            <a:r>
              <a:rPr kumimoji="1" lang="zh-CN" altLang="en-US" sz="2800" b="1">
                <a:latin typeface="Times New Roman" pitchFamily="18" charset="0"/>
              </a:rPr>
              <a:t>软件测试放大器的以下交流指标。</a:t>
            </a:r>
          </a:p>
          <a:p>
            <a:pPr marL="533400" indent="-533400"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上限截止频率；下限截止频率；引入反馈后的上限、下限截止频率。</a:t>
            </a: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</a:pP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4692" name="Rectangle 1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62625" y="55563"/>
            <a:ext cx="15509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/>
              <a:t>作业</a:t>
            </a:r>
          </a:p>
        </p:txBody>
      </p:sp>
      <p:pic>
        <p:nvPicPr>
          <p:cNvPr id="114693" name="图片 5"/>
          <p:cNvPicPr>
            <a:picLocks noChangeAspect="1"/>
          </p:cNvPicPr>
          <p:nvPr/>
        </p:nvPicPr>
        <p:blipFill>
          <a:blip r:embed="rId3"/>
          <a:srcRect l="34119" t="26340"/>
          <a:stretch>
            <a:fillRect/>
          </a:stretch>
        </p:blipFill>
        <p:spPr bwMode="auto">
          <a:xfrm>
            <a:off x="485775" y="1946275"/>
            <a:ext cx="489267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4" name="图片 7"/>
          <p:cNvPicPr>
            <a:picLocks noChangeAspect="1"/>
          </p:cNvPicPr>
          <p:nvPr/>
        </p:nvPicPr>
        <p:blipFill>
          <a:blip r:embed="rId4"/>
          <a:srcRect l="35043" t="26907" r="508" b="-284"/>
          <a:stretch>
            <a:fillRect/>
          </a:stretch>
        </p:blipFill>
        <p:spPr bwMode="auto">
          <a:xfrm>
            <a:off x="5894388" y="1989138"/>
            <a:ext cx="4841875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3"/>
          <p:cNvSpPr>
            <a:spLocks noChangeArrowheads="1"/>
          </p:cNvSpPr>
          <p:nvPr/>
        </p:nvSpPr>
        <p:spPr bwMode="auto">
          <a:xfrm>
            <a:off x="468313" y="268288"/>
            <a:ext cx="3937000" cy="6143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600" b="1" dirty="0" smtClean="0"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600" b="1" dirty="0" smtClean="0">
                <a:ea typeface="+mn-ea"/>
                <a:cs typeface="Times New Roman" panose="02020603050405020304" pitchFamily="18" charset="0"/>
              </a:rPr>
              <a:t>基于基本方程的讨论</a:t>
            </a:r>
            <a:endParaRPr lang="zh-CN" altLang="en-US" sz="26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1025" y="928688"/>
            <a:ext cx="622935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zh-CN" sz="2400" b="1" kern="0" dirty="0" smtClean="0">
                <a:ea typeface="+mn-ea"/>
                <a:cs typeface="Times New Roman" panose="02020603050405020304" pitchFamily="18" charset="0"/>
              </a:rPr>
              <a:t>(1)</a:t>
            </a:r>
            <a:r>
              <a:rPr kumimoji="0" lang="zh-CN" altLang="en-US" sz="2400" b="1" kern="0" dirty="0" smtClean="0">
                <a:ea typeface="+mn-ea"/>
                <a:cs typeface="Times New Roman" panose="02020603050405020304" pitchFamily="18" charset="0"/>
              </a:rPr>
              <a:t>负反馈使放大器的增益下降了（</a:t>
            </a:r>
            <a:r>
              <a:rPr kumimoji="0" lang="en-US" altLang="zh-CN" sz="2400" b="1" kern="0" dirty="0" smtClean="0">
                <a:ea typeface="+mn-ea"/>
                <a:cs typeface="Times New Roman" panose="02020603050405020304" pitchFamily="18" charset="0"/>
              </a:rPr>
              <a:t>1+</a:t>
            </a:r>
            <a:r>
              <a:rPr kumimoji="0" lang="en-US" altLang="zh-CN" sz="2400" b="1" i="1" kern="0" dirty="0" smtClean="0">
                <a:ea typeface="+mn-ea"/>
                <a:cs typeface="Times New Roman" panose="02020603050405020304" pitchFamily="18" charset="0"/>
              </a:rPr>
              <a:t>AF</a:t>
            </a:r>
            <a:r>
              <a:rPr kumimoji="0" lang="zh-CN" altLang="en-US" sz="2400" b="1" kern="0" dirty="0" smtClean="0">
                <a:ea typeface="+mn-ea"/>
                <a:cs typeface="Times New Roman" panose="02020603050405020304" pitchFamily="18" charset="0"/>
              </a:rPr>
              <a:t>）倍</a:t>
            </a:r>
            <a:endParaRPr lang="zh-CN" altLang="en-US" sz="2400" b="1" kern="0" dirty="0" smtClean="0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625725" y="3027363"/>
            <a:ext cx="5316538" cy="1870075"/>
            <a:chOff x="682661" y="2227140"/>
            <a:chExt cx="5316178" cy="1869778"/>
          </a:xfrm>
        </p:grpSpPr>
        <p:sp>
          <p:nvSpPr>
            <p:cNvPr id="12" name="Rectangle 134"/>
            <p:cNvSpPr>
              <a:spLocks noChangeArrowheads="1"/>
            </p:cNvSpPr>
            <p:nvPr/>
          </p:nvSpPr>
          <p:spPr bwMode="auto">
            <a:xfrm>
              <a:off x="3147882" y="3341388"/>
              <a:ext cx="1517547" cy="755530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2"/>
            <p:cNvSpPr>
              <a:spLocks noChangeArrowheads="1"/>
            </p:cNvSpPr>
            <p:nvPr/>
          </p:nvSpPr>
          <p:spPr bwMode="auto">
            <a:xfrm>
              <a:off x="3157406" y="2336660"/>
              <a:ext cx="1590567" cy="749181"/>
            </a:xfrm>
            <a:prstGeom prst="rect">
              <a:avLst/>
            </a:prstGeom>
            <a:solidFill>
              <a:srgbClr val="CC99FF">
                <a:alpha val="50980"/>
              </a:srgbClr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27" name="Line 123"/>
            <p:cNvSpPr>
              <a:spLocks noChangeShapeType="1"/>
            </p:cNvSpPr>
            <p:nvPr/>
          </p:nvSpPr>
          <p:spPr bwMode="auto">
            <a:xfrm>
              <a:off x="3545928" y="2500810"/>
              <a:ext cx="801688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" name="Freeform 125"/>
            <p:cNvSpPr>
              <a:spLocks/>
            </p:cNvSpPr>
            <p:nvPr/>
          </p:nvSpPr>
          <p:spPr bwMode="auto">
            <a:xfrm>
              <a:off x="4072978" y="2457948"/>
              <a:ext cx="274638" cy="84137"/>
            </a:xfrm>
            <a:custGeom>
              <a:avLst/>
              <a:gdLst>
                <a:gd name="T0" fmla="*/ 0 w 173"/>
                <a:gd name="T1" fmla="*/ 0 h 53"/>
                <a:gd name="T2" fmla="*/ 100806423 w 173"/>
                <a:gd name="T3" fmla="*/ 68043026 h 53"/>
                <a:gd name="T4" fmla="*/ 0 w 173"/>
                <a:gd name="T5" fmla="*/ 133566705 h 53"/>
                <a:gd name="T6" fmla="*/ 435988663 w 173"/>
                <a:gd name="T7" fmla="*/ 68043026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3"/>
                <a:gd name="T17" fmla="*/ 173 w 17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26"/>
            <p:cNvSpPr>
              <a:spLocks noChangeArrowheads="1"/>
            </p:cNvSpPr>
            <p:nvPr/>
          </p:nvSpPr>
          <p:spPr bwMode="auto">
            <a:xfrm>
              <a:off x="3905068" y="2627126"/>
              <a:ext cx="187312" cy="3396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dirty="0" smtClean="0">
                  <a:solidFill>
                    <a:srgbClr val="000000"/>
                  </a:solidFill>
                </a:rPr>
                <a:t>A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30" name="Line 127"/>
            <p:cNvSpPr>
              <a:spLocks noChangeShapeType="1"/>
            </p:cNvSpPr>
            <p:nvPr/>
          </p:nvSpPr>
          <p:spPr bwMode="auto">
            <a:xfrm>
              <a:off x="4747666" y="2711949"/>
              <a:ext cx="1136104" cy="0"/>
            </a:xfrm>
            <a:prstGeom prst="line">
              <a:avLst/>
            </a:prstGeom>
            <a:noFill/>
            <a:ln w="20701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30"/>
            <p:cNvSpPr>
              <a:spLocks/>
            </p:cNvSpPr>
            <p:nvPr/>
          </p:nvSpPr>
          <p:spPr bwMode="auto">
            <a:xfrm>
              <a:off x="4947985" y="2668395"/>
              <a:ext cx="252395" cy="84124"/>
            </a:xfrm>
            <a:custGeom>
              <a:avLst/>
              <a:gdLst>
                <a:gd name="T0" fmla="*/ 0 w 159"/>
                <a:gd name="T1" fmla="*/ 0 h 53"/>
                <a:gd name="T2" fmla="*/ 41275 w 159"/>
                <a:gd name="T3" fmla="*/ 42863 h 53"/>
                <a:gd name="T4" fmla="*/ 0 w 159"/>
                <a:gd name="T5" fmla="*/ 84138 h 53"/>
                <a:gd name="T6" fmla="*/ 252413 w 159"/>
                <a:gd name="T7" fmla="*/ 42863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2" name="Line 131"/>
            <p:cNvSpPr>
              <a:spLocks noChangeShapeType="1"/>
            </p:cNvSpPr>
            <p:nvPr/>
          </p:nvSpPr>
          <p:spPr bwMode="auto">
            <a:xfrm>
              <a:off x="5433689" y="2689723"/>
              <a:ext cx="0" cy="102743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" name="Freeform 132"/>
            <p:cNvSpPr>
              <a:spLocks/>
            </p:cNvSpPr>
            <p:nvPr/>
          </p:nvSpPr>
          <p:spPr bwMode="auto">
            <a:xfrm>
              <a:off x="5379714" y="2669085"/>
              <a:ext cx="104775" cy="84138"/>
            </a:xfrm>
            <a:custGeom>
              <a:avLst/>
              <a:gdLst>
                <a:gd name="T0" fmla="*/ 0 w 66"/>
                <a:gd name="T1" fmla="*/ 68045422 h 53"/>
                <a:gd name="T2" fmla="*/ 68045006 w 66"/>
                <a:gd name="T3" fmla="*/ 0 h 53"/>
                <a:gd name="T4" fmla="*/ 133569063 w 66"/>
                <a:gd name="T5" fmla="*/ 0 h 53"/>
                <a:gd name="T6" fmla="*/ 166330285 w 66"/>
                <a:gd name="T7" fmla="*/ 68045422 h 53"/>
                <a:gd name="T8" fmla="*/ 133569063 w 66"/>
                <a:gd name="T9" fmla="*/ 133569880 h 53"/>
                <a:gd name="T10" fmla="*/ 68045006 w 66"/>
                <a:gd name="T11" fmla="*/ 133569880 h 53"/>
                <a:gd name="T12" fmla="*/ 0 w 66"/>
                <a:gd name="T13" fmla="*/ 68045422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53"/>
                <a:gd name="T23" fmla="*/ 66 w 66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53">
                  <a:moveTo>
                    <a:pt x="0" y="27"/>
                  </a:moveTo>
                  <a:lnTo>
                    <a:pt x="27" y="0"/>
                  </a:lnTo>
                  <a:lnTo>
                    <a:pt x="53" y="0"/>
                  </a:lnTo>
                  <a:lnTo>
                    <a:pt x="66" y="27"/>
                  </a:lnTo>
                  <a:lnTo>
                    <a:pt x="53" y="53"/>
                  </a:lnTo>
                  <a:lnTo>
                    <a:pt x="27" y="5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" name="Line 135"/>
            <p:cNvSpPr>
              <a:spLocks noChangeShapeType="1"/>
            </p:cNvSpPr>
            <p:nvPr/>
          </p:nvSpPr>
          <p:spPr bwMode="auto">
            <a:xfrm>
              <a:off x="3545928" y="3569520"/>
              <a:ext cx="801688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" name="Freeform 136"/>
            <p:cNvSpPr>
              <a:spLocks/>
            </p:cNvSpPr>
            <p:nvPr/>
          </p:nvSpPr>
          <p:spPr bwMode="auto">
            <a:xfrm>
              <a:off x="3545928" y="3506020"/>
              <a:ext cx="254000" cy="106363"/>
            </a:xfrm>
            <a:custGeom>
              <a:avLst/>
              <a:gdLst>
                <a:gd name="T0" fmla="*/ 403224945 w 160"/>
                <a:gd name="T1" fmla="*/ 0 h 67"/>
                <a:gd name="T2" fmla="*/ 335181546 w 160"/>
                <a:gd name="T3" fmla="*/ 100806703 h 67"/>
                <a:gd name="T4" fmla="*/ 403224945 w 160"/>
                <a:gd name="T5" fmla="*/ 168852029 h 67"/>
                <a:gd name="T6" fmla="*/ 0 w 160"/>
                <a:gd name="T7" fmla="*/ 100806703 h 67"/>
                <a:gd name="T8" fmla="*/ 403224945 w 160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67"/>
                <a:gd name="T17" fmla="*/ 160 w 160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67">
                  <a:moveTo>
                    <a:pt x="160" y="0"/>
                  </a:moveTo>
                  <a:lnTo>
                    <a:pt x="133" y="40"/>
                  </a:lnTo>
                  <a:lnTo>
                    <a:pt x="160" y="67"/>
                  </a:lnTo>
                  <a:lnTo>
                    <a:pt x="0" y="4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37"/>
            <p:cNvSpPr>
              <a:spLocks noChangeArrowheads="1"/>
            </p:cNvSpPr>
            <p:nvPr/>
          </p:nvSpPr>
          <p:spPr bwMode="auto">
            <a:xfrm>
              <a:off x="3905068" y="3647726"/>
              <a:ext cx="187312" cy="3380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dirty="0" smtClean="0">
                  <a:solidFill>
                    <a:srgbClr val="000000"/>
                  </a:solidFill>
                </a:rPr>
                <a:t>F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37" name="Line 138"/>
            <p:cNvSpPr>
              <a:spLocks noChangeShapeType="1"/>
            </p:cNvSpPr>
            <p:nvPr/>
          </p:nvSpPr>
          <p:spPr bwMode="auto">
            <a:xfrm flipV="1">
              <a:off x="4658766" y="3721920"/>
              <a:ext cx="774923" cy="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8" name="Freeform 139"/>
            <p:cNvSpPr>
              <a:spLocks/>
            </p:cNvSpPr>
            <p:nvPr/>
          </p:nvSpPr>
          <p:spPr bwMode="auto">
            <a:xfrm>
              <a:off x="4658766" y="3679058"/>
              <a:ext cx="252412" cy="104775"/>
            </a:xfrm>
            <a:custGeom>
              <a:avLst/>
              <a:gdLst>
                <a:gd name="T0" fmla="*/ 400703202 w 159"/>
                <a:gd name="T1" fmla="*/ 0 h 66"/>
                <a:gd name="T2" fmla="*/ 335179294 w 159"/>
                <a:gd name="T3" fmla="*/ 65524057 h 66"/>
                <a:gd name="T4" fmla="*/ 400703202 w 159"/>
                <a:gd name="T5" fmla="*/ 166330285 h 66"/>
                <a:gd name="T6" fmla="*/ 0 w 159"/>
                <a:gd name="T7" fmla="*/ 65524057 h 66"/>
                <a:gd name="T8" fmla="*/ 400703202 w 15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66"/>
                <a:gd name="T17" fmla="*/ 159 w 159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66">
                  <a:moveTo>
                    <a:pt x="159" y="0"/>
                  </a:moveTo>
                  <a:lnTo>
                    <a:pt x="133" y="26"/>
                  </a:lnTo>
                  <a:lnTo>
                    <a:pt x="159" y="66"/>
                  </a:lnTo>
                  <a:lnTo>
                    <a:pt x="0" y="2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9" name="Line 140"/>
            <p:cNvSpPr>
              <a:spLocks noChangeShapeType="1"/>
            </p:cNvSpPr>
            <p:nvPr/>
          </p:nvSpPr>
          <p:spPr bwMode="auto">
            <a:xfrm>
              <a:off x="1532978" y="2711948"/>
              <a:ext cx="1601788" cy="1587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0" name="Freeform 141"/>
            <p:cNvSpPr>
              <a:spLocks/>
            </p:cNvSpPr>
            <p:nvPr/>
          </p:nvSpPr>
          <p:spPr bwMode="auto">
            <a:xfrm>
              <a:off x="1294655" y="2416673"/>
              <a:ext cx="590550" cy="590550"/>
            </a:xfrm>
            <a:custGeom>
              <a:avLst/>
              <a:gdLst>
                <a:gd name="T0" fmla="*/ 0 w 372"/>
                <a:gd name="T1" fmla="*/ 468749107 h 372"/>
                <a:gd name="T2" fmla="*/ 68045015 w 372"/>
                <a:gd name="T3" fmla="*/ 234375347 h 372"/>
                <a:gd name="T4" fmla="*/ 234375347 w 372"/>
                <a:gd name="T5" fmla="*/ 65524066 h 372"/>
                <a:gd name="T6" fmla="*/ 468749107 w 372"/>
                <a:gd name="T7" fmla="*/ 0 h 372"/>
                <a:gd name="T8" fmla="*/ 703124355 w 372"/>
                <a:gd name="T9" fmla="*/ 65524066 h 372"/>
                <a:gd name="T10" fmla="*/ 871974173 w 372"/>
                <a:gd name="T11" fmla="*/ 234375347 h 372"/>
                <a:gd name="T12" fmla="*/ 937498214 w 372"/>
                <a:gd name="T13" fmla="*/ 468749107 h 372"/>
                <a:gd name="T14" fmla="*/ 871974173 w 372"/>
                <a:gd name="T15" fmla="*/ 703124355 h 372"/>
                <a:gd name="T16" fmla="*/ 703124355 w 372"/>
                <a:gd name="T17" fmla="*/ 869454812 h 372"/>
                <a:gd name="T18" fmla="*/ 468749107 w 372"/>
                <a:gd name="T19" fmla="*/ 937498214 h 372"/>
                <a:gd name="T20" fmla="*/ 234375347 w 372"/>
                <a:gd name="T21" fmla="*/ 869454812 h 372"/>
                <a:gd name="T22" fmla="*/ 68045015 w 372"/>
                <a:gd name="T23" fmla="*/ 703124355 h 372"/>
                <a:gd name="T24" fmla="*/ 0 w 372"/>
                <a:gd name="T25" fmla="*/ 468749107 h 3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2"/>
                <a:gd name="T40" fmla="*/ 0 h 372"/>
                <a:gd name="T41" fmla="*/ 372 w 372"/>
                <a:gd name="T42" fmla="*/ 372 h 3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2" h="372">
                  <a:moveTo>
                    <a:pt x="0" y="186"/>
                  </a:moveTo>
                  <a:lnTo>
                    <a:pt x="27" y="93"/>
                  </a:lnTo>
                  <a:lnTo>
                    <a:pt x="93" y="26"/>
                  </a:lnTo>
                  <a:lnTo>
                    <a:pt x="186" y="0"/>
                  </a:lnTo>
                  <a:lnTo>
                    <a:pt x="279" y="26"/>
                  </a:lnTo>
                  <a:lnTo>
                    <a:pt x="346" y="93"/>
                  </a:lnTo>
                  <a:lnTo>
                    <a:pt x="372" y="186"/>
                  </a:lnTo>
                  <a:lnTo>
                    <a:pt x="346" y="279"/>
                  </a:lnTo>
                  <a:lnTo>
                    <a:pt x="279" y="345"/>
                  </a:lnTo>
                  <a:lnTo>
                    <a:pt x="186" y="372"/>
                  </a:lnTo>
                  <a:lnTo>
                    <a:pt x="93" y="345"/>
                  </a:lnTo>
                  <a:lnTo>
                    <a:pt x="27" y="27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42"/>
            <p:cNvSpPr>
              <a:spLocks noChangeArrowheads="1"/>
            </p:cNvSpPr>
            <p:nvPr/>
          </p:nvSpPr>
          <p:spPr bwMode="auto">
            <a:xfrm>
              <a:off x="1446197" y="2525543"/>
              <a:ext cx="282556" cy="3380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∑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42" name="Line 148"/>
            <p:cNvSpPr>
              <a:spLocks noChangeShapeType="1"/>
            </p:cNvSpPr>
            <p:nvPr/>
          </p:nvSpPr>
          <p:spPr bwMode="auto">
            <a:xfrm>
              <a:off x="704787" y="2713535"/>
              <a:ext cx="589867" cy="0"/>
            </a:xfrm>
            <a:prstGeom prst="line">
              <a:avLst/>
            </a:prstGeom>
            <a:noFill/>
            <a:ln w="20701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3" name="Freeform 149"/>
            <p:cNvSpPr>
              <a:spLocks/>
            </p:cNvSpPr>
            <p:nvPr/>
          </p:nvSpPr>
          <p:spPr bwMode="auto">
            <a:xfrm>
              <a:off x="1021605" y="2669085"/>
              <a:ext cx="273050" cy="84138"/>
            </a:xfrm>
            <a:custGeom>
              <a:avLst/>
              <a:gdLst>
                <a:gd name="T0" fmla="*/ 0 w 172"/>
                <a:gd name="T1" fmla="*/ 0 h 53"/>
                <a:gd name="T2" fmla="*/ 100806239 w 172"/>
                <a:gd name="T3" fmla="*/ 68045422 h 53"/>
                <a:gd name="T4" fmla="*/ 0 w 172"/>
                <a:gd name="T5" fmla="*/ 133569880 h 53"/>
                <a:gd name="T6" fmla="*/ 433466920 w 172"/>
                <a:gd name="T7" fmla="*/ 68045422 h 53"/>
                <a:gd name="T8" fmla="*/ 0 w 172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53"/>
                <a:gd name="T17" fmla="*/ 172 w 172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66"/>
            </a:solidFill>
            <a:ln w="20701">
              <a:solidFill>
                <a:srgbClr val="33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0"/>
            <p:cNvSpPr>
              <a:spLocks noChangeShapeType="1"/>
            </p:cNvSpPr>
            <p:nvPr/>
          </p:nvSpPr>
          <p:spPr bwMode="auto">
            <a:xfrm>
              <a:off x="1592237" y="3722328"/>
              <a:ext cx="1541358" cy="0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51"/>
            <p:cNvSpPr>
              <a:spLocks noChangeShapeType="1"/>
            </p:cNvSpPr>
            <p:nvPr/>
          </p:nvSpPr>
          <p:spPr bwMode="auto">
            <a:xfrm flipV="1">
              <a:off x="1592237" y="3006478"/>
              <a:ext cx="0" cy="711087"/>
            </a:xfrm>
            <a:prstGeom prst="line">
              <a:avLst/>
            </a:prstGeom>
            <a:noFill/>
            <a:ln w="20701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152"/>
            <p:cNvSpPr>
              <a:spLocks/>
            </p:cNvSpPr>
            <p:nvPr/>
          </p:nvSpPr>
          <p:spPr bwMode="auto">
            <a:xfrm>
              <a:off x="1527154" y="3006478"/>
              <a:ext cx="106356" cy="252373"/>
            </a:xfrm>
            <a:custGeom>
              <a:avLst/>
              <a:gdLst>
                <a:gd name="T0" fmla="*/ 0 w 67"/>
                <a:gd name="T1" fmla="*/ 252412 h 159"/>
                <a:gd name="T2" fmla="*/ 63500 w 67"/>
                <a:gd name="T3" fmla="*/ 209550 h 159"/>
                <a:gd name="T4" fmla="*/ 106363 w 67"/>
                <a:gd name="T5" fmla="*/ 252412 h 159"/>
                <a:gd name="T6" fmla="*/ 63500 w 67"/>
                <a:gd name="T7" fmla="*/ 0 h 159"/>
                <a:gd name="T8" fmla="*/ 0 w 67"/>
                <a:gd name="T9" fmla="*/ 252412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59">
                  <a:moveTo>
                    <a:pt x="0" y="159"/>
                  </a:moveTo>
                  <a:lnTo>
                    <a:pt x="40" y="132"/>
                  </a:lnTo>
                  <a:lnTo>
                    <a:pt x="67" y="159"/>
                  </a:lnTo>
                  <a:lnTo>
                    <a:pt x="4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 w="20701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153"/>
            <p:cNvSpPr>
              <a:spLocks noChangeArrowheads="1"/>
            </p:cNvSpPr>
            <p:nvPr/>
          </p:nvSpPr>
          <p:spPr bwMode="auto">
            <a:xfrm>
              <a:off x="2374821" y="3268375"/>
              <a:ext cx="187312" cy="3396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Rectangle 154"/>
            <p:cNvSpPr>
              <a:spLocks noChangeArrowheads="1"/>
            </p:cNvSpPr>
            <p:nvPr/>
          </p:nvSpPr>
          <p:spPr bwMode="auto">
            <a:xfrm>
              <a:off x="2570071" y="3415988"/>
              <a:ext cx="63496" cy="2285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f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49" name="Line 156"/>
            <p:cNvSpPr>
              <a:spLocks noChangeShapeType="1"/>
            </p:cNvSpPr>
            <p:nvPr/>
          </p:nvSpPr>
          <p:spPr bwMode="auto">
            <a:xfrm>
              <a:off x="1696293" y="3135810"/>
              <a:ext cx="293687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157"/>
            <p:cNvSpPr>
              <a:spLocks noChangeArrowheads="1"/>
            </p:cNvSpPr>
            <p:nvPr/>
          </p:nvSpPr>
          <p:spPr bwMode="auto">
            <a:xfrm>
              <a:off x="2008134" y="2266821"/>
              <a:ext cx="187312" cy="3380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Rectangle 158"/>
            <p:cNvSpPr>
              <a:spLocks noChangeArrowheads="1"/>
            </p:cNvSpPr>
            <p:nvPr/>
          </p:nvSpPr>
          <p:spPr bwMode="auto">
            <a:xfrm>
              <a:off x="2198621" y="2392214"/>
              <a:ext cx="52383" cy="2301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Rectangle 160"/>
            <p:cNvSpPr>
              <a:spLocks noChangeArrowheads="1"/>
            </p:cNvSpPr>
            <p:nvPr/>
          </p:nvSpPr>
          <p:spPr bwMode="auto">
            <a:xfrm>
              <a:off x="2239894" y="2227140"/>
              <a:ext cx="79370" cy="3380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kern="0" dirty="0" smtClean="0">
                  <a:solidFill>
                    <a:srgbClr val="000000"/>
                  </a:solidFill>
                </a:rPr>
                <a:t>′</a:t>
              </a:r>
              <a:endParaRPr lang="en-US" altLang="zh-CN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53" name="Freeform 163"/>
            <p:cNvSpPr>
              <a:spLocks/>
            </p:cNvSpPr>
            <p:nvPr/>
          </p:nvSpPr>
          <p:spPr bwMode="auto">
            <a:xfrm>
              <a:off x="2860128" y="2669085"/>
              <a:ext cx="274638" cy="84138"/>
            </a:xfrm>
            <a:custGeom>
              <a:avLst/>
              <a:gdLst>
                <a:gd name="T0" fmla="*/ 0 w 173"/>
                <a:gd name="T1" fmla="*/ 0 h 53"/>
                <a:gd name="T2" fmla="*/ 100806423 w 173"/>
                <a:gd name="T3" fmla="*/ 68045422 h 53"/>
                <a:gd name="T4" fmla="*/ 0 w 173"/>
                <a:gd name="T5" fmla="*/ 133569880 h 53"/>
                <a:gd name="T6" fmla="*/ 435988663 w 173"/>
                <a:gd name="T7" fmla="*/ 68045422 h 53"/>
                <a:gd name="T8" fmla="*/ 0 w 17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3"/>
                <a:gd name="T17" fmla="*/ 173 w 17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3">
                  <a:moveTo>
                    <a:pt x="0" y="0"/>
                  </a:moveTo>
                  <a:lnTo>
                    <a:pt x="40" y="27"/>
                  </a:lnTo>
                  <a:lnTo>
                    <a:pt x="0" y="53"/>
                  </a:lnTo>
                  <a:lnTo>
                    <a:pt x="17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0701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66"/>
            <p:cNvSpPr>
              <a:spLocks/>
            </p:cNvSpPr>
            <p:nvPr/>
          </p:nvSpPr>
          <p:spPr bwMode="auto">
            <a:xfrm>
              <a:off x="5746443" y="2668395"/>
              <a:ext cx="252396" cy="84124"/>
            </a:xfrm>
            <a:custGeom>
              <a:avLst/>
              <a:gdLst>
                <a:gd name="T0" fmla="*/ 0 w 159"/>
                <a:gd name="T1" fmla="*/ 0 h 53"/>
                <a:gd name="T2" fmla="*/ 41275 w 159"/>
                <a:gd name="T3" fmla="*/ 42863 h 53"/>
                <a:gd name="T4" fmla="*/ 0 w 159"/>
                <a:gd name="T5" fmla="*/ 84138 h 53"/>
                <a:gd name="T6" fmla="*/ 252412 w 159"/>
                <a:gd name="T7" fmla="*/ 42863 h 53"/>
                <a:gd name="T8" fmla="*/ 0 w 1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3">
                  <a:moveTo>
                    <a:pt x="0" y="0"/>
                  </a:moveTo>
                  <a:lnTo>
                    <a:pt x="26" y="27"/>
                  </a:lnTo>
                  <a:lnTo>
                    <a:pt x="0" y="53"/>
                  </a:lnTo>
                  <a:lnTo>
                    <a:pt x="15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20701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167"/>
            <p:cNvSpPr>
              <a:spLocks noChangeArrowheads="1"/>
            </p:cNvSpPr>
            <p:nvPr/>
          </p:nvSpPr>
          <p:spPr bwMode="auto">
            <a:xfrm>
              <a:off x="962042" y="2260472"/>
              <a:ext cx="284144" cy="3396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200" b="1" kern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＋</a:t>
              </a:r>
              <a:endParaRPr lang="zh-CN" altLang="en-US" b="1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Rectangle 174"/>
            <p:cNvSpPr>
              <a:spLocks noChangeArrowheads="1"/>
            </p:cNvSpPr>
            <p:nvPr/>
          </p:nvSpPr>
          <p:spPr bwMode="auto">
            <a:xfrm>
              <a:off x="682661" y="2266821"/>
              <a:ext cx="187312" cy="3396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175"/>
            <p:cNvSpPr>
              <a:spLocks noChangeArrowheads="1"/>
            </p:cNvSpPr>
            <p:nvPr/>
          </p:nvSpPr>
          <p:spPr bwMode="auto">
            <a:xfrm>
              <a:off x="854099" y="2392214"/>
              <a:ext cx="53971" cy="231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i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Rectangle 177"/>
            <p:cNvSpPr>
              <a:spLocks noChangeArrowheads="1"/>
            </p:cNvSpPr>
            <p:nvPr/>
          </p:nvSpPr>
          <p:spPr bwMode="auto">
            <a:xfrm>
              <a:off x="5417853" y="2265234"/>
              <a:ext cx="188899" cy="3396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2200" b="1" i="1" kern="0" smtClean="0">
                  <a:solidFill>
                    <a:srgbClr val="000000"/>
                  </a:solidFill>
                </a:rPr>
                <a:t>X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178"/>
            <p:cNvSpPr>
              <a:spLocks noChangeArrowheads="1"/>
            </p:cNvSpPr>
            <p:nvPr/>
          </p:nvSpPr>
          <p:spPr bwMode="auto">
            <a:xfrm>
              <a:off x="5609927" y="2390626"/>
              <a:ext cx="95244" cy="2285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zh-CN" sz="1500" b="1" kern="0" smtClean="0">
                  <a:solidFill>
                    <a:srgbClr val="000000"/>
                  </a:solidFill>
                </a:rPr>
                <a:t>o</a:t>
              </a:r>
              <a:endParaRPr lang="en-US" altLang="zh-CN" b="1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Freeform 184"/>
          <p:cNvSpPr>
            <a:spLocks/>
          </p:cNvSpPr>
          <p:nvPr/>
        </p:nvSpPr>
        <p:spPr bwMode="auto">
          <a:xfrm>
            <a:off x="2678113" y="3602038"/>
            <a:ext cx="388937" cy="576262"/>
          </a:xfrm>
          <a:custGeom>
            <a:avLst/>
            <a:gdLst>
              <a:gd name="T0" fmla="*/ 0 w 1834"/>
              <a:gd name="T1" fmla="*/ 218967 h 915"/>
              <a:gd name="T2" fmla="*/ 98401 w 1834"/>
              <a:gd name="T3" fmla="*/ 472 h 915"/>
              <a:gd name="T4" fmla="*/ 193832 w 1834"/>
              <a:gd name="T5" fmla="*/ 216136 h 915"/>
              <a:gd name="T6" fmla="*/ 290748 w 1834"/>
              <a:gd name="T7" fmla="*/ 431800 h 915"/>
              <a:gd name="T8" fmla="*/ 388937 w 1834"/>
              <a:gd name="T9" fmla="*/ 216136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Freeform 185"/>
          <p:cNvSpPr>
            <a:spLocks/>
          </p:cNvSpPr>
          <p:nvPr/>
        </p:nvSpPr>
        <p:spPr bwMode="auto">
          <a:xfrm>
            <a:off x="4405313" y="4719638"/>
            <a:ext cx="388937" cy="504825"/>
          </a:xfrm>
          <a:custGeom>
            <a:avLst/>
            <a:gdLst>
              <a:gd name="T0" fmla="*/ 0 w 1834"/>
              <a:gd name="T1" fmla="*/ 182741 h 915"/>
              <a:gd name="T2" fmla="*/ 98401 w 1834"/>
              <a:gd name="T3" fmla="*/ 394 h 915"/>
              <a:gd name="T4" fmla="*/ 193833 w 1834"/>
              <a:gd name="T5" fmla="*/ 180378 h 915"/>
              <a:gd name="T6" fmla="*/ 290749 w 1834"/>
              <a:gd name="T7" fmla="*/ 360362 h 915"/>
              <a:gd name="T8" fmla="*/ 388938 w 1834"/>
              <a:gd name="T9" fmla="*/ 180378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Freeform 186"/>
          <p:cNvSpPr>
            <a:spLocks/>
          </p:cNvSpPr>
          <p:nvPr/>
        </p:nvSpPr>
        <p:spPr bwMode="auto">
          <a:xfrm>
            <a:off x="4405313" y="2374900"/>
            <a:ext cx="388937" cy="936625"/>
          </a:xfrm>
          <a:custGeom>
            <a:avLst/>
            <a:gdLst>
              <a:gd name="T0" fmla="*/ 0 w 1834"/>
              <a:gd name="T1" fmla="*/ 410927546 h 915"/>
              <a:gd name="T2" fmla="*/ 20867934 w 1834"/>
              <a:gd name="T3" fmla="*/ 885875 h 915"/>
              <a:gd name="T4" fmla="*/ 41106020 w 1834"/>
              <a:gd name="T5" fmla="*/ 405614341 h 915"/>
              <a:gd name="T6" fmla="*/ 61659037 w 1834"/>
              <a:gd name="T7" fmla="*/ 810342807 h 915"/>
              <a:gd name="T8" fmla="*/ 82482006 w 1834"/>
              <a:gd name="T9" fmla="*/ 405614341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4"/>
              <a:gd name="T16" fmla="*/ 0 h 915"/>
              <a:gd name="T17" fmla="*/ 1834 w 1834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50" name="Text Box 187"/>
          <p:cNvSpPr txBox="1">
            <a:spLocks noChangeArrowheads="1"/>
          </p:cNvSpPr>
          <p:nvPr/>
        </p:nvSpPr>
        <p:spPr bwMode="auto">
          <a:xfrm>
            <a:off x="8170863" y="3170238"/>
            <a:ext cx="171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宋体" charset="-122"/>
              </a:rPr>
              <a:t>负反馈：</a:t>
            </a:r>
          </a:p>
        </p:txBody>
      </p:sp>
      <p:graphicFrame>
        <p:nvGraphicFramePr>
          <p:cNvPr id="51" name="Object 86"/>
          <p:cNvGraphicFramePr>
            <a:graphicFrameLocks noChangeAspect="1"/>
          </p:cNvGraphicFramePr>
          <p:nvPr/>
        </p:nvGraphicFramePr>
        <p:xfrm>
          <a:off x="9458325" y="3230563"/>
          <a:ext cx="9509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公式" r:id="rId3" imgW="622440" imgH="216000" progId="Equation.3">
                  <p:embed/>
                </p:oleObj>
              </mc:Choice>
              <mc:Fallback>
                <p:oleObj name="公式" r:id="rId3" imgW="622440" imgH="2160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8325" y="3230563"/>
                        <a:ext cx="9509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89"/>
          <p:cNvSpPr txBox="1">
            <a:spLocks noChangeArrowheads="1"/>
          </p:cNvSpPr>
          <p:nvPr/>
        </p:nvSpPr>
        <p:spPr bwMode="auto">
          <a:xfrm>
            <a:off x="8170863" y="3757613"/>
            <a:ext cx="171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正反馈：</a:t>
            </a:r>
          </a:p>
        </p:txBody>
      </p:sp>
      <p:graphicFrame>
        <p:nvGraphicFramePr>
          <p:cNvPr id="53" name="Object 87"/>
          <p:cNvGraphicFramePr>
            <a:graphicFrameLocks noChangeAspect="1"/>
          </p:cNvGraphicFramePr>
          <p:nvPr/>
        </p:nvGraphicFramePr>
        <p:xfrm>
          <a:off x="9458325" y="3798888"/>
          <a:ext cx="9509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公式" r:id="rId5" imgW="622440" imgH="216000" progId="Equation.3">
                  <p:embed/>
                </p:oleObj>
              </mc:Choice>
              <mc:Fallback>
                <p:oleObj name="公式" r:id="rId5" imgW="622440" imgH="2160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8325" y="3798888"/>
                        <a:ext cx="9509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Freeform 191"/>
          <p:cNvSpPr>
            <a:spLocks/>
          </p:cNvSpPr>
          <p:nvPr/>
        </p:nvSpPr>
        <p:spPr bwMode="auto">
          <a:xfrm flipV="1">
            <a:off x="4405313" y="5451475"/>
            <a:ext cx="388937" cy="504825"/>
          </a:xfrm>
          <a:custGeom>
            <a:avLst/>
            <a:gdLst>
              <a:gd name="T0" fmla="*/ 0 w 1834"/>
              <a:gd name="T1" fmla="*/ 182741 h 915"/>
              <a:gd name="T2" fmla="*/ 98401 w 1834"/>
              <a:gd name="T3" fmla="*/ 394 h 915"/>
              <a:gd name="T4" fmla="*/ 193833 w 1834"/>
              <a:gd name="T5" fmla="*/ 180378 h 915"/>
              <a:gd name="T6" fmla="*/ 290749 w 1834"/>
              <a:gd name="T7" fmla="*/ 360362 h 915"/>
              <a:gd name="T8" fmla="*/ 388938 w 1834"/>
              <a:gd name="T9" fmla="*/ 180378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Freeform 192"/>
          <p:cNvSpPr>
            <a:spLocks/>
          </p:cNvSpPr>
          <p:nvPr/>
        </p:nvSpPr>
        <p:spPr bwMode="auto">
          <a:xfrm>
            <a:off x="4405313" y="1971675"/>
            <a:ext cx="388937" cy="144463"/>
          </a:xfrm>
          <a:custGeom>
            <a:avLst/>
            <a:gdLst>
              <a:gd name="T0" fmla="*/ 0 w 1834"/>
              <a:gd name="T1" fmla="*/ 36226 h 915"/>
              <a:gd name="T2" fmla="*/ 98401 w 1834"/>
              <a:gd name="T3" fmla="*/ 78 h 915"/>
              <a:gd name="T4" fmla="*/ 193832 w 1834"/>
              <a:gd name="T5" fmla="*/ 35758 h 915"/>
              <a:gd name="T6" fmla="*/ 290748 w 1834"/>
              <a:gd name="T7" fmla="*/ 71437 h 915"/>
              <a:gd name="T8" fmla="*/ 388937 w 1834"/>
              <a:gd name="T9" fmla="*/ 35758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4" h="915">
                <a:moveTo>
                  <a:pt x="0" y="464"/>
                </a:moveTo>
                <a:cubicBezTo>
                  <a:pt x="156" y="233"/>
                  <a:pt x="312" y="2"/>
                  <a:pt x="464" y="1"/>
                </a:cubicBezTo>
                <a:cubicBezTo>
                  <a:pt x="616" y="0"/>
                  <a:pt x="763" y="306"/>
                  <a:pt x="914" y="458"/>
                </a:cubicBezTo>
                <a:cubicBezTo>
                  <a:pt x="1065" y="610"/>
                  <a:pt x="1218" y="915"/>
                  <a:pt x="1371" y="915"/>
                </a:cubicBezTo>
                <a:cubicBezTo>
                  <a:pt x="1524" y="915"/>
                  <a:pt x="1757" y="530"/>
                  <a:pt x="1834" y="45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sm" len="med"/>
          </a:ln>
          <a:effectLst/>
          <a:extLst/>
        </p:spPr>
        <p:txBody>
          <a:bodyPr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8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482850" y="3886200"/>
            <a:ext cx="7556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222750" y="4975225"/>
            <a:ext cx="7540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222750" y="5715000"/>
            <a:ext cx="7540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222750" y="2844800"/>
            <a:ext cx="7540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222750" y="2049463"/>
            <a:ext cx="7540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日期占位符 6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5DA136-ACE9-4F86-9A35-BFF738DF572F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61988-0350-483C-9C29-8C83494FD666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9" grpId="0" animBg="1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2425" y="439738"/>
            <a:ext cx="8305800" cy="6143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zh-CN" sz="2600" b="1" kern="0" dirty="0" smtClean="0">
                <a:ea typeface="+mn-ea"/>
                <a:cs typeface="Times New Roman" panose="02020603050405020304" pitchFamily="18" charset="0"/>
              </a:rPr>
              <a:t>(2)</a:t>
            </a:r>
            <a:r>
              <a:rPr kumimoji="0" lang="zh-CN" altLang="en-US" sz="2600" b="1" kern="0" dirty="0">
                <a:ea typeface="+mn-ea"/>
                <a:cs typeface="Times New Roman" panose="02020603050405020304" pitchFamily="18" charset="0"/>
              </a:rPr>
              <a:t>深反馈条件</a:t>
            </a:r>
            <a:r>
              <a:rPr kumimoji="0" lang="zh-CN" altLang="en-US" sz="2600" b="1" kern="0" dirty="0" smtClean="0">
                <a:ea typeface="+mn-ea"/>
                <a:cs typeface="Times New Roman" panose="02020603050405020304" pitchFamily="18" charset="0"/>
              </a:rPr>
              <a:t>下，反馈信号和输入信号近似相等</a:t>
            </a:r>
            <a:endParaRPr lang="zh-CN" altLang="en-US" sz="2600" b="1" kern="0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686050" y="2147888"/>
            <a:ext cx="4991100" cy="528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若 </a:t>
            </a:r>
            <a:r>
              <a:rPr kumimoji="0" lang="en-US" altLang="zh-CN" sz="2400" b="1" i="1" kern="0" dirty="0" smtClean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1 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或 </a:t>
            </a:r>
            <a:r>
              <a:rPr kumimoji="0" lang="en-US" altLang="zh-CN" sz="2400" b="1" i="1" kern="0" dirty="0" smtClean="0">
                <a:solidFill>
                  <a:srgbClr val="FF0000"/>
                </a:solidFill>
                <a:latin typeface="+mn-lt"/>
                <a:ea typeface="+mn-ea"/>
              </a:rPr>
              <a:t>AF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1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en-US" altLang="zh-CN" sz="2400" b="1" kern="0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kumimoji="0" lang="zh-CN" altLang="en-US" sz="2400" b="1" kern="0" dirty="0" smtClean="0">
                <a:solidFill>
                  <a:srgbClr val="0000FF"/>
                </a:solidFill>
                <a:latin typeface="+mn-ea"/>
                <a:ea typeface="+mn-ea"/>
              </a:rPr>
              <a:t>深反馈</a:t>
            </a:r>
          </a:p>
        </p:txBody>
      </p:sp>
      <p:graphicFrame>
        <p:nvGraphicFramePr>
          <p:cNvPr id="6346" name="Object 202"/>
          <p:cNvGraphicFramePr>
            <a:graphicFrameLocks noChangeAspect="1"/>
          </p:cNvGraphicFramePr>
          <p:nvPr/>
        </p:nvGraphicFramePr>
        <p:xfrm>
          <a:off x="2746375" y="1200150"/>
          <a:ext cx="2108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1200150"/>
                        <a:ext cx="2108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3"/>
          <p:cNvGraphicFramePr>
            <a:graphicFrameLocks noChangeAspect="1"/>
          </p:cNvGraphicFramePr>
          <p:nvPr/>
        </p:nvGraphicFramePr>
        <p:xfrm>
          <a:off x="6184900" y="130651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1306513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4"/>
          <p:cNvGraphicFramePr>
            <a:graphicFrameLocks noChangeAspect="1"/>
          </p:cNvGraphicFramePr>
          <p:nvPr/>
        </p:nvGraphicFramePr>
        <p:xfrm>
          <a:off x="4041775" y="3027363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027363"/>
                        <a:ext cx="170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94138" y="2979738"/>
            <a:ext cx="2811462" cy="525462"/>
          </a:xfrm>
          <a:prstGeom prst="rect">
            <a:avLst/>
          </a:prstGeom>
          <a:noFill/>
          <a:ln w="38100">
            <a:solidFill>
              <a:srgbClr val="6600CC"/>
            </a:solidFill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27900" y="2124075"/>
            <a:ext cx="642938" cy="528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2400" b="1" kern="0" dirty="0" smtClean="0">
                <a:latin typeface="+mn-lt"/>
                <a:ea typeface="+mn-ea"/>
              </a:rPr>
              <a:t>则 </a:t>
            </a:r>
            <a:endParaRPr kumimoji="0" lang="zh-CN" altLang="en-US" sz="2400" b="1" kern="0" dirty="0" smtClean="0">
              <a:latin typeface="+mn-ea"/>
              <a:ea typeface="+mn-ea"/>
            </a:endParaRPr>
          </a:p>
        </p:txBody>
      </p:sp>
      <p:graphicFrame>
        <p:nvGraphicFramePr>
          <p:cNvPr id="9" name="Object 205"/>
          <p:cNvGraphicFramePr>
            <a:graphicFrameLocks noChangeAspect="1"/>
          </p:cNvGraphicFramePr>
          <p:nvPr/>
        </p:nvGraphicFramePr>
        <p:xfrm>
          <a:off x="5842000" y="3027363"/>
          <a:ext cx="636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9" imgW="317160" imgH="228600" progId="Equation.DSMT4">
                  <p:embed/>
                </p:oleObj>
              </mc:Choice>
              <mc:Fallback>
                <p:oleObj name="Equation" r:id="rId9" imgW="317160" imgH="2286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027363"/>
                        <a:ext cx="6365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52425" y="3968750"/>
            <a:ext cx="6935788" cy="614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zh-CN" sz="2600" b="1" kern="0" dirty="0" smtClean="0">
                <a:ea typeface="+mn-ea"/>
                <a:cs typeface="Times New Roman" panose="02020603050405020304" pitchFamily="18" charset="0"/>
              </a:rPr>
              <a:t>(3)</a:t>
            </a:r>
            <a:r>
              <a:rPr kumimoji="0" lang="zh-CN" altLang="en-US" sz="2600" b="1" kern="0" dirty="0" smtClean="0">
                <a:ea typeface="+mn-ea"/>
                <a:cs typeface="Times New Roman" panose="02020603050405020304" pitchFamily="18" charset="0"/>
              </a:rPr>
              <a:t>深反馈条件下，闭环增益只与反馈网络有关</a:t>
            </a:r>
          </a:p>
        </p:txBody>
      </p:sp>
      <p:graphicFrame>
        <p:nvGraphicFramePr>
          <p:cNvPr id="11" name="Object 206"/>
          <p:cNvGraphicFramePr>
            <a:graphicFrameLocks noChangeAspect="1"/>
          </p:cNvGraphicFramePr>
          <p:nvPr/>
        </p:nvGraphicFramePr>
        <p:xfrm>
          <a:off x="4060825" y="4805363"/>
          <a:ext cx="22590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公式" r:id="rId11" imgW="1129810" imgH="406224" progId="Equation.3">
                  <p:embed/>
                </p:oleObj>
              </mc:Choice>
              <mc:Fallback>
                <p:oleObj name="公式" r:id="rId11" imgW="1129810" imgH="406224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805363"/>
                        <a:ext cx="22590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894138" y="4765675"/>
            <a:ext cx="2592387" cy="10080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sm" len="med"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077BED-F70F-49A9-83C8-3ED038844CCD}" type="datetime1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4424-968A-4141-B480-435485220F4A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/>
      <p:bldP spid="10" grpId="0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2761</Words>
  <Application>Microsoft Office PowerPoint</Application>
  <PresentationFormat>宽屏</PresentationFormat>
  <Paragraphs>1384</Paragraphs>
  <Slides>72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97" baseType="lpstr">
      <vt:lpstr>仿宋_GB2312</vt:lpstr>
      <vt:lpstr>黑体</vt:lpstr>
      <vt:lpstr>华文楷体</vt:lpstr>
      <vt:lpstr>华文新魏</vt:lpstr>
      <vt:lpstr>宋体</vt:lpstr>
      <vt:lpstr>幼圆</vt:lpstr>
      <vt:lpstr>Arial</vt:lpstr>
      <vt:lpstr>Calibri</vt:lpstr>
      <vt:lpstr>Calibri Light</vt:lpstr>
      <vt:lpstr>Century Gothic</vt:lpstr>
      <vt:lpstr>Lucida Console</vt:lpstr>
      <vt:lpstr>Symbol</vt:lpstr>
      <vt:lpstr>Times New Roman</vt:lpstr>
      <vt:lpstr>Tw Cen MT</vt:lpstr>
      <vt:lpstr>Verdana</vt:lpstr>
      <vt:lpstr>Wingdings</vt:lpstr>
      <vt:lpstr>Wingdings 2</vt:lpstr>
      <vt:lpstr>Wingdings 3</vt:lpstr>
      <vt:lpstr>Office 主题</vt:lpstr>
      <vt:lpstr>水滴</vt:lpstr>
      <vt:lpstr>丝状</vt:lpstr>
      <vt:lpstr>Equation</vt:lpstr>
      <vt:lpstr>VISIO</vt:lpstr>
      <vt:lpstr>Visio</vt:lpstr>
      <vt:lpstr>公式</vt:lpstr>
      <vt:lpstr>负反馈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负反馈</dc:title>
  <dc:creator>win7</dc:creator>
  <cp:lastModifiedBy>yhx</cp:lastModifiedBy>
  <cp:revision>168</cp:revision>
  <dcterms:created xsi:type="dcterms:W3CDTF">2017-04-18T06:44:54Z</dcterms:created>
  <dcterms:modified xsi:type="dcterms:W3CDTF">2020-03-13T16:23:02Z</dcterms:modified>
</cp:coreProperties>
</file>