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8"/>
  </p:notesMasterIdLst>
  <p:sldIdLst>
    <p:sldId id="256" r:id="rId3"/>
    <p:sldId id="860" r:id="rId4"/>
    <p:sldId id="946" r:id="rId5"/>
    <p:sldId id="947" r:id="rId6"/>
    <p:sldId id="948" r:id="rId7"/>
    <p:sldId id="949" r:id="rId8"/>
    <p:sldId id="950" r:id="rId9"/>
    <p:sldId id="951" r:id="rId10"/>
    <p:sldId id="911" r:id="rId11"/>
    <p:sldId id="935" r:id="rId12"/>
    <p:sldId id="912" r:id="rId13"/>
    <p:sldId id="952" r:id="rId14"/>
    <p:sldId id="953" r:id="rId15"/>
    <p:sldId id="913" r:id="rId16"/>
    <p:sldId id="940" r:id="rId17"/>
    <p:sldId id="914" r:id="rId18"/>
    <p:sldId id="918" r:id="rId19"/>
    <p:sldId id="936" r:id="rId20"/>
    <p:sldId id="919" r:id="rId21"/>
    <p:sldId id="954" r:id="rId22"/>
    <p:sldId id="955" r:id="rId23"/>
    <p:sldId id="865" r:id="rId24"/>
    <p:sldId id="939" r:id="rId25"/>
    <p:sldId id="907" r:id="rId26"/>
    <p:sldId id="938" r:id="rId27"/>
    <p:sldId id="903" r:id="rId28"/>
    <p:sldId id="957" r:id="rId29"/>
    <p:sldId id="958" r:id="rId30"/>
    <p:sldId id="867" r:id="rId31"/>
    <p:sldId id="878" r:id="rId32"/>
    <p:sldId id="879" r:id="rId33"/>
    <p:sldId id="941" r:id="rId34"/>
    <p:sldId id="917" r:id="rId35"/>
    <p:sldId id="942" r:id="rId36"/>
    <p:sldId id="868" r:id="rId37"/>
    <p:sldId id="934" r:id="rId38"/>
    <p:sldId id="944" r:id="rId39"/>
    <p:sldId id="908" r:id="rId40"/>
    <p:sldId id="872" r:id="rId41"/>
    <p:sldId id="959" r:id="rId42"/>
    <p:sldId id="945" r:id="rId43"/>
    <p:sldId id="873" r:id="rId44"/>
    <p:sldId id="900" r:id="rId45"/>
    <p:sldId id="901" r:id="rId46"/>
    <p:sldId id="288" r:id="rId4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FFFF"/>
    <a:srgbClr val="000066"/>
    <a:srgbClr val="CCFF33"/>
    <a:srgbClr val="99FF33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howGuides="1">
      <p:cViewPr varScale="1">
        <p:scale>
          <a:sx n="80" d="100"/>
          <a:sy n="80" d="100"/>
        </p:scale>
        <p:origin x="844" y="5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7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5EE236-311C-4473-9DDF-AB9F43ADEDF8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0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916113"/>
            <a:ext cx="8497888" cy="460851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rt-com.co.kr/online/ppt_gallery_1.ht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1588" y="0"/>
            <a:ext cx="9148762" cy="6851650"/>
            <a:chOff x="0" y="0"/>
            <a:chExt cx="5763" cy="4316"/>
          </a:xfrm>
        </p:grpSpPr>
        <p:sp>
          <p:nvSpPr>
            <p:cNvPr id="1039" name="未知"/>
            <p:cNvSpPr/>
            <p:nvPr/>
          </p:nvSpPr>
          <p:spPr>
            <a:xfrm>
              <a:off x="5044" y="2626"/>
              <a:ext cx="719" cy="1690"/>
            </a:xfrm>
            <a:custGeom>
              <a:avLst/>
              <a:gdLst>
                <a:gd name="txL" fmla="*/ 0 w 717"/>
                <a:gd name="txT" fmla="*/ 0 h 1690"/>
                <a:gd name="txR" fmla="*/ 717 w 717"/>
                <a:gd name="txB" fmla="*/ 1690 h 1690"/>
              </a:gdLst>
              <a:ahLst/>
              <a:cxnLst>
                <a:cxn ang="0">
                  <a:pos x="739" y="72"/>
                </a:cxn>
                <a:cxn ang="0">
                  <a:pos x="739" y="0"/>
                </a:cxn>
                <a:cxn ang="0">
                  <a:pos x="721" y="101"/>
                </a:cxn>
                <a:cxn ang="0">
                  <a:pos x="697" y="209"/>
                </a:cxn>
                <a:cxn ang="0">
                  <a:pos x="649" y="389"/>
                </a:cxn>
                <a:cxn ang="0">
                  <a:pos x="596" y="569"/>
                </a:cxn>
                <a:cxn ang="0">
                  <a:pos x="513" y="749"/>
                </a:cxn>
                <a:cxn ang="0">
                  <a:pos x="435" y="935"/>
                </a:cxn>
                <a:cxn ang="0">
                  <a:pos x="345" y="1121"/>
                </a:cxn>
                <a:cxn ang="0">
                  <a:pos x="244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56" y="1312"/>
                </a:cxn>
                <a:cxn ang="0">
                  <a:pos x="357" y="1121"/>
                </a:cxn>
                <a:cxn ang="0">
                  <a:pos x="447" y="935"/>
                </a:cxn>
                <a:cxn ang="0">
                  <a:pos x="525" y="749"/>
                </a:cxn>
                <a:cxn ang="0">
                  <a:pos x="607" y="569"/>
                </a:cxn>
                <a:cxn ang="0">
                  <a:pos x="661" y="389"/>
                </a:cxn>
                <a:cxn ang="0">
                  <a:pos x="709" y="209"/>
                </a:cxn>
                <a:cxn ang="0">
                  <a:pos x="727" y="143"/>
                </a:cxn>
                <a:cxn ang="0">
                  <a:pos x="739" y="72"/>
                </a:cxn>
                <a:cxn ang="0">
                  <a:pos x="739" y="72"/>
                </a:cxn>
              </a:cxnLst>
              <a:rect l="txL" t="txT" r="txR" b="tx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未知"/>
            <p:cNvSpPr/>
            <p:nvPr/>
          </p:nvSpPr>
          <p:spPr>
            <a:xfrm>
              <a:off x="5385" y="3794"/>
              <a:ext cx="378" cy="522"/>
            </a:xfrm>
            <a:custGeom>
              <a:avLst/>
              <a:gdLst>
                <a:gd name="txL" fmla="*/ 0 w 377"/>
                <a:gd name="txT" fmla="*/ 0 h 522"/>
                <a:gd name="txR" fmla="*/ 377 w 377"/>
                <a:gd name="txB" fmla="*/ 522 h 522"/>
              </a:gdLst>
              <a:ahLst/>
              <a:cxnLst>
                <a:cxn ang="0">
                  <a:pos x="388" y="0"/>
                </a:cxn>
                <a:cxn ang="0">
                  <a:pos x="304" y="132"/>
                </a:cxn>
                <a:cxn ang="0">
                  <a:pos x="215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15" y="282"/>
                </a:cxn>
                <a:cxn ang="0">
                  <a:pos x="388" y="24"/>
                </a:cxn>
                <a:cxn ang="0">
                  <a:pos x="388" y="0"/>
                </a:cxn>
                <a:cxn ang="0">
                  <a:pos x="388" y="0"/>
                </a:cxn>
              </a:cxnLst>
              <a:rect l="txL" t="txT" r="txR" b="tx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未知"/>
            <p:cNvSpPr/>
            <p:nvPr/>
          </p:nvSpPr>
          <p:spPr>
            <a:xfrm>
              <a:off x="5679" y="4214"/>
              <a:ext cx="84" cy="102"/>
            </a:xfrm>
            <a:custGeom>
              <a:avLst/>
              <a:gdLst>
                <a:gd name="txL" fmla="*/ 0 w 84"/>
                <a:gd name="txT" fmla="*/ 0 h 102"/>
                <a:gd name="txR" fmla="*/ 84 w 84"/>
                <a:gd name="txB" fmla="*/ 102 h 102"/>
              </a:gdLst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txL" t="txT" r="txR" b="tx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2" name="Group 6"/>
            <p:cNvGrpSpPr/>
            <p:nvPr/>
          </p:nvGrpSpPr>
          <p:grpSpPr>
            <a:xfrm>
              <a:off x="287" y="0"/>
              <a:ext cx="5098" cy="4316"/>
              <a:chOff x="0" y="0"/>
              <a:chExt cx="5098" cy="4316"/>
            </a:xfrm>
          </p:grpSpPr>
          <p:sp>
            <p:nvSpPr>
              <p:cNvPr id="1062" name="未知"/>
              <p:cNvSpPr/>
              <p:nvPr userDrawn="1"/>
            </p:nvSpPr>
            <p:spPr>
              <a:xfrm>
                <a:off x="2501" y="0"/>
                <a:ext cx="72" cy="4316"/>
              </a:xfrm>
              <a:custGeom>
                <a:avLst/>
                <a:gdLst>
                  <a:gd name="txL" fmla="*/ 0 w 72"/>
                  <a:gd name="txT" fmla="*/ 0 h 4316"/>
                  <a:gd name="txR" fmla="*/ 72 w 72"/>
                  <a:gd name="txB" fmla="*/ 4316 h 4316"/>
                </a:gdLst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未知"/>
              <p:cNvSpPr/>
              <p:nvPr userDrawn="1"/>
            </p:nvSpPr>
            <p:spPr>
              <a:xfrm>
                <a:off x="2801" y="0"/>
                <a:ext cx="174" cy="4316"/>
              </a:xfrm>
              <a:custGeom>
                <a:avLst/>
                <a:gdLst>
                  <a:gd name="txL" fmla="*/ 0 w 174"/>
                  <a:gd name="txT" fmla="*/ 0 h 4316"/>
                  <a:gd name="txR" fmla="*/ 174 w 174"/>
                  <a:gd name="txB" fmla="*/ 4316 h 4316"/>
                </a:gdLst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txL" t="txT" r="txR" b="tx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未知"/>
              <p:cNvSpPr/>
              <p:nvPr userDrawn="1"/>
            </p:nvSpPr>
            <p:spPr>
              <a:xfrm>
                <a:off x="3070" y="0"/>
                <a:ext cx="337" cy="4316"/>
              </a:xfrm>
              <a:custGeom>
                <a:avLst/>
                <a:gdLst>
                  <a:gd name="txL" fmla="*/ 0 w 335"/>
                  <a:gd name="txT" fmla="*/ 0 h 4316"/>
                  <a:gd name="txR" fmla="*/ 335 w 335"/>
                  <a:gd name="txB" fmla="*/ 4316 h 4316"/>
                </a:gdLst>
                <a:ahLst/>
                <a:cxnLst>
                  <a:cxn ang="0">
                    <a:pos x="351" y="2014"/>
                  </a:cxn>
                  <a:cxn ang="0">
                    <a:pos x="339" y="1726"/>
                  </a:cxn>
                  <a:cxn ang="0">
                    <a:pos x="315" y="1445"/>
                  </a:cxn>
                  <a:cxn ang="0">
                    <a:pos x="285" y="1175"/>
                  </a:cxn>
                  <a:cxn ang="0">
                    <a:pos x="239" y="917"/>
                  </a:cxn>
                  <a:cxn ang="0">
                    <a:pos x="197" y="665"/>
                  </a:cxn>
                  <a:cxn ang="0">
                    <a:pos x="143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31" y="432"/>
                  </a:cxn>
                  <a:cxn ang="0">
                    <a:pos x="185" y="665"/>
                  </a:cxn>
                  <a:cxn ang="0">
                    <a:pos x="227" y="917"/>
                  </a:cxn>
                  <a:cxn ang="0">
                    <a:pos x="272" y="1175"/>
                  </a:cxn>
                  <a:cxn ang="0">
                    <a:pos x="303" y="1445"/>
                  </a:cxn>
                  <a:cxn ang="0">
                    <a:pos x="327" y="1726"/>
                  </a:cxn>
                  <a:cxn ang="0">
                    <a:pos x="339" y="2014"/>
                  </a:cxn>
                  <a:cxn ang="0">
                    <a:pos x="345" y="2314"/>
                  </a:cxn>
                  <a:cxn ang="0">
                    <a:pos x="339" y="2608"/>
                  </a:cxn>
                  <a:cxn ang="0">
                    <a:pos x="327" y="2907"/>
                  </a:cxn>
                  <a:cxn ang="0">
                    <a:pos x="303" y="3201"/>
                  </a:cxn>
                  <a:cxn ang="0">
                    <a:pos x="279" y="3489"/>
                  </a:cxn>
                  <a:cxn ang="0">
                    <a:pos x="227" y="3777"/>
                  </a:cxn>
                  <a:cxn ang="0">
                    <a:pos x="185" y="4052"/>
                  </a:cxn>
                  <a:cxn ang="0">
                    <a:pos x="131" y="4316"/>
                  </a:cxn>
                  <a:cxn ang="0">
                    <a:pos x="143" y="4316"/>
                  </a:cxn>
                  <a:cxn ang="0">
                    <a:pos x="197" y="4052"/>
                  </a:cxn>
                  <a:cxn ang="0">
                    <a:pos x="239" y="3777"/>
                  </a:cxn>
                  <a:cxn ang="0">
                    <a:pos x="291" y="3489"/>
                  </a:cxn>
                  <a:cxn ang="0">
                    <a:pos x="315" y="3201"/>
                  </a:cxn>
                  <a:cxn ang="0">
                    <a:pos x="339" y="2907"/>
                  </a:cxn>
                  <a:cxn ang="0">
                    <a:pos x="351" y="2608"/>
                  </a:cxn>
                  <a:cxn ang="0">
                    <a:pos x="357" y="2314"/>
                  </a:cxn>
                  <a:cxn ang="0">
                    <a:pos x="351" y="2014"/>
                  </a:cxn>
                  <a:cxn ang="0">
                    <a:pos x="351" y="2014"/>
                  </a:cxn>
                </a:cxnLst>
                <a:rect l="txL" t="txT" r="txR" b="tx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未知"/>
              <p:cNvSpPr/>
              <p:nvPr userDrawn="1"/>
            </p:nvSpPr>
            <p:spPr>
              <a:xfrm>
                <a:off x="3388" y="0"/>
                <a:ext cx="427" cy="4316"/>
              </a:xfrm>
              <a:custGeom>
                <a:avLst/>
                <a:gdLst>
                  <a:gd name="txL" fmla="*/ 0 w 425"/>
                  <a:gd name="txT" fmla="*/ 0 h 4316"/>
                  <a:gd name="txR" fmla="*/ 425 w 425"/>
                  <a:gd name="txB" fmla="*/ 4316 h 4316"/>
                </a:gdLst>
                <a:ahLst/>
                <a:cxnLst>
                  <a:cxn ang="0">
                    <a:pos x="435" y="1924"/>
                  </a:cxn>
                  <a:cxn ang="0">
                    <a:pos x="417" y="1690"/>
                  </a:cxn>
                  <a:cxn ang="0">
                    <a:pos x="387" y="1457"/>
                  </a:cxn>
                  <a:cxn ang="0">
                    <a:pos x="351" y="1229"/>
                  </a:cxn>
                  <a:cxn ang="0">
                    <a:pos x="292" y="1001"/>
                  </a:cxn>
                  <a:cxn ang="0">
                    <a:pos x="238" y="761"/>
                  </a:cxn>
                  <a:cxn ang="0">
                    <a:pos x="173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67" y="522"/>
                  </a:cxn>
                  <a:cxn ang="0">
                    <a:pos x="227" y="767"/>
                  </a:cxn>
                  <a:cxn ang="0">
                    <a:pos x="286" y="1001"/>
                  </a:cxn>
                  <a:cxn ang="0">
                    <a:pos x="337" y="1235"/>
                  </a:cxn>
                  <a:cxn ang="0">
                    <a:pos x="375" y="1463"/>
                  </a:cxn>
                  <a:cxn ang="0">
                    <a:pos x="405" y="1690"/>
                  </a:cxn>
                  <a:cxn ang="0">
                    <a:pos x="423" y="1924"/>
                  </a:cxn>
                  <a:cxn ang="0">
                    <a:pos x="435" y="2188"/>
                  </a:cxn>
                  <a:cxn ang="0">
                    <a:pos x="429" y="2458"/>
                  </a:cxn>
                  <a:cxn ang="0">
                    <a:pos x="417" y="2733"/>
                  </a:cxn>
                  <a:cxn ang="0">
                    <a:pos x="387" y="3021"/>
                  </a:cxn>
                  <a:cxn ang="0">
                    <a:pos x="351" y="3321"/>
                  </a:cxn>
                  <a:cxn ang="0">
                    <a:pos x="286" y="3639"/>
                  </a:cxn>
                  <a:cxn ang="0">
                    <a:pos x="215" y="3968"/>
                  </a:cxn>
                  <a:cxn ang="0">
                    <a:pos x="137" y="4316"/>
                  </a:cxn>
                  <a:cxn ang="0">
                    <a:pos x="149" y="4316"/>
                  </a:cxn>
                  <a:cxn ang="0">
                    <a:pos x="227" y="3968"/>
                  </a:cxn>
                  <a:cxn ang="0">
                    <a:pos x="298" y="3639"/>
                  </a:cxn>
                  <a:cxn ang="0">
                    <a:pos x="363" y="3321"/>
                  </a:cxn>
                  <a:cxn ang="0">
                    <a:pos x="399" y="3021"/>
                  </a:cxn>
                  <a:cxn ang="0">
                    <a:pos x="429" y="2733"/>
                  </a:cxn>
                  <a:cxn ang="0">
                    <a:pos x="441" y="2458"/>
                  </a:cxn>
                  <a:cxn ang="0">
                    <a:pos x="447" y="2188"/>
                  </a:cxn>
                  <a:cxn ang="0">
                    <a:pos x="435" y="1924"/>
                  </a:cxn>
                  <a:cxn ang="0">
                    <a:pos x="435" y="1924"/>
                  </a:cxn>
                </a:cxnLst>
                <a:rect l="txL" t="txT" r="txR" b="tx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未知"/>
              <p:cNvSpPr/>
              <p:nvPr userDrawn="1"/>
            </p:nvSpPr>
            <p:spPr>
              <a:xfrm>
                <a:off x="3658" y="0"/>
                <a:ext cx="558" cy="4316"/>
              </a:xfrm>
              <a:custGeom>
                <a:avLst/>
                <a:gdLst>
                  <a:gd name="txL" fmla="*/ 0 w 556"/>
                  <a:gd name="txT" fmla="*/ 0 h 4316"/>
                  <a:gd name="txR" fmla="*/ 556 w 556"/>
                  <a:gd name="txB" fmla="*/ 4316 h 4316"/>
                </a:gdLst>
                <a:ahLst/>
                <a:cxnLst>
                  <a:cxn ang="0">
                    <a:pos x="578" y="2020"/>
                  </a:cxn>
                  <a:cxn ang="0">
                    <a:pos x="560" y="1732"/>
                  </a:cxn>
                  <a:cxn ang="0">
                    <a:pos x="525" y="1445"/>
                  </a:cxn>
                  <a:cxn ang="0">
                    <a:pos x="477" y="1175"/>
                  </a:cxn>
                  <a:cxn ang="0">
                    <a:pos x="406" y="911"/>
                  </a:cxn>
                  <a:cxn ang="0">
                    <a:pos x="328" y="659"/>
                  </a:cxn>
                  <a:cxn ang="0">
                    <a:pos x="239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27" y="426"/>
                  </a:cxn>
                  <a:cxn ang="0">
                    <a:pos x="316" y="659"/>
                  </a:cxn>
                  <a:cxn ang="0">
                    <a:pos x="394" y="911"/>
                  </a:cxn>
                  <a:cxn ang="0">
                    <a:pos x="465" y="1175"/>
                  </a:cxn>
                  <a:cxn ang="0">
                    <a:pos x="513" y="1445"/>
                  </a:cxn>
                  <a:cxn ang="0">
                    <a:pos x="548" y="1732"/>
                  </a:cxn>
                  <a:cxn ang="0">
                    <a:pos x="566" y="2020"/>
                  </a:cxn>
                  <a:cxn ang="0">
                    <a:pos x="566" y="2326"/>
                  </a:cxn>
                  <a:cxn ang="0">
                    <a:pos x="554" y="2632"/>
                  </a:cxn>
                  <a:cxn ang="0">
                    <a:pos x="525" y="2931"/>
                  </a:cxn>
                  <a:cxn ang="0">
                    <a:pos x="477" y="3225"/>
                  </a:cxn>
                  <a:cxn ang="0">
                    <a:pos x="400" y="3513"/>
                  </a:cxn>
                  <a:cxn ang="0">
                    <a:pos x="322" y="3788"/>
                  </a:cxn>
                  <a:cxn ang="0">
                    <a:pos x="227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39" y="4058"/>
                  </a:cxn>
                  <a:cxn ang="0">
                    <a:pos x="334" y="3788"/>
                  </a:cxn>
                  <a:cxn ang="0">
                    <a:pos x="412" y="3513"/>
                  </a:cxn>
                  <a:cxn ang="0">
                    <a:pos x="489" y="3225"/>
                  </a:cxn>
                  <a:cxn ang="0">
                    <a:pos x="537" y="2931"/>
                  </a:cxn>
                  <a:cxn ang="0">
                    <a:pos x="566" y="2632"/>
                  </a:cxn>
                  <a:cxn ang="0">
                    <a:pos x="578" y="2326"/>
                  </a:cxn>
                  <a:cxn ang="0">
                    <a:pos x="578" y="2020"/>
                  </a:cxn>
                  <a:cxn ang="0">
                    <a:pos x="578" y="2020"/>
                  </a:cxn>
                </a:cxnLst>
                <a:rect l="txL" t="txT" r="txR" b="tx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未知"/>
              <p:cNvSpPr/>
              <p:nvPr userDrawn="1"/>
            </p:nvSpPr>
            <p:spPr>
              <a:xfrm>
                <a:off x="3958" y="0"/>
                <a:ext cx="690" cy="4316"/>
              </a:xfrm>
              <a:custGeom>
                <a:avLst/>
                <a:gdLst>
                  <a:gd name="txL" fmla="*/ 0 w 688"/>
                  <a:gd name="txT" fmla="*/ 0 h 4316"/>
                  <a:gd name="txR" fmla="*/ 688 w 688"/>
                  <a:gd name="txB" fmla="*/ 4316 h 4316"/>
                </a:gdLst>
                <a:ahLst/>
                <a:cxnLst>
                  <a:cxn ang="0">
                    <a:pos x="710" y="2086"/>
                  </a:cxn>
                  <a:cxn ang="0">
                    <a:pos x="692" y="1810"/>
                  </a:cxn>
                  <a:cxn ang="0">
                    <a:pos x="656" y="1541"/>
                  </a:cxn>
                  <a:cxn ang="0">
                    <a:pos x="596" y="1271"/>
                  </a:cxn>
                  <a:cxn ang="0">
                    <a:pos x="508" y="1007"/>
                  </a:cxn>
                  <a:cxn ang="0">
                    <a:pos x="412" y="749"/>
                  </a:cxn>
                  <a:cxn ang="0">
                    <a:pos x="304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92" y="492"/>
                  </a:cxn>
                  <a:cxn ang="0">
                    <a:pos x="400" y="749"/>
                  </a:cxn>
                  <a:cxn ang="0">
                    <a:pos x="496" y="1007"/>
                  </a:cxn>
                  <a:cxn ang="0">
                    <a:pos x="584" y="1271"/>
                  </a:cxn>
                  <a:cxn ang="0">
                    <a:pos x="644" y="1541"/>
                  </a:cxn>
                  <a:cxn ang="0">
                    <a:pos x="680" y="1810"/>
                  </a:cxn>
                  <a:cxn ang="0">
                    <a:pos x="698" y="2086"/>
                  </a:cxn>
                  <a:cxn ang="0">
                    <a:pos x="698" y="2368"/>
                  </a:cxn>
                  <a:cxn ang="0">
                    <a:pos x="680" y="2650"/>
                  </a:cxn>
                  <a:cxn ang="0">
                    <a:pos x="638" y="2931"/>
                  </a:cxn>
                  <a:cxn ang="0">
                    <a:pos x="578" y="3213"/>
                  </a:cxn>
                  <a:cxn ang="0">
                    <a:pos x="484" y="3495"/>
                  </a:cxn>
                  <a:cxn ang="0">
                    <a:pos x="382" y="3777"/>
                  </a:cxn>
                  <a:cxn ang="0">
                    <a:pos x="262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74" y="4046"/>
                  </a:cxn>
                  <a:cxn ang="0">
                    <a:pos x="394" y="3777"/>
                  </a:cxn>
                  <a:cxn ang="0">
                    <a:pos x="496" y="3495"/>
                  </a:cxn>
                  <a:cxn ang="0">
                    <a:pos x="590" y="3219"/>
                  </a:cxn>
                  <a:cxn ang="0">
                    <a:pos x="650" y="2937"/>
                  </a:cxn>
                  <a:cxn ang="0">
                    <a:pos x="692" y="2656"/>
                  </a:cxn>
                  <a:cxn ang="0">
                    <a:pos x="710" y="2368"/>
                  </a:cxn>
                  <a:cxn ang="0">
                    <a:pos x="710" y="2086"/>
                  </a:cxn>
                  <a:cxn ang="0">
                    <a:pos x="710" y="2086"/>
                  </a:cxn>
                </a:cxnLst>
                <a:rect l="txL" t="txT" r="txR" b="tx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未知"/>
              <p:cNvSpPr/>
              <p:nvPr userDrawn="1"/>
            </p:nvSpPr>
            <p:spPr>
              <a:xfrm>
                <a:off x="4234" y="0"/>
                <a:ext cx="864" cy="4316"/>
              </a:xfrm>
              <a:custGeom>
                <a:avLst/>
                <a:gdLst>
                  <a:gd name="txL" fmla="*/ 0 w 861"/>
                  <a:gd name="txT" fmla="*/ 0 h 4316"/>
                  <a:gd name="txR" fmla="*/ 861 w 861"/>
                  <a:gd name="txB" fmla="*/ 4316 h 4316"/>
                </a:gdLst>
                <a:ahLst/>
                <a:cxnLst>
                  <a:cxn ang="0">
                    <a:pos x="888" y="2128"/>
                  </a:cxn>
                  <a:cxn ang="0">
                    <a:pos x="864" y="1834"/>
                  </a:cxn>
                  <a:cxn ang="0">
                    <a:pos x="841" y="1684"/>
                  </a:cxn>
                  <a:cxn ang="0">
                    <a:pos x="817" y="1541"/>
                  </a:cxn>
                  <a:cxn ang="0">
                    <a:pos x="781" y="1397"/>
                  </a:cxn>
                  <a:cxn ang="0">
                    <a:pos x="742" y="1253"/>
                  </a:cxn>
                  <a:cxn ang="0">
                    <a:pos x="686" y="1115"/>
                  </a:cxn>
                  <a:cxn ang="0">
                    <a:pos x="632" y="977"/>
                  </a:cxn>
                  <a:cxn ang="0">
                    <a:pos x="513" y="719"/>
                  </a:cxn>
                  <a:cxn ang="0">
                    <a:pos x="364" y="468"/>
                  </a:cxn>
                  <a:cxn ang="0">
                    <a:pos x="203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91" y="228"/>
                  </a:cxn>
                  <a:cxn ang="0">
                    <a:pos x="352" y="468"/>
                  </a:cxn>
                  <a:cxn ang="0">
                    <a:pos x="501" y="719"/>
                  </a:cxn>
                  <a:cxn ang="0">
                    <a:pos x="620" y="983"/>
                  </a:cxn>
                  <a:cxn ang="0">
                    <a:pos x="674" y="1121"/>
                  </a:cxn>
                  <a:cxn ang="0">
                    <a:pos x="724" y="1259"/>
                  </a:cxn>
                  <a:cxn ang="0">
                    <a:pos x="769" y="1403"/>
                  </a:cxn>
                  <a:cxn ang="0">
                    <a:pos x="805" y="1547"/>
                  </a:cxn>
                  <a:cxn ang="0">
                    <a:pos x="835" y="1690"/>
                  </a:cxn>
                  <a:cxn ang="0">
                    <a:pos x="852" y="1834"/>
                  </a:cxn>
                  <a:cxn ang="0">
                    <a:pos x="870" y="1984"/>
                  </a:cxn>
                  <a:cxn ang="0">
                    <a:pos x="876" y="2128"/>
                  </a:cxn>
                  <a:cxn ang="0">
                    <a:pos x="882" y="2278"/>
                  </a:cxn>
                  <a:cxn ang="0">
                    <a:pos x="876" y="2428"/>
                  </a:cxn>
                  <a:cxn ang="0">
                    <a:pos x="864" y="2572"/>
                  </a:cxn>
                  <a:cxn ang="0">
                    <a:pos x="852" y="2721"/>
                  </a:cxn>
                  <a:cxn ang="0">
                    <a:pos x="829" y="2865"/>
                  </a:cxn>
                  <a:cxn ang="0">
                    <a:pos x="799" y="3015"/>
                  </a:cxn>
                  <a:cxn ang="0">
                    <a:pos x="757" y="3159"/>
                  </a:cxn>
                  <a:cxn ang="0">
                    <a:pos x="704" y="3303"/>
                  </a:cxn>
                  <a:cxn ang="0">
                    <a:pos x="608" y="3567"/>
                  </a:cxn>
                  <a:cxn ang="0">
                    <a:pos x="495" y="3824"/>
                  </a:cxn>
                  <a:cxn ang="0">
                    <a:pos x="346" y="4076"/>
                  </a:cxn>
                  <a:cxn ang="0">
                    <a:pos x="191" y="4316"/>
                  </a:cxn>
                  <a:cxn ang="0">
                    <a:pos x="203" y="4316"/>
                  </a:cxn>
                  <a:cxn ang="0">
                    <a:pos x="358" y="4076"/>
                  </a:cxn>
                  <a:cxn ang="0">
                    <a:pos x="507" y="3824"/>
                  </a:cxn>
                  <a:cxn ang="0">
                    <a:pos x="620" y="3573"/>
                  </a:cxn>
                  <a:cxn ang="0">
                    <a:pos x="716" y="3309"/>
                  </a:cxn>
                  <a:cxn ang="0">
                    <a:pos x="769" y="3165"/>
                  </a:cxn>
                  <a:cxn ang="0">
                    <a:pos x="811" y="3021"/>
                  </a:cxn>
                  <a:cxn ang="0">
                    <a:pos x="841" y="2871"/>
                  </a:cxn>
                  <a:cxn ang="0">
                    <a:pos x="864" y="2727"/>
                  </a:cxn>
                  <a:cxn ang="0">
                    <a:pos x="876" y="2578"/>
                  </a:cxn>
                  <a:cxn ang="0">
                    <a:pos x="888" y="2428"/>
                  </a:cxn>
                  <a:cxn ang="0">
                    <a:pos x="894" y="2278"/>
                  </a:cxn>
                  <a:cxn ang="0">
                    <a:pos x="888" y="2128"/>
                  </a:cxn>
                  <a:cxn ang="0">
                    <a:pos x="888" y="2128"/>
                  </a:cxn>
                </a:cxnLst>
                <a:rect l="txL" t="txT" r="txR" b="tx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未知"/>
              <p:cNvSpPr/>
              <p:nvPr userDrawn="1"/>
            </p:nvSpPr>
            <p:spPr>
              <a:xfrm>
                <a:off x="2111" y="0"/>
                <a:ext cx="150" cy="4316"/>
              </a:xfrm>
              <a:custGeom>
                <a:avLst/>
                <a:gdLst>
                  <a:gd name="txL" fmla="*/ 0 w 149"/>
                  <a:gd name="txT" fmla="*/ 0 h 4316"/>
                  <a:gd name="txR" fmla="*/ 149 w 149"/>
                  <a:gd name="txB" fmla="*/ 4316 h 4316"/>
                </a:gdLst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88" y="791"/>
                  </a:cxn>
                  <a:cxn ang="0">
                    <a:pos x="94" y="671"/>
                  </a:cxn>
                  <a:cxn ang="0">
                    <a:pos x="106" y="557"/>
                  </a:cxn>
                  <a:cxn ang="0">
                    <a:pos x="118" y="444"/>
                  </a:cxn>
                  <a:cxn ang="0">
                    <a:pos x="124" y="342"/>
                  </a:cxn>
                  <a:cxn ang="0">
                    <a:pos x="136" y="246"/>
                  </a:cxn>
                  <a:cxn ang="0">
                    <a:pos x="142" y="156"/>
                  </a:cxn>
                  <a:cxn ang="0">
                    <a:pos x="154" y="72"/>
                  </a:cxn>
                  <a:cxn ang="0">
                    <a:pos x="160" y="0"/>
                  </a:cxn>
                  <a:cxn ang="0">
                    <a:pos x="148" y="0"/>
                  </a:cxn>
                  <a:cxn ang="0">
                    <a:pos x="142" y="72"/>
                  </a:cxn>
                  <a:cxn ang="0">
                    <a:pos x="130" y="156"/>
                  </a:cxn>
                  <a:cxn ang="0">
                    <a:pos x="124" y="246"/>
                  </a:cxn>
                  <a:cxn ang="0">
                    <a:pos x="112" y="342"/>
                  </a:cxn>
                  <a:cxn ang="0">
                    <a:pos x="106" y="444"/>
                  </a:cxn>
                  <a:cxn ang="0">
                    <a:pos x="94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100" y="4058"/>
                  </a:cxn>
                  <a:cxn ang="0">
                    <a:pos x="136" y="4316"/>
                  </a:cxn>
                  <a:cxn ang="0">
                    <a:pos x="148" y="4316"/>
                  </a:cxn>
                  <a:cxn ang="0">
                    <a:pos x="112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txL" t="txT" r="txR" b="tx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未知"/>
              <p:cNvSpPr/>
              <p:nvPr userDrawn="1"/>
            </p:nvSpPr>
            <p:spPr>
              <a:xfrm>
                <a:off x="1679" y="0"/>
                <a:ext cx="300" cy="4316"/>
              </a:xfrm>
              <a:custGeom>
                <a:avLst/>
                <a:gdLst>
                  <a:gd name="txL" fmla="*/ 0 w 299"/>
                  <a:gd name="txT" fmla="*/ 0 h 4316"/>
                  <a:gd name="txR" fmla="*/ 299 w 299"/>
                  <a:gd name="txB" fmla="*/ 4316 h 4316"/>
                </a:gdLst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73" y="641"/>
                  </a:cxn>
                  <a:cxn ang="0">
                    <a:pos x="220" y="408"/>
                  </a:cxn>
                  <a:cxn ang="0">
                    <a:pos x="262" y="192"/>
                  </a:cxn>
                  <a:cxn ang="0">
                    <a:pos x="310" y="0"/>
                  </a:cxn>
                  <a:cxn ang="0">
                    <a:pos x="298" y="0"/>
                  </a:cxn>
                  <a:cxn ang="0">
                    <a:pos x="250" y="192"/>
                  </a:cxn>
                  <a:cxn ang="0">
                    <a:pos x="209" y="408"/>
                  </a:cxn>
                  <a:cxn ang="0">
                    <a:pos x="167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14" y="4064"/>
                  </a:cxn>
                  <a:cxn ang="0">
                    <a:pos x="286" y="4316"/>
                  </a:cxn>
                  <a:cxn ang="0">
                    <a:pos x="298" y="4316"/>
                  </a:cxn>
                  <a:cxn ang="0">
                    <a:pos x="226" y="4064"/>
                  </a:cxn>
                  <a:cxn ang="0">
                    <a:pos x="167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txL" t="txT" r="txR" b="tx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未知"/>
              <p:cNvSpPr/>
              <p:nvPr userDrawn="1"/>
            </p:nvSpPr>
            <p:spPr>
              <a:xfrm>
                <a:off x="1278" y="0"/>
                <a:ext cx="425" cy="4316"/>
              </a:xfrm>
              <a:custGeom>
                <a:avLst/>
                <a:gdLst>
                  <a:gd name="txL" fmla="*/ 0 w 424"/>
                  <a:gd name="txT" fmla="*/ 0 h 4316"/>
                  <a:gd name="txR" fmla="*/ 424 w 424"/>
                  <a:gd name="txB" fmla="*/ 4316 h 4316"/>
                </a:gdLst>
                <a:ahLst/>
                <a:cxnLst>
                  <a:cxn ang="0">
                    <a:pos x="435" y="0"/>
                  </a:cxn>
                  <a:cxn ang="0">
                    <a:pos x="423" y="0"/>
                  </a:cxn>
                  <a:cxn ang="0">
                    <a:pos x="327" y="222"/>
                  </a:cxn>
                  <a:cxn ang="0">
                    <a:pos x="250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80" y="4058"/>
                  </a:cxn>
                  <a:cxn ang="0">
                    <a:pos x="357" y="4316"/>
                  </a:cxn>
                  <a:cxn ang="0">
                    <a:pos x="369" y="4316"/>
                  </a:cxn>
                  <a:cxn ang="0">
                    <a:pos x="292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56" y="462"/>
                  </a:cxn>
                  <a:cxn ang="0">
                    <a:pos x="339" y="222"/>
                  </a:cxn>
                  <a:cxn ang="0">
                    <a:pos x="435" y="0"/>
                  </a:cxn>
                  <a:cxn ang="0">
                    <a:pos x="435" y="0"/>
                  </a:cxn>
                </a:cxnLst>
                <a:rect l="txL" t="txT" r="txR" b="tx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未知"/>
              <p:cNvSpPr/>
              <p:nvPr userDrawn="1"/>
            </p:nvSpPr>
            <p:spPr>
              <a:xfrm>
                <a:off x="840" y="0"/>
                <a:ext cx="575" cy="4316"/>
              </a:xfrm>
              <a:custGeom>
                <a:avLst/>
                <a:gdLst>
                  <a:gd name="txL" fmla="*/ 0 w 574"/>
                  <a:gd name="txT" fmla="*/ 0 h 4316"/>
                  <a:gd name="txR" fmla="*/ 574 w 574"/>
                  <a:gd name="txB" fmla="*/ 4316 h 4316"/>
                </a:gdLst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46" y="480"/>
                  </a:cxn>
                  <a:cxn ang="0">
                    <a:pos x="460" y="234"/>
                  </a:cxn>
                  <a:cxn ang="0">
                    <a:pos x="585" y="0"/>
                  </a:cxn>
                  <a:cxn ang="0">
                    <a:pos x="573" y="0"/>
                  </a:cxn>
                  <a:cxn ang="0">
                    <a:pos x="448" y="234"/>
                  </a:cxn>
                  <a:cxn ang="0">
                    <a:pos x="334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82" y="4070"/>
                  </a:cxn>
                  <a:cxn ang="0">
                    <a:pos x="495" y="4316"/>
                  </a:cxn>
                  <a:cxn ang="0">
                    <a:pos x="507" y="4316"/>
                  </a:cxn>
                  <a:cxn ang="0">
                    <a:pos x="394" y="4070"/>
                  </a:cxn>
                  <a:cxn ang="0">
                    <a:pos x="298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txL" t="txT" r="txR" b="tx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未知"/>
              <p:cNvSpPr/>
              <p:nvPr userDrawn="1"/>
            </p:nvSpPr>
            <p:spPr>
              <a:xfrm>
                <a:off x="414" y="0"/>
                <a:ext cx="737" cy="4316"/>
              </a:xfrm>
              <a:custGeom>
                <a:avLst/>
                <a:gdLst>
                  <a:gd name="txL" fmla="*/ 0 w 735"/>
                  <a:gd name="txT" fmla="*/ 0 h 4316"/>
                  <a:gd name="txR" fmla="*/ 735 w 735"/>
                  <a:gd name="txB" fmla="*/ 4316 h 4316"/>
                </a:gdLst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26" y="941"/>
                  </a:cxn>
                  <a:cxn ang="0">
                    <a:pos x="327" y="689"/>
                  </a:cxn>
                  <a:cxn ang="0">
                    <a:pos x="453" y="444"/>
                  </a:cxn>
                  <a:cxn ang="0">
                    <a:pos x="602" y="216"/>
                  </a:cxn>
                  <a:cxn ang="0">
                    <a:pos x="757" y="0"/>
                  </a:cxn>
                  <a:cxn ang="0">
                    <a:pos x="745" y="0"/>
                  </a:cxn>
                  <a:cxn ang="0">
                    <a:pos x="590" y="210"/>
                  </a:cxn>
                  <a:cxn ang="0">
                    <a:pos x="441" y="438"/>
                  </a:cxn>
                  <a:cxn ang="0">
                    <a:pos x="322" y="683"/>
                  </a:cxn>
                  <a:cxn ang="0">
                    <a:pos x="220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38" y="3573"/>
                  </a:cxn>
                  <a:cxn ang="0">
                    <a:pos x="327" y="3824"/>
                  </a:cxn>
                  <a:cxn ang="0">
                    <a:pos x="435" y="4076"/>
                  </a:cxn>
                  <a:cxn ang="0">
                    <a:pos x="558" y="4316"/>
                  </a:cxn>
                  <a:cxn ang="0">
                    <a:pos x="578" y="4316"/>
                  </a:cxn>
                  <a:cxn ang="0">
                    <a:pos x="447" y="4076"/>
                  </a:cxn>
                  <a:cxn ang="0">
                    <a:pos x="339" y="3824"/>
                  </a:cxn>
                  <a:cxn ang="0">
                    <a:pos x="250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txL" t="txT" r="txR" b="tx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未知"/>
              <p:cNvSpPr/>
              <p:nvPr userDrawn="1"/>
            </p:nvSpPr>
            <p:spPr>
              <a:xfrm>
                <a:off x="0" y="0"/>
                <a:ext cx="840" cy="4316"/>
              </a:xfrm>
              <a:custGeom>
                <a:avLst/>
                <a:gdLst>
                  <a:gd name="txL" fmla="*/ 0 w 837"/>
                  <a:gd name="txT" fmla="*/ 0 h 4316"/>
                  <a:gd name="txR" fmla="*/ 837 w 837"/>
                  <a:gd name="txB" fmla="*/ 4316 h 4316"/>
                </a:gdLst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72" y="1235"/>
                  </a:cxn>
                  <a:cxn ang="0">
                    <a:pos x="262" y="995"/>
                  </a:cxn>
                  <a:cxn ang="0">
                    <a:pos x="376" y="755"/>
                  </a:cxn>
                  <a:cxn ang="0">
                    <a:pos x="518" y="510"/>
                  </a:cxn>
                  <a:cxn ang="0">
                    <a:pos x="680" y="258"/>
                  </a:cxn>
                  <a:cxn ang="0">
                    <a:pos x="774" y="132"/>
                  </a:cxn>
                  <a:cxn ang="0">
                    <a:pos x="870" y="0"/>
                  </a:cxn>
                  <a:cxn ang="0">
                    <a:pos x="858" y="0"/>
                  </a:cxn>
                  <a:cxn ang="0">
                    <a:pos x="762" y="132"/>
                  </a:cxn>
                  <a:cxn ang="0">
                    <a:pos x="662" y="258"/>
                  </a:cxn>
                  <a:cxn ang="0">
                    <a:pos x="584" y="384"/>
                  </a:cxn>
                  <a:cxn ang="0">
                    <a:pos x="506" y="510"/>
                  </a:cxn>
                  <a:cxn ang="0">
                    <a:pos x="364" y="755"/>
                  </a:cxn>
                  <a:cxn ang="0">
                    <a:pos x="250" y="995"/>
                  </a:cxn>
                  <a:cxn ang="0">
                    <a:pos x="161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61" y="3171"/>
                  </a:cxn>
                  <a:cxn ang="0">
                    <a:pos x="208" y="3321"/>
                  </a:cxn>
                  <a:cxn ang="0">
                    <a:pos x="256" y="3477"/>
                  </a:cxn>
                  <a:cxn ang="0">
                    <a:pos x="316" y="3639"/>
                  </a:cxn>
                  <a:cxn ang="0">
                    <a:pos x="376" y="3800"/>
                  </a:cxn>
                  <a:cxn ang="0">
                    <a:pos x="459" y="3968"/>
                  </a:cxn>
                  <a:cxn ang="0">
                    <a:pos x="530" y="4136"/>
                  </a:cxn>
                  <a:cxn ang="0">
                    <a:pos x="614" y="4316"/>
                  </a:cxn>
                  <a:cxn ang="0">
                    <a:pos x="626" y="4316"/>
                  </a:cxn>
                  <a:cxn ang="0">
                    <a:pos x="542" y="4136"/>
                  </a:cxn>
                  <a:cxn ang="0">
                    <a:pos x="470" y="3968"/>
                  </a:cxn>
                  <a:cxn ang="0">
                    <a:pos x="388" y="3800"/>
                  </a:cxn>
                  <a:cxn ang="0">
                    <a:pos x="328" y="3639"/>
                  </a:cxn>
                  <a:cxn ang="0">
                    <a:pos x="268" y="3477"/>
                  </a:cxn>
                  <a:cxn ang="0">
                    <a:pos x="220" y="3327"/>
                  </a:cxn>
                  <a:cxn ang="0">
                    <a:pos x="172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txL" t="txT" r="txR" b="tx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3" name="未知"/>
            <p:cNvSpPr/>
            <p:nvPr/>
          </p:nvSpPr>
          <p:spPr>
            <a:xfrm>
              <a:off x="5" y="2901"/>
              <a:ext cx="606" cy="1415"/>
            </a:xfrm>
            <a:custGeom>
              <a:avLst/>
              <a:gdLst>
                <a:gd name="txL" fmla="*/ 0 w 604"/>
                <a:gd name="txT" fmla="*/ 0 h 1415"/>
                <a:gd name="txR" fmla="*/ 604 w 604"/>
                <a:gd name="txB" fmla="*/ 1415 h 1415"/>
              </a:gdLst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72" y="576"/>
                </a:cxn>
                <a:cxn ang="0">
                  <a:pos x="238" y="744"/>
                </a:cxn>
                <a:cxn ang="0">
                  <a:pos x="316" y="917"/>
                </a:cxn>
                <a:cxn ang="0">
                  <a:pos x="400" y="1085"/>
                </a:cxn>
                <a:cxn ang="0">
                  <a:pos x="506" y="1253"/>
                </a:cxn>
                <a:cxn ang="0">
                  <a:pos x="608" y="1415"/>
                </a:cxn>
                <a:cxn ang="0">
                  <a:pos x="626" y="1415"/>
                </a:cxn>
                <a:cxn ang="0">
                  <a:pos x="518" y="1247"/>
                </a:cxn>
                <a:cxn ang="0">
                  <a:pos x="412" y="1073"/>
                </a:cxn>
                <a:cxn ang="0">
                  <a:pos x="322" y="899"/>
                </a:cxn>
                <a:cxn ang="0">
                  <a:pos x="244" y="720"/>
                </a:cxn>
                <a:cxn ang="0">
                  <a:pos x="172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txL" t="txT" r="txR" b="tx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/>
            <p:cNvSpPr/>
            <p:nvPr/>
          </p:nvSpPr>
          <p:spPr>
            <a:xfrm>
              <a:off x="5" y="3890"/>
              <a:ext cx="228" cy="426"/>
            </a:xfrm>
            <a:custGeom>
              <a:avLst/>
              <a:gdLst>
                <a:gd name="txL" fmla="*/ 0 w 227"/>
                <a:gd name="txT" fmla="*/ 0 h 426"/>
                <a:gd name="txR" fmla="*/ 227 w 227"/>
                <a:gd name="txB" fmla="*/ 426 h 426"/>
              </a:gdLst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26" y="426"/>
                </a:cxn>
                <a:cxn ang="0">
                  <a:pos x="238" y="426"/>
                </a:cxn>
                <a:cxn ang="0">
                  <a:pos x="178" y="330"/>
                </a:cxn>
                <a:cxn ang="0">
                  <a:pos x="125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txL" t="txT" r="txR" b="tx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未知"/>
            <p:cNvSpPr/>
            <p:nvPr/>
          </p:nvSpPr>
          <p:spPr>
            <a:xfrm>
              <a:off x="4775" y="0"/>
              <a:ext cx="984" cy="1786"/>
            </a:xfrm>
            <a:custGeom>
              <a:avLst/>
              <a:gdLst>
                <a:gd name="txL" fmla="*/ 0 w 981"/>
                <a:gd name="txT" fmla="*/ 0 h 1786"/>
                <a:gd name="txR" fmla="*/ 981 w 981"/>
                <a:gd name="txB" fmla="*/ 1786 h 1786"/>
              </a:gdLst>
              <a:ahLst/>
              <a:cxnLst>
                <a:cxn ang="0">
                  <a:pos x="1014" y="1786"/>
                </a:cxn>
                <a:cxn ang="0">
                  <a:pos x="1014" y="1720"/>
                </a:cxn>
                <a:cxn ang="0">
                  <a:pos x="1002" y="1666"/>
                </a:cxn>
                <a:cxn ang="0">
                  <a:pos x="990" y="1613"/>
                </a:cxn>
                <a:cxn ang="0">
                  <a:pos x="954" y="1487"/>
                </a:cxn>
                <a:cxn ang="0">
                  <a:pos x="918" y="1361"/>
                </a:cxn>
                <a:cxn ang="0">
                  <a:pos x="818" y="1121"/>
                </a:cxn>
                <a:cxn ang="0">
                  <a:pos x="704" y="899"/>
                </a:cxn>
                <a:cxn ang="0">
                  <a:pos x="584" y="689"/>
                </a:cxn>
                <a:cxn ang="0">
                  <a:pos x="442" y="498"/>
                </a:cxn>
                <a:cxn ang="0">
                  <a:pos x="304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86" y="318"/>
                </a:cxn>
                <a:cxn ang="0">
                  <a:pos x="424" y="498"/>
                </a:cxn>
                <a:cxn ang="0">
                  <a:pos x="567" y="689"/>
                </a:cxn>
                <a:cxn ang="0">
                  <a:pos x="692" y="899"/>
                </a:cxn>
                <a:cxn ang="0">
                  <a:pos x="800" y="1121"/>
                </a:cxn>
                <a:cxn ang="0">
                  <a:pos x="906" y="1361"/>
                </a:cxn>
                <a:cxn ang="0">
                  <a:pos x="942" y="1487"/>
                </a:cxn>
                <a:cxn ang="0">
                  <a:pos x="978" y="1619"/>
                </a:cxn>
                <a:cxn ang="0">
                  <a:pos x="996" y="1702"/>
                </a:cxn>
                <a:cxn ang="0">
                  <a:pos x="1014" y="1786"/>
                </a:cxn>
                <a:cxn ang="0">
                  <a:pos x="1014" y="1786"/>
                </a:cxn>
              </a:cxnLst>
              <a:rect l="txL" t="txT" r="txR" b="tx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未知"/>
            <p:cNvSpPr/>
            <p:nvPr/>
          </p:nvSpPr>
          <p:spPr>
            <a:xfrm>
              <a:off x="5040" y="0"/>
              <a:ext cx="719" cy="845"/>
            </a:xfrm>
            <a:custGeom>
              <a:avLst/>
              <a:gdLst>
                <a:gd name="txL" fmla="*/ 0 w 717"/>
                <a:gd name="txT" fmla="*/ 0 h 845"/>
                <a:gd name="txR" fmla="*/ 717 w 717"/>
                <a:gd name="txB" fmla="*/ 845 h 845"/>
              </a:gdLst>
              <a:ahLst/>
              <a:cxnLst>
                <a:cxn ang="0">
                  <a:pos x="739" y="845"/>
                </a:cxn>
                <a:cxn ang="0">
                  <a:pos x="739" y="821"/>
                </a:cxn>
                <a:cxn ang="0">
                  <a:pos x="596" y="605"/>
                </a:cxn>
                <a:cxn ang="0">
                  <a:pos x="417" y="396"/>
                </a:cxn>
                <a:cxn ang="0">
                  <a:pos x="232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20" y="198"/>
                </a:cxn>
                <a:cxn ang="0">
                  <a:pos x="411" y="408"/>
                </a:cxn>
                <a:cxn ang="0">
                  <a:pos x="590" y="623"/>
                </a:cxn>
                <a:cxn ang="0">
                  <a:pos x="739" y="845"/>
                </a:cxn>
                <a:cxn ang="0">
                  <a:pos x="739" y="845"/>
                </a:cxn>
              </a:cxnLst>
              <a:rect l="txL" t="txT" r="txR" b="tx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未知"/>
            <p:cNvSpPr/>
            <p:nvPr/>
          </p:nvSpPr>
          <p:spPr>
            <a:xfrm>
              <a:off x="5351" y="0"/>
              <a:ext cx="408" cy="414"/>
            </a:xfrm>
            <a:custGeom>
              <a:avLst/>
              <a:gdLst>
                <a:gd name="txL" fmla="*/ 0 w 407"/>
                <a:gd name="txT" fmla="*/ 0 h 414"/>
                <a:gd name="txR" fmla="*/ 407 w 407"/>
                <a:gd name="txB" fmla="*/ 414 h 414"/>
              </a:gdLst>
              <a:ahLst/>
              <a:cxnLst>
                <a:cxn ang="0">
                  <a:pos x="418" y="414"/>
                </a:cxn>
                <a:cxn ang="0">
                  <a:pos x="418" y="396"/>
                </a:cxn>
                <a:cxn ang="0">
                  <a:pos x="233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7" y="204"/>
                </a:cxn>
                <a:cxn ang="0">
                  <a:pos x="418" y="414"/>
                </a:cxn>
                <a:cxn ang="0">
                  <a:pos x="418" y="414"/>
                </a:cxn>
              </a:cxnLst>
              <a:rect l="txL" t="txT" r="txR" b="tx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未知"/>
            <p:cNvSpPr/>
            <p:nvPr/>
          </p:nvSpPr>
          <p:spPr>
            <a:xfrm>
              <a:off x="5" y="0"/>
              <a:ext cx="858" cy="1409"/>
            </a:xfrm>
            <a:custGeom>
              <a:avLst/>
              <a:gdLst>
                <a:gd name="txL" fmla="*/ 0 w 855"/>
                <a:gd name="txT" fmla="*/ 0 h 1409"/>
                <a:gd name="txR" fmla="*/ 855 w 855"/>
                <a:gd name="txB" fmla="*/ 1409 h 1409"/>
              </a:gdLst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26" y="827"/>
                </a:cxn>
                <a:cxn ang="0">
                  <a:pos x="322" y="647"/>
                </a:cxn>
                <a:cxn ang="0">
                  <a:pos x="453" y="474"/>
                </a:cxn>
                <a:cxn ang="0">
                  <a:pos x="578" y="312"/>
                </a:cxn>
                <a:cxn ang="0">
                  <a:pos x="726" y="150"/>
                </a:cxn>
                <a:cxn ang="0">
                  <a:pos x="888" y="0"/>
                </a:cxn>
                <a:cxn ang="0">
                  <a:pos x="870" y="0"/>
                </a:cxn>
                <a:cxn ang="0">
                  <a:pos x="710" y="144"/>
                </a:cxn>
                <a:cxn ang="0">
                  <a:pos x="572" y="300"/>
                </a:cxn>
                <a:cxn ang="0">
                  <a:pos x="444" y="462"/>
                </a:cxn>
                <a:cxn ang="0">
                  <a:pos x="322" y="629"/>
                </a:cxn>
                <a:cxn ang="0">
                  <a:pos x="226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txL" t="txT" r="txR" b="tx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未知"/>
            <p:cNvSpPr/>
            <p:nvPr/>
          </p:nvSpPr>
          <p:spPr>
            <a:xfrm>
              <a:off x="5" y="0"/>
              <a:ext cx="588" cy="599"/>
            </a:xfrm>
            <a:custGeom>
              <a:avLst/>
              <a:gdLst>
                <a:gd name="txL" fmla="*/ 0 w 586"/>
                <a:gd name="txT" fmla="*/ 0 h 599"/>
                <a:gd name="txR" fmla="*/ 586 w 586"/>
                <a:gd name="txB" fmla="*/ 599 h 599"/>
              </a:gdLst>
              <a:ahLst/>
              <a:cxnLst>
                <a:cxn ang="0">
                  <a:pos x="608" y="0"/>
                </a:cxn>
                <a:cxn ang="0">
                  <a:pos x="590" y="0"/>
                </a:cxn>
                <a:cxn ang="0">
                  <a:pos x="418" y="132"/>
                </a:cxn>
                <a:cxn ang="0">
                  <a:pos x="268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8" y="282"/>
                </a:cxn>
                <a:cxn ang="0">
                  <a:pos x="424" y="138"/>
                </a:cxn>
                <a:cxn ang="0">
                  <a:pos x="608" y="0"/>
                </a:cxn>
                <a:cxn ang="0">
                  <a:pos x="608" y="0"/>
                </a:cxn>
              </a:cxnLst>
              <a:rect l="txL" t="txT" r="txR" b="tx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未知"/>
            <p:cNvSpPr/>
            <p:nvPr/>
          </p:nvSpPr>
          <p:spPr>
            <a:xfrm>
              <a:off x="5" y="0"/>
              <a:ext cx="270" cy="252"/>
            </a:xfrm>
            <a:custGeom>
              <a:avLst/>
              <a:gdLst>
                <a:gd name="txL" fmla="*/ 0 w 269"/>
                <a:gd name="txT" fmla="*/ 0 h 252"/>
                <a:gd name="txR" fmla="*/ 269 w 269"/>
                <a:gd name="txB" fmla="*/ 252 h 252"/>
              </a:gdLst>
              <a:ahLst/>
              <a:cxnLst>
                <a:cxn ang="0">
                  <a:pos x="280" y="0"/>
                </a:cxn>
                <a:cxn ang="0">
                  <a:pos x="262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80" y="0"/>
                </a:cxn>
                <a:cxn ang="0">
                  <a:pos x="280" y="0"/>
                </a:cxn>
              </a:cxnLst>
              <a:rect l="txL" t="txT" r="txR" b="tx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28"/>
            <p:cNvSpPr/>
            <p:nvPr/>
          </p:nvSpPr>
          <p:spPr>
            <a:xfrm>
              <a:off x="0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2" name="Line 29"/>
            <p:cNvSpPr/>
            <p:nvPr/>
          </p:nvSpPr>
          <p:spPr>
            <a:xfrm>
              <a:off x="0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3" name="Line 30"/>
            <p:cNvSpPr/>
            <p:nvPr/>
          </p:nvSpPr>
          <p:spPr>
            <a:xfrm>
              <a:off x="0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54" name="Group 31"/>
            <p:cNvGrpSpPr/>
            <p:nvPr/>
          </p:nvGrpSpPr>
          <p:grpSpPr>
            <a:xfrm>
              <a:off x="0" y="392"/>
              <a:ext cx="5758" cy="1571"/>
              <a:chOff x="0" y="0"/>
              <a:chExt cx="5758" cy="1571"/>
            </a:xfrm>
          </p:grpSpPr>
          <p:sp>
            <p:nvSpPr>
              <p:cNvPr id="1057" name="Line 32"/>
              <p:cNvSpPr/>
              <p:nvPr userDrawn="1"/>
            </p:nvSpPr>
            <p:spPr>
              <a:xfrm>
                <a:off x="0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8" name="Line 33"/>
              <p:cNvSpPr/>
              <p:nvPr userDrawn="1"/>
            </p:nvSpPr>
            <p:spPr>
              <a:xfrm>
                <a:off x="0" y="1571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9" name="Line 34"/>
              <p:cNvSpPr/>
              <p:nvPr userDrawn="1"/>
            </p:nvSpPr>
            <p:spPr>
              <a:xfrm>
                <a:off x="0" y="1178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0" name="Line 35"/>
              <p:cNvSpPr/>
              <p:nvPr userDrawn="1"/>
            </p:nvSpPr>
            <p:spPr>
              <a:xfrm>
                <a:off x="0" y="785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1" name="Line 36"/>
              <p:cNvSpPr/>
              <p:nvPr userDrawn="1"/>
            </p:nvSpPr>
            <p:spPr>
              <a:xfrm>
                <a:off x="0" y="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55" name="Line 37"/>
            <p:cNvSpPr/>
            <p:nvPr/>
          </p:nvSpPr>
          <p:spPr>
            <a:xfrm>
              <a:off x="0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6" name="Line 38"/>
            <p:cNvSpPr/>
            <p:nvPr/>
          </p:nvSpPr>
          <p:spPr>
            <a:xfrm>
              <a:off x="0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0" y="288925"/>
            <a:ext cx="9144000" cy="105251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" latinLnBrk="0" hangingPunct="1">
              <a:lnSpc>
                <a:spcPct val="13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8" name="Picture 40" descr="green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53525" cy="687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0" y="1052513"/>
            <a:ext cx="9153525" cy="73025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0" y="692150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 flipV="1">
            <a:off x="0" y="908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 flipV="1">
            <a:off x="0" y="1052513"/>
            <a:ext cx="9126538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 flipV="1">
            <a:off x="0" y="6381750"/>
            <a:ext cx="9153525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47">
            <a:hlinkClick r:id="rId15"/>
          </p:cNvPr>
          <p:cNvSpPr>
            <a:spLocks noChangeArrowheads="1"/>
          </p:cNvSpPr>
          <p:nvPr/>
        </p:nvSpPr>
        <p:spPr bwMode="auto">
          <a:xfrm>
            <a:off x="7019925" y="6524625"/>
            <a:ext cx="2114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计算机系统与网络教学中心</a:t>
            </a:r>
          </a:p>
        </p:txBody>
      </p:sp>
      <p:sp>
        <p:nvSpPr>
          <p:cNvPr id="10" name="Text Box 4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85725" y="6615113"/>
            <a:ext cx="1993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Copyright 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t>©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by </a:t>
            </a:r>
            <a:r>
              <a:rPr kumimoji="0" lang="zh-CN" alt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LIPENG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 All rights reserved.</a:t>
            </a:r>
          </a:p>
        </p:txBody>
      </p:sp>
      <p:sp>
        <p:nvSpPr>
          <p:cNvPr id="1037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8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een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53525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933825"/>
            <a:ext cx="9144000" cy="752475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652963"/>
            <a:ext cx="9153525" cy="712788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364163"/>
            <a:ext cx="9153525" cy="512763"/>
          </a:xfrm>
          <a:prstGeom prst="rect">
            <a:avLst/>
          </a:prstGeom>
          <a:solidFill>
            <a:srgbClr val="D3E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5876925"/>
            <a:ext cx="9153525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5" name="Rectangle 7" descr="넓은 상향 대각선"/>
          <p:cNvSpPr>
            <a:spLocks noChangeArrowheads="1"/>
          </p:cNvSpPr>
          <p:nvPr/>
        </p:nvSpPr>
        <p:spPr bwMode="auto">
          <a:xfrm>
            <a:off x="0" y="2420938"/>
            <a:ext cx="9136063" cy="647700"/>
          </a:xfrm>
          <a:prstGeom prst="rect">
            <a:avLst/>
          </a:prstGeom>
          <a:blipFill dpi="0" rotWithShape="0">
            <a:blip r:embed="rId14">
              <a:alphaModFix amt="5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420938"/>
            <a:ext cx="9153525" cy="6477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 flipV="1">
            <a:off x="0" y="522922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 flipV="1">
            <a:off x="0" y="2852738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 flipV="1"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 flipV="1">
            <a:off x="0" y="4437063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 flipV="1">
            <a:off x="0" y="5734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 flipV="1">
            <a:off x="0" y="35004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 rot="10800000" flipV="1">
            <a:off x="0" y="30686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 flipV="1">
            <a:off x="0" y="3870325"/>
            <a:ext cx="9136063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 flipV="1">
            <a:off x="0" y="2420938"/>
            <a:ext cx="9144000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6" name="AutoShape 18" descr="9"/>
          <p:cNvSpPr>
            <a:spLocks noChangeArrowheads="1"/>
          </p:cNvSpPr>
          <p:nvPr/>
        </p:nvSpPr>
        <p:spPr bwMode="auto">
          <a:xfrm>
            <a:off x="2862263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5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7" name="AutoShape 19" descr="1"/>
          <p:cNvSpPr>
            <a:spLocks noChangeArrowheads="1"/>
          </p:cNvSpPr>
          <p:nvPr/>
        </p:nvSpPr>
        <p:spPr bwMode="auto">
          <a:xfrm>
            <a:off x="3736975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6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8" name="AutoShape 20" descr="4"/>
          <p:cNvSpPr>
            <a:spLocks noChangeArrowheads="1"/>
          </p:cNvSpPr>
          <p:nvPr/>
        </p:nvSpPr>
        <p:spPr bwMode="auto">
          <a:xfrm>
            <a:off x="4611688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7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9" name="AutoShape 21" descr="7"/>
          <p:cNvSpPr>
            <a:spLocks noChangeArrowheads="1"/>
          </p:cNvSpPr>
          <p:nvPr/>
        </p:nvSpPr>
        <p:spPr bwMode="auto">
          <a:xfrm>
            <a:off x="5486400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8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0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71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8964613" cy="2303463"/>
          </a:xfrm>
          <a:effectLst>
            <a:prstShdw prst="shdw17" dist="17961" dir="13500000">
              <a:srgbClr val="1F1F99"/>
            </a:prstShdw>
          </a:effectLst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网络</a:t>
            </a: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技术与应用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Computer Network Technology and Application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5163" y="5949950"/>
            <a:ext cx="5614988" cy="6477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南京邮电大学计算机学院</a:t>
            </a: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计算机系统与网络教学中心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63600" y="4130675"/>
            <a:ext cx="73802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复习提纲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70000"/>
            <a:ext cx="914400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、通信双方必须遵循的控制信息交换规则的集合是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服务访问点　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原语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　　  	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网络体系结构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、网络协议由语法、语义和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_____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三个要素组成。</a:t>
            </a: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按照拓扑结构划分，计算机网络有哪些分类？</a:t>
            </a: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、假设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参考模型的每一层在封装报文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PDU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时均增加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个字节的额外开销，共增加多少个字节的开销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一、二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330792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0000"/>
            <a:ext cx="914400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、通信双方必须遵循的控制信息交换规则的集合是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。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A.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服务访问点　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原语　　　 </a:t>
            </a: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C.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　　  	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网络体系结构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、网络协议由语法、语义和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同步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____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三个要素组成。</a:t>
            </a: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按照拓扑结构划分，计算机网络有哪些分类？</a:t>
            </a:r>
          </a:p>
          <a:p>
            <a:pPr marL="685800" indent="-685800" algn="just"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星型，总线型，树型，环型和网状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、假设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参考模型的每一层在封装报文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PDU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时均增加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个字节的额外开销，共增加多少个字节的开销？</a:t>
            </a:r>
          </a:p>
          <a:p>
            <a:pPr marL="685800" indent="-685800" algn="just"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有七层，每层引入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字节，一共增加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字节开销。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一、二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 数据通信技术基础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013460"/>
            <a:ext cx="5630545" cy="577723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534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 数据通信技术基础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013460"/>
            <a:ext cx="5630545" cy="5777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椭圆 2"/>
          <p:cNvSpPr/>
          <p:nvPr/>
        </p:nvSpPr>
        <p:spPr>
          <a:xfrm>
            <a:off x="4435475" y="913130"/>
            <a:ext cx="1051560" cy="57340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59250" y="1486535"/>
            <a:ext cx="1157605" cy="58737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519930" y="2851150"/>
            <a:ext cx="1157605" cy="58737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865" y="3573145"/>
            <a:ext cx="1080135" cy="129603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6160" y="4992370"/>
            <a:ext cx="869315" cy="9144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03420" y="6278880"/>
            <a:ext cx="1157605" cy="58737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68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 数据通信技术基础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传信速率（比特率）、传码速率（波特率）、发送时延、传播时延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的计算。 </a:t>
            </a: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掌握误码率和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信道容量（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香农公式和奈氏准则）的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了解常用的有线传输介质名称。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掌握多路复用的根本目的，四种多路复用技术名称，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码分复用的工作原理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掌握三种基本的数据交换技术。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关于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：掌握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生成多项式的表示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、循环冗余码的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计算方法，接收方差错检测过程。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9144000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、采用相位调制技术在带宽为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32KHz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的无噪声信道上传输数字信号。若要达到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192Kbps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的数据速度，至少要有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________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种不同的相位。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ts val="1000"/>
              </a:spcBef>
              <a:buClrTx/>
              <a:buSzPct val="100000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假设某站点的码片序列为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11100101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的时候，在信道上传输的码片序列是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，发送了比特“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的时候，码片序列是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ts val="1000"/>
              </a:spcBef>
              <a:buClrTx/>
              <a:buSzPct val="100000"/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4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、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通过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CDMA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共享链路，码片序列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1,1,1,1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）、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1,-1,1,-1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）、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1,-1,-1,-1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）和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1,1,-1,-1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）。不满足正交特性的站点是 （   ） 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sym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ts val="1000"/>
              </a:spcBef>
              <a:buClrTx/>
              <a:buSzPct val="100000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A. 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    	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B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. B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   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C.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	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 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D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. 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</a:t>
            </a:r>
          </a:p>
          <a:p>
            <a:pPr lvl="0" algn="just"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algn="just"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86233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9144000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5000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15000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、采用相位调制技术在带宽为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32KHz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的无噪声信道上传输数字信号。若要达到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192Kbps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的数据速度，至少要有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8_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种不同的相位。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ts val="1000"/>
              </a:spcBef>
              <a:buClrTx/>
              <a:buSzPct val="100000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假设某站点的码片序列为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11100101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的时候，在信道上传输的码片序列是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00011010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发送了比特“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的时候，码片序列是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11100101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ts val="1000"/>
              </a:spcBef>
              <a:buClrTx/>
              <a:buSzPct val="100000"/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4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、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通过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CDMA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共享链路，码片序列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1,1,1,1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）、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1,-1,1,-1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）、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1,-1,-1,-1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）和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1,1,-1,-1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）。不满足正交特性的站点是 （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 ） 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sym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ts val="1000"/>
              </a:spcBef>
              <a:buClrTx/>
              <a:buSzPct val="100000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A. 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    	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B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. B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   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C.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	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 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D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. 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站</a:t>
            </a:r>
          </a:p>
          <a:p>
            <a:pPr lvl="0" algn="just"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algn="just"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035050"/>
            <a:ext cx="9073250" cy="5276179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在题图所示的采用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“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存储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转发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”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方式分组的交换网络中，所有链路的数据传输速度为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10Mbps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，每个分组大小为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1000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比特，其中分组头大小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100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比特，若主机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H1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向主机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H2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发送一个大小为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9000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比特的文件</a:t>
            </a:r>
            <a:r>
              <a:rPr lang="zh-CN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。假设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分组在每个</a:t>
            </a:r>
            <a:r>
              <a:rPr lang="zh-CN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路由器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中存储排队等</a:t>
            </a:r>
            <a:r>
              <a:rPr lang="zh-CN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时延是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100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微秒，每段</a:t>
            </a:r>
            <a:r>
              <a:rPr lang="zh-CN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链路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的传播时延是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</a:t>
            </a:r>
            <a:r>
              <a:rPr lang="zh-CN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微秒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91880" y="3429000"/>
          <a:ext cx="5293338" cy="3030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5538470" imgH="3171190" progId="Visio.Drawing.15">
                  <p:embed/>
                </p:oleObj>
              </mc:Choice>
              <mc:Fallback>
                <p:oleObj name="Visio" r:id="rId3" imgW="5538470" imgH="3171190" progId="Visio.Drawing.15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429000"/>
                        <a:ext cx="5293338" cy="3030974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BE470E-6672-477D-8CFE-17439EB052D8}"/>
              </a:ext>
            </a:extLst>
          </p:cNvPr>
          <p:cNvSpPr txBox="1"/>
          <p:nvPr/>
        </p:nvSpPr>
        <p:spPr>
          <a:xfrm>
            <a:off x="21685" y="1340768"/>
            <a:ext cx="8895948" cy="467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）该文件需要拆分成几个分组进行传输？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文件拆成分组后，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主机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H1</a:t>
            </a:r>
            <a:r>
              <a:rPr lang="zh-CN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总的发送时延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是多少微秒？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H1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发送数据到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H2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lang="zh-CN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最少需要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经过几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台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路由器转发分组？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一个分组从到达某个路由器到离开该路由器，共需要多少微秒？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H1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发送数据开始，到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H2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完全接收完所有分组为止，</a:t>
            </a:r>
            <a:r>
              <a:rPr lang="zh-CN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需要的总时延至少是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多少微秒？ </a:t>
            </a:r>
          </a:p>
          <a:p>
            <a:pPr>
              <a:lnSpc>
                <a:spcPts val="3600"/>
              </a:lnSpc>
            </a:pPr>
            <a:endParaRPr lang="zh-CN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15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685" y="1340768"/>
            <a:ext cx="8895948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）该文件需要拆分成几个分组进行传输？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</a:t>
            </a:r>
          </a:p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文件拆成分组后，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主机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H1</a:t>
            </a:r>
            <a:r>
              <a:rPr lang="zh-CN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总的发送时延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是多少微秒？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10*1000/10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7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=10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-3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s=1000us</a:t>
            </a:r>
          </a:p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H1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发送数据到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H2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lang="zh-CN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最少需要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经过几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台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路由器转发分组？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台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一个分组从到达某个路由器到离开该路由器，共需要多少微秒？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100+1000/10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7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*10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6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=200us</a:t>
            </a:r>
          </a:p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H1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发送数据开始，到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H2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完全接收完所有分组为止，</a:t>
            </a:r>
            <a:r>
              <a:rPr lang="zh-CN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需要的总时延至少是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多少微秒？ </a:t>
            </a:r>
          </a:p>
          <a:p>
            <a:pPr>
              <a:lnSpc>
                <a:spcPts val="3600"/>
              </a:lnSpc>
            </a:pPr>
            <a:r>
              <a:rPr lang="en-US" altLang="zh-CN" sz="28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1000+3*200+4*10=1640us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-276225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考试题型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endParaRPr kumimoji="0" lang="zh-CN" sz="4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395288" y="1268413"/>
            <a:ext cx="8353425" cy="49672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单项选择题	（</a:t>
            </a:r>
            <a:r>
              <a:rPr lang="en-US" altLang="zh-CN" sz="3200" dirty="0">
                <a:sym typeface="+mn-ea"/>
              </a:rPr>
              <a:t>10</a:t>
            </a:r>
            <a:r>
              <a:rPr lang="zh-CN" altLang="en-US" sz="3200" dirty="0">
                <a:sym typeface="+mn-ea"/>
              </a:rPr>
              <a:t>题，</a:t>
            </a:r>
            <a:r>
              <a:rPr lang="en-US" altLang="zh-CN" sz="3200" dirty="0">
                <a:sym typeface="+mn-ea"/>
              </a:rPr>
              <a:t>20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简答题		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题，</a:t>
            </a:r>
            <a:r>
              <a:rPr lang="en-US" altLang="zh-CN" sz="3200" dirty="0">
                <a:sym typeface="+mn-ea"/>
              </a:rPr>
              <a:t>30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综合应用题</a:t>
            </a:r>
            <a:r>
              <a:rPr lang="zh-CN" altLang="en-US" sz="3200" dirty="0"/>
              <a:t>	（  </a:t>
            </a:r>
            <a:r>
              <a:rPr lang="en-US" altLang="zh-CN" sz="3200" dirty="0"/>
              <a:t>4</a:t>
            </a:r>
            <a:r>
              <a:rPr lang="zh-CN" altLang="en-US" sz="3200" dirty="0"/>
              <a:t>题，</a:t>
            </a:r>
            <a:r>
              <a:rPr lang="en-US" altLang="zh-CN" sz="3200" dirty="0"/>
              <a:t>40</a:t>
            </a:r>
            <a:r>
              <a:rPr lang="zh-CN" altLang="en-US" sz="3200" dirty="0"/>
              <a:t>分）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分析题	（  </a:t>
            </a:r>
            <a:r>
              <a:rPr lang="en-US" altLang="zh-CN" sz="3200" dirty="0"/>
              <a:t>1</a:t>
            </a:r>
            <a:r>
              <a:rPr lang="zh-CN" altLang="en-US" sz="3200" dirty="0"/>
              <a:t>题，</a:t>
            </a:r>
            <a:r>
              <a:rPr lang="en-US" altLang="zh-CN" sz="3200" dirty="0"/>
              <a:t>10</a:t>
            </a:r>
            <a:r>
              <a:rPr lang="zh-CN" altLang="en-US" sz="3200" dirty="0"/>
              <a:t>分）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注</a:t>
            </a:r>
            <a:r>
              <a:rPr lang="en-US" altLang="zh-CN" sz="3200" dirty="0"/>
              <a:t>1</a:t>
            </a:r>
            <a:r>
              <a:rPr lang="zh-CN" altLang="en-US" sz="3200" dirty="0"/>
              <a:t>：试卷中包含一张附录，包括以太网</a:t>
            </a:r>
            <a:r>
              <a:rPr lang="en-US" altLang="zh-CN" sz="3200" dirty="0"/>
              <a:t>MAC</a:t>
            </a:r>
            <a:r>
              <a:rPr lang="zh-CN" altLang="en-US" sz="3200" dirty="0"/>
              <a:t>帧结构、</a:t>
            </a:r>
            <a:r>
              <a:rPr lang="en-US" altLang="zh-CN" sz="3200" dirty="0"/>
              <a:t>IP</a:t>
            </a:r>
            <a:r>
              <a:rPr lang="zh-CN" altLang="en-US" sz="3200" dirty="0"/>
              <a:t>v</a:t>
            </a:r>
            <a:r>
              <a:rPr lang="en-US" altLang="zh-CN" sz="3200" dirty="0"/>
              <a:t>4</a:t>
            </a:r>
            <a:r>
              <a:rPr lang="zh-CN" altLang="en-US" sz="3200" dirty="0"/>
              <a:t>数据报格式、</a:t>
            </a:r>
            <a:r>
              <a:rPr lang="en-US" altLang="zh-CN" sz="3200" dirty="0"/>
              <a:t>UDP</a:t>
            </a:r>
            <a:r>
              <a:rPr lang="zh-CN" altLang="en-US" sz="3200" dirty="0"/>
              <a:t>以及</a:t>
            </a:r>
            <a:r>
              <a:rPr lang="en-US" altLang="zh-CN" sz="3200" dirty="0"/>
              <a:t>TCP</a:t>
            </a:r>
            <a:r>
              <a:rPr lang="zh-CN" altLang="en-US" sz="3200" dirty="0"/>
              <a:t>报文段格式，但要求大家掌握其各个字段的含义。</a:t>
            </a:r>
            <a:endParaRPr lang="en-US" altLang="zh-CN" sz="32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32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局域网原理与技术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1929765"/>
            <a:ext cx="8985885" cy="2851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4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局域网原理与技术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1929765"/>
            <a:ext cx="8985885" cy="28517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/>
          <p:cNvSpPr/>
          <p:nvPr/>
        </p:nvSpPr>
        <p:spPr>
          <a:xfrm>
            <a:off x="1080135" y="2647950"/>
            <a:ext cx="1062990" cy="51498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01305" y="3503930"/>
            <a:ext cx="1147445" cy="92773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0" y="3343910"/>
            <a:ext cx="1426210" cy="108775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35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局域网原理与技术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55688"/>
            <a:ext cx="8499475" cy="5541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掌握CSMA/CD协议的相关知识。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包括其工作原理、最长冲突检测时间计算、最短帧长的计算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.掌握一个有效的以太网帧的帧长范围（最长和最短帧长）。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Arial" panose="020B0604020202020204" pitchFamily="34" charset="0"/>
              </a:rPr>
              <a:t>.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Arial" panose="020B0604020202020204" pitchFamily="34" charset="0"/>
              </a:rPr>
              <a:t>掌握以太网交换机转发帧的过程，</a:t>
            </a:r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Arial" panose="020B0604020202020204" pitchFamily="34" charset="0"/>
              </a:rPr>
              <a:t>三种方式及其特点，理解碎片帧的含义。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4.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理解无线局域网</a:t>
            </a:r>
            <a:r>
              <a:rPr 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802.11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标准中所用协议</a:t>
            </a:r>
            <a:r>
              <a:rPr 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CSMA/CA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的基本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概念。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03548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、解释“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100BASE-T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的含义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网络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层实现网络互联的网络设备是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（）。</a:t>
            </a:r>
            <a:endParaRPr lang="zh-CN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中继器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B.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网桥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C.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路由器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	D.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网关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、使用单个集线器构成的以太网在物理上是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拓扑结构，逻辑上是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、以太网和无线局域网的介质访问控制方法分别是什么？简述其工作原理。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3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03548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、解释“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100BASE-T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的含义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100: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带宽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100Mbps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BASE: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基带传输，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T: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双绞线</a:t>
            </a:r>
            <a:endParaRPr lang="en-US" altLang="zh-CN" sz="3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网络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层实现网络互联的网络设备是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）。</a:t>
            </a:r>
            <a:endParaRPr lang="zh-CN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中继器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B.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网桥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C.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路由器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	D.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网关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、使用单个集线器构成的以太网在物理上是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星型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，逻辑上是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总线型 </a:t>
            </a:r>
            <a:r>
              <a:rPr lang="zh-CN" altLang="en-US" sz="3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、以太网和无线局域网的介质访问控制方法分别是什么？简述其工作原理。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以太网：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CSMA/CD,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无线局域网：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CSMA/CA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08520" y="1196752"/>
            <a:ext cx="914400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、若构造一个电缆总长度为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1000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米的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CSMA/CD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网络，数据传输速率为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100Mbps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，若信号在电缆中的传播速度约为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2×10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m/s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，则每个站点的最大冲突检测时间是多少？该网络中允许传送的最短帧长是多少比特？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196752"/>
            <a:ext cx="914400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、若构造一个电缆总长度为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1000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米的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CSMA/CD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网络，数据传输速率为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100Mbps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，若信号在电缆中的传播速度约为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2×10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m/s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，则每个站点的最大冲突检测时间是多少？该网络中允许传送的最短帧长是多少比特？</a:t>
            </a:r>
          </a:p>
          <a:p>
            <a:pPr lvl="0" algn="just" eaLnBrk="1" hangingPunct="1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最大冲突检测时间：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×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1000/(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2×10</a:t>
            </a:r>
            <a:r>
              <a:rPr lang="en-US" altLang="zh-CN" sz="32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8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)=10</a:t>
            </a:r>
            <a:r>
              <a:rPr lang="en-US" altLang="zh-CN" sz="32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-5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s;</a:t>
            </a:r>
          </a:p>
          <a:p>
            <a:pPr lvl="0" algn="just" eaLnBrk="1" hangingPunct="1">
              <a:buNone/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最短帧长：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zh-CN" sz="32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-5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×100×10</a:t>
            </a:r>
            <a:r>
              <a:rPr lang="en-US" altLang="zh-CN" sz="32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6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=1000b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因特网原理与技术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362"/>
            <a:ext cx="9144000" cy="33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因特网原理与技术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748464" cy="26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因特网原理与技术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8964488" cy="54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1.会区分一个分类的IP地址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类型，区分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特殊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的作用及工作原理。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3.会分析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IP数据报的主要字段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（如习题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5.20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数据报分片原理与计算 （如习题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5.12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子网的划分和计算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。（会计算所用的子网掩码、每个子网的子网地址、每个子网容纳的主机数、每个子网最小的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地址、最大的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地址及广播地址）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CIDR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地址块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中地址个数的计算，掌握路由的汇聚，路由最长前缀匹配。 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141095"/>
            <a:ext cx="7615555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144000" cy="547260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noProof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掌握ICMP的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PING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应用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路由选择协议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RIP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的基本概念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掌握实现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VPN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用到的技术（隧道技术和加密技术）。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NAT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作用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基本原理。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11.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IPv6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地址的长度是多少位？如何通过零压缩法表示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IPv6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地址。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IPv6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的地址类型有哪些？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     </a:t>
            </a:r>
            <a:b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第五章 因特网原理与技术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          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79" y="1124744"/>
            <a:ext cx="8823325" cy="509394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12.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掌握端口和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套接字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概念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13.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UDP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和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特点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（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P215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和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P218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14.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连接建立的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三次握手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过程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15. 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实现可靠传输方法（通过序号确认机制和重传机制）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16. 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掌握在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中，发送窗口的取值和拥塞窗口、对方的接收窗口之间的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关系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，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MSS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的概念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17.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拥塞控制算法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第五章 因特网原理与技术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025922"/>
            <a:ext cx="9073008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>
              <a:spcBef>
                <a:spcPts val="0"/>
              </a:spcBef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、在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IPv4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中，一个数据报总长度为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3000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字节（固定长度的首部），现在经过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MTU=1500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字节的网络传送，则该数据报被划分数据报片个数是</a:t>
            </a:r>
            <a:r>
              <a:rPr kumimoji="0" lang="zh-CN" altLang="en-US" sz="28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，最后一个分片的数据部分长度是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字节，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MF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位是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，片偏移字段的值是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342900" marR="0" lvl="0" indent="-34290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、求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212.10.4.0/24, 212.10.5.0/24, 212.10.6.0/24, 212.10.7.0/24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汇聚后的网络地址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21311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025922"/>
            <a:ext cx="9073008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>
              <a:spcBef>
                <a:spcPts val="0"/>
              </a:spcBef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、在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IPv4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中，一个数据报总长度为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3000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字节（固定长度的首部），现在经过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MTU=1500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字节的网络传送，则该数据报被划分数据报片个数是</a:t>
            </a:r>
            <a:r>
              <a:rPr kumimoji="0" lang="zh-CN" altLang="en-US" sz="28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</a:t>
            </a:r>
            <a:r>
              <a:rPr kumimoji="0" lang="en-US" altLang="zh-CN" sz="280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</a:t>
            </a:r>
            <a:r>
              <a:rPr kumimoji="0" lang="zh-CN" altLang="en-US" sz="28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最后一个分片的数据部分长度是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en-US" altLang="zh-CN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20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字节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MF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位是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en-US" altLang="zh-CN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片偏移字段的值是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en-US" altLang="zh-CN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370</a:t>
            </a:r>
            <a:r>
              <a:rPr lang="zh-CN" altLang="en-US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</a:t>
            </a:r>
            <a:r>
              <a:rPr lang="zh-CN" alt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、求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212.10.4.0/24, 212.10.5.0/24, 212.10.6.0/24, 212.10.7.0/24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汇聚后的网络地址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212.10.4.0/22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736"/>
            <a:ext cx="914400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IPv6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地址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FF02:4::5C:1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中的“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::”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代表了比特位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的个数为（    ）。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  A. 64      B. 48     C.  32     D. 16</a:t>
            </a: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4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以太网交换机连接而成的局域网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，有三台主机的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地址分别是：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192.168.0.100/28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192.168.0.110/28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192.168.0.129/28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，则哪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两台主机可以直接访问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？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现考虑将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192.168.4.0/24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网络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划分成两个一样大的子网，且每个子网规模尽可能的大，且不允许使用全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的子网号。请写出子网掩码，每个子网对应的子网地址和子网广播地址，以及每个子网允许接入的主机数目。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407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14400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IPv6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地址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FF02:4::5C:1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中的“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::”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代表了比特位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的个数为（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A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 ）。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  A. 64      B. 48     C.  32     D. 16</a:t>
            </a: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4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以太网交换机连接而成的局域网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，有三台主机的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地址分别是：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192.168.0.100/28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192.168.0.110/28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192.168.0.129/28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，则哪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两台主机可以直接访问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？</a:t>
            </a:r>
          </a:p>
          <a:p>
            <a:pPr marL="0" indent="0">
              <a:buNone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地址为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sym typeface="+mn-ea"/>
              </a:rPr>
              <a:t>192.168.0.100/28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sym typeface="+mn-ea"/>
              </a:rPr>
              <a:t>和</a:t>
            </a:r>
            <a:r>
              <a:rPr lang="en-US" altLang="zh-CN" sz="28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sym typeface="+mn-ea"/>
              </a:rPr>
              <a:t>192.168.0.110/28</a:t>
            </a:r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sym typeface="+mn-ea"/>
              </a:rPr>
              <a:t>的主机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indent="0">
              <a:buNone/>
            </a:pP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14400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现考虑将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192.168.4.0/24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网络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划分成两个一样大的子网，且每个子网规模尽可能的大，且不允许使用全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的子网号。请写出子网掩码，每个子网对应的子网地址和子网广播地址，以及每个子网允许接入的主机数目。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子网掩码：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255.255.255.192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子网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的子网地址：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192.168.4.64,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广播地址：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192.168.4.127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子网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的子网地址：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192.168.4.128,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广播地址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:192.168.4.191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每个子网允许接入的主机数目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:2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6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-2=62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sym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052736"/>
            <a:ext cx="9143999" cy="4320480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、简述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和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UDP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协议的特点。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7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、简述套接字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概念以及作用。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8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简述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的连接管理机制。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9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如果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来回路程时间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的当前值是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30ms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，随后应答在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34ms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时候到来，取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α=0.8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，那么新的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估算值是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   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ms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主机甲和乙已建立了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连接，甲始终以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MSS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=1KB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大小的段发送数据，并一直有数据发送；乙每收到一个数据段都会发出一个接收窗口为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10KB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的确认段。若甲在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时刻发生超时时拥塞窗口为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8KB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，则从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时刻起，不再发生超时的情况下，经过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个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RTT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后，甲的发送窗口是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   ）。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A.10KB      B.12KB        C.14KB       D.15KB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spcBef>
                <a:spcPts val="0"/>
              </a:spcBef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133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052736"/>
            <a:ext cx="9143999" cy="4320480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、简述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和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UDP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协议的特点。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7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、简述套接字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概念以及作用。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8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简述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的连接管理机制。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9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如果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来回路程时间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的当前值是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30ms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，随后应答在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34ms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时候到来，取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α=0.8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，那么新的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RTT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估算值是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 </a:t>
            </a:r>
            <a:r>
              <a:rPr lang="en-US" altLang="zh-CN" sz="2800" u="sng" dirty="0">
                <a:solidFill>
                  <a:srgbClr val="FFFF00"/>
                </a:solidFill>
                <a:effectLst/>
                <a:latin typeface="+mn-ea"/>
                <a:sym typeface="Arial" panose="020B0604020202020204" pitchFamily="34" charset="0"/>
              </a:rPr>
              <a:t>30.8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 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ms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主机甲和乙已建立了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连接，甲始终以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MSS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=1KB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大小的段发送数据，并一直有数据发送；乙每收到一个数据段都会发出一个接收窗口为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10KB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的确认段。若甲在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时刻发生超时时拥塞窗口为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8KB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，则从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时刻起，不再发生超时的情况下，经过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个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RTT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后，甲的发送窗口是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  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）。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A.10KB      B.12KB        C.14KB       D.15KB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spcBef>
                <a:spcPts val="0"/>
              </a:spcBef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第六章  网络应用与开发技术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6611682" cy="5011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141095"/>
            <a:ext cx="7615555" cy="534924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004435" y="1917065"/>
            <a:ext cx="2663825" cy="108013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00975" y="196786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作用</a:t>
            </a:r>
          </a:p>
        </p:txBody>
      </p:sp>
    </p:spTree>
    <p:extLst>
      <p:ext uri="{BB962C8B-B14F-4D97-AF65-F5344CB8AC3E}">
        <p14:creationId xmlns:p14="http://schemas.microsoft.com/office/powerpoint/2010/main" val="370119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70000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1.掌握域名系统的作用。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应用的两个连接名称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及其各自的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作用。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DHCP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的基本原理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 </a:t>
            </a:r>
          </a:p>
          <a:p>
            <a:pPr lvl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理解发送电子邮件的过程，掌握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SMTP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通信的三个阶段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概念，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URL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每个部分的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含义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解析传输层、网络层、数据链路层的协议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报文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第六章  网络应用与开发技术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84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459432"/>
            <a:ext cx="8229600" cy="1123603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域名系统的功能是实现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的解析。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URL“http://201.24.12.65:80/index.jsp”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中每一部分的含义是什么？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若用户设置自动获取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地址，当新加入一个网络时，首先通过广播一个报文寻找DHCP服务器，请问该报文中源IP地址和目的IP地址分别是什么？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使用两条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连接来完成文件传输，即控制连接和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连接。（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控制连接用来传递命令，数据连接用来传输文件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4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875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域名系统的功能是实现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的解析。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URL“http://201.24.12.65:80/index.jsp”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中每一部分的含义是什么？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http: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访问协议，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80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：端口号，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index.jsp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所要访问的网页文件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若用户设置自动获取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地址，当新加入一个网络时，首先通过广播一个报文寻找DHCP服务器，请问该报文源IP地址和目的IP地址分别是什么？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0.0.0.0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，目的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255.255.255.255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使用两条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连接来完成文件传输，即控制连接和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连接。（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控制连接用来传递命令，数据连接用来传输文件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采集到一个数据帧，内容如下图所示（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地址和目的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地址分别是多少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(2)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源站和目的站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IP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地址分别是什么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(3)IP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数据报的协议字段是多少，表示什么协议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(4)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经过几个路由器转发（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TTL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初始值为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64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2279015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633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45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3b 06  0b 76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77 e0 c9 c0 a8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c8 64 00 50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8722"/>
            <a:ext cx="925252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6.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使用</a:t>
            </a:r>
            <a:r>
              <a:rPr lang="en-US" altLang="zh-CN" sz="3200" noProof="0" dirty="0" err="1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Wireshark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采集到一个数据帧，内容如下图所示（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16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(1)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源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MAC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地址和目的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MAC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地址分别是多少</a:t>
            </a:r>
            <a:r>
              <a:rPr lang="zh-CN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？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(2)</a:t>
            </a:r>
            <a:r>
              <a:rPr lang="zh-CN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源站和目的站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IP</a:t>
            </a:r>
            <a:r>
              <a:rPr lang="zh-CN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地址分别是什么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(3)IP</a:t>
            </a:r>
            <a:r>
              <a:rPr lang="zh-CN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数据报的协议字段是多少，表示什么协议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0" indent="0"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(4)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经过几个路由器转发（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TTL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初始值为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64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64-59=5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7" y="2266315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</a:t>
                      </a:r>
                      <a:r>
                        <a:rPr lang="en-US" sz="2400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0b 76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77 e0 c9 c0 a8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 64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 bwMode="auto">
          <a:xfrm>
            <a:off x="315595" y="1075690"/>
            <a:ext cx="1744980" cy="916940"/>
          </a:xfrm>
          <a:prstGeom prst="wedgeRoundRectCallout">
            <a:avLst>
              <a:gd name="adj1" fmla="val 51673"/>
              <a:gd name="adj2" fmla="val 8940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2783522" y="2242502"/>
            <a:ext cx="1694815" cy="576580"/>
          </a:xfrm>
          <a:prstGeom prst="wedgeRoundRectCallout">
            <a:avLst>
              <a:gd name="adj1" fmla="val 68846"/>
              <a:gd name="adj2" fmla="val 39096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TCP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787900" y="3322003"/>
            <a:ext cx="1871663" cy="576263"/>
          </a:xfrm>
          <a:prstGeom prst="wedgeRoundRectCallout">
            <a:avLst>
              <a:gd name="adj1" fmla="val 60141"/>
              <a:gd name="adj2" fmla="val -78017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6965950" y="3412490"/>
            <a:ext cx="2070100" cy="574675"/>
          </a:xfrm>
          <a:prstGeom prst="wedgeRoundRectCallout">
            <a:avLst>
              <a:gd name="adj1" fmla="val 7297"/>
              <a:gd name="adj2" fmla="val -9883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3" name="矩形 2"/>
          <p:cNvSpPr/>
          <p:nvPr/>
        </p:nvSpPr>
        <p:spPr>
          <a:xfrm>
            <a:off x="1403350" y="2350770"/>
            <a:ext cx="269557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289935" y="1075690"/>
            <a:ext cx="1581150" cy="835025"/>
          </a:xfrm>
          <a:prstGeom prst="wedgeRoundRectCallout">
            <a:avLst>
              <a:gd name="adj1" fmla="val 64362"/>
              <a:gd name="adj2" fmla="val 104380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4191635" y="2384425"/>
            <a:ext cx="2774950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6320" y="2820670"/>
            <a:ext cx="180022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9250" y="2833370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9050" y="3286125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2689225" y="3898900"/>
            <a:ext cx="1694815" cy="576580"/>
          </a:xfrm>
          <a:prstGeom prst="wedgeRoundRectCallout">
            <a:avLst>
              <a:gd name="adj1" fmla="val -39171"/>
              <a:gd name="adj2" fmla="val -105396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HTTP</a:t>
            </a:r>
          </a:p>
        </p:txBody>
      </p:sp>
      <p:sp>
        <p:nvSpPr>
          <p:cNvPr id="16" name="矩形 15"/>
          <p:cNvSpPr/>
          <p:nvPr/>
        </p:nvSpPr>
        <p:spPr>
          <a:xfrm>
            <a:off x="2285365" y="3283334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圆角矩形标注 6"/>
          <p:cNvSpPr/>
          <p:nvPr/>
        </p:nvSpPr>
        <p:spPr bwMode="auto">
          <a:xfrm>
            <a:off x="2337295" y="2822445"/>
            <a:ext cx="1694815" cy="576580"/>
          </a:xfrm>
          <a:prstGeom prst="wedgeRoundRectCallout">
            <a:avLst>
              <a:gd name="adj1" fmla="val 66421"/>
              <a:gd name="adj2" fmla="val -1888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TTL=59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3" grpId="0" bldLvl="0" animBg="1"/>
      <p:bldP spid="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5900" y="1773238"/>
            <a:ext cx="87487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祝大家期末考试顺利!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81100" y="4437063"/>
            <a:ext cx="678180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南京邮电大学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-20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cs typeface="+mn-cs"/>
              </a:rPr>
              <a:t>.11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141095"/>
            <a:ext cx="7615555" cy="534924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137150" y="3153410"/>
            <a:ext cx="2663825" cy="108013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32395" y="39427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35736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141095"/>
            <a:ext cx="7615555" cy="534924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815965" y="4316095"/>
            <a:ext cx="1692910" cy="108013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9850" y="4616450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含义</a:t>
            </a:r>
          </a:p>
        </p:txBody>
      </p:sp>
    </p:spTree>
    <p:extLst>
      <p:ext uri="{BB962C8B-B14F-4D97-AF65-F5344CB8AC3E}">
        <p14:creationId xmlns:p14="http://schemas.microsoft.com/office/powerpoint/2010/main" val="13923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1141095"/>
            <a:ext cx="7615555" cy="534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3770" y="5510530"/>
            <a:ext cx="2945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各层名称和作用</a:t>
            </a:r>
          </a:p>
        </p:txBody>
      </p:sp>
      <p:sp>
        <p:nvSpPr>
          <p:cNvPr id="3" name="椭圆 2"/>
          <p:cNvSpPr/>
          <p:nvPr/>
        </p:nvSpPr>
        <p:spPr>
          <a:xfrm>
            <a:off x="4337050" y="5059045"/>
            <a:ext cx="1692910" cy="108013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2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141095"/>
            <a:ext cx="7615555" cy="534924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815965" y="4316095"/>
            <a:ext cx="1692910" cy="108013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33135" y="1878965"/>
            <a:ext cx="1692910" cy="108013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58230" y="3151505"/>
            <a:ext cx="1692910" cy="108013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11700" y="5344160"/>
            <a:ext cx="1104265" cy="74676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smtClean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6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1.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掌握计算机网络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在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逻辑上的组成及作用。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掌握协议的概念以及协议三要素。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3.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理解网络分类方式（按照网络作用范围、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拓扑结构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）。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4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OSI/RM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七个层次的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名称和作用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5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理解下三层传输的基本单位。如：物理层（比特）、数据链路层（帧）、网络层（分组）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6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.掌握TCP/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IP体系结构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中的分层（四层）。能够区分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一些主要的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协议位于的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层次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560,&quot;width&quot;:10292.50078740157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560,&quot;width&quot;:10292.500787401576}"/>
</p:tagLst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1_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1_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3555</Words>
  <Application>Microsoft Office PowerPoint</Application>
  <PresentationFormat>全屏显示(4:3)</PresentationFormat>
  <Paragraphs>250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Gulim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Globe</vt:lpstr>
      <vt:lpstr>1_Globe</vt:lpstr>
      <vt:lpstr>Visio</vt:lpstr>
      <vt:lpstr>网络技术与应用 Computer Network Technology and Application </vt:lpstr>
      <vt:lpstr>                                                           考试题型                                                              </vt:lpstr>
      <vt:lpstr>第一、二章   </vt:lpstr>
      <vt:lpstr>第一、二章   </vt:lpstr>
      <vt:lpstr>第一、二章   </vt:lpstr>
      <vt:lpstr>第一、二章   </vt:lpstr>
      <vt:lpstr>第一、二章   </vt:lpstr>
      <vt:lpstr>第一、二章   </vt:lpstr>
      <vt:lpstr>第一、二章   </vt:lpstr>
      <vt:lpstr>                                   </vt:lpstr>
      <vt:lpstr>                                   </vt:lpstr>
      <vt:lpstr>                                                      第三章 数据通信技术基础                                                         </vt:lpstr>
      <vt:lpstr>                                                      第三章 数据通信技术基础                                                         </vt:lpstr>
      <vt:lpstr>                                                      第三章 数据通信技术基础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第四章 局域网原理与技术                                                         </vt:lpstr>
      <vt:lpstr>                                                       第四章 局域网原理与技术                                                         </vt:lpstr>
      <vt:lpstr>                                                       第四章 局域网原理与技术                                                         </vt:lpstr>
      <vt:lpstr>第四章 样题</vt:lpstr>
      <vt:lpstr>第四章 样题</vt:lpstr>
      <vt:lpstr>                                                                                                                       </vt:lpstr>
      <vt:lpstr>                                                                                                                       </vt:lpstr>
      <vt:lpstr>                                                       第五章 因特网原理与技术                                                           </vt:lpstr>
      <vt:lpstr>                                                       第五章 因特网原理与技术                                                           </vt:lpstr>
      <vt:lpstr>                                                       第五章 因特网原理与技术                                                           </vt:lpstr>
      <vt:lpstr>                                                                                                                      </vt:lpstr>
      <vt:lpstr>PowerPoint 演示文稿</vt:lpstr>
      <vt:lpstr>                                                          </vt:lpstr>
      <vt:lpstr>                                                          </vt:lpstr>
      <vt:lpstr>                                                          </vt:lpstr>
      <vt:lpstr>                                                          </vt:lpstr>
      <vt:lpstr>                                                          </vt:lpstr>
      <vt:lpstr>PowerPoint 演示文稿</vt:lpstr>
      <vt:lpstr>PowerPoint 演示文稿</vt:lpstr>
      <vt:lpstr>                                                               </vt:lpstr>
      <vt:lpstr>                                                               </vt:lpstr>
      <vt:lpstr>                                                              第六章 样题                                                               </vt:lpstr>
      <vt:lpstr>                                                              第六章 样题                                                               </vt:lpstr>
      <vt:lpstr>                                                                                                                          </vt:lpstr>
      <vt:lpstr>                                                                                                                    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网络技术与应用-2019</dc:title>
  <dc:subject>复习大纲</dc:subject>
  <dc:creator>李鹏</dc:creator>
  <dc:description>南京邮电大学_计算机系统与网络教学中心</dc:description>
  <cp:lastModifiedBy>hh</cp:lastModifiedBy>
  <cp:revision>2910</cp:revision>
  <dcterms:created xsi:type="dcterms:W3CDTF">2005-05-22T00:52:00Z</dcterms:created>
  <dcterms:modified xsi:type="dcterms:W3CDTF">2020-11-28T04:38:59Z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