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png"/><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3.png"/><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7.emf"/><Relationship Id="rId2" Type="http://schemas.openxmlformats.org/officeDocument/2006/relationships/image" Target="../media/image3.png"/><Relationship Id="rId1" Type="http://schemas.openxmlformats.org/officeDocument/2006/relationships/image" Target="../media/image13.emf"/><Relationship Id="rId6" Type="http://schemas.openxmlformats.org/officeDocument/2006/relationships/image" Target="../media/image16.emf"/><Relationship Id="rId5" Type="http://schemas.openxmlformats.org/officeDocument/2006/relationships/image" Target="../media/image7.png"/><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3136135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76389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137914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A1C65D2B-2073-49BE-A5C9-4BA79C5A7B39}" type="datetime9">
              <a:rPr lang="en-US"/>
              <a:pPr>
                <a:defRPr/>
              </a:pPr>
              <a:t>12/16/2019 2:09:33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CF7A8E20-0486-44A9-879B-F8F6D730B2DF}" type="slidenum">
              <a:rPr lang="en-US" altLang="zh-CN"/>
              <a:pPr/>
              <a:t>‹#›</a:t>
            </a:fld>
            <a:endParaRPr lang="en-US" altLang="zh-CN"/>
          </a:p>
        </p:txBody>
      </p:sp>
    </p:spTree>
    <p:extLst>
      <p:ext uri="{BB962C8B-B14F-4D97-AF65-F5344CB8AC3E}">
        <p14:creationId xmlns:p14="http://schemas.microsoft.com/office/powerpoint/2010/main" val="17545081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BD090145-6BE1-47F8-9CC6-79B27E2E63C4}" type="datetime9">
              <a:rPr lang="en-US"/>
              <a:pPr>
                <a:defRPr/>
              </a:pPr>
              <a:t>12/16/2019 2:09:33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F3AD7683-EF03-4C65-9F4B-182B5A05B7F3}" type="slidenum">
              <a:rPr lang="en-US" altLang="zh-CN"/>
              <a:pPr/>
              <a:t>‹#›</a:t>
            </a:fld>
            <a:endParaRPr lang="en-US" altLang="zh-CN"/>
          </a:p>
        </p:txBody>
      </p:sp>
    </p:spTree>
    <p:extLst>
      <p:ext uri="{BB962C8B-B14F-4D97-AF65-F5344CB8AC3E}">
        <p14:creationId xmlns:p14="http://schemas.microsoft.com/office/powerpoint/2010/main" val="58576224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3869E63-31AF-48A9-A386-5DC05BD4F091}" type="datetime9">
              <a:rPr lang="en-US"/>
              <a:pPr>
                <a:defRPr/>
              </a:pPr>
              <a:t>12/16/2019 2:09:33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A528A64C-EFC8-4274-85BF-235BF55BF50D}" type="slidenum">
              <a:rPr lang="en-US" altLang="zh-CN"/>
              <a:pPr/>
              <a:t>‹#›</a:t>
            </a:fld>
            <a:endParaRPr lang="en-US" altLang="zh-CN"/>
          </a:p>
        </p:txBody>
      </p:sp>
    </p:spTree>
    <p:extLst>
      <p:ext uri="{BB962C8B-B14F-4D97-AF65-F5344CB8AC3E}">
        <p14:creationId xmlns:p14="http://schemas.microsoft.com/office/powerpoint/2010/main" val="267123684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97AC2B63-C351-4451-8024-4320BD8BDE7A}" type="datetime9">
              <a:rPr lang="en-US"/>
              <a:pPr>
                <a:defRPr/>
              </a:pPr>
              <a:t>12/16/2019 2:09:33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011ED024-C9C5-4A49-9B23-B6B7AE027741}" type="slidenum">
              <a:rPr lang="en-US" altLang="zh-CN"/>
              <a:pPr/>
              <a:t>‹#›</a:t>
            </a:fld>
            <a:endParaRPr lang="en-US" altLang="zh-CN"/>
          </a:p>
        </p:txBody>
      </p:sp>
    </p:spTree>
    <p:extLst>
      <p:ext uri="{BB962C8B-B14F-4D97-AF65-F5344CB8AC3E}">
        <p14:creationId xmlns:p14="http://schemas.microsoft.com/office/powerpoint/2010/main" val="8754685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5573B59F-58A2-4B18-A80B-94F43C31E9F7}" type="datetime9">
              <a:rPr lang="en-US"/>
              <a:pPr>
                <a:defRPr/>
              </a:pPr>
              <a:t>12/16/2019 2:09:33 PM</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C56760F9-A42B-4CDA-B0A3-267C49DDA2D3}" type="slidenum">
              <a:rPr lang="en-US" altLang="zh-CN"/>
              <a:pPr/>
              <a:t>‹#›</a:t>
            </a:fld>
            <a:endParaRPr lang="en-US" altLang="zh-CN"/>
          </a:p>
        </p:txBody>
      </p:sp>
    </p:spTree>
    <p:extLst>
      <p:ext uri="{BB962C8B-B14F-4D97-AF65-F5344CB8AC3E}">
        <p14:creationId xmlns:p14="http://schemas.microsoft.com/office/powerpoint/2010/main" val="38475891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A8E2A4EA-D0A6-4CB2-9908-FFB184921334}" type="datetime9">
              <a:rPr lang="en-US"/>
              <a:pPr>
                <a:defRPr/>
              </a:pPr>
              <a:t>12/16/2019 2:09:33 PM</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73C687F4-49D9-4D76-A53B-B12AC34606D0}" type="slidenum">
              <a:rPr lang="en-US" altLang="zh-CN"/>
              <a:pPr/>
              <a:t>‹#›</a:t>
            </a:fld>
            <a:endParaRPr lang="en-US" altLang="zh-CN"/>
          </a:p>
        </p:txBody>
      </p:sp>
    </p:spTree>
    <p:extLst>
      <p:ext uri="{BB962C8B-B14F-4D97-AF65-F5344CB8AC3E}">
        <p14:creationId xmlns:p14="http://schemas.microsoft.com/office/powerpoint/2010/main" val="85720527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7CF418C3-4697-4D4D-AE85-9A2E060C240A}" type="datetime9">
              <a:rPr lang="en-US"/>
              <a:pPr>
                <a:defRPr/>
              </a:pPr>
              <a:t>12/16/2019 2:09:33 PM</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4145614B-2167-4181-885C-42E6B499D74B}" type="slidenum">
              <a:rPr lang="en-US" altLang="zh-CN"/>
              <a:pPr/>
              <a:t>‹#›</a:t>
            </a:fld>
            <a:endParaRPr lang="en-US" altLang="zh-CN"/>
          </a:p>
        </p:txBody>
      </p:sp>
    </p:spTree>
    <p:extLst>
      <p:ext uri="{BB962C8B-B14F-4D97-AF65-F5344CB8AC3E}">
        <p14:creationId xmlns:p14="http://schemas.microsoft.com/office/powerpoint/2010/main" val="179452637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A1A0C26-F571-4262-9E2B-9B5F8B682594}" type="datetime9">
              <a:rPr lang="en-US"/>
              <a:pPr>
                <a:defRPr/>
              </a:pPr>
              <a:t>12/16/2019 2:09:33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BFA7301C-FC8C-4BCF-904A-61192528DC8D}" type="slidenum">
              <a:rPr lang="en-US" altLang="zh-CN"/>
              <a:pPr/>
              <a:t>‹#›</a:t>
            </a:fld>
            <a:endParaRPr lang="en-US" altLang="zh-CN"/>
          </a:p>
        </p:txBody>
      </p:sp>
    </p:spTree>
    <p:extLst>
      <p:ext uri="{BB962C8B-B14F-4D97-AF65-F5344CB8AC3E}">
        <p14:creationId xmlns:p14="http://schemas.microsoft.com/office/powerpoint/2010/main" val="20203173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16923026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EBAF726F-1F21-44C0-ACA4-C0B59C7CC546}" type="datetime9">
              <a:rPr lang="en-US"/>
              <a:pPr>
                <a:defRPr/>
              </a:pPr>
              <a:t>12/16/2019 2:09:33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63AA9527-DE00-4290-8D6D-F20EFB79B835}" type="slidenum">
              <a:rPr lang="en-US" altLang="zh-CN"/>
              <a:pPr/>
              <a:t>‹#›</a:t>
            </a:fld>
            <a:endParaRPr lang="en-US" altLang="zh-CN"/>
          </a:p>
        </p:txBody>
      </p:sp>
    </p:spTree>
    <p:extLst>
      <p:ext uri="{BB962C8B-B14F-4D97-AF65-F5344CB8AC3E}">
        <p14:creationId xmlns:p14="http://schemas.microsoft.com/office/powerpoint/2010/main" val="37871280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6E16DE7-FE9F-42EC-8E83-90673A4405F9}" type="datetime9">
              <a:rPr lang="en-US"/>
              <a:pPr>
                <a:defRPr/>
              </a:pPr>
              <a:t>12/16/2019 2:09:33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AE90A832-8E18-4406-957A-BA9DB7F6BB2A}" type="slidenum">
              <a:rPr lang="en-US" altLang="zh-CN"/>
              <a:pPr/>
              <a:t>‹#›</a:t>
            </a:fld>
            <a:endParaRPr lang="en-US" altLang="zh-CN"/>
          </a:p>
        </p:txBody>
      </p:sp>
    </p:spTree>
    <p:extLst>
      <p:ext uri="{BB962C8B-B14F-4D97-AF65-F5344CB8AC3E}">
        <p14:creationId xmlns:p14="http://schemas.microsoft.com/office/powerpoint/2010/main" val="348653724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24D8F59-97A6-4EAB-9447-C6A5B6D96BE6}" type="datetime9">
              <a:rPr lang="en-US"/>
              <a:pPr>
                <a:defRPr/>
              </a:pPr>
              <a:t>12/16/2019 2:09:33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2EEB43E6-FB23-480C-950D-47932D0B629C}" type="slidenum">
              <a:rPr lang="en-US" altLang="zh-CN"/>
              <a:pPr/>
              <a:t>‹#›</a:t>
            </a:fld>
            <a:endParaRPr lang="en-US" altLang="zh-CN"/>
          </a:p>
        </p:txBody>
      </p:sp>
    </p:spTree>
    <p:extLst>
      <p:ext uri="{BB962C8B-B14F-4D97-AF65-F5344CB8AC3E}">
        <p14:creationId xmlns:p14="http://schemas.microsoft.com/office/powerpoint/2010/main" val="178386458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987625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4004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AB8546-506F-4A7B-AFD8-7FF959152066}"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20689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93434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3178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6B8B3E32-E716-4221-A931-C4E73B505325}" type="datetimeFigureOut">
              <a:rPr lang="zh-CN" altLang="en-US" smtClean="0"/>
              <a:t>2019/12/16</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144373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8B3E32-E716-4221-A931-C4E73B505325}" type="datetimeFigureOut">
              <a:rPr lang="zh-CN" altLang="en-US" smtClean="0"/>
              <a:t>2019/12/16</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24725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6B8B3E32-E716-4221-A931-C4E73B505325}" type="datetimeFigureOut">
              <a:rPr lang="zh-CN" altLang="en-US" smtClean="0"/>
              <a:t>2019/12/16</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E9AB8546-506F-4A7B-AFD8-7FF959152066}" type="slidenum">
              <a:rPr lang="zh-CN" altLang="en-US" smtClean="0"/>
              <a:t>‹#›</a:t>
            </a:fld>
            <a:endParaRPr lang="zh-CN" altLang="en-US"/>
          </a:p>
        </p:txBody>
      </p:sp>
    </p:spTree>
    <p:extLst>
      <p:ext uri="{BB962C8B-B14F-4D97-AF65-F5344CB8AC3E}">
        <p14:creationId xmlns:p14="http://schemas.microsoft.com/office/powerpoint/2010/main" val="37806326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554" name="Picture 2" descr="幻灯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6"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9333" name="Rectangle 5"/>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b="0">
                <a:effectLst/>
                <a:ea typeface="+mn-ea"/>
              </a:defRPr>
            </a:lvl1pPr>
          </a:lstStyle>
          <a:p>
            <a:pPr>
              <a:defRPr/>
            </a:pPr>
            <a:fld id="{94109D02-3E56-4230-8570-43F46BD9CD48}" type="datetime9">
              <a:rPr lang="en-US"/>
              <a:pPr>
                <a:defRPr/>
              </a:pPr>
              <a:t>12/16/2019 2:09:33 PM</a:t>
            </a:fld>
            <a:endParaRPr lang="en-US" altLang="zh-CN"/>
          </a:p>
        </p:txBody>
      </p:sp>
      <p:sp>
        <p:nvSpPr>
          <p:cNvPr id="99334" name="Rectangle 6"/>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b="0">
                <a:effectLst/>
                <a:ea typeface="+mn-ea"/>
              </a:defRPr>
            </a:lvl1pPr>
          </a:lstStyle>
          <a:p>
            <a:pPr>
              <a:defRPr/>
            </a:pPr>
            <a:endParaRPr lang="en-US" altLang="zh-CN"/>
          </a:p>
        </p:txBody>
      </p:sp>
      <p:sp>
        <p:nvSpPr>
          <p:cNvPr id="99335" name="Rectangle 7"/>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ea typeface="宋体" panose="02010600030101010101" pitchFamily="2" charset="-122"/>
              </a:defRPr>
            </a:lvl1pPr>
          </a:lstStyle>
          <a:p>
            <a:fld id="{F926B31E-9489-4D97-98D8-44EBA4052ADD}" type="slidenum">
              <a:rPr lang="en-US" altLang="zh-CN"/>
              <a:pPr/>
              <a:t>‹#›</a:t>
            </a:fld>
            <a:endParaRPr lang="en-US" altLang="zh-CN"/>
          </a:p>
        </p:txBody>
      </p:sp>
    </p:spTree>
    <p:extLst>
      <p:ext uri="{BB962C8B-B14F-4D97-AF65-F5344CB8AC3E}">
        <p14:creationId xmlns:p14="http://schemas.microsoft.com/office/powerpoint/2010/main" val="901870528"/>
      </p:ext>
    </p:extLst>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spd="med"/>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47.bin"/><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oleObject" Target="../embeddings/oleObject49.bin"/><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5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54.bin"/></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60.bin"/><Relationship Id="rId18" Type="http://schemas.openxmlformats.org/officeDocument/2006/relationships/image" Target="../media/image40.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37.wmf"/><Relationship Id="rId17" Type="http://schemas.openxmlformats.org/officeDocument/2006/relationships/oleObject" Target="../embeddings/oleObject62.bin"/><Relationship Id="rId2" Type="http://schemas.openxmlformats.org/officeDocument/2006/relationships/slideLayout" Target="../slideLayouts/slideLayout1.xml"/><Relationship Id="rId16" Type="http://schemas.openxmlformats.org/officeDocument/2006/relationships/image" Target="../media/image39.emf"/><Relationship Id="rId20" Type="http://schemas.openxmlformats.org/officeDocument/2006/relationships/oleObject" Target="../embeddings/oleObject64.bin"/><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36.emf"/><Relationship Id="rId19" Type="http://schemas.openxmlformats.org/officeDocument/2006/relationships/oleObject" Target="../embeddings/oleObject63.bin"/><Relationship Id="rId4" Type="http://schemas.openxmlformats.org/officeDocument/2006/relationships/image" Target="../media/image33.wmf"/><Relationship Id="rId9" Type="http://schemas.openxmlformats.org/officeDocument/2006/relationships/oleObject" Target="../embeddings/oleObject58.bin"/><Relationship Id="rId1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oleObject" Target="../embeddings/oleObject71.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44.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70.bin"/><Relationship Id="rId5" Type="http://schemas.openxmlformats.org/officeDocument/2006/relationships/oleObject" Target="../embeddings/oleObject66.bin"/><Relationship Id="rId15" Type="http://schemas.openxmlformats.org/officeDocument/2006/relationships/oleObject" Target="../embeddings/oleObject72.bin"/><Relationship Id="rId10" Type="http://schemas.openxmlformats.org/officeDocument/2006/relationships/image" Target="../media/image43.wmf"/><Relationship Id="rId4" Type="http://schemas.openxmlformats.org/officeDocument/2006/relationships/image" Target="../media/image41.wmf"/><Relationship Id="rId9" Type="http://schemas.openxmlformats.org/officeDocument/2006/relationships/oleObject" Target="../embeddings/oleObject69.bin"/><Relationship Id="rId1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4.bin"/><Relationship Id="rId12" Type="http://schemas.openxmlformats.org/officeDocument/2006/relationships/image" Target="../media/image4.emf"/><Relationship Id="rId17" Type="http://schemas.openxmlformats.org/officeDocument/2006/relationships/oleObject" Target="../embeddings/oleObject11.bin"/><Relationship Id="rId2" Type="http://schemas.openxmlformats.org/officeDocument/2006/relationships/slideLayout" Target="../slideLayouts/slideLayout1.xml"/><Relationship Id="rId16" Type="http://schemas.openxmlformats.org/officeDocument/2006/relationships/image" Target="../media/image6.emf"/><Relationship Id="rId20"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image" Target="../media/image3.png"/><Relationship Id="rId9" Type="http://schemas.openxmlformats.org/officeDocument/2006/relationships/oleObject" Target="../embeddings/oleObject6.bin"/><Relationship Id="rId14" Type="http://schemas.openxmlformats.org/officeDocument/2006/relationships/image" Target="../media/image5.emf"/><Relationship Id="rId22" Type="http://schemas.openxmlformats.org/officeDocument/2006/relationships/image" Target="../media/image8.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3.bin"/><Relationship Id="rId18" Type="http://schemas.openxmlformats.org/officeDocument/2006/relationships/image" Target="../media/image7.png"/><Relationship Id="rId3" Type="http://schemas.openxmlformats.org/officeDocument/2006/relationships/oleObject" Target="../embeddings/oleObject15.bin"/><Relationship Id="rId21" Type="http://schemas.openxmlformats.org/officeDocument/2006/relationships/oleObject" Target="../embeddings/oleObject28.bin"/><Relationship Id="rId7" Type="http://schemas.openxmlformats.org/officeDocument/2006/relationships/oleObject" Target="../embeddings/oleObject18.bin"/><Relationship Id="rId12" Type="http://schemas.openxmlformats.org/officeDocument/2006/relationships/image" Target="../media/image9.emf"/><Relationship Id="rId17" Type="http://schemas.openxmlformats.org/officeDocument/2006/relationships/oleObject" Target="../embeddings/oleObject26.bin"/><Relationship Id="rId2" Type="http://schemas.openxmlformats.org/officeDocument/2006/relationships/slideLayout" Target="../slideLayouts/slideLayout1.xml"/><Relationship Id="rId16" Type="http://schemas.openxmlformats.org/officeDocument/2006/relationships/oleObject" Target="../embeddings/oleObject25.bin"/><Relationship Id="rId20"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5" Type="http://schemas.openxmlformats.org/officeDocument/2006/relationships/oleObject" Target="../embeddings/oleObject24.bin"/><Relationship Id="rId10" Type="http://schemas.openxmlformats.org/officeDocument/2006/relationships/oleObject" Target="../embeddings/oleObject21.bin"/><Relationship Id="rId19" Type="http://schemas.openxmlformats.org/officeDocument/2006/relationships/oleObject" Target="../embeddings/oleObject27.bin"/><Relationship Id="rId4" Type="http://schemas.openxmlformats.org/officeDocument/2006/relationships/image" Target="../media/image3.png"/><Relationship Id="rId9" Type="http://schemas.openxmlformats.org/officeDocument/2006/relationships/oleObject" Target="../embeddings/oleObject20.bin"/><Relationship Id="rId14" Type="http://schemas.openxmlformats.org/officeDocument/2006/relationships/image" Target="../media/image10.emf"/><Relationship Id="rId22"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7.bin"/><Relationship Id="rId18" Type="http://schemas.openxmlformats.org/officeDocument/2006/relationships/oleObject" Target="../embeddings/oleObject40.bin"/><Relationship Id="rId26" Type="http://schemas.openxmlformats.org/officeDocument/2006/relationships/oleObject" Target="../embeddings/oleObject45.bin"/><Relationship Id="rId3" Type="http://schemas.openxmlformats.org/officeDocument/2006/relationships/oleObject" Target="../embeddings/oleObject29.bin"/><Relationship Id="rId21" Type="http://schemas.openxmlformats.org/officeDocument/2006/relationships/oleObject" Target="../embeddings/oleObject42.bin"/><Relationship Id="rId7" Type="http://schemas.openxmlformats.org/officeDocument/2006/relationships/oleObject" Target="../embeddings/oleObject31.bin"/><Relationship Id="rId12" Type="http://schemas.openxmlformats.org/officeDocument/2006/relationships/oleObject" Target="../embeddings/oleObject36.bin"/><Relationship Id="rId17" Type="http://schemas.openxmlformats.org/officeDocument/2006/relationships/oleObject" Target="../embeddings/oleObject39.bin"/><Relationship Id="rId25" Type="http://schemas.openxmlformats.org/officeDocument/2006/relationships/image" Target="../media/image17.emf"/><Relationship Id="rId2" Type="http://schemas.openxmlformats.org/officeDocument/2006/relationships/slideLayout" Target="../slideLayouts/slideLayout18.xml"/><Relationship Id="rId16" Type="http://schemas.openxmlformats.org/officeDocument/2006/relationships/image" Target="../media/image15.emf"/><Relationship Id="rId20" Type="http://schemas.openxmlformats.org/officeDocument/2006/relationships/image" Target="../media/image7.png"/><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oleObject" Target="../embeddings/oleObject35.bin"/><Relationship Id="rId24" Type="http://schemas.openxmlformats.org/officeDocument/2006/relationships/oleObject" Target="../embeddings/oleObject44.bin"/><Relationship Id="rId5" Type="http://schemas.openxmlformats.org/officeDocument/2006/relationships/oleObject" Target="../embeddings/oleObject30.bin"/><Relationship Id="rId15" Type="http://schemas.openxmlformats.org/officeDocument/2006/relationships/oleObject" Target="../embeddings/oleObject38.bin"/><Relationship Id="rId23" Type="http://schemas.openxmlformats.org/officeDocument/2006/relationships/oleObject" Target="../embeddings/oleObject43.bin"/><Relationship Id="rId10" Type="http://schemas.openxmlformats.org/officeDocument/2006/relationships/oleObject" Target="../embeddings/oleObject34.bin"/><Relationship Id="rId19" Type="http://schemas.openxmlformats.org/officeDocument/2006/relationships/oleObject" Target="../embeddings/oleObject41.bin"/><Relationship Id="rId4" Type="http://schemas.openxmlformats.org/officeDocument/2006/relationships/image" Target="../media/image13.emf"/><Relationship Id="rId9" Type="http://schemas.openxmlformats.org/officeDocument/2006/relationships/oleObject" Target="../embeddings/oleObject33.bin"/><Relationship Id="rId14" Type="http://schemas.openxmlformats.org/officeDocument/2006/relationships/image" Target="../media/image14.emf"/><Relationship Id="rId22"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64" y="2104006"/>
            <a:ext cx="6303146" cy="1938992"/>
          </a:xfrm>
          <a:prstGeom prst="rect">
            <a:avLst/>
          </a:prstGeom>
          <a:noFill/>
        </p:spPr>
        <p:txBody>
          <a:bodyPr wrap="square" rtlCol="0">
            <a:spAutoFit/>
          </a:bodyPr>
          <a:lstStyle/>
          <a:p>
            <a:pPr algn="ctr"/>
            <a:r>
              <a:rPr lang="en-US" altLang="zh-CN" sz="6000" dirty="0" smtClean="0">
                <a:solidFill>
                  <a:srgbClr val="002060"/>
                </a:solidFill>
                <a:effectLst>
                  <a:outerShdw blurRad="50800" dist="50800" algn="l" rotWithShape="0">
                    <a:prstClr val="black">
                      <a:alpha val="68000"/>
                    </a:prstClr>
                  </a:outerShdw>
                </a:effectLst>
              </a:rPr>
              <a:t>15-8 </a:t>
            </a:r>
            <a:r>
              <a:rPr lang="zh-CN" altLang="en-US" sz="6000" dirty="0" smtClean="0">
                <a:solidFill>
                  <a:srgbClr val="002060"/>
                </a:solidFill>
                <a:effectLst>
                  <a:outerShdw blurRad="50800" dist="50800" algn="l" rotWithShape="0">
                    <a:prstClr val="black">
                      <a:alpha val="68000"/>
                    </a:prstClr>
                  </a:outerShdw>
                </a:effectLst>
              </a:rPr>
              <a:t>多电子原子中的电子分布</a:t>
            </a:r>
            <a:endParaRPr lang="zh-CN" altLang="en-US" sz="6000" dirty="0">
              <a:solidFill>
                <a:srgbClr val="002060"/>
              </a:solidFill>
              <a:effectLst>
                <a:outerShdw blurRad="50800" dist="50800" algn="l" rotWithShape="0">
                  <a:prstClr val="black">
                    <a:alpha val="68000"/>
                  </a:prstClr>
                </a:outerShdw>
              </a:effectLst>
            </a:endParaRPr>
          </a:p>
        </p:txBody>
      </p:sp>
    </p:spTree>
    <p:extLst>
      <p:ext uri="{BB962C8B-B14F-4D97-AF65-F5344CB8AC3E}">
        <p14:creationId xmlns:p14="http://schemas.microsoft.com/office/powerpoint/2010/main" val="337056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726993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4400" dirty="0">
                <a:solidFill>
                  <a:srgbClr val="002060"/>
                </a:solidFill>
                <a:effectLst>
                  <a:outerShdw blurRad="50800" dist="50800" algn="l" rotWithShape="0">
                    <a:prstClr val="black">
                      <a:alpha val="68000"/>
                    </a:prstClr>
                  </a:outerShdw>
                </a:effectLst>
                <a:latin typeface="Gill Sans MT" panose="020B0502020104020203"/>
                <a:ea typeface="华文中宋" panose="02010600040101010101" pitchFamily="2" charset="-122"/>
              </a:rPr>
              <a:t>二</a:t>
            </a:r>
            <a:r>
              <a:rPr kumimoji="0" lang="zh-CN" altLang="en-US" sz="4400" b="0" i="0" u="none" strike="noStrike" kern="1200" cap="none" spc="0" normalizeH="0" baseline="0" noProof="0" dirty="0" smtClean="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rPr>
              <a:t>、激光的形成  光学谐振腔</a:t>
            </a:r>
            <a:endParaRPr kumimoji="0" lang="zh-CN" altLang="en-US" sz="4400" b="0" i="0" u="none" strike="noStrike" kern="1200" cap="none" spc="0" normalizeH="0" baseline="0" noProof="0" dirty="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endParaRPr>
          </a:p>
        </p:txBody>
      </p:sp>
      <p:sp>
        <p:nvSpPr>
          <p:cNvPr id="33" name="文本框 32"/>
          <p:cNvSpPr txBox="1"/>
          <p:nvPr/>
        </p:nvSpPr>
        <p:spPr>
          <a:xfrm>
            <a:off x="379412" y="1008767"/>
            <a:ext cx="8675811" cy="3477875"/>
          </a:xfrm>
          <a:prstGeom prst="rect">
            <a:avLst/>
          </a:prstGeom>
          <a:noFill/>
        </p:spPr>
        <p:txBody>
          <a:bodyPr wrap="square" rtlCol="0">
            <a:spAutoFit/>
          </a:bodyPr>
          <a:lstStyle/>
          <a:p>
            <a:r>
              <a:rPr lang="en-US" altLang="zh-CN" sz="32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 </a:t>
            </a:r>
            <a:r>
              <a:rPr lang="zh-CN" altLang="en-US" sz="32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光学谐振腔</a:t>
            </a:r>
            <a:endParaRPr lang="en-US" altLang="zh-CN" sz="32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2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zh-CN" altLang="en-US" sz="28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目的：</a:t>
            </a:r>
            <a:r>
              <a:rPr lang="zh-CN" altLang="en-US" sz="24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在实现了粒子数反转的激活介质内，自发辐射的光子持续地诱导高能级上的电子受激辐射，辐射出与自身完全相同的光子。光被不断地放大，但是由自发辐射诱导出来的光子量子状态并非完全相同，输出激光的品质并不高。</a:t>
            </a:r>
            <a:r>
              <a:rPr lang="zh-CN" altLang="en-US" sz="2400" dirty="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利用光学谐振腔可以稳定地维持这种光振动，并获得高质量的单色激光的稳定输出。</a:t>
            </a:r>
          </a:p>
          <a:p>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35" name="灯片编号占位符 3"/>
          <p:cNvSpPr txBox="1">
            <a:spLocks/>
          </p:cNvSpPr>
          <p:nvPr/>
        </p:nvSpPr>
        <p:spPr bwMode="auto">
          <a:xfrm>
            <a:off x="6553200" y="6417079"/>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9pPr>
          </a:lstStyle>
          <a:p>
            <a:pPr defTabSz="914400" eaLnBrk="1" hangingPunct="1"/>
            <a:fld id="{506CC572-50DD-48DF-9105-317C17D2D0E6}" type="slidenum">
              <a:rPr lang="en-US" altLang="zh-CN" sz="1400" b="0" smtClean="0">
                <a:solidFill>
                  <a:srgbClr val="FFFFFF"/>
                </a:solidFill>
                <a:ea typeface="宋体" panose="02010600030101010101" pitchFamily="2" charset="-122"/>
              </a:rPr>
              <a:pPr defTabSz="914400" eaLnBrk="1" hangingPunct="1"/>
              <a:t>10</a:t>
            </a:fld>
            <a:endParaRPr lang="en-US" altLang="zh-CN" sz="1400" b="0" smtClean="0">
              <a:solidFill>
                <a:srgbClr val="FFFFFF"/>
              </a:solidFill>
              <a:ea typeface="宋体" panose="02010600030101010101" pitchFamily="2" charset="-122"/>
            </a:endParaRPr>
          </a:p>
        </p:txBody>
      </p:sp>
      <p:grpSp>
        <p:nvGrpSpPr>
          <p:cNvPr id="36" name="Group 2"/>
          <p:cNvGrpSpPr>
            <a:grpSpLocks/>
          </p:cNvGrpSpPr>
          <p:nvPr/>
        </p:nvGrpSpPr>
        <p:grpSpPr bwMode="auto">
          <a:xfrm>
            <a:off x="1143000" y="3826279"/>
            <a:ext cx="7239000" cy="2819400"/>
            <a:chOff x="720" y="2304"/>
            <a:chExt cx="4560" cy="1776"/>
          </a:xfrm>
        </p:grpSpPr>
        <p:sp>
          <p:nvSpPr>
            <p:cNvPr id="37" name="Rectangle 3"/>
            <p:cNvSpPr>
              <a:spLocks noChangeArrowheads="1"/>
            </p:cNvSpPr>
            <p:nvPr/>
          </p:nvSpPr>
          <p:spPr bwMode="auto">
            <a:xfrm>
              <a:off x="720" y="2304"/>
              <a:ext cx="4560" cy="1776"/>
            </a:xfrm>
            <a:prstGeom prst="rect">
              <a:avLst/>
            </a:prstGeom>
            <a:solidFill>
              <a:srgbClr val="000000"/>
            </a:solidFill>
            <a:ln w="9525">
              <a:solidFill>
                <a:srgbClr val="FFFFFF"/>
              </a:solidFill>
              <a:miter lim="800000"/>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38" name="Rectangle 4"/>
            <p:cNvSpPr>
              <a:spLocks noChangeArrowheads="1"/>
            </p:cNvSpPr>
            <p:nvPr/>
          </p:nvSpPr>
          <p:spPr bwMode="auto">
            <a:xfrm>
              <a:off x="1488" y="2808"/>
              <a:ext cx="2736" cy="672"/>
            </a:xfrm>
            <a:prstGeom prst="rect">
              <a:avLst/>
            </a:prstGeom>
            <a:gradFill rotWithShape="0">
              <a:gsLst>
                <a:gs pos="0">
                  <a:srgbClr val="6666FF">
                    <a:gamma/>
                    <a:shade val="46275"/>
                    <a:invGamma/>
                  </a:srgbClr>
                </a:gs>
                <a:gs pos="50000">
                  <a:srgbClr val="6666FF"/>
                </a:gs>
                <a:gs pos="100000">
                  <a:srgbClr val="6666FF">
                    <a:gamma/>
                    <a:shade val="46275"/>
                    <a:invGamma/>
                  </a:srgbClr>
                </a:gs>
              </a:gsLst>
              <a:lin ang="0" scaled="1"/>
            </a:gradFill>
            <a:ln>
              <a:noFill/>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39" name="Line 5"/>
            <p:cNvSpPr>
              <a:spLocks noChangeShapeType="1"/>
            </p:cNvSpPr>
            <p:nvPr/>
          </p:nvSpPr>
          <p:spPr bwMode="auto">
            <a:xfrm>
              <a:off x="1488" y="2784"/>
              <a:ext cx="0" cy="720"/>
            </a:xfrm>
            <a:prstGeom prst="line">
              <a:avLst/>
            </a:prstGeom>
            <a:noFill/>
            <a:ln w="76200">
              <a:solidFill>
                <a:srgbClr val="99FF99"/>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40" name="Line 6"/>
            <p:cNvSpPr>
              <a:spLocks noChangeShapeType="1"/>
            </p:cNvSpPr>
            <p:nvPr/>
          </p:nvSpPr>
          <p:spPr bwMode="auto">
            <a:xfrm>
              <a:off x="4248" y="2784"/>
              <a:ext cx="0" cy="720"/>
            </a:xfrm>
            <a:prstGeom prst="line">
              <a:avLst/>
            </a:prstGeom>
            <a:noFill/>
            <a:ln w="76200">
              <a:solidFill>
                <a:srgbClr val="99FF99"/>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41" name="Text Box 7"/>
            <p:cNvSpPr txBox="1">
              <a:spLocks noChangeArrowheads="1"/>
            </p:cNvSpPr>
            <p:nvPr/>
          </p:nvSpPr>
          <p:spPr bwMode="auto">
            <a:xfrm>
              <a:off x="2448" y="3168"/>
              <a:ext cx="1248" cy="288"/>
            </a:xfrm>
            <a:prstGeom prst="rect">
              <a:avLst/>
            </a:prstGeom>
            <a:noFill/>
            <a:ln>
              <a:noFill/>
            </a:ln>
            <a:effectLs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rPr>
                <a:t>工作物质</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endParaRPr>
            </a:p>
          </p:txBody>
        </p:sp>
        <p:sp>
          <p:nvSpPr>
            <p:cNvPr id="42" name="Text Box 8"/>
            <p:cNvSpPr txBox="1">
              <a:spLocks noChangeArrowheads="1"/>
            </p:cNvSpPr>
            <p:nvPr/>
          </p:nvSpPr>
          <p:spPr bwMode="auto">
            <a:xfrm>
              <a:off x="1056" y="3600"/>
              <a:ext cx="1296" cy="288"/>
            </a:xfrm>
            <a:prstGeom prst="rect">
              <a:avLst/>
            </a:prstGeom>
            <a:noFill/>
            <a:ln>
              <a:noFill/>
            </a:ln>
            <a:effectLs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rPr>
                <a:t>全反射镜</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endParaRPr>
            </a:p>
          </p:txBody>
        </p:sp>
        <p:sp>
          <p:nvSpPr>
            <p:cNvPr id="43" name="Text Box 9"/>
            <p:cNvSpPr txBox="1">
              <a:spLocks noChangeArrowheads="1"/>
            </p:cNvSpPr>
            <p:nvPr/>
          </p:nvSpPr>
          <p:spPr bwMode="auto">
            <a:xfrm>
              <a:off x="3696" y="3600"/>
              <a:ext cx="1248" cy="288"/>
            </a:xfrm>
            <a:prstGeom prst="rect">
              <a:avLst/>
            </a:prstGeom>
            <a:noFill/>
            <a:ln>
              <a:noFill/>
            </a:ln>
            <a:effectLs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rPr>
                <a:t>部分反射镜</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endParaRPr>
            </a:p>
          </p:txBody>
        </p:sp>
      </p:grpSp>
      <p:grpSp>
        <p:nvGrpSpPr>
          <p:cNvPr id="45" name="Group 12"/>
          <p:cNvGrpSpPr>
            <a:grpSpLocks/>
          </p:cNvGrpSpPr>
          <p:nvPr/>
        </p:nvGrpSpPr>
        <p:grpSpPr bwMode="auto">
          <a:xfrm>
            <a:off x="3200400" y="4816879"/>
            <a:ext cx="4191000" cy="609600"/>
            <a:chOff x="2016" y="2928"/>
            <a:chExt cx="2640" cy="384"/>
          </a:xfrm>
        </p:grpSpPr>
        <p:sp>
          <p:nvSpPr>
            <p:cNvPr id="46" name="AutoShape 13"/>
            <p:cNvSpPr>
              <a:spLocks noChangeArrowheads="1"/>
            </p:cNvSpPr>
            <p:nvPr/>
          </p:nvSpPr>
          <p:spPr bwMode="auto">
            <a:xfrm>
              <a:off x="3552" y="2928"/>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47" name="AutoShape 14"/>
            <p:cNvSpPr>
              <a:spLocks noChangeArrowheads="1"/>
            </p:cNvSpPr>
            <p:nvPr/>
          </p:nvSpPr>
          <p:spPr bwMode="auto">
            <a:xfrm>
              <a:off x="2016" y="2928"/>
              <a:ext cx="240" cy="384"/>
            </a:xfrm>
            <a:prstGeom prst="lef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sp>
          <p:nvSpPr>
            <p:cNvPr id="48" name="AutoShape 15"/>
            <p:cNvSpPr>
              <a:spLocks noChangeArrowheads="1"/>
            </p:cNvSpPr>
            <p:nvPr/>
          </p:nvSpPr>
          <p:spPr bwMode="auto">
            <a:xfrm>
              <a:off x="4416" y="2928"/>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endParaRPr>
            </a:p>
          </p:txBody>
        </p:sp>
      </p:grpSp>
    </p:spTree>
    <p:extLst>
      <p:ext uri="{BB962C8B-B14F-4D97-AF65-F5344CB8AC3E}">
        <p14:creationId xmlns:p14="http://schemas.microsoft.com/office/powerpoint/2010/main" val="265326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arn(outVertical)">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26146" y="396207"/>
            <a:ext cx="8675811" cy="2123658"/>
          </a:xfrm>
          <a:prstGeom prst="rect">
            <a:avLst/>
          </a:prstGeom>
          <a:noFill/>
        </p:spPr>
        <p:txBody>
          <a:bodyPr wrap="square" rtlCol="0">
            <a:spAutoFit/>
          </a:bodyPr>
          <a:lstStyle/>
          <a:p>
            <a:pPr lvl="0"/>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光波</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在长度为</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L</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的谐振腔内多次反射，增强了受激辐射的强度，根据波动理论，波长满足驻波条件的光波，激光在谐振腔内形成驻波。</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35" name="灯片编号占位符 3"/>
          <p:cNvSpPr txBox="1">
            <a:spLocks/>
          </p:cNvSpPr>
          <p:nvPr/>
        </p:nvSpPr>
        <p:spPr bwMode="auto">
          <a:xfrm>
            <a:off x="6553200" y="6417079"/>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6CC572-50DD-48DF-9105-317C17D2D0E6}" type="slidenum">
              <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6" name="Group 2"/>
          <p:cNvGrpSpPr>
            <a:grpSpLocks/>
          </p:cNvGrpSpPr>
          <p:nvPr/>
        </p:nvGrpSpPr>
        <p:grpSpPr bwMode="auto">
          <a:xfrm>
            <a:off x="1143000" y="3826279"/>
            <a:ext cx="7239000" cy="2819400"/>
            <a:chOff x="720" y="2304"/>
            <a:chExt cx="4560" cy="1776"/>
          </a:xfrm>
        </p:grpSpPr>
        <p:sp>
          <p:nvSpPr>
            <p:cNvPr id="37" name="Rectangle 3"/>
            <p:cNvSpPr>
              <a:spLocks noChangeArrowheads="1"/>
            </p:cNvSpPr>
            <p:nvPr/>
          </p:nvSpPr>
          <p:spPr bwMode="auto">
            <a:xfrm>
              <a:off x="720" y="2304"/>
              <a:ext cx="4560" cy="1776"/>
            </a:xfrm>
            <a:prstGeom prst="rect">
              <a:avLst/>
            </a:prstGeom>
            <a:solidFill>
              <a:srgbClr val="000000"/>
            </a:solidFill>
            <a:ln w="9525">
              <a:solidFill>
                <a:srgbClr val="FFFFFF"/>
              </a:solidFill>
              <a:miter lim="800000"/>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38" name="Rectangle 4"/>
            <p:cNvSpPr>
              <a:spLocks noChangeArrowheads="1"/>
            </p:cNvSpPr>
            <p:nvPr/>
          </p:nvSpPr>
          <p:spPr bwMode="auto">
            <a:xfrm>
              <a:off x="1488" y="2808"/>
              <a:ext cx="2736" cy="672"/>
            </a:xfrm>
            <a:prstGeom prst="rect">
              <a:avLst/>
            </a:prstGeom>
            <a:gradFill rotWithShape="0">
              <a:gsLst>
                <a:gs pos="0">
                  <a:srgbClr val="6666FF">
                    <a:gamma/>
                    <a:shade val="46275"/>
                    <a:invGamma/>
                  </a:srgbClr>
                </a:gs>
                <a:gs pos="50000">
                  <a:srgbClr val="6666FF"/>
                </a:gs>
                <a:gs pos="100000">
                  <a:srgbClr val="6666FF">
                    <a:gamma/>
                    <a:shade val="46275"/>
                    <a:invGamma/>
                  </a:srgbClr>
                </a:gs>
              </a:gsLst>
              <a:lin ang="0" scaled="1"/>
            </a:gradFill>
            <a:ln>
              <a:noFill/>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39" name="Line 5"/>
            <p:cNvSpPr>
              <a:spLocks noChangeShapeType="1"/>
            </p:cNvSpPr>
            <p:nvPr/>
          </p:nvSpPr>
          <p:spPr bwMode="auto">
            <a:xfrm>
              <a:off x="1488" y="2784"/>
              <a:ext cx="0" cy="720"/>
            </a:xfrm>
            <a:prstGeom prst="line">
              <a:avLst/>
            </a:prstGeom>
            <a:noFill/>
            <a:ln w="76200">
              <a:solidFill>
                <a:srgbClr val="99FF99"/>
              </a:solidFill>
              <a:round/>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40" name="Line 6"/>
            <p:cNvSpPr>
              <a:spLocks noChangeShapeType="1"/>
            </p:cNvSpPr>
            <p:nvPr/>
          </p:nvSpPr>
          <p:spPr bwMode="auto">
            <a:xfrm>
              <a:off x="4248" y="2784"/>
              <a:ext cx="0" cy="720"/>
            </a:xfrm>
            <a:prstGeom prst="line">
              <a:avLst/>
            </a:prstGeom>
            <a:noFill/>
            <a:ln w="76200">
              <a:solidFill>
                <a:srgbClr val="99FF99"/>
              </a:solidFill>
              <a:round/>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41" name="Text Box 7"/>
            <p:cNvSpPr txBox="1">
              <a:spLocks noChangeArrowheads="1"/>
            </p:cNvSpPr>
            <p:nvPr/>
          </p:nvSpPr>
          <p:spPr bwMode="auto">
            <a:xfrm>
              <a:off x="2448" y="3168"/>
              <a:ext cx="1248" cy="288"/>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工作物质</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cs typeface="+mn-cs"/>
              </a:endParaRPr>
            </a:p>
          </p:txBody>
        </p:sp>
        <p:sp>
          <p:nvSpPr>
            <p:cNvPr id="42" name="Text Box 8"/>
            <p:cNvSpPr txBox="1">
              <a:spLocks noChangeArrowheads="1"/>
            </p:cNvSpPr>
            <p:nvPr/>
          </p:nvSpPr>
          <p:spPr bwMode="auto">
            <a:xfrm>
              <a:off x="1056" y="3600"/>
              <a:ext cx="1296" cy="288"/>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全反射镜</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cs typeface="+mn-cs"/>
              </a:endParaRPr>
            </a:p>
          </p:txBody>
        </p:sp>
        <p:sp>
          <p:nvSpPr>
            <p:cNvPr id="43" name="Text Box 9"/>
            <p:cNvSpPr txBox="1">
              <a:spLocks noChangeArrowheads="1"/>
            </p:cNvSpPr>
            <p:nvPr/>
          </p:nvSpPr>
          <p:spPr bwMode="auto">
            <a:xfrm>
              <a:off x="3696" y="3600"/>
              <a:ext cx="1248" cy="288"/>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部分反射镜</a:t>
              </a:r>
              <a:endParaRPr kumimoji="1" lang="zh-CN" altLang="en-US" sz="2400" b="1" i="0" u="none" strike="noStrike" kern="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文鼎CS中等线" pitchFamily="49" charset="-122"/>
                <a:cs typeface="+mn-cs"/>
              </a:endParaRPr>
            </a:p>
          </p:txBody>
        </p:sp>
      </p:grpSp>
      <p:grpSp>
        <p:nvGrpSpPr>
          <p:cNvPr id="45" name="Group 12"/>
          <p:cNvGrpSpPr>
            <a:grpSpLocks/>
          </p:cNvGrpSpPr>
          <p:nvPr/>
        </p:nvGrpSpPr>
        <p:grpSpPr bwMode="auto">
          <a:xfrm>
            <a:off x="3200400" y="4816879"/>
            <a:ext cx="4191000" cy="609600"/>
            <a:chOff x="2016" y="2928"/>
            <a:chExt cx="2640" cy="384"/>
          </a:xfrm>
        </p:grpSpPr>
        <p:sp>
          <p:nvSpPr>
            <p:cNvPr id="46" name="AutoShape 13"/>
            <p:cNvSpPr>
              <a:spLocks noChangeArrowheads="1"/>
            </p:cNvSpPr>
            <p:nvPr/>
          </p:nvSpPr>
          <p:spPr bwMode="auto">
            <a:xfrm>
              <a:off x="3552" y="2928"/>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47" name="AutoShape 14"/>
            <p:cNvSpPr>
              <a:spLocks noChangeArrowheads="1"/>
            </p:cNvSpPr>
            <p:nvPr/>
          </p:nvSpPr>
          <p:spPr bwMode="auto">
            <a:xfrm>
              <a:off x="2016" y="2928"/>
              <a:ext cx="240" cy="384"/>
            </a:xfrm>
            <a:prstGeom prst="lef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48" name="AutoShape 15"/>
            <p:cNvSpPr>
              <a:spLocks noChangeArrowheads="1"/>
            </p:cNvSpPr>
            <p:nvPr/>
          </p:nvSpPr>
          <p:spPr bwMode="auto">
            <a:xfrm>
              <a:off x="4416" y="2928"/>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pSp>
      <p:graphicFrame>
        <p:nvGraphicFramePr>
          <p:cNvPr id="17" name="Object 3"/>
          <p:cNvGraphicFramePr>
            <a:graphicFrameLocks noChangeAspect="1"/>
          </p:cNvGraphicFramePr>
          <p:nvPr/>
        </p:nvGraphicFramePr>
        <p:xfrm>
          <a:off x="1981200" y="2378075"/>
          <a:ext cx="1149350" cy="944563"/>
        </p:xfrm>
        <a:graphic>
          <a:graphicData uri="http://schemas.openxmlformats.org/presentationml/2006/ole">
            <mc:AlternateContent xmlns:mc="http://schemas.openxmlformats.org/markup-compatibility/2006">
              <mc:Choice xmlns:v="urn:schemas-microsoft-com:vml" Requires="v">
                <p:oleObj spid="_x0000_s4112" name="公式" r:id="rId3" imgW="457123" imgH="371398" progId="Equation.3">
                  <p:embed/>
                </p:oleObj>
              </mc:Choice>
              <mc:Fallback>
                <p:oleObj name="公式" r:id="rId3" imgW="457123" imgH="371398" progId="Equation.3">
                  <p:embed/>
                  <p:pic>
                    <p:nvPicPr>
                      <p:cNvPr id="147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78075"/>
                        <a:ext cx="1149350" cy="94456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4"/>
          <p:cNvGraphicFramePr>
            <a:graphicFrameLocks noChangeAspect="1"/>
          </p:cNvGraphicFramePr>
          <p:nvPr/>
        </p:nvGraphicFramePr>
        <p:xfrm>
          <a:off x="4159250" y="2392363"/>
          <a:ext cx="3459163" cy="915987"/>
        </p:xfrm>
        <a:graphic>
          <a:graphicData uri="http://schemas.openxmlformats.org/presentationml/2006/ole">
            <mc:AlternateContent xmlns:mc="http://schemas.openxmlformats.org/markup-compatibility/2006">
              <mc:Choice xmlns:v="urn:schemas-microsoft-com:vml" Requires="v">
                <p:oleObj spid="_x0000_s4113" name="Equation" r:id="rId5" imgW="1447736" imgH="352476" progId="Equation.3">
                  <p:embed/>
                </p:oleObj>
              </mc:Choice>
              <mc:Fallback>
                <p:oleObj name="Equation" r:id="rId5" imgW="1447736" imgH="352476"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250" y="2392363"/>
                        <a:ext cx="3459163" cy="915987"/>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083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arn(outVertical)">
                                      <p:cBhvr>
                                        <p:cTn id="12" dur="500"/>
                                        <p:tgtEl>
                                          <p:spTgt spid="4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26146" y="396207"/>
            <a:ext cx="8675811" cy="4585871"/>
          </a:xfrm>
          <a:prstGeom prst="rect">
            <a:avLst/>
          </a:prstGeom>
          <a:noFill/>
        </p:spPr>
        <p:txBody>
          <a:bodyPr wrap="square" rtlCol="0">
            <a:spAutoFit/>
          </a:bodyPr>
          <a:lstStyle/>
          <a:p>
            <a:pPr lvl="0"/>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谐振腔</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只允许平行于谐振腔轴线的光振动持续下去，沿其它方向传播的光振动，经过几次反射后折出谐振腔。因而从谐振腔内透出的激光有极好的方向性</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如果</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谐振腔做成布儒斯特窗，可以使谐振腔输出的激光成为线偏振光。</a:t>
            </a:r>
          </a:p>
          <a:p>
            <a:pPr lvl="0"/>
            <a:endPar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endPar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grpSp>
        <p:nvGrpSpPr>
          <p:cNvPr id="21" name="Group 3"/>
          <p:cNvGrpSpPr>
            <a:grpSpLocks/>
          </p:cNvGrpSpPr>
          <p:nvPr/>
        </p:nvGrpSpPr>
        <p:grpSpPr bwMode="auto">
          <a:xfrm>
            <a:off x="1143000" y="3755258"/>
            <a:ext cx="7239000" cy="2819400"/>
            <a:chOff x="720" y="2016"/>
            <a:chExt cx="4560" cy="1776"/>
          </a:xfrm>
        </p:grpSpPr>
        <p:sp>
          <p:nvSpPr>
            <p:cNvPr id="22" name="Rectangle 4"/>
            <p:cNvSpPr>
              <a:spLocks noChangeArrowheads="1"/>
            </p:cNvSpPr>
            <p:nvPr/>
          </p:nvSpPr>
          <p:spPr bwMode="auto">
            <a:xfrm>
              <a:off x="720" y="2016"/>
              <a:ext cx="4560" cy="1776"/>
            </a:xfrm>
            <a:prstGeom prst="rect">
              <a:avLst/>
            </a:prstGeom>
            <a:solidFill>
              <a:schemeClr val="bg2"/>
            </a:solidFill>
            <a:ln w="9525">
              <a:solidFill>
                <a:schemeClr val="tx1"/>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Rectangle 5"/>
            <p:cNvSpPr>
              <a:spLocks noChangeArrowheads="1"/>
            </p:cNvSpPr>
            <p:nvPr/>
          </p:nvSpPr>
          <p:spPr bwMode="auto">
            <a:xfrm>
              <a:off x="1488" y="2520"/>
              <a:ext cx="2736" cy="672"/>
            </a:xfrm>
            <a:prstGeom prst="rect">
              <a:avLst/>
            </a:prstGeom>
            <a:gradFill rotWithShape="0">
              <a:gsLst>
                <a:gs pos="0">
                  <a:srgbClr val="6666FF">
                    <a:gamma/>
                    <a:shade val="46275"/>
                    <a:invGamma/>
                  </a:srgbClr>
                </a:gs>
                <a:gs pos="50000">
                  <a:srgbClr val="6666FF"/>
                </a:gs>
                <a:gs pos="100000">
                  <a:srgbClr val="6666FF">
                    <a:gamma/>
                    <a:shade val="46275"/>
                    <a:invGamma/>
                  </a:srgbClr>
                </a:gs>
              </a:gsLst>
              <a:lin ang="0" scaled="1"/>
            </a:gradFill>
            <a:ln>
              <a:noFill/>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 name="Line 6"/>
            <p:cNvSpPr>
              <a:spLocks noChangeShapeType="1"/>
            </p:cNvSpPr>
            <p:nvPr/>
          </p:nvSpPr>
          <p:spPr bwMode="auto">
            <a:xfrm>
              <a:off x="1488" y="2496"/>
              <a:ext cx="0" cy="720"/>
            </a:xfrm>
            <a:prstGeom prst="line">
              <a:avLst/>
            </a:prstGeom>
            <a:noFill/>
            <a:ln w="7620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 name="Line 7"/>
            <p:cNvSpPr>
              <a:spLocks noChangeShapeType="1"/>
            </p:cNvSpPr>
            <p:nvPr/>
          </p:nvSpPr>
          <p:spPr bwMode="auto">
            <a:xfrm>
              <a:off x="4248" y="2496"/>
              <a:ext cx="0" cy="720"/>
            </a:xfrm>
            <a:prstGeom prst="line">
              <a:avLst/>
            </a:prstGeom>
            <a:noFill/>
            <a:ln w="7620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AutoShape 8"/>
            <p:cNvSpPr>
              <a:spLocks noChangeArrowheads="1"/>
            </p:cNvSpPr>
            <p:nvPr/>
          </p:nvSpPr>
          <p:spPr bwMode="auto">
            <a:xfrm>
              <a:off x="3552" y="2640"/>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7" name="AutoShape 9"/>
            <p:cNvSpPr>
              <a:spLocks noChangeArrowheads="1"/>
            </p:cNvSpPr>
            <p:nvPr/>
          </p:nvSpPr>
          <p:spPr bwMode="auto">
            <a:xfrm>
              <a:off x="2016" y="2640"/>
              <a:ext cx="240" cy="384"/>
            </a:xfrm>
            <a:prstGeom prst="lef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 name="Text Box 10"/>
            <p:cNvSpPr txBox="1">
              <a:spLocks noChangeArrowheads="1"/>
            </p:cNvSpPr>
            <p:nvPr/>
          </p:nvSpPr>
          <p:spPr bwMode="auto">
            <a:xfrm>
              <a:off x="2448" y="2880"/>
              <a:ext cx="1248"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工作物质</a:t>
              </a:r>
              <a:endParaRPr lang="zh-CN" altLang="en-US" sz="2400">
                <a:solidFill>
                  <a:schemeClr val="tx2"/>
                </a:solidFill>
                <a:effectLst>
                  <a:outerShdw blurRad="38100" dist="38100" dir="2700000" algn="tl">
                    <a:srgbClr val="000000"/>
                  </a:outerShdw>
                </a:effectLst>
                <a:ea typeface="文鼎CS中等线" pitchFamily="49" charset="-122"/>
              </a:endParaRPr>
            </a:p>
          </p:txBody>
        </p:sp>
        <p:sp>
          <p:nvSpPr>
            <p:cNvPr id="29" name="AutoShape 11"/>
            <p:cNvSpPr>
              <a:spLocks noChangeArrowheads="1"/>
            </p:cNvSpPr>
            <p:nvPr/>
          </p:nvSpPr>
          <p:spPr bwMode="auto">
            <a:xfrm>
              <a:off x="4416" y="2640"/>
              <a:ext cx="240" cy="384"/>
            </a:xfrm>
            <a:prstGeom prst="rightArrow">
              <a:avLst>
                <a:gd name="adj1" fmla="val 50000"/>
                <a:gd name="adj2" fmla="val 25000"/>
              </a:avLst>
            </a:prstGeom>
            <a:solidFill>
              <a:srgbClr val="CC0099"/>
            </a:solidFill>
            <a:ln w="9525">
              <a:solidFill>
                <a:srgbClr val="CC0099"/>
              </a:solidFill>
              <a:miter lim="800000"/>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Text Box 12"/>
            <p:cNvSpPr txBox="1">
              <a:spLocks noChangeArrowheads="1"/>
            </p:cNvSpPr>
            <p:nvPr/>
          </p:nvSpPr>
          <p:spPr bwMode="auto">
            <a:xfrm>
              <a:off x="1056" y="3312"/>
              <a:ext cx="1296"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全反射镜</a:t>
              </a:r>
              <a:endParaRPr lang="zh-CN" altLang="en-US" sz="2400">
                <a:solidFill>
                  <a:schemeClr val="tx2"/>
                </a:solidFill>
                <a:effectLst>
                  <a:outerShdw blurRad="38100" dist="38100" dir="2700000" algn="tl">
                    <a:srgbClr val="000000"/>
                  </a:outerShdw>
                </a:effectLst>
                <a:ea typeface="文鼎CS中等线" pitchFamily="49" charset="-122"/>
              </a:endParaRPr>
            </a:p>
          </p:txBody>
        </p:sp>
        <p:sp>
          <p:nvSpPr>
            <p:cNvPr id="31" name="Text Box 13"/>
            <p:cNvSpPr txBox="1">
              <a:spLocks noChangeArrowheads="1"/>
            </p:cNvSpPr>
            <p:nvPr/>
          </p:nvSpPr>
          <p:spPr bwMode="auto">
            <a:xfrm>
              <a:off x="3696" y="3312"/>
              <a:ext cx="1248"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部分反射镜</a:t>
              </a:r>
              <a:endParaRPr lang="zh-CN" altLang="en-US" sz="2400">
                <a:solidFill>
                  <a:schemeClr val="tx2"/>
                </a:solidFill>
                <a:effectLst>
                  <a:outerShdw blurRad="38100" dist="38100" dir="2700000" algn="tl">
                    <a:srgbClr val="000000"/>
                  </a:outerShdw>
                </a:effectLst>
                <a:ea typeface="文鼎CS中等线" pitchFamily="49" charset="-122"/>
              </a:endParaRPr>
            </a:p>
          </p:txBody>
        </p:sp>
      </p:grpSp>
      <p:grpSp>
        <p:nvGrpSpPr>
          <p:cNvPr id="32" name="Group 14"/>
          <p:cNvGrpSpPr>
            <a:grpSpLocks/>
          </p:cNvGrpSpPr>
          <p:nvPr/>
        </p:nvGrpSpPr>
        <p:grpSpPr bwMode="auto">
          <a:xfrm>
            <a:off x="2387600" y="4093396"/>
            <a:ext cx="4318000" cy="423862"/>
            <a:chOff x="1504" y="816"/>
            <a:chExt cx="2720" cy="267"/>
          </a:xfrm>
        </p:grpSpPr>
        <p:sp>
          <p:nvSpPr>
            <p:cNvPr id="34" name="Line 15"/>
            <p:cNvSpPr>
              <a:spLocks noChangeShapeType="1"/>
            </p:cNvSpPr>
            <p:nvPr/>
          </p:nvSpPr>
          <p:spPr bwMode="auto">
            <a:xfrm flipH="1" flipV="1">
              <a:off x="1504" y="864"/>
              <a:ext cx="0" cy="192"/>
            </a:xfrm>
            <a:prstGeom prst="line">
              <a:avLst/>
            </a:prstGeom>
            <a:noFill/>
            <a:ln w="1905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 name="Line 16"/>
            <p:cNvSpPr>
              <a:spLocks noChangeShapeType="1"/>
            </p:cNvSpPr>
            <p:nvPr/>
          </p:nvSpPr>
          <p:spPr bwMode="auto">
            <a:xfrm flipH="1" flipV="1">
              <a:off x="4224" y="864"/>
              <a:ext cx="0" cy="192"/>
            </a:xfrm>
            <a:prstGeom prst="line">
              <a:avLst/>
            </a:prstGeom>
            <a:noFill/>
            <a:ln w="1905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 name="Line 17"/>
            <p:cNvSpPr>
              <a:spLocks noChangeShapeType="1"/>
            </p:cNvSpPr>
            <p:nvPr/>
          </p:nvSpPr>
          <p:spPr bwMode="auto">
            <a:xfrm flipH="1">
              <a:off x="1515" y="960"/>
              <a:ext cx="1200" cy="0"/>
            </a:xfrm>
            <a:prstGeom prst="line">
              <a:avLst/>
            </a:prstGeom>
            <a:noFill/>
            <a:ln w="19050">
              <a:solidFill>
                <a:srgbClr val="99FF99"/>
              </a:solidFill>
              <a:round/>
              <a:headEnd/>
              <a:tailEnd type="stealth" w="sm" len="lg"/>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 name="Line 18"/>
            <p:cNvSpPr>
              <a:spLocks noChangeShapeType="1"/>
            </p:cNvSpPr>
            <p:nvPr/>
          </p:nvSpPr>
          <p:spPr bwMode="auto">
            <a:xfrm flipH="1">
              <a:off x="3016" y="960"/>
              <a:ext cx="1200" cy="0"/>
            </a:xfrm>
            <a:prstGeom prst="line">
              <a:avLst/>
            </a:prstGeom>
            <a:noFill/>
            <a:ln w="19050">
              <a:solidFill>
                <a:srgbClr val="99FF99"/>
              </a:solidFill>
              <a:round/>
              <a:headEnd type="stealth" w="sm" len="lg"/>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1" name="Object 19"/>
            <p:cNvGraphicFramePr>
              <a:graphicFrameLocks noChangeAspect="1"/>
            </p:cNvGraphicFramePr>
            <p:nvPr/>
          </p:nvGraphicFramePr>
          <p:xfrm>
            <a:off x="2736" y="816"/>
            <a:ext cx="246" cy="267"/>
          </p:xfrm>
          <a:graphic>
            <a:graphicData uri="http://schemas.openxmlformats.org/presentationml/2006/ole">
              <mc:AlternateContent xmlns:mc="http://schemas.openxmlformats.org/markup-compatibility/2006">
                <mc:Choice xmlns:v="urn:schemas-microsoft-com:vml" Requires="v">
                  <p:oleObj spid="_x0000_s6159" name="公式" r:id="rId3" imgW="114416" imgH="123799" progId="Equation.3">
                    <p:embed/>
                  </p:oleObj>
                </mc:Choice>
                <mc:Fallback>
                  <p:oleObj name="公式" r:id="rId3" imgW="114416" imgH="123799" progId="Equation.3">
                    <p:embed/>
                    <p:pic>
                      <p:nvPicPr>
                        <p:cNvPr id="9219"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816"/>
                          <a:ext cx="246" cy="26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2" name="Group 20"/>
          <p:cNvGrpSpPr>
            <a:grpSpLocks/>
          </p:cNvGrpSpPr>
          <p:nvPr/>
        </p:nvGrpSpPr>
        <p:grpSpPr bwMode="auto">
          <a:xfrm>
            <a:off x="2362200" y="4364858"/>
            <a:ext cx="4343400" cy="1219200"/>
            <a:chOff x="1488" y="2352"/>
            <a:chExt cx="2736" cy="768"/>
          </a:xfrm>
        </p:grpSpPr>
        <p:sp>
          <p:nvSpPr>
            <p:cNvPr id="53" name="Line 21"/>
            <p:cNvSpPr>
              <a:spLocks noChangeShapeType="1"/>
            </p:cNvSpPr>
            <p:nvPr/>
          </p:nvSpPr>
          <p:spPr bwMode="auto">
            <a:xfrm flipH="1" flipV="1">
              <a:off x="1488" y="2832"/>
              <a:ext cx="2736" cy="192"/>
            </a:xfrm>
            <a:prstGeom prst="line">
              <a:avLst/>
            </a:prstGeom>
            <a:noFill/>
            <a:ln w="28575">
              <a:solidFill>
                <a:schemeClr val="accent1"/>
              </a:solidFill>
              <a:round/>
              <a:headEnd/>
              <a:tailEnd type="triangle" w="med" len="med"/>
            </a:ln>
            <a:effectLst>
              <a:outerShdw dist="28398" dir="1593903"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 name="Line 22"/>
            <p:cNvSpPr>
              <a:spLocks noChangeShapeType="1"/>
            </p:cNvSpPr>
            <p:nvPr/>
          </p:nvSpPr>
          <p:spPr bwMode="auto">
            <a:xfrm flipV="1">
              <a:off x="1488" y="2544"/>
              <a:ext cx="2736" cy="288"/>
            </a:xfrm>
            <a:prstGeom prst="line">
              <a:avLst/>
            </a:prstGeom>
            <a:noFill/>
            <a:ln w="28575">
              <a:solidFill>
                <a:schemeClr val="accent1"/>
              </a:solidFill>
              <a:round/>
              <a:headEnd/>
              <a:tailEnd type="triangle" w="med" len="med"/>
            </a:ln>
            <a:effectLst>
              <a:outerShdw dist="17961" dir="2700000"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5" name="Line 23"/>
            <p:cNvSpPr>
              <a:spLocks noChangeShapeType="1"/>
            </p:cNvSpPr>
            <p:nvPr/>
          </p:nvSpPr>
          <p:spPr bwMode="auto">
            <a:xfrm flipH="1" flipV="1">
              <a:off x="1488" y="2352"/>
              <a:ext cx="2736" cy="192"/>
            </a:xfrm>
            <a:prstGeom prst="line">
              <a:avLst/>
            </a:prstGeom>
            <a:noFill/>
            <a:ln w="28575">
              <a:solidFill>
                <a:schemeClr val="accent1"/>
              </a:solidFill>
              <a:round/>
              <a:headEnd/>
              <a:tailEnd type="triangle" w="med" len="med"/>
            </a:ln>
            <a:effectLst>
              <a:outerShdw dist="28398" dir="1593903"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 name="Line 24"/>
            <p:cNvSpPr>
              <a:spLocks noChangeShapeType="1"/>
            </p:cNvSpPr>
            <p:nvPr/>
          </p:nvSpPr>
          <p:spPr bwMode="auto">
            <a:xfrm flipV="1">
              <a:off x="3360" y="3024"/>
              <a:ext cx="864" cy="96"/>
            </a:xfrm>
            <a:prstGeom prst="line">
              <a:avLst/>
            </a:prstGeom>
            <a:noFill/>
            <a:ln w="28575">
              <a:solidFill>
                <a:schemeClr val="accent1"/>
              </a:solidFill>
              <a:round/>
              <a:headEnd/>
              <a:tailEnd type="triangle" w="med" len="med"/>
            </a:ln>
            <a:effectLst>
              <a:outerShdw dist="17961" dir="2700000"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7" name="Group 25"/>
          <p:cNvGrpSpPr>
            <a:grpSpLocks/>
          </p:cNvGrpSpPr>
          <p:nvPr/>
        </p:nvGrpSpPr>
        <p:grpSpPr bwMode="auto">
          <a:xfrm>
            <a:off x="2362200" y="4745858"/>
            <a:ext cx="3352800" cy="1905000"/>
            <a:chOff x="1488" y="2544"/>
            <a:chExt cx="2112" cy="1200"/>
          </a:xfrm>
        </p:grpSpPr>
        <p:sp>
          <p:nvSpPr>
            <p:cNvPr id="58" name="Line 26"/>
            <p:cNvSpPr>
              <a:spLocks noChangeShapeType="1"/>
            </p:cNvSpPr>
            <p:nvPr/>
          </p:nvSpPr>
          <p:spPr bwMode="auto">
            <a:xfrm>
              <a:off x="1536" y="2928"/>
              <a:ext cx="2064" cy="816"/>
            </a:xfrm>
            <a:prstGeom prst="line">
              <a:avLst/>
            </a:prstGeom>
            <a:noFill/>
            <a:ln w="28575">
              <a:solidFill>
                <a:schemeClr val="accent1"/>
              </a:solidFill>
              <a:round/>
              <a:headEnd/>
              <a:tailEnd type="triangle" w="med" len="med"/>
            </a:ln>
            <a:effectLst>
              <a:outerShdw dist="35921" dir="2700000"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9" name="Line 27"/>
            <p:cNvSpPr>
              <a:spLocks noChangeShapeType="1"/>
            </p:cNvSpPr>
            <p:nvPr/>
          </p:nvSpPr>
          <p:spPr bwMode="auto">
            <a:xfrm flipH="1">
              <a:off x="1488" y="2544"/>
              <a:ext cx="1104" cy="384"/>
            </a:xfrm>
            <a:prstGeom prst="line">
              <a:avLst/>
            </a:prstGeom>
            <a:noFill/>
            <a:ln w="28575">
              <a:solidFill>
                <a:schemeClr val="accent1"/>
              </a:solidFill>
              <a:round/>
              <a:headEnd/>
              <a:tailEnd type="triangle" w="med" len="med"/>
            </a:ln>
            <a:effectLst>
              <a:outerShdw dist="17961" dir="2700000"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0" name="Group 28"/>
          <p:cNvGrpSpPr>
            <a:grpSpLocks/>
          </p:cNvGrpSpPr>
          <p:nvPr/>
        </p:nvGrpSpPr>
        <p:grpSpPr bwMode="auto">
          <a:xfrm>
            <a:off x="1143000" y="3755258"/>
            <a:ext cx="7239000" cy="2819400"/>
            <a:chOff x="720" y="2304"/>
            <a:chExt cx="4560" cy="1776"/>
          </a:xfrm>
        </p:grpSpPr>
        <p:sp>
          <p:nvSpPr>
            <p:cNvPr id="61" name="Rectangle 29"/>
            <p:cNvSpPr>
              <a:spLocks noChangeArrowheads="1"/>
            </p:cNvSpPr>
            <p:nvPr/>
          </p:nvSpPr>
          <p:spPr bwMode="auto">
            <a:xfrm>
              <a:off x="720" y="2304"/>
              <a:ext cx="4560" cy="1776"/>
            </a:xfrm>
            <a:prstGeom prst="rect">
              <a:avLst/>
            </a:prstGeom>
            <a:solidFill>
              <a:schemeClr val="bg2"/>
            </a:solidFill>
            <a:ln w="9525">
              <a:solidFill>
                <a:schemeClr val="tx1"/>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 name="Rectangle 30"/>
            <p:cNvSpPr>
              <a:spLocks noChangeArrowheads="1"/>
            </p:cNvSpPr>
            <p:nvPr/>
          </p:nvSpPr>
          <p:spPr bwMode="auto">
            <a:xfrm>
              <a:off x="1488" y="2952"/>
              <a:ext cx="2736" cy="672"/>
            </a:xfrm>
            <a:prstGeom prst="rect">
              <a:avLst/>
            </a:prstGeom>
            <a:gradFill rotWithShape="0">
              <a:gsLst>
                <a:gs pos="0">
                  <a:srgbClr val="6666FF">
                    <a:gamma/>
                    <a:shade val="46275"/>
                    <a:invGamma/>
                  </a:srgbClr>
                </a:gs>
                <a:gs pos="50000">
                  <a:srgbClr val="6666FF"/>
                </a:gs>
                <a:gs pos="100000">
                  <a:srgbClr val="6666FF">
                    <a:gamma/>
                    <a:shade val="46275"/>
                    <a:invGamma/>
                  </a:srgbClr>
                </a:gs>
              </a:gsLst>
              <a:lin ang="0" scaled="1"/>
            </a:gradFill>
            <a:ln>
              <a:noFill/>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3" name="Line 31"/>
            <p:cNvSpPr>
              <a:spLocks noChangeShapeType="1"/>
            </p:cNvSpPr>
            <p:nvPr/>
          </p:nvSpPr>
          <p:spPr bwMode="auto">
            <a:xfrm>
              <a:off x="1125" y="2928"/>
              <a:ext cx="0" cy="720"/>
            </a:xfrm>
            <a:prstGeom prst="line">
              <a:avLst/>
            </a:prstGeom>
            <a:noFill/>
            <a:ln w="7620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 name="Line 32"/>
            <p:cNvSpPr>
              <a:spLocks noChangeShapeType="1"/>
            </p:cNvSpPr>
            <p:nvPr/>
          </p:nvSpPr>
          <p:spPr bwMode="auto">
            <a:xfrm>
              <a:off x="4608" y="2928"/>
              <a:ext cx="0" cy="720"/>
            </a:xfrm>
            <a:prstGeom prst="line">
              <a:avLst/>
            </a:prstGeom>
            <a:noFill/>
            <a:ln w="76200">
              <a:solidFill>
                <a:srgbClr val="99FF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5" name="Text Box 33"/>
            <p:cNvSpPr txBox="1">
              <a:spLocks noChangeArrowheads="1"/>
            </p:cNvSpPr>
            <p:nvPr/>
          </p:nvSpPr>
          <p:spPr bwMode="auto">
            <a:xfrm>
              <a:off x="2448" y="3312"/>
              <a:ext cx="1248"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工作物质</a:t>
              </a:r>
            </a:p>
          </p:txBody>
        </p:sp>
        <p:sp>
          <p:nvSpPr>
            <p:cNvPr id="66" name="Text Box 34"/>
            <p:cNvSpPr txBox="1">
              <a:spLocks noChangeArrowheads="1"/>
            </p:cNvSpPr>
            <p:nvPr/>
          </p:nvSpPr>
          <p:spPr bwMode="auto">
            <a:xfrm>
              <a:off x="912" y="3744"/>
              <a:ext cx="1296"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全反射镜</a:t>
              </a:r>
            </a:p>
          </p:txBody>
        </p:sp>
        <p:sp>
          <p:nvSpPr>
            <p:cNvPr id="67" name="Text Box 35"/>
            <p:cNvSpPr txBox="1">
              <a:spLocks noChangeArrowheads="1"/>
            </p:cNvSpPr>
            <p:nvPr/>
          </p:nvSpPr>
          <p:spPr bwMode="auto">
            <a:xfrm>
              <a:off x="4032" y="3744"/>
              <a:ext cx="1248" cy="288"/>
            </a:xfrm>
            <a:prstGeom prst="rect">
              <a:avLst/>
            </a:prstGeom>
            <a:noFill/>
            <a:ln>
              <a:noFill/>
            </a:ln>
            <a:effectLst/>
            <a:extLst/>
          </p:spPr>
          <p:txBody>
            <a:bodyPr>
              <a:spAutoFit/>
            </a:bodyPr>
            <a:lstStyle/>
            <a:p>
              <a:pPr>
                <a:spcBef>
                  <a:spcPct val="50000"/>
                </a:spcBef>
                <a:defRPr/>
              </a:pPr>
              <a:r>
                <a:rPr lang="zh-CN" altLang="en-US" sz="2400">
                  <a:solidFill>
                    <a:schemeClr val="tx2"/>
                  </a:solidFill>
                  <a:effectLst>
                    <a:outerShdw blurRad="38100" dist="38100" dir="2700000" algn="tl">
                      <a:srgbClr val="000000"/>
                    </a:outerShdw>
                  </a:effectLst>
                </a:rPr>
                <a:t>部分反射镜</a:t>
              </a:r>
            </a:p>
          </p:txBody>
        </p:sp>
        <p:sp>
          <p:nvSpPr>
            <p:cNvPr id="68" name="AutoShape 36"/>
            <p:cNvSpPr>
              <a:spLocks noChangeArrowheads="1"/>
            </p:cNvSpPr>
            <p:nvPr/>
          </p:nvSpPr>
          <p:spPr bwMode="auto">
            <a:xfrm>
              <a:off x="1440" y="2880"/>
              <a:ext cx="432" cy="768"/>
            </a:xfrm>
            <a:prstGeom prst="rtTriangle">
              <a:avLst/>
            </a:prstGeom>
            <a:solidFill>
              <a:schemeClr val="bg2"/>
            </a:solidFill>
            <a:ln>
              <a:noFill/>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 name="AutoShape 37"/>
            <p:cNvSpPr>
              <a:spLocks noChangeArrowheads="1"/>
            </p:cNvSpPr>
            <p:nvPr/>
          </p:nvSpPr>
          <p:spPr bwMode="auto">
            <a:xfrm>
              <a:off x="3792" y="2880"/>
              <a:ext cx="432" cy="768"/>
            </a:xfrm>
            <a:prstGeom prst="triangle">
              <a:avLst>
                <a:gd name="adj" fmla="val 100000"/>
              </a:avLst>
            </a:prstGeom>
            <a:solidFill>
              <a:schemeClr val="bg2"/>
            </a:solidFill>
            <a:ln>
              <a:noFill/>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 name="Line 38"/>
            <p:cNvSpPr>
              <a:spLocks noChangeShapeType="1"/>
            </p:cNvSpPr>
            <p:nvPr/>
          </p:nvSpPr>
          <p:spPr bwMode="auto">
            <a:xfrm>
              <a:off x="1152" y="3264"/>
              <a:ext cx="3448" cy="0"/>
            </a:xfrm>
            <a:prstGeom prst="line">
              <a:avLst/>
            </a:prstGeom>
            <a:noFill/>
            <a:ln w="19050">
              <a:solidFill>
                <a:srgbClr val="FF7C80"/>
              </a:solidFill>
              <a:round/>
              <a:headEnd/>
              <a:tailEnd type="stealth" w="sm" len="lg"/>
            </a:ln>
            <a:effectLst>
              <a:outerShdw dist="28398" dir="1593903"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1" name="Line 39"/>
            <p:cNvSpPr>
              <a:spLocks noChangeShapeType="1"/>
            </p:cNvSpPr>
            <p:nvPr/>
          </p:nvSpPr>
          <p:spPr bwMode="auto">
            <a:xfrm flipH="1" flipV="1">
              <a:off x="3648" y="2640"/>
              <a:ext cx="384" cy="624"/>
            </a:xfrm>
            <a:prstGeom prst="line">
              <a:avLst/>
            </a:prstGeom>
            <a:noFill/>
            <a:ln w="28575">
              <a:solidFill>
                <a:srgbClr val="FF7C80"/>
              </a:solidFill>
              <a:round/>
              <a:headEnd/>
              <a:tailEnd type="stealth" w="sm" len="lg"/>
            </a:ln>
            <a:effectLst>
              <a:outerShdw dist="28398" dir="3806097"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 name="Line 40"/>
            <p:cNvSpPr>
              <a:spLocks noChangeShapeType="1"/>
            </p:cNvSpPr>
            <p:nvPr/>
          </p:nvSpPr>
          <p:spPr bwMode="auto">
            <a:xfrm flipH="1" flipV="1">
              <a:off x="3552" y="3024"/>
              <a:ext cx="480" cy="240"/>
            </a:xfrm>
            <a:prstGeom prst="line">
              <a:avLst/>
            </a:prstGeom>
            <a:noFill/>
            <a:ln w="12700">
              <a:solidFill>
                <a:schemeClr val="tx1"/>
              </a:solidFill>
              <a:prstDash val="lgDash"/>
              <a:round/>
              <a:headEnd/>
              <a:tailEnd/>
            </a:ln>
            <a:effectLst>
              <a:outerShdw dist="35921" dir="2700000" algn="ctr" rotWithShape="0">
                <a:schemeClr val="bg2"/>
              </a:outerShdw>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3" name="Text Box 41"/>
            <p:cNvSpPr txBox="1">
              <a:spLocks noChangeArrowheads="1"/>
            </p:cNvSpPr>
            <p:nvPr/>
          </p:nvSpPr>
          <p:spPr bwMode="auto">
            <a:xfrm>
              <a:off x="2496" y="2352"/>
              <a:ext cx="1056" cy="404"/>
            </a:xfrm>
            <a:prstGeom prst="rect">
              <a:avLst/>
            </a:prstGeom>
            <a:noFill/>
            <a:ln>
              <a:noFill/>
            </a:ln>
            <a:effectLst/>
            <a:extLst/>
          </p:spPr>
          <p:txBody>
            <a:bodyPr>
              <a:spAutoFit/>
            </a:bodyPr>
            <a:lstStyle/>
            <a:p>
              <a:pPr>
                <a:spcBef>
                  <a:spcPct val="50000"/>
                </a:spcBef>
                <a:defRPr/>
              </a:pPr>
              <a:r>
                <a:rPr lang="zh-CN" altLang="en-US" sz="1800">
                  <a:solidFill>
                    <a:srgbClr val="FF99CC"/>
                  </a:solidFill>
                  <a:effectLst>
                    <a:outerShdw blurRad="38100" dist="38100" dir="2700000" algn="tl">
                      <a:srgbClr val="000000"/>
                    </a:outerShdw>
                  </a:effectLst>
                </a:rPr>
                <a:t>垂直于入射面的线偏振光</a:t>
              </a:r>
            </a:p>
          </p:txBody>
        </p:sp>
        <p:sp>
          <p:nvSpPr>
            <p:cNvPr id="74" name="Line 42"/>
            <p:cNvSpPr>
              <a:spLocks noChangeShapeType="1"/>
            </p:cNvSpPr>
            <p:nvPr/>
          </p:nvSpPr>
          <p:spPr bwMode="auto">
            <a:xfrm flipH="1">
              <a:off x="3760" y="2920"/>
              <a:ext cx="432" cy="768"/>
            </a:xfrm>
            <a:prstGeom prst="line">
              <a:avLst/>
            </a:prstGeom>
            <a:noFill/>
            <a:ln w="38100">
              <a:solidFill>
                <a:srgbClr val="FFCC99"/>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 name="Text Box 43"/>
            <p:cNvSpPr txBox="1">
              <a:spLocks noChangeArrowheads="1"/>
            </p:cNvSpPr>
            <p:nvPr/>
          </p:nvSpPr>
          <p:spPr bwMode="auto">
            <a:xfrm>
              <a:off x="2832" y="3744"/>
              <a:ext cx="1248" cy="231"/>
            </a:xfrm>
            <a:prstGeom prst="rect">
              <a:avLst/>
            </a:prstGeom>
            <a:noFill/>
            <a:ln>
              <a:noFill/>
            </a:ln>
            <a:effectLst/>
            <a:extLst/>
          </p:spPr>
          <p:txBody>
            <a:bodyPr>
              <a:spAutoFit/>
            </a:bodyPr>
            <a:lstStyle/>
            <a:p>
              <a:pPr>
                <a:spcBef>
                  <a:spcPct val="50000"/>
                </a:spcBef>
                <a:defRPr/>
              </a:pPr>
              <a:r>
                <a:rPr lang="zh-CN" altLang="en-US" sz="1800">
                  <a:solidFill>
                    <a:srgbClr val="FF99CC"/>
                  </a:solidFill>
                  <a:effectLst>
                    <a:outerShdw blurRad="38100" dist="38100" dir="2700000" algn="tl">
                      <a:srgbClr val="000000"/>
                    </a:outerShdw>
                  </a:effectLst>
                </a:rPr>
                <a:t>布儒斯特窗</a:t>
              </a:r>
            </a:p>
          </p:txBody>
        </p:sp>
        <p:graphicFrame>
          <p:nvGraphicFramePr>
            <p:cNvPr id="76" name="Object 44"/>
            <p:cNvGraphicFramePr>
              <a:graphicFrameLocks noChangeAspect="1"/>
            </p:cNvGraphicFramePr>
            <p:nvPr/>
          </p:nvGraphicFramePr>
          <p:xfrm>
            <a:off x="3515" y="3024"/>
            <a:ext cx="169" cy="277"/>
          </p:xfrm>
          <a:graphic>
            <a:graphicData uri="http://schemas.openxmlformats.org/presentationml/2006/ole">
              <mc:AlternateContent xmlns:mc="http://schemas.openxmlformats.org/markup-compatibility/2006">
                <mc:Choice xmlns:v="urn:schemas-microsoft-com:vml" Requires="v">
                  <p:oleObj spid="_x0000_s6160" name="公式" r:id="rId5" imgW="104701" imgH="190564" progId="Equation.3">
                    <p:embed/>
                  </p:oleObj>
                </mc:Choice>
                <mc:Fallback>
                  <p:oleObj name="公式" r:id="rId5" imgW="104701" imgH="190564" progId="Equation.3">
                    <p:embed/>
                    <p:pic>
                      <p:nvPicPr>
                        <p:cNvPr id="9218"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3024"/>
                          <a:ext cx="169" cy="2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AutoShape 45"/>
            <p:cNvSpPr>
              <a:spLocks noChangeArrowheads="1"/>
            </p:cNvSpPr>
            <p:nvPr/>
          </p:nvSpPr>
          <p:spPr bwMode="auto">
            <a:xfrm>
              <a:off x="4800" y="3072"/>
              <a:ext cx="192" cy="432"/>
            </a:xfrm>
            <a:prstGeom prst="rightArrow">
              <a:avLst>
                <a:gd name="adj1" fmla="val 50000"/>
                <a:gd name="adj2" fmla="val 25000"/>
              </a:avLst>
            </a:prstGeom>
            <a:solidFill>
              <a:srgbClr val="FF7C80"/>
            </a:solidFill>
            <a:ln w="9525">
              <a:solidFill>
                <a:srgbClr val="FF7C80"/>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02290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arn(outVertical)">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526297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4400" noProof="0" dirty="0">
                <a:solidFill>
                  <a:srgbClr val="002060"/>
                </a:solidFill>
                <a:effectLst>
                  <a:outerShdw blurRad="50800" dist="50800" algn="l" rotWithShape="0">
                    <a:prstClr val="black">
                      <a:alpha val="68000"/>
                    </a:prstClr>
                  </a:outerShdw>
                </a:effectLst>
                <a:latin typeface="Gill Sans MT" panose="020B0502020104020203"/>
                <a:ea typeface="华文中宋" panose="02010600040101010101" pitchFamily="2" charset="-122"/>
              </a:rPr>
              <a:t>三</a:t>
            </a:r>
            <a:r>
              <a:rPr kumimoji="0" lang="zh-CN" altLang="en-US" sz="4400" b="0" i="0" u="none" strike="noStrike" kern="1200" cap="none" spc="0" normalizeH="0" baseline="0" noProof="0" dirty="0" smtClean="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rPr>
              <a:t>、激光器（常见）</a:t>
            </a:r>
            <a:endParaRPr kumimoji="0" lang="zh-CN" altLang="en-US" sz="4400" b="0" i="0" u="none" strike="noStrike" kern="1200" cap="none" spc="0" normalizeH="0" baseline="0" noProof="0" dirty="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endParaRPr>
          </a:p>
        </p:txBody>
      </p:sp>
      <p:sp>
        <p:nvSpPr>
          <p:cNvPr id="33" name="文本框 32"/>
          <p:cNvSpPr txBox="1"/>
          <p:nvPr/>
        </p:nvSpPr>
        <p:spPr>
          <a:xfrm>
            <a:off x="379412" y="1008767"/>
            <a:ext cx="8675811" cy="6432530"/>
          </a:xfrm>
          <a:prstGeom prst="rect">
            <a:avLst/>
          </a:prstGeom>
          <a:noFill/>
        </p:spPr>
        <p:txBody>
          <a:bodyPr wrap="square" rtlCol="0">
            <a:spAutoFit/>
          </a:bodyPr>
          <a:lstStyle/>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zh-CN" altLang="en-US" sz="32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rPr>
              <a:t>氦氖气体激光器</a:t>
            </a:r>
            <a:endParaRPr kumimoji="0" lang="en-US" altLang="zh-CN" sz="32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a:p>
            <a:pPr marR="0" lvl="0" algn="l" defTabSz="457200" rtl="0" eaLnBrk="1" fontAlgn="auto" latinLnBrk="0" hangingPunct="1">
              <a:lnSpc>
                <a:spcPct val="100000"/>
              </a:lnSpc>
              <a:spcBef>
                <a:spcPts val="0"/>
              </a:spcBef>
              <a:spcAft>
                <a:spcPts val="0"/>
              </a:spcAft>
              <a:buClrTx/>
              <a:buSzTx/>
              <a:tabLst/>
              <a:defRPr/>
            </a:pP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p>
          <a:p>
            <a:pPr marR="0" lvl="0" algn="l" defTabSz="457200" rtl="0" eaLnBrk="1" fontAlgn="auto" latinLnBrk="0" hangingPunct="1">
              <a:lnSpc>
                <a:spcPct val="100000"/>
              </a:lnSpc>
              <a:spcBef>
                <a:spcPts val="0"/>
              </a:spcBef>
              <a:spcAft>
                <a:spcPts val="0"/>
              </a:spcAft>
              <a:buClrTx/>
              <a:buSzTx/>
              <a:tabLst/>
              <a:defRPr/>
            </a:pP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氦氖激光器</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是以中性</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原</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R="0" lvl="0" algn="l" defTabSz="457200" rtl="0" eaLnBrk="1" fontAlgn="auto" latinLnBrk="0" hangingPunct="1">
              <a:lnSpc>
                <a:spcPct val="100000"/>
              </a:lnSpc>
              <a:spcBef>
                <a:spcPts val="0"/>
              </a:spcBef>
              <a:spcAft>
                <a:spcPts val="0"/>
              </a:spcAft>
              <a:buClrTx/>
              <a:buSzTx/>
              <a:tabLst/>
              <a:defRPr/>
            </a:pP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子</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气体氦和氖作为工作</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物质</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R="0" lvl="0" algn="l" defTabSz="457200" rtl="0" eaLnBrk="1" fontAlgn="auto" latinLnBrk="0" hangingPunct="1">
              <a:lnSpc>
                <a:spcPct val="100000"/>
              </a:lnSpc>
              <a:spcBef>
                <a:spcPts val="0"/>
              </a:spcBef>
              <a:spcAft>
                <a:spcPts val="0"/>
              </a:spcAft>
              <a:buClrTx/>
              <a:buSzTx/>
              <a:tabLst/>
              <a:defRPr/>
            </a:pP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的</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气体激光器。以连续激励方式输出连续激光。在可见光和近红外区主要有</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0.6328</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微米、</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3.39</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微米和</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1.15</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微米三条谱线，其中</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0.6328</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微米的红光最常用。 氦氖激光器的输出功率一般为几毫瓦到几百毫瓦。</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R="0" lvl="0" algn="l" defTabSz="457200" rtl="0" eaLnBrk="1" fontAlgn="auto" latinLnBrk="0" hangingPunct="1">
              <a:lnSpc>
                <a:spcPct val="100000"/>
              </a:lnSpc>
              <a:spcBef>
                <a:spcPts val="0"/>
              </a:spcBef>
              <a:spcAft>
                <a:spcPts val="0"/>
              </a:spcAft>
              <a:buClrTx/>
              <a:buSzTx/>
              <a:tabLst/>
              <a:defRPr/>
            </a:pPr>
            <a:endParaRPr kumimoji="0" lang="en-US" altLang="zh-CN" sz="32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a:p>
            <a:pPr marR="0" lvl="0" algn="l" defTabSz="457200" rtl="0" eaLnBrk="1" fontAlgn="auto" latinLnBrk="0" hangingPunct="1">
              <a:lnSpc>
                <a:spcPct val="100000"/>
              </a:lnSpc>
              <a:spcBef>
                <a:spcPts val="0"/>
              </a:spcBef>
              <a:spcAft>
                <a:spcPts val="0"/>
              </a:spcAft>
              <a:buClrTx/>
              <a:buSzTx/>
              <a:tabLst/>
              <a:defRPr/>
            </a:pP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2.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红宝石激光器</a:t>
            </a:r>
            <a:endPar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R="0" lvl="0" algn="l" defTabSz="457200" rtl="0" eaLnBrk="1" fontAlgn="auto" latinLnBrk="0" hangingPunct="1">
              <a:lnSpc>
                <a:spcPct val="100000"/>
              </a:lnSpc>
              <a:spcBef>
                <a:spcPts val="0"/>
              </a:spcBef>
              <a:spcAft>
                <a:spcPts val="0"/>
              </a:spcAft>
              <a:buClrTx/>
              <a:buSzTx/>
              <a:tabLst/>
              <a:defRPr/>
            </a:pPr>
            <a:r>
              <a:rPr kumimoji="0" lang="en-US" altLang="zh-CN" sz="32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rPr>
              <a:t>   </a:t>
            </a:r>
            <a:endParaRPr kumimoji="0" lang="en-US" altLang="zh-CN" sz="28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a:p>
            <a:pPr marR="0" lvl="0" algn="l" defTabSz="457200" rtl="0" eaLnBrk="1" fontAlgn="auto" latinLnBrk="0" hangingPunct="1">
              <a:lnSpc>
                <a:spcPct val="100000"/>
              </a:lnSpc>
              <a:spcBef>
                <a:spcPts val="0"/>
              </a:spcBef>
              <a:spcAft>
                <a:spcPts val="0"/>
              </a:spcAft>
              <a:buClrTx/>
              <a:buSzTx/>
              <a:tabLst/>
              <a:defRPr/>
            </a:pPr>
            <a:r>
              <a:rPr lang="en-US" altLang="zh-CN" sz="28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35" name="灯片编号占位符 3"/>
          <p:cNvSpPr txBox="1">
            <a:spLocks/>
          </p:cNvSpPr>
          <p:nvPr/>
        </p:nvSpPr>
        <p:spPr bwMode="auto">
          <a:xfrm>
            <a:off x="6553200" y="6417079"/>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6CC572-50DD-48DF-9105-317C17D2D0E6}" type="slidenum">
              <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pic>
        <p:nvPicPr>
          <p:cNvPr id="5122" name="Picture 2" descr="https://gss2.bdstatic.com/9fo3dSag_xI4khGkpoWK1HF6hhy/baike/c0%3Dbaike80%2C5%2C5%2C80%2C26/sign=089a850db27eca80060831b5f04afcb8/d53f8794a4c27d1e689018ea19d5ad6eddc4386d.jpg"/>
          <p:cNvPicPr>
            <a:picLocks noChangeAspect="1" noChangeArrowheads="1"/>
          </p:cNvPicPr>
          <p:nvPr/>
        </p:nvPicPr>
        <p:blipFill rotWithShape="1">
          <a:blip r:embed="rId2">
            <a:extLst>
              <a:ext uri="{28A0092B-C50C-407E-A947-70E740481C1C}">
                <a14:useLocalDpi xmlns:a14="http://schemas.microsoft.com/office/drawing/2010/main" val="0"/>
              </a:ext>
            </a:extLst>
          </a:blip>
          <a:srcRect t="14854" b="10958"/>
          <a:stretch/>
        </p:blipFill>
        <p:spPr bwMode="auto">
          <a:xfrm>
            <a:off x="5251358" y="913917"/>
            <a:ext cx="3652945" cy="157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94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526297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4400" noProof="0" dirty="0">
                <a:solidFill>
                  <a:srgbClr val="002060"/>
                </a:solidFill>
                <a:effectLst>
                  <a:outerShdw blurRad="50800" dist="50800" algn="l" rotWithShape="0">
                    <a:prstClr val="black">
                      <a:alpha val="68000"/>
                    </a:prstClr>
                  </a:outerShdw>
                </a:effectLst>
                <a:latin typeface="Gill Sans MT" panose="020B0502020104020203"/>
                <a:ea typeface="华文中宋" panose="02010600040101010101" pitchFamily="2" charset="-122"/>
              </a:rPr>
              <a:t>三</a:t>
            </a:r>
            <a:r>
              <a:rPr kumimoji="0" lang="zh-CN" altLang="en-US" sz="4400" b="0" i="0" u="none" strike="noStrike" kern="1200" cap="none" spc="0" normalizeH="0" baseline="0" noProof="0" dirty="0" smtClean="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rPr>
              <a:t>、激光器（常见）</a:t>
            </a:r>
            <a:endParaRPr kumimoji="0" lang="zh-CN" altLang="en-US" sz="4400" b="0" i="0" u="none" strike="noStrike" kern="1200" cap="none" spc="0" normalizeH="0" baseline="0" noProof="0" dirty="0">
              <a:ln>
                <a:noFill/>
              </a:ln>
              <a:solidFill>
                <a:srgbClr val="002060"/>
              </a:solidFill>
              <a:effectLst>
                <a:outerShdw blurRad="50800" dist="50800" algn="l" rotWithShape="0">
                  <a:prstClr val="black">
                    <a:alpha val="68000"/>
                  </a:prstClr>
                </a:outerShdw>
              </a:effectLst>
              <a:uLnTx/>
              <a:uFillTx/>
              <a:latin typeface="Gill Sans MT" panose="020B0502020104020203"/>
              <a:ea typeface="华文中宋" panose="02010600040101010101" pitchFamily="2" charset="-122"/>
              <a:cs typeface="+mn-cs"/>
            </a:endParaRPr>
          </a:p>
        </p:txBody>
      </p:sp>
      <p:sp>
        <p:nvSpPr>
          <p:cNvPr id="33" name="文本框 32"/>
          <p:cNvSpPr txBox="1"/>
          <p:nvPr/>
        </p:nvSpPr>
        <p:spPr>
          <a:xfrm>
            <a:off x="379412" y="1008767"/>
            <a:ext cx="8675811" cy="150810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2.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红宝石激光器</a:t>
            </a:r>
            <a:endPar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R="0" lvl="0" algn="l" defTabSz="457200" rtl="0" eaLnBrk="1" fontAlgn="auto" latinLnBrk="0" hangingPunct="1">
              <a:lnSpc>
                <a:spcPct val="100000"/>
              </a:lnSpc>
              <a:spcBef>
                <a:spcPts val="0"/>
              </a:spcBef>
              <a:spcAft>
                <a:spcPts val="0"/>
              </a:spcAft>
              <a:buClrTx/>
              <a:buSzTx/>
              <a:tabLst/>
              <a:defRPr/>
            </a:pPr>
            <a:r>
              <a:rPr kumimoji="0" lang="en-US" altLang="zh-CN" sz="32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rPr>
              <a:t>   </a:t>
            </a:r>
            <a:endParaRPr kumimoji="0" lang="en-US" altLang="zh-CN" sz="2800" b="0" i="0" u="none" strike="noStrike" kern="1200" cap="none" spc="0" normalizeH="0" baseline="0" noProof="0" dirty="0" smtClean="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a:p>
            <a:pPr marR="0" lvl="0" algn="l" defTabSz="457200" rtl="0" eaLnBrk="1" fontAlgn="auto" latinLnBrk="0" hangingPunct="1">
              <a:lnSpc>
                <a:spcPct val="100000"/>
              </a:lnSpc>
              <a:spcBef>
                <a:spcPts val="0"/>
              </a:spcBef>
              <a:spcAft>
                <a:spcPts val="0"/>
              </a:spcAft>
              <a:buClrTx/>
              <a:buSzTx/>
              <a:tabLst/>
              <a:defRPr/>
            </a:pPr>
            <a:r>
              <a:rPr lang="en-US" altLang="zh-CN" sz="28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35" name="灯片编号占位符 3"/>
          <p:cNvSpPr txBox="1">
            <a:spLocks/>
          </p:cNvSpPr>
          <p:nvPr/>
        </p:nvSpPr>
        <p:spPr bwMode="auto">
          <a:xfrm>
            <a:off x="6553200" y="6417079"/>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6CC572-50DD-48DF-9105-317C17D2D0E6}" type="slidenum">
              <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3662804" y="1140326"/>
            <a:ext cx="4801314" cy="400110"/>
          </a:xfrm>
          <a:prstGeom prst="rect">
            <a:avLst/>
          </a:prstGeom>
        </p:spPr>
        <p:txBody>
          <a:bodyPr wrap="none">
            <a:spAutoFit/>
          </a:bodyPr>
          <a:lstStyle/>
          <a:p>
            <a:r>
              <a:rPr lang="zh-CN" altLang="en-US" sz="2000" dirty="0">
                <a:solidFill>
                  <a:srgbClr val="191919"/>
                </a:solidFill>
                <a:latin typeface="PingFang SC"/>
              </a:rPr>
              <a:t>世界上第一台激光器</a:t>
            </a:r>
            <a:r>
              <a:rPr lang="en-US" altLang="zh-CN" sz="2000" dirty="0">
                <a:solidFill>
                  <a:srgbClr val="191919"/>
                </a:solidFill>
                <a:latin typeface="PingFang SC"/>
              </a:rPr>
              <a:t>--</a:t>
            </a:r>
            <a:r>
              <a:rPr lang="zh-CN" altLang="en-US" sz="2000" dirty="0">
                <a:solidFill>
                  <a:srgbClr val="191919"/>
                </a:solidFill>
                <a:latin typeface="PingFang SC"/>
              </a:rPr>
              <a:t>红宝石激光器诞生</a:t>
            </a:r>
            <a:endParaRPr lang="zh-CN" altLang="en-US" sz="2000" dirty="0"/>
          </a:p>
        </p:txBody>
      </p:sp>
      <p:pic>
        <p:nvPicPr>
          <p:cNvPr id="20482" name="Picture 2" descr="http://img.mp.itc.cn/upload/20160603/d4892d0346ad473483830bce44542cbb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92" y="2113160"/>
            <a:ext cx="1829322" cy="23278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16476" y="4854736"/>
            <a:ext cx="2015753" cy="923330"/>
          </a:xfrm>
          <a:prstGeom prst="rect">
            <a:avLst/>
          </a:prstGeom>
        </p:spPr>
        <p:txBody>
          <a:bodyPr wrap="square">
            <a:spAutoFit/>
          </a:bodyPr>
          <a:lstStyle/>
          <a:p>
            <a:r>
              <a:rPr lang="zh-CN" altLang="en-US" dirty="0">
                <a:solidFill>
                  <a:srgbClr val="191919"/>
                </a:solidFill>
                <a:latin typeface="PingFang SC"/>
              </a:rPr>
              <a:t>梅曼是美国加利福尼亚州休斯航空公司实验室的研究员。</a:t>
            </a:r>
            <a:endParaRPr lang="zh-CN" altLang="en-US" dirty="0"/>
          </a:p>
        </p:txBody>
      </p:sp>
      <p:sp>
        <p:nvSpPr>
          <p:cNvPr id="5" name="矩形 4"/>
          <p:cNvSpPr/>
          <p:nvPr/>
        </p:nvSpPr>
        <p:spPr>
          <a:xfrm>
            <a:off x="2844553" y="3039472"/>
            <a:ext cx="4572000" cy="646331"/>
          </a:xfrm>
          <a:prstGeom prst="rect">
            <a:avLst/>
          </a:prstGeom>
        </p:spPr>
        <p:txBody>
          <a:bodyPr>
            <a:spAutoFit/>
          </a:bodyPr>
          <a:lstStyle/>
          <a:p>
            <a:r>
              <a:rPr lang="zh-CN" altLang="en-US" dirty="0">
                <a:solidFill>
                  <a:srgbClr val="333333"/>
                </a:solidFill>
                <a:latin typeface="arial" panose="020B0604020202020204" pitchFamily="34" charset="0"/>
              </a:rPr>
              <a:t>激光用红宝石晶体的基质是</a:t>
            </a:r>
            <a:r>
              <a:rPr lang="en-US" altLang="zh-CN" dirty="0">
                <a:solidFill>
                  <a:srgbClr val="333333"/>
                </a:solidFill>
                <a:latin typeface="arial" panose="020B0604020202020204" pitchFamily="34" charset="0"/>
              </a:rPr>
              <a:t>Al</a:t>
            </a:r>
            <a:r>
              <a:rPr lang="en-US" altLang="zh-CN" baseline="-25000" dirty="0">
                <a:solidFill>
                  <a:srgbClr val="333333"/>
                </a:solidFill>
                <a:latin typeface="arial" panose="020B0604020202020204" pitchFamily="34" charset="0"/>
              </a:rPr>
              <a:t>2</a:t>
            </a:r>
            <a:r>
              <a:rPr lang="en-US" altLang="zh-CN" dirty="0">
                <a:solidFill>
                  <a:srgbClr val="333333"/>
                </a:solidFill>
                <a:latin typeface="arial" panose="020B0604020202020204" pitchFamily="34" charset="0"/>
              </a:rPr>
              <a:t>O</a:t>
            </a:r>
            <a:r>
              <a:rPr lang="en-US" altLang="zh-CN" baseline="-25000"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，晶体内掺有约</a:t>
            </a:r>
            <a:r>
              <a:rPr lang="en-US" altLang="zh-CN" dirty="0">
                <a:solidFill>
                  <a:srgbClr val="333333"/>
                </a:solidFill>
                <a:latin typeface="arial" panose="020B0604020202020204" pitchFamily="34" charset="0"/>
              </a:rPr>
              <a:t>0.05%</a:t>
            </a:r>
            <a:r>
              <a:rPr lang="zh-CN" altLang="en-US" dirty="0">
                <a:solidFill>
                  <a:srgbClr val="333333"/>
                </a:solidFill>
                <a:latin typeface="arial" panose="020B0604020202020204" pitchFamily="34" charset="0"/>
              </a:rPr>
              <a:t>（重量比）的</a:t>
            </a:r>
            <a:r>
              <a:rPr lang="en-US" altLang="zh-CN" dirty="0">
                <a:solidFill>
                  <a:srgbClr val="333333"/>
                </a:solidFill>
                <a:latin typeface="arial" panose="020B0604020202020204" pitchFamily="34" charset="0"/>
              </a:rPr>
              <a:t>Cr</a:t>
            </a:r>
            <a:r>
              <a:rPr lang="en-US" altLang="zh-CN" baseline="-25000" dirty="0">
                <a:solidFill>
                  <a:srgbClr val="333333"/>
                </a:solidFill>
                <a:latin typeface="arial" panose="020B0604020202020204" pitchFamily="34" charset="0"/>
              </a:rPr>
              <a:t>2</a:t>
            </a:r>
            <a:r>
              <a:rPr lang="en-US" altLang="zh-CN" dirty="0">
                <a:solidFill>
                  <a:srgbClr val="333333"/>
                </a:solidFill>
                <a:latin typeface="arial" panose="020B0604020202020204" pitchFamily="34" charset="0"/>
              </a:rPr>
              <a:t>O</a:t>
            </a:r>
            <a:r>
              <a:rPr lang="en-US" altLang="zh-CN" baseline="-25000"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a:t>
            </a:r>
            <a:endParaRPr lang="zh-CN" altLang="en-US" dirty="0"/>
          </a:p>
        </p:txBody>
      </p:sp>
      <p:sp>
        <p:nvSpPr>
          <p:cNvPr id="6" name="矩形 5"/>
          <p:cNvSpPr/>
          <p:nvPr/>
        </p:nvSpPr>
        <p:spPr>
          <a:xfrm>
            <a:off x="2844553" y="1721066"/>
            <a:ext cx="5944339" cy="1200329"/>
          </a:xfrm>
          <a:prstGeom prst="rect">
            <a:avLst/>
          </a:prstGeom>
        </p:spPr>
        <p:txBody>
          <a:bodyPr wrap="square">
            <a:spAutoFit/>
          </a:bodyPr>
          <a:lstStyle/>
          <a:p>
            <a:r>
              <a:rPr lang="zh-CN" altLang="en-US" dirty="0">
                <a:solidFill>
                  <a:srgbClr val="333333"/>
                </a:solidFill>
                <a:latin typeface="arial" panose="020B0604020202020204" pitchFamily="34" charset="0"/>
              </a:rPr>
              <a:t>世界上很多物质都能受激发光，但是，只有少部分物质能够发出有用的激光。激光物质必须有特定的粒子结构使得粒子翻转群可以被激发到一定的密度，一般是一些晶体或者气体、液体。</a:t>
            </a:r>
            <a:endParaRPr lang="zh-CN" altLang="en-US" dirty="0"/>
          </a:p>
        </p:txBody>
      </p:sp>
      <p:pic>
        <p:nvPicPr>
          <p:cNvPr id="20484" name="Picture 4" descr="https://gss3.bdstatic.com/-Po3dSag_xI4khGkpoWK1HF6hhy/baike/c0%3Dbaike92%2C5%2C5%2C92%2C30/sign=b4703edccb3d70cf58f7a25f99b5ba65/7af40ad162d9f2d39c62480aabec8a136227cce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4594306" y="4266434"/>
            <a:ext cx="3917787" cy="209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2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57200" y="188913"/>
            <a:ext cx="4038600" cy="769937"/>
          </a:xfrm>
          <a:prstGeom prst="rect">
            <a:avLst/>
          </a:prstGeom>
          <a:noFill/>
          <a:ln>
            <a:noFill/>
          </a:ln>
          <a:effectLst/>
          <a:extLst/>
        </p:spPr>
        <p:txBody>
          <a:bodyPr>
            <a:spAutoFit/>
          </a:bodyPr>
          <a:lstStyle/>
          <a:p>
            <a:pPr defTabSz="914400" fontAlgn="base">
              <a:spcBef>
                <a:spcPct val="50000"/>
              </a:spcBef>
              <a:spcAft>
                <a:spcPct val="0"/>
              </a:spcAft>
              <a:defRPr/>
            </a:pPr>
            <a:r>
              <a:rPr kumimoji="1" lang="zh-CN" altLang="en-US" sz="4400" b="1" dirty="0">
                <a:solidFill>
                  <a:srgbClr val="99FF99"/>
                </a:solidFill>
                <a:effectLst>
                  <a:outerShdw blurRad="38100" dist="38100" dir="2700000" algn="tl">
                    <a:srgbClr val="000000"/>
                  </a:outerShdw>
                </a:effectLst>
                <a:latin typeface="隶书" pitchFamily="49" charset="-122"/>
                <a:ea typeface="隶书" pitchFamily="49" charset="-122"/>
              </a:rPr>
              <a:t>激光的特点</a:t>
            </a:r>
          </a:p>
        </p:txBody>
      </p:sp>
      <p:sp>
        <p:nvSpPr>
          <p:cNvPr id="7" name="Text Box 3"/>
          <p:cNvSpPr txBox="1">
            <a:spLocks noChangeArrowheads="1"/>
          </p:cNvSpPr>
          <p:nvPr/>
        </p:nvSpPr>
        <p:spPr bwMode="auto">
          <a:xfrm>
            <a:off x="457200" y="2347913"/>
            <a:ext cx="8382000" cy="1373187"/>
          </a:xfrm>
          <a:prstGeom prst="rect">
            <a:avLst/>
          </a:prstGeom>
          <a:noFill/>
          <a:ln>
            <a:noFill/>
          </a:ln>
          <a:effectLst/>
          <a:extLst/>
        </p:spPr>
        <p:txBody>
          <a:bodyPr>
            <a:spAutoFit/>
          </a:bodyPr>
          <a:lstStyle/>
          <a:p>
            <a:pPr defTabSz="914400" fontAlgn="base">
              <a:spcBef>
                <a:spcPct val="50000"/>
              </a:spcBef>
              <a:spcAft>
                <a:spcPct val="0"/>
              </a:spcAft>
              <a:defRPr/>
            </a:pPr>
            <a:r>
              <a:rPr kumimoji="1" lang="en-US" altLang="zh-CN" sz="2800" b="1" dirty="0">
                <a:solidFill>
                  <a:srgbClr val="FF99CC"/>
                </a:solidFill>
                <a:effectLst>
                  <a:outerShdw blurRad="38100" dist="38100" dir="2700000" algn="tl">
                    <a:srgbClr val="000000"/>
                  </a:outerShdw>
                </a:effectLst>
                <a:latin typeface="华文彩云" pitchFamily="2" charset="-122"/>
                <a:ea typeface="华文彩云" pitchFamily="2" charset="-122"/>
              </a:rPr>
              <a:t>2.</a:t>
            </a:r>
            <a:r>
              <a:rPr kumimoji="1" lang="zh-CN" altLang="en-US" sz="2800" b="1" dirty="0">
                <a:solidFill>
                  <a:srgbClr val="FF99CC"/>
                </a:solidFill>
                <a:effectLst>
                  <a:outerShdw blurRad="38100" dist="38100" dir="2700000" algn="tl">
                    <a:srgbClr val="000000"/>
                  </a:outerShdw>
                </a:effectLst>
                <a:latin typeface="华文彩云" pitchFamily="2" charset="-122"/>
                <a:ea typeface="华文彩云" pitchFamily="2" charset="-122"/>
              </a:rPr>
              <a:t>方向性好</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激光光束的发散角非常小，可以看作一束平行光。激光束射到距离地球</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3.8</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sym typeface="Symbol" pitchFamily="18" charset="2"/>
              </a:rPr>
              <a:t>10</a:t>
            </a:r>
            <a:r>
              <a:rPr kumimoji="1" lang="en-US" altLang="zh-CN" sz="2800" b="1" baseline="30000" dirty="0">
                <a:solidFill>
                  <a:srgbClr val="FFFFFF"/>
                </a:solidFill>
                <a:effectLst>
                  <a:outerShdw blurRad="38100" dist="38100" dir="2700000" algn="tl">
                    <a:srgbClr val="000000"/>
                  </a:outerShdw>
                </a:effectLst>
                <a:latin typeface="幼圆" pitchFamily="49" charset="-122"/>
                <a:ea typeface="幼圆" panose="02010509060101010101" pitchFamily="49" charset="-122"/>
                <a:sym typeface="Symbol" pitchFamily="18" charset="2"/>
              </a:rPr>
              <a:t>7</a:t>
            </a:r>
            <a:r>
              <a:rPr kumimoji="1"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幼圆" panose="02010509060101010101" pitchFamily="49" charset="-122"/>
                <a:sym typeface="Symbol" pitchFamily="18" charset="2"/>
              </a:rPr>
              <a:t>m</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sym typeface="Symbol" pitchFamily="18" charset="2"/>
              </a:rPr>
              <a:t>的月球，光斑直径不到</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sym typeface="Symbol" pitchFamily="18" charset="2"/>
              </a:rPr>
              <a:t>2</a:t>
            </a:r>
            <a:r>
              <a:rPr kumimoji="1"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幼圆" panose="02010509060101010101" pitchFamily="49" charset="-122"/>
                <a:sym typeface="Symbol" pitchFamily="18" charset="2"/>
              </a:rPr>
              <a:t>km</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sym typeface="Symbol" pitchFamily="18" charset="2"/>
              </a:rPr>
              <a:t>。</a:t>
            </a:r>
          </a:p>
        </p:txBody>
      </p:sp>
      <p:sp>
        <p:nvSpPr>
          <p:cNvPr id="8" name="Rectangle 4"/>
          <p:cNvSpPr>
            <a:spLocks noChangeArrowheads="1"/>
          </p:cNvSpPr>
          <p:nvPr/>
        </p:nvSpPr>
        <p:spPr bwMode="auto">
          <a:xfrm>
            <a:off x="457200" y="977900"/>
            <a:ext cx="8458200" cy="1373188"/>
          </a:xfrm>
          <a:prstGeom prst="rect">
            <a:avLst/>
          </a:prstGeom>
          <a:noFill/>
          <a:ln>
            <a:noFill/>
          </a:ln>
          <a:effectLst/>
          <a:extLst/>
        </p:spPr>
        <p:txBody>
          <a:bodyPr>
            <a:spAutoFit/>
          </a:bodyPr>
          <a:lstStyle/>
          <a:p>
            <a:pPr defTabSz="914400" fontAlgn="base">
              <a:spcBef>
                <a:spcPct val="50000"/>
              </a:spcBef>
              <a:spcAft>
                <a:spcPct val="0"/>
              </a:spcAft>
              <a:defRPr/>
            </a:pPr>
            <a:r>
              <a:rPr kumimoji="1" lang="en-US" altLang="zh-CN" sz="2800" b="1" dirty="0">
                <a:solidFill>
                  <a:srgbClr val="FF99CC"/>
                </a:solidFill>
                <a:effectLst>
                  <a:outerShdw blurRad="38100" dist="38100" dir="2700000" algn="tl">
                    <a:srgbClr val="000000"/>
                  </a:outerShdw>
                </a:effectLst>
                <a:latin typeface="华文彩云" pitchFamily="2" charset="-122"/>
                <a:ea typeface="华文彩云" pitchFamily="2" charset="-122"/>
              </a:rPr>
              <a:t>1.</a:t>
            </a:r>
            <a:r>
              <a:rPr kumimoji="1" lang="zh-CN" altLang="en-US" sz="2800" b="1" dirty="0">
                <a:solidFill>
                  <a:srgbClr val="FF99CC"/>
                </a:solidFill>
                <a:effectLst>
                  <a:outerShdw blurRad="38100" dist="38100" dir="2700000" algn="tl">
                    <a:srgbClr val="000000"/>
                  </a:outerShdw>
                </a:effectLst>
                <a:latin typeface="华文彩云" pitchFamily="2" charset="-122"/>
                <a:ea typeface="华文彩云" pitchFamily="2" charset="-122"/>
              </a:rPr>
              <a:t>单色性好</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激光的波列长度可达几千米，频率带宽窄。例如氦氖激光器输出的</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632.8</a:t>
            </a:r>
            <a:r>
              <a:rPr kumimoji="1"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幼圆" panose="02010509060101010101" pitchFamily="49" charset="-122"/>
              </a:rPr>
              <a:t>nm</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红色激光，谱线宽度仅仅</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10</a:t>
            </a:r>
            <a:r>
              <a:rPr kumimoji="1" lang="en-US" altLang="zh-CN" sz="2800" b="1" baseline="30000" dirty="0">
                <a:solidFill>
                  <a:srgbClr val="FFFFFF"/>
                </a:solidFill>
                <a:effectLst>
                  <a:outerShdw blurRad="38100" dist="38100" dir="2700000" algn="tl">
                    <a:srgbClr val="000000"/>
                  </a:outerShdw>
                </a:effectLst>
                <a:latin typeface="幼圆" pitchFamily="49" charset="-122"/>
                <a:ea typeface="幼圆" panose="02010509060101010101" pitchFamily="49" charset="-122"/>
              </a:rPr>
              <a:t>-8</a:t>
            </a:r>
            <a:r>
              <a:rPr kumimoji="1"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幼圆" panose="02010509060101010101" pitchFamily="49" charset="-122"/>
              </a:rPr>
              <a:t>nm</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a:t>
            </a:r>
          </a:p>
        </p:txBody>
      </p:sp>
      <p:sp>
        <p:nvSpPr>
          <p:cNvPr id="9" name="Rectangle 5"/>
          <p:cNvSpPr>
            <a:spLocks noChangeArrowheads="1"/>
          </p:cNvSpPr>
          <p:nvPr/>
        </p:nvSpPr>
        <p:spPr bwMode="auto">
          <a:xfrm>
            <a:off x="457200" y="3797300"/>
            <a:ext cx="8534400" cy="946150"/>
          </a:xfrm>
          <a:prstGeom prst="rect">
            <a:avLst/>
          </a:prstGeom>
          <a:noFill/>
          <a:ln>
            <a:noFill/>
          </a:ln>
          <a:effectLst/>
          <a:extLst/>
        </p:spPr>
        <p:txBody>
          <a:bodyPr>
            <a:spAutoFit/>
          </a:bodyPr>
          <a:lstStyle/>
          <a:p>
            <a:pPr defTabSz="914400" fontAlgn="base">
              <a:spcBef>
                <a:spcPct val="0"/>
              </a:spcBef>
              <a:spcAft>
                <a:spcPct val="0"/>
              </a:spcAft>
              <a:defRPr/>
            </a:pPr>
            <a:r>
              <a:rPr kumimoji="1" lang="en-US" altLang="zh-CN" sz="2800" b="1">
                <a:solidFill>
                  <a:srgbClr val="FF99CC"/>
                </a:solidFill>
                <a:effectLst>
                  <a:outerShdw blurRad="38100" dist="38100" dir="2700000" algn="tl">
                    <a:srgbClr val="000000"/>
                  </a:outerShdw>
                </a:effectLst>
                <a:latin typeface="华文彩云" pitchFamily="2" charset="-122"/>
                <a:ea typeface="华文彩云" pitchFamily="2" charset="-122"/>
              </a:rPr>
              <a:t>3.</a:t>
            </a:r>
            <a:r>
              <a:rPr kumimoji="1" lang="zh-CN" altLang="en-US" sz="2800" b="1">
                <a:solidFill>
                  <a:srgbClr val="FF99CC"/>
                </a:solidFill>
                <a:effectLst>
                  <a:outerShdw blurRad="38100" dist="38100" dir="2700000" algn="tl">
                    <a:srgbClr val="000000"/>
                  </a:outerShdw>
                </a:effectLst>
                <a:latin typeface="华文彩云" pitchFamily="2" charset="-122"/>
                <a:ea typeface="华文彩云" pitchFamily="2" charset="-122"/>
              </a:rPr>
              <a:t>相干性好</a:t>
            </a:r>
            <a:r>
              <a:rPr kumimoji="1" lang="zh-CN" altLang="en-US" sz="2800" b="1">
                <a:solidFill>
                  <a:srgbClr val="FFFFFF"/>
                </a:solidFill>
                <a:effectLst>
                  <a:outerShdw blurRad="38100" dist="38100" dir="2700000" algn="tl">
                    <a:srgbClr val="000000"/>
                  </a:outerShdw>
                </a:effectLst>
                <a:latin typeface="幼圆" pitchFamily="49" charset="-122"/>
                <a:ea typeface="幼圆" panose="02010509060101010101" pitchFamily="49" charset="-122"/>
              </a:rPr>
              <a:t>由于激光的波列长度长，时单色的线偏振光，因此激光是非常好的相干光源。</a:t>
            </a:r>
          </a:p>
        </p:txBody>
      </p:sp>
      <p:sp>
        <p:nvSpPr>
          <p:cNvPr id="10" name="Rectangle 6"/>
          <p:cNvSpPr>
            <a:spLocks noChangeArrowheads="1"/>
          </p:cNvSpPr>
          <p:nvPr/>
        </p:nvSpPr>
        <p:spPr bwMode="auto">
          <a:xfrm>
            <a:off x="457200" y="4864100"/>
            <a:ext cx="8382000" cy="1373188"/>
          </a:xfrm>
          <a:prstGeom prst="rect">
            <a:avLst/>
          </a:prstGeom>
          <a:noFill/>
          <a:ln>
            <a:noFill/>
          </a:ln>
          <a:effectLst/>
          <a:extLst/>
        </p:spPr>
        <p:txBody>
          <a:bodyPr>
            <a:spAutoFit/>
          </a:bodyPr>
          <a:lstStyle/>
          <a:p>
            <a:pPr defTabSz="914400" fontAlgn="base">
              <a:spcBef>
                <a:spcPct val="0"/>
              </a:spcBef>
              <a:spcAft>
                <a:spcPct val="0"/>
              </a:spcAft>
              <a:defRPr/>
            </a:pPr>
            <a:r>
              <a:rPr kumimoji="1" lang="en-US" altLang="zh-CN" sz="2800" b="1" dirty="0">
                <a:solidFill>
                  <a:srgbClr val="FF99CC"/>
                </a:solidFill>
                <a:effectLst>
                  <a:outerShdw blurRad="38100" dist="38100" dir="2700000" algn="tl">
                    <a:srgbClr val="000000"/>
                  </a:outerShdw>
                </a:effectLst>
                <a:latin typeface="华文彩云" pitchFamily="2" charset="-122"/>
                <a:ea typeface="华文彩云" pitchFamily="2" charset="-122"/>
              </a:rPr>
              <a:t>4.</a:t>
            </a:r>
            <a:r>
              <a:rPr kumimoji="1" lang="zh-CN" altLang="en-US" sz="2800" b="1" dirty="0">
                <a:solidFill>
                  <a:srgbClr val="FF99CC"/>
                </a:solidFill>
                <a:effectLst>
                  <a:outerShdw blurRad="38100" dist="38100" dir="2700000" algn="tl">
                    <a:srgbClr val="000000"/>
                  </a:outerShdw>
                </a:effectLst>
                <a:latin typeface="华文彩云" pitchFamily="2" charset="-122"/>
                <a:ea typeface="华文彩云" pitchFamily="2" charset="-122"/>
              </a:rPr>
              <a:t>功率密度大（能量集中）</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激光的功率密度非常大，一毫瓦氦氖激光器光斑中心的亮度为太阳的</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100</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倍。巨型脉冲激光器的亮度可达太阳亮度的</a:t>
            </a:r>
            <a:r>
              <a:rPr kumimoji="1" lang="en-US" altLang="zh-CN"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100</a:t>
            </a:r>
            <a:r>
              <a:rPr kumimoji="1" lang="zh-CN" altLang="en-US" sz="2800" b="1" dirty="0">
                <a:solidFill>
                  <a:srgbClr val="FFFFFF"/>
                </a:solidFill>
                <a:effectLst>
                  <a:outerShdw blurRad="38100" dist="38100" dir="2700000" algn="tl">
                    <a:srgbClr val="000000"/>
                  </a:outerShdw>
                </a:effectLst>
                <a:latin typeface="幼圆" pitchFamily="49" charset="-122"/>
                <a:ea typeface="幼圆" panose="02010509060101010101" pitchFamily="49" charset="-122"/>
              </a:rPr>
              <a:t>亿倍。</a:t>
            </a:r>
          </a:p>
        </p:txBody>
      </p:sp>
    </p:spTree>
    <p:extLst>
      <p:ext uri="{BB962C8B-B14F-4D97-AF65-F5344CB8AC3E}">
        <p14:creationId xmlns:p14="http://schemas.microsoft.com/office/powerpoint/2010/main" val="41474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64" y="2104006"/>
            <a:ext cx="6303146" cy="1015663"/>
          </a:xfrm>
          <a:prstGeom prst="rect">
            <a:avLst/>
          </a:prstGeom>
          <a:noFill/>
        </p:spPr>
        <p:txBody>
          <a:bodyPr wrap="square" rtlCol="0">
            <a:spAutoFit/>
          </a:bodyPr>
          <a:lstStyle/>
          <a:p>
            <a:pPr algn="ctr"/>
            <a:r>
              <a:rPr lang="en-US" altLang="zh-CN" sz="6000" dirty="0" smtClean="0">
                <a:solidFill>
                  <a:srgbClr val="002060"/>
                </a:solidFill>
                <a:effectLst>
                  <a:outerShdw blurRad="50800" dist="50800" algn="l" rotWithShape="0">
                    <a:prstClr val="black">
                      <a:alpha val="68000"/>
                    </a:prstClr>
                  </a:outerShdw>
                </a:effectLst>
              </a:rPr>
              <a:t>15-12 </a:t>
            </a:r>
            <a:r>
              <a:rPr lang="zh-CN" altLang="en-US" sz="6000" dirty="0" smtClean="0">
                <a:solidFill>
                  <a:srgbClr val="002060"/>
                </a:solidFill>
                <a:effectLst>
                  <a:outerShdw blurRad="50800" dist="50800" algn="l" rotWithShape="0">
                    <a:prstClr val="black">
                      <a:alpha val="68000"/>
                    </a:prstClr>
                  </a:outerShdw>
                </a:effectLst>
              </a:rPr>
              <a:t>半导体</a:t>
            </a:r>
            <a:endParaRPr lang="zh-CN" altLang="en-US" sz="6000" dirty="0">
              <a:solidFill>
                <a:srgbClr val="002060"/>
              </a:solidFill>
              <a:effectLst>
                <a:outerShdw blurRad="50800" dist="50800" algn="l" rotWithShape="0">
                  <a:prstClr val="black">
                    <a:alpha val="68000"/>
                  </a:prstClr>
                </a:outerShdw>
              </a:effectLst>
            </a:endParaRPr>
          </a:p>
        </p:txBody>
      </p:sp>
    </p:spTree>
    <p:extLst>
      <p:ext uri="{BB962C8B-B14F-4D97-AF65-F5344CB8AC3E}">
        <p14:creationId xmlns:p14="http://schemas.microsoft.com/office/powerpoint/2010/main" val="298898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9" y="266329"/>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一、半导体的概念</a:t>
            </a:r>
            <a:endParaRPr lang="zh-CN" altLang="en-US" sz="4800" dirty="0">
              <a:solidFill>
                <a:srgbClr val="002060"/>
              </a:solidFill>
              <a:effectLst>
                <a:outerShdw blurRad="50800" dist="50800" algn="l" rotWithShape="0">
                  <a:prstClr val="black">
                    <a:alpha val="68000"/>
                  </a:prstClr>
                </a:outerShdw>
              </a:effectLst>
            </a:endParaRPr>
          </a:p>
        </p:txBody>
      </p:sp>
      <p:sp>
        <p:nvSpPr>
          <p:cNvPr id="5" name="文本框 4"/>
          <p:cNvSpPr txBox="1"/>
          <p:nvPr/>
        </p:nvSpPr>
        <p:spPr>
          <a:xfrm>
            <a:off x="468189" y="1097326"/>
            <a:ext cx="8675811" cy="4585871"/>
          </a:xfrm>
          <a:prstGeom prst="rect">
            <a:avLst/>
          </a:prstGeom>
          <a:noFill/>
        </p:spPr>
        <p:txBody>
          <a:bodyPr wrap="square" rtlCol="0">
            <a:spAutoFit/>
          </a:bodyPr>
          <a:lstStyle/>
          <a:p>
            <a:pPr lvl="0"/>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导电性</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能介乎导体和绝缘体之间，它们的电阻比导体大得多，但又比绝缘体小得多</a:t>
            </a:r>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这类材料我们把它叫做</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半导体</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endPar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半导体</a:t>
            </a:r>
            <a:r>
              <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与导体、绝缘体的区别</a:t>
            </a:r>
          </a:p>
          <a:p>
            <a:pPr lvl="0"/>
            <a:endPar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endPar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lvl="0"/>
            <a:endParaRPr lang="zh-CN" altLang="en-US"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6" name="文本框 5"/>
          <p:cNvSpPr txBox="1"/>
          <p:nvPr/>
        </p:nvSpPr>
        <p:spPr>
          <a:xfrm>
            <a:off x="-532662" y="3747856"/>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二、常见半导体</a:t>
            </a:r>
            <a:endParaRPr lang="zh-CN" altLang="en-US" sz="4800" dirty="0">
              <a:solidFill>
                <a:srgbClr val="002060"/>
              </a:solidFill>
              <a:effectLst>
                <a:outerShdw blurRad="50800" dist="50800" algn="l" rotWithShape="0">
                  <a:prstClr val="black">
                    <a:alpha val="68000"/>
                  </a:prstClr>
                </a:outerShdw>
              </a:effectLst>
            </a:endParaRPr>
          </a:p>
        </p:txBody>
      </p:sp>
      <p:sp>
        <p:nvSpPr>
          <p:cNvPr id="2" name="矩形 1"/>
          <p:cNvSpPr/>
          <p:nvPr/>
        </p:nvSpPr>
        <p:spPr>
          <a:xfrm>
            <a:off x="627653" y="4752193"/>
            <a:ext cx="4178441" cy="1077218"/>
          </a:xfrm>
          <a:prstGeom prst="rect">
            <a:avLst/>
          </a:prstGeom>
        </p:spPr>
        <p:txBody>
          <a:bodyPr wrap="square">
            <a:spAutoFit/>
          </a:bodyPr>
          <a:lstStyle/>
          <a:p>
            <a:r>
              <a:rPr lang="zh-CN" altLang="en-US" sz="3200" dirty="0" smtClean="0"/>
              <a:t>锗</a:t>
            </a:r>
            <a:r>
              <a:rPr lang="en-US" altLang="zh-CN" sz="3200" dirty="0" smtClean="0"/>
              <a:t>Ge</a:t>
            </a:r>
            <a:r>
              <a:rPr lang="zh-CN" altLang="en-US" sz="3200" dirty="0" smtClean="0"/>
              <a:t>、硅</a:t>
            </a:r>
            <a:r>
              <a:rPr lang="en-US" altLang="zh-CN" sz="3200" dirty="0" smtClean="0"/>
              <a:t>Si</a:t>
            </a:r>
            <a:r>
              <a:rPr lang="zh-CN" altLang="en-US" sz="3200" dirty="0" smtClean="0"/>
              <a:t>、砷化镓</a:t>
            </a:r>
            <a:r>
              <a:rPr lang="en-US" altLang="zh-CN" sz="3200" dirty="0" smtClean="0"/>
              <a:t>GaAs</a:t>
            </a:r>
            <a:r>
              <a:rPr lang="zh-CN" altLang="en-US" sz="3200" dirty="0" smtClean="0"/>
              <a:t>等</a:t>
            </a:r>
            <a:r>
              <a:rPr lang="zh-CN" altLang="en-US" sz="3200" dirty="0"/>
              <a:t>，都是半导体</a:t>
            </a:r>
            <a:r>
              <a:rPr lang="en-US" altLang="zh-CN" sz="3200" dirty="0"/>
              <a:t>.</a:t>
            </a:r>
            <a:endParaRPr lang="en-US" altLang="zh-CN" sz="3200" dirty="0"/>
          </a:p>
        </p:txBody>
      </p:sp>
      <p:graphicFrame>
        <p:nvGraphicFramePr>
          <p:cNvPr id="7" name="Object 3"/>
          <p:cNvGraphicFramePr>
            <a:graphicFrameLocks noChangeAspect="1"/>
          </p:cNvGraphicFramePr>
          <p:nvPr>
            <p:extLst>
              <p:ext uri="{D42A27DB-BD31-4B8C-83A1-F6EECF244321}">
                <p14:modId xmlns:p14="http://schemas.microsoft.com/office/powerpoint/2010/main" val="4218616023"/>
              </p:ext>
            </p:extLst>
          </p:nvPr>
        </p:nvGraphicFramePr>
        <p:xfrm>
          <a:off x="6019058" y="4699358"/>
          <a:ext cx="2717353" cy="1814836"/>
        </p:xfrm>
        <a:graphic>
          <a:graphicData uri="http://schemas.openxmlformats.org/presentationml/2006/ole">
            <mc:AlternateContent xmlns:mc="http://schemas.openxmlformats.org/markup-compatibility/2006">
              <mc:Choice xmlns:v="urn:schemas-microsoft-com:vml" Requires="v">
                <p:oleObj spid="_x0000_s7173" name="Photo Editor 照片" r:id="rId3" imgW="2194750" imgH="1493649" progId="MSPhotoEd.3">
                  <p:embed/>
                </p:oleObj>
              </mc:Choice>
              <mc:Fallback>
                <p:oleObj name="Photo Editor 照片" r:id="rId3" imgW="2194750" imgH="1493649" progId="MSPhotoEd.3">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058" y="4699358"/>
                        <a:ext cx="2717353" cy="1814836"/>
                      </a:xfrm>
                      <a:prstGeom prst="rect">
                        <a:avLst/>
                      </a:prstGeom>
                      <a:noFill/>
                    </p:spPr>
                  </p:pic>
                </p:oleObj>
              </mc:Fallback>
            </mc:AlternateContent>
          </a:graphicData>
        </a:graphic>
      </p:graphicFrame>
    </p:spTree>
    <p:extLst>
      <p:ext uri="{BB962C8B-B14F-4D97-AF65-F5344CB8AC3E}">
        <p14:creationId xmlns:p14="http://schemas.microsoft.com/office/powerpoint/2010/main" val="366751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9" y="266329"/>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三、固体的能带</a:t>
            </a:r>
            <a:endParaRPr lang="zh-CN" altLang="en-US" sz="4800" dirty="0">
              <a:solidFill>
                <a:srgbClr val="002060"/>
              </a:solidFill>
              <a:effectLst>
                <a:outerShdw blurRad="50800" dist="50800" algn="l" rotWithShape="0">
                  <a:prstClr val="black">
                    <a:alpha val="68000"/>
                  </a:prstClr>
                </a:outerShdw>
              </a:effectLst>
            </a:endParaRPr>
          </a:p>
        </p:txBody>
      </p:sp>
      <p:sp>
        <p:nvSpPr>
          <p:cNvPr id="5" name="文本框 4"/>
          <p:cNvSpPr txBox="1"/>
          <p:nvPr/>
        </p:nvSpPr>
        <p:spPr>
          <a:xfrm>
            <a:off x="370535" y="1008549"/>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相邻的能带之间不存在的能级区域，叫禁带</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6" name="文本框 5"/>
          <p:cNvSpPr txBox="1"/>
          <p:nvPr/>
        </p:nvSpPr>
        <p:spPr>
          <a:xfrm>
            <a:off x="370534" y="1839546"/>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没有电子填入的能级，叫</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空带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7" name="文本框 6"/>
          <p:cNvSpPr txBox="1"/>
          <p:nvPr/>
        </p:nvSpPr>
        <p:spPr>
          <a:xfrm>
            <a:off x="370534" y="2642274"/>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价电子占据的能级，叫</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价带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8" name="文本框 7"/>
          <p:cNvSpPr txBox="1"/>
          <p:nvPr/>
        </p:nvSpPr>
        <p:spPr>
          <a:xfrm>
            <a:off x="370533" y="3445002"/>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空带和未被电子填满的价带，统称</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导带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49863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9" y="266329"/>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三、固体的能带</a:t>
            </a:r>
            <a:endParaRPr lang="zh-CN" altLang="en-US" sz="4800" dirty="0">
              <a:solidFill>
                <a:srgbClr val="002060"/>
              </a:solidFill>
              <a:effectLst>
                <a:outerShdw blurRad="50800" dist="50800" algn="l" rotWithShape="0">
                  <a:prstClr val="black">
                    <a:alpha val="68000"/>
                  </a:prstClr>
                </a:outerShdw>
              </a:effectLst>
            </a:endParaRPr>
          </a:p>
        </p:txBody>
      </p:sp>
      <p:sp>
        <p:nvSpPr>
          <p:cNvPr id="5" name="文本框 4"/>
          <p:cNvSpPr txBox="1"/>
          <p:nvPr/>
        </p:nvSpPr>
        <p:spPr>
          <a:xfrm>
            <a:off x="370535" y="1008549"/>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相邻的能带之间不存在的能级区域，叫禁带</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pic>
        <p:nvPicPr>
          <p:cNvPr id="3" name="图片 2"/>
          <p:cNvPicPr>
            <a:picLocks noChangeAspect="1"/>
          </p:cNvPicPr>
          <p:nvPr/>
        </p:nvPicPr>
        <p:blipFill>
          <a:blip r:embed="rId2"/>
          <a:stretch>
            <a:fillRect/>
          </a:stretch>
        </p:blipFill>
        <p:spPr>
          <a:xfrm>
            <a:off x="809936" y="1570595"/>
            <a:ext cx="8236410" cy="5066215"/>
          </a:xfrm>
          <a:prstGeom prst="rect">
            <a:avLst/>
          </a:prstGeom>
        </p:spPr>
      </p:pic>
    </p:spTree>
    <p:extLst>
      <p:ext uri="{BB962C8B-B14F-4D97-AF65-F5344CB8AC3E}">
        <p14:creationId xmlns:p14="http://schemas.microsoft.com/office/powerpoint/2010/main" val="3720184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7520007"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一、多电子原子中的电子分布</a:t>
            </a:r>
            <a:endParaRPr lang="zh-CN" altLang="en-US" sz="4400" dirty="0">
              <a:solidFill>
                <a:srgbClr val="002060"/>
              </a:solidFill>
              <a:effectLst>
                <a:outerShdw blurRad="50800" dist="50800" algn="l" rotWithShape="0">
                  <a:prstClr val="black">
                    <a:alpha val="68000"/>
                  </a:prstClr>
                </a:outerShdw>
              </a:effectLst>
            </a:endParaRPr>
          </a:p>
        </p:txBody>
      </p:sp>
      <p:sp>
        <p:nvSpPr>
          <p:cNvPr id="3" name="文本框 2"/>
          <p:cNvSpPr txBox="1"/>
          <p:nvPr/>
        </p:nvSpPr>
        <p:spPr>
          <a:xfrm>
            <a:off x="587408" y="1106791"/>
            <a:ext cx="8370162" cy="5078313"/>
          </a:xfrm>
          <a:prstGeom prst="rect">
            <a:avLst/>
          </a:prstGeom>
          <a:noFill/>
        </p:spPr>
        <p:txBody>
          <a:bodyPr wrap="square" rtlCol="0">
            <a:spAutoFit/>
          </a:bodyPr>
          <a:lstStyle/>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除</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氢原子</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以外、其他原子都有两个以上的电子。</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）电子分布有</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层次，</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叫</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电子壳层</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）壳层级数由</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主量子数</a:t>
            </a:r>
            <a:r>
              <a:rPr lang="en-US" altLang="zh-CN"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n</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决定；</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n=1</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K</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壳层；</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n=2</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L</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壳层；</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n=3</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M</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壳层；</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以此类推</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3</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）每一个壳层上，还有</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r>
              <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由</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角量子数</a:t>
            </a:r>
            <a:r>
              <a:rPr lang="en-US" altLang="zh-CN" sz="3600" i="1" dirty="0" smtClean="0">
                <a:solidFill>
                  <a:srgbClr val="FFFF0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决定；</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3357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9" y="266329"/>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三、固体的能带</a:t>
            </a:r>
            <a:endParaRPr lang="zh-CN" altLang="en-US" sz="4800" dirty="0">
              <a:solidFill>
                <a:srgbClr val="002060"/>
              </a:solidFill>
              <a:effectLst>
                <a:outerShdw blurRad="50800" dist="50800" algn="l" rotWithShape="0">
                  <a:prstClr val="black">
                    <a:alpha val="68000"/>
                  </a:prstClr>
                </a:outerShdw>
              </a:effectLst>
            </a:endParaRPr>
          </a:p>
        </p:txBody>
      </p:sp>
      <p:sp>
        <p:nvSpPr>
          <p:cNvPr id="5" name="文本框 4"/>
          <p:cNvSpPr txBox="1"/>
          <p:nvPr/>
        </p:nvSpPr>
        <p:spPr>
          <a:xfrm>
            <a:off x="370535" y="1008549"/>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相邻的能带之间不存在的能级区域，叫禁带</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6" name="文本框 5"/>
          <p:cNvSpPr txBox="1"/>
          <p:nvPr/>
        </p:nvSpPr>
        <p:spPr>
          <a:xfrm>
            <a:off x="370534" y="1839546"/>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没有电子填入的能级，叫</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空带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7" name="文本框 6"/>
          <p:cNvSpPr txBox="1"/>
          <p:nvPr/>
        </p:nvSpPr>
        <p:spPr>
          <a:xfrm>
            <a:off x="370534" y="2642274"/>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价电子占据的能级，叫</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价带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8" name="文本框 7"/>
          <p:cNvSpPr txBox="1"/>
          <p:nvPr/>
        </p:nvSpPr>
        <p:spPr>
          <a:xfrm>
            <a:off x="370533" y="3445002"/>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空带和未被电子填满的价带，统称</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导带</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9" name="文本框 8"/>
          <p:cNvSpPr txBox="1"/>
          <p:nvPr/>
        </p:nvSpPr>
        <p:spPr>
          <a:xfrm>
            <a:off x="370532" y="4465683"/>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半导体的禁带宽度低于绝缘体的。</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32819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9" y="266329"/>
            <a:ext cx="6303146"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三、固体的能带</a:t>
            </a:r>
            <a:endParaRPr lang="zh-CN" altLang="en-US" sz="4800" dirty="0">
              <a:solidFill>
                <a:srgbClr val="002060"/>
              </a:solidFill>
              <a:effectLst>
                <a:outerShdw blurRad="50800" dist="50800" algn="l" rotWithShape="0">
                  <a:prstClr val="black">
                    <a:alpha val="68000"/>
                  </a:prstClr>
                </a:outerShdw>
              </a:effectLst>
            </a:endParaRPr>
          </a:p>
        </p:txBody>
      </p:sp>
      <p:grpSp>
        <p:nvGrpSpPr>
          <p:cNvPr id="6" name="Group 40"/>
          <p:cNvGrpSpPr>
            <a:grpSpLocks/>
          </p:cNvGrpSpPr>
          <p:nvPr/>
        </p:nvGrpSpPr>
        <p:grpSpPr bwMode="auto">
          <a:xfrm>
            <a:off x="914400" y="1905000"/>
            <a:ext cx="8101013" cy="4038600"/>
            <a:chOff x="576" y="1200"/>
            <a:chExt cx="5103" cy="2544"/>
          </a:xfrm>
        </p:grpSpPr>
        <p:grpSp>
          <p:nvGrpSpPr>
            <p:cNvPr id="7" name="Group 2"/>
            <p:cNvGrpSpPr>
              <a:grpSpLocks/>
            </p:cNvGrpSpPr>
            <p:nvPr/>
          </p:nvGrpSpPr>
          <p:grpSpPr bwMode="auto">
            <a:xfrm>
              <a:off x="576" y="1200"/>
              <a:ext cx="4656" cy="2544"/>
              <a:chOff x="192" y="731"/>
              <a:chExt cx="5472" cy="3253"/>
            </a:xfrm>
          </p:grpSpPr>
          <p:sp>
            <p:nvSpPr>
              <p:cNvPr id="14" name="Rectangle 3"/>
              <p:cNvSpPr>
                <a:spLocks noChangeArrowheads="1"/>
              </p:cNvSpPr>
              <p:nvPr/>
            </p:nvSpPr>
            <p:spPr bwMode="auto">
              <a:xfrm>
                <a:off x="4296" y="3293"/>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15" name="Rectangle 4"/>
              <p:cNvSpPr>
                <a:spLocks noChangeArrowheads="1"/>
              </p:cNvSpPr>
              <p:nvPr/>
            </p:nvSpPr>
            <p:spPr bwMode="auto">
              <a:xfrm>
                <a:off x="2928" y="3293"/>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16" name="Rectangle 5"/>
              <p:cNvSpPr>
                <a:spLocks noChangeArrowheads="1"/>
              </p:cNvSpPr>
              <p:nvPr/>
            </p:nvSpPr>
            <p:spPr bwMode="auto">
              <a:xfrm>
                <a:off x="1560" y="3293"/>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17" name="Rectangle 6"/>
              <p:cNvSpPr>
                <a:spLocks noChangeArrowheads="1"/>
              </p:cNvSpPr>
              <p:nvPr/>
            </p:nvSpPr>
            <p:spPr bwMode="auto">
              <a:xfrm>
                <a:off x="192" y="3293"/>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18" name="Rectangle 7"/>
              <p:cNvSpPr>
                <a:spLocks noChangeArrowheads="1"/>
              </p:cNvSpPr>
              <p:nvPr/>
            </p:nvSpPr>
            <p:spPr bwMode="auto">
              <a:xfrm>
                <a:off x="4296" y="2602"/>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19" name="Rectangle 8"/>
              <p:cNvSpPr>
                <a:spLocks noChangeArrowheads="1"/>
              </p:cNvSpPr>
              <p:nvPr/>
            </p:nvSpPr>
            <p:spPr bwMode="auto">
              <a:xfrm>
                <a:off x="2928" y="2602"/>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0" name="Rectangle 9"/>
              <p:cNvSpPr>
                <a:spLocks noChangeArrowheads="1"/>
              </p:cNvSpPr>
              <p:nvPr/>
            </p:nvSpPr>
            <p:spPr bwMode="auto">
              <a:xfrm>
                <a:off x="1560" y="2602"/>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1" name="Rectangle 10"/>
              <p:cNvSpPr>
                <a:spLocks noChangeArrowheads="1"/>
              </p:cNvSpPr>
              <p:nvPr/>
            </p:nvSpPr>
            <p:spPr bwMode="auto">
              <a:xfrm>
                <a:off x="192" y="2602"/>
                <a:ext cx="1368"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2" name="Rectangle 11"/>
              <p:cNvSpPr>
                <a:spLocks noChangeArrowheads="1"/>
              </p:cNvSpPr>
              <p:nvPr/>
            </p:nvSpPr>
            <p:spPr bwMode="auto">
              <a:xfrm>
                <a:off x="4296" y="1921"/>
                <a:ext cx="1368"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3" name="Rectangle 12"/>
              <p:cNvSpPr>
                <a:spLocks noChangeArrowheads="1"/>
              </p:cNvSpPr>
              <p:nvPr/>
            </p:nvSpPr>
            <p:spPr bwMode="auto">
              <a:xfrm>
                <a:off x="2928" y="1921"/>
                <a:ext cx="1368"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4" name="Rectangle 13"/>
              <p:cNvSpPr>
                <a:spLocks noChangeArrowheads="1"/>
              </p:cNvSpPr>
              <p:nvPr/>
            </p:nvSpPr>
            <p:spPr bwMode="auto">
              <a:xfrm>
                <a:off x="1560" y="1921"/>
                <a:ext cx="1368"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5" name="Rectangle 14"/>
              <p:cNvSpPr>
                <a:spLocks noChangeArrowheads="1"/>
              </p:cNvSpPr>
              <p:nvPr/>
            </p:nvSpPr>
            <p:spPr bwMode="auto">
              <a:xfrm>
                <a:off x="192" y="1921"/>
                <a:ext cx="1368"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6" name="Rectangle 15"/>
              <p:cNvSpPr>
                <a:spLocks noChangeArrowheads="1"/>
              </p:cNvSpPr>
              <p:nvPr/>
            </p:nvSpPr>
            <p:spPr bwMode="auto">
              <a:xfrm>
                <a:off x="4296" y="1259"/>
                <a:ext cx="1368"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7" name="Rectangle 16"/>
              <p:cNvSpPr>
                <a:spLocks noChangeArrowheads="1"/>
              </p:cNvSpPr>
              <p:nvPr/>
            </p:nvSpPr>
            <p:spPr bwMode="auto">
              <a:xfrm>
                <a:off x="2928" y="1259"/>
                <a:ext cx="1368"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8" name="Rectangle 17"/>
              <p:cNvSpPr>
                <a:spLocks noChangeArrowheads="1"/>
              </p:cNvSpPr>
              <p:nvPr/>
            </p:nvSpPr>
            <p:spPr bwMode="auto">
              <a:xfrm>
                <a:off x="1560" y="1259"/>
                <a:ext cx="1368"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29" name="Rectangle 18"/>
              <p:cNvSpPr>
                <a:spLocks noChangeArrowheads="1"/>
              </p:cNvSpPr>
              <p:nvPr/>
            </p:nvSpPr>
            <p:spPr bwMode="auto">
              <a:xfrm>
                <a:off x="192" y="1259"/>
                <a:ext cx="1368"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30" name="Rectangle 19"/>
              <p:cNvSpPr>
                <a:spLocks noChangeArrowheads="1"/>
              </p:cNvSpPr>
              <p:nvPr/>
            </p:nvSpPr>
            <p:spPr bwMode="auto">
              <a:xfrm>
                <a:off x="4296" y="731"/>
                <a:ext cx="136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31" name="Rectangle 20"/>
              <p:cNvSpPr>
                <a:spLocks noChangeArrowheads="1"/>
              </p:cNvSpPr>
              <p:nvPr/>
            </p:nvSpPr>
            <p:spPr bwMode="auto">
              <a:xfrm>
                <a:off x="2928" y="731"/>
                <a:ext cx="136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32" name="Rectangle 21"/>
              <p:cNvSpPr>
                <a:spLocks noChangeArrowheads="1"/>
              </p:cNvSpPr>
              <p:nvPr/>
            </p:nvSpPr>
            <p:spPr bwMode="auto">
              <a:xfrm>
                <a:off x="1560" y="731"/>
                <a:ext cx="136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33" name="Rectangle 22"/>
              <p:cNvSpPr>
                <a:spLocks noChangeArrowheads="1"/>
              </p:cNvSpPr>
              <p:nvPr/>
            </p:nvSpPr>
            <p:spPr bwMode="auto">
              <a:xfrm>
                <a:off x="192" y="731"/>
                <a:ext cx="136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a:p>
            </p:txBody>
          </p:sp>
          <p:sp>
            <p:nvSpPr>
              <p:cNvPr id="34" name="Line 23"/>
              <p:cNvSpPr>
                <a:spLocks noChangeShapeType="1"/>
              </p:cNvSpPr>
              <p:nvPr/>
            </p:nvSpPr>
            <p:spPr bwMode="auto">
              <a:xfrm>
                <a:off x="192" y="731"/>
                <a:ext cx="5472" cy="0"/>
              </a:xfrm>
              <a:prstGeom prst="line">
                <a:avLst/>
              </a:prstGeom>
              <a:noFill/>
              <a:ln w="28575" cap="sq">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4"/>
              <p:cNvSpPr>
                <a:spLocks noChangeShapeType="1"/>
              </p:cNvSpPr>
              <p:nvPr/>
            </p:nvSpPr>
            <p:spPr bwMode="auto">
              <a:xfrm>
                <a:off x="192" y="1259"/>
                <a:ext cx="5472" cy="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5"/>
              <p:cNvSpPr>
                <a:spLocks noChangeShapeType="1"/>
              </p:cNvSpPr>
              <p:nvPr/>
            </p:nvSpPr>
            <p:spPr bwMode="auto">
              <a:xfrm>
                <a:off x="192" y="1921"/>
                <a:ext cx="5472" cy="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6"/>
              <p:cNvSpPr>
                <a:spLocks noChangeShapeType="1"/>
              </p:cNvSpPr>
              <p:nvPr/>
            </p:nvSpPr>
            <p:spPr bwMode="auto">
              <a:xfrm>
                <a:off x="192" y="2602"/>
                <a:ext cx="5472" cy="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7"/>
              <p:cNvSpPr>
                <a:spLocks noChangeShapeType="1"/>
              </p:cNvSpPr>
              <p:nvPr/>
            </p:nvSpPr>
            <p:spPr bwMode="auto">
              <a:xfrm>
                <a:off x="192" y="3293"/>
                <a:ext cx="5472" cy="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28"/>
              <p:cNvSpPr>
                <a:spLocks noChangeShapeType="1"/>
              </p:cNvSpPr>
              <p:nvPr/>
            </p:nvSpPr>
            <p:spPr bwMode="auto">
              <a:xfrm>
                <a:off x="192" y="3984"/>
                <a:ext cx="5472" cy="0"/>
              </a:xfrm>
              <a:prstGeom prst="line">
                <a:avLst/>
              </a:prstGeom>
              <a:noFill/>
              <a:ln w="28575" cap="sq">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29"/>
              <p:cNvSpPr>
                <a:spLocks noChangeShapeType="1"/>
              </p:cNvSpPr>
              <p:nvPr/>
            </p:nvSpPr>
            <p:spPr bwMode="auto">
              <a:xfrm>
                <a:off x="192" y="731"/>
                <a:ext cx="0" cy="3253"/>
              </a:xfrm>
              <a:prstGeom prst="line">
                <a:avLst/>
              </a:prstGeom>
              <a:noFill/>
              <a:ln w="28575" cap="sq">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30"/>
              <p:cNvSpPr>
                <a:spLocks noChangeShapeType="1"/>
              </p:cNvSpPr>
              <p:nvPr/>
            </p:nvSpPr>
            <p:spPr bwMode="auto">
              <a:xfrm>
                <a:off x="1560" y="731"/>
                <a:ext cx="0" cy="3253"/>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31"/>
              <p:cNvSpPr>
                <a:spLocks noChangeShapeType="1"/>
              </p:cNvSpPr>
              <p:nvPr/>
            </p:nvSpPr>
            <p:spPr bwMode="auto">
              <a:xfrm>
                <a:off x="2928" y="731"/>
                <a:ext cx="0" cy="3253"/>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32"/>
              <p:cNvSpPr>
                <a:spLocks noChangeShapeType="1"/>
              </p:cNvSpPr>
              <p:nvPr/>
            </p:nvSpPr>
            <p:spPr bwMode="auto">
              <a:xfrm>
                <a:off x="4296" y="731"/>
                <a:ext cx="0" cy="3253"/>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33"/>
              <p:cNvSpPr>
                <a:spLocks noChangeShapeType="1"/>
              </p:cNvSpPr>
              <p:nvPr/>
            </p:nvSpPr>
            <p:spPr bwMode="auto">
              <a:xfrm>
                <a:off x="5664" y="731"/>
                <a:ext cx="0" cy="3253"/>
              </a:xfrm>
              <a:prstGeom prst="line">
                <a:avLst/>
              </a:prstGeom>
              <a:noFill/>
              <a:ln w="28575" cap="sq">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 name="Text Box 34"/>
            <p:cNvSpPr txBox="1">
              <a:spLocks noChangeArrowheads="1"/>
            </p:cNvSpPr>
            <p:nvPr/>
          </p:nvSpPr>
          <p:spPr bwMode="auto">
            <a:xfrm>
              <a:off x="1968" y="1248"/>
              <a:ext cx="37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rPr>
                <a:t>导 体         半 导 体      绝 缘 体</a:t>
              </a:r>
            </a:p>
          </p:txBody>
        </p:sp>
        <p:sp>
          <p:nvSpPr>
            <p:cNvPr id="9" name="Text Box 35"/>
            <p:cNvSpPr txBox="1">
              <a:spLocks noChangeArrowheads="1"/>
            </p:cNvSpPr>
            <p:nvPr/>
          </p:nvSpPr>
          <p:spPr bwMode="auto">
            <a:xfrm>
              <a:off x="720" y="1632"/>
              <a:ext cx="11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rPr>
                <a:t>电 阻 率</a:t>
              </a:r>
            </a:p>
          </p:txBody>
        </p:sp>
        <p:graphicFrame>
          <p:nvGraphicFramePr>
            <p:cNvPr id="10" name="Object 36"/>
            <p:cNvGraphicFramePr>
              <a:graphicFrameLocks noChangeAspect="1"/>
            </p:cNvGraphicFramePr>
            <p:nvPr/>
          </p:nvGraphicFramePr>
          <p:xfrm>
            <a:off x="899" y="1888"/>
            <a:ext cx="589" cy="263"/>
          </p:xfrm>
          <a:graphic>
            <a:graphicData uri="http://schemas.openxmlformats.org/presentationml/2006/ole">
              <mc:AlternateContent xmlns:mc="http://schemas.openxmlformats.org/markup-compatibility/2006">
                <mc:Choice xmlns:v="urn:schemas-microsoft-com:vml" Requires="v">
                  <p:oleObj spid="_x0000_s8202" name="Equation" r:id="rId3" imgW="444240" imgH="203040" progId="Equation.3">
                    <p:embed/>
                  </p:oleObj>
                </mc:Choice>
                <mc:Fallback>
                  <p:oleObj name="Equation" r:id="rId3" imgW="444240" imgH="203040" progId="Equation.3">
                    <p:embed/>
                    <p:pic>
                      <p:nvPicPr>
                        <p:cNvPr id="1642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 y="1888"/>
                          <a:ext cx="58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7"/>
            <p:cNvSpPr>
              <a:spLocks noChangeArrowheads="1"/>
            </p:cNvSpPr>
            <p:nvPr/>
          </p:nvSpPr>
          <p:spPr bwMode="auto">
            <a:xfrm>
              <a:off x="675" y="2217"/>
              <a:ext cx="12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rPr>
                <a:t>温度系数</a:t>
              </a:r>
            </a:p>
          </p:txBody>
        </p:sp>
        <p:sp>
          <p:nvSpPr>
            <p:cNvPr id="12" name="Text Box 38"/>
            <p:cNvSpPr txBox="1">
              <a:spLocks noChangeArrowheads="1"/>
            </p:cNvSpPr>
            <p:nvPr/>
          </p:nvSpPr>
          <p:spPr bwMode="auto">
            <a:xfrm>
              <a:off x="672" y="2745"/>
              <a:ext cx="10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rPr>
                <a:t>禁       带</a:t>
              </a:r>
            </a:p>
          </p:txBody>
        </p:sp>
        <p:sp>
          <p:nvSpPr>
            <p:cNvPr id="13" name="Text Box 39"/>
            <p:cNvSpPr txBox="1">
              <a:spLocks noChangeArrowheads="1"/>
            </p:cNvSpPr>
            <p:nvPr/>
          </p:nvSpPr>
          <p:spPr bwMode="auto">
            <a:xfrm>
              <a:off x="672" y="3273"/>
              <a:ext cx="12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rPr>
                <a:t>价       带</a:t>
              </a:r>
            </a:p>
          </p:txBody>
        </p:sp>
      </p:grpSp>
      <p:grpSp>
        <p:nvGrpSpPr>
          <p:cNvPr id="45" name="Group 60"/>
          <p:cNvGrpSpPr>
            <a:grpSpLocks/>
          </p:cNvGrpSpPr>
          <p:nvPr/>
        </p:nvGrpSpPr>
        <p:grpSpPr bwMode="auto">
          <a:xfrm>
            <a:off x="2895600" y="2763838"/>
            <a:ext cx="1933575" cy="3013075"/>
            <a:chOff x="1824" y="1741"/>
            <a:chExt cx="1218" cy="1898"/>
          </a:xfrm>
        </p:grpSpPr>
        <p:graphicFrame>
          <p:nvGraphicFramePr>
            <p:cNvPr id="46" name="Object 43"/>
            <p:cNvGraphicFramePr>
              <a:graphicFrameLocks noChangeAspect="1"/>
            </p:cNvGraphicFramePr>
            <p:nvPr/>
          </p:nvGraphicFramePr>
          <p:xfrm>
            <a:off x="1824" y="1741"/>
            <a:ext cx="1045" cy="275"/>
          </p:xfrm>
          <a:graphic>
            <a:graphicData uri="http://schemas.openxmlformats.org/presentationml/2006/ole">
              <mc:AlternateContent xmlns:mc="http://schemas.openxmlformats.org/markup-compatibility/2006">
                <mc:Choice xmlns:v="urn:schemas-microsoft-com:vml" Requires="v">
                  <p:oleObj spid="_x0000_s8203" name="Equation" r:id="rId5" imgW="685800" imgH="203040" progId="Equation.3">
                    <p:embed/>
                  </p:oleObj>
                </mc:Choice>
                <mc:Fallback>
                  <p:oleObj name="Equation" r:id="rId5" imgW="685800" imgH="203040" progId="Equation.3">
                    <p:embed/>
                    <p:pic>
                      <p:nvPicPr>
                        <p:cNvPr id="16427"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1741"/>
                          <a:ext cx="1045"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44"/>
            <p:cNvSpPr txBox="1">
              <a:spLocks noChangeArrowheads="1"/>
            </p:cNvSpPr>
            <p:nvPr/>
          </p:nvSpPr>
          <p:spPr bwMode="auto">
            <a:xfrm>
              <a:off x="2085" y="2208"/>
              <a:ext cx="7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正</a:t>
              </a:r>
            </a:p>
          </p:txBody>
        </p:sp>
        <p:sp>
          <p:nvSpPr>
            <p:cNvPr id="48" name="Text Box 45"/>
            <p:cNvSpPr txBox="1">
              <a:spLocks noChangeArrowheads="1"/>
            </p:cNvSpPr>
            <p:nvPr/>
          </p:nvSpPr>
          <p:spPr bwMode="auto">
            <a:xfrm>
              <a:off x="1872" y="3312"/>
              <a:ext cx="11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非满带</a:t>
              </a:r>
            </a:p>
          </p:txBody>
        </p:sp>
      </p:grpSp>
      <p:grpSp>
        <p:nvGrpSpPr>
          <p:cNvPr id="49" name="Group 52"/>
          <p:cNvGrpSpPr>
            <a:grpSpLocks/>
          </p:cNvGrpSpPr>
          <p:nvPr/>
        </p:nvGrpSpPr>
        <p:grpSpPr bwMode="auto">
          <a:xfrm>
            <a:off x="4876800" y="2743200"/>
            <a:ext cx="1447800" cy="3048000"/>
            <a:chOff x="3072" y="1728"/>
            <a:chExt cx="912" cy="1920"/>
          </a:xfrm>
        </p:grpSpPr>
        <p:graphicFrame>
          <p:nvGraphicFramePr>
            <p:cNvPr id="50" name="Object 48"/>
            <p:cNvGraphicFramePr>
              <a:graphicFrameLocks noChangeAspect="1"/>
            </p:cNvGraphicFramePr>
            <p:nvPr/>
          </p:nvGraphicFramePr>
          <p:xfrm>
            <a:off x="3072" y="1728"/>
            <a:ext cx="833" cy="289"/>
          </p:xfrm>
          <a:graphic>
            <a:graphicData uri="http://schemas.openxmlformats.org/presentationml/2006/ole">
              <mc:AlternateContent xmlns:mc="http://schemas.openxmlformats.org/markup-compatibility/2006">
                <mc:Choice xmlns:v="urn:schemas-microsoft-com:vml" Requires="v">
                  <p:oleObj spid="_x0000_s8204" name="Equation" r:id="rId7" imgW="634680" imgH="203040" progId="Equation.3">
                    <p:embed/>
                  </p:oleObj>
                </mc:Choice>
                <mc:Fallback>
                  <p:oleObj name="Equation" r:id="rId7" imgW="634680" imgH="203040" progId="Equation.3">
                    <p:embed/>
                    <p:pic>
                      <p:nvPicPr>
                        <p:cNvPr id="16432"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1728"/>
                          <a:ext cx="8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49"/>
            <p:cNvSpPr txBox="1">
              <a:spLocks noChangeArrowheads="1"/>
            </p:cNvSpPr>
            <p:nvPr/>
          </p:nvSpPr>
          <p:spPr bwMode="auto">
            <a:xfrm>
              <a:off x="3216" y="2217"/>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负</a:t>
              </a:r>
            </a:p>
          </p:txBody>
        </p:sp>
        <p:sp>
          <p:nvSpPr>
            <p:cNvPr id="52" name="Text Box 50"/>
            <p:cNvSpPr txBox="1">
              <a:spLocks noChangeArrowheads="1"/>
            </p:cNvSpPr>
            <p:nvPr/>
          </p:nvSpPr>
          <p:spPr bwMode="auto">
            <a:xfrm>
              <a:off x="3120" y="2745"/>
              <a:ext cx="8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较  小</a:t>
              </a:r>
            </a:p>
          </p:txBody>
        </p:sp>
        <p:sp>
          <p:nvSpPr>
            <p:cNvPr id="53" name="Text Box 51"/>
            <p:cNvSpPr txBox="1">
              <a:spLocks noChangeArrowheads="1"/>
            </p:cNvSpPr>
            <p:nvPr/>
          </p:nvSpPr>
          <p:spPr bwMode="auto">
            <a:xfrm>
              <a:off x="3156" y="3321"/>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满  带</a:t>
              </a:r>
            </a:p>
          </p:txBody>
        </p:sp>
      </p:grpSp>
      <p:grpSp>
        <p:nvGrpSpPr>
          <p:cNvPr id="54" name="Group 58"/>
          <p:cNvGrpSpPr>
            <a:grpSpLocks/>
          </p:cNvGrpSpPr>
          <p:nvPr/>
        </p:nvGrpSpPr>
        <p:grpSpPr bwMode="auto">
          <a:xfrm>
            <a:off x="6705600" y="2701925"/>
            <a:ext cx="1482725" cy="3074988"/>
            <a:chOff x="4224" y="1702"/>
            <a:chExt cx="934" cy="1937"/>
          </a:xfrm>
        </p:grpSpPr>
        <p:graphicFrame>
          <p:nvGraphicFramePr>
            <p:cNvPr id="55" name="Object 54"/>
            <p:cNvGraphicFramePr>
              <a:graphicFrameLocks noChangeAspect="1"/>
            </p:cNvGraphicFramePr>
            <p:nvPr/>
          </p:nvGraphicFramePr>
          <p:xfrm>
            <a:off x="4224" y="1702"/>
            <a:ext cx="843" cy="314"/>
          </p:xfrm>
          <a:graphic>
            <a:graphicData uri="http://schemas.openxmlformats.org/presentationml/2006/ole">
              <mc:AlternateContent xmlns:mc="http://schemas.openxmlformats.org/markup-compatibility/2006">
                <mc:Choice xmlns:v="urn:schemas-microsoft-com:vml" Requires="v">
                  <p:oleObj spid="_x0000_s8205" name="Equation" r:id="rId9" imgW="634680" imgH="203040" progId="Equation.3">
                    <p:embed/>
                  </p:oleObj>
                </mc:Choice>
                <mc:Fallback>
                  <p:oleObj name="Equation" r:id="rId9" imgW="634680" imgH="203040" progId="Equation.3">
                    <p:embed/>
                    <p:pic>
                      <p:nvPicPr>
                        <p:cNvPr id="16438"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1702"/>
                          <a:ext cx="84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Text Box 55"/>
            <p:cNvSpPr txBox="1">
              <a:spLocks noChangeArrowheads="1"/>
            </p:cNvSpPr>
            <p:nvPr/>
          </p:nvSpPr>
          <p:spPr bwMode="auto">
            <a:xfrm>
              <a:off x="4399" y="2217"/>
              <a:ext cx="6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负</a:t>
              </a:r>
            </a:p>
          </p:txBody>
        </p:sp>
        <p:sp>
          <p:nvSpPr>
            <p:cNvPr id="57" name="Text Box 56"/>
            <p:cNvSpPr txBox="1">
              <a:spLocks noChangeArrowheads="1"/>
            </p:cNvSpPr>
            <p:nvPr/>
          </p:nvSpPr>
          <p:spPr bwMode="auto">
            <a:xfrm>
              <a:off x="4272" y="2770"/>
              <a:ext cx="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较  大</a:t>
              </a:r>
            </a:p>
          </p:txBody>
        </p:sp>
        <p:sp>
          <p:nvSpPr>
            <p:cNvPr id="58" name="Text Box 57"/>
            <p:cNvSpPr txBox="1">
              <a:spLocks noChangeArrowheads="1"/>
            </p:cNvSpPr>
            <p:nvPr/>
          </p:nvSpPr>
          <p:spPr bwMode="auto">
            <a:xfrm>
              <a:off x="4320" y="3312"/>
              <a:ext cx="8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满  带</a:t>
              </a:r>
            </a:p>
          </p:txBody>
        </p:sp>
      </p:grpSp>
      <p:sp>
        <p:nvSpPr>
          <p:cNvPr id="59" name="Rectangle 59"/>
          <p:cNvSpPr>
            <a:spLocks noChangeArrowheads="1"/>
          </p:cNvSpPr>
          <p:nvPr/>
        </p:nvSpPr>
        <p:spPr bwMode="auto">
          <a:xfrm>
            <a:off x="1828800" y="1066800"/>
            <a:ext cx="5487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b="1">
                <a:solidFill>
                  <a:srgbClr val="CC0000"/>
                </a:solidFill>
                <a:latin typeface="Times New Roman" panose="02020603050405020304" pitchFamily="18" charset="0"/>
              </a:rPr>
              <a:t>导体、半导体和绝缘体的比较</a:t>
            </a:r>
          </a:p>
        </p:txBody>
      </p:sp>
    </p:spTree>
    <p:extLst>
      <p:ext uri="{BB962C8B-B14F-4D97-AF65-F5344CB8AC3E}">
        <p14:creationId xmlns:p14="http://schemas.microsoft.com/office/powerpoint/2010/main" val="29740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10" y="266329"/>
            <a:ext cx="9516863"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四、本征半导体和杂质半导体</a:t>
            </a:r>
            <a:endParaRPr lang="zh-CN" altLang="en-US" sz="4800" dirty="0">
              <a:solidFill>
                <a:srgbClr val="002060"/>
              </a:solidFill>
              <a:effectLst>
                <a:outerShdw blurRad="50800" dist="50800" algn="l" rotWithShape="0">
                  <a:prstClr val="black">
                    <a:alpha val="68000"/>
                  </a:prstClr>
                </a:outerShdw>
              </a:effectLst>
            </a:endParaRPr>
          </a:p>
        </p:txBody>
      </p:sp>
      <p:sp>
        <p:nvSpPr>
          <p:cNvPr id="5" name="文本框 4"/>
          <p:cNvSpPr txBox="1"/>
          <p:nvPr/>
        </p:nvSpPr>
        <p:spPr>
          <a:xfrm>
            <a:off x="370535" y="1008549"/>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半导体的分类：</a:t>
            </a:r>
            <a:endParaRPr kumimoji="0" lang="zh-CN" altLang="en-US" sz="3600" b="0" i="0" u="none" strike="noStrike" kern="1200" cap="none" spc="0" normalizeH="0" baseline="0" noProof="0" dirty="0">
              <a:ln>
                <a:noFill/>
              </a:ln>
              <a:solidFill>
                <a:srgbClr val="7030A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cs typeface="+mn-cs"/>
            </a:endParaRPr>
          </a:p>
        </p:txBody>
      </p:sp>
      <p:sp>
        <p:nvSpPr>
          <p:cNvPr id="6" name="文本框 5"/>
          <p:cNvSpPr txBox="1"/>
          <p:nvPr/>
        </p:nvSpPr>
        <p:spPr>
          <a:xfrm>
            <a:off x="370534" y="1839546"/>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1</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）本征半导体：</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纯净的无杂质的半导体</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782274" y="2833236"/>
            <a:ext cx="7852329" cy="3712786"/>
          </a:xfrm>
          <a:prstGeom prst="rect">
            <a:avLst/>
          </a:prstGeom>
        </p:spPr>
      </p:pic>
    </p:spTree>
    <p:extLst>
      <p:ext uri="{BB962C8B-B14F-4D97-AF65-F5344CB8AC3E}">
        <p14:creationId xmlns:p14="http://schemas.microsoft.com/office/powerpoint/2010/main" val="3748551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10" y="266329"/>
            <a:ext cx="9516863"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四、本征半导体和杂质半导体</a:t>
            </a:r>
            <a:endParaRPr lang="zh-CN" altLang="en-US" sz="4800" dirty="0">
              <a:solidFill>
                <a:srgbClr val="002060"/>
              </a:solidFill>
              <a:effectLst>
                <a:outerShdw blurRad="50800" dist="50800" algn="l" rotWithShape="0">
                  <a:prstClr val="black">
                    <a:alpha val="68000"/>
                  </a:prstClr>
                </a:outerShdw>
              </a:effectLst>
            </a:endParaRPr>
          </a:p>
        </p:txBody>
      </p:sp>
      <p:sp>
        <p:nvSpPr>
          <p:cNvPr id="6" name="文本框 5"/>
          <p:cNvSpPr txBox="1"/>
          <p:nvPr/>
        </p:nvSpPr>
        <p:spPr>
          <a:xfrm>
            <a:off x="317268" y="1097326"/>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2</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）杂质半导体：有</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杂质的半导体</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7" name="文本框 6"/>
          <p:cNvSpPr txBox="1"/>
          <p:nvPr/>
        </p:nvSpPr>
        <p:spPr>
          <a:xfrm>
            <a:off x="1050838" y="1763868"/>
            <a:ext cx="8675811" cy="523220"/>
          </a:xfrm>
          <a:prstGeom prst="rect">
            <a:avLst/>
          </a:prstGeom>
          <a:noFill/>
        </p:spPr>
        <p:txBody>
          <a:bodyPr wrap="square" rtlCol="0">
            <a:spAutoFit/>
          </a:bodyPr>
          <a:lstStyle/>
          <a:p>
            <a:pPr lvl="0"/>
            <a:r>
              <a:rPr lang="en-US" altLang="zh-CN" sz="28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&lt;A&gt;</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电子</a:t>
            </a:r>
            <a:r>
              <a:rPr lang="zh-CN" altLang="en-US"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型半导体</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en-US" altLang="zh-CN"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n</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型半导体，</a:t>
            </a:r>
            <a:r>
              <a:rPr lang="en-US" altLang="zh-CN"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negative</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endParaRPr kumimoji="0" lang="zh-CN" altLang="en-US" sz="32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903287" y="2673438"/>
            <a:ext cx="7852329" cy="3712786"/>
          </a:xfrm>
          <a:prstGeom prst="rect">
            <a:avLst/>
          </a:prstGeom>
        </p:spPr>
      </p:pic>
    </p:spTree>
    <p:extLst>
      <p:ext uri="{BB962C8B-B14F-4D97-AF65-F5344CB8AC3E}">
        <p14:creationId xmlns:p14="http://schemas.microsoft.com/office/powerpoint/2010/main" val="1527229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10" y="266329"/>
            <a:ext cx="9516863"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四、本征半导体和杂质半导体</a:t>
            </a:r>
            <a:endParaRPr lang="zh-CN" altLang="en-US" sz="4800" dirty="0">
              <a:solidFill>
                <a:srgbClr val="002060"/>
              </a:solidFill>
              <a:effectLst>
                <a:outerShdw blurRad="50800" dist="50800" algn="l" rotWithShape="0">
                  <a:prstClr val="black">
                    <a:alpha val="68000"/>
                  </a:prstClr>
                </a:outerShdw>
              </a:effectLst>
            </a:endParaRPr>
          </a:p>
        </p:txBody>
      </p:sp>
      <p:sp>
        <p:nvSpPr>
          <p:cNvPr id="6" name="文本框 5"/>
          <p:cNvSpPr txBox="1"/>
          <p:nvPr/>
        </p:nvSpPr>
        <p:spPr>
          <a:xfrm>
            <a:off x="317268" y="1097326"/>
            <a:ext cx="8675811" cy="584775"/>
          </a:xfrm>
          <a:prstGeom prst="rect">
            <a:avLst/>
          </a:prstGeom>
          <a:noFill/>
        </p:spPr>
        <p:txBody>
          <a:bodyPr wrap="square" rtlCol="0">
            <a:spAutoFit/>
          </a:bodyPr>
          <a:lstStyle/>
          <a:p>
            <a:pPr lvl="0"/>
            <a:r>
              <a:rPr lang="en-US" altLang="zh-CN" sz="32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en-US" altLang="zh-CN"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2</a:t>
            </a:r>
            <a:r>
              <a:rPr lang="zh-CN" altLang="en-US" sz="32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）杂质半导体：有</a:t>
            </a:r>
            <a:r>
              <a:rPr lang="zh-CN" altLang="en-US" sz="32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杂质的半导体</a:t>
            </a:r>
            <a:endParaRPr kumimoji="0" lang="zh-CN" altLang="en-US" sz="36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sp>
        <p:nvSpPr>
          <p:cNvPr id="7" name="文本框 6"/>
          <p:cNvSpPr txBox="1"/>
          <p:nvPr/>
        </p:nvSpPr>
        <p:spPr>
          <a:xfrm>
            <a:off x="1050838" y="1763868"/>
            <a:ext cx="8675811" cy="523220"/>
          </a:xfrm>
          <a:prstGeom prst="rect">
            <a:avLst/>
          </a:prstGeom>
          <a:noFill/>
        </p:spPr>
        <p:txBody>
          <a:bodyPr wrap="square" rtlCol="0">
            <a:spAutoFit/>
          </a:bodyPr>
          <a:lstStyle/>
          <a:p>
            <a:pPr lvl="0"/>
            <a:r>
              <a:rPr lang="en-US" altLang="zh-CN" sz="2800" dirty="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a:t>
            </a:r>
            <a:r>
              <a:rPr lang="en-US" altLang="zh-CN"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 &lt;B&gt;</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空穴</a:t>
            </a:r>
            <a:r>
              <a:rPr lang="zh-CN" altLang="en-US" sz="2800" dirty="0" smtClean="0">
                <a:solidFill>
                  <a:srgbClr val="7030A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型半导体</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r>
              <a:rPr lang="en-US" altLang="zh-CN"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p</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型半导体，</a:t>
            </a:r>
            <a:r>
              <a:rPr lang="en-US" altLang="zh-CN"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positive</a:t>
            </a:r>
            <a:r>
              <a:rPr lang="zh-CN" altLang="en-US" sz="2800" dirty="0" smtClean="0">
                <a:solidFill>
                  <a:srgbClr val="FFFF00"/>
                </a:solidFill>
                <a:effectLst>
                  <a:outerShdw blurRad="127000" dist="63500" algn="l" rotWithShape="0">
                    <a:srgbClr val="C96731">
                      <a:alpha val="74000"/>
                    </a:srgbClr>
                  </a:outerShdw>
                </a:effectLst>
                <a:latin typeface="华文楷体" panose="02010600040101010101" pitchFamily="2" charset="-122"/>
                <a:ea typeface="华文楷体" panose="02010600040101010101" pitchFamily="2" charset="-122"/>
              </a:rPr>
              <a:t>）</a:t>
            </a:r>
            <a:endParaRPr kumimoji="0" lang="zh-CN" altLang="en-US" sz="3200" b="0" i="0" u="none" strike="noStrike" kern="1200" cap="none" spc="0" normalizeH="0" baseline="0" noProof="0" dirty="0">
              <a:ln>
                <a:noFill/>
              </a:ln>
              <a:solidFill>
                <a:srgbClr val="FFFF00"/>
              </a:solidFill>
              <a:effectLst>
                <a:outerShdw blurRad="127000" dist="63500" algn="l" rotWithShape="0">
                  <a:srgbClr val="C96731">
                    <a:alpha val="74000"/>
                  </a:srgbClr>
                </a:outerShdw>
              </a:effectLst>
              <a:uLnTx/>
              <a:uFillTx/>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757129" y="2543952"/>
            <a:ext cx="7931583" cy="4066384"/>
          </a:xfrm>
          <a:prstGeom prst="rect">
            <a:avLst/>
          </a:prstGeom>
        </p:spPr>
      </p:pic>
    </p:spTree>
    <p:extLst>
      <p:ext uri="{BB962C8B-B14F-4D97-AF65-F5344CB8AC3E}">
        <p14:creationId xmlns:p14="http://schemas.microsoft.com/office/powerpoint/2010/main" val="3426219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10" y="266329"/>
            <a:ext cx="9516863"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五、</a:t>
            </a:r>
            <a:r>
              <a:rPr lang="en-US" altLang="zh-CN" sz="4800" dirty="0" err="1" smtClean="0">
                <a:solidFill>
                  <a:srgbClr val="002060"/>
                </a:solidFill>
                <a:effectLst>
                  <a:outerShdw blurRad="50800" dist="50800" algn="l" rotWithShape="0">
                    <a:prstClr val="black">
                      <a:alpha val="68000"/>
                    </a:prstClr>
                  </a:outerShdw>
                </a:effectLst>
              </a:rPr>
              <a:t>pn</a:t>
            </a:r>
            <a:r>
              <a:rPr lang="zh-CN" altLang="en-US" sz="4800" dirty="0" smtClean="0">
                <a:solidFill>
                  <a:srgbClr val="002060"/>
                </a:solidFill>
                <a:effectLst>
                  <a:outerShdw blurRad="50800" dist="50800" algn="l" rotWithShape="0">
                    <a:prstClr val="black">
                      <a:alpha val="68000"/>
                    </a:prstClr>
                  </a:outerShdw>
                </a:effectLst>
              </a:rPr>
              <a:t>结</a:t>
            </a:r>
            <a:endParaRPr lang="zh-CN" altLang="en-US" sz="4800" dirty="0">
              <a:solidFill>
                <a:srgbClr val="002060"/>
              </a:solidFill>
              <a:effectLst>
                <a:outerShdw blurRad="50800" dist="50800" algn="l" rotWithShape="0">
                  <a:prstClr val="black">
                    <a:alpha val="68000"/>
                  </a:prstClr>
                </a:outerShdw>
              </a:effectLst>
            </a:endParaRPr>
          </a:p>
        </p:txBody>
      </p:sp>
      <p:grpSp>
        <p:nvGrpSpPr>
          <p:cNvPr id="48" name="Group 45"/>
          <p:cNvGrpSpPr>
            <a:grpSpLocks/>
          </p:cNvGrpSpPr>
          <p:nvPr/>
        </p:nvGrpSpPr>
        <p:grpSpPr bwMode="auto">
          <a:xfrm>
            <a:off x="1295400" y="1981200"/>
            <a:ext cx="6705600" cy="4038600"/>
            <a:chOff x="816" y="1248"/>
            <a:chExt cx="4224" cy="2544"/>
          </a:xfrm>
        </p:grpSpPr>
        <p:sp>
          <p:nvSpPr>
            <p:cNvPr id="49" name="Rectangle 4"/>
            <p:cNvSpPr>
              <a:spLocks noChangeArrowheads="1"/>
            </p:cNvSpPr>
            <p:nvPr/>
          </p:nvSpPr>
          <p:spPr bwMode="auto">
            <a:xfrm>
              <a:off x="816" y="1248"/>
              <a:ext cx="4224" cy="2544"/>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0" name="Rectangle 5"/>
            <p:cNvSpPr>
              <a:spLocks noChangeArrowheads="1"/>
            </p:cNvSpPr>
            <p:nvPr/>
          </p:nvSpPr>
          <p:spPr bwMode="auto">
            <a:xfrm>
              <a:off x="816" y="1248"/>
              <a:ext cx="4224" cy="352"/>
            </a:xfrm>
            <a:prstGeom prst="rect">
              <a:avLst/>
            </a:prstGeom>
            <a:gradFill rotWithShape="0">
              <a:gsLst>
                <a:gs pos="0">
                  <a:srgbClr val="EAEAEA"/>
                </a:gs>
                <a:gs pos="50000">
                  <a:srgbClr val="EAEAEA">
                    <a:gamma/>
                    <a:tint val="0"/>
                    <a:invGamma/>
                  </a:srgbClr>
                </a:gs>
                <a:gs pos="100000">
                  <a:srgbClr val="EAEAEA"/>
                </a:gs>
              </a:gsLst>
              <a:lin ang="5400000" scaled="1"/>
            </a:gra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1" name="Freeform 6"/>
            <p:cNvSpPr>
              <a:spLocks/>
            </p:cNvSpPr>
            <p:nvPr/>
          </p:nvSpPr>
          <p:spPr bwMode="auto">
            <a:xfrm>
              <a:off x="2107" y="1968"/>
              <a:ext cx="1171" cy="846"/>
            </a:xfrm>
            <a:custGeom>
              <a:avLst/>
              <a:gdLst>
                <a:gd name="T0" fmla="*/ 1437 w 1437"/>
                <a:gd name="T1" fmla="*/ 0 h 1037"/>
                <a:gd name="T2" fmla="*/ 1280 w 1437"/>
                <a:gd name="T3" fmla="*/ 530 h 1037"/>
                <a:gd name="T4" fmla="*/ 877 w 1437"/>
                <a:gd name="T5" fmla="*/ 887 h 1037"/>
                <a:gd name="T6" fmla="*/ 506 w 1437"/>
                <a:gd name="T7" fmla="*/ 1013 h 1037"/>
                <a:gd name="T8" fmla="*/ 0 w 1437"/>
                <a:gd name="T9" fmla="*/ 1033 h 1037"/>
              </a:gdLst>
              <a:ahLst/>
              <a:cxnLst>
                <a:cxn ang="0">
                  <a:pos x="T0" y="T1"/>
                </a:cxn>
                <a:cxn ang="0">
                  <a:pos x="T2" y="T3"/>
                </a:cxn>
                <a:cxn ang="0">
                  <a:pos x="T4" y="T5"/>
                </a:cxn>
                <a:cxn ang="0">
                  <a:pos x="T6" y="T7"/>
                </a:cxn>
                <a:cxn ang="0">
                  <a:pos x="T8" y="T9"/>
                </a:cxn>
              </a:cxnLst>
              <a:rect l="0" t="0" r="r" b="b"/>
              <a:pathLst>
                <a:path w="1437" h="1037">
                  <a:moveTo>
                    <a:pt x="1437" y="0"/>
                  </a:moveTo>
                  <a:cubicBezTo>
                    <a:pt x="1411" y="88"/>
                    <a:pt x="1373" y="382"/>
                    <a:pt x="1280" y="530"/>
                  </a:cubicBezTo>
                  <a:cubicBezTo>
                    <a:pt x="1187" y="678"/>
                    <a:pt x="1006" y="807"/>
                    <a:pt x="877" y="887"/>
                  </a:cubicBezTo>
                  <a:cubicBezTo>
                    <a:pt x="748" y="967"/>
                    <a:pt x="652" y="989"/>
                    <a:pt x="506" y="1013"/>
                  </a:cubicBezTo>
                  <a:cubicBezTo>
                    <a:pt x="360" y="1037"/>
                    <a:pt x="105" y="1029"/>
                    <a:pt x="0" y="1033"/>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2" name="Freeform 8"/>
            <p:cNvSpPr>
              <a:spLocks/>
            </p:cNvSpPr>
            <p:nvPr/>
          </p:nvSpPr>
          <p:spPr bwMode="auto">
            <a:xfrm>
              <a:off x="3671" y="1838"/>
              <a:ext cx="1175" cy="545"/>
            </a:xfrm>
            <a:custGeom>
              <a:avLst/>
              <a:gdLst>
                <a:gd name="T0" fmla="*/ 725 w 1442"/>
                <a:gd name="T1" fmla="*/ 668 h 668"/>
                <a:gd name="T2" fmla="*/ 0 w 1442"/>
                <a:gd name="T3" fmla="*/ 664 h 668"/>
                <a:gd name="T4" fmla="*/ 2 w 1442"/>
                <a:gd name="T5" fmla="*/ 0 h 668"/>
                <a:gd name="T6" fmla="*/ 1442 w 1442"/>
                <a:gd name="T7" fmla="*/ 0 h 668"/>
                <a:gd name="T8" fmla="*/ 1440 w 1442"/>
                <a:gd name="T9" fmla="*/ 664 h 668"/>
                <a:gd name="T10" fmla="*/ 825 w 1442"/>
                <a:gd name="T11" fmla="*/ 668 h 668"/>
              </a:gdLst>
              <a:ahLst/>
              <a:cxnLst>
                <a:cxn ang="0">
                  <a:pos x="T0" y="T1"/>
                </a:cxn>
                <a:cxn ang="0">
                  <a:pos x="T2" y="T3"/>
                </a:cxn>
                <a:cxn ang="0">
                  <a:pos x="T4" y="T5"/>
                </a:cxn>
                <a:cxn ang="0">
                  <a:pos x="T6" y="T7"/>
                </a:cxn>
                <a:cxn ang="0">
                  <a:pos x="T8" y="T9"/>
                </a:cxn>
                <a:cxn ang="0">
                  <a:pos x="T10" y="T11"/>
                </a:cxn>
              </a:cxnLst>
              <a:rect l="0" t="0" r="r" b="b"/>
              <a:pathLst>
                <a:path w="1442" h="668">
                  <a:moveTo>
                    <a:pt x="725" y="668"/>
                  </a:moveTo>
                  <a:lnTo>
                    <a:pt x="0" y="664"/>
                  </a:lnTo>
                  <a:lnTo>
                    <a:pt x="2" y="0"/>
                  </a:lnTo>
                  <a:lnTo>
                    <a:pt x="1442" y="0"/>
                  </a:lnTo>
                  <a:lnTo>
                    <a:pt x="1440" y="664"/>
                  </a:lnTo>
                  <a:lnTo>
                    <a:pt x="825" y="668"/>
                  </a:lnTo>
                </a:path>
              </a:pathLst>
            </a:custGeom>
            <a:noFill/>
            <a:ln w="190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3" name="Line 9"/>
            <p:cNvSpPr>
              <a:spLocks noChangeShapeType="1"/>
            </p:cNvSpPr>
            <p:nvPr/>
          </p:nvSpPr>
          <p:spPr bwMode="auto">
            <a:xfrm>
              <a:off x="4260" y="2305"/>
              <a:ext cx="0" cy="19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4" name="Line 10"/>
            <p:cNvSpPr>
              <a:spLocks noChangeShapeType="1"/>
            </p:cNvSpPr>
            <p:nvPr/>
          </p:nvSpPr>
          <p:spPr bwMode="auto">
            <a:xfrm>
              <a:off x="4338" y="2344"/>
              <a:ext cx="0" cy="117"/>
            </a:xfrm>
            <a:prstGeom prst="line">
              <a:avLst/>
            </a:prstGeom>
            <a:noFill/>
            <a:ln w="28575">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5" name="Group 11"/>
            <p:cNvGrpSpPr>
              <a:grpSpLocks/>
            </p:cNvGrpSpPr>
            <p:nvPr/>
          </p:nvGrpSpPr>
          <p:grpSpPr bwMode="auto">
            <a:xfrm>
              <a:off x="3986" y="1679"/>
              <a:ext cx="937" cy="250"/>
              <a:chOff x="4080" y="913"/>
              <a:chExt cx="1150" cy="306"/>
            </a:xfrm>
          </p:grpSpPr>
          <p:grpSp>
            <p:nvGrpSpPr>
              <p:cNvPr id="84" name="Group 12"/>
              <p:cNvGrpSpPr>
                <a:grpSpLocks/>
              </p:cNvGrpSpPr>
              <p:nvPr/>
            </p:nvGrpSpPr>
            <p:grpSpPr bwMode="auto">
              <a:xfrm>
                <a:off x="4080" y="1008"/>
                <a:ext cx="672" cy="192"/>
                <a:chOff x="4080" y="1008"/>
                <a:chExt cx="672" cy="192"/>
              </a:xfrm>
            </p:grpSpPr>
            <p:sp>
              <p:nvSpPr>
                <p:cNvPr id="86" name="Rectangle 13"/>
                <p:cNvSpPr>
                  <a:spLocks noChangeArrowheads="1"/>
                </p:cNvSpPr>
                <p:nvPr/>
              </p:nvSpPr>
              <p:spPr bwMode="auto">
                <a:xfrm>
                  <a:off x="4080" y="1008"/>
                  <a:ext cx="336" cy="192"/>
                </a:xfrm>
                <a:prstGeom prst="rect">
                  <a:avLst/>
                </a:prstGeom>
                <a:solidFill>
                  <a:srgbClr val="FFFFFF"/>
                </a:solid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Rectangle 14"/>
                <p:cNvSpPr>
                  <a:spLocks noChangeArrowheads="1"/>
                </p:cNvSpPr>
                <p:nvPr/>
              </p:nvSpPr>
              <p:spPr bwMode="auto">
                <a:xfrm>
                  <a:off x="4416" y="1008"/>
                  <a:ext cx="336" cy="192"/>
                </a:xfrm>
                <a:prstGeom prst="rect">
                  <a:avLst/>
                </a:prstGeom>
                <a:solidFill>
                  <a:srgbClr val="FFFFFF"/>
                </a:solid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85" name="Text Box 15"/>
              <p:cNvSpPr txBox="1">
                <a:spLocks noChangeArrowheads="1"/>
              </p:cNvSpPr>
              <p:nvPr/>
            </p:nvSpPr>
            <p:spPr bwMode="auto">
              <a:xfrm>
                <a:off x="4127" y="913"/>
                <a:ext cx="110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rPr>
                  <a:t>p    n</a:t>
                </a:r>
              </a:p>
            </p:txBody>
          </p:sp>
        </p:grpSp>
        <p:sp>
          <p:nvSpPr>
            <p:cNvPr id="56" name="Line 16"/>
            <p:cNvSpPr>
              <a:spLocks noChangeShapeType="1"/>
            </p:cNvSpPr>
            <p:nvPr/>
          </p:nvSpPr>
          <p:spPr bwMode="auto">
            <a:xfrm>
              <a:off x="3673" y="2031"/>
              <a:ext cx="508" cy="0"/>
            </a:xfrm>
            <a:prstGeom prst="line">
              <a:avLst/>
            </a:prstGeom>
            <a:noFill/>
            <a:ln w="1270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57" name="Object 17"/>
            <p:cNvGraphicFramePr>
              <a:graphicFrameLocks noChangeAspect="1"/>
            </p:cNvGraphicFramePr>
            <p:nvPr/>
          </p:nvGraphicFramePr>
          <p:xfrm>
            <a:off x="4128" y="1920"/>
            <a:ext cx="235" cy="253"/>
          </p:xfrm>
          <a:graphic>
            <a:graphicData uri="http://schemas.openxmlformats.org/presentationml/2006/ole">
              <mc:AlternateContent xmlns:mc="http://schemas.openxmlformats.org/markup-compatibility/2006">
                <mc:Choice xmlns:v="urn:schemas-microsoft-com:vml" Requires="v">
                  <p:oleObj spid="_x0000_s9218" name="Equation" r:id="rId3" imgW="164880" imgH="177480" progId="Equation.3">
                    <p:embed/>
                  </p:oleObj>
                </mc:Choice>
                <mc:Fallback>
                  <p:oleObj name="Equation" r:id="rId3" imgW="164880" imgH="177480" progId="Equation.3">
                    <p:embed/>
                    <p:pic>
                      <p:nvPicPr>
                        <p:cNvPr id="12305"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920"/>
                          <a:ext cx="23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Line 18"/>
            <p:cNvSpPr>
              <a:spLocks noChangeShapeType="1"/>
            </p:cNvSpPr>
            <p:nvPr/>
          </p:nvSpPr>
          <p:spPr bwMode="auto">
            <a:xfrm>
              <a:off x="4338" y="2031"/>
              <a:ext cx="508" cy="0"/>
            </a:xfrm>
            <a:prstGeom prst="line">
              <a:avLst/>
            </a:prstGeom>
            <a:noFill/>
            <a:ln w="1270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9" name="Line 19"/>
            <p:cNvSpPr>
              <a:spLocks noChangeShapeType="1"/>
            </p:cNvSpPr>
            <p:nvPr/>
          </p:nvSpPr>
          <p:spPr bwMode="auto">
            <a:xfrm flipV="1">
              <a:off x="3673" y="2109"/>
              <a:ext cx="0" cy="196"/>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60" name="Object 20"/>
            <p:cNvGraphicFramePr>
              <a:graphicFrameLocks noChangeAspect="1"/>
            </p:cNvGraphicFramePr>
            <p:nvPr/>
          </p:nvGraphicFramePr>
          <p:xfrm>
            <a:off x="3697" y="2070"/>
            <a:ext cx="180" cy="234"/>
          </p:xfrm>
          <a:graphic>
            <a:graphicData uri="http://schemas.openxmlformats.org/presentationml/2006/ole">
              <mc:AlternateContent xmlns:mc="http://schemas.openxmlformats.org/markup-compatibility/2006">
                <mc:Choice xmlns:v="urn:schemas-microsoft-com:vml" Requires="v">
                  <p:oleObj spid="_x0000_s9219" name="Equation" r:id="rId5" imgW="126720" imgH="164880" progId="Equation.3">
                    <p:embed/>
                  </p:oleObj>
                </mc:Choice>
                <mc:Fallback>
                  <p:oleObj name="Equation" r:id="rId5" imgW="126720" imgH="164880" progId="Equation.3">
                    <p:embed/>
                    <p:pic>
                      <p:nvPicPr>
                        <p:cNvPr id="12308"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 y="2070"/>
                          <a:ext cx="18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1"/>
            <p:cNvGraphicFramePr>
              <a:graphicFrameLocks noChangeAspect="1"/>
            </p:cNvGraphicFramePr>
            <p:nvPr/>
          </p:nvGraphicFramePr>
          <p:xfrm>
            <a:off x="3947" y="2352"/>
            <a:ext cx="247" cy="248"/>
          </p:xfrm>
          <a:graphic>
            <a:graphicData uri="http://schemas.openxmlformats.org/presentationml/2006/ole">
              <mc:AlternateContent xmlns:mc="http://schemas.openxmlformats.org/markup-compatibility/2006">
                <mc:Choice xmlns:v="urn:schemas-microsoft-com:vml" Requires="v">
                  <p:oleObj spid="_x0000_s9220" name="Equation" r:id="rId7" imgW="139680" imgH="139680" progId="Equation.3">
                    <p:embed/>
                  </p:oleObj>
                </mc:Choice>
                <mc:Fallback>
                  <p:oleObj name="Equation" r:id="rId7" imgW="139680" imgH="139680" progId="Equation.3">
                    <p:embed/>
                    <p:pic>
                      <p:nvPicPr>
                        <p:cNvPr id="12309"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7" y="2352"/>
                          <a:ext cx="24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22"/>
            <p:cNvGraphicFramePr>
              <a:graphicFrameLocks noChangeAspect="1"/>
            </p:cNvGraphicFramePr>
            <p:nvPr/>
          </p:nvGraphicFramePr>
          <p:xfrm>
            <a:off x="4411" y="2426"/>
            <a:ext cx="197" cy="118"/>
          </p:xfrm>
          <a:graphic>
            <a:graphicData uri="http://schemas.openxmlformats.org/presentationml/2006/ole">
              <mc:AlternateContent xmlns:mc="http://schemas.openxmlformats.org/markup-compatibility/2006">
                <mc:Choice xmlns:v="urn:schemas-microsoft-com:vml" Requires="v">
                  <p:oleObj spid="_x0000_s9221" name="Equation" r:id="rId9" imgW="126720" imgH="75960" progId="Equation.3">
                    <p:embed/>
                  </p:oleObj>
                </mc:Choice>
                <mc:Fallback>
                  <p:oleObj name="Equation" r:id="rId9" imgW="126720" imgH="75960" progId="Equation.3">
                    <p:embed/>
                    <p:pic>
                      <p:nvPicPr>
                        <p:cNvPr id="1231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1" y="2426"/>
                          <a:ext cx="197"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Freeform 24"/>
            <p:cNvSpPr>
              <a:spLocks/>
            </p:cNvSpPr>
            <p:nvPr/>
          </p:nvSpPr>
          <p:spPr bwMode="auto">
            <a:xfrm>
              <a:off x="1051" y="2973"/>
              <a:ext cx="1174" cy="545"/>
            </a:xfrm>
            <a:custGeom>
              <a:avLst/>
              <a:gdLst>
                <a:gd name="T0" fmla="*/ 725 w 1442"/>
                <a:gd name="T1" fmla="*/ 668 h 668"/>
                <a:gd name="T2" fmla="*/ 0 w 1442"/>
                <a:gd name="T3" fmla="*/ 664 h 668"/>
                <a:gd name="T4" fmla="*/ 2 w 1442"/>
                <a:gd name="T5" fmla="*/ 0 h 668"/>
                <a:gd name="T6" fmla="*/ 1442 w 1442"/>
                <a:gd name="T7" fmla="*/ 0 h 668"/>
                <a:gd name="T8" fmla="*/ 1440 w 1442"/>
                <a:gd name="T9" fmla="*/ 664 h 668"/>
                <a:gd name="T10" fmla="*/ 825 w 1442"/>
                <a:gd name="T11" fmla="*/ 668 h 668"/>
              </a:gdLst>
              <a:ahLst/>
              <a:cxnLst>
                <a:cxn ang="0">
                  <a:pos x="T0" y="T1"/>
                </a:cxn>
                <a:cxn ang="0">
                  <a:pos x="T2" y="T3"/>
                </a:cxn>
                <a:cxn ang="0">
                  <a:pos x="T4" y="T5"/>
                </a:cxn>
                <a:cxn ang="0">
                  <a:pos x="T6" y="T7"/>
                </a:cxn>
                <a:cxn ang="0">
                  <a:pos x="T8" y="T9"/>
                </a:cxn>
                <a:cxn ang="0">
                  <a:pos x="T10" y="T11"/>
                </a:cxn>
              </a:cxnLst>
              <a:rect l="0" t="0" r="r" b="b"/>
              <a:pathLst>
                <a:path w="1442" h="668">
                  <a:moveTo>
                    <a:pt x="725" y="668"/>
                  </a:moveTo>
                  <a:lnTo>
                    <a:pt x="0" y="664"/>
                  </a:lnTo>
                  <a:lnTo>
                    <a:pt x="2" y="0"/>
                  </a:lnTo>
                  <a:lnTo>
                    <a:pt x="1442" y="0"/>
                  </a:lnTo>
                  <a:lnTo>
                    <a:pt x="1440" y="664"/>
                  </a:lnTo>
                  <a:lnTo>
                    <a:pt x="825" y="668"/>
                  </a:lnTo>
                </a:path>
              </a:pathLst>
            </a:custGeom>
            <a:noFill/>
            <a:ln w="190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4" name="Line 25"/>
            <p:cNvSpPr>
              <a:spLocks noChangeShapeType="1"/>
            </p:cNvSpPr>
            <p:nvPr/>
          </p:nvSpPr>
          <p:spPr bwMode="auto">
            <a:xfrm>
              <a:off x="1717" y="3440"/>
              <a:ext cx="0" cy="195"/>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5" name="Line 26"/>
            <p:cNvSpPr>
              <a:spLocks noChangeShapeType="1"/>
            </p:cNvSpPr>
            <p:nvPr/>
          </p:nvSpPr>
          <p:spPr bwMode="auto">
            <a:xfrm>
              <a:off x="1639" y="3479"/>
              <a:ext cx="0" cy="117"/>
            </a:xfrm>
            <a:prstGeom prst="line">
              <a:avLst/>
            </a:prstGeom>
            <a:noFill/>
            <a:ln w="28575">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66" name="Group 27"/>
            <p:cNvGrpSpPr>
              <a:grpSpLocks/>
            </p:cNvGrpSpPr>
            <p:nvPr/>
          </p:nvGrpSpPr>
          <p:grpSpPr bwMode="auto">
            <a:xfrm>
              <a:off x="1328" y="2822"/>
              <a:ext cx="938" cy="250"/>
              <a:chOff x="4080" y="913"/>
              <a:chExt cx="1152" cy="306"/>
            </a:xfrm>
          </p:grpSpPr>
          <p:grpSp>
            <p:nvGrpSpPr>
              <p:cNvPr id="80" name="Group 28"/>
              <p:cNvGrpSpPr>
                <a:grpSpLocks/>
              </p:cNvGrpSpPr>
              <p:nvPr/>
            </p:nvGrpSpPr>
            <p:grpSpPr bwMode="auto">
              <a:xfrm>
                <a:off x="4080" y="1008"/>
                <a:ext cx="672" cy="192"/>
                <a:chOff x="4080" y="1008"/>
                <a:chExt cx="672" cy="192"/>
              </a:xfrm>
            </p:grpSpPr>
            <p:sp>
              <p:nvSpPr>
                <p:cNvPr id="82" name="Rectangle 29"/>
                <p:cNvSpPr>
                  <a:spLocks noChangeArrowheads="1"/>
                </p:cNvSpPr>
                <p:nvPr/>
              </p:nvSpPr>
              <p:spPr bwMode="auto">
                <a:xfrm>
                  <a:off x="4080" y="1008"/>
                  <a:ext cx="336" cy="192"/>
                </a:xfrm>
                <a:prstGeom prst="rect">
                  <a:avLst/>
                </a:prstGeom>
                <a:solidFill>
                  <a:srgbClr val="FFFFFF"/>
                </a:solid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3" name="Rectangle 30"/>
                <p:cNvSpPr>
                  <a:spLocks noChangeArrowheads="1"/>
                </p:cNvSpPr>
                <p:nvPr/>
              </p:nvSpPr>
              <p:spPr bwMode="auto">
                <a:xfrm>
                  <a:off x="4416" y="1008"/>
                  <a:ext cx="336" cy="192"/>
                </a:xfrm>
                <a:prstGeom prst="rect">
                  <a:avLst/>
                </a:prstGeom>
                <a:solidFill>
                  <a:srgbClr val="FFFFFF"/>
                </a:solid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81" name="Text Box 31"/>
              <p:cNvSpPr txBox="1">
                <a:spLocks noChangeArrowheads="1"/>
              </p:cNvSpPr>
              <p:nvPr/>
            </p:nvSpPr>
            <p:spPr bwMode="auto">
              <a:xfrm>
                <a:off x="4128" y="913"/>
                <a:ext cx="110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rPr>
                  <a:t>p    n</a:t>
                </a:r>
              </a:p>
            </p:txBody>
          </p:sp>
        </p:grpSp>
        <p:sp>
          <p:nvSpPr>
            <p:cNvPr id="67" name="Line 32"/>
            <p:cNvSpPr>
              <a:spLocks noChangeShapeType="1"/>
            </p:cNvSpPr>
            <p:nvPr/>
          </p:nvSpPr>
          <p:spPr bwMode="auto">
            <a:xfrm>
              <a:off x="1053" y="3166"/>
              <a:ext cx="508" cy="0"/>
            </a:xfrm>
            <a:prstGeom prst="line">
              <a:avLst/>
            </a:prstGeom>
            <a:noFill/>
            <a:ln w="1270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68" name="Object 33"/>
            <p:cNvGraphicFramePr>
              <a:graphicFrameLocks noChangeAspect="1"/>
            </p:cNvGraphicFramePr>
            <p:nvPr/>
          </p:nvGraphicFramePr>
          <p:xfrm>
            <a:off x="1522" y="3072"/>
            <a:ext cx="205" cy="222"/>
          </p:xfrm>
          <a:graphic>
            <a:graphicData uri="http://schemas.openxmlformats.org/presentationml/2006/ole">
              <mc:AlternateContent xmlns:mc="http://schemas.openxmlformats.org/markup-compatibility/2006">
                <mc:Choice xmlns:v="urn:schemas-microsoft-com:vml" Requires="v">
                  <p:oleObj spid="_x0000_s9222" name="Equation" r:id="rId11" imgW="164880" imgH="177480" progId="Equation.3">
                    <p:embed/>
                  </p:oleObj>
                </mc:Choice>
                <mc:Fallback>
                  <p:oleObj name="Equation" r:id="rId11" imgW="164880" imgH="177480" progId="Equation.3">
                    <p:embed/>
                    <p:pic>
                      <p:nvPicPr>
                        <p:cNvPr id="12321"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 y="3072"/>
                          <a:ext cx="205"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Line 34"/>
            <p:cNvSpPr>
              <a:spLocks noChangeShapeType="1"/>
            </p:cNvSpPr>
            <p:nvPr/>
          </p:nvSpPr>
          <p:spPr bwMode="auto">
            <a:xfrm>
              <a:off x="1717" y="3166"/>
              <a:ext cx="508" cy="0"/>
            </a:xfrm>
            <a:prstGeom prst="line">
              <a:avLst/>
            </a:prstGeom>
            <a:noFill/>
            <a:ln w="1270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0" name="Line 35"/>
            <p:cNvSpPr>
              <a:spLocks noChangeShapeType="1"/>
            </p:cNvSpPr>
            <p:nvPr/>
          </p:nvSpPr>
          <p:spPr bwMode="auto">
            <a:xfrm flipH="1">
              <a:off x="1051" y="3283"/>
              <a:ext cx="2" cy="157"/>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71" name="Object 36"/>
            <p:cNvGraphicFramePr>
              <a:graphicFrameLocks noChangeAspect="1"/>
            </p:cNvGraphicFramePr>
            <p:nvPr/>
          </p:nvGraphicFramePr>
          <p:xfrm>
            <a:off x="1103" y="3205"/>
            <a:ext cx="156" cy="203"/>
          </p:xfrm>
          <a:graphic>
            <a:graphicData uri="http://schemas.openxmlformats.org/presentationml/2006/ole">
              <mc:AlternateContent xmlns:mc="http://schemas.openxmlformats.org/markup-compatibility/2006">
                <mc:Choice xmlns:v="urn:schemas-microsoft-com:vml" Requires="v">
                  <p:oleObj spid="_x0000_s9223" name="Equation" r:id="rId13" imgW="126720" imgH="164880" progId="Equation.3">
                    <p:embed/>
                  </p:oleObj>
                </mc:Choice>
                <mc:Fallback>
                  <p:oleObj name="Equation" r:id="rId13" imgW="126720" imgH="164880" progId="Equation.3">
                    <p:embed/>
                    <p:pic>
                      <p:nvPicPr>
                        <p:cNvPr id="12324"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3" y="3205"/>
                          <a:ext cx="156"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37"/>
            <p:cNvGraphicFramePr>
              <a:graphicFrameLocks noChangeAspect="1"/>
            </p:cNvGraphicFramePr>
            <p:nvPr/>
          </p:nvGraphicFramePr>
          <p:xfrm>
            <a:off x="1804" y="3532"/>
            <a:ext cx="212" cy="212"/>
          </p:xfrm>
          <a:graphic>
            <a:graphicData uri="http://schemas.openxmlformats.org/presentationml/2006/ole">
              <mc:AlternateContent xmlns:mc="http://schemas.openxmlformats.org/markup-compatibility/2006">
                <mc:Choice xmlns:v="urn:schemas-microsoft-com:vml" Requires="v">
                  <p:oleObj spid="_x0000_s9224" name="Equation" r:id="rId15" imgW="139680" imgH="139680" progId="Equation.3">
                    <p:embed/>
                  </p:oleObj>
                </mc:Choice>
                <mc:Fallback>
                  <p:oleObj name="Equation" r:id="rId15" imgW="139680" imgH="139680" progId="Equation.3">
                    <p:embed/>
                    <p:pic>
                      <p:nvPicPr>
                        <p:cNvPr id="12325"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04" y="3532"/>
                          <a:ext cx="2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38"/>
            <p:cNvGraphicFramePr>
              <a:graphicFrameLocks noChangeAspect="1"/>
            </p:cNvGraphicFramePr>
            <p:nvPr/>
          </p:nvGraphicFramePr>
          <p:xfrm>
            <a:off x="1351" y="3596"/>
            <a:ext cx="185" cy="111"/>
          </p:xfrm>
          <a:graphic>
            <a:graphicData uri="http://schemas.openxmlformats.org/presentationml/2006/ole">
              <mc:AlternateContent xmlns:mc="http://schemas.openxmlformats.org/markup-compatibility/2006">
                <mc:Choice xmlns:v="urn:schemas-microsoft-com:vml" Requires="v">
                  <p:oleObj spid="_x0000_s9225" name="Equation" r:id="rId17" imgW="126720" imgH="75960" progId="Equation.3">
                    <p:embed/>
                  </p:oleObj>
                </mc:Choice>
                <mc:Fallback>
                  <p:oleObj name="Equation" r:id="rId17" imgW="126720" imgH="75960" progId="Equation.3">
                    <p:embed/>
                    <p:pic>
                      <p:nvPicPr>
                        <p:cNvPr id="12326"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1" y="3596"/>
                          <a:ext cx="185"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 name="Group 39"/>
            <p:cNvGrpSpPr>
              <a:grpSpLocks/>
            </p:cNvGrpSpPr>
            <p:nvPr/>
          </p:nvGrpSpPr>
          <p:grpSpPr bwMode="auto">
            <a:xfrm>
              <a:off x="1559" y="1874"/>
              <a:ext cx="2621" cy="1761"/>
              <a:chOff x="1248" y="1584"/>
              <a:chExt cx="3216" cy="2160"/>
            </a:xfrm>
          </p:grpSpPr>
          <p:sp>
            <p:nvSpPr>
              <p:cNvPr id="76" name="Line 40"/>
              <p:cNvSpPr>
                <a:spLocks noChangeShapeType="1"/>
              </p:cNvSpPr>
              <p:nvPr/>
            </p:nvSpPr>
            <p:spPr bwMode="auto">
              <a:xfrm>
                <a:off x="1248" y="2592"/>
                <a:ext cx="3168"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7" name="Line 41"/>
              <p:cNvSpPr>
                <a:spLocks noChangeShapeType="1"/>
              </p:cNvSpPr>
              <p:nvPr/>
            </p:nvSpPr>
            <p:spPr bwMode="auto">
              <a:xfrm flipV="1">
                <a:off x="2784" y="1584"/>
                <a:ext cx="0" cy="216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78" name="Object 42"/>
              <p:cNvGraphicFramePr>
                <a:graphicFrameLocks noChangeAspect="1"/>
              </p:cNvGraphicFramePr>
              <p:nvPr/>
            </p:nvGraphicFramePr>
            <p:xfrm>
              <a:off x="4145" y="2640"/>
              <a:ext cx="319" cy="344"/>
            </p:xfrm>
            <a:graphic>
              <a:graphicData uri="http://schemas.openxmlformats.org/presentationml/2006/ole">
                <mc:AlternateContent xmlns:mc="http://schemas.openxmlformats.org/markup-compatibility/2006">
                  <mc:Choice xmlns:v="urn:schemas-microsoft-com:vml" Requires="v">
                    <p:oleObj spid="_x0000_s9226" name="Equation" r:id="rId19" imgW="164880" imgH="177480" progId="Equation.3">
                      <p:embed/>
                    </p:oleObj>
                  </mc:Choice>
                  <mc:Fallback>
                    <p:oleObj name="Equation" r:id="rId19" imgW="164880" imgH="177480" progId="Equation.3">
                      <p:embed/>
                      <p:pic>
                        <p:nvPicPr>
                          <p:cNvPr id="1233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5" y="2640"/>
                            <a:ext cx="31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43"/>
              <p:cNvGraphicFramePr>
                <a:graphicFrameLocks noChangeAspect="1"/>
              </p:cNvGraphicFramePr>
              <p:nvPr/>
            </p:nvGraphicFramePr>
            <p:xfrm>
              <a:off x="2400" y="1584"/>
              <a:ext cx="262" cy="340"/>
            </p:xfrm>
            <a:graphic>
              <a:graphicData uri="http://schemas.openxmlformats.org/presentationml/2006/ole">
                <mc:AlternateContent xmlns:mc="http://schemas.openxmlformats.org/markup-compatibility/2006">
                  <mc:Choice xmlns:v="urn:schemas-microsoft-com:vml" Requires="v">
                    <p:oleObj spid="_x0000_s9227" name="Equation" r:id="rId20" imgW="126720" imgH="164880" progId="Equation.3">
                      <p:embed/>
                    </p:oleObj>
                  </mc:Choice>
                  <mc:Fallback>
                    <p:oleObj name="Equation" r:id="rId20" imgW="126720" imgH="164880" progId="Equation.3">
                      <p:embed/>
                      <p:pic>
                        <p:nvPicPr>
                          <p:cNvPr id="12331"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1584"/>
                            <a:ext cx="26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 name="Text Box 44"/>
            <p:cNvSpPr txBox="1">
              <a:spLocks noChangeArrowheads="1"/>
            </p:cNvSpPr>
            <p:nvPr/>
          </p:nvSpPr>
          <p:spPr bwMode="auto">
            <a:xfrm>
              <a:off x="1680" y="1248"/>
              <a:ext cx="30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pn</a:t>
              </a:r>
              <a:r>
                <a:rPr kumimoji="0" lang="en-US" altLang="zh-CN" sz="28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 </a:t>
              </a:r>
              <a:r>
                <a:rPr kumimoji="0" lang="zh-CN" altLang="en-US" sz="28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rPr>
                <a:t>结 的 伏 安 特 性 曲 线</a:t>
              </a:r>
            </a:p>
          </p:txBody>
        </p:sp>
      </p:grpSp>
    </p:spTree>
    <p:extLst>
      <p:ext uri="{BB962C8B-B14F-4D97-AF65-F5344CB8AC3E}">
        <p14:creationId xmlns:p14="http://schemas.microsoft.com/office/powerpoint/2010/main" val="2193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10" y="266329"/>
            <a:ext cx="9516863" cy="830997"/>
          </a:xfrm>
          <a:prstGeom prst="rect">
            <a:avLst/>
          </a:prstGeom>
          <a:noFill/>
        </p:spPr>
        <p:txBody>
          <a:bodyPr wrap="square" rtlCol="0">
            <a:spAutoFit/>
          </a:bodyPr>
          <a:lstStyle/>
          <a:p>
            <a:pPr algn="ctr"/>
            <a:r>
              <a:rPr lang="zh-CN" altLang="en-US" sz="4800" dirty="0" smtClean="0">
                <a:solidFill>
                  <a:srgbClr val="002060"/>
                </a:solidFill>
                <a:effectLst>
                  <a:outerShdw blurRad="50800" dist="50800" algn="l" rotWithShape="0">
                    <a:prstClr val="black">
                      <a:alpha val="68000"/>
                    </a:prstClr>
                  </a:outerShdw>
                </a:effectLst>
              </a:rPr>
              <a:t>五、</a:t>
            </a:r>
            <a:r>
              <a:rPr lang="en-US" altLang="zh-CN" sz="4800" dirty="0" err="1" smtClean="0">
                <a:solidFill>
                  <a:srgbClr val="002060"/>
                </a:solidFill>
                <a:effectLst>
                  <a:outerShdw blurRad="50800" dist="50800" algn="l" rotWithShape="0">
                    <a:prstClr val="black">
                      <a:alpha val="68000"/>
                    </a:prstClr>
                  </a:outerShdw>
                </a:effectLst>
              </a:rPr>
              <a:t>pn</a:t>
            </a:r>
            <a:r>
              <a:rPr lang="zh-CN" altLang="en-US" sz="4800" dirty="0" smtClean="0">
                <a:solidFill>
                  <a:srgbClr val="002060"/>
                </a:solidFill>
                <a:effectLst>
                  <a:outerShdw blurRad="50800" dist="50800" algn="l" rotWithShape="0">
                    <a:prstClr val="black">
                      <a:alpha val="68000"/>
                    </a:prstClr>
                  </a:outerShdw>
                </a:effectLst>
              </a:rPr>
              <a:t>结</a:t>
            </a:r>
            <a:endParaRPr lang="zh-CN" altLang="en-US" sz="4800" dirty="0">
              <a:solidFill>
                <a:srgbClr val="002060"/>
              </a:solidFill>
              <a:effectLst>
                <a:outerShdw blurRad="50800" dist="50800" algn="l" rotWithShape="0">
                  <a:prstClr val="black">
                    <a:alpha val="68000"/>
                  </a:prstClr>
                </a:outerShdw>
              </a:effectLst>
            </a:endParaRPr>
          </a:p>
        </p:txBody>
      </p:sp>
      <p:grpSp>
        <p:nvGrpSpPr>
          <p:cNvPr id="155" name="Group 77"/>
          <p:cNvGrpSpPr>
            <a:grpSpLocks/>
          </p:cNvGrpSpPr>
          <p:nvPr/>
        </p:nvGrpSpPr>
        <p:grpSpPr bwMode="auto">
          <a:xfrm>
            <a:off x="914400" y="1590583"/>
            <a:ext cx="7467600" cy="2146300"/>
            <a:chOff x="624" y="624"/>
            <a:chExt cx="4704" cy="1352"/>
          </a:xfrm>
        </p:grpSpPr>
        <p:grpSp>
          <p:nvGrpSpPr>
            <p:cNvPr id="156" name="Group 3"/>
            <p:cNvGrpSpPr>
              <a:grpSpLocks/>
            </p:cNvGrpSpPr>
            <p:nvPr/>
          </p:nvGrpSpPr>
          <p:grpSpPr bwMode="auto">
            <a:xfrm>
              <a:off x="624" y="672"/>
              <a:ext cx="4704" cy="1304"/>
              <a:chOff x="192" y="576"/>
              <a:chExt cx="5376" cy="1584"/>
            </a:xfrm>
          </p:grpSpPr>
          <p:sp>
            <p:nvSpPr>
              <p:cNvPr id="158" name="Rectangle 4"/>
              <p:cNvSpPr>
                <a:spLocks noChangeArrowheads="1"/>
              </p:cNvSpPr>
              <p:nvPr/>
            </p:nvSpPr>
            <p:spPr bwMode="auto">
              <a:xfrm>
                <a:off x="192" y="576"/>
                <a:ext cx="5376" cy="1584"/>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9" name="Rectangle 5"/>
              <p:cNvSpPr>
                <a:spLocks noChangeArrowheads="1"/>
              </p:cNvSpPr>
              <p:nvPr/>
            </p:nvSpPr>
            <p:spPr bwMode="auto">
              <a:xfrm>
                <a:off x="336" y="912"/>
                <a:ext cx="1200" cy="768"/>
              </a:xfrm>
              <a:prstGeom prst="rect">
                <a:avLst/>
              </a:prstGeom>
              <a:solidFill>
                <a:srgbClr val="FFFFFF"/>
              </a:solidFill>
              <a:ln w="190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0" name="Rectangle 6"/>
              <p:cNvSpPr>
                <a:spLocks noChangeArrowheads="1"/>
              </p:cNvSpPr>
              <p:nvPr/>
            </p:nvSpPr>
            <p:spPr bwMode="auto">
              <a:xfrm>
                <a:off x="1536" y="912"/>
                <a:ext cx="1200" cy="768"/>
              </a:xfrm>
              <a:prstGeom prst="rect">
                <a:avLst/>
              </a:prstGeom>
              <a:solidFill>
                <a:srgbClr val="FFFFFF"/>
              </a:solidFill>
              <a:ln w="190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161" name="Group 7"/>
              <p:cNvGrpSpPr>
                <a:grpSpLocks/>
              </p:cNvGrpSpPr>
              <p:nvPr/>
            </p:nvGrpSpPr>
            <p:grpSpPr bwMode="auto">
              <a:xfrm>
                <a:off x="528" y="960"/>
                <a:ext cx="1200" cy="260"/>
                <a:chOff x="576" y="1056"/>
                <a:chExt cx="1200" cy="260"/>
              </a:xfrm>
            </p:grpSpPr>
            <p:sp>
              <p:nvSpPr>
                <p:cNvPr id="175" name="Oval 8"/>
                <p:cNvSpPr>
                  <a:spLocks noChangeArrowheads="1"/>
                </p:cNvSpPr>
                <p:nvPr/>
              </p:nvSpPr>
              <p:spPr bwMode="auto">
                <a:xfrm>
                  <a:off x="1104" y="1152"/>
                  <a:ext cx="96" cy="96"/>
                </a:xfrm>
                <a:prstGeom prst="ellipse">
                  <a:avLst/>
                </a:pr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176" name="Object 9"/>
                <p:cNvGraphicFramePr>
                  <a:graphicFrameLocks noChangeAspect="1"/>
                </p:cNvGraphicFramePr>
                <p:nvPr/>
              </p:nvGraphicFramePr>
              <p:xfrm>
                <a:off x="576" y="1056"/>
                <a:ext cx="441" cy="260"/>
              </p:xfrm>
              <a:graphic>
                <a:graphicData uri="http://schemas.openxmlformats.org/presentationml/2006/ole">
                  <mc:AlternateContent xmlns:mc="http://schemas.openxmlformats.org/markup-compatibility/2006">
                    <mc:Choice xmlns:v="urn:schemas-microsoft-com:vml" Requires="v">
                      <p:oleObj spid="_x0000_s10242" name="公式" r:id="rId3" imgW="342720" imgH="203040" progId="Equation.3">
                        <p:embed/>
                      </p:oleObj>
                    </mc:Choice>
                    <mc:Fallback>
                      <p:oleObj name="公式" r:id="rId3" imgW="342720" imgH="203040" progId="Equation.3">
                        <p:embed/>
                        <p:pic>
                          <p:nvPicPr>
                            <p:cNvPr id="13321" name="Object 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056"/>
                              <a:ext cx="44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 name="Line 10"/>
                <p:cNvSpPr>
                  <a:spLocks noChangeShapeType="1"/>
                </p:cNvSpPr>
                <p:nvPr/>
              </p:nvSpPr>
              <p:spPr bwMode="auto">
                <a:xfrm>
                  <a:off x="1200" y="1200"/>
                  <a:ext cx="576"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62" name="Group 11"/>
              <p:cNvGrpSpPr>
                <a:grpSpLocks/>
              </p:cNvGrpSpPr>
              <p:nvPr/>
            </p:nvGrpSpPr>
            <p:grpSpPr bwMode="auto">
              <a:xfrm>
                <a:off x="1348" y="1104"/>
                <a:ext cx="1196" cy="274"/>
                <a:chOff x="1396" y="1200"/>
                <a:chExt cx="1196" cy="274"/>
              </a:xfrm>
            </p:grpSpPr>
            <p:sp>
              <p:nvSpPr>
                <p:cNvPr id="172" name="Oval 12"/>
                <p:cNvSpPr>
                  <a:spLocks noChangeArrowheads="1"/>
                </p:cNvSpPr>
                <p:nvPr/>
              </p:nvSpPr>
              <p:spPr bwMode="auto">
                <a:xfrm>
                  <a:off x="1972" y="1282"/>
                  <a:ext cx="96" cy="96"/>
                </a:xfrm>
                <a:prstGeom prst="ellipse">
                  <a:avLst/>
                </a:prstGeom>
                <a:solidFill>
                  <a:srgbClr val="FF0000"/>
                </a:solidFill>
                <a:ln w="28575">
                  <a:solidFill>
                    <a:srgbClr val="FF0000"/>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173" name="Object 13"/>
                <p:cNvGraphicFramePr>
                  <a:graphicFrameLocks noChangeAspect="1"/>
                </p:cNvGraphicFramePr>
                <p:nvPr/>
              </p:nvGraphicFramePr>
              <p:xfrm>
                <a:off x="2116" y="1200"/>
                <a:ext cx="476" cy="274"/>
              </p:xfrm>
              <a:graphic>
                <a:graphicData uri="http://schemas.openxmlformats.org/presentationml/2006/ole">
                  <mc:AlternateContent xmlns:mc="http://schemas.openxmlformats.org/markup-compatibility/2006">
                    <mc:Choice xmlns:v="urn:schemas-microsoft-com:vml" Requires="v">
                      <p:oleObj spid="_x0000_s10243" name="公式" r:id="rId5" imgW="330120" imgH="190440" progId="Equation.3">
                        <p:embed/>
                      </p:oleObj>
                    </mc:Choice>
                    <mc:Fallback>
                      <p:oleObj name="公式" r:id="rId5" imgW="330120" imgH="190440" progId="Equation.3">
                        <p:embed/>
                        <p:pic>
                          <p:nvPicPr>
                            <p:cNvPr id="13325" name="Object 1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 y="1200"/>
                              <a:ext cx="47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 name="Line 14"/>
                <p:cNvSpPr>
                  <a:spLocks noChangeShapeType="1"/>
                </p:cNvSpPr>
                <p:nvPr/>
              </p:nvSpPr>
              <p:spPr bwMode="auto">
                <a:xfrm flipH="1">
                  <a:off x="1396" y="1330"/>
                  <a:ext cx="576"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63" name="Group 15"/>
              <p:cNvGrpSpPr>
                <a:grpSpLocks/>
              </p:cNvGrpSpPr>
              <p:nvPr/>
            </p:nvGrpSpPr>
            <p:grpSpPr bwMode="auto">
              <a:xfrm>
                <a:off x="1344" y="1406"/>
                <a:ext cx="1196" cy="274"/>
                <a:chOff x="1392" y="1502"/>
                <a:chExt cx="1196" cy="274"/>
              </a:xfrm>
            </p:grpSpPr>
            <p:sp>
              <p:nvSpPr>
                <p:cNvPr id="169" name="Oval 16"/>
                <p:cNvSpPr>
                  <a:spLocks noChangeArrowheads="1"/>
                </p:cNvSpPr>
                <p:nvPr/>
              </p:nvSpPr>
              <p:spPr bwMode="auto">
                <a:xfrm>
                  <a:off x="1968" y="1584"/>
                  <a:ext cx="96" cy="96"/>
                </a:xfrm>
                <a:prstGeom prst="ellipse">
                  <a:avLst/>
                </a:prstGeom>
                <a:solidFill>
                  <a:srgbClr val="FF0000"/>
                </a:solidFill>
                <a:ln w="28575">
                  <a:solidFill>
                    <a:srgbClr val="FF0000"/>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170" name="Object 17"/>
                <p:cNvGraphicFramePr>
                  <a:graphicFrameLocks noChangeAspect="1"/>
                </p:cNvGraphicFramePr>
                <p:nvPr/>
              </p:nvGraphicFramePr>
              <p:xfrm>
                <a:off x="2112" y="1502"/>
                <a:ext cx="476" cy="274"/>
              </p:xfrm>
              <a:graphic>
                <a:graphicData uri="http://schemas.openxmlformats.org/presentationml/2006/ole">
                  <mc:AlternateContent xmlns:mc="http://schemas.openxmlformats.org/markup-compatibility/2006">
                    <mc:Choice xmlns:v="urn:schemas-microsoft-com:vml" Requires="v">
                      <p:oleObj spid="_x0000_s10244" name="公式" r:id="rId7" imgW="330120" imgH="190440" progId="Equation.3">
                        <p:embed/>
                      </p:oleObj>
                    </mc:Choice>
                    <mc:Fallback>
                      <p:oleObj name="公式" r:id="rId7" imgW="330120" imgH="190440" progId="Equation.3">
                        <p:embed/>
                        <p:pic>
                          <p:nvPicPr>
                            <p:cNvPr id="13329" name="Object 17"/>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1502"/>
                              <a:ext cx="47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 name="Line 18"/>
                <p:cNvSpPr>
                  <a:spLocks noChangeShapeType="1"/>
                </p:cNvSpPr>
                <p:nvPr/>
              </p:nvSpPr>
              <p:spPr bwMode="auto">
                <a:xfrm flipH="1">
                  <a:off x="1392" y="1632"/>
                  <a:ext cx="576"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64" name="Group 19"/>
              <p:cNvGrpSpPr>
                <a:grpSpLocks/>
              </p:cNvGrpSpPr>
              <p:nvPr/>
            </p:nvGrpSpPr>
            <p:grpSpPr bwMode="auto">
              <a:xfrm>
                <a:off x="528" y="1248"/>
                <a:ext cx="1200" cy="260"/>
                <a:chOff x="576" y="1344"/>
                <a:chExt cx="1200" cy="260"/>
              </a:xfrm>
            </p:grpSpPr>
            <p:sp>
              <p:nvSpPr>
                <p:cNvPr id="166" name="Oval 20"/>
                <p:cNvSpPr>
                  <a:spLocks noChangeArrowheads="1"/>
                </p:cNvSpPr>
                <p:nvPr/>
              </p:nvSpPr>
              <p:spPr bwMode="auto">
                <a:xfrm>
                  <a:off x="1104" y="1440"/>
                  <a:ext cx="96" cy="96"/>
                </a:xfrm>
                <a:prstGeom prst="ellipse">
                  <a:avLst/>
                </a:pr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167" name="Object 21"/>
                <p:cNvGraphicFramePr>
                  <a:graphicFrameLocks noChangeAspect="1"/>
                </p:cNvGraphicFramePr>
                <p:nvPr/>
              </p:nvGraphicFramePr>
              <p:xfrm>
                <a:off x="576" y="1344"/>
                <a:ext cx="441" cy="260"/>
              </p:xfrm>
              <a:graphic>
                <a:graphicData uri="http://schemas.openxmlformats.org/presentationml/2006/ole">
                  <mc:AlternateContent xmlns:mc="http://schemas.openxmlformats.org/markup-compatibility/2006">
                    <mc:Choice xmlns:v="urn:schemas-microsoft-com:vml" Requires="v">
                      <p:oleObj spid="_x0000_s10245" name="公式" r:id="rId8" imgW="342720" imgH="203040" progId="Equation.3">
                        <p:embed/>
                      </p:oleObj>
                    </mc:Choice>
                    <mc:Fallback>
                      <p:oleObj name="公式" r:id="rId8" imgW="342720" imgH="203040" progId="Equation.3">
                        <p:embed/>
                        <p:pic>
                          <p:nvPicPr>
                            <p:cNvPr id="13333" name="Object 21"/>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344"/>
                              <a:ext cx="44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 name="Line 22"/>
                <p:cNvSpPr>
                  <a:spLocks noChangeShapeType="1"/>
                </p:cNvSpPr>
                <p:nvPr/>
              </p:nvSpPr>
              <p:spPr bwMode="auto">
                <a:xfrm>
                  <a:off x="1200" y="1488"/>
                  <a:ext cx="576"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65" name="Line 23"/>
              <p:cNvSpPr>
                <a:spLocks noChangeShapeType="1"/>
              </p:cNvSpPr>
              <p:nvPr/>
            </p:nvSpPr>
            <p:spPr bwMode="auto">
              <a:xfrm>
                <a:off x="2880" y="576"/>
                <a:ext cx="0" cy="1584"/>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57" name="Text Box 24"/>
            <p:cNvSpPr txBox="1">
              <a:spLocks noChangeArrowheads="1"/>
            </p:cNvSpPr>
            <p:nvPr/>
          </p:nvSpPr>
          <p:spPr bwMode="auto">
            <a:xfrm>
              <a:off x="1170" y="624"/>
              <a:ext cx="17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                n</a:t>
              </a:r>
            </a:p>
          </p:txBody>
        </p:sp>
      </p:grpSp>
      <p:grpSp>
        <p:nvGrpSpPr>
          <p:cNvPr id="178" name="Group 78"/>
          <p:cNvGrpSpPr>
            <a:grpSpLocks/>
          </p:cNvGrpSpPr>
          <p:nvPr/>
        </p:nvGrpSpPr>
        <p:grpSpPr bwMode="auto">
          <a:xfrm>
            <a:off x="4848225" y="1681071"/>
            <a:ext cx="3467100" cy="2119312"/>
            <a:chOff x="3102" y="681"/>
            <a:chExt cx="2184" cy="1335"/>
          </a:xfrm>
        </p:grpSpPr>
        <p:sp>
          <p:nvSpPr>
            <p:cNvPr id="179" name="Rectangle 26"/>
            <p:cNvSpPr>
              <a:spLocks noChangeArrowheads="1"/>
            </p:cNvSpPr>
            <p:nvPr/>
          </p:nvSpPr>
          <p:spPr bwMode="auto">
            <a:xfrm>
              <a:off x="3102" y="988"/>
              <a:ext cx="1050" cy="633"/>
            </a:xfrm>
            <a:prstGeom prst="rect">
              <a:avLst/>
            </a:prstGeom>
            <a:solidFill>
              <a:srgbClr val="FFFFFF"/>
            </a:solidFill>
            <a:ln w="190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0" name="Rectangle 27"/>
            <p:cNvSpPr>
              <a:spLocks noChangeArrowheads="1"/>
            </p:cNvSpPr>
            <p:nvPr/>
          </p:nvSpPr>
          <p:spPr bwMode="auto">
            <a:xfrm>
              <a:off x="4152" y="988"/>
              <a:ext cx="1050" cy="633"/>
            </a:xfrm>
            <a:prstGeom prst="rect">
              <a:avLst/>
            </a:prstGeom>
            <a:solidFill>
              <a:srgbClr val="FFFFFF"/>
            </a:solidFill>
            <a:ln w="190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1" name="Text Box 28"/>
            <p:cNvSpPr txBox="1">
              <a:spLocks noChangeArrowheads="1"/>
            </p:cNvSpPr>
            <p:nvPr/>
          </p:nvSpPr>
          <p:spPr bwMode="auto">
            <a:xfrm>
              <a:off x="3396" y="681"/>
              <a:ext cx="18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a:t>
              </a:r>
              <a:r>
                <a:rPr kumimoji="0" lang="en-US" altLang="zh-CN"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偶电层</a:t>
              </a:r>
              <a:r>
                <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n</a:t>
              </a:r>
            </a:p>
          </p:txBody>
        </p:sp>
        <p:grpSp>
          <p:nvGrpSpPr>
            <p:cNvPr id="182" name="Group 29"/>
            <p:cNvGrpSpPr>
              <a:grpSpLocks/>
            </p:cNvGrpSpPr>
            <p:nvPr/>
          </p:nvGrpSpPr>
          <p:grpSpPr bwMode="auto">
            <a:xfrm>
              <a:off x="3732" y="768"/>
              <a:ext cx="1050" cy="953"/>
              <a:chOff x="3600" y="2065"/>
              <a:chExt cx="1200" cy="1157"/>
            </a:xfrm>
          </p:grpSpPr>
          <p:sp>
            <p:nvSpPr>
              <p:cNvPr id="197" name="Text Box 30"/>
              <p:cNvSpPr txBox="1">
                <a:spLocks noChangeArrowheads="1"/>
              </p:cNvSpPr>
              <p:nvPr/>
            </p:nvSpPr>
            <p:spPr bwMode="auto">
              <a:xfrm>
                <a:off x="3600" y="2065"/>
                <a:ext cx="120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4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a:t>
                </a:r>
              </a:p>
            </p:txBody>
          </p:sp>
          <p:sp>
            <p:nvSpPr>
              <p:cNvPr id="198" name="Text Box 31"/>
              <p:cNvSpPr txBox="1">
                <a:spLocks noChangeArrowheads="1"/>
              </p:cNvSpPr>
              <p:nvPr/>
            </p:nvSpPr>
            <p:spPr bwMode="auto">
              <a:xfrm>
                <a:off x="3600" y="2208"/>
                <a:ext cx="120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4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a:t>
                </a:r>
              </a:p>
            </p:txBody>
          </p:sp>
          <p:sp>
            <p:nvSpPr>
              <p:cNvPr id="199" name="Text Box 32"/>
              <p:cNvSpPr txBox="1">
                <a:spLocks noChangeArrowheads="1"/>
              </p:cNvSpPr>
              <p:nvPr/>
            </p:nvSpPr>
            <p:spPr bwMode="auto">
              <a:xfrm>
                <a:off x="3600" y="2352"/>
                <a:ext cx="120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4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a:t>
                </a:r>
              </a:p>
            </p:txBody>
          </p:sp>
          <p:sp>
            <p:nvSpPr>
              <p:cNvPr id="200" name="Text Box 33"/>
              <p:cNvSpPr txBox="1">
                <a:spLocks noChangeArrowheads="1"/>
              </p:cNvSpPr>
              <p:nvPr/>
            </p:nvSpPr>
            <p:spPr bwMode="auto">
              <a:xfrm>
                <a:off x="3600" y="2496"/>
                <a:ext cx="120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4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a:t>
                </a:r>
              </a:p>
            </p:txBody>
          </p:sp>
          <p:sp>
            <p:nvSpPr>
              <p:cNvPr id="201" name="Text Box 34"/>
              <p:cNvSpPr txBox="1">
                <a:spLocks noChangeArrowheads="1"/>
              </p:cNvSpPr>
              <p:nvPr/>
            </p:nvSpPr>
            <p:spPr bwMode="auto">
              <a:xfrm>
                <a:off x="3600" y="2639"/>
                <a:ext cx="120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4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a:t>
                </a:r>
              </a:p>
            </p:txBody>
          </p:sp>
        </p:grpSp>
        <p:grpSp>
          <p:nvGrpSpPr>
            <p:cNvPr id="183" name="Group 35"/>
            <p:cNvGrpSpPr>
              <a:grpSpLocks/>
            </p:cNvGrpSpPr>
            <p:nvPr/>
          </p:nvGrpSpPr>
          <p:grpSpPr bwMode="auto">
            <a:xfrm>
              <a:off x="4194" y="912"/>
              <a:ext cx="630" cy="794"/>
              <a:chOff x="4320" y="960"/>
              <a:chExt cx="720" cy="964"/>
            </a:xfrm>
          </p:grpSpPr>
          <p:sp>
            <p:nvSpPr>
              <p:cNvPr id="192" name="Text Box 36"/>
              <p:cNvSpPr txBox="1">
                <a:spLocks noChangeArrowheads="1"/>
              </p:cNvSpPr>
              <p:nvPr/>
            </p:nvSpPr>
            <p:spPr bwMode="auto">
              <a:xfrm>
                <a:off x="4320" y="960"/>
                <a:ext cx="72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a:t>
                </a:r>
              </a:p>
            </p:txBody>
          </p:sp>
          <p:sp>
            <p:nvSpPr>
              <p:cNvPr id="193" name="Text Box 37"/>
              <p:cNvSpPr txBox="1">
                <a:spLocks noChangeArrowheads="1"/>
              </p:cNvSpPr>
              <p:nvPr/>
            </p:nvSpPr>
            <p:spPr bwMode="auto">
              <a:xfrm>
                <a:off x="4320" y="1095"/>
                <a:ext cx="72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a:t>
                </a:r>
              </a:p>
            </p:txBody>
          </p:sp>
          <p:sp>
            <p:nvSpPr>
              <p:cNvPr id="194" name="Text Box 38"/>
              <p:cNvSpPr txBox="1">
                <a:spLocks noChangeArrowheads="1"/>
              </p:cNvSpPr>
              <p:nvPr/>
            </p:nvSpPr>
            <p:spPr bwMode="auto">
              <a:xfrm>
                <a:off x="4320" y="1239"/>
                <a:ext cx="72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a:t>
                </a:r>
              </a:p>
            </p:txBody>
          </p:sp>
          <p:sp>
            <p:nvSpPr>
              <p:cNvPr id="195" name="Text Box 39"/>
              <p:cNvSpPr txBox="1">
                <a:spLocks noChangeArrowheads="1"/>
              </p:cNvSpPr>
              <p:nvPr/>
            </p:nvSpPr>
            <p:spPr bwMode="auto">
              <a:xfrm>
                <a:off x="4320" y="1383"/>
                <a:ext cx="72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a:t>
                </a:r>
              </a:p>
            </p:txBody>
          </p:sp>
          <p:sp>
            <p:nvSpPr>
              <p:cNvPr id="196" name="Text Box 40"/>
              <p:cNvSpPr txBox="1">
                <a:spLocks noChangeArrowheads="1"/>
              </p:cNvSpPr>
              <p:nvPr/>
            </p:nvSpPr>
            <p:spPr bwMode="auto">
              <a:xfrm>
                <a:off x="4320" y="1527"/>
                <a:ext cx="72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a:t>
                </a:r>
              </a:p>
            </p:txBody>
          </p:sp>
        </p:grpSp>
        <p:grpSp>
          <p:nvGrpSpPr>
            <p:cNvPr id="184" name="Group 41"/>
            <p:cNvGrpSpPr>
              <a:grpSpLocks/>
            </p:cNvGrpSpPr>
            <p:nvPr/>
          </p:nvGrpSpPr>
          <p:grpSpPr bwMode="auto">
            <a:xfrm>
              <a:off x="3744" y="988"/>
              <a:ext cx="876" cy="870"/>
              <a:chOff x="3696" y="912"/>
              <a:chExt cx="1056" cy="1056"/>
            </a:xfrm>
          </p:grpSpPr>
          <p:sp>
            <p:nvSpPr>
              <p:cNvPr id="186" name="Line 42"/>
              <p:cNvSpPr>
                <a:spLocks noChangeShapeType="1"/>
              </p:cNvSpPr>
              <p:nvPr/>
            </p:nvSpPr>
            <p:spPr bwMode="auto">
              <a:xfrm>
                <a:off x="3696" y="912"/>
                <a:ext cx="0" cy="768"/>
              </a:xfrm>
              <a:prstGeom prst="line">
                <a:avLst/>
              </a:prstGeom>
              <a:noFill/>
              <a:ln w="1905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7" name="Line 43"/>
              <p:cNvSpPr>
                <a:spLocks noChangeShapeType="1"/>
              </p:cNvSpPr>
              <p:nvPr/>
            </p:nvSpPr>
            <p:spPr bwMode="auto">
              <a:xfrm>
                <a:off x="4752" y="912"/>
                <a:ext cx="0" cy="768"/>
              </a:xfrm>
              <a:prstGeom prst="line">
                <a:avLst/>
              </a:prstGeom>
              <a:noFill/>
              <a:ln w="1905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8" name="Line 44"/>
              <p:cNvSpPr>
                <a:spLocks noChangeShapeType="1"/>
              </p:cNvSpPr>
              <p:nvPr/>
            </p:nvSpPr>
            <p:spPr bwMode="auto">
              <a:xfrm>
                <a:off x="3696" y="1680"/>
                <a:ext cx="0" cy="288"/>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9" name="Line 45"/>
              <p:cNvSpPr>
                <a:spLocks noChangeShapeType="1"/>
              </p:cNvSpPr>
              <p:nvPr/>
            </p:nvSpPr>
            <p:spPr bwMode="auto">
              <a:xfrm>
                <a:off x="4752" y="1680"/>
                <a:ext cx="0" cy="288"/>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90" name="Line 46"/>
              <p:cNvSpPr>
                <a:spLocks noChangeShapeType="1"/>
              </p:cNvSpPr>
              <p:nvPr/>
            </p:nvSpPr>
            <p:spPr bwMode="auto">
              <a:xfrm>
                <a:off x="4368" y="1872"/>
                <a:ext cx="384"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91" name="Line 47"/>
              <p:cNvSpPr>
                <a:spLocks noChangeShapeType="1"/>
              </p:cNvSpPr>
              <p:nvPr/>
            </p:nvSpPr>
            <p:spPr bwMode="auto">
              <a:xfrm flipH="1">
                <a:off x="3696" y="1872"/>
                <a:ext cx="432"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aphicFrame>
          <p:nvGraphicFramePr>
            <p:cNvPr id="185" name="Object 48"/>
            <p:cNvGraphicFramePr>
              <a:graphicFrameLocks noChangeAspect="1"/>
            </p:cNvGraphicFramePr>
            <p:nvPr/>
          </p:nvGraphicFramePr>
          <p:xfrm>
            <a:off x="4026" y="1561"/>
            <a:ext cx="349" cy="455"/>
          </p:xfrm>
          <a:graphic>
            <a:graphicData uri="http://schemas.openxmlformats.org/presentationml/2006/ole">
              <mc:AlternateContent xmlns:mc="http://schemas.openxmlformats.org/markup-compatibility/2006">
                <mc:Choice xmlns:v="urn:schemas-microsoft-com:vml" Requires="v">
                  <p:oleObj spid="_x0000_s10246" name="Equation" r:id="rId9" imgW="164880" imgH="228600" progId="Equation.3">
                    <p:embed/>
                  </p:oleObj>
                </mc:Choice>
                <mc:Fallback>
                  <p:oleObj name="Equation" r:id="rId9" imgW="164880" imgH="228600" progId="Equation.3">
                    <p:embed/>
                    <p:pic>
                      <p:nvPicPr>
                        <p:cNvPr id="1336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6" y="1561"/>
                          <a:ext cx="349"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2" name="Group 75"/>
          <p:cNvGrpSpPr>
            <a:grpSpLocks/>
          </p:cNvGrpSpPr>
          <p:nvPr/>
        </p:nvGrpSpPr>
        <p:grpSpPr bwMode="auto">
          <a:xfrm>
            <a:off x="1238250" y="3266983"/>
            <a:ext cx="1200150" cy="407988"/>
            <a:chOff x="876" y="1680"/>
            <a:chExt cx="756" cy="257"/>
          </a:xfrm>
        </p:grpSpPr>
        <p:sp>
          <p:nvSpPr>
            <p:cNvPr id="203" name="AutoShape 50"/>
            <p:cNvSpPr>
              <a:spLocks noChangeArrowheads="1"/>
            </p:cNvSpPr>
            <p:nvPr/>
          </p:nvSpPr>
          <p:spPr bwMode="auto">
            <a:xfrm>
              <a:off x="876" y="1700"/>
              <a:ext cx="546" cy="237"/>
            </a:xfrm>
            <a:prstGeom prst="wedgeRoundRectCallout">
              <a:avLst>
                <a:gd name="adj1" fmla="val 54968"/>
                <a:gd name="adj2" fmla="val -182639"/>
                <a:gd name="adj3" fmla="val 16667"/>
              </a:avLst>
            </a:prstGeom>
            <a:gradFill rotWithShape="0">
              <a:gsLst>
                <a:gs pos="0">
                  <a:srgbClr val="FFFFFF"/>
                </a:gs>
                <a:gs pos="100000">
                  <a:srgbClr val="EAEAEA"/>
                </a:gs>
              </a:gsLst>
              <a:lin ang="5400000" scaled="1"/>
            </a:gra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04" name="Text Box 51"/>
            <p:cNvSpPr txBox="1">
              <a:spLocks noChangeArrowheads="1"/>
            </p:cNvSpPr>
            <p:nvPr/>
          </p:nvSpPr>
          <p:spPr bwMode="auto">
            <a:xfrm>
              <a:off x="918" y="1680"/>
              <a:ext cx="7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空穴</a:t>
              </a:r>
            </a:p>
          </p:txBody>
        </p:sp>
      </p:grpSp>
      <p:grpSp>
        <p:nvGrpSpPr>
          <p:cNvPr id="205" name="Group 76"/>
          <p:cNvGrpSpPr>
            <a:grpSpLocks/>
          </p:cNvGrpSpPr>
          <p:nvPr/>
        </p:nvGrpSpPr>
        <p:grpSpPr bwMode="auto">
          <a:xfrm>
            <a:off x="3248025" y="3266983"/>
            <a:ext cx="1247775" cy="407988"/>
            <a:chOff x="2094" y="1680"/>
            <a:chExt cx="786" cy="257"/>
          </a:xfrm>
        </p:grpSpPr>
        <p:sp>
          <p:nvSpPr>
            <p:cNvPr id="206" name="AutoShape 53"/>
            <p:cNvSpPr>
              <a:spLocks noChangeArrowheads="1"/>
            </p:cNvSpPr>
            <p:nvPr/>
          </p:nvSpPr>
          <p:spPr bwMode="auto">
            <a:xfrm>
              <a:off x="2094" y="1700"/>
              <a:ext cx="546" cy="237"/>
            </a:xfrm>
            <a:prstGeom prst="wedgeRoundRectCallout">
              <a:avLst>
                <a:gd name="adj1" fmla="val -29968"/>
                <a:gd name="adj2" fmla="val -131944"/>
                <a:gd name="adj3" fmla="val 16667"/>
              </a:avLst>
            </a:prstGeom>
            <a:gradFill rotWithShape="0">
              <a:gsLst>
                <a:gs pos="0">
                  <a:srgbClr val="FFFFFF"/>
                </a:gs>
                <a:gs pos="100000">
                  <a:srgbClr val="EAEAEA"/>
                </a:gs>
              </a:gsLst>
              <a:lin ang="5400000" scaled="1"/>
            </a:gra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07" name="Text Box 54"/>
            <p:cNvSpPr txBox="1">
              <a:spLocks noChangeArrowheads="1"/>
            </p:cNvSpPr>
            <p:nvPr/>
          </p:nvSpPr>
          <p:spPr bwMode="auto">
            <a:xfrm>
              <a:off x="2166" y="1680"/>
              <a:ext cx="7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电子</a:t>
              </a:r>
            </a:p>
          </p:txBody>
        </p:sp>
      </p:grpSp>
      <p:grpSp>
        <p:nvGrpSpPr>
          <p:cNvPr id="208" name="Group 55"/>
          <p:cNvGrpSpPr>
            <a:grpSpLocks/>
          </p:cNvGrpSpPr>
          <p:nvPr/>
        </p:nvGrpSpPr>
        <p:grpSpPr bwMode="auto">
          <a:xfrm>
            <a:off x="990600" y="4028983"/>
            <a:ext cx="7391400" cy="2514600"/>
            <a:chOff x="192" y="2160"/>
            <a:chExt cx="5376" cy="1968"/>
          </a:xfrm>
        </p:grpSpPr>
        <p:sp>
          <p:nvSpPr>
            <p:cNvPr id="209" name="Rectangle 56"/>
            <p:cNvSpPr>
              <a:spLocks noChangeArrowheads="1"/>
            </p:cNvSpPr>
            <p:nvPr/>
          </p:nvSpPr>
          <p:spPr bwMode="auto">
            <a:xfrm>
              <a:off x="192" y="2160"/>
              <a:ext cx="5376" cy="192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0" name="Line 57"/>
            <p:cNvSpPr>
              <a:spLocks noChangeShapeType="1"/>
            </p:cNvSpPr>
            <p:nvPr/>
          </p:nvSpPr>
          <p:spPr bwMode="auto">
            <a:xfrm>
              <a:off x="1008" y="3648"/>
              <a:ext cx="3840"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1" name="Line 58"/>
            <p:cNvSpPr>
              <a:spLocks noChangeShapeType="1"/>
            </p:cNvSpPr>
            <p:nvPr/>
          </p:nvSpPr>
          <p:spPr bwMode="auto">
            <a:xfrm flipV="1">
              <a:off x="1008" y="2496"/>
              <a:ext cx="0" cy="1152"/>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2" name="Line 59"/>
            <p:cNvSpPr>
              <a:spLocks noChangeShapeType="1"/>
            </p:cNvSpPr>
            <p:nvPr/>
          </p:nvSpPr>
          <p:spPr bwMode="auto">
            <a:xfrm>
              <a:off x="1488" y="3600"/>
              <a:ext cx="2400" cy="0"/>
            </a:xfrm>
            <a:prstGeom prst="line">
              <a:avLst/>
            </a:prstGeom>
            <a:noFill/>
            <a:ln w="1270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3" name="Freeform 60"/>
            <p:cNvSpPr>
              <a:spLocks/>
            </p:cNvSpPr>
            <p:nvPr/>
          </p:nvSpPr>
          <p:spPr bwMode="auto">
            <a:xfrm>
              <a:off x="1152" y="2763"/>
              <a:ext cx="2736" cy="837"/>
            </a:xfrm>
            <a:custGeom>
              <a:avLst/>
              <a:gdLst>
                <a:gd name="T0" fmla="*/ 0 w 1837"/>
                <a:gd name="T1" fmla="*/ 837 h 837"/>
                <a:gd name="T2" fmla="*/ 636 w 1837"/>
                <a:gd name="T3" fmla="*/ 710 h 837"/>
                <a:gd name="T4" fmla="*/ 1092 w 1837"/>
                <a:gd name="T5" fmla="*/ 114 h 837"/>
                <a:gd name="T6" fmla="*/ 1837 w 1837"/>
                <a:gd name="T7" fmla="*/ 24 h 837"/>
              </a:gdLst>
              <a:ahLst/>
              <a:cxnLst>
                <a:cxn ang="0">
                  <a:pos x="T0" y="T1"/>
                </a:cxn>
                <a:cxn ang="0">
                  <a:pos x="T2" y="T3"/>
                </a:cxn>
                <a:cxn ang="0">
                  <a:pos x="T4" y="T5"/>
                </a:cxn>
                <a:cxn ang="0">
                  <a:pos x="T6" y="T7"/>
                </a:cxn>
              </a:cxnLst>
              <a:rect l="0" t="0" r="r" b="b"/>
              <a:pathLst>
                <a:path w="1837" h="837">
                  <a:moveTo>
                    <a:pt x="0" y="837"/>
                  </a:moveTo>
                  <a:cubicBezTo>
                    <a:pt x="106" y="816"/>
                    <a:pt x="454" y="830"/>
                    <a:pt x="636" y="710"/>
                  </a:cubicBezTo>
                  <a:cubicBezTo>
                    <a:pt x="818" y="590"/>
                    <a:pt x="892" y="228"/>
                    <a:pt x="1092" y="114"/>
                  </a:cubicBezTo>
                  <a:cubicBezTo>
                    <a:pt x="1292" y="0"/>
                    <a:pt x="1682" y="43"/>
                    <a:pt x="1837" y="24"/>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4" name="Line 61"/>
            <p:cNvSpPr>
              <a:spLocks noChangeShapeType="1"/>
            </p:cNvSpPr>
            <p:nvPr/>
          </p:nvSpPr>
          <p:spPr bwMode="auto">
            <a:xfrm flipV="1">
              <a:off x="3552" y="2784"/>
              <a:ext cx="0" cy="288"/>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5" name="Line 62"/>
            <p:cNvSpPr>
              <a:spLocks noChangeShapeType="1"/>
            </p:cNvSpPr>
            <p:nvPr/>
          </p:nvSpPr>
          <p:spPr bwMode="auto">
            <a:xfrm>
              <a:off x="3552" y="3360"/>
              <a:ext cx="0" cy="24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216" name="Object 63"/>
            <p:cNvGraphicFramePr>
              <a:graphicFrameLocks noChangeAspect="1"/>
            </p:cNvGraphicFramePr>
            <p:nvPr/>
          </p:nvGraphicFramePr>
          <p:xfrm>
            <a:off x="3429" y="3048"/>
            <a:ext cx="363" cy="408"/>
          </p:xfrm>
          <a:graphic>
            <a:graphicData uri="http://schemas.openxmlformats.org/presentationml/2006/ole">
              <mc:AlternateContent xmlns:mc="http://schemas.openxmlformats.org/markup-compatibility/2006">
                <mc:Choice xmlns:v="urn:schemas-microsoft-com:vml" Requires="v">
                  <p:oleObj spid="_x0000_s10247" name="Equation" r:id="rId11" imgW="203040" imgH="228600" progId="Equation.3">
                    <p:embed/>
                  </p:oleObj>
                </mc:Choice>
                <mc:Fallback>
                  <p:oleObj name="Equation" r:id="rId11" imgW="203040" imgH="228600" progId="Equation.3">
                    <p:embed/>
                    <p:pic>
                      <p:nvPicPr>
                        <p:cNvPr id="13375"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 y="3048"/>
                          <a:ext cx="36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 name="Object 64"/>
            <p:cNvGraphicFramePr>
              <a:graphicFrameLocks noChangeAspect="1"/>
            </p:cNvGraphicFramePr>
            <p:nvPr/>
          </p:nvGraphicFramePr>
          <p:xfrm>
            <a:off x="4503" y="3268"/>
            <a:ext cx="345" cy="380"/>
          </p:xfrm>
          <a:graphic>
            <a:graphicData uri="http://schemas.openxmlformats.org/presentationml/2006/ole">
              <mc:AlternateContent xmlns:mc="http://schemas.openxmlformats.org/markup-compatibility/2006">
                <mc:Choice xmlns:v="urn:schemas-microsoft-com:vml" Requires="v">
                  <p:oleObj spid="_x0000_s10248" name="Equation" r:id="rId13" imgW="126720" imgH="139680" progId="Equation.3">
                    <p:embed/>
                  </p:oleObj>
                </mc:Choice>
                <mc:Fallback>
                  <p:oleObj name="Equation" r:id="rId13" imgW="126720" imgH="139680" progId="Equation.3">
                    <p:embed/>
                    <p:pic>
                      <p:nvPicPr>
                        <p:cNvPr id="13376"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3" y="3268"/>
                          <a:ext cx="345"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8" name="Group 65"/>
            <p:cNvGrpSpPr>
              <a:grpSpLocks/>
            </p:cNvGrpSpPr>
            <p:nvPr/>
          </p:nvGrpSpPr>
          <p:grpSpPr bwMode="auto">
            <a:xfrm>
              <a:off x="2208" y="2640"/>
              <a:ext cx="1056" cy="1344"/>
              <a:chOff x="3696" y="912"/>
              <a:chExt cx="1056" cy="1056"/>
            </a:xfrm>
          </p:grpSpPr>
          <p:sp>
            <p:nvSpPr>
              <p:cNvPr id="221" name="Line 66"/>
              <p:cNvSpPr>
                <a:spLocks noChangeShapeType="1"/>
              </p:cNvSpPr>
              <p:nvPr/>
            </p:nvSpPr>
            <p:spPr bwMode="auto">
              <a:xfrm>
                <a:off x="3696" y="912"/>
                <a:ext cx="0" cy="768"/>
              </a:xfrm>
              <a:prstGeom prst="line">
                <a:avLst/>
              </a:prstGeom>
              <a:noFill/>
              <a:ln w="1905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22" name="Line 67"/>
              <p:cNvSpPr>
                <a:spLocks noChangeShapeType="1"/>
              </p:cNvSpPr>
              <p:nvPr/>
            </p:nvSpPr>
            <p:spPr bwMode="auto">
              <a:xfrm>
                <a:off x="4752" y="912"/>
                <a:ext cx="0" cy="768"/>
              </a:xfrm>
              <a:prstGeom prst="line">
                <a:avLst/>
              </a:prstGeom>
              <a:noFill/>
              <a:ln w="19050">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23" name="Line 68"/>
              <p:cNvSpPr>
                <a:spLocks noChangeShapeType="1"/>
              </p:cNvSpPr>
              <p:nvPr/>
            </p:nvSpPr>
            <p:spPr bwMode="auto">
              <a:xfrm>
                <a:off x="3696" y="1680"/>
                <a:ext cx="0" cy="288"/>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24" name="Line 69"/>
              <p:cNvSpPr>
                <a:spLocks noChangeShapeType="1"/>
              </p:cNvSpPr>
              <p:nvPr/>
            </p:nvSpPr>
            <p:spPr bwMode="auto">
              <a:xfrm>
                <a:off x="4752" y="1680"/>
                <a:ext cx="0" cy="288"/>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25" name="Line 70"/>
              <p:cNvSpPr>
                <a:spLocks noChangeShapeType="1"/>
              </p:cNvSpPr>
              <p:nvPr/>
            </p:nvSpPr>
            <p:spPr bwMode="auto">
              <a:xfrm>
                <a:off x="4368" y="1872"/>
                <a:ext cx="384"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26" name="Line 71"/>
              <p:cNvSpPr>
                <a:spLocks noChangeShapeType="1"/>
              </p:cNvSpPr>
              <p:nvPr/>
            </p:nvSpPr>
            <p:spPr bwMode="auto">
              <a:xfrm flipH="1">
                <a:off x="3696" y="1872"/>
                <a:ext cx="432" cy="0"/>
              </a:xfrm>
              <a:prstGeom prst="line">
                <a:avLst/>
              </a:prstGeom>
              <a:noFill/>
              <a:ln w="127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aphicFrame>
          <p:nvGraphicFramePr>
            <p:cNvPr id="219" name="Object 72"/>
            <p:cNvGraphicFramePr>
              <a:graphicFrameLocks noChangeAspect="1"/>
            </p:cNvGraphicFramePr>
            <p:nvPr/>
          </p:nvGraphicFramePr>
          <p:xfrm>
            <a:off x="2544" y="3576"/>
            <a:ext cx="399" cy="552"/>
          </p:xfrm>
          <a:graphic>
            <a:graphicData uri="http://schemas.openxmlformats.org/presentationml/2006/ole">
              <mc:AlternateContent xmlns:mc="http://schemas.openxmlformats.org/markup-compatibility/2006">
                <mc:Choice xmlns:v="urn:schemas-microsoft-com:vml" Requires="v">
                  <p:oleObj spid="_x0000_s10249" name="Equation" r:id="rId15" imgW="164880" imgH="228600" progId="Equation.3">
                    <p:embed/>
                  </p:oleObj>
                </mc:Choice>
                <mc:Fallback>
                  <p:oleObj name="Equation" r:id="rId15" imgW="164880" imgH="228600" progId="Equation.3">
                    <p:embed/>
                    <p:pic>
                      <p:nvPicPr>
                        <p:cNvPr id="13384"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576"/>
                          <a:ext cx="399"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 name="Text Box 73"/>
            <p:cNvSpPr txBox="1">
              <a:spLocks noChangeArrowheads="1"/>
            </p:cNvSpPr>
            <p:nvPr/>
          </p:nvSpPr>
          <p:spPr bwMode="auto">
            <a:xfrm>
              <a:off x="768" y="2208"/>
              <a:ext cx="465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动平衡时</a:t>
              </a:r>
              <a:r>
                <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a:t>
              </a: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型与 </a:t>
              </a: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n</a:t>
              </a: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型接触区域的电势变化</a:t>
              </a:r>
            </a:p>
          </p:txBody>
        </p:sp>
      </p:grpSp>
    </p:spTree>
    <p:extLst>
      <p:ext uri="{BB962C8B-B14F-4D97-AF65-F5344CB8AC3E}">
        <p14:creationId xmlns:p14="http://schemas.microsoft.com/office/powerpoint/2010/main" val="1187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ox(ou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 calcmode="lin" valueType="num">
                                      <p:cBhvr>
                                        <p:cTn id="12" dur="500" fill="hold"/>
                                        <p:tgtEl>
                                          <p:spTgt spid="202"/>
                                        </p:tgtEl>
                                        <p:attrNameLst>
                                          <p:attrName>ppt_x</p:attrName>
                                        </p:attrNameLst>
                                      </p:cBhvr>
                                      <p:tavLst>
                                        <p:tav tm="0">
                                          <p:val>
                                            <p:strVal val="#ppt_x"/>
                                          </p:val>
                                        </p:tav>
                                        <p:tav tm="100000">
                                          <p:val>
                                            <p:strVal val="#ppt_x"/>
                                          </p:val>
                                        </p:tav>
                                      </p:tavLst>
                                    </p:anim>
                                    <p:anim calcmode="lin" valueType="num">
                                      <p:cBhvr>
                                        <p:cTn id="13" dur="500" fill="hold"/>
                                        <p:tgtEl>
                                          <p:spTgt spid="202"/>
                                        </p:tgtEl>
                                        <p:attrNameLst>
                                          <p:attrName>ppt_y</p:attrName>
                                        </p:attrNameLst>
                                      </p:cBhvr>
                                      <p:tavLst>
                                        <p:tav tm="0">
                                          <p:val>
                                            <p:strVal val="#ppt_y+#ppt_h/2"/>
                                          </p:val>
                                        </p:tav>
                                        <p:tav tm="100000">
                                          <p:val>
                                            <p:strVal val="#ppt_y"/>
                                          </p:val>
                                        </p:tav>
                                      </p:tavLst>
                                    </p:anim>
                                    <p:anim calcmode="lin" valueType="num">
                                      <p:cBhvr>
                                        <p:cTn id="14" dur="500" fill="hold"/>
                                        <p:tgtEl>
                                          <p:spTgt spid="202"/>
                                        </p:tgtEl>
                                        <p:attrNameLst>
                                          <p:attrName>ppt_w</p:attrName>
                                        </p:attrNameLst>
                                      </p:cBhvr>
                                      <p:tavLst>
                                        <p:tav tm="0">
                                          <p:val>
                                            <p:strVal val="#ppt_w"/>
                                          </p:val>
                                        </p:tav>
                                        <p:tav tm="100000">
                                          <p:val>
                                            <p:strVal val="#ppt_w"/>
                                          </p:val>
                                        </p:tav>
                                      </p:tavLst>
                                    </p:anim>
                                    <p:anim calcmode="lin" valueType="num">
                                      <p:cBhvr>
                                        <p:cTn id="15" dur="500" fill="hold"/>
                                        <p:tgtEl>
                                          <p:spTgt spid="20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nodeType="clickEffect">
                                  <p:stCondLst>
                                    <p:cond delay="0"/>
                                  </p:stCondLst>
                                  <p:childTnLst>
                                    <p:set>
                                      <p:cBhvr>
                                        <p:cTn id="19" dur="1" fill="hold">
                                          <p:stCondLst>
                                            <p:cond delay="0"/>
                                          </p:stCondLst>
                                        </p:cTn>
                                        <p:tgtEl>
                                          <p:spTgt spid="205"/>
                                        </p:tgtEl>
                                        <p:attrNameLst>
                                          <p:attrName>style.visibility</p:attrName>
                                        </p:attrNameLst>
                                      </p:cBhvr>
                                      <p:to>
                                        <p:strVal val="visible"/>
                                      </p:to>
                                    </p:set>
                                    <p:anim calcmode="lin" valueType="num">
                                      <p:cBhvr>
                                        <p:cTn id="20" dur="500" fill="hold"/>
                                        <p:tgtEl>
                                          <p:spTgt spid="205"/>
                                        </p:tgtEl>
                                        <p:attrNameLst>
                                          <p:attrName>ppt_x</p:attrName>
                                        </p:attrNameLst>
                                      </p:cBhvr>
                                      <p:tavLst>
                                        <p:tav tm="0">
                                          <p:val>
                                            <p:strVal val="#ppt_x"/>
                                          </p:val>
                                        </p:tav>
                                        <p:tav tm="100000">
                                          <p:val>
                                            <p:strVal val="#ppt_x"/>
                                          </p:val>
                                        </p:tav>
                                      </p:tavLst>
                                    </p:anim>
                                    <p:anim calcmode="lin" valueType="num">
                                      <p:cBhvr>
                                        <p:cTn id="21" dur="500" fill="hold"/>
                                        <p:tgtEl>
                                          <p:spTgt spid="205"/>
                                        </p:tgtEl>
                                        <p:attrNameLst>
                                          <p:attrName>ppt_y</p:attrName>
                                        </p:attrNameLst>
                                      </p:cBhvr>
                                      <p:tavLst>
                                        <p:tav tm="0">
                                          <p:val>
                                            <p:strVal val="#ppt_y+#ppt_h/2"/>
                                          </p:val>
                                        </p:tav>
                                        <p:tav tm="100000">
                                          <p:val>
                                            <p:strVal val="#ppt_y"/>
                                          </p:val>
                                        </p:tav>
                                      </p:tavLst>
                                    </p:anim>
                                    <p:anim calcmode="lin" valueType="num">
                                      <p:cBhvr>
                                        <p:cTn id="22" dur="500" fill="hold"/>
                                        <p:tgtEl>
                                          <p:spTgt spid="205"/>
                                        </p:tgtEl>
                                        <p:attrNameLst>
                                          <p:attrName>ppt_w</p:attrName>
                                        </p:attrNameLst>
                                      </p:cBhvr>
                                      <p:tavLst>
                                        <p:tav tm="0">
                                          <p:val>
                                            <p:strVal val="#ppt_w"/>
                                          </p:val>
                                        </p:tav>
                                        <p:tav tm="100000">
                                          <p:val>
                                            <p:strVal val="#ppt_w"/>
                                          </p:val>
                                        </p:tav>
                                      </p:tavLst>
                                    </p:anim>
                                    <p:anim calcmode="lin" valueType="num">
                                      <p:cBhvr>
                                        <p:cTn id="23" dur="500" fill="hold"/>
                                        <p:tgtEl>
                                          <p:spTgt spid="20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78"/>
                                        </p:tgtEl>
                                        <p:attrNameLst>
                                          <p:attrName>style.visibility</p:attrName>
                                        </p:attrNameLst>
                                      </p:cBhvr>
                                      <p:to>
                                        <p:strVal val="visible"/>
                                      </p:to>
                                    </p:set>
                                    <p:animEffect transition="in" filter="box(in)">
                                      <p:cBhvr>
                                        <p:cTn id="28" dur="500"/>
                                        <p:tgtEl>
                                          <p:spTgt spid="17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08"/>
                                        </p:tgtEl>
                                        <p:attrNameLst>
                                          <p:attrName>style.visibility</p:attrName>
                                        </p:attrNameLst>
                                      </p:cBhvr>
                                      <p:to>
                                        <p:strVal val="visible"/>
                                      </p:to>
                                    </p:set>
                                    <p:animEffect transition="in" filter="box(in)">
                                      <p:cBhvr>
                                        <p:cTn id="33"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7520007"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一、多电子原子中的电子分布</a:t>
            </a:r>
            <a:endParaRPr lang="zh-CN" altLang="en-US" sz="4400" dirty="0">
              <a:solidFill>
                <a:srgbClr val="002060"/>
              </a:solidFill>
              <a:effectLst>
                <a:outerShdw blurRad="50800" dist="50800" algn="l" rotWithShape="0">
                  <a:prstClr val="black">
                    <a:alpha val="68000"/>
                  </a:prstClr>
                </a:outerShdw>
              </a:effectLst>
            </a:endParaRPr>
          </a:p>
        </p:txBody>
      </p:sp>
      <p:sp>
        <p:nvSpPr>
          <p:cNvPr id="3" name="文本框 2"/>
          <p:cNvSpPr txBox="1"/>
          <p:nvPr/>
        </p:nvSpPr>
        <p:spPr>
          <a:xfrm>
            <a:off x="587408" y="1106791"/>
            <a:ext cx="8370162" cy="3416320"/>
          </a:xfrm>
          <a:prstGeom prst="rect">
            <a:avLst/>
          </a:prstGeom>
          <a:noFill/>
        </p:spPr>
        <p:txBody>
          <a:bodyPr wrap="square" rtlCol="0">
            <a:spAutoFit/>
          </a:bodyPr>
          <a:lstStyle/>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3</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）每一个壳层上，还有</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r>
              <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由</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角量子数</a:t>
            </a:r>
            <a:r>
              <a:rPr lang="en-US" altLang="zh-CN" sz="3600" i="1" dirty="0" smtClean="0">
                <a:solidFill>
                  <a:srgbClr val="FFFF0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决定；</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 0, </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s</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l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1</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p</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l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2</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d </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 3</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，为</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f</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分壳层；</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4" name="文本框 3"/>
          <p:cNvSpPr txBox="1"/>
          <p:nvPr/>
        </p:nvSpPr>
        <p:spPr>
          <a:xfrm>
            <a:off x="587408" y="4611888"/>
            <a:ext cx="8370162" cy="1200329"/>
          </a:xfrm>
          <a:prstGeom prst="rect">
            <a:avLst/>
          </a:prstGeom>
          <a:noFill/>
        </p:spPr>
        <p:txBody>
          <a:bodyPr wrap="square" rtlCol="0">
            <a:spAutoFit/>
          </a:bodyPr>
          <a:lstStyle/>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4</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）电子遵循</a:t>
            </a:r>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两个原理</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占据特定的原子壳层。</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9995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7520007"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一、多电子原子中的电子分布</a:t>
            </a:r>
            <a:endParaRPr lang="zh-CN" altLang="en-US" sz="4400" dirty="0">
              <a:solidFill>
                <a:srgbClr val="002060"/>
              </a:solidFill>
              <a:effectLst>
                <a:outerShdw blurRad="50800" dist="50800" algn="l" rotWithShape="0">
                  <a:prstClr val="black">
                    <a:alpha val="68000"/>
                  </a:prstClr>
                </a:outerShdw>
              </a:effectLst>
            </a:endParaRPr>
          </a:p>
        </p:txBody>
      </p:sp>
      <p:sp>
        <p:nvSpPr>
          <p:cNvPr id="3" name="文本框 2"/>
          <p:cNvSpPr txBox="1"/>
          <p:nvPr/>
        </p:nvSpPr>
        <p:spPr>
          <a:xfrm>
            <a:off x="587408" y="1106791"/>
            <a:ext cx="8370162" cy="646331"/>
          </a:xfrm>
          <a:prstGeom prst="rect">
            <a:avLst/>
          </a:prstGeom>
          <a:noFill/>
        </p:spPr>
        <p:txBody>
          <a:bodyPr wrap="square" rtlCol="0">
            <a:spAutoFit/>
          </a:bodyPr>
          <a:lstStyle/>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原理一：泡利不相容原理</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4" name="文本框 3"/>
          <p:cNvSpPr txBox="1"/>
          <p:nvPr/>
        </p:nvSpPr>
        <p:spPr>
          <a:xfrm>
            <a:off x="587408" y="1841899"/>
            <a:ext cx="8370162" cy="2862322"/>
          </a:xfrm>
          <a:prstGeom prst="rect">
            <a:avLst/>
          </a:prstGeom>
          <a:noFill/>
        </p:spPr>
        <p:txBody>
          <a:bodyPr wrap="square" rtlCol="0">
            <a:spAutoFit/>
          </a:bodyPr>
          <a:lstStyle/>
          <a:p>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在一个原子中、不可能由两个或两个以上的电子具有完全相同的量子态。</a:t>
            </a:r>
            <a:endParaRPr lang="en-US" altLang="zh-CN"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endPar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或  任何两个电子，不可能有完全相同的一组量子数（</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600"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i="1"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3600"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3600" i="1" baseline="-25000"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3600" dirty="0"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3600" i="1" baseline="-25000" dirty="0" err="1" smtClean="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5" name="文本框 4"/>
          <p:cNvSpPr txBox="1"/>
          <p:nvPr/>
        </p:nvSpPr>
        <p:spPr>
          <a:xfrm>
            <a:off x="285567" y="4792998"/>
            <a:ext cx="8370162" cy="646331"/>
          </a:xfrm>
          <a:prstGeom prst="rect">
            <a:avLst/>
          </a:prstGeom>
          <a:noFill/>
        </p:spPr>
        <p:txBody>
          <a:bodyPr wrap="square" rtlCol="0">
            <a:spAutoFit/>
          </a:bodyPr>
          <a:lstStyle/>
          <a:p>
            <a:r>
              <a:rPr lang="zh-CN" altLang="en-US" sz="3600" dirty="0" smtClean="0">
                <a:solidFill>
                  <a:schemeClr val="bg1"/>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例如：处于基态的氢原子的量子数</a:t>
            </a:r>
            <a:endParaRPr lang="zh-CN" altLang="en-US" sz="3600" dirty="0">
              <a:solidFill>
                <a:schemeClr val="bg1"/>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6" name="矩形 5"/>
          <p:cNvSpPr/>
          <p:nvPr/>
        </p:nvSpPr>
        <p:spPr>
          <a:xfrm>
            <a:off x="1073673" y="5528106"/>
            <a:ext cx="6043642" cy="523220"/>
          </a:xfrm>
          <a:prstGeom prst="rect">
            <a:avLst/>
          </a:prstGeom>
        </p:spPr>
        <p:txBody>
          <a:bodyPr wrap="none">
            <a:spAutoFit/>
          </a:bodyPr>
          <a:lstStyle/>
          <a:p>
            <a:r>
              <a:rPr lang="zh-CN" altLang="en-US" sz="28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i="1"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800" baseline="-250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800" baseline="-25000" dirty="0" err="1">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0</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0</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1/2</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endParaRPr lang="zh-CN" altLang="en-US" sz="28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7" name="矩形 6"/>
          <p:cNvSpPr/>
          <p:nvPr/>
        </p:nvSpPr>
        <p:spPr>
          <a:xfrm>
            <a:off x="1017568" y="6127980"/>
            <a:ext cx="6155852" cy="523220"/>
          </a:xfrm>
          <a:prstGeom prst="rect">
            <a:avLst/>
          </a:prstGeom>
        </p:spPr>
        <p:txBody>
          <a:bodyPr wrap="none">
            <a:spAutoFit/>
          </a:bodyPr>
          <a:lstStyle/>
          <a:p>
            <a:r>
              <a:rPr lang="zh-CN" altLang="en-US" sz="28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i="1"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800" baseline="-250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800" dirty="0">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800" baseline="-25000" dirty="0" err="1">
                <a:solidFill>
                  <a:srgbClr val="7030A0"/>
                </a:solidFill>
                <a:effectLst>
                  <a:outerShdw blurRad="127000" dist="63500" algn="l" rotWithShape="0">
                    <a:schemeClr val="accent3">
                      <a:alpha val="74000"/>
                    </a:schemeClr>
                  </a:outerShdw>
                </a:effectLst>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0</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0</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-1/2</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a:t>
            </a:r>
            <a:endParaRPr lang="zh-CN" altLang="en-US" sz="28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1877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7520007"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一、多电子原子中的电子分布</a:t>
            </a:r>
            <a:endParaRPr lang="zh-CN" altLang="en-US" sz="4400" dirty="0">
              <a:solidFill>
                <a:srgbClr val="002060"/>
              </a:solidFill>
              <a:effectLst>
                <a:outerShdw blurRad="50800" dist="50800" algn="l" rotWithShape="0">
                  <a:prstClr val="black">
                    <a:alpha val="68000"/>
                  </a:prstClr>
                </a:outerShdw>
              </a:effectLst>
            </a:endParaRPr>
          </a:p>
        </p:txBody>
      </p:sp>
      <p:sp>
        <p:nvSpPr>
          <p:cNvPr id="3" name="文本框 2"/>
          <p:cNvSpPr txBox="1"/>
          <p:nvPr/>
        </p:nvSpPr>
        <p:spPr>
          <a:xfrm>
            <a:off x="587408" y="1106791"/>
            <a:ext cx="8370162" cy="646331"/>
          </a:xfrm>
          <a:prstGeom prst="rect">
            <a:avLst/>
          </a:prstGeom>
          <a:noFill/>
        </p:spPr>
        <p:txBody>
          <a:bodyPr wrap="square" rtlCol="0">
            <a:spAutoFit/>
          </a:bodyPr>
          <a:lstStyle/>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原理二：能量最小原理</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4" name="文本框 3"/>
          <p:cNvSpPr txBox="1"/>
          <p:nvPr/>
        </p:nvSpPr>
        <p:spPr>
          <a:xfrm>
            <a:off x="587408" y="1841899"/>
            <a:ext cx="8370162" cy="2308324"/>
          </a:xfrm>
          <a:prstGeom prst="rect">
            <a:avLst/>
          </a:prstGeom>
          <a:noFill/>
        </p:spPr>
        <p:txBody>
          <a:bodyPr wrap="square" rtlCol="0">
            <a:spAutoFit/>
          </a:bodyPr>
          <a:lstStyle/>
          <a:p>
            <a:r>
              <a:rPr lang="zh-CN" altLang="en-US" sz="3600" dirty="0" smtClean="0">
                <a:solidFill>
                  <a:srgbClr val="FFFF0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在原子系统中，每个电子趋向于占有最低的能级。当原子中的电子能量最小时，整个原子的能量最低，这时原子处于最稳定状态，即基态。</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5" name="文本框 4"/>
          <p:cNvSpPr txBox="1"/>
          <p:nvPr/>
        </p:nvSpPr>
        <p:spPr>
          <a:xfrm>
            <a:off x="294445" y="4239000"/>
            <a:ext cx="8370162" cy="646331"/>
          </a:xfrm>
          <a:prstGeom prst="rect">
            <a:avLst/>
          </a:prstGeom>
          <a:noFill/>
        </p:spPr>
        <p:txBody>
          <a:bodyPr wrap="square" rtlCol="0">
            <a:spAutoFit/>
          </a:bodyPr>
          <a:lstStyle/>
          <a:p>
            <a:r>
              <a:rPr lang="zh-CN" altLang="en-US" sz="3600" dirty="0" smtClean="0">
                <a:solidFill>
                  <a:schemeClr val="bg1"/>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例如：氧原子的电子结构</a:t>
            </a:r>
            <a:endParaRPr lang="zh-CN" altLang="en-US" sz="3600" dirty="0">
              <a:solidFill>
                <a:schemeClr val="bg1"/>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sp>
        <p:nvSpPr>
          <p:cNvPr id="7" name="矩形 6"/>
          <p:cNvSpPr/>
          <p:nvPr/>
        </p:nvSpPr>
        <p:spPr>
          <a:xfrm>
            <a:off x="1248388" y="5373603"/>
            <a:ext cx="3076483" cy="523220"/>
          </a:xfrm>
          <a:prstGeom prst="rect">
            <a:avLst/>
          </a:prstGeom>
        </p:spPr>
        <p:txBody>
          <a:bodyPr wrap="none">
            <a:spAutoFit/>
          </a:bodyPr>
          <a:lstStyle/>
          <a:p>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8</a:t>
            </a:r>
            <a:r>
              <a:rPr lang="zh-CN" altLang="en-US"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个电子：</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1s</a:t>
            </a:r>
            <a:r>
              <a:rPr lang="en-US" altLang="zh-CN" sz="2800" baseline="300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2s</a:t>
            </a:r>
            <a:r>
              <a:rPr lang="en-US" altLang="zh-CN" sz="2800" baseline="300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a:t>
            </a:r>
            <a:r>
              <a:rPr lang="en-US" altLang="zh-CN" sz="28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2p</a:t>
            </a:r>
            <a:r>
              <a:rPr lang="en-US" altLang="zh-CN" sz="2800" baseline="300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4</a:t>
            </a:r>
            <a:endParaRPr lang="zh-CN" altLang="en-US" sz="2800" baseline="300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rotWithShape="1">
          <a:blip r:embed="rId2"/>
          <a:srcRect l="5777" r="12094"/>
          <a:stretch/>
        </p:blipFill>
        <p:spPr>
          <a:xfrm>
            <a:off x="5885895" y="3679706"/>
            <a:ext cx="2974079" cy="3046989"/>
          </a:xfrm>
          <a:prstGeom prst="rect">
            <a:avLst/>
          </a:prstGeom>
        </p:spPr>
      </p:pic>
    </p:spTree>
    <p:extLst>
      <p:ext uri="{BB962C8B-B14F-4D97-AF65-F5344CB8AC3E}">
        <p14:creationId xmlns:p14="http://schemas.microsoft.com/office/powerpoint/2010/main" val="249700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64" y="2104006"/>
            <a:ext cx="6303146" cy="1015663"/>
          </a:xfrm>
          <a:prstGeom prst="rect">
            <a:avLst/>
          </a:prstGeom>
          <a:noFill/>
        </p:spPr>
        <p:txBody>
          <a:bodyPr wrap="square" rtlCol="0">
            <a:spAutoFit/>
          </a:bodyPr>
          <a:lstStyle/>
          <a:p>
            <a:pPr algn="ctr"/>
            <a:r>
              <a:rPr lang="en-US" altLang="zh-CN" sz="6000" dirty="0" smtClean="0">
                <a:solidFill>
                  <a:srgbClr val="002060"/>
                </a:solidFill>
                <a:effectLst>
                  <a:outerShdw blurRad="50800" dist="50800" algn="l" rotWithShape="0">
                    <a:prstClr val="black">
                      <a:alpha val="68000"/>
                    </a:prstClr>
                  </a:outerShdw>
                </a:effectLst>
              </a:rPr>
              <a:t>15-11 </a:t>
            </a:r>
            <a:r>
              <a:rPr lang="zh-CN" altLang="en-US" sz="6000" dirty="0" smtClean="0">
                <a:solidFill>
                  <a:srgbClr val="002060"/>
                </a:solidFill>
                <a:effectLst>
                  <a:outerShdw blurRad="50800" dist="50800" algn="l" rotWithShape="0">
                    <a:prstClr val="black">
                      <a:alpha val="68000"/>
                    </a:prstClr>
                  </a:outerShdw>
                </a:effectLst>
              </a:rPr>
              <a:t>激光</a:t>
            </a:r>
            <a:endParaRPr lang="zh-CN" altLang="en-US" sz="6000" dirty="0">
              <a:solidFill>
                <a:srgbClr val="002060"/>
              </a:solidFill>
              <a:effectLst>
                <a:outerShdw blurRad="50800" dist="50800" algn="l" rotWithShape="0">
                  <a:prstClr val="black">
                    <a:alpha val="68000"/>
                  </a:prstClr>
                </a:outerShdw>
              </a:effectLst>
            </a:endParaRPr>
          </a:p>
        </p:txBody>
      </p:sp>
    </p:spTree>
    <p:extLst>
      <p:ext uri="{BB962C8B-B14F-4D97-AF65-F5344CB8AC3E}">
        <p14:creationId xmlns:p14="http://schemas.microsoft.com/office/powerpoint/2010/main" val="1147698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6141425"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一、自发辐射  受激辐射</a:t>
            </a:r>
            <a:endParaRPr lang="zh-CN" altLang="en-US" sz="4400" dirty="0">
              <a:solidFill>
                <a:srgbClr val="002060"/>
              </a:solidFill>
              <a:effectLst>
                <a:outerShdw blurRad="50800" dist="50800" algn="l" rotWithShape="0">
                  <a:prstClr val="black">
                    <a:alpha val="68000"/>
                  </a:prstClr>
                </a:outerShdw>
              </a:effectLst>
            </a:endParaRPr>
          </a:p>
        </p:txBody>
      </p:sp>
      <p:grpSp>
        <p:nvGrpSpPr>
          <p:cNvPr id="6" name="Group 43"/>
          <p:cNvGrpSpPr>
            <a:grpSpLocks/>
          </p:cNvGrpSpPr>
          <p:nvPr/>
        </p:nvGrpSpPr>
        <p:grpSpPr bwMode="auto">
          <a:xfrm>
            <a:off x="4378911" y="3601376"/>
            <a:ext cx="4495800" cy="2971800"/>
            <a:chOff x="2736" y="2016"/>
            <a:chExt cx="2832" cy="1872"/>
          </a:xfrm>
        </p:grpSpPr>
        <p:grpSp>
          <p:nvGrpSpPr>
            <p:cNvPr id="7" name="Group 8"/>
            <p:cNvGrpSpPr>
              <a:grpSpLocks/>
            </p:cNvGrpSpPr>
            <p:nvPr/>
          </p:nvGrpSpPr>
          <p:grpSpPr bwMode="auto">
            <a:xfrm>
              <a:off x="2736" y="2016"/>
              <a:ext cx="2832" cy="1872"/>
              <a:chOff x="2496" y="2016"/>
              <a:chExt cx="2832" cy="1872"/>
            </a:xfrm>
          </p:grpSpPr>
          <p:sp>
            <p:nvSpPr>
              <p:cNvPr id="10" name="Rectangle 9"/>
              <p:cNvSpPr>
                <a:spLocks noChangeArrowheads="1"/>
              </p:cNvSpPr>
              <p:nvPr/>
            </p:nvSpPr>
            <p:spPr bwMode="auto">
              <a:xfrm>
                <a:off x="2496" y="2016"/>
                <a:ext cx="2832" cy="1872"/>
              </a:xfrm>
              <a:prstGeom prst="rect">
                <a:avLst/>
              </a:prstGeom>
              <a:solidFill>
                <a:schemeClr val="bg2"/>
              </a:solidFill>
              <a:ln w="9525">
                <a:solidFill>
                  <a:schemeClr val="tx1"/>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Line 10"/>
              <p:cNvSpPr>
                <a:spLocks noChangeShapeType="1"/>
              </p:cNvSpPr>
              <p:nvPr/>
            </p:nvSpPr>
            <p:spPr bwMode="auto">
              <a:xfrm>
                <a:off x="2928" y="2592"/>
                <a:ext cx="1872" cy="0"/>
              </a:xfrm>
              <a:prstGeom prst="line">
                <a:avLst/>
              </a:prstGeom>
              <a:noFill/>
              <a:ln w="19050">
                <a:solidFill>
                  <a:schemeClr val="tx2"/>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 name="Line 11"/>
              <p:cNvSpPr>
                <a:spLocks noChangeShapeType="1"/>
              </p:cNvSpPr>
              <p:nvPr/>
            </p:nvSpPr>
            <p:spPr bwMode="auto">
              <a:xfrm>
                <a:off x="2928" y="3456"/>
                <a:ext cx="1872" cy="0"/>
              </a:xfrm>
              <a:prstGeom prst="line">
                <a:avLst/>
              </a:prstGeom>
              <a:noFill/>
              <a:ln w="19050">
                <a:solidFill>
                  <a:schemeClr val="tx2"/>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3" name="Object 12"/>
              <p:cNvGraphicFramePr>
                <a:graphicFrameLocks noChangeAspect="1"/>
              </p:cNvGraphicFramePr>
              <p:nvPr/>
            </p:nvGraphicFramePr>
            <p:xfrm>
              <a:off x="3408" y="2496"/>
              <a:ext cx="94" cy="96"/>
            </p:xfrm>
            <a:graphic>
              <a:graphicData uri="http://schemas.openxmlformats.org/presentationml/2006/ole">
                <mc:AlternateContent xmlns:mc="http://schemas.openxmlformats.org/markup-compatibility/2006">
                  <mc:Choice xmlns:v="urn:schemas-microsoft-com:vml" Requires="v">
                    <p:oleObj spid="_x0000_s1166" name="剪辑" r:id="rId3" imgW="380852" imgH="390270" progId="MS_ClipArt_Gallery.2">
                      <p:embed/>
                    </p:oleObj>
                  </mc:Choice>
                  <mc:Fallback>
                    <p:oleObj name="剪辑" r:id="rId3" imgW="380852" imgH="390270" progId="MS_ClipArt_Gallery.2">
                      <p:embed/>
                      <p:pic>
                        <p:nvPicPr>
                          <p:cNvPr id="103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3216" y="3360"/>
              <a:ext cx="94" cy="96"/>
            </p:xfrm>
            <a:graphic>
              <a:graphicData uri="http://schemas.openxmlformats.org/presentationml/2006/ole">
                <mc:AlternateContent xmlns:mc="http://schemas.openxmlformats.org/markup-compatibility/2006">
                  <mc:Choice xmlns:v="urn:schemas-microsoft-com:vml" Requires="v">
                    <p:oleObj spid="_x0000_s1167" name="剪辑" r:id="rId5" imgW="380852" imgH="390270" progId="MS_ClipArt_Gallery.2">
                      <p:embed/>
                    </p:oleObj>
                  </mc:Choice>
                  <mc:Fallback>
                    <p:oleObj name="剪辑" r:id="rId5" imgW="380852" imgH="390270" progId="MS_ClipArt_Gallery.2">
                      <p:embed/>
                      <p:pic>
                        <p:nvPicPr>
                          <p:cNvPr id="103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032" y="2496"/>
              <a:ext cx="94" cy="96"/>
            </p:xfrm>
            <a:graphic>
              <a:graphicData uri="http://schemas.openxmlformats.org/presentationml/2006/ole">
                <mc:AlternateContent xmlns:mc="http://schemas.openxmlformats.org/markup-compatibility/2006">
                  <mc:Choice xmlns:v="urn:schemas-microsoft-com:vml" Requires="v">
                    <p:oleObj spid="_x0000_s1168" name="剪辑" r:id="rId6" imgW="380852" imgH="390270" progId="MS_ClipArt_Gallery.2">
                      <p:embed/>
                    </p:oleObj>
                  </mc:Choice>
                  <mc:Fallback>
                    <p:oleObj name="剪辑" r:id="rId6" imgW="380852" imgH="390270" progId="MS_ClipArt_Gallery.2">
                      <p:embed/>
                      <p:pic>
                        <p:nvPicPr>
                          <p:cNvPr id="103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3408" y="3360"/>
              <a:ext cx="94" cy="96"/>
            </p:xfrm>
            <a:graphic>
              <a:graphicData uri="http://schemas.openxmlformats.org/presentationml/2006/ole">
                <mc:AlternateContent xmlns:mc="http://schemas.openxmlformats.org/markup-compatibility/2006">
                  <mc:Choice xmlns:v="urn:schemas-microsoft-com:vml" Requires="v">
                    <p:oleObj spid="_x0000_s1169" name="剪辑" r:id="rId7" imgW="380852" imgH="390270" progId="MS_ClipArt_Gallery.2">
                      <p:embed/>
                    </p:oleObj>
                  </mc:Choice>
                  <mc:Fallback>
                    <p:oleObj name="剪辑" r:id="rId7" imgW="380852" imgH="390270" progId="MS_ClipArt_Gallery.2">
                      <p:embed/>
                      <p:pic>
                        <p:nvPicPr>
                          <p:cNvPr id="103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4176" y="2496"/>
              <a:ext cx="94" cy="96"/>
            </p:xfrm>
            <a:graphic>
              <a:graphicData uri="http://schemas.openxmlformats.org/presentationml/2006/ole">
                <mc:AlternateContent xmlns:mc="http://schemas.openxmlformats.org/markup-compatibility/2006">
                  <mc:Choice xmlns:v="urn:schemas-microsoft-com:vml" Requires="v">
                    <p:oleObj spid="_x0000_s1170" name="剪辑" r:id="rId8" imgW="380852" imgH="390270" progId="MS_ClipArt_Gallery.2">
                      <p:embed/>
                    </p:oleObj>
                  </mc:Choice>
                  <mc:Fallback>
                    <p:oleObj name="剪辑" r:id="rId8" imgW="380852" imgH="390270" progId="MS_ClipArt_Gallery.2">
                      <p:embed/>
                      <p:pic>
                        <p:nvPicPr>
                          <p:cNvPr id="103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4032" y="3360"/>
              <a:ext cx="94" cy="96"/>
            </p:xfrm>
            <a:graphic>
              <a:graphicData uri="http://schemas.openxmlformats.org/presentationml/2006/ole">
                <mc:AlternateContent xmlns:mc="http://schemas.openxmlformats.org/markup-compatibility/2006">
                  <mc:Choice xmlns:v="urn:schemas-microsoft-com:vml" Requires="v">
                    <p:oleObj spid="_x0000_s1171" name="剪辑" r:id="rId9" imgW="380852" imgH="390270" progId="MS_ClipArt_Gallery.2">
                      <p:embed/>
                    </p:oleObj>
                  </mc:Choice>
                  <mc:Fallback>
                    <p:oleObj name="剪辑" r:id="rId9" imgW="380852" imgH="390270" progId="MS_ClipArt_Gallery.2">
                      <p:embed/>
                      <p:pic>
                        <p:nvPicPr>
                          <p:cNvPr id="103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4176" y="3360"/>
              <a:ext cx="94" cy="96"/>
            </p:xfrm>
            <a:graphic>
              <a:graphicData uri="http://schemas.openxmlformats.org/presentationml/2006/ole">
                <mc:AlternateContent xmlns:mc="http://schemas.openxmlformats.org/markup-compatibility/2006">
                  <mc:Choice xmlns:v="urn:schemas-microsoft-com:vml" Requires="v">
                    <p:oleObj spid="_x0000_s1172" name="剪辑" r:id="rId10" imgW="380852" imgH="390270" progId="MS_ClipArt_Gallery.2">
                      <p:embed/>
                    </p:oleObj>
                  </mc:Choice>
                  <mc:Fallback>
                    <p:oleObj name="剪辑" r:id="rId10" imgW="380852" imgH="390270" progId="MS_ClipArt_Gallery.2">
                      <p:embed/>
                      <p:pic>
                        <p:nvPicPr>
                          <p:cNvPr id="1039"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19"/>
            <p:cNvGraphicFramePr>
              <a:graphicFrameLocks noChangeAspect="1"/>
            </p:cNvGraphicFramePr>
            <p:nvPr/>
          </p:nvGraphicFramePr>
          <p:xfrm>
            <a:off x="2880" y="2383"/>
            <a:ext cx="288" cy="323"/>
          </p:xfrm>
          <a:graphic>
            <a:graphicData uri="http://schemas.openxmlformats.org/presentationml/2006/ole">
              <mc:AlternateContent xmlns:mc="http://schemas.openxmlformats.org/markup-compatibility/2006">
                <mc:Choice xmlns:v="urn:schemas-microsoft-com:vml" Requires="v">
                  <p:oleObj spid="_x0000_s1173" name="公式" r:id="rId11" imgW="181068" imgH="200025" progId="Equation.3">
                    <p:embed/>
                  </p:oleObj>
                </mc:Choice>
                <mc:Fallback>
                  <p:oleObj name="公式" r:id="rId11" imgW="181068" imgH="200025" progId="Equation.3">
                    <p:embed/>
                    <p:pic>
                      <p:nvPicPr>
                        <p:cNvPr id="1031"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2383"/>
                          <a:ext cx="28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0"/>
            <p:cNvGraphicFramePr>
              <a:graphicFrameLocks noChangeAspect="1"/>
            </p:cNvGraphicFramePr>
            <p:nvPr/>
          </p:nvGraphicFramePr>
          <p:xfrm>
            <a:off x="2904" y="3255"/>
            <a:ext cx="256" cy="307"/>
          </p:xfrm>
          <a:graphic>
            <a:graphicData uri="http://schemas.openxmlformats.org/presentationml/2006/ole">
              <mc:AlternateContent xmlns:mc="http://schemas.openxmlformats.org/markup-compatibility/2006">
                <mc:Choice xmlns:v="urn:schemas-microsoft-com:vml" Requires="v">
                  <p:oleObj spid="_x0000_s1174" name="公式" r:id="rId13" imgW="152464" imgH="190564" progId="Equation.3">
                    <p:embed/>
                  </p:oleObj>
                </mc:Choice>
                <mc:Fallback>
                  <p:oleObj name="公式" r:id="rId13" imgW="152464" imgH="190564" progId="Equation.3">
                    <p:embed/>
                    <p:pic>
                      <p:nvPicPr>
                        <p:cNvPr id="1032"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4" y="3255"/>
                          <a:ext cx="256"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 name="Text Box 3"/>
          <p:cNvSpPr txBox="1">
            <a:spLocks noChangeArrowheads="1"/>
          </p:cNvSpPr>
          <p:nvPr/>
        </p:nvSpPr>
        <p:spPr bwMode="auto">
          <a:xfrm>
            <a:off x="340311" y="909552"/>
            <a:ext cx="8534400" cy="3108543"/>
          </a:xfrm>
          <a:prstGeom prst="rect">
            <a:avLst/>
          </a:prstGeom>
          <a:noFill/>
          <a:ln>
            <a:noFill/>
          </a:ln>
          <a:effectLst/>
          <a:extLst/>
        </p:spPr>
        <p:txBody>
          <a:bodyPr>
            <a:spAutoFit/>
          </a:bodyPr>
          <a:lstStyle/>
          <a:p>
            <a:pPr>
              <a:spcBef>
                <a:spcPct val="50000"/>
              </a:spcBef>
              <a:defRPr/>
            </a:pPr>
            <a:r>
              <a:rPr lang="zh-CN" altLang="en-US" sz="2800" dirty="0" smtClean="0">
                <a:solidFill>
                  <a:srgbClr val="7030A0"/>
                </a:solidFill>
                <a:effectLst>
                  <a:outerShdw blurRad="38100" dist="38100" dir="2700000" algn="tl">
                    <a:schemeClr val="accent3"/>
                  </a:outerShdw>
                </a:effectLst>
                <a:latin typeface="幼圆" pitchFamily="49" charset="-122"/>
              </a:rPr>
              <a:t> </a:t>
            </a:r>
            <a:r>
              <a:rPr lang="en-US" altLang="zh-CN" sz="2800" dirty="0" smtClean="0">
                <a:solidFill>
                  <a:srgbClr val="7030A0"/>
                </a:solidFill>
                <a:effectLst>
                  <a:outerShdw blurRad="38100" dist="38100" dir="2700000" algn="tl">
                    <a:schemeClr val="accent3"/>
                  </a:outerShdw>
                </a:effectLst>
                <a:latin typeface="幼圆" pitchFamily="49" charset="-122"/>
              </a:rPr>
              <a:t>1</a:t>
            </a:r>
            <a:r>
              <a:rPr lang="zh-CN" altLang="en-US" sz="2800" dirty="0" smtClean="0">
                <a:solidFill>
                  <a:srgbClr val="7030A0"/>
                </a:solidFill>
                <a:effectLst>
                  <a:outerShdw blurRad="38100" dist="38100" dir="2700000" algn="tl">
                    <a:schemeClr val="accent3"/>
                  </a:outerShdw>
                </a:effectLst>
                <a:latin typeface="幼圆" pitchFamily="49" charset="-122"/>
              </a:rPr>
              <a:t>、自发辐射</a:t>
            </a:r>
            <a:endParaRPr lang="en-US" altLang="zh-CN" sz="2800" dirty="0" smtClean="0">
              <a:solidFill>
                <a:srgbClr val="7030A0"/>
              </a:solidFill>
              <a:effectLst>
                <a:outerShdw blurRad="38100" dist="38100" dir="2700000" algn="tl">
                  <a:schemeClr val="accent3"/>
                </a:outerShdw>
              </a:effectLst>
              <a:latin typeface="幼圆" pitchFamily="49" charset="-122"/>
            </a:endParaRPr>
          </a:p>
          <a:p>
            <a:pPr>
              <a:spcBef>
                <a:spcPct val="50000"/>
              </a:spcBef>
              <a:defRPr/>
            </a:pPr>
            <a:r>
              <a:rPr lang="zh-CN" altLang="en-US" sz="2800" dirty="0" smtClean="0">
                <a:solidFill>
                  <a:srgbClr val="7030A0"/>
                </a:solidFill>
                <a:effectLst>
                  <a:outerShdw blurRad="38100" dist="38100" dir="2700000" algn="tl">
                    <a:schemeClr val="accent3"/>
                  </a:outerShdw>
                </a:effectLst>
                <a:latin typeface="幼圆" pitchFamily="49" charset="-122"/>
              </a:rPr>
              <a:t>   在</a:t>
            </a:r>
            <a:r>
              <a:rPr lang="zh-CN" altLang="en-US" sz="2800" dirty="0">
                <a:solidFill>
                  <a:srgbClr val="7030A0"/>
                </a:solidFill>
                <a:effectLst>
                  <a:outerShdw blurRad="38100" dist="38100" dir="2700000" algn="tl">
                    <a:schemeClr val="accent3"/>
                  </a:outerShdw>
                </a:effectLst>
                <a:latin typeface="幼圆" pitchFamily="49" charset="-122"/>
              </a:rPr>
              <a:t>原子中电子绕原子核转动，电子可能处于不同的分立能级上</a:t>
            </a:r>
            <a:r>
              <a:rPr lang="zh-CN" altLang="en-US" sz="2800" dirty="0" smtClean="0">
                <a:solidFill>
                  <a:srgbClr val="7030A0"/>
                </a:solidFill>
                <a:effectLst>
                  <a:outerShdw blurRad="38100" dist="38100" dir="2700000" algn="tl">
                    <a:schemeClr val="accent3"/>
                  </a:outerShdw>
                </a:effectLst>
                <a:latin typeface="幼圆" pitchFamily="49" charset="-122"/>
              </a:rPr>
              <a:t>；能量</a:t>
            </a:r>
            <a:r>
              <a:rPr lang="zh-CN" altLang="en-US" sz="2800" dirty="0">
                <a:solidFill>
                  <a:srgbClr val="7030A0"/>
                </a:solidFill>
                <a:effectLst>
                  <a:outerShdw blurRad="38100" dist="38100" dir="2700000" algn="tl">
                    <a:schemeClr val="accent3"/>
                  </a:outerShdw>
                </a:effectLst>
                <a:latin typeface="幼圆" pitchFamily="49" charset="-122"/>
              </a:rPr>
              <a:t>最低的能级成为基态，其余称为激发态。电子处于激发态的寿命均较短，一般为</a:t>
            </a:r>
            <a:r>
              <a:rPr lang="en-US" altLang="zh-CN" sz="2800" dirty="0">
                <a:solidFill>
                  <a:srgbClr val="7030A0"/>
                </a:solidFill>
                <a:effectLst>
                  <a:outerShdw blurRad="38100" dist="38100" dir="2700000" algn="tl">
                    <a:schemeClr val="accent3"/>
                  </a:outerShdw>
                </a:effectLst>
                <a:latin typeface="幼圆" pitchFamily="49" charset="-122"/>
              </a:rPr>
              <a:t>10</a:t>
            </a:r>
            <a:r>
              <a:rPr lang="en-US" altLang="zh-CN" sz="2800" baseline="30000" dirty="0">
                <a:solidFill>
                  <a:srgbClr val="7030A0"/>
                </a:solidFill>
                <a:effectLst>
                  <a:outerShdw blurRad="38100" dist="38100" dir="2700000" algn="tl">
                    <a:schemeClr val="accent3"/>
                  </a:outerShdw>
                </a:effectLst>
                <a:latin typeface="幼圆" pitchFamily="49" charset="-122"/>
              </a:rPr>
              <a:t>-8</a:t>
            </a:r>
            <a:r>
              <a:rPr lang="en-US" altLang="zh-CN" sz="2800" dirty="0">
                <a:solidFill>
                  <a:srgbClr val="7030A0"/>
                </a:solidFill>
                <a:effectLst>
                  <a:outerShdw blurRad="38100" dist="38100" dir="2700000" algn="tl">
                    <a:schemeClr val="accent3"/>
                  </a:outerShdw>
                </a:effectLst>
                <a:latin typeface="幼圆" pitchFamily="49" charset="-122"/>
              </a:rPr>
              <a:t>s</a:t>
            </a:r>
            <a:r>
              <a:rPr lang="zh-CN" altLang="en-US" sz="2800" dirty="0" smtClean="0">
                <a:solidFill>
                  <a:srgbClr val="7030A0"/>
                </a:solidFill>
                <a:effectLst>
                  <a:outerShdw blurRad="38100" dist="38100" dir="2700000" algn="tl">
                    <a:schemeClr val="accent3"/>
                  </a:outerShdw>
                </a:effectLst>
                <a:latin typeface="幼圆" pitchFamily="49" charset="-122"/>
              </a:rPr>
              <a:t>。</a:t>
            </a:r>
            <a:endParaRPr lang="en-US" altLang="zh-CN" sz="2800" dirty="0" smtClean="0">
              <a:solidFill>
                <a:srgbClr val="7030A0"/>
              </a:solidFill>
              <a:effectLst>
                <a:outerShdw blurRad="38100" dist="38100" dir="2700000" algn="tl">
                  <a:schemeClr val="accent3"/>
                </a:outerShdw>
              </a:effectLst>
              <a:latin typeface="幼圆" pitchFamily="49" charset="-122"/>
            </a:endParaRPr>
          </a:p>
          <a:p>
            <a:pPr>
              <a:spcBef>
                <a:spcPct val="50000"/>
              </a:spcBef>
              <a:defRPr/>
            </a:pPr>
            <a:r>
              <a:rPr lang="zh-CN" altLang="en-US" sz="2800" dirty="0" smtClean="0">
                <a:solidFill>
                  <a:srgbClr val="FFFF00"/>
                </a:solidFill>
                <a:effectLst>
                  <a:outerShdw blurRad="38100" dist="38100" dir="2700000" algn="tl">
                    <a:schemeClr val="accent3"/>
                  </a:outerShdw>
                </a:effectLst>
                <a:latin typeface="幼圆" pitchFamily="49" charset="-122"/>
              </a:rPr>
              <a:t>  电子</a:t>
            </a:r>
            <a:r>
              <a:rPr lang="zh-CN" altLang="en-US" sz="2800" dirty="0">
                <a:solidFill>
                  <a:srgbClr val="FFFF00"/>
                </a:solidFill>
                <a:effectLst>
                  <a:outerShdw blurRad="38100" dist="38100" dir="2700000" algn="tl">
                    <a:schemeClr val="accent3"/>
                  </a:outerShdw>
                </a:effectLst>
                <a:latin typeface="幼圆" pitchFamily="49" charset="-122"/>
              </a:rPr>
              <a:t>会自发地从高能级的激发态（</a:t>
            </a:r>
            <a:r>
              <a:rPr lang="en-US" altLang="zh-CN" sz="2800" i="1" dirty="0" err="1">
                <a:solidFill>
                  <a:srgbClr val="FFFF00"/>
                </a:solidFill>
                <a:effectLst>
                  <a:outerShdw blurRad="38100" dist="38100" dir="2700000" algn="tl">
                    <a:schemeClr val="accent3"/>
                  </a:outerShdw>
                </a:effectLst>
              </a:rPr>
              <a:t>E</a:t>
            </a:r>
            <a:r>
              <a:rPr lang="en-US" altLang="zh-CN" sz="2800" i="1" baseline="-25000" dirty="0" err="1">
                <a:solidFill>
                  <a:srgbClr val="FFFF00"/>
                </a:solidFill>
                <a:effectLst>
                  <a:outerShdw blurRad="38100" dist="38100" dir="2700000" algn="tl">
                    <a:schemeClr val="accent3"/>
                  </a:outerShdw>
                </a:effectLst>
              </a:rPr>
              <a:t>j</a:t>
            </a:r>
            <a:r>
              <a:rPr lang="zh-CN" altLang="en-US" sz="2800" dirty="0">
                <a:solidFill>
                  <a:srgbClr val="FFFF00"/>
                </a:solidFill>
                <a:effectLst>
                  <a:outerShdw blurRad="38100" dist="38100" dir="2700000" algn="tl">
                    <a:schemeClr val="accent3"/>
                  </a:outerShdw>
                </a:effectLst>
                <a:latin typeface="幼圆" pitchFamily="49" charset="-122"/>
              </a:rPr>
              <a:t>）跃迁到低能级（</a:t>
            </a:r>
            <a:r>
              <a:rPr lang="en-US" altLang="zh-CN" sz="2800" i="1" dirty="0" err="1">
                <a:solidFill>
                  <a:srgbClr val="FFFF00"/>
                </a:solidFill>
                <a:effectLst>
                  <a:outerShdw blurRad="38100" dist="38100" dir="2700000" algn="tl">
                    <a:schemeClr val="accent3"/>
                  </a:outerShdw>
                </a:effectLst>
              </a:rPr>
              <a:t>E</a:t>
            </a:r>
            <a:r>
              <a:rPr lang="en-US" altLang="zh-CN" sz="2800" i="1" baseline="-25000" dirty="0" err="1">
                <a:solidFill>
                  <a:srgbClr val="FFFF00"/>
                </a:solidFill>
                <a:effectLst>
                  <a:outerShdw blurRad="38100" dist="38100" dir="2700000" algn="tl">
                    <a:schemeClr val="accent3"/>
                  </a:outerShdw>
                </a:effectLst>
              </a:rPr>
              <a:t>i</a:t>
            </a:r>
            <a:r>
              <a:rPr lang="zh-CN" altLang="en-US" sz="2800" dirty="0">
                <a:solidFill>
                  <a:srgbClr val="FFFF00"/>
                </a:solidFill>
                <a:effectLst>
                  <a:outerShdw blurRad="38100" dist="38100" dir="2700000" algn="tl">
                    <a:schemeClr val="accent3"/>
                  </a:outerShdw>
                </a:effectLst>
                <a:latin typeface="幼圆" pitchFamily="49" charset="-122"/>
              </a:rPr>
              <a:t>），并辐射出一个</a:t>
            </a:r>
          </a:p>
        </p:txBody>
      </p:sp>
      <p:sp>
        <p:nvSpPr>
          <p:cNvPr id="21" name="Text Box 5"/>
          <p:cNvSpPr txBox="1">
            <a:spLocks noChangeArrowheads="1"/>
          </p:cNvSpPr>
          <p:nvPr/>
        </p:nvSpPr>
        <p:spPr bwMode="auto">
          <a:xfrm>
            <a:off x="359361" y="3981629"/>
            <a:ext cx="4038600" cy="2031325"/>
          </a:xfrm>
          <a:prstGeom prst="rect">
            <a:avLst/>
          </a:prstGeom>
          <a:noFill/>
          <a:ln>
            <a:noFill/>
          </a:ln>
          <a:effectLst/>
          <a:extLst/>
        </p:spPr>
        <p:txBody>
          <a:bodyPr>
            <a:spAutoFit/>
          </a:bodyPr>
          <a:lstStyle/>
          <a:p>
            <a:pPr>
              <a:spcBef>
                <a:spcPct val="50000"/>
              </a:spcBef>
              <a:defRPr/>
            </a:pPr>
            <a:r>
              <a:rPr lang="zh-CN" altLang="en-US" sz="2800" dirty="0">
                <a:solidFill>
                  <a:srgbClr val="FFFF00"/>
                </a:solidFill>
                <a:effectLst>
                  <a:outerShdw blurRad="38100" dist="38100" dir="2700000" algn="tl">
                    <a:schemeClr val="accent3"/>
                  </a:outerShdw>
                </a:effectLst>
                <a:latin typeface="幼圆" pitchFamily="49" charset="-122"/>
              </a:rPr>
              <a:t>光子，这种辐射称作自发辐射</a:t>
            </a:r>
            <a:r>
              <a:rPr lang="zh-CN" altLang="en-US" sz="2800" dirty="0" smtClean="0">
                <a:solidFill>
                  <a:srgbClr val="FFFF00"/>
                </a:solidFill>
                <a:effectLst>
                  <a:outerShdw blurRad="38100" dist="38100" dir="2700000" algn="tl">
                    <a:schemeClr val="accent3"/>
                  </a:outerShdw>
                </a:effectLst>
                <a:latin typeface="幼圆" pitchFamily="49" charset="-122"/>
              </a:rPr>
              <a:t>。</a:t>
            </a:r>
            <a:endParaRPr lang="en-US" altLang="zh-CN" sz="2800" dirty="0" smtClean="0">
              <a:solidFill>
                <a:srgbClr val="FFFF00"/>
              </a:solidFill>
              <a:effectLst>
                <a:outerShdw blurRad="38100" dist="38100" dir="2700000" algn="tl">
                  <a:schemeClr val="accent3"/>
                </a:outerShdw>
              </a:effectLst>
              <a:latin typeface="幼圆" pitchFamily="49" charset="-122"/>
            </a:endParaRPr>
          </a:p>
          <a:p>
            <a:pPr>
              <a:spcBef>
                <a:spcPct val="50000"/>
              </a:spcBef>
              <a:defRPr/>
            </a:pPr>
            <a:r>
              <a:rPr lang="zh-CN" altLang="en-US" sz="2800" dirty="0" smtClean="0">
                <a:solidFill>
                  <a:srgbClr val="7030A0"/>
                </a:solidFill>
                <a:effectLst>
                  <a:outerShdw blurRad="38100" dist="38100" dir="2700000" algn="tl">
                    <a:schemeClr val="accent3"/>
                  </a:outerShdw>
                </a:effectLst>
                <a:latin typeface="幼圆" pitchFamily="49" charset="-122"/>
              </a:rPr>
              <a:t>辐射</a:t>
            </a:r>
            <a:r>
              <a:rPr lang="zh-CN" altLang="en-US" sz="2800" dirty="0">
                <a:solidFill>
                  <a:srgbClr val="7030A0"/>
                </a:solidFill>
                <a:effectLst>
                  <a:outerShdw blurRad="38100" dist="38100" dir="2700000" algn="tl">
                    <a:schemeClr val="accent3"/>
                  </a:outerShdw>
                </a:effectLst>
                <a:latin typeface="幼圆" pitchFamily="49" charset="-122"/>
              </a:rPr>
              <a:t>的光子频率满足玻尔</a:t>
            </a:r>
            <a:r>
              <a:rPr lang="zh-CN" altLang="en-US" sz="2800" dirty="0" smtClean="0">
                <a:solidFill>
                  <a:srgbClr val="7030A0"/>
                </a:solidFill>
                <a:effectLst>
                  <a:outerShdw blurRad="38100" dist="38100" dir="2700000" algn="tl">
                    <a:schemeClr val="accent3"/>
                  </a:outerShdw>
                </a:effectLst>
                <a:latin typeface="幼圆" pitchFamily="49" charset="-122"/>
              </a:rPr>
              <a:t>公式：</a:t>
            </a:r>
            <a:endParaRPr lang="zh-CN" altLang="en-US" sz="2800" dirty="0">
              <a:solidFill>
                <a:srgbClr val="7030A0"/>
              </a:solidFill>
              <a:effectLst>
                <a:outerShdw blurRad="38100" dist="38100" dir="2700000" algn="tl">
                  <a:schemeClr val="accent3"/>
                </a:outerShdw>
              </a:effectLst>
              <a:latin typeface="幼圆" pitchFamily="49" charset="-122"/>
            </a:endParaRPr>
          </a:p>
        </p:txBody>
      </p:sp>
      <p:graphicFrame>
        <p:nvGraphicFramePr>
          <p:cNvPr id="22" name="Object 6"/>
          <p:cNvGraphicFramePr>
            <a:graphicFrameLocks noChangeAspect="1"/>
          </p:cNvGraphicFramePr>
          <p:nvPr>
            <p:extLst>
              <p:ext uri="{D42A27DB-BD31-4B8C-83A1-F6EECF244321}">
                <p14:modId xmlns:p14="http://schemas.microsoft.com/office/powerpoint/2010/main" val="1797928899"/>
              </p:ext>
            </p:extLst>
          </p:nvPr>
        </p:nvGraphicFramePr>
        <p:xfrm>
          <a:off x="1469023" y="5887376"/>
          <a:ext cx="2028825" cy="579437"/>
        </p:xfrm>
        <a:graphic>
          <a:graphicData uri="http://schemas.openxmlformats.org/presentationml/2006/ole">
            <mc:AlternateContent xmlns:mc="http://schemas.openxmlformats.org/markup-compatibility/2006">
              <mc:Choice xmlns:v="urn:schemas-microsoft-com:vml" Requires="v">
                <p:oleObj spid="_x0000_s1175" name="Equation" r:id="rId15" imgW="800100" imgH="200025" progId="Equation.3">
                  <p:embed/>
                </p:oleObj>
              </mc:Choice>
              <mc:Fallback>
                <p:oleObj name="Equation" r:id="rId15" imgW="800100" imgH="200025" progId="Equation.3">
                  <p:embed/>
                  <p:pic>
                    <p:nvPicPr>
                      <p:cNvPr id="8807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9023" y="5887376"/>
                        <a:ext cx="2028825"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Group 21"/>
          <p:cNvGrpSpPr>
            <a:grpSpLocks/>
          </p:cNvGrpSpPr>
          <p:nvPr/>
        </p:nvGrpSpPr>
        <p:grpSpPr bwMode="auto">
          <a:xfrm>
            <a:off x="6664911" y="4363376"/>
            <a:ext cx="149225" cy="1066800"/>
            <a:chOff x="3936" y="2496"/>
            <a:chExt cx="94" cy="672"/>
          </a:xfrm>
        </p:grpSpPr>
        <p:graphicFrame>
          <p:nvGraphicFramePr>
            <p:cNvPr id="24" name="Object 22"/>
            <p:cNvGraphicFramePr>
              <a:graphicFrameLocks noChangeAspect="1"/>
            </p:cNvGraphicFramePr>
            <p:nvPr/>
          </p:nvGraphicFramePr>
          <p:xfrm>
            <a:off x="3936" y="2496"/>
            <a:ext cx="94" cy="96"/>
          </p:xfrm>
          <a:graphic>
            <a:graphicData uri="http://schemas.openxmlformats.org/presentationml/2006/ole">
              <mc:AlternateContent xmlns:mc="http://schemas.openxmlformats.org/markup-compatibility/2006">
                <mc:Choice xmlns:v="urn:schemas-microsoft-com:vml" Requires="v">
                  <p:oleObj spid="_x0000_s1176" name="剪辑" r:id="rId17" imgW="380852" imgH="390270" progId="MS_ClipArt_Gallery.2">
                    <p:embed/>
                  </p:oleObj>
                </mc:Choice>
                <mc:Fallback>
                  <p:oleObj name="剪辑" r:id="rId17" imgW="380852" imgH="390270" progId="MS_ClipArt_Gallery.2">
                    <p:embed/>
                    <p:pic>
                      <p:nvPicPr>
                        <p:cNvPr id="103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23"/>
            <p:cNvSpPr>
              <a:spLocks noChangeShapeType="1"/>
            </p:cNvSpPr>
            <p:nvPr/>
          </p:nvSpPr>
          <p:spPr bwMode="auto">
            <a:xfrm>
              <a:off x="3984" y="2640"/>
              <a:ext cx="0" cy="528"/>
            </a:xfrm>
            <a:prstGeom prst="line">
              <a:avLst/>
            </a:prstGeom>
            <a:noFill/>
            <a:ln w="28575">
              <a:solidFill>
                <a:schemeClr val="hlink"/>
              </a:solidFill>
              <a:round/>
              <a:headEnd/>
              <a:tailEnd type="triangle" w="sm" len="lg"/>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6" name="Group 42"/>
          <p:cNvGrpSpPr>
            <a:grpSpLocks/>
          </p:cNvGrpSpPr>
          <p:nvPr/>
        </p:nvGrpSpPr>
        <p:grpSpPr bwMode="auto">
          <a:xfrm>
            <a:off x="6664911" y="4668176"/>
            <a:ext cx="1295400" cy="1219200"/>
            <a:chOff x="4176" y="2688"/>
            <a:chExt cx="816" cy="768"/>
          </a:xfrm>
        </p:grpSpPr>
        <p:graphicFrame>
          <p:nvGraphicFramePr>
            <p:cNvPr id="27" name="Object 24"/>
            <p:cNvGraphicFramePr>
              <a:graphicFrameLocks noChangeAspect="1"/>
            </p:cNvGraphicFramePr>
            <p:nvPr/>
          </p:nvGraphicFramePr>
          <p:xfrm>
            <a:off x="4176" y="3360"/>
            <a:ext cx="94" cy="96"/>
          </p:xfrm>
          <a:graphic>
            <a:graphicData uri="http://schemas.openxmlformats.org/presentationml/2006/ole">
              <mc:AlternateContent xmlns:mc="http://schemas.openxmlformats.org/markup-compatibility/2006">
                <mc:Choice xmlns:v="urn:schemas-microsoft-com:vml" Requires="v">
                  <p:oleObj spid="_x0000_s1177" name="剪辑" r:id="rId18" imgW="380852" imgH="390270" progId="MS_ClipArt_Gallery.2">
                    <p:embed/>
                  </p:oleObj>
                </mc:Choice>
                <mc:Fallback>
                  <p:oleObj name="剪辑" r:id="rId18" imgW="380852" imgH="390270" progId="MS_ClipArt_Gallery.2">
                    <p:embed/>
                    <p:pic>
                      <p:nvPicPr>
                        <p:cNvPr id="1027"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 name="Group 25"/>
            <p:cNvGrpSpPr>
              <a:grpSpLocks/>
            </p:cNvGrpSpPr>
            <p:nvPr/>
          </p:nvGrpSpPr>
          <p:grpSpPr bwMode="auto">
            <a:xfrm>
              <a:off x="4568" y="2688"/>
              <a:ext cx="424" cy="352"/>
              <a:chOff x="4328" y="2688"/>
              <a:chExt cx="424" cy="352"/>
            </a:xfrm>
          </p:grpSpPr>
          <p:grpSp>
            <p:nvGrpSpPr>
              <p:cNvPr id="29" name="Group 26"/>
              <p:cNvGrpSpPr>
                <a:grpSpLocks/>
              </p:cNvGrpSpPr>
              <p:nvPr/>
            </p:nvGrpSpPr>
            <p:grpSpPr bwMode="auto">
              <a:xfrm>
                <a:off x="4328" y="2928"/>
                <a:ext cx="424" cy="112"/>
                <a:chOff x="4328" y="2928"/>
                <a:chExt cx="424" cy="112"/>
              </a:xfrm>
            </p:grpSpPr>
            <p:graphicFrame>
              <p:nvGraphicFramePr>
                <p:cNvPr id="31" name="Object 27"/>
                <p:cNvGraphicFramePr>
                  <a:graphicFrameLocks noChangeAspect="1"/>
                </p:cNvGraphicFramePr>
                <p:nvPr/>
              </p:nvGraphicFramePr>
              <p:xfrm>
                <a:off x="4328" y="2936"/>
                <a:ext cx="94" cy="96"/>
              </p:xfrm>
              <a:graphic>
                <a:graphicData uri="http://schemas.openxmlformats.org/presentationml/2006/ole">
                  <mc:AlternateContent xmlns:mc="http://schemas.openxmlformats.org/markup-compatibility/2006">
                    <mc:Choice xmlns:v="urn:schemas-microsoft-com:vml" Requires="v">
                      <p:oleObj spid="_x0000_s1178" name="Clip" r:id="rId19" imgW="380852" imgH="390270" progId="MS_ClipArt_Gallery.2">
                        <p:embed/>
                      </p:oleObj>
                    </mc:Choice>
                    <mc:Fallback>
                      <p:oleObj name="Clip" r:id="rId19" imgW="380852" imgH="390270" progId="MS_ClipArt_Gallery.2">
                        <p:embed/>
                        <p:pic>
                          <p:nvPicPr>
                            <p:cNvPr id="1029"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8" y="293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Freeform 28"/>
                <p:cNvSpPr>
                  <a:spLocks/>
                </p:cNvSpPr>
                <p:nvPr/>
              </p:nvSpPr>
              <p:spPr bwMode="auto">
                <a:xfrm>
                  <a:off x="4416" y="2928"/>
                  <a:ext cx="336" cy="112"/>
                </a:xfrm>
                <a:custGeom>
                  <a:avLst/>
                  <a:gdLst>
                    <a:gd name="T0" fmla="*/ 0 w 336"/>
                    <a:gd name="T1" fmla="*/ 56 h 112"/>
                    <a:gd name="T2" fmla="*/ 48 w 336"/>
                    <a:gd name="T3" fmla="*/ 8 h 112"/>
                    <a:gd name="T4" fmla="*/ 96 w 336"/>
                    <a:gd name="T5" fmla="*/ 104 h 112"/>
                    <a:gd name="T6" fmla="*/ 144 w 336"/>
                    <a:gd name="T7" fmla="*/ 56 h 112"/>
                    <a:gd name="T8" fmla="*/ 336 w 336"/>
                    <a:gd name="T9" fmla="*/ 56 h 112"/>
                  </a:gdLst>
                  <a:ahLst/>
                  <a:cxnLst>
                    <a:cxn ang="0">
                      <a:pos x="T0" y="T1"/>
                    </a:cxn>
                    <a:cxn ang="0">
                      <a:pos x="T2" y="T3"/>
                    </a:cxn>
                    <a:cxn ang="0">
                      <a:pos x="T4" y="T5"/>
                    </a:cxn>
                    <a:cxn ang="0">
                      <a:pos x="T6" y="T7"/>
                    </a:cxn>
                    <a:cxn ang="0">
                      <a:pos x="T8" y="T9"/>
                    </a:cxn>
                  </a:cxnLst>
                  <a:rect l="0" t="0" r="r" b="b"/>
                  <a:pathLst>
                    <a:path w="336" h="112">
                      <a:moveTo>
                        <a:pt x="0" y="56"/>
                      </a:moveTo>
                      <a:cubicBezTo>
                        <a:pt x="16" y="28"/>
                        <a:pt x="32" y="0"/>
                        <a:pt x="48" y="8"/>
                      </a:cubicBezTo>
                      <a:cubicBezTo>
                        <a:pt x="64" y="16"/>
                        <a:pt x="80" y="96"/>
                        <a:pt x="96" y="104"/>
                      </a:cubicBezTo>
                      <a:cubicBezTo>
                        <a:pt x="112" y="112"/>
                        <a:pt x="104" y="64"/>
                        <a:pt x="144" y="56"/>
                      </a:cubicBezTo>
                      <a:cubicBezTo>
                        <a:pt x="184" y="48"/>
                        <a:pt x="304" y="56"/>
                        <a:pt x="336" y="56"/>
                      </a:cubicBezTo>
                    </a:path>
                  </a:pathLst>
                </a:custGeom>
                <a:noFill/>
                <a:ln w="19050" cmpd="sng">
                  <a:solidFill>
                    <a:schemeClr val="accent2"/>
                  </a:solidFill>
                  <a:round/>
                  <a:headEnd/>
                  <a:tailEnd type="arrow" w="med" len="lg"/>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30" name="Object 29"/>
              <p:cNvGraphicFramePr>
                <a:graphicFrameLocks noChangeAspect="1"/>
              </p:cNvGraphicFramePr>
              <p:nvPr/>
            </p:nvGraphicFramePr>
            <p:xfrm>
              <a:off x="4368" y="2688"/>
              <a:ext cx="288" cy="237"/>
            </p:xfrm>
            <a:graphic>
              <a:graphicData uri="http://schemas.openxmlformats.org/presentationml/2006/ole">
                <mc:AlternateContent xmlns:mc="http://schemas.openxmlformats.org/markup-compatibility/2006">
                  <mc:Choice xmlns:v="urn:schemas-microsoft-com:vml" Requires="v">
                    <p:oleObj spid="_x0000_s1179" name="公式" r:id="rId21" imgW="181068" imgH="142991" progId="Equation.3">
                      <p:embed/>
                    </p:oleObj>
                  </mc:Choice>
                  <mc:Fallback>
                    <p:oleObj name="公式" r:id="rId21" imgW="181068" imgH="142991" progId="Equation.3">
                      <p:embed/>
                      <p:pic>
                        <p:nvPicPr>
                          <p:cNvPr id="1028"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8" y="2688"/>
                            <a:ext cx="28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407413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065" y="248573"/>
            <a:ext cx="6141425" cy="769441"/>
          </a:xfrm>
          <a:prstGeom prst="rect">
            <a:avLst/>
          </a:prstGeom>
          <a:noFill/>
        </p:spPr>
        <p:txBody>
          <a:bodyPr wrap="none" rtlCol="0">
            <a:spAutoFit/>
          </a:bodyPr>
          <a:lstStyle/>
          <a:p>
            <a:r>
              <a:rPr lang="zh-CN" altLang="en-US" sz="4400" dirty="0" smtClean="0">
                <a:solidFill>
                  <a:srgbClr val="002060"/>
                </a:solidFill>
                <a:effectLst>
                  <a:outerShdw blurRad="50800" dist="50800" algn="l" rotWithShape="0">
                    <a:prstClr val="black">
                      <a:alpha val="68000"/>
                    </a:prstClr>
                  </a:outerShdw>
                </a:effectLst>
              </a:rPr>
              <a:t>一、自发辐射  受激辐射</a:t>
            </a:r>
            <a:endParaRPr lang="zh-CN" altLang="en-US" sz="4400" dirty="0">
              <a:solidFill>
                <a:srgbClr val="002060"/>
              </a:solidFill>
              <a:effectLst>
                <a:outerShdw blurRad="50800" dist="50800" algn="l" rotWithShape="0">
                  <a:prstClr val="black">
                    <a:alpha val="68000"/>
                  </a:prstClr>
                </a:outerShdw>
              </a:effectLst>
            </a:endParaRPr>
          </a:p>
        </p:txBody>
      </p:sp>
      <p:sp>
        <p:nvSpPr>
          <p:cNvPr id="33" name="文本框 32"/>
          <p:cNvSpPr txBox="1"/>
          <p:nvPr/>
        </p:nvSpPr>
        <p:spPr>
          <a:xfrm>
            <a:off x="379413" y="1008767"/>
            <a:ext cx="8370162" cy="3416320"/>
          </a:xfrm>
          <a:prstGeom prst="rect">
            <a:avLst/>
          </a:prstGeom>
          <a:noFill/>
        </p:spPr>
        <p:txBody>
          <a:bodyPr wrap="square" rtlCol="0">
            <a:spAutoFit/>
          </a:bodyPr>
          <a:lstStyle/>
          <a:p>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2. </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光吸收</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en-US" altLang="zh-CN"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  </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当原子钟的电子处于低能级</a:t>
            </a:r>
            <a:r>
              <a:rPr lang="en-US" altLang="zh-CN" sz="3600" dirty="0" err="1"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Ei</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时，若外来光子的能量</a:t>
            </a:r>
            <a:r>
              <a:rPr lang="en-US" altLang="zh-CN" sz="3600" dirty="0" err="1"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hv</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恰等于激发态的高能级</a:t>
            </a:r>
            <a:r>
              <a:rPr lang="en-US" altLang="zh-CN" sz="3600" dirty="0" err="1"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Ej</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与</a:t>
            </a:r>
            <a:r>
              <a:rPr lang="en-US" altLang="zh-CN" sz="3600" dirty="0" err="1"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Ei</a:t>
            </a:r>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的能量差，那么原子就会吸收光子的能量，并从低能级</a:t>
            </a:r>
            <a:endParaRPr lang="en-US" altLang="zh-CN"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a:p>
            <a:r>
              <a:rPr lang="zh-CN" altLang="en-US" sz="3600" dirty="0" smtClean="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rPr>
              <a:t>往高低能级跃迁。</a:t>
            </a:r>
            <a:endParaRPr lang="zh-CN" altLang="en-US" sz="3600" dirty="0">
              <a:solidFill>
                <a:srgbClr val="7030A0"/>
              </a:solidFill>
              <a:effectLst>
                <a:outerShdw blurRad="127000" dist="63500" algn="l" rotWithShape="0">
                  <a:schemeClr val="accent3">
                    <a:alpha val="74000"/>
                  </a:schemeClr>
                </a:outerShdw>
              </a:effectLst>
              <a:latin typeface="华文楷体" panose="02010600040101010101" pitchFamily="2" charset="-122"/>
              <a:ea typeface="华文楷体" panose="02010600040101010101" pitchFamily="2" charset="-122"/>
            </a:endParaRPr>
          </a:p>
        </p:txBody>
      </p:sp>
      <p:grpSp>
        <p:nvGrpSpPr>
          <p:cNvPr id="34" name="Group 47"/>
          <p:cNvGrpSpPr>
            <a:grpSpLocks/>
          </p:cNvGrpSpPr>
          <p:nvPr/>
        </p:nvGrpSpPr>
        <p:grpSpPr bwMode="auto">
          <a:xfrm>
            <a:off x="4343400" y="3429000"/>
            <a:ext cx="4495800" cy="2971800"/>
            <a:chOff x="2736" y="2160"/>
            <a:chExt cx="2832" cy="1872"/>
          </a:xfrm>
        </p:grpSpPr>
        <p:grpSp>
          <p:nvGrpSpPr>
            <p:cNvPr id="35" name="Group 4"/>
            <p:cNvGrpSpPr>
              <a:grpSpLocks/>
            </p:cNvGrpSpPr>
            <p:nvPr/>
          </p:nvGrpSpPr>
          <p:grpSpPr bwMode="auto">
            <a:xfrm>
              <a:off x="2736" y="2160"/>
              <a:ext cx="2832" cy="1872"/>
              <a:chOff x="2496" y="2016"/>
              <a:chExt cx="2832" cy="1872"/>
            </a:xfrm>
          </p:grpSpPr>
          <p:sp>
            <p:nvSpPr>
              <p:cNvPr id="38" name="Rectangle 5"/>
              <p:cNvSpPr>
                <a:spLocks noChangeArrowheads="1"/>
              </p:cNvSpPr>
              <p:nvPr/>
            </p:nvSpPr>
            <p:spPr bwMode="auto">
              <a:xfrm>
                <a:off x="2496" y="2016"/>
                <a:ext cx="2832" cy="1872"/>
              </a:xfrm>
              <a:prstGeom prst="rect">
                <a:avLst/>
              </a:prstGeom>
              <a:solidFill>
                <a:schemeClr val="bg2"/>
              </a:solidFill>
              <a:ln w="9525">
                <a:solidFill>
                  <a:schemeClr val="tx1"/>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 name="Line 6"/>
              <p:cNvSpPr>
                <a:spLocks noChangeShapeType="1"/>
              </p:cNvSpPr>
              <p:nvPr/>
            </p:nvSpPr>
            <p:spPr bwMode="auto">
              <a:xfrm>
                <a:off x="2928" y="2592"/>
                <a:ext cx="1872" cy="0"/>
              </a:xfrm>
              <a:prstGeom prst="line">
                <a:avLst/>
              </a:prstGeom>
              <a:noFill/>
              <a:ln w="19050">
                <a:solidFill>
                  <a:schemeClr val="tx2"/>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Line 7"/>
              <p:cNvSpPr>
                <a:spLocks noChangeShapeType="1"/>
              </p:cNvSpPr>
              <p:nvPr/>
            </p:nvSpPr>
            <p:spPr bwMode="auto">
              <a:xfrm>
                <a:off x="2928" y="3456"/>
                <a:ext cx="1872" cy="0"/>
              </a:xfrm>
              <a:prstGeom prst="line">
                <a:avLst/>
              </a:prstGeom>
              <a:noFill/>
              <a:ln w="19050">
                <a:solidFill>
                  <a:schemeClr val="tx2"/>
                </a:solidFill>
                <a:round/>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 name="Object 8"/>
              <p:cNvGraphicFramePr>
                <a:graphicFrameLocks noChangeAspect="1"/>
              </p:cNvGraphicFramePr>
              <p:nvPr/>
            </p:nvGraphicFramePr>
            <p:xfrm>
              <a:off x="3408" y="2496"/>
              <a:ext cx="94" cy="96"/>
            </p:xfrm>
            <a:graphic>
              <a:graphicData uri="http://schemas.openxmlformats.org/presentationml/2006/ole">
                <mc:AlternateContent xmlns:mc="http://schemas.openxmlformats.org/markup-compatibility/2006">
                  <mc:Choice xmlns:v="urn:schemas-microsoft-com:vml" Requires="v">
                    <p:oleObj spid="_x0000_s2176" name="剪辑" r:id="rId3" imgW="380852" imgH="390270" progId="MS_ClipArt_Gallery.2">
                      <p:embed/>
                    </p:oleObj>
                  </mc:Choice>
                  <mc:Fallback>
                    <p:oleObj name="剪辑" r:id="rId3" imgW="380852" imgH="390270" progId="MS_ClipArt_Gallery.2">
                      <p:embed/>
                      <p:pic>
                        <p:nvPicPr>
                          <p:cNvPr id="205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9"/>
              <p:cNvGraphicFramePr>
                <a:graphicFrameLocks noChangeAspect="1"/>
              </p:cNvGraphicFramePr>
              <p:nvPr/>
            </p:nvGraphicFramePr>
            <p:xfrm>
              <a:off x="3216" y="3360"/>
              <a:ext cx="94" cy="96"/>
            </p:xfrm>
            <a:graphic>
              <a:graphicData uri="http://schemas.openxmlformats.org/presentationml/2006/ole">
                <mc:AlternateContent xmlns:mc="http://schemas.openxmlformats.org/markup-compatibility/2006">
                  <mc:Choice xmlns:v="urn:schemas-microsoft-com:vml" Requires="v">
                    <p:oleObj spid="_x0000_s2177" name="剪辑" r:id="rId5" imgW="380852" imgH="390270" progId="MS_ClipArt_Gallery.2">
                      <p:embed/>
                    </p:oleObj>
                  </mc:Choice>
                  <mc:Fallback>
                    <p:oleObj name="剪辑" r:id="rId5" imgW="380852" imgH="390270" progId="MS_ClipArt_Gallery.2">
                      <p:embed/>
                      <p:pic>
                        <p:nvPicPr>
                          <p:cNvPr id="205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0"/>
              <p:cNvGraphicFramePr>
                <a:graphicFrameLocks noChangeAspect="1"/>
              </p:cNvGraphicFramePr>
              <p:nvPr/>
            </p:nvGraphicFramePr>
            <p:xfrm>
              <a:off x="4032" y="2496"/>
              <a:ext cx="94" cy="96"/>
            </p:xfrm>
            <a:graphic>
              <a:graphicData uri="http://schemas.openxmlformats.org/presentationml/2006/ole">
                <mc:AlternateContent xmlns:mc="http://schemas.openxmlformats.org/markup-compatibility/2006">
                  <mc:Choice xmlns:v="urn:schemas-microsoft-com:vml" Requires="v">
                    <p:oleObj spid="_x0000_s2178" name="剪辑" r:id="rId6" imgW="380852" imgH="390270" progId="MS_ClipArt_Gallery.2">
                      <p:embed/>
                    </p:oleObj>
                  </mc:Choice>
                  <mc:Fallback>
                    <p:oleObj name="剪辑" r:id="rId6" imgW="380852" imgH="390270" progId="MS_ClipArt_Gallery.2">
                      <p:embed/>
                      <p:pic>
                        <p:nvPicPr>
                          <p:cNvPr id="205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1"/>
              <p:cNvGraphicFramePr>
                <a:graphicFrameLocks noChangeAspect="1"/>
              </p:cNvGraphicFramePr>
              <p:nvPr/>
            </p:nvGraphicFramePr>
            <p:xfrm>
              <a:off x="3408" y="3360"/>
              <a:ext cx="94" cy="96"/>
            </p:xfrm>
            <a:graphic>
              <a:graphicData uri="http://schemas.openxmlformats.org/presentationml/2006/ole">
                <mc:AlternateContent xmlns:mc="http://schemas.openxmlformats.org/markup-compatibility/2006">
                  <mc:Choice xmlns:v="urn:schemas-microsoft-com:vml" Requires="v">
                    <p:oleObj spid="_x0000_s2179" name="剪辑" r:id="rId7" imgW="380852" imgH="390270" progId="MS_ClipArt_Gallery.2">
                      <p:embed/>
                    </p:oleObj>
                  </mc:Choice>
                  <mc:Fallback>
                    <p:oleObj name="剪辑" r:id="rId7" imgW="380852" imgH="390270" progId="MS_ClipArt_Gallery.2">
                      <p:embed/>
                      <p:pic>
                        <p:nvPicPr>
                          <p:cNvPr id="206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2"/>
              <p:cNvGraphicFramePr>
                <a:graphicFrameLocks noChangeAspect="1"/>
              </p:cNvGraphicFramePr>
              <p:nvPr/>
            </p:nvGraphicFramePr>
            <p:xfrm>
              <a:off x="4176" y="2496"/>
              <a:ext cx="94" cy="96"/>
            </p:xfrm>
            <a:graphic>
              <a:graphicData uri="http://schemas.openxmlformats.org/presentationml/2006/ole">
                <mc:AlternateContent xmlns:mc="http://schemas.openxmlformats.org/markup-compatibility/2006">
                  <mc:Choice xmlns:v="urn:schemas-microsoft-com:vml" Requires="v">
                    <p:oleObj spid="_x0000_s2180" name="剪辑" r:id="rId8" imgW="380852" imgH="390270" progId="MS_ClipArt_Gallery.2">
                      <p:embed/>
                    </p:oleObj>
                  </mc:Choice>
                  <mc:Fallback>
                    <p:oleObj name="剪辑" r:id="rId8" imgW="380852" imgH="390270" progId="MS_ClipArt_Gallery.2">
                      <p:embed/>
                      <p:pic>
                        <p:nvPicPr>
                          <p:cNvPr id="2061"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3"/>
              <p:cNvGraphicFramePr>
                <a:graphicFrameLocks noChangeAspect="1"/>
              </p:cNvGraphicFramePr>
              <p:nvPr/>
            </p:nvGraphicFramePr>
            <p:xfrm>
              <a:off x="4032" y="3360"/>
              <a:ext cx="94" cy="96"/>
            </p:xfrm>
            <a:graphic>
              <a:graphicData uri="http://schemas.openxmlformats.org/presentationml/2006/ole">
                <mc:AlternateContent xmlns:mc="http://schemas.openxmlformats.org/markup-compatibility/2006">
                  <mc:Choice xmlns:v="urn:schemas-microsoft-com:vml" Requires="v">
                    <p:oleObj spid="_x0000_s2181" name="剪辑" r:id="rId9" imgW="380852" imgH="390270" progId="MS_ClipArt_Gallery.2">
                      <p:embed/>
                    </p:oleObj>
                  </mc:Choice>
                  <mc:Fallback>
                    <p:oleObj name="剪辑" r:id="rId9" imgW="380852" imgH="390270" progId="MS_ClipArt_Gallery.2">
                      <p:embed/>
                      <p:pic>
                        <p:nvPicPr>
                          <p:cNvPr id="206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4"/>
              <p:cNvGraphicFramePr>
                <a:graphicFrameLocks noChangeAspect="1"/>
              </p:cNvGraphicFramePr>
              <p:nvPr/>
            </p:nvGraphicFramePr>
            <p:xfrm>
              <a:off x="4176" y="3360"/>
              <a:ext cx="94" cy="96"/>
            </p:xfrm>
            <a:graphic>
              <a:graphicData uri="http://schemas.openxmlformats.org/presentationml/2006/ole">
                <mc:AlternateContent xmlns:mc="http://schemas.openxmlformats.org/markup-compatibility/2006">
                  <mc:Choice xmlns:v="urn:schemas-microsoft-com:vml" Requires="v">
                    <p:oleObj spid="_x0000_s2182" name="剪辑" r:id="rId10" imgW="380852" imgH="390270" progId="MS_ClipArt_Gallery.2">
                      <p:embed/>
                    </p:oleObj>
                  </mc:Choice>
                  <mc:Fallback>
                    <p:oleObj name="剪辑" r:id="rId10" imgW="380852" imgH="390270" progId="MS_ClipArt_Gallery.2">
                      <p:embed/>
                      <p:pic>
                        <p:nvPicPr>
                          <p:cNvPr id="2063"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 name="Object 15"/>
            <p:cNvGraphicFramePr>
              <a:graphicFrameLocks noChangeAspect="1"/>
            </p:cNvGraphicFramePr>
            <p:nvPr/>
          </p:nvGraphicFramePr>
          <p:xfrm>
            <a:off x="2880" y="2527"/>
            <a:ext cx="288" cy="322"/>
          </p:xfrm>
          <a:graphic>
            <a:graphicData uri="http://schemas.openxmlformats.org/presentationml/2006/ole">
              <mc:AlternateContent xmlns:mc="http://schemas.openxmlformats.org/markup-compatibility/2006">
                <mc:Choice xmlns:v="urn:schemas-microsoft-com:vml" Requires="v">
                  <p:oleObj spid="_x0000_s2183" name="Equation" r:id="rId11" imgW="181068" imgH="200025" progId="Equation.3">
                    <p:embed/>
                  </p:oleObj>
                </mc:Choice>
                <mc:Fallback>
                  <p:oleObj name="Equation" r:id="rId11" imgW="181068" imgH="200025" progId="Equation.3">
                    <p:embed/>
                    <p:pic>
                      <p:nvPicPr>
                        <p:cNvPr id="2055"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2527"/>
                          <a:ext cx="28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6"/>
            <p:cNvGraphicFramePr>
              <a:graphicFrameLocks noChangeAspect="1"/>
            </p:cNvGraphicFramePr>
            <p:nvPr/>
          </p:nvGraphicFramePr>
          <p:xfrm>
            <a:off x="2905" y="3400"/>
            <a:ext cx="254" cy="305"/>
          </p:xfrm>
          <a:graphic>
            <a:graphicData uri="http://schemas.openxmlformats.org/presentationml/2006/ole">
              <mc:AlternateContent xmlns:mc="http://schemas.openxmlformats.org/markup-compatibility/2006">
                <mc:Choice xmlns:v="urn:schemas-microsoft-com:vml" Requires="v">
                  <p:oleObj spid="_x0000_s2184" name="Equation" r:id="rId13" imgW="152464" imgH="190564" progId="Equation.3">
                    <p:embed/>
                  </p:oleObj>
                </mc:Choice>
                <mc:Fallback>
                  <p:oleObj name="Equation" r:id="rId13" imgW="152464" imgH="190564" progId="Equation.3">
                    <p:embed/>
                    <p:pic>
                      <p:nvPicPr>
                        <p:cNvPr id="2056"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5" y="3400"/>
                          <a:ext cx="254"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 name="Object 17"/>
          <p:cNvGraphicFramePr>
            <a:graphicFrameLocks noChangeAspect="1"/>
          </p:cNvGraphicFramePr>
          <p:nvPr/>
        </p:nvGraphicFramePr>
        <p:xfrm>
          <a:off x="6629400" y="4191000"/>
          <a:ext cx="149225" cy="152400"/>
        </p:xfrm>
        <a:graphic>
          <a:graphicData uri="http://schemas.openxmlformats.org/presentationml/2006/ole">
            <mc:AlternateContent xmlns:mc="http://schemas.openxmlformats.org/markup-compatibility/2006">
              <mc:Choice xmlns:v="urn:schemas-microsoft-com:vml" Requires="v">
                <p:oleObj spid="_x0000_s2185" name="剪辑" r:id="rId15" imgW="380852" imgH="390270" progId="MS_ClipArt_Gallery.2">
                  <p:embed/>
                </p:oleObj>
              </mc:Choice>
              <mc:Fallback>
                <p:oleObj name="剪辑" r:id="rId15" imgW="380852" imgH="390270" progId="MS_ClipArt_Gallery.2">
                  <p:embed/>
                  <p:pic>
                    <p:nvPicPr>
                      <p:cNvPr id="13723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191000"/>
                        <a:ext cx="149225"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 name="Group 18"/>
          <p:cNvGrpSpPr>
            <a:grpSpLocks/>
          </p:cNvGrpSpPr>
          <p:nvPr/>
        </p:nvGrpSpPr>
        <p:grpSpPr bwMode="auto">
          <a:xfrm>
            <a:off x="6629400" y="4724400"/>
            <a:ext cx="149225" cy="990600"/>
            <a:chOff x="3936" y="2928"/>
            <a:chExt cx="94" cy="624"/>
          </a:xfrm>
        </p:grpSpPr>
        <p:sp>
          <p:nvSpPr>
            <p:cNvPr id="50" name="Line 19"/>
            <p:cNvSpPr>
              <a:spLocks noChangeShapeType="1"/>
            </p:cNvSpPr>
            <p:nvPr/>
          </p:nvSpPr>
          <p:spPr bwMode="auto">
            <a:xfrm>
              <a:off x="3984" y="2928"/>
              <a:ext cx="0" cy="528"/>
            </a:xfrm>
            <a:prstGeom prst="line">
              <a:avLst/>
            </a:prstGeom>
            <a:noFill/>
            <a:ln w="28575">
              <a:solidFill>
                <a:schemeClr val="hlink"/>
              </a:solidFill>
              <a:round/>
              <a:headEnd type="triangle" w="sm" len="lg"/>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1" name="Object 20"/>
            <p:cNvGraphicFramePr>
              <a:graphicFrameLocks noChangeAspect="1"/>
            </p:cNvGraphicFramePr>
            <p:nvPr/>
          </p:nvGraphicFramePr>
          <p:xfrm>
            <a:off x="3936" y="3456"/>
            <a:ext cx="94" cy="96"/>
          </p:xfrm>
          <a:graphic>
            <a:graphicData uri="http://schemas.openxmlformats.org/presentationml/2006/ole">
              <mc:AlternateContent xmlns:mc="http://schemas.openxmlformats.org/markup-compatibility/2006">
                <mc:Choice xmlns:v="urn:schemas-microsoft-com:vml" Requires="v">
                  <p:oleObj spid="_x0000_s2186" name="剪辑" r:id="rId16" imgW="380852" imgH="390270" progId="MS_ClipArt_Gallery.2">
                    <p:embed/>
                  </p:oleObj>
                </mc:Choice>
                <mc:Fallback>
                  <p:oleObj name="剪辑" r:id="rId16" imgW="380852" imgH="390270" progId="MS_ClipArt_Gallery.2">
                    <p:embed/>
                    <p:pic>
                      <p:nvPicPr>
                        <p:cNvPr id="205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345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 name="Group 21"/>
          <p:cNvGrpSpPr>
            <a:grpSpLocks/>
          </p:cNvGrpSpPr>
          <p:nvPr/>
        </p:nvGrpSpPr>
        <p:grpSpPr bwMode="auto">
          <a:xfrm>
            <a:off x="5334000" y="4648200"/>
            <a:ext cx="673100" cy="558800"/>
            <a:chOff x="4328" y="2688"/>
            <a:chExt cx="424" cy="352"/>
          </a:xfrm>
        </p:grpSpPr>
        <p:grpSp>
          <p:nvGrpSpPr>
            <p:cNvPr id="53" name="Group 22"/>
            <p:cNvGrpSpPr>
              <a:grpSpLocks/>
            </p:cNvGrpSpPr>
            <p:nvPr/>
          </p:nvGrpSpPr>
          <p:grpSpPr bwMode="auto">
            <a:xfrm>
              <a:off x="4328" y="2928"/>
              <a:ext cx="424" cy="112"/>
              <a:chOff x="4328" y="2928"/>
              <a:chExt cx="424" cy="112"/>
            </a:xfrm>
          </p:grpSpPr>
          <p:graphicFrame>
            <p:nvGraphicFramePr>
              <p:cNvPr id="55" name="Object 23"/>
              <p:cNvGraphicFramePr>
                <a:graphicFrameLocks noChangeAspect="1"/>
              </p:cNvGraphicFramePr>
              <p:nvPr/>
            </p:nvGraphicFramePr>
            <p:xfrm>
              <a:off x="4328" y="2936"/>
              <a:ext cx="94" cy="96"/>
            </p:xfrm>
            <a:graphic>
              <a:graphicData uri="http://schemas.openxmlformats.org/presentationml/2006/ole">
                <mc:AlternateContent xmlns:mc="http://schemas.openxmlformats.org/markup-compatibility/2006">
                  <mc:Choice xmlns:v="urn:schemas-microsoft-com:vml" Requires="v">
                    <p:oleObj spid="_x0000_s2187" name="Clip" r:id="rId17" imgW="380852" imgH="390270" progId="MS_ClipArt_Gallery.2">
                      <p:embed/>
                    </p:oleObj>
                  </mc:Choice>
                  <mc:Fallback>
                    <p:oleObj name="Clip" r:id="rId17" imgW="380852" imgH="390270" progId="MS_ClipArt_Gallery.2">
                      <p:embed/>
                      <p:pic>
                        <p:nvPicPr>
                          <p:cNvPr id="2053"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8" y="293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Freeform 24"/>
              <p:cNvSpPr>
                <a:spLocks/>
              </p:cNvSpPr>
              <p:nvPr/>
            </p:nvSpPr>
            <p:spPr bwMode="auto">
              <a:xfrm>
                <a:off x="4416" y="2928"/>
                <a:ext cx="336" cy="112"/>
              </a:xfrm>
              <a:custGeom>
                <a:avLst/>
                <a:gdLst>
                  <a:gd name="T0" fmla="*/ 0 w 336"/>
                  <a:gd name="T1" fmla="*/ 56 h 112"/>
                  <a:gd name="T2" fmla="*/ 48 w 336"/>
                  <a:gd name="T3" fmla="*/ 8 h 112"/>
                  <a:gd name="T4" fmla="*/ 96 w 336"/>
                  <a:gd name="T5" fmla="*/ 104 h 112"/>
                  <a:gd name="T6" fmla="*/ 144 w 336"/>
                  <a:gd name="T7" fmla="*/ 56 h 112"/>
                  <a:gd name="T8" fmla="*/ 336 w 336"/>
                  <a:gd name="T9" fmla="*/ 56 h 112"/>
                </a:gdLst>
                <a:ahLst/>
                <a:cxnLst>
                  <a:cxn ang="0">
                    <a:pos x="T0" y="T1"/>
                  </a:cxn>
                  <a:cxn ang="0">
                    <a:pos x="T2" y="T3"/>
                  </a:cxn>
                  <a:cxn ang="0">
                    <a:pos x="T4" y="T5"/>
                  </a:cxn>
                  <a:cxn ang="0">
                    <a:pos x="T6" y="T7"/>
                  </a:cxn>
                  <a:cxn ang="0">
                    <a:pos x="T8" y="T9"/>
                  </a:cxn>
                </a:cxnLst>
                <a:rect l="0" t="0" r="r" b="b"/>
                <a:pathLst>
                  <a:path w="336" h="112">
                    <a:moveTo>
                      <a:pt x="0" y="56"/>
                    </a:moveTo>
                    <a:cubicBezTo>
                      <a:pt x="16" y="28"/>
                      <a:pt x="32" y="0"/>
                      <a:pt x="48" y="8"/>
                    </a:cubicBezTo>
                    <a:cubicBezTo>
                      <a:pt x="64" y="16"/>
                      <a:pt x="80" y="96"/>
                      <a:pt x="96" y="104"/>
                    </a:cubicBezTo>
                    <a:cubicBezTo>
                      <a:pt x="112" y="112"/>
                      <a:pt x="104" y="64"/>
                      <a:pt x="144" y="56"/>
                    </a:cubicBezTo>
                    <a:cubicBezTo>
                      <a:pt x="184" y="48"/>
                      <a:pt x="304" y="56"/>
                      <a:pt x="336" y="56"/>
                    </a:cubicBezTo>
                  </a:path>
                </a:pathLst>
              </a:custGeom>
              <a:noFill/>
              <a:ln w="19050" cmpd="sng">
                <a:solidFill>
                  <a:schemeClr val="accent2"/>
                </a:solidFill>
                <a:round/>
                <a:headEnd/>
                <a:tailEnd type="arrow" w="med" len="lg"/>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54" name="Object 25"/>
            <p:cNvGraphicFramePr>
              <a:graphicFrameLocks noChangeAspect="1"/>
            </p:cNvGraphicFramePr>
            <p:nvPr/>
          </p:nvGraphicFramePr>
          <p:xfrm>
            <a:off x="4368" y="2688"/>
            <a:ext cx="288" cy="237"/>
          </p:xfrm>
          <a:graphic>
            <a:graphicData uri="http://schemas.openxmlformats.org/presentationml/2006/ole">
              <mc:AlternateContent xmlns:mc="http://schemas.openxmlformats.org/markup-compatibility/2006">
                <mc:Choice xmlns:v="urn:schemas-microsoft-com:vml" Requires="v">
                  <p:oleObj spid="_x0000_s2188" name="公式" r:id="rId19" imgW="181068" imgH="142991" progId="Equation.3">
                    <p:embed/>
                  </p:oleObj>
                </mc:Choice>
                <mc:Fallback>
                  <p:oleObj name="公式" r:id="rId19" imgW="181068" imgH="142991" progId="Equation.3">
                    <p:embed/>
                    <p:pic>
                      <p:nvPicPr>
                        <p:cNvPr id="2052"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8" y="2688"/>
                          <a:ext cx="28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 name="Rectangle 35"/>
          <p:cNvSpPr>
            <a:spLocks noChangeArrowheads="1"/>
          </p:cNvSpPr>
          <p:nvPr/>
        </p:nvSpPr>
        <p:spPr bwMode="auto">
          <a:xfrm>
            <a:off x="371584" y="4453911"/>
            <a:ext cx="4037012" cy="1200329"/>
          </a:xfrm>
          <a:prstGeom prst="rect">
            <a:avLst/>
          </a:prstGeom>
          <a:noFill/>
          <a:ln>
            <a:noFill/>
          </a:ln>
          <a:effectLst/>
          <a:extLst/>
        </p:spPr>
        <p:txBody>
          <a:bodyPr>
            <a:spAutoFit/>
          </a:bodyPr>
          <a:lstStyle/>
          <a:p>
            <a:pPr>
              <a:spcBef>
                <a:spcPct val="50000"/>
              </a:spcBef>
              <a:defRPr/>
            </a:pPr>
            <a:r>
              <a:rPr lang="zh-CN" altLang="en-US" sz="2400" dirty="0" smtClean="0">
                <a:effectLst>
                  <a:outerShdw blurRad="38100" dist="38100" dir="2700000" algn="tl">
                    <a:srgbClr val="000000"/>
                  </a:outerShdw>
                </a:effectLst>
              </a:rPr>
              <a:t>形成的光谱称作</a:t>
            </a:r>
            <a:r>
              <a:rPr lang="zh-CN" altLang="en-US" sz="2400" dirty="0">
                <a:solidFill>
                  <a:srgbClr val="FFFF00"/>
                </a:solidFill>
                <a:effectLst>
                  <a:outerShdw blurRad="38100" dist="38100" dir="2700000" algn="tl">
                    <a:srgbClr val="000000"/>
                  </a:outerShdw>
                </a:effectLst>
              </a:rPr>
              <a:t>吸收光谱</a:t>
            </a:r>
            <a:r>
              <a:rPr lang="zh-CN" altLang="en-US" sz="2400" dirty="0">
                <a:effectLst>
                  <a:outerShdw blurRad="38100" dist="38100" dir="2700000" algn="tl">
                    <a:srgbClr val="000000"/>
                  </a:outerShdw>
                </a:effectLst>
              </a:rPr>
              <a:t>。共振吸收的条件同样可以用玻尔公式表示</a:t>
            </a:r>
          </a:p>
        </p:txBody>
      </p:sp>
      <p:graphicFrame>
        <p:nvGraphicFramePr>
          <p:cNvPr id="58" name="Object 46"/>
          <p:cNvGraphicFramePr>
            <a:graphicFrameLocks noChangeAspect="1"/>
          </p:cNvGraphicFramePr>
          <p:nvPr>
            <p:extLst>
              <p:ext uri="{D42A27DB-BD31-4B8C-83A1-F6EECF244321}">
                <p14:modId xmlns:p14="http://schemas.microsoft.com/office/powerpoint/2010/main" val="2880415686"/>
              </p:ext>
            </p:extLst>
          </p:nvPr>
        </p:nvGraphicFramePr>
        <p:xfrm>
          <a:off x="1293019" y="5683065"/>
          <a:ext cx="2028825" cy="579437"/>
        </p:xfrm>
        <a:graphic>
          <a:graphicData uri="http://schemas.openxmlformats.org/presentationml/2006/ole">
            <mc:AlternateContent xmlns:mc="http://schemas.openxmlformats.org/markup-compatibility/2006">
              <mc:Choice xmlns:v="urn:schemas-microsoft-com:vml" Requires="v">
                <p:oleObj spid="_x0000_s2189" name="Equation" r:id="rId21" imgW="800100" imgH="200025" progId="Equation.3">
                  <p:embed/>
                </p:oleObj>
              </mc:Choice>
              <mc:Fallback>
                <p:oleObj name="Equation" r:id="rId21" imgW="800100" imgH="200025" progId="Equation.3">
                  <p:embed/>
                  <p:pic>
                    <p:nvPicPr>
                      <p:cNvPr id="137262"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3019" y="5683065"/>
                        <a:ext cx="2028825"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33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ED53C9-5C63-4812-842C-CB05CABCF443}" type="slidenum">
              <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5170" name="Text Box 2"/>
          <p:cNvSpPr txBox="1">
            <a:spLocks noChangeArrowheads="1"/>
          </p:cNvSpPr>
          <p:nvPr/>
        </p:nvSpPr>
        <p:spPr bwMode="auto">
          <a:xfrm>
            <a:off x="381000" y="990600"/>
            <a:ext cx="8458200" cy="1384300"/>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    </a:t>
            </a: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爱因斯坦在研究光辐射与原子的相互作用时，指出</a:t>
            </a:r>
            <a:r>
              <a:rPr kumimoji="1"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幼圆" pitchFamily="49" charset="-122"/>
                <a:ea typeface="幼圆" panose="02010509060101010101" pitchFamily="49" charset="-122"/>
                <a:cs typeface="+mn-cs"/>
              </a:rPr>
              <a:t>如果入射光子的能量恰好满足原子中两个电子能级间的能量差，</a:t>
            </a: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即玻尔公式</a:t>
            </a:r>
          </a:p>
        </p:txBody>
      </p:sp>
      <p:graphicFrame>
        <p:nvGraphicFramePr>
          <p:cNvPr id="135171" name="Object 3"/>
          <p:cNvGraphicFramePr>
            <a:graphicFrameLocks noChangeAspect="1"/>
          </p:cNvGraphicFramePr>
          <p:nvPr/>
        </p:nvGraphicFramePr>
        <p:xfrm>
          <a:off x="4560888" y="1916113"/>
          <a:ext cx="2027237" cy="581025"/>
        </p:xfrm>
        <a:graphic>
          <a:graphicData uri="http://schemas.openxmlformats.org/presentationml/2006/ole">
            <mc:AlternateContent xmlns:mc="http://schemas.openxmlformats.org/markup-compatibility/2006">
              <mc:Choice xmlns:v="urn:schemas-microsoft-com:vml" Requires="v">
                <p:oleObj spid="_x0000_s3210" name="Equation" r:id="rId3" imgW="800100" imgH="200025" progId="Equation.3">
                  <p:embed/>
                </p:oleObj>
              </mc:Choice>
              <mc:Fallback>
                <p:oleObj name="Equation" r:id="rId3" imgW="800100" imgH="200025" progId="Equation.3">
                  <p:embed/>
                  <p:pic>
                    <p:nvPicPr>
                      <p:cNvPr id="135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1916113"/>
                        <a:ext cx="2027237" cy="581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9"/>
          <p:cNvGrpSpPr>
            <a:grpSpLocks/>
          </p:cNvGrpSpPr>
          <p:nvPr/>
        </p:nvGrpSpPr>
        <p:grpSpPr bwMode="auto">
          <a:xfrm>
            <a:off x="4343400" y="3429000"/>
            <a:ext cx="4495800" cy="2971800"/>
            <a:chOff x="2736" y="2160"/>
            <a:chExt cx="2832" cy="1872"/>
          </a:xfrm>
        </p:grpSpPr>
        <p:grpSp>
          <p:nvGrpSpPr>
            <p:cNvPr id="4133" name="Group 5"/>
            <p:cNvGrpSpPr>
              <a:grpSpLocks/>
            </p:cNvGrpSpPr>
            <p:nvPr/>
          </p:nvGrpSpPr>
          <p:grpSpPr bwMode="auto">
            <a:xfrm>
              <a:off x="2736" y="2160"/>
              <a:ext cx="2832" cy="1872"/>
              <a:chOff x="2496" y="2016"/>
              <a:chExt cx="2832" cy="1872"/>
            </a:xfrm>
          </p:grpSpPr>
          <p:sp>
            <p:nvSpPr>
              <p:cNvPr id="135174" name="Rectangle 6"/>
              <p:cNvSpPr>
                <a:spLocks noChangeArrowheads="1"/>
              </p:cNvSpPr>
              <p:nvPr/>
            </p:nvSpPr>
            <p:spPr bwMode="auto">
              <a:xfrm>
                <a:off x="2496" y="2016"/>
                <a:ext cx="2832" cy="1872"/>
              </a:xfrm>
              <a:prstGeom prst="rect">
                <a:avLst/>
              </a:prstGeom>
              <a:solidFill>
                <a:schemeClr val="bg2"/>
              </a:solidFill>
              <a:ln w="9525">
                <a:solidFill>
                  <a:schemeClr val="tx1"/>
                </a:solidFill>
                <a:miter lim="800000"/>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135175" name="Line 7"/>
              <p:cNvSpPr>
                <a:spLocks noChangeShapeType="1"/>
              </p:cNvSpPr>
              <p:nvPr/>
            </p:nvSpPr>
            <p:spPr bwMode="auto">
              <a:xfrm>
                <a:off x="2928" y="2592"/>
                <a:ext cx="1872" cy="0"/>
              </a:xfrm>
              <a:prstGeom prst="line">
                <a:avLst/>
              </a:prstGeom>
              <a:noFill/>
              <a:ln w="19050">
                <a:solidFill>
                  <a:schemeClr val="tx2"/>
                </a:solidFill>
                <a:round/>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sp>
            <p:nvSpPr>
              <p:cNvPr id="135176" name="Line 8"/>
              <p:cNvSpPr>
                <a:spLocks noChangeShapeType="1"/>
              </p:cNvSpPr>
              <p:nvPr/>
            </p:nvSpPr>
            <p:spPr bwMode="auto">
              <a:xfrm>
                <a:off x="2928" y="3456"/>
                <a:ext cx="1872" cy="0"/>
              </a:xfrm>
              <a:prstGeom prst="line">
                <a:avLst/>
              </a:prstGeom>
              <a:noFill/>
              <a:ln w="19050">
                <a:solidFill>
                  <a:schemeClr val="tx2"/>
                </a:solidFill>
                <a:round/>
                <a:headEnd/>
                <a:tailEn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aphicFrame>
            <p:nvGraphicFramePr>
              <p:cNvPr id="4108" name="Object 9"/>
              <p:cNvGraphicFramePr>
                <a:graphicFrameLocks noChangeAspect="1"/>
              </p:cNvGraphicFramePr>
              <p:nvPr/>
            </p:nvGraphicFramePr>
            <p:xfrm>
              <a:off x="3408" y="2496"/>
              <a:ext cx="94" cy="96"/>
            </p:xfrm>
            <a:graphic>
              <a:graphicData uri="http://schemas.openxmlformats.org/presentationml/2006/ole">
                <mc:AlternateContent xmlns:mc="http://schemas.openxmlformats.org/markup-compatibility/2006">
                  <mc:Choice xmlns:v="urn:schemas-microsoft-com:vml" Requires="v">
                    <p:oleObj spid="_x0000_s3211" name="剪辑" r:id="rId5" imgW="380852" imgH="390270" progId="MS_ClipArt_Gallery.2">
                      <p:embed/>
                    </p:oleObj>
                  </mc:Choice>
                  <mc:Fallback>
                    <p:oleObj name="剪辑" r:id="rId5" imgW="380852" imgH="390270" progId="MS_ClipArt_Gallery.2">
                      <p:embed/>
                      <p:pic>
                        <p:nvPicPr>
                          <p:cNvPr id="410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0"/>
              <p:cNvGraphicFramePr>
                <a:graphicFrameLocks noChangeAspect="1"/>
              </p:cNvGraphicFramePr>
              <p:nvPr/>
            </p:nvGraphicFramePr>
            <p:xfrm>
              <a:off x="3216" y="3360"/>
              <a:ext cx="94" cy="96"/>
            </p:xfrm>
            <a:graphic>
              <a:graphicData uri="http://schemas.openxmlformats.org/presentationml/2006/ole">
                <mc:AlternateContent xmlns:mc="http://schemas.openxmlformats.org/markup-compatibility/2006">
                  <mc:Choice xmlns:v="urn:schemas-microsoft-com:vml" Requires="v">
                    <p:oleObj spid="_x0000_s3212" name="剪辑" r:id="rId7" imgW="380852" imgH="390270" progId="MS_ClipArt_Gallery.2">
                      <p:embed/>
                    </p:oleObj>
                  </mc:Choice>
                  <mc:Fallback>
                    <p:oleObj name="剪辑" r:id="rId7" imgW="380852" imgH="390270" progId="MS_ClipArt_Gallery.2">
                      <p:embed/>
                      <p:pic>
                        <p:nvPicPr>
                          <p:cNvPr id="410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1"/>
              <p:cNvGraphicFramePr>
                <a:graphicFrameLocks noChangeAspect="1"/>
              </p:cNvGraphicFramePr>
              <p:nvPr/>
            </p:nvGraphicFramePr>
            <p:xfrm>
              <a:off x="4032" y="2496"/>
              <a:ext cx="94" cy="96"/>
            </p:xfrm>
            <a:graphic>
              <a:graphicData uri="http://schemas.openxmlformats.org/presentationml/2006/ole">
                <mc:AlternateContent xmlns:mc="http://schemas.openxmlformats.org/markup-compatibility/2006">
                  <mc:Choice xmlns:v="urn:schemas-microsoft-com:vml" Requires="v">
                    <p:oleObj spid="_x0000_s3213" name="剪辑" r:id="rId8" imgW="380852" imgH="390270" progId="MS_ClipArt_Gallery.2">
                      <p:embed/>
                    </p:oleObj>
                  </mc:Choice>
                  <mc:Fallback>
                    <p:oleObj name="剪辑" r:id="rId8" imgW="380852" imgH="390270" progId="MS_ClipArt_Gallery.2">
                      <p:embed/>
                      <p:pic>
                        <p:nvPicPr>
                          <p:cNvPr id="411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12"/>
              <p:cNvGraphicFramePr>
                <a:graphicFrameLocks noChangeAspect="1"/>
              </p:cNvGraphicFramePr>
              <p:nvPr/>
            </p:nvGraphicFramePr>
            <p:xfrm>
              <a:off x="3408" y="3360"/>
              <a:ext cx="94" cy="96"/>
            </p:xfrm>
            <a:graphic>
              <a:graphicData uri="http://schemas.openxmlformats.org/presentationml/2006/ole">
                <mc:AlternateContent xmlns:mc="http://schemas.openxmlformats.org/markup-compatibility/2006">
                  <mc:Choice xmlns:v="urn:schemas-microsoft-com:vml" Requires="v">
                    <p:oleObj spid="_x0000_s3214" name="剪辑" r:id="rId9" imgW="380852" imgH="390270" progId="MS_ClipArt_Gallery.2">
                      <p:embed/>
                    </p:oleObj>
                  </mc:Choice>
                  <mc:Fallback>
                    <p:oleObj name="剪辑" r:id="rId9" imgW="380852" imgH="390270" progId="MS_ClipArt_Gallery.2">
                      <p:embed/>
                      <p:pic>
                        <p:nvPicPr>
                          <p:cNvPr id="411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2" name="Object 13"/>
              <p:cNvGraphicFramePr>
                <a:graphicFrameLocks noChangeAspect="1"/>
              </p:cNvGraphicFramePr>
              <p:nvPr/>
            </p:nvGraphicFramePr>
            <p:xfrm>
              <a:off x="4176" y="2496"/>
              <a:ext cx="94" cy="96"/>
            </p:xfrm>
            <a:graphic>
              <a:graphicData uri="http://schemas.openxmlformats.org/presentationml/2006/ole">
                <mc:AlternateContent xmlns:mc="http://schemas.openxmlformats.org/markup-compatibility/2006">
                  <mc:Choice xmlns:v="urn:schemas-microsoft-com:vml" Requires="v">
                    <p:oleObj spid="_x0000_s3215" name="剪辑" r:id="rId10" imgW="380852" imgH="390270" progId="MS_ClipArt_Gallery.2">
                      <p:embed/>
                    </p:oleObj>
                  </mc:Choice>
                  <mc:Fallback>
                    <p:oleObj name="剪辑" r:id="rId10" imgW="380852" imgH="390270" progId="MS_ClipArt_Gallery.2">
                      <p:embed/>
                      <p:pic>
                        <p:nvPicPr>
                          <p:cNvPr id="4112"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3" name="Object 14"/>
              <p:cNvGraphicFramePr>
                <a:graphicFrameLocks noChangeAspect="1"/>
              </p:cNvGraphicFramePr>
              <p:nvPr/>
            </p:nvGraphicFramePr>
            <p:xfrm>
              <a:off x="4032" y="3360"/>
              <a:ext cx="94" cy="96"/>
            </p:xfrm>
            <a:graphic>
              <a:graphicData uri="http://schemas.openxmlformats.org/presentationml/2006/ole">
                <mc:AlternateContent xmlns:mc="http://schemas.openxmlformats.org/markup-compatibility/2006">
                  <mc:Choice xmlns:v="urn:schemas-microsoft-com:vml" Requires="v">
                    <p:oleObj spid="_x0000_s3216" name="剪辑" r:id="rId11" imgW="380852" imgH="390270" progId="MS_ClipArt_Gallery.2">
                      <p:embed/>
                    </p:oleObj>
                  </mc:Choice>
                  <mc:Fallback>
                    <p:oleObj name="剪辑" r:id="rId11" imgW="380852" imgH="390270" progId="MS_ClipArt_Gallery.2">
                      <p:embed/>
                      <p:pic>
                        <p:nvPicPr>
                          <p:cNvPr id="4113"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4" name="Object 15"/>
              <p:cNvGraphicFramePr>
                <a:graphicFrameLocks noChangeAspect="1"/>
              </p:cNvGraphicFramePr>
              <p:nvPr/>
            </p:nvGraphicFramePr>
            <p:xfrm>
              <a:off x="4176" y="3360"/>
              <a:ext cx="94" cy="96"/>
            </p:xfrm>
            <a:graphic>
              <a:graphicData uri="http://schemas.openxmlformats.org/presentationml/2006/ole">
                <mc:AlternateContent xmlns:mc="http://schemas.openxmlformats.org/markup-compatibility/2006">
                  <mc:Choice xmlns:v="urn:schemas-microsoft-com:vml" Requires="v">
                    <p:oleObj spid="_x0000_s3217" name="剪辑" r:id="rId12" imgW="380852" imgH="390270" progId="MS_ClipArt_Gallery.2">
                      <p:embed/>
                    </p:oleObj>
                  </mc:Choice>
                  <mc:Fallback>
                    <p:oleObj name="剪辑" r:id="rId12" imgW="380852" imgH="390270" progId="MS_ClipArt_Gallery.2">
                      <p:embed/>
                      <p:pic>
                        <p:nvPicPr>
                          <p:cNvPr id="4114"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336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06" name="Object 16"/>
            <p:cNvGraphicFramePr>
              <a:graphicFrameLocks noChangeAspect="1"/>
            </p:cNvGraphicFramePr>
            <p:nvPr/>
          </p:nvGraphicFramePr>
          <p:xfrm>
            <a:off x="2880" y="2527"/>
            <a:ext cx="288" cy="322"/>
          </p:xfrm>
          <a:graphic>
            <a:graphicData uri="http://schemas.openxmlformats.org/presentationml/2006/ole">
              <mc:AlternateContent xmlns:mc="http://schemas.openxmlformats.org/markup-compatibility/2006">
                <mc:Choice xmlns:v="urn:schemas-microsoft-com:vml" Requires="v">
                  <p:oleObj spid="_x0000_s3218" name="Equation" r:id="rId13" imgW="181068" imgH="200025" progId="Equation.3">
                    <p:embed/>
                  </p:oleObj>
                </mc:Choice>
                <mc:Fallback>
                  <p:oleObj name="Equation" r:id="rId13" imgW="181068" imgH="200025" progId="Equation.3">
                    <p:embed/>
                    <p:pic>
                      <p:nvPicPr>
                        <p:cNvPr id="4106"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2527"/>
                          <a:ext cx="28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17"/>
            <p:cNvGraphicFramePr>
              <a:graphicFrameLocks noChangeAspect="1"/>
            </p:cNvGraphicFramePr>
            <p:nvPr/>
          </p:nvGraphicFramePr>
          <p:xfrm>
            <a:off x="2905" y="3400"/>
            <a:ext cx="254" cy="305"/>
          </p:xfrm>
          <a:graphic>
            <a:graphicData uri="http://schemas.openxmlformats.org/presentationml/2006/ole">
              <mc:AlternateContent xmlns:mc="http://schemas.openxmlformats.org/markup-compatibility/2006">
                <mc:Choice xmlns:v="urn:schemas-microsoft-com:vml" Requires="v">
                  <p:oleObj spid="_x0000_s3219" name="Equation" r:id="rId15" imgW="152464" imgH="190564" progId="Equation.3">
                    <p:embed/>
                  </p:oleObj>
                </mc:Choice>
                <mc:Fallback>
                  <p:oleObj name="Equation" r:id="rId15" imgW="152464" imgH="190564" progId="Equation.3">
                    <p:embed/>
                    <p:pic>
                      <p:nvPicPr>
                        <p:cNvPr id="4107"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5" y="3400"/>
                          <a:ext cx="254"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a:grpSpLocks/>
          </p:cNvGrpSpPr>
          <p:nvPr/>
        </p:nvGrpSpPr>
        <p:grpSpPr bwMode="auto">
          <a:xfrm>
            <a:off x="6248400" y="4191000"/>
            <a:ext cx="149225" cy="1066800"/>
            <a:chOff x="3936" y="2496"/>
            <a:chExt cx="94" cy="672"/>
          </a:xfrm>
        </p:grpSpPr>
        <p:graphicFrame>
          <p:nvGraphicFramePr>
            <p:cNvPr id="4105" name="Object 19"/>
            <p:cNvGraphicFramePr>
              <a:graphicFrameLocks noChangeAspect="1"/>
            </p:cNvGraphicFramePr>
            <p:nvPr/>
          </p:nvGraphicFramePr>
          <p:xfrm>
            <a:off x="3936" y="2496"/>
            <a:ext cx="94" cy="96"/>
          </p:xfrm>
          <a:graphic>
            <a:graphicData uri="http://schemas.openxmlformats.org/presentationml/2006/ole">
              <mc:AlternateContent xmlns:mc="http://schemas.openxmlformats.org/markup-compatibility/2006">
                <mc:Choice xmlns:v="urn:schemas-microsoft-com:vml" Requires="v">
                  <p:oleObj spid="_x0000_s3220" name="剪辑" r:id="rId17" imgW="380852" imgH="390270" progId="MS_ClipArt_Gallery.2">
                    <p:embed/>
                  </p:oleObj>
                </mc:Choice>
                <mc:Fallback>
                  <p:oleObj name="剪辑" r:id="rId17" imgW="380852" imgH="390270" progId="MS_ClipArt_Gallery.2">
                    <p:embed/>
                    <p:pic>
                      <p:nvPicPr>
                        <p:cNvPr id="4105"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88" name="Line 20"/>
            <p:cNvSpPr>
              <a:spLocks noChangeShapeType="1"/>
            </p:cNvSpPr>
            <p:nvPr/>
          </p:nvSpPr>
          <p:spPr bwMode="auto">
            <a:xfrm>
              <a:off x="3984" y="2640"/>
              <a:ext cx="0" cy="528"/>
            </a:xfrm>
            <a:prstGeom prst="line">
              <a:avLst/>
            </a:prstGeom>
            <a:noFill/>
            <a:ln w="28575">
              <a:solidFill>
                <a:schemeClr val="hlink"/>
              </a:solidFill>
              <a:round/>
              <a:headEnd/>
              <a:tailEnd type="triangle" w="med" len="med"/>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pSp>
      <p:graphicFrame>
        <p:nvGraphicFramePr>
          <p:cNvPr id="135189" name="Object 21"/>
          <p:cNvGraphicFramePr>
            <a:graphicFrameLocks noChangeAspect="1"/>
          </p:cNvGraphicFramePr>
          <p:nvPr/>
        </p:nvGraphicFramePr>
        <p:xfrm>
          <a:off x="6248400" y="5562600"/>
          <a:ext cx="149225" cy="152400"/>
        </p:xfrm>
        <a:graphic>
          <a:graphicData uri="http://schemas.openxmlformats.org/presentationml/2006/ole">
            <mc:AlternateContent xmlns:mc="http://schemas.openxmlformats.org/markup-compatibility/2006">
              <mc:Choice xmlns:v="urn:schemas-microsoft-com:vml" Requires="v">
                <p:oleObj spid="_x0000_s3221" name="剪辑" r:id="rId18" imgW="380852" imgH="390270" progId="MS_ClipArt_Gallery.2">
                  <p:embed/>
                </p:oleObj>
              </mc:Choice>
              <mc:Fallback>
                <p:oleObj name="剪辑" r:id="rId18" imgW="380852" imgH="390270" progId="MS_ClipArt_Gallery.2">
                  <p:embed/>
                  <p:pic>
                    <p:nvPicPr>
                      <p:cNvPr id="135189"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5562600"/>
                        <a:ext cx="149225"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2"/>
          <p:cNvGrpSpPr>
            <a:grpSpLocks/>
          </p:cNvGrpSpPr>
          <p:nvPr/>
        </p:nvGrpSpPr>
        <p:grpSpPr bwMode="auto">
          <a:xfrm>
            <a:off x="4953000" y="4572000"/>
            <a:ext cx="673100" cy="558800"/>
            <a:chOff x="4328" y="2688"/>
            <a:chExt cx="424" cy="352"/>
          </a:xfrm>
        </p:grpSpPr>
        <p:grpSp>
          <p:nvGrpSpPr>
            <p:cNvPr id="4130" name="Group 23"/>
            <p:cNvGrpSpPr>
              <a:grpSpLocks/>
            </p:cNvGrpSpPr>
            <p:nvPr/>
          </p:nvGrpSpPr>
          <p:grpSpPr bwMode="auto">
            <a:xfrm>
              <a:off x="4328" y="2928"/>
              <a:ext cx="424" cy="112"/>
              <a:chOff x="4328" y="2928"/>
              <a:chExt cx="424" cy="112"/>
            </a:xfrm>
          </p:grpSpPr>
          <p:graphicFrame>
            <p:nvGraphicFramePr>
              <p:cNvPr id="4104" name="Object 24"/>
              <p:cNvGraphicFramePr>
                <a:graphicFrameLocks noChangeAspect="1"/>
              </p:cNvGraphicFramePr>
              <p:nvPr/>
            </p:nvGraphicFramePr>
            <p:xfrm>
              <a:off x="4328" y="2936"/>
              <a:ext cx="94" cy="96"/>
            </p:xfrm>
            <a:graphic>
              <a:graphicData uri="http://schemas.openxmlformats.org/presentationml/2006/ole">
                <mc:AlternateContent xmlns:mc="http://schemas.openxmlformats.org/markup-compatibility/2006">
                  <mc:Choice xmlns:v="urn:schemas-microsoft-com:vml" Requires="v">
                    <p:oleObj spid="_x0000_s3222" name="Clip" r:id="rId19" imgW="380852" imgH="390270" progId="MS_ClipArt_Gallery.2">
                      <p:embed/>
                    </p:oleObj>
                  </mc:Choice>
                  <mc:Fallback>
                    <p:oleObj name="Clip" r:id="rId19" imgW="380852" imgH="390270" progId="MS_ClipArt_Gallery.2">
                      <p:embed/>
                      <p:pic>
                        <p:nvPicPr>
                          <p:cNvPr id="4104"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8" y="293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93" name="Freeform 25"/>
              <p:cNvSpPr>
                <a:spLocks/>
              </p:cNvSpPr>
              <p:nvPr/>
            </p:nvSpPr>
            <p:spPr bwMode="auto">
              <a:xfrm>
                <a:off x="4416" y="2928"/>
                <a:ext cx="336" cy="112"/>
              </a:xfrm>
              <a:custGeom>
                <a:avLst/>
                <a:gdLst>
                  <a:gd name="T0" fmla="*/ 0 w 336"/>
                  <a:gd name="T1" fmla="*/ 56 h 112"/>
                  <a:gd name="T2" fmla="*/ 48 w 336"/>
                  <a:gd name="T3" fmla="*/ 8 h 112"/>
                  <a:gd name="T4" fmla="*/ 96 w 336"/>
                  <a:gd name="T5" fmla="*/ 104 h 112"/>
                  <a:gd name="T6" fmla="*/ 144 w 336"/>
                  <a:gd name="T7" fmla="*/ 56 h 112"/>
                  <a:gd name="T8" fmla="*/ 336 w 336"/>
                  <a:gd name="T9" fmla="*/ 56 h 112"/>
                </a:gdLst>
                <a:ahLst/>
                <a:cxnLst>
                  <a:cxn ang="0">
                    <a:pos x="T0" y="T1"/>
                  </a:cxn>
                  <a:cxn ang="0">
                    <a:pos x="T2" y="T3"/>
                  </a:cxn>
                  <a:cxn ang="0">
                    <a:pos x="T4" y="T5"/>
                  </a:cxn>
                  <a:cxn ang="0">
                    <a:pos x="T6" y="T7"/>
                  </a:cxn>
                  <a:cxn ang="0">
                    <a:pos x="T8" y="T9"/>
                  </a:cxn>
                </a:cxnLst>
                <a:rect l="0" t="0" r="r" b="b"/>
                <a:pathLst>
                  <a:path w="336" h="112">
                    <a:moveTo>
                      <a:pt x="0" y="56"/>
                    </a:moveTo>
                    <a:cubicBezTo>
                      <a:pt x="16" y="28"/>
                      <a:pt x="32" y="0"/>
                      <a:pt x="48" y="8"/>
                    </a:cubicBezTo>
                    <a:cubicBezTo>
                      <a:pt x="64" y="16"/>
                      <a:pt x="80" y="96"/>
                      <a:pt x="96" y="104"/>
                    </a:cubicBezTo>
                    <a:cubicBezTo>
                      <a:pt x="112" y="112"/>
                      <a:pt x="104" y="64"/>
                      <a:pt x="144" y="56"/>
                    </a:cubicBezTo>
                    <a:cubicBezTo>
                      <a:pt x="184" y="48"/>
                      <a:pt x="304" y="56"/>
                      <a:pt x="336" y="56"/>
                    </a:cubicBezTo>
                  </a:path>
                </a:pathLst>
              </a:custGeom>
              <a:noFill/>
              <a:ln w="19050" cmpd="sng">
                <a:solidFill>
                  <a:schemeClr val="accent2"/>
                </a:solidFill>
                <a:round/>
                <a:headEnd/>
                <a:tailEnd type="arrow" w="med" len="lg"/>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pSp>
        <p:graphicFrame>
          <p:nvGraphicFramePr>
            <p:cNvPr id="4103" name="Object 26"/>
            <p:cNvGraphicFramePr>
              <a:graphicFrameLocks noChangeAspect="1"/>
            </p:cNvGraphicFramePr>
            <p:nvPr/>
          </p:nvGraphicFramePr>
          <p:xfrm>
            <a:off x="4368" y="2688"/>
            <a:ext cx="288" cy="237"/>
          </p:xfrm>
          <a:graphic>
            <a:graphicData uri="http://schemas.openxmlformats.org/presentationml/2006/ole">
              <mc:AlternateContent xmlns:mc="http://schemas.openxmlformats.org/markup-compatibility/2006">
                <mc:Choice xmlns:v="urn:schemas-microsoft-com:vml" Requires="v">
                  <p:oleObj spid="_x0000_s3223" name="公式" r:id="rId21" imgW="181068" imgH="142991" progId="Equation.3">
                    <p:embed/>
                  </p:oleObj>
                </mc:Choice>
                <mc:Fallback>
                  <p:oleObj name="公式" r:id="rId21" imgW="181068" imgH="142991" progId="Equation.3">
                    <p:embed/>
                    <p:pic>
                      <p:nvPicPr>
                        <p:cNvPr id="4103"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8" y="2688"/>
                          <a:ext cx="28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7"/>
          <p:cNvGrpSpPr>
            <a:grpSpLocks/>
          </p:cNvGrpSpPr>
          <p:nvPr/>
        </p:nvGrpSpPr>
        <p:grpSpPr bwMode="auto">
          <a:xfrm>
            <a:off x="6870700" y="4419600"/>
            <a:ext cx="685800" cy="863600"/>
            <a:chOff x="4328" y="2688"/>
            <a:chExt cx="432" cy="544"/>
          </a:xfrm>
        </p:grpSpPr>
        <p:grpSp>
          <p:nvGrpSpPr>
            <p:cNvPr id="4125" name="Group 28"/>
            <p:cNvGrpSpPr>
              <a:grpSpLocks/>
            </p:cNvGrpSpPr>
            <p:nvPr/>
          </p:nvGrpSpPr>
          <p:grpSpPr bwMode="auto">
            <a:xfrm>
              <a:off x="4328" y="2688"/>
              <a:ext cx="424" cy="352"/>
              <a:chOff x="4328" y="2688"/>
              <a:chExt cx="424" cy="352"/>
            </a:xfrm>
          </p:grpSpPr>
          <p:grpSp>
            <p:nvGrpSpPr>
              <p:cNvPr id="4128" name="Group 29"/>
              <p:cNvGrpSpPr>
                <a:grpSpLocks/>
              </p:cNvGrpSpPr>
              <p:nvPr/>
            </p:nvGrpSpPr>
            <p:grpSpPr bwMode="auto">
              <a:xfrm>
                <a:off x="4328" y="2928"/>
                <a:ext cx="424" cy="112"/>
                <a:chOff x="4328" y="2928"/>
                <a:chExt cx="424" cy="112"/>
              </a:xfrm>
            </p:grpSpPr>
            <p:graphicFrame>
              <p:nvGraphicFramePr>
                <p:cNvPr id="4102" name="Object 30"/>
                <p:cNvGraphicFramePr>
                  <a:graphicFrameLocks noChangeAspect="1"/>
                </p:cNvGraphicFramePr>
                <p:nvPr/>
              </p:nvGraphicFramePr>
              <p:xfrm>
                <a:off x="4328" y="2936"/>
                <a:ext cx="94" cy="96"/>
              </p:xfrm>
              <a:graphic>
                <a:graphicData uri="http://schemas.openxmlformats.org/presentationml/2006/ole">
                  <mc:AlternateContent xmlns:mc="http://schemas.openxmlformats.org/markup-compatibility/2006">
                    <mc:Choice xmlns:v="urn:schemas-microsoft-com:vml" Requires="v">
                      <p:oleObj spid="_x0000_s3224" name="Clip" r:id="rId23" imgW="380852" imgH="390270" progId="MS_ClipArt_Gallery.2">
                        <p:embed/>
                      </p:oleObj>
                    </mc:Choice>
                    <mc:Fallback>
                      <p:oleObj name="Clip" r:id="rId23" imgW="380852" imgH="390270" progId="MS_ClipArt_Gallery.2">
                        <p:embed/>
                        <p:pic>
                          <p:nvPicPr>
                            <p:cNvPr id="4102"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8" y="293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99" name="Freeform 31"/>
                <p:cNvSpPr>
                  <a:spLocks/>
                </p:cNvSpPr>
                <p:nvPr/>
              </p:nvSpPr>
              <p:spPr bwMode="auto">
                <a:xfrm>
                  <a:off x="4416" y="2928"/>
                  <a:ext cx="336" cy="112"/>
                </a:xfrm>
                <a:custGeom>
                  <a:avLst/>
                  <a:gdLst>
                    <a:gd name="T0" fmla="*/ 0 w 336"/>
                    <a:gd name="T1" fmla="*/ 56 h 112"/>
                    <a:gd name="T2" fmla="*/ 48 w 336"/>
                    <a:gd name="T3" fmla="*/ 8 h 112"/>
                    <a:gd name="T4" fmla="*/ 96 w 336"/>
                    <a:gd name="T5" fmla="*/ 104 h 112"/>
                    <a:gd name="T6" fmla="*/ 144 w 336"/>
                    <a:gd name="T7" fmla="*/ 56 h 112"/>
                    <a:gd name="T8" fmla="*/ 336 w 336"/>
                    <a:gd name="T9" fmla="*/ 56 h 112"/>
                  </a:gdLst>
                  <a:ahLst/>
                  <a:cxnLst>
                    <a:cxn ang="0">
                      <a:pos x="T0" y="T1"/>
                    </a:cxn>
                    <a:cxn ang="0">
                      <a:pos x="T2" y="T3"/>
                    </a:cxn>
                    <a:cxn ang="0">
                      <a:pos x="T4" y="T5"/>
                    </a:cxn>
                    <a:cxn ang="0">
                      <a:pos x="T6" y="T7"/>
                    </a:cxn>
                    <a:cxn ang="0">
                      <a:pos x="T8" y="T9"/>
                    </a:cxn>
                  </a:cxnLst>
                  <a:rect l="0" t="0" r="r" b="b"/>
                  <a:pathLst>
                    <a:path w="336" h="112">
                      <a:moveTo>
                        <a:pt x="0" y="56"/>
                      </a:moveTo>
                      <a:cubicBezTo>
                        <a:pt x="16" y="28"/>
                        <a:pt x="32" y="0"/>
                        <a:pt x="48" y="8"/>
                      </a:cubicBezTo>
                      <a:cubicBezTo>
                        <a:pt x="64" y="16"/>
                        <a:pt x="80" y="96"/>
                        <a:pt x="96" y="104"/>
                      </a:cubicBezTo>
                      <a:cubicBezTo>
                        <a:pt x="112" y="112"/>
                        <a:pt x="104" y="64"/>
                        <a:pt x="144" y="56"/>
                      </a:cubicBezTo>
                      <a:cubicBezTo>
                        <a:pt x="184" y="48"/>
                        <a:pt x="304" y="56"/>
                        <a:pt x="336" y="56"/>
                      </a:cubicBezTo>
                    </a:path>
                  </a:pathLst>
                </a:custGeom>
                <a:noFill/>
                <a:ln w="19050" cmpd="sng">
                  <a:solidFill>
                    <a:schemeClr val="accent2"/>
                  </a:solidFill>
                  <a:round/>
                  <a:headEnd/>
                  <a:tailEnd type="arrow" w="med" len="lg"/>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pSp>
          <p:graphicFrame>
            <p:nvGraphicFramePr>
              <p:cNvPr id="4101" name="Object 32"/>
              <p:cNvGraphicFramePr>
                <a:graphicFrameLocks noChangeAspect="1"/>
              </p:cNvGraphicFramePr>
              <p:nvPr/>
            </p:nvGraphicFramePr>
            <p:xfrm>
              <a:off x="4368" y="2688"/>
              <a:ext cx="288" cy="237"/>
            </p:xfrm>
            <a:graphic>
              <a:graphicData uri="http://schemas.openxmlformats.org/presentationml/2006/ole">
                <mc:AlternateContent xmlns:mc="http://schemas.openxmlformats.org/markup-compatibility/2006">
                  <mc:Choice xmlns:v="urn:schemas-microsoft-com:vml" Requires="v">
                    <p:oleObj spid="_x0000_s3225" name="公式" r:id="rId24" imgW="181068" imgH="142991" progId="Equation.3">
                      <p:embed/>
                    </p:oleObj>
                  </mc:Choice>
                  <mc:Fallback>
                    <p:oleObj name="公式" r:id="rId24" imgW="181068" imgH="142991" progId="Equation.3">
                      <p:embed/>
                      <p:pic>
                        <p:nvPicPr>
                          <p:cNvPr id="4101"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68" y="2688"/>
                            <a:ext cx="28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6" name="Group 33"/>
            <p:cNvGrpSpPr>
              <a:grpSpLocks/>
            </p:cNvGrpSpPr>
            <p:nvPr/>
          </p:nvGrpSpPr>
          <p:grpSpPr bwMode="auto">
            <a:xfrm>
              <a:off x="4336" y="3120"/>
              <a:ext cx="424" cy="112"/>
              <a:chOff x="4328" y="2928"/>
              <a:chExt cx="424" cy="112"/>
            </a:xfrm>
          </p:grpSpPr>
          <p:graphicFrame>
            <p:nvGraphicFramePr>
              <p:cNvPr id="4100" name="Object 34"/>
              <p:cNvGraphicFramePr>
                <a:graphicFrameLocks noChangeAspect="1"/>
              </p:cNvGraphicFramePr>
              <p:nvPr/>
            </p:nvGraphicFramePr>
            <p:xfrm>
              <a:off x="4328" y="2936"/>
              <a:ext cx="94" cy="96"/>
            </p:xfrm>
            <a:graphic>
              <a:graphicData uri="http://schemas.openxmlformats.org/presentationml/2006/ole">
                <mc:AlternateContent xmlns:mc="http://schemas.openxmlformats.org/markup-compatibility/2006">
                  <mc:Choice xmlns:v="urn:schemas-microsoft-com:vml" Requires="v">
                    <p:oleObj spid="_x0000_s3226" name="Clip" r:id="rId26" imgW="380852" imgH="390270" progId="MS_ClipArt_Gallery.2">
                      <p:embed/>
                    </p:oleObj>
                  </mc:Choice>
                  <mc:Fallback>
                    <p:oleObj name="Clip" r:id="rId26" imgW="380852" imgH="390270" progId="MS_ClipArt_Gallery.2">
                      <p:embed/>
                      <p:pic>
                        <p:nvPicPr>
                          <p:cNvPr id="410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8" y="293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03" name="Freeform 35"/>
              <p:cNvSpPr>
                <a:spLocks/>
              </p:cNvSpPr>
              <p:nvPr/>
            </p:nvSpPr>
            <p:spPr bwMode="auto">
              <a:xfrm>
                <a:off x="4416" y="2928"/>
                <a:ext cx="336" cy="112"/>
              </a:xfrm>
              <a:custGeom>
                <a:avLst/>
                <a:gdLst>
                  <a:gd name="T0" fmla="*/ 0 w 336"/>
                  <a:gd name="T1" fmla="*/ 56 h 112"/>
                  <a:gd name="T2" fmla="*/ 48 w 336"/>
                  <a:gd name="T3" fmla="*/ 8 h 112"/>
                  <a:gd name="T4" fmla="*/ 96 w 336"/>
                  <a:gd name="T5" fmla="*/ 104 h 112"/>
                  <a:gd name="T6" fmla="*/ 144 w 336"/>
                  <a:gd name="T7" fmla="*/ 56 h 112"/>
                  <a:gd name="T8" fmla="*/ 336 w 336"/>
                  <a:gd name="T9" fmla="*/ 56 h 112"/>
                </a:gdLst>
                <a:ahLst/>
                <a:cxnLst>
                  <a:cxn ang="0">
                    <a:pos x="T0" y="T1"/>
                  </a:cxn>
                  <a:cxn ang="0">
                    <a:pos x="T2" y="T3"/>
                  </a:cxn>
                  <a:cxn ang="0">
                    <a:pos x="T4" y="T5"/>
                  </a:cxn>
                  <a:cxn ang="0">
                    <a:pos x="T6" y="T7"/>
                  </a:cxn>
                  <a:cxn ang="0">
                    <a:pos x="T8" y="T9"/>
                  </a:cxn>
                </a:cxnLst>
                <a:rect l="0" t="0" r="r" b="b"/>
                <a:pathLst>
                  <a:path w="336" h="112">
                    <a:moveTo>
                      <a:pt x="0" y="56"/>
                    </a:moveTo>
                    <a:cubicBezTo>
                      <a:pt x="16" y="28"/>
                      <a:pt x="32" y="0"/>
                      <a:pt x="48" y="8"/>
                    </a:cubicBezTo>
                    <a:cubicBezTo>
                      <a:pt x="64" y="16"/>
                      <a:pt x="80" y="96"/>
                      <a:pt x="96" y="104"/>
                    </a:cubicBezTo>
                    <a:cubicBezTo>
                      <a:pt x="112" y="112"/>
                      <a:pt x="104" y="64"/>
                      <a:pt x="144" y="56"/>
                    </a:cubicBezTo>
                    <a:cubicBezTo>
                      <a:pt x="184" y="48"/>
                      <a:pt x="304" y="56"/>
                      <a:pt x="336" y="56"/>
                    </a:cubicBezTo>
                  </a:path>
                </a:pathLst>
              </a:custGeom>
              <a:noFill/>
              <a:ln w="19050" cmpd="sng">
                <a:solidFill>
                  <a:schemeClr val="accent2"/>
                </a:solidFill>
                <a:round/>
                <a:headEnd/>
                <a:tailEnd type="arrow" w="med" len="lg"/>
              </a:ln>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幼圆" panose="02010509060101010101" pitchFamily="49" charset="-122"/>
                  <a:cs typeface="+mn-cs"/>
                </a:endParaRPr>
              </a:p>
            </p:txBody>
          </p:sp>
        </p:grpSp>
      </p:grpSp>
      <p:sp>
        <p:nvSpPr>
          <p:cNvPr id="135204" name="Text Box 36"/>
          <p:cNvSpPr txBox="1">
            <a:spLocks noChangeArrowheads="1"/>
          </p:cNvSpPr>
          <p:nvPr/>
        </p:nvSpPr>
        <p:spPr bwMode="auto">
          <a:xfrm>
            <a:off x="381000" y="3352800"/>
            <a:ext cx="3962400" cy="1800225"/>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这种辐射称为</a:t>
            </a:r>
            <a:r>
              <a:rPr kumimoji="1" lang="zh-CN" altLang="en-US" sz="2800" b="1" i="0" u="none" strike="noStrike" kern="1200" cap="none" spc="0" normalizeH="0" baseline="0" noProof="0">
                <a:ln>
                  <a:noFill/>
                </a:ln>
                <a:solidFill>
                  <a:srgbClr val="99FF99"/>
                </a:solidFill>
                <a:effectLst>
                  <a:outerShdw blurRad="38100" dist="38100" dir="2700000" algn="tl">
                    <a:srgbClr val="000000"/>
                  </a:outerShdw>
                </a:effectLst>
                <a:uLnTx/>
                <a:uFillTx/>
                <a:latin typeface="幼圆" pitchFamily="49" charset="-122"/>
                <a:ea typeface="幼圆" panose="02010509060101010101" pitchFamily="49" charset="-122"/>
                <a:cs typeface="+mn-cs"/>
              </a:rPr>
              <a:t>受激辐射</a:t>
            </a: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。受激辐射产生的光子偏振状态、传播方向、振动相位均相等。</a:t>
            </a:r>
          </a:p>
        </p:txBody>
      </p:sp>
      <p:sp>
        <p:nvSpPr>
          <p:cNvPr id="135205" name="Text Box 37"/>
          <p:cNvSpPr txBox="1">
            <a:spLocks noChangeArrowheads="1"/>
          </p:cNvSpPr>
          <p:nvPr/>
        </p:nvSpPr>
        <p:spPr bwMode="auto">
          <a:xfrm>
            <a:off x="381000" y="2471738"/>
            <a:ext cx="8610600" cy="946150"/>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此时</a:t>
            </a:r>
            <a:r>
              <a:rPr kumimoji="1"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幼圆" pitchFamily="49" charset="-122"/>
                <a:ea typeface="幼圆" panose="02010509060101010101" pitchFamily="49" charset="-122"/>
                <a:cs typeface="+mn-cs"/>
              </a:rPr>
              <a:t>高能级的电子在外来光子的诱导下，跃迁到低能级并发出一个与外来光子的量子态完全相同的光子</a:t>
            </a: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幼圆" pitchFamily="49" charset="-122"/>
                <a:ea typeface="幼圆" panose="02010509060101010101" pitchFamily="49" charset="-122"/>
                <a:cs typeface="+mn-cs"/>
              </a:rPr>
              <a:t>，</a:t>
            </a:r>
          </a:p>
        </p:txBody>
      </p:sp>
      <p:sp>
        <p:nvSpPr>
          <p:cNvPr id="135206" name="Text Box 38"/>
          <p:cNvSpPr txBox="1">
            <a:spLocks noChangeArrowheads="1"/>
          </p:cNvSpPr>
          <p:nvPr/>
        </p:nvSpPr>
        <p:spPr bwMode="auto">
          <a:xfrm>
            <a:off x="381000" y="282714"/>
            <a:ext cx="4114800" cy="707886"/>
          </a:xfrm>
          <a:prstGeom prst="rect">
            <a:avLst/>
          </a:prstGeom>
          <a:noFill/>
          <a:ln>
            <a:noFill/>
          </a:ln>
          <a:effectLs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dirty="0">
                <a:ln>
                  <a:noFill/>
                </a:ln>
                <a:solidFill>
                  <a:srgbClr val="99FF99"/>
                </a:solidFill>
                <a:effectLst>
                  <a:outerShdw blurRad="38100" dist="38100" dir="2700000" algn="tl">
                    <a:srgbClr val="000000"/>
                  </a:outerShdw>
                </a:effectLst>
                <a:uLnTx/>
                <a:uFillTx/>
                <a:latin typeface="隶书" pitchFamily="49" charset="-122"/>
                <a:ea typeface="隶书" pitchFamily="49" charset="-122"/>
                <a:cs typeface="+mn-cs"/>
              </a:rPr>
              <a:t>3.</a:t>
            </a:r>
            <a:r>
              <a:rPr kumimoji="1" lang="zh-CN" altLang="en-US" sz="4000" b="1" i="0" u="none" strike="noStrike" kern="1200" cap="none" spc="0" normalizeH="0" baseline="0" noProof="0" dirty="0">
                <a:ln>
                  <a:noFill/>
                </a:ln>
                <a:solidFill>
                  <a:srgbClr val="99FF99"/>
                </a:solidFill>
                <a:effectLst>
                  <a:outerShdw blurRad="38100" dist="38100" dir="2700000" algn="tl">
                    <a:srgbClr val="000000"/>
                  </a:outerShdw>
                </a:effectLst>
                <a:uLnTx/>
                <a:uFillTx/>
                <a:latin typeface="隶书" pitchFamily="49" charset="-122"/>
                <a:ea typeface="隶书" pitchFamily="49" charset="-122"/>
                <a:cs typeface="+mn-cs"/>
              </a:rPr>
              <a:t>受激辐射</a:t>
            </a:r>
          </a:p>
        </p:txBody>
      </p:sp>
    </p:spTree>
    <p:extLst>
      <p:ext uri="{BB962C8B-B14F-4D97-AF65-F5344CB8AC3E}">
        <p14:creationId xmlns:p14="http://schemas.microsoft.com/office/powerpoint/2010/main" val="38112396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206"/>
                                        </p:tgtEl>
                                        <p:attrNameLst>
                                          <p:attrName>style.visibility</p:attrName>
                                        </p:attrNameLst>
                                      </p:cBhvr>
                                      <p:to>
                                        <p:strVal val="visible"/>
                                      </p:to>
                                    </p:set>
                                    <p:animEffect transition="in" filter="dissolve">
                                      <p:cBhvr>
                                        <p:cTn id="7" dur="500"/>
                                        <p:tgtEl>
                                          <p:spTgt spid="135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5170"/>
                                        </p:tgtEl>
                                        <p:attrNameLst>
                                          <p:attrName>style.visibility</p:attrName>
                                        </p:attrNameLst>
                                      </p:cBhvr>
                                      <p:to>
                                        <p:strVal val="visible"/>
                                      </p:to>
                                    </p:set>
                                    <p:animEffect transition="in" filter="dissolve">
                                      <p:cBhvr>
                                        <p:cTn id="12" dur="500"/>
                                        <p:tgtEl>
                                          <p:spTgt spid="1351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5171"/>
                                        </p:tgtEl>
                                        <p:attrNameLst>
                                          <p:attrName>style.visibility</p:attrName>
                                        </p:attrNameLst>
                                      </p:cBhvr>
                                      <p:to>
                                        <p:strVal val="visible"/>
                                      </p:to>
                                    </p:set>
                                    <p:animEffect transition="in" filter="dissolve">
                                      <p:cBhvr>
                                        <p:cTn id="17" dur="500"/>
                                        <p:tgtEl>
                                          <p:spTgt spid="1351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35189"/>
                                        </p:tgtEl>
                                        <p:attrNameLst>
                                          <p:attrName>style.visibility</p:attrName>
                                        </p:attrNameLst>
                                      </p:cBhvr>
                                      <p:to>
                                        <p:strVal val="visible"/>
                                      </p:to>
                                    </p:set>
                                    <p:animEffect transition="in" filter="dissolve">
                                      <p:cBhvr>
                                        <p:cTn id="36" dur="500"/>
                                        <p:tgtEl>
                                          <p:spTgt spid="13518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5205"/>
                                        </p:tgtEl>
                                        <p:attrNameLst>
                                          <p:attrName>style.visibility</p:attrName>
                                        </p:attrNameLst>
                                      </p:cBhvr>
                                      <p:to>
                                        <p:strVal val="visible"/>
                                      </p:to>
                                    </p:set>
                                    <p:animEffect transition="in" filter="wipe(up)">
                                      <p:cBhvr>
                                        <p:cTn id="46" dur="500"/>
                                        <p:tgtEl>
                                          <p:spTgt spid="135205"/>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35204"/>
                                        </p:tgtEl>
                                        <p:attrNameLst>
                                          <p:attrName>style.visibility</p:attrName>
                                        </p:attrNameLst>
                                      </p:cBhvr>
                                      <p:to>
                                        <p:strVal val="visible"/>
                                      </p:to>
                                    </p:set>
                                    <p:animEffect transition="in" filter="wipe(up)">
                                      <p:cBhvr>
                                        <p:cTn id="50" dur="500"/>
                                        <p:tgtEl>
                                          <p:spTgt spid="1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204" grpId="0" autoUpdateAnimBg="0"/>
      <p:bldP spid="135205" grpId="0" autoUpdateAnimBg="0"/>
      <p:bldP spid="135206" grpId="0" autoUpdateAnimBg="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光的本性">
  <a:themeElements>
    <a:clrScheme name="">
      <a:dk1>
        <a:srgbClr val="000000"/>
      </a:dk1>
      <a:lt1>
        <a:srgbClr val="FFFFFF"/>
      </a:lt1>
      <a:dk2>
        <a:srgbClr val="006666"/>
      </a:dk2>
      <a:lt2>
        <a:srgbClr val="FFFF66"/>
      </a:lt2>
      <a:accent1>
        <a:srgbClr val="FF9999"/>
      </a:accent1>
      <a:accent2>
        <a:srgbClr val="99FF99"/>
      </a:accent2>
      <a:accent3>
        <a:srgbClr val="AAB8B8"/>
      </a:accent3>
      <a:accent4>
        <a:srgbClr val="DADADA"/>
      </a:accent4>
      <a:accent5>
        <a:srgbClr val="FFCACA"/>
      </a:accent5>
      <a:accent6>
        <a:srgbClr val="8AE78A"/>
      </a:accent6>
      <a:hlink>
        <a:srgbClr val="CCCCFF"/>
      </a:hlink>
      <a:folHlink>
        <a:srgbClr val="B2B2B2"/>
      </a:folHlink>
    </a:clrScheme>
    <a:fontScheme name="光的本性">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6666FF"/>
          </a:solidFill>
          <a:prstDash val="solid"/>
          <a:miter lim="800000"/>
          <a:headEnd type="none" w="med" len="me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spDef>
    <a:lnDef>
      <a:spPr bwMode="auto">
        <a:xfrm>
          <a:off x="0" y="0"/>
          <a:ext cx="1" cy="1"/>
        </a:xfrm>
        <a:custGeom>
          <a:avLst/>
          <a:gdLst/>
          <a:ahLst/>
          <a:cxnLst/>
          <a:rect l="0" t="0" r="0" b="0"/>
          <a:pathLst/>
        </a:custGeom>
        <a:solidFill>
          <a:schemeClr val="accent1"/>
        </a:solidFill>
        <a:ln w="19050" cap="flat" cmpd="sng" algn="ctr">
          <a:solidFill>
            <a:srgbClr val="6666FF"/>
          </a:solidFill>
          <a:prstDash val="solid"/>
          <a:miter lim="800000"/>
          <a:headEnd type="none" w="med" len="me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lnDef>
  </a:objectDefaults>
  <a:extraClrSchemeLst>
    <a:extraClrScheme>
      <a:clrScheme name="光的本性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光的本性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光的本性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光的本性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光的本性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光的本性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光的本性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光的本性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光的本性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光的本性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TM10001115[[fn=包裹]]</Template>
  <TotalTime>85</TotalTime>
  <Words>1402</Words>
  <Application>Microsoft Office PowerPoint</Application>
  <PresentationFormat>全屏显示(4:3)</PresentationFormat>
  <Paragraphs>160</Paragraphs>
  <Slides>26</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7</vt:i4>
      </vt:variant>
      <vt:variant>
        <vt:lpstr>幻灯片标题</vt:lpstr>
      </vt:variant>
      <vt:variant>
        <vt:i4>26</vt:i4>
      </vt:variant>
    </vt:vector>
  </HeadingPairs>
  <TitlesOfParts>
    <vt:vector size="48" baseType="lpstr">
      <vt:lpstr>PingFang SC</vt:lpstr>
      <vt:lpstr>华文彩云</vt:lpstr>
      <vt:lpstr>华文楷体</vt:lpstr>
      <vt:lpstr>华文中宋</vt:lpstr>
      <vt:lpstr>隶书</vt:lpstr>
      <vt:lpstr>宋体</vt:lpstr>
      <vt:lpstr>文鼎CS中等线</vt:lpstr>
      <vt:lpstr>幼圆</vt:lpstr>
      <vt:lpstr>Arial</vt:lpstr>
      <vt:lpstr>Arial</vt:lpstr>
      <vt:lpstr>Gill Sans MT</vt:lpstr>
      <vt:lpstr>Symbol</vt:lpstr>
      <vt:lpstr>Times New Roman</vt:lpstr>
      <vt:lpstr>Parcel</vt:lpstr>
      <vt:lpstr>光的本性</vt:lpstr>
      <vt:lpstr>剪辑</vt:lpstr>
      <vt:lpstr>公式</vt:lpstr>
      <vt:lpstr>Equation</vt:lpstr>
      <vt:lpstr>Clip</vt:lpstr>
      <vt:lpstr>Microsoft Photo Editor 3.0 照片</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zhg</dc:creator>
  <cp:lastModifiedBy>zhg</cp:lastModifiedBy>
  <cp:revision>15</cp:revision>
  <dcterms:created xsi:type="dcterms:W3CDTF">2019-12-13T03:36:37Z</dcterms:created>
  <dcterms:modified xsi:type="dcterms:W3CDTF">2019-12-16T06:40:13Z</dcterms:modified>
</cp:coreProperties>
</file>