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7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jpe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jpe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5281831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298867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082113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861839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804417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070389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491587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539276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6813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467859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922008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282828"/>
            </a:gs>
            <a:gs pos="100000">
              <a:srgbClr val="264D9A"/>
            </a:gs>
          </a:gsLst>
          <a:lin ang="5400000" scaled="1"/>
        </a:gradFill>
        <a:effectLst/>
      </p:bgPr>
    </p:bg>
    <p:spTree>
      <p:nvGrpSpPr>
        <p:cNvPr id="1" name=""/>
        <p:cNvGrpSpPr/>
        <p:nvPr/>
      </p:nvGrpSpPr>
      <p:grpSpPr>
        <a:xfrm>
          <a:off x="0" y="0"/>
          <a:ext cx="0" cy="0"/>
          <a:chOff x="0" y="0"/>
          <a:chExt cx="0" cy="0"/>
        </a:xfrm>
      </p:grpSpPr>
      <p:sp>
        <p:nvSpPr>
          <p:cNvPr id="117762" name="AutoShape 2"/>
          <p:cNvSpPr>
            <a:spLocks noChangeArrowheads="1"/>
          </p:cNvSpPr>
          <p:nvPr/>
        </p:nvSpPr>
        <p:spPr bwMode="auto">
          <a:xfrm>
            <a:off x="-11113" y="-3175"/>
            <a:ext cx="9140826" cy="304800"/>
          </a:xfrm>
          <a:prstGeom prst="bevel">
            <a:avLst>
              <a:gd name="adj" fmla="val 8333"/>
            </a:avLst>
          </a:prstGeom>
          <a:noFill/>
          <a:ln>
            <a:noFill/>
          </a:ln>
          <a:effectLst/>
          <a:extLst/>
        </p:spPr>
        <p:txBody>
          <a:bodyPr wrap="none" bIns="288000"/>
          <a:lstStyle/>
          <a:p>
            <a:pPr>
              <a:spcBef>
                <a:spcPct val="50000"/>
              </a:spcBef>
              <a:defRPr/>
            </a:pPr>
            <a:r>
              <a:rPr kumimoji="1" lang="zh-CN" altLang="en-US" sz="1400">
                <a:effectLst>
                  <a:outerShdw blurRad="38100" dist="38100" dir="2700000" algn="tl">
                    <a:srgbClr val="000000"/>
                  </a:outerShdw>
                </a:effectLst>
                <a:latin typeface="Century Schoolbook" pitchFamily="18" charset="0"/>
                <a:ea typeface="华文细黑" pitchFamily="2" charset="-122"/>
              </a:rPr>
              <a:t>作者：杨茂田</a:t>
            </a:r>
            <a:endParaRPr kumimoji="1" lang="zh-CN" altLang="en-US" sz="2400" b="0">
              <a:effectLst>
                <a:outerShdw blurRad="38100" dist="38100" dir="2700000" algn="tl">
                  <a:srgbClr val="000000"/>
                </a:outerShdw>
              </a:effectLst>
              <a:ea typeface="宋体" pitchFamily="2" charset="-122"/>
            </a:endParaRPr>
          </a:p>
        </p:txBody>
      </p:sp>
      <p:grpSp>
        <p:nvGrpSpPr>
          <p:cNvPr id="27651" name="Group 4"/>
          <p:cNvGrpSpPr>
            <a:grpSpLocks/>
          </p:cNvGrpSpPr>
          <p:nvPr/>
        </p:nvGrpSpPr>
        <p:grpSpPr bwMode="auto">
          <a:xfrm>
            <a:off x="2743200" y="2128838"/>
            <a:ext cx="6392863" cy="4721225"/>
            <a:chOff x="1728" y="1341"/>
            <a:chExt cx="4027" cy="2974"/>
          </a:xfrm>
        </p:grpSpPr>
        <p:sp>
          <p:nvSpPr>
            <p:cNvPr id="117765" name="Freeform 5"/>
            <p:cNvSpPr>
              <a:spLocks/>
            </p:cNvSpPr>
            <p:nvPr userDrawn="1"/>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solidFill>
              <a:srgbClr val="204184">
                <a:alpha val="50000"/>
              </a:srgbClr>
            </a:solidFill>
            <a:ln>
              <a:noFill/>
            </a:ln>
            <a:extLst/>
          </p:spPr>
          <p:txBody>
            <a:bodyPr/>
            <a:lstStyle/>
            <a:p>
              <a:pPr>
                <a:defRPr/>
              </a:pPr>
              <a:endParaRPr lang="zh-CN" altLang="en-US">
                <a:effectLst>
                  <a:outerShdw blurRad="38100" dist="38100" dir="2700000" algn="tl">
                    <a:srgbClr val="000000">
                      <a:alpha val="43137"/>
                    </a:srgbClr>
                  </a:outerShdw>
                </a:effectLst>
              </a:endParaRPr>
            </a:p>
          </p:txBody>
        </p:sp>
        <p:sp>
          <p:nvSpPr>
            <p:cNvPr id="117766" name="Freeform 6"/>
            <p:cNvSpPr>
              <a:spLocks/>
            </p:cNvSpPr>
            <p:nvPr userDrawn="1"/>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solidFill>
              <a:srgbClr val="204184">
                <a:alpha val="50000"/>
              </a:srgbClr>
            </a:solidFill>
            <a:ln>
              <a:noFill/>
            </a:ln>
            <a:extLst/>
          </p:spPr>
          <p:txBody>
            <a:bodyPr/>
            <a:lstStyle/>
            <a:p>
              <a:pPr>
                <a:defRPr/>
              </a:pPr>
              <a:endParaRPr lang="zh-CN" altLang="en-US">
                <a:effectLst>
                  <a:outerShdw blurRad="38100" dist="38100" dir="2700000" algn="tl">
                    <a:srgbClr val="000000">
                      <a:alpha val="43137"/>
                    </a:srgbClr>
                  </a:outerShdw>
                </a:effectLst>
              </a:endParaRPr>
            </a:p>
          </p:txBody>
        </p:sp>
        <p:sp>
          <p:nvSpPr>
            <p:cNvPr id="117767" name="Freeform 7"/>
            <p:cNvSpPr>
              <a:spLocks/>
            </p:cNvSpPr>
            <p:nvPr userDrawn="1"/>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solidFill>
              <a:srgbClr val="204184">
                <a:alpha val="50000"/>
              </a:srgbClr>
            </a:solidFill>
            <a:ln>
              <a:noFill/>
            </a:ln>
            <a:extLst/>
          </p:spPr>
          <p:txBody>
            <a:bodyPr/>
            <a:lstStyle/>
            <a:p>
              <a:pPr>
                <a:defRPr/>
              </a:pPr>
              <a:endParaRPr lang="zh-CN" altLang="en-US">
                <a:effectLst>
                  <a:outerShdw blurRad="38100" dist="38100" dir="2700000" algn="tl">
                    <a:srgbClr val="000000">
                      <a:alpha val="43137"/>
                    </a:srgbClr>
                  </a:outerShdw>
                </a:effectLst>
              </a:endParaRPr>
            </a:p>
          </p:txBody>
        </p:sp>
        <p:sp useBgFill="1">
          <p:nvSpPr>
            <p:cNvPr id="117768" name="Freeform 8"/>
            <p:cNvSpPr>
              <a:spLocks/>
            </p:cNvSpPr>
            <p:nvPr userDrawn="1"/>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ln>
              <a:noFill/>
            </a:ln>
            <a:extLst/>
          </p:spPr>
          <p:txBody>
            <a:bodyPr/>
            <a:lstStyle/>
            <a:p>
              <a:pPr>
                <a:defRPr/>
              </a:pPr>
              <a:endParaRPr lang="zh-CN" altLang="en-US">
                <a:effectLst>
                  <a:outerShdw blurRad="38100" dist="38100" dir="2700000" algn="tl">
                    <a:srgbClr val="000000">
                      <a:alpha val="43137"/>
                    </a:srgbClr>
                  </a:outerShdw>
                </a:effectLst>
              </a:endParaRPr>
            </a:p>
          </p:txBody>
        </p:sp>
        <p:sp>
          <p:nvSpPr>
            <p:cNvPr id="117769" name="Freeform 9"/>
            <p:cNvSpPr>
              <a:spLocks/>
            </p:cNvSpPr>
            <p:nvPr userDrawn="1"/>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solidFill>
              <a:srgbClr val="204184">
                <a:alpha val="50000"/>
              </a:srgbClr>
            </a:solidFill>
            <a:ln>
              <a:noFill/>
            </a:ln>
            <a:extLst/>
          </p:spPr>
          <p:txBody>
            <a:bodyPr/>
            <a:lstStyle/>
            <a:p>
              <a:pPr>
                <a:defRPr/>
              </a:pPr>
              <a:endParaRPr lang="zh-CN" altLang="en-US">
                <a:effectLst>
                  <a:outerShdw blurRad="38100" dist="38100" dir="2700000" algn="tl">
                    <a:srgbClr val="000000">
                      <a:alpha val="43137"/>
                    </a:srgbClr>
                  </a:outerShdw>
                </a:effectLst>
              </a:endParaRPr>
            </a:p>
          </p:txBody>
        </p:sp>
        <p:sp>
          <p:nvSpPr>
            <p:cNvPr id="117770" name="Freeform 10"/>
            <p:cNvSpPr>
              <a:spLocks/>
            </p:cNvSpPr>
            <p:nvPr userDrawn="1"/>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solidFill>
              <a:srgbClr val="204184">
                <a:alpha val="50000"/>
              </a:srgbClr>
            </a:solidFill>
            <a:ln>
              <a:noFill/>
            </a:ln>
            <a:extLst/>
          </p:spPr>
          <p:txBody>
            <a:bodyPr/>
            <a:lstStyle/>
            <a:p>
              <a:pPr>
                <a:defRPr/>
              </a:pPr>
              <a:endParaRPr lang="zh-CN" altLang="en-US">
                <a:effectLst>
                  <a:outerShdw blurRad="38100" dist="38100" dir="2700000" algn="tl">
                    <a:srgbClr val="000000">
                      <a:alpha val="43137"/>
                    </a:srgbClr>
                  </a:outerShdw>
                </a:effectLst>
              </a:endParaRPr>
            </a:p>
          </p:txBody>
        </p:sp>
      </p:grpSp>
      <p:sp>
        <p:nvSpPr>
          <p:cNvPr id="117773" name="AutoShape 13"/>
          <p:cNvSpPr>
            <a:spLocks noChangeArrowheads="1"/>
          </p:cNvSpPr>
          <p:nvPr userDrawn="1"/>
        </p:nvSpPr>
        <p:spPr bwMode="auto">
          <a:xfrm>
            <a:off x="0" y="0"/>
            <a:ext cx="9140825" cy="304800"/>
          </a:xfrm>
          <a:prstGeom prst="bevel">
            <a:avLst>
              <a:gd name="adj" fmla="val 8333"/>
            </a:avLst>
          </a:prstGeom>
          <a:solidFill>
            <a:srgbClr val="3F7FBF"/>
          </a:solidFill>
          <a:ln>
            <a:noFill/>
          </a:ln>
          <a:effectLst/>
          <a:extLst/>
        </p:spPr>
        <p:txBody>
          <a:bodyPr wrap="none" bIns="288000"/>
          <a:lstStyle/>
          <a:p>
            <a:pPr algn="l">
              <a:spcBef>
                <a:spcPct val="50000"/>
              </a:spcBef>
              <a:defRPr/>
            </a:pPr>
            <a:r>
              <a:rPr kumimoji="1" lang="en-US" altLang="zh-CN" sz="1400" dirty="0">
                <a:effectLst>
                  <a:outerShdw blurRad="38100" dist="38100" dir="2700000" algn="tl">
                    <a:srgbClr val="000000"/>
                  </a:outerShdw>
                </a:effectLst>
                <a:latin typeface="Century Schoolbook" pitchFamily="18" charset="0"/>
                <a:ea typeface="华文细黑" pitchFamily="2" charset="-122"/>
              </a:rPr>
              <a:t>                                                    Chapter </a:t>
            </a:r>
            <a:r>
              <a:rPr kumimoji="1" lang="en-US" altLang="zh-CN" sz="1400" dirty="0" smtClean="0">
                <a:effectLst>
                  <a:outerShdw blurRad="38100" dist="38100" dir="2700000" algn="tl">
                    <a:srgbClr val="000000"/>
                  </a:outerShdw>
                </a:effectLst>
                <a:latin typeface="Century Schoolbook" pitchFamily="18" charset="0"/>
                <a:ea typeface="华文细黑" pitchFamily="2" charset="-122"/>
              </a:rPr>
              <a:t>15. </a:t>
            </a:r>
            <a:r>
              <a:rPr kumimoji="1" lang="zh-CN" altLang="en-US" sz="1400" b="0" dirty="0">
                <a:effectLst>
                  <a:outerShdw blurRad="38100" dist="38100" dir="2700000" algn="tl">
                    <a:srgbClr val="000000"/>
                  </a:outerShdw>
                </a:effectLst>
                <a:latin typeface="Century Schoolbook" pitchFamily="18" charset="0"/>
                <a:ea typeface="华文细黑" pitchFamily="2" charset="-122"/>
              </a:rPr>
              <a:t>量子物理</a:t>
            </a:r>
            <a:r>
              <a:rPr kumimoji="1" lang="zh-CN" altLang="en-US" sz="1400" dirty="0">
                <a:effectLst>
                  <a:outerShdw blurRad="38100" dist="38100" dir="2700000" algn="tl">
                    <a:srgbClr val="000000"/>
                  </a:outerShdw>
                </a:effectLst>
                <a:latin typeface="Century Schoolbook" pitchFamily="18" charset="0"/>
                <a:ea typeface="华文细黑" pitchFamily="2" charset="-122"/>
              </a:rPr>
              <a:t>       </a:t>
            </a:r>
            <a:r>
              <a:rPr kumimoji="1" lang="en-US" altLang="zh-CN" sz="1400" dirty="0" smtClean="0">
                <a:effectLst>
                  <a:outerShdw blurRad="38100" dist="38100" dir="2700000" algn="tl">
                    <a:srgbClr val="000000"/>
                  </a:outerShdw>
                </a:effectLst>
                <a:latin typeface="Century Schoolbook" pitchFamily="18" charset="0"/>
                <a:ea typeface="华文细黑" pitchFamily="2" charset="-122"/>
              </a:rPr>
              <a:t>§15 - </a:t>
            </a:r>
            <a:r>
              <a:rPr kumimoji="1" lang="en-US" altLang="zh-CN" sz="1400" dirty="0">
                <a:effectLst>
                  <a:outerShdw blurRad="38100" dist="38100" dir="2700000" algn="tl">
                    <a:srgbClr val="000000"/>
                  </a:outerShdw>
                </a:effectLst>
                <a:latin typeface="Century Schoolbook" pitchFamily="18" charset="0"/>
                <a:ea typeface="华文细黑" pitchFamily="2" charset="-122"/>
              </a:rPr>
              <a:t>4 </a:t>
            </a:r>
            <a:r>
              <a:rPr kumimoji="1" lang="zh-CN" altLang="en-US" sz="1400" b="0" dirty="0">
                <a:effectLst>
                  <a:outerShdw blurRad="38100" dist="38100" dir="2700000" algn="tl">
                    <a:srgbClr val="000000"/>
                  </a:outerShdw>
                </a:effectLst>
                <a:latin typeface="Century Schoolbook" pitchFamily="18" charset="0"/>
                <a:ea typeface="华文细黑" pitchFamily="2" charset="-122"/>
              </a:rPr>
              <a:t>德布罗意波  氢原子玻尔模型</a:t>
            </a:r>
            <a:endParaRPr kumimoji="1" lang="en-US" altLang="zh-CN" b="0" dirty="0">
              <a:effectLst>
                <a:outerShdw blurRad="38100" dist="38100" dir="2700000" algn="tl">
                  <a:srgbClr val="000000"/>
                </a:outerShdw>
              </a:effectLst>
            </a:endParaRPr>
          </a:p>
        </p:txBody>
      </p:sp>
    </p:spTree>
    <p:extLst>
      <p:ext uri="{BB962C8B-B14F-4D97-AF65-F5344CB8AC3E}">
        <p14:creationId xmlns:p14="http://schemas.microsoft.com/office/powerpoint/2010/main" val="3309723447"/>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21.jpeg"/><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8.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32.png"/><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2.bin"/><Relationship Id="rId11" Type="http://schemas.openxmlformats.org/officeDocument/2006/relationships/image" Target="../media/image28.wmf"/><Relationship Id="rId5" Type="http://schemas.openxmlformats.org/officeDocument/2006/relationships/image" Target="../media/image29.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1.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5.bin"/><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36.png"/><Relationship Id="rId10" Type="http://schemas.openxmlformats.org/officeDocument/2006/relationships/image" Target="../media/image37.png"/><Relationship Id="rId4" Type="http://schemas.openxmlformats.org/officeDocument/2006/relationships/image" Target="../media/image33.wmf"/><Relationship Id="rId9" Type="http://schemas.openxmlformats.org/officeDocument/2006/relationships/image" Target="../media/image35.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9.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1.bin"/><Relationship Id="rId14" Type="http://schemas.openxmlformats.org/officeDocument/2006/relationships/image" Target="../media/image4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pn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jpeg"/><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962102" y="2349500"/>
            <a:ext cx="7173760" cy="101566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FFFF00"/>
                </a:solidFill>
                <a:effectLst/>
                <a:uLnTx/>
                <a:uFillTx/>
                <a:latin typeface="Times New Roman" panose="02020603050405020304" pitchFamily="18" charset="0"/>
                <a:ea typeface="华文中宋" panose="02010600040101010101" pitchFamily="2" charset="-122"/>
                <a:cs typeface="+mn-cs"/>
              </a:rPr>
              <a:t>15-4 </a:t>
            </a:r>
            <a:r>
              <a:rPr kumimoji="0" lang="zh-CN" altLang="en-US" sz="6000" b="1" i="0" u="none" strike="noStrike" kern="1200" cap="none" spc="0" normalizeH="0" baseline="0" noProof="0" dirty="0" smtClean="0">
                <a:ln>
                  <a:noFill/>
                </a:ln>
                <a:solidFill>
                  <a:srgbClr val="FFFF00"/>
                </a:solidFill>
                <a:effectLst/>
                <a:uLnTx/>
                <a:uFillTx/>
                <a:latin typeface="Times New Roman" panose="02020603050405020304" pitchFamily="18" charset="0"/>
                <a:ea typeface="华文中宋" panose="02010600040101010101" pitchFamily="2" charset="-122"/>
                <a:cs typeface="+mn-cs"/>
              </a:rPr>
              <a:t>氢原子玻尔模型</a:t>
            </a:r>
          </a:p>
        </p:txBody>
      </p:sp>
    </p:spTree>
    <p:extLst>
      <p:ext uri="{BB962C8B-B14F-4D97-AF65-F5344CB8AC3E}">
        <p14:creationId xmlns:p14="http://schemas.microsoft.com/office/powerpoint/2010/main" val="72640272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ss0.bdstatic.com/70cFvHSh_Q1YnxGkpoWK1HF6hhy/it/u=3494814986,247808224&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605" y="1567185"/>
            <a:ext cx="5508624" cy="2268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026"/>
          <p:cNvSpPr txBox="1">
            <a:spLocks noChangeArrowheads="1"/>
          </p:cNvSpPr>
          <p:nvPr/>
        </p:nvSpPr>
        <p:spPr bwMode="auto">
          <a:xfrm>
            <a:off x="762000" y="489967"/>
            <a:ext cx="7848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tabLst/>
              <a:defRPr/>
            </a:pPr>
            <a:r>
              <a:rPr kumimoji="0" lang="zh-CN" altLang="en-US" sz="28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在</a:t>
            </a:r>
            <a:r>
              <a:rPr kumimoji="0"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卢瑟福的建议下，盖革和马斯登进行了散射实验</a:t>
            </a:r>
          </a:p>
        </p:txBody>
      </p:sp>
      <p:pic>
        <p:nvPicPr>
          <p:cNvPr id="13316" name="Picture 4" descr="https://ss2.bdstatic.com/70cFvnSh_Q1YnxGkpoWK1HF6hhy/it/u=4028712664,285251588&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830" y="3950723"/>
            <a:ext cx="3022631" cy="2629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026"/>
          <p:cNvSpPr txBox="1">
            <a:spLocks noChangeArrowheads="1"/>
          </p:cNvSpPr>
          <p:nvPr/>
        </p:nvSpPr>
        <p:spPr bwMode="auto">
          <a:xfrm>
            <a:off x="4225770" y="4308845"/>
            <a:ext cx="491823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squar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tabLst/>
              <a:defRPr/>
            </a:pPr>
            <a:r>
              <a:rPr kumimoji="0"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散射角如此之大，只有原子中心质量集中，才有可能，所以提出行星模型</a:t>
            </a:r>
          </a:p>
        </p:txBody>
      </p:sp>
    </p:spTree>
    <p:extLst>
      <p:ext uri="{BB962C8B-B14F-4D97-AF65-F5344CB8AC3E}">
        <p14:creationId xmlns:p14="http://schemas.microsoft.com/office/powerpoint/2010/main" val="236545417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Group 3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368" y="1646238"/>
            <a:ext cx="2676525"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Rectangle 21"/>
          <p:cNvSpPr>
            <a:spLocks noChangeArrowheads="1"/>
          </p:cNvSpPr>
          <p:nvPr/>
        </p:nvSpPr>
        <p:spPr bwMode="auto">
          <a:xfrm>
            <a:off x="296723" y="2007366"/>
            <a:ext cx="5528568" cy="1574855"/>
          </a:xfrm>
          <a:prstGeom prst="rect">
            <a:avLst/>
          </a:prstGeom>
          <a:noFill/>
          <a:ln w="9525">
            <a:solidFill>
              <a:schemeClr val="tx2"/>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50000"/>
              </a:spcBef>
              <a:spcAft>
                <a:spcPct val="0"/>
              </a:spcAft>
              <a:buClrTx/>
              <a:buSzTx/>
              <a:buFontTx/>
              <a:buBlip>
                <a:blip r:embed="rId3"/>
              </a:buBlip>
              <a:tabLst/>
              <a:defRPr/>
            </a:pPr>
            <a:r>
              <a:rPr kumimoji="0" lang="en-US" altLang="zh-CN" sz="24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原子不断向外辐射能量，能量</a:t>
            </a:r>
            <a:r>
              <a:rPr kumimoji="0" lang="zh-CN" altLang="en-US" sz="28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逐渐</a:t>
            </a:r>
            <a:r>
              <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减小，电子旋转的频率也逐渐改变，发射光谱应是</a:t>
            </a:r>
            <a:r>
              <a:rPr kumimoji="0" lang="zh-CN" altLang="en-US" sz="28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连续谱</a:t>
            </a:r>
            <a:r>
              <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9240" name="Rectangle 24"/>
          <p:cNvSpPr>
            <a:spLocks noChangeArrowheads="1"/>
          </p:cNvSpPr>
          <p:nvPr/>
        </p:nvSpPr>
        <p:spPr bwMode="auto">
          <a:xfrm>
            <a:off x="824143" y="4410075"/>
            <a:ext cx="4724400" cy="159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buFontTx/>
              <a:buBlip>
                <a:blip r:embed="rId3"/>
              </a:buBlip>
              <a:tabLst/>
              <a:defRPr/>
            </a:pPr>
            <a:r>
              <a:rPr kumimoji="0" lang="en-US" altLang="zh-CN" sz="24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由于原子总能量减小，电子将逐渐的接近原子核而后相遇，原子不稳定</a:t>
            </a:r>
            <a:r>
              <a:rPr kumimoji="0" lang="en-US" altLang="zh-CN" sz="2800" b="1" i="0" u="none" strike="noStrike" kern="1200" cap="none" spc="0" normalizeH="0" baseline="0" noProof="0" dirty="0" smtClean="0">
                <a:ln>
                  <a:noFill/>
                </a:ln>
                <a:solidFill>
                  <a:srgbClr val="FFFFFF"/>
                </a:solidFill>
                <a:effectLst/>
                <a:uLnTx/>
                <a:uFillTx/>
                <a:ea typeface="宋体" panose="02010600030101010101" pitchFamily="2" charset="-122"/>
                <a:cs typeface="+mn-cs"/>
              </a:rPr>
              <a:t>.</a:t>
            </a:r>
          </a:p>
        </p:txBody>
      </p:sp>
      <p:pic>
        <p:nvPicPr>
          <p:cNvPr id="4" name="Group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368" y="4162425"/>
            <a:ext cx="26765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灯片编号占位符 30"/>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6074BC5E-89C6-44DD-B6E8-AD57D8CFC9FF}"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7" name="Text Box 5"/>
          <p:cNvSpPr txBox="1">
            <a:spLocks noChangeArrowheads="1"/>
          </p:cNvSpPr>
          <p:nvPr/>
        </p:nvSpPr>
        <p:spPr bwMode="auto">
          <a:xfrm>
            <a:off x="0" y="359701"/>
            <a:ext cx="4951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   3    </a:t>
            </a:r>
            <a:r>
              <a:rPr kumimoji="0" lang="zh-CN" altLang="en-US"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经典有核模型的困难</a:t>
            </a:r>
          </a:p>
        </p:txBody>
      </p:sp>
      <p:sp>
        <p:nvSpPr>
          <p:cNvPr id="8" name="Text Box 6"/>
          <p:cNvSpPr txBox="1">
            <a:spLocks noChangeArrowheads="1"/>
          </p:cNvSpPr>
          <p:nvPr/>
        </p:nvSpPr>
        <p:spPr bwMode="auto">
          <a:xfrm>
            <a:off x="376361" y="937550"/>
            <a:ext cx="8598963"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根据经典电磁理论，电子绕核作匀速圆周运动，作加速运动的电子将不断向外辐射电磁波</a:t>
            </a:r>
            <a:r>
              <a:rPr kumimoji="0" lang="en-US" altLang="zh-CN" sz="2400" b="1" i="0" u="none" strike="noStrike" kern="1200" cap="none" spc="0" normalizeH="0" baseline="0" noProof="0" dirty="0" smtClean="0">
                <a:ln>
                  <a:noFill/>
                </a:ln>
                <a:solidFill>
                  <a:srgbClr val="FFFFFF"/>
                </a:solidFill>
                <a:effectLst/>
                <a:uLnTx/>
                <a:uFillTx/>
                <a:ea typeface="宋体" panose="02010600030101010101" pitchFamily="2" charset="-122"/>
                <a:cs typeface="+mn-cs"/>
              </a:rPr>
              <a:t>.</a:t>
            </a:r>
            <a:r>
              <a:rPr kumimoji="0" lang="en-US" altLang="zh-CN" sz="20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   </a:t>
            </a:r>
          </a:p>
        </p:txBody>
      </p:sp>
    </p:spTree>
    <p:extLst>
      <p:ext uri="{BB962C8B-B14F-4D97-AF65-F5344CB8AC3E}">
        <p14:creationId xmlns:p14="http://schemas.microsoft.com/office/powerpoint/2010/main" val="27797541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37"/>
                                        </p:tgtEl>
                                        <p:attrNameLst>
                                          <p:attrName>style.visibility</p:attrName>
                                        </p:attrNameLst>
                                      </p:cBhvr>
                                      <p:to>
                                        <p:strVal val="visible"/>
                                      </p:to>
                                    </p:set>
                                    <p:animEffect transition="in" filter="blinds(horizontal)">
                                      <p:cBhvr>
                                        <p:cTn id="7" dur="500"/>
                                        <p:tgtEl>
                                          <p:spTgt spid="9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40"/>
                                        </p:tgtEl>
                                        <p:attrNameLst>
                                          <p:attrName>style.visibility</p:attrName>
                                        </p:attrNameLst>
                                      </p:cBhvr>
                                      <p:to>
                                        <p:strVal val="visible"/>
                                      </p:to>
                                    </p:set>
                                    <p:animEffect transition="in" filter="blinds(horizontal)">
                                      <p:cBhvr>
                                        <p:cTn id="12" dur="500"/>
                                        <p:tgtEl>
                                          <p:spTgt spid="92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animBg="1" autoUpdateAnimBg="0"/>
      <p:bldP spid="9240" grpId="0" autoUpdateAnimBg="0"/>
      <p:bldP spid="7" grpId="0"/>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1" descr="玻尔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26939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5"/>
          <p:cNvSpPr>
            <a:spLocks noChangeArrowheads="1"/>
          </p:cNvSpPr>
          <p:nvPr/>
        </p:nvSpPr>
        <p:spPr bwMode="auto">
          <a:xfrm>
            <a:off x="1058863" y="1106488"/>
            <a:ext cx="66817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玻  尔   </a:t>
            </a: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Bohr .  Niels 1885—1962</a:t>
            </a: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p>
        </p:txBody>
      </p:sp>
      <p:grpSp>
        <p:nvGrpSpPr>
          <p:cNvPr id="2" name="Group 9"/>
          <p:cNvGrpSpPr>
            <a:grpSpLocks/>
          </p:cNvGrpSpPr>
          <p:nvPr/>
        </p:nvGrpSpPr>
        <p:grpSpPr bwMode="auto">
          <a:xfrm>
            <a:off x="3887788" y="1879600"/>
            <a:ext cx="5078412" cy="4029075"/>
            <a:chOff x="2449" y="1184"/>
            <a:chExt cx="3199" cy="2538"/>
          </a:xfrm>
        </p:grpSpPr>
        <p:sp>
          <p:nvSpPr>
            <p:cNvPr id="37894" name="Rectangle 6"/>
            <p:cNvSpPr>
              <a:spLocks noChangeArrowheads="1"/>
            </p:cNvSpPr>
            <p:nvPr/>
          </p:nvSpPr>
          <p:spPr bwMode="auto">
            <a:xfrm>
              <a:off x="2472" y="1184"/>
              <a:ext cx="3176"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0" fontAlgn="base" latinLnBrk="0" hangingPunct="0">
                <a:lnSpc>
                  <a:spcPct val="120000"/>
                </a:lnSpc>
                <a:spcBef>
                  <a:spcPct val="40000"/>
                </a:spcBef>
                <a:spcAft>
                  <a:spcPct val="30000"/>
                </a:spcAft>
                <a:buClr>
                  <a:srgbClr val="000514"/>
                </a:buClr>
                <a:buSzPts val="2400"/>
                <a:buFont typeface="Times New Roman" panose="02020603050405020304" pitchFamily="18" charset="0"/>
                <a:buNone/>
                <a:tabLst/>
                <a:defRPr/>
              </a:pPr>
              <a:r>
                <a:rPr kumimoji="0" lang="en-US" altLang="zh-CN"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丹麦理论物理学家，现代物理学的创始人之一</a:t>
              </a: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7895" name="Rectangle 7"/>
            <p:cNvSpPr>
              <a:spLocks noChangeArrowheads="1"/>
            </p:cNvSpPr>
            <p:nvPr/>
          </p:nvSpPr>
          <p:spPr bwMode="auto">
            <a:xfrm>
              <a:off x="2449" y="1899"/>
              <a:ext cx="3107"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0" fontAlgn="base" latinLnBrk="0" hangingPunct="0">
                <a:lnSpc>
                  <a:spcPct val="120000"/>
                </a:lnSpc>
                <a:spcBef>
                  <a:spcPct val="40000"/>
                </a:spcBef>
                <a:spcAft>
                  <a:spcPct val="30000"/>
                </a:spcAft>
                <a:buClr>
                  <a:srgbClr val="000514"/>
                </a:buClr>
                <a:buSzPts val="2400"/>
                <a:buFont typeface="Times New Roman" panose="02020603050405020304" pitchFamily="18" charset="0"/>
                <a:buNone/>
                <a:tabLst/>
                <a:defRPr/>
              </a:pPr>
              <a:r>
                <a:rPr kumimoji="0" lang="zh-CN" altLang="en-US"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在卢瑟福原子有核模型基础上提出了关于原子稳定性和量子跃迁理论的三条假设，从而完满地解释了</a:t>
              </a:r>
              <a:r>
                <a:rPr kumimoji="0" lang="zh-CN" altLang="en-US" sz="2800" b="1" i="0" u="none" strike="noStrike" kern="1200" cap="none" spc="0" normalizeH="0" baseline="0" noProof="0" smtClean="0">
                  <a:ln>
                    <a:noFill/>
                  </a:ln>
                  <a:solidFill>
                    <a:srgbClr val="FFFF00"/>
                  </a:solidFill>
                  <a:effectLst/>
                  <a:uLnTx/>
                  <a:uFillTx/>
                  <a:latin typeface="Arial" panose="020B0604020202020204" pitchFamily="34" charset="0"/>
                  <a:ea typeface="宋体" panose="02010600030101010101" pitchFamily="2" charset="-122"/>
                  <a:cs typeface="+mn-cs"/>
                </a:rPr>
                <a:t>氢原子光谱</a:t>
              </a:r>
              <a:r>
                <a:rPr kumimoji="0" lang="zh-CN" altLang="en-US"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的规律</a:t>
              </a: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7896" name="Rectangle 8"/>
            <p:cNvSpPr>
              <a:spLocks noChangeArrowheads="1"/>
            </p:cNvSpPr>
            <p:nvPr/>
          </p:nvSpPr>
          <p:spPr bwMode="auto">
            <a:xfrm>
              <a:off x="2455" y="3341"/>
              <a:ext cx="309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0" fontAlgn="base" latinLnBrk="0" hangingPunct="0">
                <a:lnSpc>
                  <a:spcPct val="120000"/>
                </a:lnSpc>
                <a:spcBef>
                  <a:spcPct val="40000"/>
                </a:spcBef>
                <a:spcAft>
                  <a:spcPct val="30000"/>
                </a:spcAft>
                <a:buClr>
                  <a:srgbClr val="000514"/>
                </a:buClr>
                <a:buSzPts val="2400"/>
                <a:buFont typeface="Times New Roman" panose="02020603050405020304" pitchFamily="18" charset="0"/>
                <a:buNone/>
                <a:tabLst/>
                <a:defRPr/>
              </a:pP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1922</a:t>
              </a:r>
              <a:r>
                <a:rPr kumimoji="0" lang="zh-CN" altLang="en-US"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年玻尔获诺贝尔物理学奖</a:t>
              </a: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grpSp>
      <p:sp>
        <p:nvSpPr>
          <p:cNvPr id="37893" name="灯片编号占位符 10"/>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6A029D61-1C3A-4F36-893F-3E6E259DEE9C}"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12</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415460702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28347" y="1713792"/>
            <a:ext cx="82296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        1913</a:t>
            </a:r>
            <a:r>
              <a:rPr kumimoji="1" lang="zh-CN" altLang="en-US"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年玻尔在卢瑟福的原子结构模型的基础上，将量子化概念应用于原子系统，提出三条假设：</a:t>
            </a:r>
          </a:p>
        </p:txBody>
      </p:sp>
      <p:sp>
        <p:nvSpPr>
          <p:cNvPr id="38915" name="Rectangle 3"/>
          <p:cNvSpPr>
            <a:spLocks noChangeArrowheads="1"/>
          </p:cNvSpPr>
          <p:nvPr/>
        </p:nvSpPr>
        <p:spPr bwMode="auto">
          <a:xfrm>
            <a:off x="500062" y="987827"/>
            <a:ext cx="43005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1</a:t>
            </a:r>
            <a:r>
              <a:rPr kumimoji="1" lang="en-US" altLang="zh-CN" sz="32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玻尔的氢原子理论</a:t>
            </a:r>
          </a:p>
        </p:txBody>
      </p:sp>
      <p:sp>
        <p:nvSpPr>
          <p:cNvPr id="10249" name="Rectangle 9"/>
          <p:cNvSpPr>
            <a:spLocks noChangeArrowheads="1"/>
          </p:cNvSpPr>
          <p:nvPr/>
        </p:nvSpPr>
        <p:spPr bwMode="auto">
          <a:xfrm>
            <a:off x="2682081" y="5200821"/>
            <a:ext cx="24511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3</a:t>
            </a:r>
            <a:r>
              <a:rPr kumimoji="1" lang="en-US" altLang="zh-CN"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频率条件</a:t>
            </a:r>
          </a:p>
        </p:txBody>
      </p:sp>
      <p:sp>
        <p:nvSpPr>
          <p:cNvPr id="10250" name="Rectangle 10"/>
          <p:cNvSpPr>
            <a:spLocks noChangeArrowheads="1"/>
          </p:cNvSpPr>
          <p:nvPr/>
        </p:nvSpPr>
        <p:spPr bwMode="auto">
          <a:xfrm>
            <a:off x="2682081" y="3918121"/>
            <a:ext cx="2428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FFFF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1</a:t>
            </a:r>
            <a:r>
              <a:rPr kumimoji="1" lang="en-US" altLang="zh-CN" sz="3200" b="1" i="0" u="none" strike="noStrike" kern="1200" cap="none" spc="0" normalizeH="0" baseline="0" noProof="0" dirty="0" smtClean="0">
                <a:ln>
                  <a:noFill/>
                </a:ln>
                <a:solidFill>
                  <a:srgbClr val="FFFF00"/>
                </a:solidFill>
                <a:effectLst/>
                <a:uLnTx/>
                <a:uFillTx/>
                <a:latin typeface="宋体" panose="02010600030101010101" pitchFamily="2" charset="-122"/>
                <a:ea typeface="宋体" panose="02010600030101010101" pitchFamily="2" charset="-122"/>
                <a:cs typeface="+mn-cs"/>
              </a:rPr>
              <a:t>)</a:t>
            </a:r>
            <a:r>
              <a:rPr kumimoji="1" lang="zh-CN" altLang="en-US"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定态假设</a:t>
            </a:r>
          </a:p>
        </p:txBody>
      </p:sp>
      <p:sp>
        <p:nvSpPr>
          <p:cNvPr id="10251" name="Rectangle 11"/>
          <p:cNvSpPr>
            <a:spLocks noChangeArrowheads="1"/>
          </p:cNvSpPr>
          <p:nvPr/>
        </p:nvSpPr>
        <p:spPr bwMode="auto">
          <a:xfrm>
            <a:off x="2650331" y="4494383"/>
            <a:ext cx="24511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35000"/>
              </a:lnSpc>
              <a:spcBef>
                <a:spcPct val="50000"/>
              </a:spcBef>
              <a:spcAft>
                <a:spcPct val="0"/>
              </a:spcAft>
              <a:buClrTx/>
              <a:buSzTx/>
              <a:buFontTx/>
              <a:buNone/>
              <a:tabLst/>
              <a:defRPr/>
            </a:pPr>
            <a:r>
              <a:rPr kumimoji="1" lang="en-US" altLang="zh-CN"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量子条件</a:t>
            </a:r>
          </a:p>
        </p:txBody>
      </p:sp>
      <p:sp>
        <p:nvSpPr>
          <p:cNvPr id="38919" name="Text Box 4"/>
          <p:cNvSpPr txBox="1">
            <a:spLocks noChangeArrowheads="1"/>
          </p:cNvSpPr>
          <p:nvPr/>
        </p:nvSpPr>
        <p:spPr bwMode="auto">
          <a:xfrm>
            <a:off x="1409700" y="423069"/>
            <a:ext cx="678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二    氢原子的玻尔理论</a:t>
            </a:r>
          </a:p>
        </p:txBody>
      </p:sp>
      <p:sp>
        <p:nvSpPr>
          <p:cNvPr id="38920" name="灯片编号占位符 10"/>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411D6628-1B76-48C2-87C0-562C13D8E7CA}"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22665934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50"/>
                                        </p:tgtEl>
                                        <p:attrNameLst>
                                          <p:attrName>style.visibility</p:attrName>
                                        </p:attrNameLst>
                                      </p:cBhvr>
                                      <p:to>
                                        <p:strVal val="visible"/>
                                      </p:to>
                                    </p:set>
                                    <p:animEffect transition="in" filter="blinds(horizontal)">
                                      <p:cBhvr>
                                        <p:cTn id="12" dur="500"/>
                                        <p:tgtEl>
                                          <p:spTgt spid="102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1"/>
                                        </p:tgtEl>
                                        <p:attrNameLst>
                                          <p:attrName>style.visibility</p:attrName>
                                        </p:attrNameLst>
                                      </p:cBhvr>
                                      <p:to>
                                        <p:strVal val="visible"/>
                                      </p:to>
                                    </p:set>
                                    <p:animEffect transition="in" filter="blinds(horizontal)">
                                      <p:cBhvr>
                                        <p:cTn id="17" dur="500"/>
                                        <p:tgtEl>
                                          <p:spTgt spid="102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9"/>
                                        </p:tgtEl>
                                        <p:attrNameLst>
                                          <p:attrName>style.visibility</p:attrName>
                                        </p:attrNameLst>
                                      </p:cBhvr>
                                      <p:to>
                                        <p:strVal val="visible"/>
                                      </p:to>
                                    </p:set>
                                    <p:animEffect transition="in" filter="blinds(horizontal)">
                                      <p:cBhvr>
                                        <p:cTn id="22" dur="5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9" grpId="0" autoUpdateAnimBg="0"/>
      <p:bldP spid="10250" grpId="0" autoUpdateAnimBg="0"/>
      <p:bldP spid="1025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45270" y="1169380"/>
            <a:ext cx="815340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buFontTx/>
              <a:buNone/>
              <a:tabLst/>
              <a:defRPr/>
            </a:pPr>
            <a:r>
              <a:rPr kumimoji="1" lang="en-US" altLang="zh-CN"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电子在原子中可以在一些特定的圆轨道上运动而不辐射电磁波，这时，原子处于稳定状态，简称</a:t>
            </a:r>
            <a:r>
              <a:rPr kumimoji="1" lang="zh-CN" altLang="en-US"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定态</a:t>
            </a:r>
            <a:r>
              <a:rPr kumimoji="1" lang="en-US" altLang="zh-CN"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a:t>
            </a:r>
          </a:p>
        </p:txBody>
      </p:sp>
      <p:sp>
        <p:nvSpPr>
          <p:cNvPr id="39939" name="Rectangle 3"/>
          <p:cNvSpPr>
            <a:spLocks noChangeArrowheads="1"/>
          </p:cNvSpPr>
          <p:nvPr/>
        </p:nvSpPr>
        <p:spPr bwMode="auto">
          <a:xfrm>
            <a:off x="445270" y="531921"/>
            <a:ext cx="2428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定态假设</a:t>
            </a:r>
          </a:p>
        </p:txBody>
      </p:sp>
      <p:sp>
        <p:nvSpPr>
          <p:cNvPr id="11286" name="Rectangle 22"/>
          <p:cNvSpPr>
            <a:spLocks noChangeArrowheads="1"/>
          </p:cNvSpPr>
          <p:nvPr/>
        </p:nvSpPr>
        <p:spPr bwMode="auto">
          <a:xfrm>
            <a:off x="762000" y="3886200"/>
            <a:ext cx="40386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50000"/>
              </a:spcBef>
              <a:spcAft>
                <a:spcPct val="0"/>
              </a:spcAft>
              <a:buClrTx/>
              <a:buSzTx/>
              <a:buFontTx/>
              <a:buNone/>
              <a:tabLst/>
              <a:defRPr/>
            </a:pPr>
            <a:r>
              <a:rPr kumimoji="1" lang="en-US" altLang="zh-CN"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与定态相应的能量分别为 </a:t>
            </a:r>
            <a:r>
              <a:rPr kumimoji="1" lang="en-US" altLang="zh-CN" sz="32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E</a:t>
            </a:r>
            <a:r>
              <a:rPr kumimoji="1" lang="en-US" altLang="zh-CN" sz="3200" b="1" i="0" u="none" strike="noStrike" kern="1200" cap="none" spc="0" normalizeH="0" baseline="-2500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1</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a:t>
            </a:r>
            <a:r>
              <a:rPr kumimoji="1" lang="en-US" altLang="zh-CN" sz="32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E</a:t>
            </a:r>
            <a:r>
              <a:rPr kumimoji="1" lang="en-US" altLang="zh-CN" sz="3200" b="1" i="0" u="none" strike="noStrike" kern="1200" cap="none" spc="0" normalizeH="0" baseline="-2500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30000" noProof="0" smtClean="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1" lang="en-US" altLang="zh-CN" sz="32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E</a:t>
            </a:r>
            <a:r>
              <a:rPr kumimoji="1" lang="en-US" altLang="zh-CN" sz="3200" b="1" i="0" u="none" strike="noStrike" kern="1200" cap="none" spc="0" normalizeH="0" baseline="-2500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1</a:t>
            </a:r>
            <a:r>
              <a:rPr kumimoji="1" lang="en-US" altLang="zh-CN"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 &lt; </a:t>
            </a:r>
            <a:r>
              <a:rPr kumimoji="1" lang="en-US" altLang="zh-CN" sz="32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E</a:t>
            </a:r>
            <a:r>
              <a:rPr kumimoji="1" lang="en-US" altLang="zh-CN" sz="3200" b="1" i="0" u="none" strike="noStrike" kern="1200" cap="none" spc="0" normalizeH="0" baseline="-2500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&lt; </a:t>
            </a:r>
            <a:r>
              <a:rPr kumimoji="1" lang="en-US" altLang="zh-CN" sz="32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E</a:t>
            </a:r>
            <a:r>
              <a:rPr kumimoji="1" lang="en-US" altLang="zh-CN" sz="3200" b="1" i="0" u="none" strike="noStrike" kern="1200" cap="none" spc="0" normalizeH="0" baseline="-2500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3</a:t>
            </a:r>
            <a:r>
              <a:rPr kumimoji="1" lang="en-US" altLang="zh-CN"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     </a:t>
            </a:r>
          </a:p>
        </p:txBody>
      </p:sp>
      <p:grpSp>
        <p:nvGrpSpPr>
          <p:cNvPr id="2" name="Group 27"/>
          <p:cNvGrpSpPr>
            <a:grpSpLocks/>
          </p:cNvGrpSpPr>
          <p:nvPr/>
        </p:nvGrpSpPr>
        <p:grpSpPr bwMode="auto">
          <a:xfrm>
            <a:off x="5580063" y="3429000"/>
            <a:ext cx="2514600" cy="2514600"/>
            <a:chOff x="3504" y="2160"/>
            <a:chExt cx="1584" cy="1584"/>
          </a:xfrm>
        </p:grpSpPr>
        <p:grpSp>
          <p:nvGrpSpPr>
            <p:cNvPr id="39943" name="Group 26"/>
            <p:cNvGrpSpPr>
              <a:grpSpLocks/>
            </p:cNvGrpSpPr>
            <p:nvPr/>
          </p:nvGrpSpPr>
          <p:grpSpPr bwMode="auto">
            <a:xfrm>
              <a:off x="3504" y="2160"/>
              <a:ext cx="1584" cy="1584"/>
              <a:chOff x="3504" y="2160"/>
              <a:chExt cx="1584" cy="1584"/>
            </a:xfrm>
          </p:grpSpPr>
          <p:sp>
            <p:nvSpPr>
              <p:cNvPr id="39947" name="Rectangle 20"/>
              <p:cNvSpPr>
                <a:spLocks noChangeArrowheads="1"/>
              </p:cNvSpPr>
              <p:nvPr/>
            </p:nvSpPr>
            <p:spPr bwMode="auto">
              <a:xfrm>
                <a:off x="3504" y="2160"/>
                <a:ext cx="1584" cy="1584"/>
              </a:xfrm>
              <a:prstGeom prst="rect">
                <a:avLst/>
              </a:prstGeom>
              <a:solidFill>
                <a:schemeClr val="bg1"/>
              </a:solidFill>
              <a:ln w="9525">
                <a:solidFill>
                  <a:schemeClr val="tx1"/>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9948" name="Oval 5"/>
              <p:cNvSpPr>
                <a:spLocks noChangeArrowheads="1"/>
              </p:cNvSpPr>
              <p:nvPr/>
            </p:nvSpPr>
            <p:spPr bwMode="auto">
              <a:xfrm>
                <a:off x="4007" y="2647"/>
                <a:ext cx="617" cy="6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9949" name="Oval 6"/>
              <p:cNvSpPr>
                <a:spLocks noChangeArrowheads="1"/>
              </p:cNvSpPr>
              <p:nvPr/>
            </p:nvSpPr>
            <p:spPr bwMode="auto">
              <a:xfrm>
                <a:off x="4238" y="2880"/>
                <a:ext cx="155" cy="162"/>
              </a:xfrm>
              <a:prstGeom prst="ellipse">
                <a:avLst/>
              </a:prstGeom>
              <a:gradFill rotWithShape="0">
                <a:gsLst>
                  <a:gs pos="0">
                    <a:srgbClr val="FFFFFF"/>
                  </a:gs>
                  <a:gs pos="100000">
                    <a:srgbClr val="CC66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nchorCtr="1"/>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smtClean="0">
                    <a:ln>
                      <a:noFill/>
                    </a:ln>
                    <a:solidFill>
                      <a:srgbClr val="000099"/>
                    </a:solidFill>
                    <a:effectLst/>
                    <a:uLnTx/>
                    <a:uFillTx/>
                    <a:latin typeface="Times New Roman" panose="02020603050405020304" pitchFamily="18" charset="0"/>
                    <a:ea typeface="宋体" panose="02010600030101010101" pitchFamily="2" charset="-122"/>
                    <a:cs typeface="+mn-cs"/>
                  </a:rPr>
                  <a:t>+</a:t>
                </a:r>
              </a:p>
            </p:txBody>
          </p:sp>
          <p:sp>
            <p:nvSpPr>
              <p:cNvPr id="39950" name="Oval 7"/>
              <p:cNvSpPr>
                <a:spLocks noChangeArrowheads="1"/>
              </p:cNvSpPr>
              <p:nvPr/>
            </p:nvSpPr>
            <p:spPr bwMode="auto">
              <a:xfrm>
                <a:off x="3852" y="2485"/>
                <a:ext cx="927" cy="9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9951" name="Oval 8"/>
              <p:cNvSpPr>
                <a:spLocks noChangeArrowheads="1"/>
              </p:cNvSpPr>
              <p:nvPr/>
            </p:nvSpPr>
            <p:spPr bwMode="auto">
              <a:xfrm>
                <a:off x="3659" y="2322"/>
                <a:ext cx="1313" cy="13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9952" name="Rectangle 12"/>
              <p:cNvSpPr>
                <a:spLocks noChangeArrowheads="1"/>
              </p:cNvSpPr>
              <p:nvPr/>
            </p:nvSpPr>
            <p:spPr bwMode="auto">
              <a:xfrm>
                <a:off x="4012" y="28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1</a:t>
                </a:r>
              </a:p>
            </p:txBody>
          </p:sp>
          <p:sp>
            <p:nvSpPr>
              <p:cNvPr id="39953" name="Rectangle 14"/>
              <p:cNvSpPr>
                <a:spLocks noChangeArrowheads="1"/>
              </p:cNvSpPr>
              <p:nvPr/>
            </p:nvSpPr>
            <p:spPr bwMode="auto">
              <a:xfrm>
                <a:off x="3552" y="332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E</a:t>
                </a:r>
                <a:r>
                  <a:rPr kumimoji="1" lang="en-US" altLang="zh-CN" sz="2400" b="1" i="0" u="none" strike="noStrike" kern="1200" cap="none" spc="0" normalizeH="0" baseline="-2500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3</a:t>
                </a:r>
              </a:p>
            </p:txBody>
          </p:sp>
        </p:grpSp>
        <p:sp>
          <p:nvSpPr>
            <p:cNvPr id="39944" name="Oval 23"/>
            <p:cNvSpPr>
              <a:spLocks noChangeArrowheads="1"/>
            </p:cNvSpPr>
            <p:nvPr/>
          </p:nvSpPr>
          <p:spPr bwMode="auto">
            <a:xfrm>
              <a:off x="4224" y="3408"/>
              <a:ext cx="96" cy="96"/>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000099"/>
                  </a:solidFill>
                  <a:effectLst/>
                  <a:uLnTx/>
                  <a:uFillTx/>
                  <a:latin typeface="Arial" panose="020B0604020202020204" pitchFamily="34" charset="0"/>
                  <a:ea typeface="宋体" panose="02010600030101010101" pitchFamily="2" charset="-122"/>
                  <a:cs typeface="+mn-cs"/>
                </a:rPr>
                <a:t> </a:t>
              </a:r>
            </a:p>
          </p:txBody>
        </p:sp>
        <p:sp>
          <p:nvSpPr>
            <p:cNvPr id="39945" name="Oval 24"/>
            <p:cNvSpPr>
              <a:spLocks noChangeArrowheads="1"/>
            </p:cNvSpPr>
            <p:nvPr/>
          </p:nvSpPr>
          <p:spPr bwMode="auto">
            <a:xfrm>
              <a:off x="4752" y="2496"/>
              <a:ext cx="96" cy="96"/>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000099"/>
                  </a:solidFill>
                  <a:effectLst/>
                  <a:uLnTx/>
                  <a:uFillTx/>
                  <a:latin typeface="Arial" panose="020B0604020202020204" pitchFamily="34" charset="0"/>
                  <a:ea typeface="宋体" panose="02010600030101010101" pitchFamily="2" charset="-122"/>
                  <a:cs typeface="+mn-cs"/>
                </a:rPr>
                <a:t> </a:t>
              </a:r>
            </a:p>
          </p:txBody>
        </p:sp>
        <p:sp>
          <p:nvSpPr>
            <p:cNvPr id="39946" name="Oval 25"/>
            <p:cNvSpPr>
              <a:spLocks noChangeArrowheads="1"/>
            </p:cNvSpPr>
            <p:nvPr/>
          </p:nvSpPr>
          <p:spPr bwMode="auto">
            <a:xfrm>
              <a:off x="4572" y="2880"/>
              <a:ext cx="96" cy="96"/>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000099"/>
                  </a:solidFill>
                  <a:effectLst/>
                  <a:uLnTx/>
                  <a:uFillTx/>
                  <a:latin typeface="Arial" panose="020B0604020202020204" pitchFamily="34" charset="0"/>
                  <a:ea typeface="宋体" panose="02010600030101010101" pitchFamily="2" charset="-122"/>
                  <a:cs typeface="+mn-cs"/>
                </a:rPr>
                <a:t> </a:t>
              </a:r>
            </a:p>
          </p:txBody>
        </p:sp>
      </p:grpSp>
      <p:sp>
        <p:nvSpPr>
          <p:cNvPr id="39942" name="灯片编号占位符 19"/>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962245A6-B949-4325-A1D3-F192C0A253F9}"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5468895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inHorizontal)">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86"/>
                                        </p:tgtEl>
                                        <p:attrNameLst>
                                          <p:attrName>style.visibility</p:attrName>
                                        </p:attrNameLst>
                                      </p:cBhvr>
                                      <p:to>
                                        <p:strVal val="visible"/>
                                      </p:to>
                                    </p:set>
                                    <p:animEffect transition="in" filter="blinds(horizontal)">
                                      <p:cBhvr>
                                        <p:cTn id="17" dur="500"/>
                                        <p:tgtEl>
                                          <p:spTgt spid="1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8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1" name="Rectangle 33"/>
          <p:cNvSpPr>
            <a:spLocks noChangeArrowheads="1"/>
          </p:cNvSpPr>
          <p:nvPr/>
        </p:nvSpPr>
        <p:spPr bwMode="auto">
          <a:xfrm>
            <a:off x="-160538" y="483394"/>
            <a:ext cx="35814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35000"/>
              </a:lnSpc>
              <a:spcBef>
                <a:spcPct val="50000"/>
              </a:spcBef>
              <a:spcAft>
                <a:spcPct val="0"/>
              </a:spcAft>
              <a:buClrTx/>
              <a:buSzTx/>
              <a:buFontTx/>
              <a:buNone/>
              <a:tabLst/>
              <a:defRPr/>
            </a:pP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量子条件</a:t>
            </a:r>
          </a:p>
        </p:txBody>
      </p:sp>
      <p:graphicFrame>
        <p:nvGraphicFramePr>
          <p:cNvPr id="32769" name="Object 2049" descr="羊皮纸"/>
          <p:cNvGraphicFramePr>
            <a:graphicFrameLocks noChangeAspect="1"/>
          </p:cNvGraphicFramePr>
          <p:nvPr>
            <p:extLst>
              <p:ext uri="{D42A27DB-BD31-4B8C-83A1-F6EECF244321}">
                <p14:modId xmlns:p14="http://schemas.microsoft.com/office/powerpoint/2010/main" val="1355609278"/>
              </p:ext>
            </p:extLst>
          </p:nvPr>
        </p:nvGraphicFramePr>
        <p:xfrm>
          <a:off x="2419058" y="3164621"/>
          <a:ext cx="3478212" cy="1092200"/>
        </p:xfrm>
        <a:graphic>
          <a:graphicData uri="http://schemas.openxmlformats.org/presentationml/2006/ole">
            <mc:AlternateContent xmlns:mc="http://schemas.openxmlformats.org/markup-compatibility/2006">
              <mc:Choice xmlns:v="urn:schemas-microsoft-com:vml" Requires="v">
                <p:oleObj spid="_x0000_s7178" name="公式" r:id="rId3" imgW="990170" imgH="393529" progId="Equation.3">
                  <p:embed/>
                </p:oleObj>
              </mc:Choice>
              <mc:Fallback>
                <p:oleObj name="公式" r:id="rId3" imgW="990170" imgH="393529" progId="Equation.3">
                  <p:embed/>
                  <p:pic>
                    <p:nvPicPr>
                      <p:cNvPr id="32769" name="Object 2049" descr="羊皮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058" y="3164621"/>
                        <a:ext cx="3478212" cy="1092200"/>
                      </a:xfrm>
                      <a:prstGeom prst="rect">
                        <a:avLst/>
                      </a:prstGeom>
                      <a:blipFill dpi="0" rotWithShape="0">
                        <a:blip r:embed="rId5"/>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9"/>
          <p:cNvGrpSpPr>
            <a:grpSpLocks/>
          </p:cNvGrpSpPr>
          <p:nvPr/>
        </p:nvGrpSpPr>
        <p:grpSpPr bwMode="auto">
          <a:xfrm>
            <a:off x="1641999" y="4549103"/>
            <a:ext cx="5505450" cy="579437"/>
            <a:chOff x="960" y="1920"/>
            <a:chExt cx="3468" cy="365"/>
          </a:xfrm>
        </p:grpSpPr>
        <p:sp>
          <p:nvSpPr>
            <p:cNvPr id="21512" name="Text Box 50"/>
            <p:cNvSpPr txBox="1">
              <a:spLocks noChangeArrowheads="1"/>
            </p:cNvSpPr>
            <p:nvPr/>
          </p:nvSpPr>
          <p:spPr bwMode="auto">
            <a:xfrm>
              <a:off x="2928" y="1920"/>
              <a:ext cx="15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主量子数</a:t>
              </a:r>
            </a:p>
          </p:txBody>
        </p:sp>
        <p:graphicFrame>
          <p:nvGraphicFramePr>
            <p:cNvPr id="21507" name="Object 2050" descr="羊皮纸"/>
            <p:cNvGraphicFramePr>
              <a:graphicFrameLocks noChangeAspect="1"/>
            </p:cNvGraphicFramePr>
            <p:nvPr/>
          </p:nvGraphicFramePr>
          <p:xfrm>
            <a:off x="960" y="1968"/>
            <a:ext cx="1499" cy="313"/>
          </p:xfrm>
          <a:graphic>
            <a:graphicData uri="http://schemas.openxmlformats.org/presentationml/2006/ole">
              <mc:AlternateContent xmlns:mc="http://schemas.openxmlformats.org/markup-compatibility/2006">
                <mc:Choice xmlns:v="urn:schemas-microsoft-com:vml" Requires="v">
                  <p:oleObj spid="_x0000_s7179" name="Equation" r:id="rId6" imgW="1397000" imgH="330200" progId="Equation.3">
                    <p:embed/>
                  </p:oleObj>
                </mc:Choice>
                <mc:Fallback>
                  <p:oleObj name="Equation" r:id="rId6" imgW="1397000" imgH="330200" progId="Equation.3">
                    <p:embed/>
                    <p:pic>
                      <p:nvPicPr>
                        <p:cNvPr id="21507" name="Object 2050" descr="羊皮纸"/>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1968"/>
                          <a:ext cx="1499" cy="313"/>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 name="Text Box 2"/>
          <p:cNvSpPr txBox="1">
            <a:spLocks noChangeArrowheads="1"/>
          </p:cNvSpPr>
          <p:nvPr/>
        </p:nvSpPr>
        <p:spPr bwMode="auto">
          <a:xfrm>
            <a:off x="426760" y="1228604"/>
            <a:ext cx="8153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buFontTx/>
              <a:buNone/>
              <a:tabLst/>
              <a:defRPr/>
            </a:pPr>
            <a:r>
              <a:rPr kumimoji="1" lang="en-US" altLang="zh-CN"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电子以速度</a:t>
            </a:r>
            <a:r>
              <a:rPr kumimoji="1" lang="en-US" altLang="zh-CN" sz="3200" b="1" i="1"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ʋ</a:t>
            </a:r>
            <a:r>
              <a:rPr kumimoji="1" lang="zh-CN" altLang="en-US"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在半径为</a:t>
            </a:r>
            <a:r>
              <a:rPr kumimoji="1" lang="en-US" altLang="zh-CN" sz="3200" b="1" i="1"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r</a:t>
            </a:r>
            <a:r>
              <a:rPr kumimoji="1" lang="zh-CN" altLang="en-US"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的圆周上绕核运动时，只有电子的</a:t>
            </a:r>
            <a:r>
              <a:rPr kumimoji="1" lang="zh-CN" altLang="en-US" sz="3200" b="1" i="0" u="sng"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角动量</a:t>
            </a:r>
            <a:r>
              <a:rPr kumimoji="1" lang="en-US" altLang="zh-CN" sz="3200" b="1" i="1" u="sng"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L</a:t>
            </a:r>
            <a:r>
              <a:rPr kumimoji="1" lang="zh-CN" altLang="en-US" sz="3200" b="1" i="0" u="sng"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等于</a:t>
            </a:r>
            <a:r>
              <a:rPr kumimoji="1" lang="en-US" altLang="zh-CN" sz="3200" b="1" i="1" u="sng"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h</a:t>
            </a:r>
            <a:r>
              <a:rPr kumimoji="1" lang="en-US" altLang="zh-CN" sz="3200" b="1" i="0" u="sng"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/2</a:t>
            </a:r>
            <a:r>
              <a:rPr kumimoji="1" lang="el-GR" altLang="zh-CN" sz="3200" b="1" i="0" u="sng"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π</a:t>
            </a:r>
            <a:r>
              <a:rPr kumimoji="1" lang="zh-CN" altLang="en-US" sz="3200" b="1" i="0" u="sng"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的整数倍</a:t>
            </a:r>
            <a:r>
              <a:rPr kumimoji="1" lang="zh-CN" altLang="en-US"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的那些轨道才是稳定的</a:t>
            </a:r>
            <a:r>
              <a:rPr kumimoji="1" lang="en-US" altLang="zh-CN"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a:t>
            </a:r>
          </a:p>
        </p:txBody>
      </p:sp>
      <p:sp>
        <p:nvSpPr>
          <p:cNvPr id="21511" name="灯片编号占位符 8"/>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496E0E03-7153-4104-8A8F-7C76111314D6}"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15</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227964061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21"/>
                                        </p:tgtEl>
                                        <p:attrNameLst>
                                          <p:attrName>style.visibility</p:attrName>
                                        </p:attrNameLst>
                                      </p:cBhvr>
                                      <p:to>
                                        <p:strVal val="visible"/>
                                      </p:to>
                                    </p:set>
                                    <p:animEffect transition="in" filter="blinds(horizontal)">
                                      <p:cBhvr>
                                        <p:cTn id="7" dur="500"/>
                                        <p:tgtEl>
                                          <p:spTgt spid="123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Horizontal)">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69"/>
                                        </p:tgtEl>
                                        <p:attrNameLst>
                                          <p:attrName>style.visibility</p:attrName>
                                        </p:attrNameLst>
                                      </p:cBhvr>
                                      <p:to>
                                        <p:strVal val="visible"/>
                                      </p:to>
                                    </p:set>
                                    <p:animEffect transition="in" filter="blinds(horizontal)">
                                      <p:cBhvr>
                                        <p:cTn id="17" dur="500"/>
                                        <p:tgtEl>
                                          <p:spTgt spid="327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1" grpId="0" autoUpdateAnimBg="0"/>
      <p:bldP spid="2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8"/>
          <p:cNvSpPr>
            <a:spLocks noChangeArrowheads="1"/>
          </p:cNvSpPr>
          <p:nvPr/>
        </p:nvSpPr>
        <p:spPr bwMode="auto">
          <a:xfrm>
            <a:off x="0" y="596107"/>
            <a:ext cx="3276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3</a:t>
            </a: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频率条件</a:t>
            </a:r>
          </a:p>
        </p:txBody>
      </p:sp>
      <p:graphicFrame>
        <p:nvGraphicFramePr>
          <p:cNvPr id="4" name="Object 2"/>
          <p:cNvGraphicFramePr>
            <a:graphicFrameLocks noChangeAspect="1"/>
          </p:cNvGraphicFramePr>
          <p:nvPr/>
        </p:nvGraphicFramePr>
        <p:xfrm>
          <a:off x="971550" y="3860800"/>
          <a:ext cx="3048000" cy="658813"/>
        </p:xfrm>
        <a:graphic>
          <a:graphicData uri="http://schemas.openxmlformats.org/presentationml/2006/ole">
            <mc:AlternateContent xmlns:mc="http://schemas.openxmlformats.org/markup-compatibility/2006">
              <mc:Choice xmlns:v="urn:schemas-microsoft-com:vml" Requires="v">
                <p:oleObj spid="_x0000_s8197" name="公式" r:id="rId3" imgW="1307532" imgH="355446" progId="Equation.3">
                  <p:embed/>
                </p:oleObj>
              </mc:Choice>
              <mc:Fallback>
                <p:oleObj name="公式" r:id="rId3" imgW="1307532" imgH="355446" progId="Equation.3">
                  <p:embed/>
                  <p:pic>
                    <p:nvPicPr>
                      <p:cNvPr id="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860800"/>
                        <a:ext cx="3048000" cy="658813"/>
                      </a:xfrm>
                      <a:prstGeom prst="rect">
                        <a:avLst/>
                      </a:prstGeom>
                      <a:solidFill>
                        <a:schemeClr val="tx1"/>
                      </a:solidFill>
                      <a:ln w="9525">
                        <a:solidFill>
                          <a:schemeClr val="hlink"/>
                        </a:solidFill>
                        <a:miter lim="800000"/>
                        <a:headEnd/>
                        <a:tailEnd/>
                      </a:ln>
                    </p:spPr>
                  </p:pic>
                </p:oleObj>
              </mc:Fallback>
            </mc:AlternateContent>
          </a:graphicData>
        </a:graphic>
      </p:graphicFrame>
      <p:grpSp>
        <p:nvGrpSpPr>
          <p:cNvPr id="22532" name="Group 44"/>
          <p:cNvGrpSpPr>
            <a:grpSpLocks/>
          </p:cNvGrpSpPr>
          <p:nvPr/>
        </p:nvGrpSpPr>
        <p:grpSpPr bwMode="auto">
          <a:xfrm>
            <a:off x="4716463" y="3213100"/>
            <a:ext cx="3276600" cy="2133600"/>
            <a:chOff x="2976" y="672"/>
            <a:chExt cx="2064" cy="1344"/>
          </a:xfrm>
        </p:grpSpPr>
        <p:sp>
          <p:nvSpPr>
            <p:cNvPr id="22535" name="Rectangle 30"/>
            <p:cNvSpPr>
              <a:spLocks noChangeArrowheads="1"/>
            </p:cNvSpPr>
            <p:nvPr/>
          </p:nvSpPr>
          <p:spPr bwMode="auto">
            <a:xfrm>
              <a:off x="2976" y="672"/>
              <a:ext cx="2064" cy="1344"/>
            </a:xfrm>
            <a:prstGeom prst="rect">
              <a:avLst/>
            </a:prstGeom>
            <a:solidFill>
              <a:schemeClr val="bg1"/>
            </a:solidFill>
            <a:ln w="9525">
              <a:solidFill>
                <a:schemeClr val="tx1"/>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536" name="Line 12"/>
            <p:cNvSpPr>
              <a:spLocks noChangeShapeType="1"/>
            </p:cNvSpPr>
            <p:nvPr/>
          </p:nvSpPr>
          <p:spPr bwMode="auto">
            <a:xfrm>
              <a:off x="3306" y="912"/>
              <a:ext cx="11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22537" name="Line 13"/>
            <p:cNvSpPr>
              <a:spLocks noChangeShapeType="1"/>
            </p:cNvSpPr>
            <p:nvPr/>
          </p:nvSpPr>
          <p:spPr bwMode="auto">
            <a:xfrm>
              <a:off x="3306" y="1759"/>
              <a:ext cx="11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22538" name="Rectangle 15"/>
            <p:cNvSpPr>
              <a:spLocks noChangeArrowheads="1"/>
            </p:cNvSpPr>
            <p:nvPr/>
          </p:nvSpPr>
          <p:spPr bwMode="auto">
            <a:xfrm>
              <a:off x="4560" y="1632"/>
              <a:ext cx="3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E</a:t>
              </a:r>
              <a:r>
                <a:rPr kumimoji="1" lang="en-US" altLang="zh-CN" sz="2400" b="1" i="1" u="none" strike="noStrike" kern="1200" cap="none" spc="0" normalizeH="0" baseline="-2500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f</a:t>
              </a:r>
            </a:p>
          </p:txBody>
        </p:sp>
        <p:sp>
          <p:nvSpPr>
            <p:cNvPr id="22539" name="Rectangle 16"/>
            <p:cNvSpPr>
              <a:spLocks noChangeArrowheads="1"/>
            </p:cNvSpPr>
            <p:nvPr/>
          </p:nvSpPr>
          <p:spPr bwMode="auto">
            <a:xfrm>
              <a:off x="4568" y="768"/>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E</a:t>
              </a:r>
              <a:r>
                <a:rPr kumimoji="1" lang="en-US" altLang="zh-CN" sz="2400" b="1" i="1" u="none" strike="noStrike" kern="1200" cap="none" spc="0" normalizeH="0" baseline="-2500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i</a:t>
              </a:r>
            </a:p>
          </p:txBody>
        </p:sp>
        <p:sp>
          <p:nvSpPr>
            <p:cNvPr id="22540" name="AutoShape 20"/>
            <p:cNvSpPr>
              <a:spLocks noChangeArrowheads="1"/>
            </p:cNvSpPr>
            <p:nvPr/>
          </p:nvSpPr>
          <p:spPr bwMode="auto">
            <a:xfrm>
              <a:off x="3635" y="1104"/>
              <a:ext cx="109" cy="477"/>
            </a:xfrm>
            <a:prstGeom prst="downArrow">
              <a:avLst>
                <a:gd name="adj1" fmla="val 50000"/>
                <a:gd name="adj2" fmla="val 109404"/>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541" name="AutoShape 21"/>
            <p:cNvSpPr>
              <a:spLocks noChangeArrowheads="1"/>
            </p:cNvSpPr>
            <p:nvPr/>
          </p:nvSpPr>
          <p:spPr bwMode="auto">
            <a:xfrm>
              <a:off x="4151" y="1094"/>
              <a:ext cx="121" cy="490"/>
            </a:xfrm>
            <a:prstGeom prst="upArrow">
              <a:avLst>
                <a:gd name="adj1" fmla="val 50000"/>
                <a:gd name="adj2" fmla="val 101240"/>
              </a:avLst>
            </a:prstGeom>
            <a:solidFill>
              <a:srgbClr val="AFE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542" name="Rectangle 22"/>
            <p:cNvSpPr>
              <a:spLocks noChangeArrowheads="1"/>
            </p:cNvSpPr>
            <p:nvPr/>
          </p:nvSpPr>
          <p:spPr bwMode="auto">
            <a:xfrm>
              <a:off x="3259" y="1091"/>
              <a:ext cx="46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发射</a:t>
              </a:r>
              <a:endParaRPr kumimoji="1" lang="zh-CN" altLang="en-US" sz="24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22543" name="Rectangle 23"/>
            <p:cNvSpPr>
              <a:spLocks noChangeArrowheads="1"/>
            </p:cNvSpPr>
            <p:nvPr/>
          </p:nvSpPr>
          <p:spPr bwMode="auto">
            <a:xfrm>
              <a:off x="4290" y="911"/>
              <a:ext cx="46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吸收</a:t>
              </a:r>
            </a:p>
          </p:txBody>
        </p:sp>
        <p:sp>
          <p:nvSpPr>
            <p:cNvPr id="22544" name="Freeform 24"/>
            <p:cNvSpPr>
              <a:spLocks/>
            </p:cNvSpPr>
            <p:nvPr/>
          </p:nvSpPr>
          <p:spPr bwMode="auto">
            <a:xfrm>
              <a:off x="3306" y="957"/>
              <a:ext cx="281" cy="148"/>
            </a:xfrm>
            <a:custGeom>
              <a:avLst/>
              <a:gdLst>
                <a:gd name="T0" fmla="*/ 237 w 288"/>
                <a:gd name="T1" fmla="*/ 8 h 160"/>
                <a:gd name="T2" fmla="*/ 158 w 288"/>
                <a:gd name="T3" fmla="*/ 8 h 160"/>
                <a:gd name="T4" fmla="*/ 80 w 288"/>
                <a:gd name="T5" fmla="*/ 8 h 160"/>
                <a:gd name="T6" fmla="*/ 158 w 288"/>
                <a:gd name="T7" fmla="*/ 60 h 160"/>
                <a:gd name="T8" fmla="*/ 80 w 288"/>
                <a:gd name="T9" fmla="*/ 60 h 160"/>
                <a:gd name="T10" fmla="*/ 0 w 288"/>
                <a:gd name="T11" fmla="*/ 85 h 160"/>
                <a:gd name="T12" fmla="*/ 0 60000 65536"/>
                <a:gd name="T13" fmla="*/ 0 60000 65536"/>
                <a:gd name="T14" fmla="*/ 0 60000 65536"/>
                <a:gd name="T15" fmla="*/ 0 60000 65536"/>
                <a:gd name="T16" fmla="*/ 0 60000 65536"/>
                <a:gd name="T17" fmla="*/ 0 60000 65536"/>
                <a:gd name="T18" fmla="*/ 0 w 288"/>
                <a:gd name="T19" fmla="*/ 0 h 160"/>
                <a:gd name="T20" fmla="*/ 288 w 28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22545" name="Freeform 25"/>
            <p:cNvSpPr>
              <a:spLocks/>
            </p:cNvSpPr>
            <p:nvPr/>
          </p:nvSpPr>
          <p:spPr bwMode="auto">
            <a:xfrm>
              <a:off x="4290" y="1492"/>
              <a:ext cx="281" cy="148"/>
            </a:xfrm>
            <a:custGeom>
              <a:avLst/>
              <a:gdLst>
                <a:gd name="T0" fmla="*/ 237 w 288"/>
                <a:gd name="T1" fmla="*/ 8 h 160"/>
                <a:gd name="T2" fmla="*/ 158 w 288"/>
                <a:gd name="T3" fmla="*/ 8 h 160"/>
                <a:gd name="T4" fmla="*/ 80 w 288"/>
                <a:gd name="T5" fmla="*/ 8 h 160"/>
                <a:gd name="T6" fmla="*/ 158 w 288"/>
                <a:gd name="T7" fmla="*/ 60 h 160"/>
                <a:gd name="T8" fmla="*/ 80 w 288"/>
                <a:gd name="T9" fmla="*/ 60 h 160"/>
                <a:gd name="T10" fmla="*/ 0 w 288"/>
                <a:gd name="T11" fmla="*/ 85 h 160"/>
                <a:gd name="T12" fmla="*/ 0 60000 65536"/>
                <a:gd name="T13" fmla="*/ 0 60000 65536"/>
                <a:gd name="T14" fmla="*/ 0 60000 65536"/>
                <a:gd name="T15" fmla="*/ 0 60000 65536"/>
                <a:gd name="T16" fmla="*/ 0 60000 65536"/>
                <a:gd name="T17" fmla="*/ 0 60000 65536"/>
                <a:gd name="T18" fmla="*/ 0 w 288"/>
                <a:gd name="T19" fmla="*/ 0 h 160"/>
                <a:gd name="T20" fmla="*/ 288 w 28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288" h="160">
                  <a:moveTo>
                    <a:pt x="288" y="16"/>
                  </a:moveTo>
                  <a:cubicBezTo>
                    <a:pt x="256" y="16"/>
                    <a:pt x="224" y="16"/>
                    <a:pt x="192" y="16"/>
                  </a:cubicBezTo>
                  <a:cubicBezTo>
                    <a:pt x="160" y="16"/>
                    <a:pt x="96" y="0"/>
                    <a:pt x="96" y="16"/>
                  </a:cubicBezTo>
                  <a:cubicBezTo>
                    <a:pt x="96" y="32"/>
                    <a:pt x="192" y="96"/>
                    <a:pt x="192" y="112"/>
                  </a:cubicBezTo>
                  <a:cubicBezTo>
                    <a:pt x="192" y="128"/>
                    <a:pt x="128" y="104"/>
                    <a:pt x="96" y="112"/>
                  </a:cubicBezTo>
                  <a:cubicBezTo>
                    <a:pt x="64" y="120"/>
                    <a:pt x="32" y="140"/>
                    <a:pt x="0" y="160"/>
                  </a:cubicBezTo>
                </a:path>
              </a:pathLst>
            </a:custGeom>
            <a:noFill/>
            <a:ln w="952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22546" name="Oval 40"/>
            <p:cNvSpPr>
              <a:spLocks noChangeArrowheads="1"/>
            </p:cNvSpPr>
            <p:nvPr/>
          </p:nvSpPr>
          <p:spPr bwMode="auto">
            <a:xfrm>
              <a:off x="4128" y="1680"/>
              <a:ext cx="165" cy="141"/>
            </a:xfrm>
            <a:prstGeom prst="ellipse">
              <a:avLst/>
            </a:prstGeom>
            <a:gradFill rotWithShape="0">
              <a:gsLst>
                <a:gs pos="0">
                  <a:schemeClr val="bg1"/>
                </a:gs>
                <a:gs pos="100000">
                  <a:schemeClr val="hlink"/>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1"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22547" name="Oval 41"/>
            <p:cNvSpPr>
              <a:spLocks noChangeArrowheads="1"/>
            </p:cNvSpPr>
            <p:nvPr/>
          </p:nvSpPr>
          <p:spPr bwMode="auto">
            <a:xfrm>
              <a:off x="3600" y="1683"/>
              <a:ext cx="165" cy="141"/>
            </a:xfrm>
            <a:prstGeom prst="ellipse">
              <a:avLst/>
            </a:prstGeom>
            <a:gradFill rotWithShape="0">
              <a:gsLst>
                <a:gs pos="0">
                  <a:schemeClr val="bg1"/>
                </a:gs>
                <a:gs pos="100000">
                  <a:schemeClr val="hlink"/>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1"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22548" name="Oval 42"/>
            <p:cNvSpPr>
              <a:spLocks noChangeArrowheads="1"/>
            </p:cNvSpPr>
            <p:nvPr/>
          </p:nvSpPr>
          <p:spPr bwMode="auto">
            <a:xfrm>
              <a:off x="4116" y="864"/>
              <a:ext cx="165" cy="141"/>
            </a:xfrm>
            <a:prstGeom prst="ellipse">
              <a:avLst/>
            </a:prstGeom>
            <a:gradFill rotWithShape="0">
              <a:gsLst>
                <a:gs pos="0">
                  <a:schemeClr val="bg1"/>
                </a:gs>
                <a:gs pos="100000">
                  <a:schemeClr val="hlink"/>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1"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22549" name="Oval 43"/>
            <p:cNvSpPr>
              <a:spLocks noChangeArrowheads="1"/>
            </p:cNvSpPr>
            <p:nvPr/>
          </p:nvSpPr>
          <p:spPr bwMode="auto">
            <a:xfrm>
              <a:off x="3603" y="852"/>
              <a:ext cx="165" cy="141"/>
            </a:xfrm>
            <a:prstGeom prst="ellipse">
              <a:avLst/>
            </a:prstGeom>
            <a:gradFill rotWithShape="0">
              <a:gsLst>
                <a:gs pos="0">
                  <a:schemeClr val="bg1"/>
                </a:gs>
                <a:gs pos="100000">
                  <a:schemeClr val="hlink"/>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1"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grpSp>
      <p:sp>
        <p:nvSpPr>
          <p:cNvPr id="23" name="Text Box 2"/>
          <p:cNvSpPr txBox="1">
            <a:spLocks noChangeArrowheads="1"/>
          </p:cNvSpPr>
          <p:nvPr/>
        </p:nvSpPr>
        <p:spPr bwMode="auto">
          <a:xfrm>
            <a:off x="568325" y="1355371"/>
            <a:ext cx="81534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buFontTx/>
              <a:buNone/>
              <a:tabLst/>
              <a:defRPr/>
            </a:pPr>
            <a:r>
              <a:rPr kumimoji="1" lang="en-US" altLang="zh-CN"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当原子从高能量</a:t>
            </a:r>
            <a:r>
              <a:rPr kumimoji="1" lang="en-US" altLang="zh-CN" sz="32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E</a:t>
            </a:r>
            <a:r>
              <a:rPr kumimoji="1" lang="en-US" altLang="zh-CN" sz="16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i</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的定态跃迁到低能量</a:t>
            </a:r>
            <a:r>
              <a:rPr kumimoji="1" lang="en-US" altLang="zh-CN" sz="32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E</a:t>
            </a:r>
            <a:r>
              <a:rPr kumimoji="1" lang="en-US" altLang="zh-CN" sz="14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f</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的定态时，要发射频率为</a:t>
            </a:r>
            <a:r>
              <a:rPr kumimoji="1" lang="en-US" altLang="zh-CN" sz="3200" b="1" i="1"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v</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的光子</a:t>
            </a:r>
            <a:r>
              <a:rPr kumimoji="1" lang="en-US" altLang="zh-CN"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a:t>
            </a:r>
          </a:p>
        </p:txBody>
      </p:sp>
      <p:sp>
        <p:nvSpPr>
          <p:cNvPr id="22534" name="灯片编号占位符 21"/>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043DD4B4-A0FC-420E-A2E2-668164F4BCA0}"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77725812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Horizontal)">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70FF">
            <a:alpha val="98822"/>
          </a:srgbClr>
        </a:solidFill>
        <a:effectLst/>
      </p:bgPr>
    </p:bg>
    <p:spTree>
      <p:nvGrpSpPr>
        <p:cNvPr id="1" name=""/>
        <p:cNvGrpSpPr/>
        <p:nvPr/>
      </p:nvGrpSpPr>
      <p:grpSpPr>
        <a:xfrm>
          <a:off x="0" y="0"/>
          <a:ext cx="0" cy="0"/>
          <a:chOff x="0" y="0"/>
          <a:chExt cx="0" cy="0"/>
        </a:xfrm>
      </p:grpSpPr>
      <p:sp>
        <p:nvSpPr>
          <p:cNvPr id="23559" name="Text Box 7"/>
          <p:cNvSpPr txBox="1">
            <a:spLocks noChangeArrowheads="1"/>
          </p:cNvSpPr>
          <p:nvPr/>
        </p:nvSpPr>
        <p:spPr bwMode="auto">
          <a:xfrm>
            <a:off x="228600" y="438149"/>
            <a:ext cx="662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rPr>
              <a:t> 2</a:t>
            </a:r>
            <a:r>
              <a:rPr kumimoji="1" lang="en-US" altLang="zh-CN" sz="3200" b="1" i="0" u="none" strike="noStrike" kern="1200" cap="none" spc="0" normalizeH="0" baseline="0" noProof="0" dirty="0" smtClean="0">
                <a:ln>
                  <a:noFill/>
                </a:ln>
                <a:solidFill>
                  <a:srgbClr val="000514"/>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氢原子轨道半径和能量的计算  </a:t>
            </a:r>
          </a:p>
        </p:txBody>
      </p:sp>
      <p:sp>
        <p:nvSpPr>
          <p:cNvPr id="23560" name="Rectangle 11"/>
          <p:cNvSpPr>
            <a:spLocks noChangeArrowheads="1"/>
          </p:cNvSpPr>
          <p:nvPr/>
        </p:nvSpPr>
        <p:spPr bwMode="auto">
          <a:xfrm>
            <a:off x="888365" y="1139031"/>
            <a:ext cx="2428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zh-CN" altLang="en-US"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轨道半径</a:t>
            </a:r>
          </a:p>
        </p:txBody>
      </p:sp>
      <p:grpSp>
        <p:nvGrpSpPr>
          <p:cNvPr id="2" name="Group 41"/>
          <p:cNvGrpSpPr>
            <a:grpSpLocks/>
          </p:cNvGrpSpPr>
          <p:nvPr/>
        </p:nvGrpSpPr>
        <p:grpSpPr bwMode="auto">
          <a:xfrm>
            <a:off x="228600" y="3732213"/>
            <a:ext cx="5711825" cy="1068387"/>
            <a:chOff x="81" y="1823"/>
            <a:chExt cx="3855" cy="673"/>
          </a:xfrm>
        </p:grpSpPr>
        <p:graphicFrame>
          <p:nvGraphicFramePr>
            <p:cNvPr id="23557" name="Object 2051"/>
            <p:cNvGraphicFramePr>
              <a:graphicFrameLocks noChangeAspect="1"/>
            </p:cNvGraphicFramePr>
            <p:nvPr/>
          </p:nvGraphicFramePr>
          <p:xfrm>
            <a:off x="2160" y="1823"/>
            <a:ext cx="1776" cy="673"/>
          </p:xfrm>
          <a:graphic>
            <a:graphicData uri="http://schemas.openxmlformats.org/presentationml/2006/ole">
              <mc:AlternateContent xmlns:mc="http://schemas.openxmlformats.org/markup-compatibility/2006">
                <mc:Choice xmlns:v="urn:schemas-microsoft-com:vml" Requires="v">
                  <p:oleObj spid="_x0000_s9230" name="Equation" r:id="rId3" imgW="850531" imgH="393529" progId="Equation.3">
                    <p:embed/>
                  </p:oleObj>
                </mc:Choice>
                <mc:Fallback>
                  <p:oleObj name="Equation" r:id="rId3" imgW="850531" imgH="393529" progId="Equation.3">
                    <p:embed/>
                    <p:pic>
                      <p:nvPicPr>
                        <p:cNvPr id="23557" name="Object 20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1823"/>
                          <a:ext cx="1776" cy="67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6" name="Text Box 26"/>
            <p:cNvSpPr txBox="1">
              <a:spLocks noChangeArrowheads="1"/>
            </p:cNvSpPr>
            <p:nvPr/>
          </p:nvSpPr>
          <p:spPr bwMode="auto">
            <a:xfrm>
              <a:off x="81" y="1968"/>
              <a:ext cx="2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量子化条件：</a:t>
              </a:r>
            </a:p>
          </p:txBody>
        </p:sp>
      </p:grpSp>
      <p:grpSp>
        <p:nvGrpSpPr>
          <p:cNvPr id="3" name="Group 70"/>
          <p:cNvGrpSpPr>
            <a:grpSpLocks/>
          </p:cNvGrpSpPr>
          <p:nvPr/>
        </p:nvGrpSpPr>
        <p:grpSpPr bwMode="auto">
          <a:xfrm>
            <a:off x="650082" y="1819277"/>
            <a:ext cx="5334000" cy="2462213"/>
            <a:chOff x="432" y="1628"/>
            <a:chExt cx="3360" cy="1551"/>
          </a:xfrm>
        </p:grpSpPr>
        <p:grpSp>
          <p:nvGrpSpPr>
            <p:cNvPr id="23573" name="Group 40"/>
            <p:cNvGrpSpPr>
              <a:grpSpLocks/>
            </p:cNvGrpSpPr>
            <p:nvPr/>
          </p:nvGrpSpPr>
          <p:grpSpPr bwMode="auto">
            <a:xfrm>
              <a:off x="432" y="1628"/>
              <a:ext cx="3360" cy="772"/>
              <a:chOff x="336" y="1100"/>
              <a:chExt cx="3600" cy="772"/>
            </a:xfrm>
          </p:grpSpPr>
          <p:graphicFrame>
            <p:nvGraphicFramePr>
              <p:cNvPr id="23556" name="Object 2050"/>
              <p:cNvGraphicFramePr>
                <a:graphicFrameLocks noChangeAspect="1"/>
              </p:cNvGraphicFramePr>
              <p:nvPr/>
            </p:nvGraphicFramePr>
            <p:xfrm>
              <a:off x="1920" y="1100"/>
              <a:ext cx="2016" cy="772"/>
            </p:xfrm>
            <a:graphic>
              <a:graphicData uri="http://schemas.openxmlformats.org/presentationml/2006/ole">
                <mc:AlternateContent xmlns:mc="http://schemas.openxmlformats.org/markup-compatibility/2006">
                  <mc:Choice xmlns:v="urn:schemas-microsoft-com:vml" Requires="v">
                    <p:oleObj spid="_x0000_s9231" name="Equation" r:id="rId5" imgW="990600" imgH="457200" progId="Equation.3">
                      <p:embed/>
                    </p:oleObj>
                  </mc:Choice>
                  <mc:Fallback>
                    <p:oleObj name="Equation" r:id="rId5" imgW="990600" imgH="457200" progId="Equation.3">
                      <p:embed/>
                      <p:pic>
                        <p:nvPicPr>
                          <p:cNvPr id="23556" name="Object 20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 y="1100"/>
                            <a:ext cx="2016" cy="7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5" name="Text Box 29"/>
              <p:cNvSpPr txBox="1">
                <a:spLocks noChangeArrowheads="1"/>
              </p:cNvSpPr>
              <p:nvPr/>
            </p:nvSpPr>
            <p:spPr bwMode="auto">
              <a:xfrm>
                <a:off x="336" y="1315"/>
                <a:ext cx="17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经典力学：</a:t>
                </a:r>
              </a:p>
            </p:txBody>
          </p:sp>
        </p:grpSp>
        <p:sp>
          <p:nvSpPr>
            <p:cNvPr id="23574" name="AutoShape 30"/>
            <p:cNvSpPr>
              <a:spLocks/>
            </p:cNvSpPr>
            <p:nvPr/>
          </p:nvSpPr>
          <p:spPr bwMode="auto">
            <a:xfrm>
              <a:off x="480" y="2060"/>
              <a:ext cx="102" cy="1119"/>
            </a:xfrm>
            <a:prstGeom prst="leftBrace">
              <a:avLst>
                <a:gd name="adj1" fmla="val 58333"/>
                <a:gd name="adj2" fmla="val 50000"/>
              </a:avLst>
            </a:prstGeom>
            <a:noFill/>
            <a:ln w="28575">
              <a:solidFill>
                <a:srgbClr val="000000"/>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aphicFrame>
        <p:nvGraphicFramePr>
          <p:cNvPr id="23554" name="Object 2048"/>
          <p:cNvGraphicFramePr>
            <a:graphicFrameLocks noChangeAspect="1"/>
          </p:cNvGraphicFramePr>
          <p:nvPr/>
        </p:nvGraphicFramePr>
        <p:xfrm>
          <a:off x="1171575" y="4953000"/>
          <a:ext cx="3733800" cy="1143000"/>
        </p:xfrm>
        <a:graphic>
          <a:graphicData uri="http://schemas.openxmlformats.org/presentationml/2006/ole">
            <mc:AlternateContent xmlns:mc="http://schemas.openxmlformats.org/markup-compatibility/2006">
              <mc:Choice xmlns:v="urn:schemas-microsoft-com:vml" Requires="v">
                <p:oleObj spid="_x0000_s9232" name="Equation" r:id="rId7" imgW="1219200" imgH="419100" progId="Equation.3">
                  <p:embed/>
                </p:oleObj>
              </mc:Choice>
              <mc:Fallback>
                <p:oleObj name="Equation" r:id="rId7" imgW="1219200" imgH="419100" progId="Equation.3">
                  <p:embed/>
                  <p:pic>
                    <p:nvPicPr>
                      <p:cNvPr id="23554" name="Object 20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1575" y="4953000"/>
                        <a:ext cx="3733800" cy="1143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2049"/>
          <p:cNvGraphicFramePr>
            <a:graphicFrameLocks noChangeAspect="1"/>
          </p:cNvGraphicFramePr>
          <p:nvPr/>
        </p:nvGraphicFramePr>
        <p:xfrm>
          <a:off x="4876800" y="5310188"/>
          <a:ext cx="2590800" cy="539750"/>
        </p:xfrm>
        <a:graphic>
          <a:graphicData uri="http://schemas.openxmlformats.org/presentationml/2006/ole">
            <mc:AlternateContent xmlns:mc="http://schemas.openxmlformats.org/markup-compatibility/2006">
              <mc:Choice xmlns:v="urn:schemas-microsoft-com:vml" Requires="v">
                <p:oleObj spid="_x0000_s9233" name="Equation" r:id="rId9" imgW="825500" imgH="203200" progId="Equation.3">
                  <p:embed/>
                </p:oleObj>
              </mc:Choice>
              <mc:Fallback>
                <p:oleObj name="Equation" r:id="rId9" imgW="825500" imgH="203200" progId="Equation.3">
                  <p:embed/>
                  <p:pic>
                    <p:nvPicPr>
                      <p:cNvPr id="23555" name="Object 20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5310188"/>
                        <a:ext cx="2590800" cy="5397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563" name="Group 69"/>
          <p:cNvGrpSpPr>
            <a:grpSpLocks/>
          </p:cNvGrpSpPr>
          <p:nvPr/>
        </p:nvGrpSpPr>
        <p:grpSpPr bwMode="auto">
          <a:xfrm>
            <a:off x="6156325" y="2276475"/>
            <a:ext cx="2362200" cy="2362200"/>
            <a:chOff x="3888" y="1440"/>
            <a:chExt cx="1488" cy="1488"/>
          </a:xfrm>
        </p:grpSpPr>
        <p:sp>
          <p:nvSpPr>
            <p:cNvPr id="23565" name="Rectangle 52"/>
            <p:cNvSpPr>
              <a:spLocks noChangeArrowheads="1"/>
            </p:cNvSpPr>
            <p:nvPr/>
          </p:nvSpPr>
          <p:spPr bwMode="auto">
            <a:xfrm>
              <a:off x="3888" y="1440"/>
              <a:ext cx="1488" cy="1488"/>
            </a:xfrm>
            <a:prstGeom prst="rect">
              <a:avLst/>
            </a:prstGeom>
            <a:solidFill>
              <a:schemeClr val="bg1"/>
            </a:solidFill>
            <a:ln w="9525">
              <a:solidFill>
                <a:schemeClr val="tx1"/>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3566" name="Oval 53"/>
            <p:cNvSpPr>
              <a:spLocks noChangeArrowheads="1"/>
            </p:cNvSpPr>
            <p:nvPr/>
          </p:nvSpPr>
          <p:spPr bwMode="auto">
            <a:xfrm>
              <a:off x="4361" y="1897"/>
              <a:ext cx="579" cy="61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3567" name="Oval 54"/>
            <p:cNvSpPr>
              <a:spLocks noChangeArrowheads="1"/>
            </p:cNvSpPr>
            <p:nvPr/>
          </p:nvSpPr>
          <p:spPr bwMode="auto">
            <a:xfrm>
              <a:off x="4578" y="2116"/>
              <a:ext cx="145" cy="153"/>
            </a:xfrm>
            <a:prstGeom prst="ellipse">
              <a:avLst/>
            </a:prstGeom>
            <a:gradFill rotWithShape="0">
              <a:gsLst>
                <a:gs pos="0">
                  <a:srgbClr val="FFFFFF"/>
                </a:gs>
                <a:gs pos="100000">
                  <a:srgbClr val="CC66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nchorCtr="1"/>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smtClean="0">
                  <a:ln>
                    <a:noFill/>
                  </a:ln>
                  <a:solidFill>
                    <a:srgbClr val="000099"/>
                  </a:solidFill>
                  <a:effectLst/>
                  <a:uLnTx/>
                  <a:uFillTx/>
                  <a:latin typeface="Times New Roman" panose="02020603050405020304" pitchFamily="18" charset="0"/>
                  <a:ea typeface="宋体" panose="02010600030101010101" pitchFamily="2" charset="-122"/>
                  <a:cs typeface="+mn-cs"/>
                </a:rPr>
                <a:t>+</a:t>
              </a:r>
            </a:p>
          </p:txBody>
        </p:sp>
        <p:sp>
          <p:nvSpPr>
            <p:cNvPr id="23568" name="Oval 55"/>
            <p:cNvSpPr>
              <a:spLocks noChangeArrowheads="1"/>
            </p:cNvSpPr>
            <p:nvPr/>
          </p:nvSpPr>
          <p:spPr bwMode="auto">
            <a:xfrm>
              <a:off x="4215" y="1745"/>
              <a:ext cx="871" cy="91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3569" name="Oval 56"/>
            <p:cNvSpPr>
              <a:spLocks noChangeArrowheads="1"/>
            </p:cNvSpPr>
            <p:nvPr/>
          </p:nvSpPr>
          <p:spPr bwMode="auto">
            <a:xfrm>
              <a:off x="4034" y="1592"/>
              <a:ext cx="1233" cy="122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3570" name="Oval 59"/>
            <p:cNvSpPr>
              <a:spLocks noChangeArrowheads="1"/>
            </p:cNvSpPr>
            <p:nvPr/>
          </p:nvSpPr>
          <p:spPr bwMode="auto">
            <a:xfrm>
              <a:off x="4564" y="2612"/>
              <a:ext cx="91" cy="91"/>
            </a:xfrm>
            <a:prstGeom prst="ellipse">
              <a:avLst/>
            </a:prstGeom>
            <a:gradFill rotWithShape="0">
              <a:gsLst>
                <a:gs pos="0">
                  <a:schemeClr val="bg1"/>
                </a:gs>
                <a:gs pos="100000">
                  <a:schemeClr val="hlink"/>
                </a:gs>
              </a:gsLst>
              <a:path path="shape">
                <a:fillToRect l="50000" t="50000" r="50000" b="50000"/>
              </a:path>
            </a:gradFill>
            <a:ln w="9525">
              <a:solidFill>
                <a:schemeClr val="hlink"/>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smtClean="0">
                  <a:ln>
                    <a:noFill/>
                  </a:ln>
                  <a:solidFill>
                    <a:srgbClr val="000099"/>
                  </a:solidFill>
                  <a:effectLst/>
                  <a:uLnTx/>
                  <a:uFillTx/>
                  <a:latin typeface="Arial" panose="020B0604020202020204" pitchFamily="34" charset="0"/>
                  <a:ea typeface="宋体" panose="02010600030101010101" pitchFamily="2" charset="-122"/>
                  <a:cs typeface="+mn-cs"/>
                </a:rPr>
                <a:t> </a:t>
              </a:r>
            </a:p>
          </p:txBody>
        </p:sp>
        <p:sp>
          <p:nvSpPr>
            <p:cNvPr id="23571" name="Line 64"/>
            <p:cNvSpPr>
              <a:spLocks noChangeShapeType="1"/>
            </p:cNvSpPr>
            <p:nvPr/>
          </p:nvSpPr>
          <p:spPr bwMode="auto">
            <a:xfrm>
              <a:off x="4716" y="2208"/>
              <a:ext cx="336" cy="144"/>
            </a:xfrm>
            <a:prstGeom prst="line">
              <a:avLst/>
            </a:prstGeom>
            <a:noFill/>
            <a:ln w="9525">
              <a:solidFill>
                <a:srgbClr val="CC66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23572" name="Text Box 65"/>
            <p:cNvSpPr txBox="1">
              <a:spLocks noChangeArrowheads="1"/>
            </p:cNvSpPr>
            <p:nvPr/>
          </p:nvSpPr>
          <p:spPr bwMode="auto">
            <a:xfrm>
              <a:off x="4704" y="1929"/>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r</a:t>
              </a:r>
              <a:r>
                <a:rPr kumimoji="0" lang="en-US" altLang="zh-CN" sz="2800" b="1" i="1" u="none" strike="noStrike" kern="1200" cap="none" spc="0" normalizeH="0" baseline="-25000" noProof="0" smtClean="0">
                  <a:ln>
                    <a:noFill/>
                  </a:ln>
                  <a:solidFill>
                    <a:srgbClr val="FF0066"/>
                  </a:solidFill>
                  <a:effectLst/>
                  <a:uLnTx/>
                  <a:uFillTx/>
                  <a:latin typeface="Times New Roman" panose="02020603050405020304" pitchFamily="18" charset="0"/>
                  <a:ea typeface="宋体" panose="02010600030101010101" pitchFamily="2" charset="-122"/>
                  <a:cs typeface="+mn-cs"/>
                </a:rPr>
                <a:t>n</a:t>
              </a:r>
            </a:p>
          </p:txBody>
        </p:sp>
      </p:grpSp>
      <p:sp>
        <p:nvSpPr>
          <p:cNvPr id="23564" name="灯片编号占位符 25"/>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BB123250-0AC3-4893-B6D5-84CD8E891755}"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229729187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7"/>
          <p:cNvSpPr>
            <a:spLocks noChangeArrowheads="1"/>
          </p:cNvSpPr>
          <p:nvPr/>
        </p:nvSpPr>
        <p:spPr bwMode="auto">
          <a:xfrm>
            <a:off x="685800" y="2362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lg"/>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2" name="Group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19350"/>
            <a:ext cx="8278813"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Rectangle 15"/>
          <p:cNvSpPr>
            <a:spLocks noChangeArrowheads="1"/>
          </p:cNvSpPr>
          <p:nvPr/>
        </p:nvSpPr>
        <p:spPr bwMode="auto">
          <a:xfrm>
            <a:off x="504177" y="3617120"/>
            <a:ext cx="171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dirty="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en-US" altLang="zh-CN"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smtClean="0">
                <a:ln>
                  <a:noFill/>
                </a:ln>
                <a:solidFill>
                  <a:srgbClr val="FFFF00"/>
                </a:solidFill>
                <a:effectLst/>
                <a:uLnTx/>
                <a:uFillTx/>
                <a:latin typeface="Times New Roman" panose="02020603050405020304" pitchFamily="18" charset="0"/>
                <a:ea typeface="宋体" panose="02010600030101010101" pitchFamily="2" charset="-122"/>
                <a:cs typeface="+mn-cs"/>
              </a:rPr>
              <a:t>能量</a:t>
            </a:r>
          </a:p>
        </p:txBody>
      </p:sp>
      <p:graphicFrame>
        <p:nvGraphicFramePr>
          <p:cNvPr id="49152" name="Object 0"/>
          <p:cNvGraphicFramePr>
            <a:graphicFrameLocks noChangeAspect="1"/>
          </p:cNvGraphicFramePr>
          <p:nvPr/>
        </p:nvGraphicFramePr>
        <p:xfrm>
          <a:off x="2590800" y="4964113"/>
          <a:ext cx="4038600" cy="1208087"/>
        </p:xfrm>
        <a:graphic>
          <a:graphicData uri="http://schemas.openxmlformats.org/presentationml/2006/ole">
            <mc:AlternateContent xmlns:mc="http://schemas.openxmlformats.org/markup-compatibility/2006">
              <mc:Choice xmlns:v="urn:schemas-microsoft-com:vml" Requires="v">
                <p:oleObj spid="_x0000_s10254" name="Equation" r:id="rId4" imgW="1333500" imgH="457200" progId="Equation.3">
                  <p:embed/>
                </p:oleObj>
              </mc:Choice>
              <mc:Fallback>
                <p:oleObj name="Equation" r:id="rId4" imgW="1333500" imgH="457200" progId="Equation.3">
                  <p:embed/>
                  <p:pic>
                    <p:nvPicPr>
                      <p:cNvPr id="49152"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4964113"/>
                        <a:ext cx="4038600" cy="12080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7"/>
          <p:cNvGrpSpPr>
            <a:grpSpLocks/>
          </p:cNvGrpSpPr>
          <p:nvPr/>
        </p:nvGrpSpPr>
        <p:grpSpPr bwMode="auto">
          <a:xfrm>
            <a:off x="789681" y="4258018"/>
            <a:ext cx="4495800" cy="579438"/>
            <a:chOff x="0" y="1536"/>
            <a:chExt cx="2832" cy="365"/>
          </a:xfrm>
        </p:grpSpPr>
        <p:graphicFrame>
          <p:nvGraphicFramePr>
            <p:cNvPr id="24581" name="Object 3"/>
            <p:cNvGraphicFramePr>
              <a:graphicFrameLocks noChangeAspect="1"/>
            </p:cNvGraphicFramePr>
            <p:nvPr/>
          </p:nvGraphicFramePr>
          <p:xfrm>
            <a:off x="336" y="1620"/>
            <a:ext cx="235" cy="252"/>
          </p:xfrm>
          <a:graphic>
            <a:graphicData uri="http://schemas.openxmlformats.org/presentationml/2006/ole">
              <mc:AlternateContent xmlns:mc="http://schemas.openxmlformats.org/markup-compatibility/2006">
                <mc:Choice xmlns:v="urn:schemas-microsoft-com:vml" Requires="v">
                  <p:oleObj spid="_x0000_s10255" name="Equation" r:id="rId6" imgW="177646" imgH="190335" progId="Equation.3">
                    <p:embed/>
                  </p:oleObj>
                </mc:Choice>
                <mc:Fallback>
                  <p:oleObj name="Equation" r:id="rId6" imgW="177646" imgH="190335" progId="Equation.3">
                    <p:embed/>
                    <p:pic>
                      <p:nvPicPr>
                        <p:cNvPr id="2458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1620"/>
                          <a:ext cx="23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7" name="Text Box 19"/>
            <p:cNvSpPr txBox="1">
              <a:spLocks noChangeArrowheads="1"/>
            </p:cNvSpPr>
            <p:nvPr/>
          </p:nvSpPr>
          <p:spPr bwMode="auto">
            <a:xfrm>
              <a:off x="0" y="1536"/>
              <a:ext cx="28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第</a:t>
              </a:r>
              <a:r>
                <a:rPr kumimoji="0" lang="zh-CN" altLang="en-US" sz="3200" b="1" i="1" u="none" strike="noStrike" kern="1200" cap="none" spc="0" normalizeH="0" baseline="0" noProof="0" smtClean="0">
                  <a:ln>
                    <a:noFill/>
                  </a:ln>
                  <a:solidFill>
                    <a:srgbClr val="FFFF00"/>
                  </a:solidFill>
                  <a:effectLst/>
                  <a:uLnTx/>
                  <a:uFillTx/>
                  <a:latin typeface="Arial" panose="020B0604020202020204" pitchFamily="34" charset="0"/>
                  <a:ea typeface="宋体" panose="02010600030101010101" pitchFamily="2" charset="-122"/>
                  <a:cs typeface="+mn-cs"/>
                </a:rPr>
                <a:t>   </a:t>
              </a:r>
              <a:r>
                <a:rPr kumimoji="0" lang="zh-CN" altLang="en-US" sz="3200" b="1" i="1"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轨道电子总能量：</a:t>
              </a:r>
            </a:p>
          </p:txBody>
        </p:sp>
      </p:grpSp>
      <p:graphicFrame>
        <p:nvGraphicFramePr>
          <p:cNvPr id="24579" name="Object 1"/>
          <p:cNvGraphicFramePr>
            <a:graphicFrameLocks noChangeAspect="1"/>
          </p:cNvGraphicFramePr>
          <p:nvPr/>
        </p:nvGraphicFramePr>
        <p:xfrm>
          <a:off x="684213" y="1052513"/>
          <a:ext cx="4471987" cy="1143000"/>
        </p:xfrm>
        <a:graphic>
          <a:graphicData uri="http://schemas.openxmlformats.org/presentationml/2006/ole">
            <mc:AlternateContent xmlns:mc="http://schemas.openxmlformats.org/markup-compatibility/2006">
              <mc:Choice xmlns:v="urn:schemas-microsoft-com:vml" Requires="v">
                <p:oleObj spid="_x0000_s10256" name="公式" r:id="rId8" imgW="1460160" imgH="419040" progId="Equation.3">
                  <p:embed/>
                </p:oleObj>
              </mc:Choice>
              <mc:Fallback>
                <p:oleObj name="公式" r:id="rId8" imgW="1460160" imgH="419040" progId="Equation.3">
                  <p:embed/>
                  <p:pic>
                    <p:nvPicPr>
                      <p:cNvPr id="24579"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1052513"/>
                        <a:ext cx="4471987" cy="1143000"/>
                      </a:xfrm>
                      <a:prstGeom prst="rect">
                        <a:avLst/>
                      </a:prstGeom>
                      <a:solidFill>
                        <a:srgbClr val="FFFFCC"/>
                      </a:solidFill>
                      <a:ln w="9525">
                        <a:solidFill>
                          <a:schemeClr val="tx2"/>
                        </a:solidFill>
                        <a:miter lim="800000"/>
                        <a:headEnd/>
                        <a:tailEnd/>
                      </a:ln>
                    </p:spPr>
                  </p:pic>
                </p:oleObj>
              </mc:Fallback>
            </mc:AlternateContent>
          </a:graphicData>
        </a:graphic>
      </p:graphicFrame>
      <p:graphicFrame>
        <p:nvGraphicFramePr>
          <p:cNvPr id="24580" name="Object 2"/>
          <p:cNvGraphicFramePr>
            <a:graphicFrameLocks noChangeAspect="1"/>
          </p:cNvGraphicFramePr>
          <p:nvPr/>
        </p:nvGraphicFramePr>
        <p:xfrm>
          <a:off x="5365750" y="1409700"/>
          <a:ext cx="2590800" cy="539750"/>
        </p:xfrm>
        <a:graphic>
          <a:graphicData uri="http://schemas.openxmlformats.org/presentationml/2006/ole">
            <mc:AlternateContent xmlns:mc="http://schemas.openxmlformats.org/markup-compatibility/2006">
              <mc:Choice xmlns:v="urn:schemas-microsoft-com:vml" Requires="v">
                <p:oleObj spid="_x0000_s10257" name="Equation" r:id="rId10" imgW="825500" imgH="203200" progId="Equation.3">
                  <p:embed/>
                </p:oleObj>
              </mc:Choice>
              <mc:Fallback>
                <p:oleObj name="Equation" r:id="rId10" imgW="825500" imgH="203200" progId="Equation.3">
                  <p:embed/>
                  <p:pic>
                    <p:nvPicPr>
                      <p:cNvPr id="2458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5750" y="1409700"/>
                        <a:ext cx="2590800" cy="5397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灯片编号占位符 16"/>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BD04DCEA-5BEC-449F-AC4D-E3AAD1DE3F0B}"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253658529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39"/>
                                        </p:tgtEl>
                                        <p:attrNameLst>
                                          <p:attrName>style.visibility</p:attrName>
                                        </p:attrNameLst>
                                      </p:cBhvr>
                                      <p:to>
                                        <p:strVal val="visible"/>
                                      </p:to>
                                    </p:set>
                                    <p:animEffect transition="in" filter="blinds(horizontal)">
                                      <p:cBhvr>
                                        <p:cTn id="12" dur="500"/>
                                        <p:tgtEl>
                                          <p:spTgt spid="266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152"/>
                                        </p:tgtEl>
                                        <p:attrNameLst>
                                          <p:attrName>style.visibility</p:attrName>
                                        </p:attrNameLst>
                                      </p:cBhvr>
                                      <p:to>
                                        <p:strVal val="visible"/>
                                      </p:to>
                                    </p:set>
                                    <p:animEffect transition="in" filter="blinds(horizontal)">
                                      <p:cBhvr>
                                        <p:cTn id="22" dur="500"/>
                                        <p:tgtEl>
                                          <p:spTgt spid="49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024"/>
          <p:cNvGraphicFramePr>
            <a:graphicFrameLocks noChangeAspect="1"/>
          </p:cNvGraphicFramePr>
          <p:nvPr/>
        </p:nvGraphicFramePr>
        <p:xfrm>
          <a:off x="1524000" y="1066800"/>
          <a:ext cx="4343400" cy="1216025"/>
        </p:xfrm>
        <a:graphic>
          <a:graphicData uri="http://schemas.openxmlformats.org/presentationml/2006/ole">
            <mc:AlternateContent xmlns:mc="http://schemas.openxmlformats.org/markup-compatibility/2006">
              <mc:Choice xmlns:v="urn:schemas-microsoft-com:vml" Requires="v">
                <p:oleObj spid="_x0000_s11275" name="Equation" r:id="rId3" imgW="1409700" imgH="457200" progId="Equation.3">
                  <p:embed/>
                </p:oleObj>
              </mc:Choice>
              <mc:Fallback>
                <p:oleObj name="Equation" r:id="rId3" imgW="1409700" imgH="457200" progId="Equation.3">
                  <p:embed/>
                  <p:pic>
                    <p:nvPicPr>
                      <p:cNvPr id="25602"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066800"/>
                        <a:ext cx="4343400" cy="12160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Group 3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375" y="3444875"/>
            <a:ext cx="75406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32"/>
          <p:cNvGrpSpPr>
            <a:grpSpLocks/>
          </p:cNvGrpSpPr>
          <p:nvPr/>
        </p:nvGrpSpPr>
        <p:grpSpPr bwMode="auto">
          <a:xfrm>
            <a:off x="685800" y="2503488"/>
            <a:ext cx="3741738" cy="620712"/>
            <a:chOff x="384" y="2352"/>
            <a:chExt cx="2357" cy="391"/>
          </a:xfrm>
        </p:grpSpPr>
        <p:sp>
          <p:nvSpPr>
            <p:cNvPr id="25609" name="Text Box 23"/>
            <p:cNvSpPr txBox="1">
              <a:spLocks noChangeArrowheads="1"/>
            </p:cNvSpPr>
            <p:nvPr/>
          </p:nvSpPr>
          <p:spPr bwMode="auto">
            <a:xfrm>
              <a:off x="384" y="2352"/>
              <a:ext cx="16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基态</a:t>
              </a:r>
              <a:r>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能量</a:t>
              </a:r>
            </a:p>
          </p:txBody>
        </p:sp>
        <p:graphicFrame>
          <p:nvGraphicFramePr>
            <p:cNvPr id="25604" name="Object 1027"/>
            <p:cNvGraphicFramePr>
              <a:graphicFrameLocks noChangeAspect="1"/>
            </p:cNvGraphicFramePr>
            <p:nvPr/>
          </p:nvGraphicFramePr>
          <p:xfrm>
            <a:off x="2012" y="2400"/>
            <a:ext cx="729" cy="343"/>
          </p:xfrm>
          <a:graphic>
            <a:graphicData uri="http://schemas.openxmlformats.org/presentationml/2006/ole">
              <mc:AlternateContent xmlns:mc="http://schemas.openxmlformats.org/markup-compatibility/2006">
                <mc:Choice xmlns:v="urn:schemas-microsoft-com:vml" Requires="v">
                  <p:oleObj spid="_x0000_s11276" name="Equation" r:id="rId6" imgW="431613" imgH="203112" progId="Equation.3">
                    <p:embed/>
                  </p:oleObj>
                </mc:Choice>
                <mc:Fallback>
                  <p:oleObj name="Equation" r:id="rId6" imgW="431613" imgH="203112" progId="Equation.3">
                    <p:embed/>
                    <p:pic>
                      <p:nvPicPr>
                        <p:cNvPr id="25604" name="Object 10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 y="2400"/>
                          <a:ext cx="729" cy="34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0177" name="Object 1025"/>
          <p:cNvGraphicFramePr>
            <a:graphicFrameLocks noChangeAspect="1"/>
          </p:cNvGraphicFramePr>
          <p:nvPr/>
        </p:nvGraphicFramePr>
        <p:xfrm>
          <a:off x="4845050" y="4953000"/>
          <a:ext cx="2895600" cy="685800"/>
        </p:xfrm>
        <a:graphic>
          <a:graphicData uri="http://schemas.openxmlformats.org/presentationml/2006/ole">
            <mc:AlternateContent xmlns:mc="http://schemas.openxmlformats.org/markup-compatibility/2006">
              <mc:Choice xmlns:v="urn:schemas-microsoft-com:vml" Requires="v">
                <p:oleObj spid="_x0000_s11277" name="Equation" r:id="rId8" imgW="736600" imgH="241300" progId="Equation.3">
                  <p:embed/>
                </p:oleObj>
              </mc:Choice>
              <mc:Fallback>
                <p:oleObj name="Equation" r:id="rId8" imgW="736600" imgH="241300" progId="Equation.3">
                  <p:embed/>
                  <p:pic>
                    <p:nvPicPr>
                      <p:cNvPr id="50177" name="Object 10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45050" y="4953000"/>
                        <a:ext cx="2895600" cy="685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Group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876800"/>
            <a:ext cx="4176713"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灯片编号占位符 15"/>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69159CA-D00C-4342-9997-5754DEB915EB}"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313154052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50177"/>
                                        </p:tgtEl>
                                        <p:attrNameLst>
                                          <p:attrName>style.visibility</p:attrName>
                                        </p:attrNameLst>
                                      </p:cBhvr>
                                      <p:to>
                                        <p:strVal val="visible"/>
                                      </p:to>
                                    </p:set>
                                    <p:animEffect transition="in" filter="blinds(vertical)">
                                      <p:cBhvr>
                                        <p:cTn id="22" dur="500"/>
                                        <p:tgtEl>
                                          <p:spTgt spid="50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653989" y="1255111"/>
            <a:ext cx="58562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0" fontAlgn="base" latinLnBrk="0" hangingPunct="0">
              <a:lnSpc>
                <a:spcPct val="125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1 </a:t>
            </a:r>
            <a:r>
              <a:rPr kumimoji="1" lang="en-US" altLang="zh-CN" dirty="0">
                <a:solidFill>
                  <a:srgbClr val="CC0000"/>
                </a:solidFill>
                <a:ea typeface="宋体" panose="02010600030101010101" pitchFamily="2" charset="-122"/>
              </a:rPr>
              <a:t>.</a:t>
            </a:r>
            <a:r>
              <a:rPr kumimoji="1"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氢原子光谱的实验规律</a:t>
            </a:r>
          </a:p>
        </p:txBody>
      </p:sp>
      <p:sp>
        <p:nvSpPr>
          <p:cNvPr id="5145" name="Text Box 25"/>
          <p:cNvSpPr txBox="1">
            <a:spLocks noChangeArrowheads="1"/>
          </p:cNvSpPr>
          <p:nvPr/>
        </p:nvSpPr>
        <p:spPr bwMode="auto">
          <a:xfrm>
            <a:off x="363985" y="1885950"/>
            <a:ext cx="8424908" cy="11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buFontTx/>
              <a:buBlip>
                <a:blip r:embed="rId3"/>
              </a:buBlip>
              <a:tabLst/>
              <a:defRPr/>
            </a:pPr>
            <a:r>
              <a:rPr kumimoji="0" lang="en-US" altLang="zh-CN" sz="28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1885</a:t>
            </a:r>
            <a:r>
              <a:rPr kumimoji="0" lang="en-US" altLang="zh-CN"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zh-CN" altLang="en-US"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年瑞士数学家巴耳末发现氢原子光谱可见光部分的规律</a:t>
            </a:r>
            <a:r>
              <a:rPr kumimoji="0" lang="en-US" altLang="zh-CN"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a:t>
            </a:r>
          </a:p>
        </p:txBody>
      </p:sp>
      <p:graphicFrame>
        <p:nvGraphicFramePr>
          <p:cNvPr id="5146" name="Object 26"/>
          <p:cNvGraphicFramePr>
            <a:graphicFrameLocks noChangeAspect="1"/>
          </p:cNvGraphicFramePr>
          <p:nvPr>
            <p:extLst>
              <p:ext uri="{D42A27DB-BD31-4B8C-83A1-F6EECF244321}">
                <p14:modId xmlns:p14="http://schemas.microsoft.com/office/powerpoint/2010/main" val="2330774096"/>
              </p:ext>
            </p:extLst>
          </p:nvPr>
        </p:nvGraphicFramePr>
        <p:xfrm>
          <a:off x="1498108" y="3419113"/>
          <a:ext cx="6781800" cy="1112837"/>
        </p:xfrm>
        <a:graphic>
          <a:graphicData uri="http://schemas.openxmlformats.org/presentationml/2006/ole">
            <mc:AlternateContent xmlns:mc="http://schemas.openxmlformats.org/markup-compatibility/2006">
              <mc:Choice xmlns:v="urn:schemas-microsoft-com:vml" Requires="v">
                <p:oleObj spid="_x0000_s1029" name="Equation" r:id="rId4" imgW="2286000" imgH="419100" progId="Equation.3">
                  <p:embed/>
                </p:oleObj>
              </mc:Choice>
              <mc:Fallback>
                <p:oleObj name="Equation" r:id="rId4" imgW="2286000" imgH="419100" progId="Equation.3">
                  <p:embed/>
                  <p:pic>
                    <p:nvPicPr>
                      <p:cNvPr id="5146"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108" y="3419113"/>
                        <a:ext cx="6781800" cy="111283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Text Box 29"/>
          <p:cNvSpPr txBox="1">
            <a:spLocks noChangeArrowheads="1"/>
          </p:cNvSpPr>
          <p:nvPr/>
        </p:nvSpPr>
        <p:spPr bwMode="auto">
          <a:xfrm>
            <a:off x="0" y="501650"/>
            <a:ext cx="5861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3600" b="1" i="0" u="none" strike="noStrike" kern="1200" cap="none" spc="0" normalizeH="0" baseline="0" noProof="0" dirty="0" smtClean="0">
                <a:ln>
                  <a:noFill/>
                </a:ln>
                <a:solidFill>
                  <a:srgbClr val="FFFF00"/>
                </a:solidFill>
                <a:effectLst/>
                <a:uLnTx/>
                <a:uFillTx/>
                <a:latin typeface="宋体" panose="02010600030101010101" pitchFamily="2" charset="-122"/>
                <a:ea typeface="宋体" panose="02010600030101010101" pitchFamily="2" charset="-122"/>
                <a:cs typeface="+mn-cs"/>
              </a:rPr>
              <a:t>一  近代氢原子观的回顾</a:t>
            </a:r>
          </a:p>
        </p:txBody>
      </p:sp>
      <p:sp>
        <p:nvSpPr>
          <p:cNvPr id="15366" name="灯片编号占位符 9"/>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2F4BAD87-FF08-4C7A-BFE7-B16553D0E3EE}"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846303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45"/>
                                        </p:tgtEl>
                                        <p:attrNameLst>
                                          <p:attrName>style.visibility</p:attrName>
                                        </p:attrNameLst>
                                      </p:cBhvr>
                                      <p:to>
                                        <p:strVal val="visible"/>
                                      </p:to>
                                    </p:set>
                                    <p:animEffect transition="in" filter="blinds(horizontal)">
                                      <p:cBhvr>
                                        <p:cTn id="12" dur="500"/>
                                        <p:tgtEl>
                                          <p:spTgt spid="51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5146"/>
                                        </p:tgtEl>
                                        <p:attrNameLst>
                                          <p:attrName>style.visibility</p:attrName>
                                        </p:attrNameLst>
                                      </p:cBhvr>
                                      <p:to>
                                        <p:strVal val="visible"/>
                                      </p:to>
                                    </p:set>
                                    <p:animEffect transition="in" filter="blinds(vertical)">
                                      <p:cBhvr>
                                        <p:cTn id="17" dur="500"/>
                                        <p:tgtEl>
                                          <p:spTgt spid="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4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057400" y="990600"/>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氢原子能级跃迁与光谱图</a:t>
            </a:r>
          </a:p>
        </p:txBody>
      </p:sp>
      <p:grpSp>
        <p:nvGrpSpPr>
          <p:cNvPr id="2" name="Group 73"/>
          <p:cNvGrpSpPr>
            <a:grpSpLocks/>
          </p:cNvGrpSpPr>
          <p:nvPr/>
        </p:nvGrpSpPr>
        <p:grpSpPr bwMode="auto">
          <a:xfrm>
            <a:off x="2632075" y="2082800"/>
            <a:ext cx="955675" cy="3656013"/>
            <a:chOff x="1658" y="1312"/>
            <a:chExt cx="602" cy="2303"/>
          </a:xfrm>
        </p:grpSpPr>
        <p:sp>
          <p:nvSpPr>
            <p:cNvPr id="41005" name="Text Box 23"/>
            <p:cNvSpPr txBox="1">
              <a:spLocks noChangeArrowheads="1"/>
            </p:cNvSpPr>
            <p:nvPr/>
          </p:nvSpPr>
          <p:spPr bwMode="auto">
            <a:xfrm>
              <a:off x="1979" y="2763"/>
              <a:ext cx="281" cy="583"/>
            </a:xfrm>
            <a:prstGeom prst="rect">
              <a:avLst/>
            </a:prstGeom>
            <a:blipFill dpi="0" rotWithShape="1">
              <a:blip r:embed="rId2"/>
              <a:srcRect/>
              <a:tile tx="0" ty="0" sx="100000" sy="100000" flip="none" algn="tl"/>
            </a:blipFill>
            <a:ln w="9525">
              <a:solidFill>
                <a:schemeClr val="tx2"/>
              </a:solidFill>
              <a:miter lim="800000"/>
              <a:headEnd/>
              <a:tailEnd/>
            </a:ln>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smtClean="0">
                  <a:ln>
                    <a:noFill/>
                  </a:ln>
                  <a:solidFill>
                    <a:srgbClr val="000514"/>
                  </a:solidFill>
                  <a:effectLst/>
                  <a:uLnTx/>
                  <a:uFillTx/>
                  <a:latin typeface="Times New Roman" panose="02020603050405020304" pitchFamily="18" charset="0"/>
                  <a:ea typeface="宋体" panose="02010600030101010101" pitchFamily="2" charset="-122"/>
                  <a:cs typeface="+mn-cs"/>
                </a:rPr>
                <a:t>莱曼系</a:t>
              </a:r>
            </a:p>
          </p:txBody>
        </p:sp>
        <p:grpSp>
          <p:nvGrpSpPr>
            <p:cNvPr id="41006" name="Group 27"/>
            <p:cNvGrpSpPr>
              <a:grpSpLocks/>
            </p:cNvGrpSpPr>
            <p:nvPr/>
          </p:nvGrpSpPr>
          <p:grpSpPr bwMode="auto">
            <a:xfrm>
              <a:off x="1658" y="1312"/>
              <a:ext cx="241" cy="2303"/>
              <a:chOff x="1392" y="1056"/>
              <a:chExt cx="384" cy="2592"/>
            </a:xfrm>
          </p:grpSpPr>
          <p:sp>
            <p:nvSpPr>
              <p:cNvPr id="41007" name="Line 28"/>
              <p:cNvSpPr>
                <a:spLocks noChangeShapeType="1"/>
              </p:cNvSpPr>
              <p:nvPr/>
            </p:nvSpPr>
            <p:spPr bwMode="auto">
              <a:xfrm>
                <a:off x="1392" y="2544"/>
                <a:ext cx="0" cy="1104"/>
              </a:xfrm>
              <a:prstGeom prst="line">
                <a:avLst/>
              </a:prstGeom>
              <a:noFill/>
              <a:ln w="9525">
                <a:solidFill>
                  <a:srgbClr val="EF23D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1008" name="Line 29"/>
              <p:cNvSpPr>
                <a:spLocks noChangeShapeType="1"/>
              </p:cNvSpPr>
              <p:nvPr/>
            </p:nvSpPr>
            <p:spPr bwMode="auto">
              <a:xfrm>
                <a:off x="1488" y="1920"/>
                <a:ext cx="0" cy="1728"/>
              </a:xfrm>
              <a:prstGeom prst="line">
                <a:avLst/>
              </a:prstGeom>
              <a:noFill/>
              <a:ln w="9525">
                <a:solidFill>
                  <a:srgbClr val="EF23D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1009" name="Line 30"/>
              <p:cNvSpPr>
                <a:spLocks noChangeShapeType="1"/>
              </p:cNvSpPr>
              <p:nvPr/>
            </p:nvSpPr>
            <p:spPr bwMode="auto">
              <a:xfrm>
                <a:off x="1584" y="1536"/>
                <a:ext cx="0" cy="2112"/>
              </a:xfrm>
              <a:prstGeom prst="line">
                <a:avLst/>
              </a:prstGeom>
              <a:noFill/>
              <a:ln w="9525">
                <a:solidFill>
                  <a:srgbClr val="EF23D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1010" name="Line 31"/>
              <p:cNvSpPr>
                <a:spLocks noChangeShapeType="1"/>
              </p:cNvSpPr>
              <p:nvPr/>
            </p:nvSpPr>
            <p:spPr bwMode="auto">
              <a:xfrm>
                <a:off x="1680" y="1248"/>
                <a:ext cx="0" cy="2400"/>
              </a:xfrm>
              <a:prstGeom prst="line">
                <a:avLst/>
              </a:prstGeom>
              <a:noFill/>
              <a:ln w="9525">
                <a:solidFill>
                  <a:srgbClr val="EF23D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1011" name="Line 32"/>
              <p:cNvSpPr>
                <a:spLocks noChangeShapeType="1"/>
              </p:cNvSpPr>
              <p:nvPr/>
            </p:nvSpPr>
            <p:spPr bwMode="auto">
              <a:xfrm flipH="1">
                <a:off x="1776" y="1056"/>
                <a:ext cx="0" cy="2592"/>
              </a:xfrm>
              <a:prstGeom prst="line">
                <a:avLst/>
              </a:prstGeom>
              <a:noFill/>
              <a:ln w="9525">
                <a:solidFill>
                  <a:srgbClr val="EF23D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grpSp>
      </p:grpSp>
      <p:grpSp>
        <p:nvGrpSpPr>
          <p:cNvPr id="40964" name="Group 72"/>
          <p:cNvGrpSpPr>
            <a:grpSpLocks/>
          </p:cNvGrpSpPr>
          <p:nvPr/>
        </p:nvGrpSpPr>
        <p:grpSpPr bwMode="auto">
          <a:xfrm>
            <a:off x="1295400" y="1676400"/>
            <a:ext cx="6858000" cy="4419600"/>
            <a:chOff x="816" y="1056"/>
            <a:chExt cx="4320" cy="2784"/>
          </a:xfrm>
        </p:grpSpPr>
        <p:sp>
          <p:nvSpPr>
            <p:cNvPr id="40984" name="Line 7"/>
            <p:cNvSpPr>
              <a:spLocks noChangeShapeType="1"/>
            </p:cNvSpPr>
            <p:nvPr/>
          </p:nvSpPr>
          <p:spPr bwMode="auto">
            <a:xfrm>
              <a:off x="1578" y="1738"/>
              <a:ext cx="245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85" name="Line 8"/>
            <p:cNvSpPr>
              <a:spLocks noChangeShapeType="1"/>
            </p:cNvSpPr>
            <p:nvPr/>
          </p:nvSpPr>
          <p:spPr bwMode="auto">
            <a:xfrm>
              <a:off x="1578" y="1482"/>
              <a:ext cx="245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86" name="Line 4"/>
            <p:cNvSpPr>
              <a:spLocks noChangeShapeType="1"/>
            </p:cNvSpPr>
            <p:nvPr/>
          </p:nvSpPr>
          <p:spPr bwMode="auto">
            <a:xfrm>
              <a:off x="1578" y="3615"/>
              <a:ext cx="245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87" name="Line 5"/>
            <p:cNvSpPr>
              <a:spLocks noChangeShapeType="1"/>
            </p:cNvSpPr>
            <p:nvPr/>
          </p:nvSpPr>
          <p:spPr bwMode="auto">
            <a:xfrm>
              <a:off x="1578" y="2634"/>
              <a:ext cx="245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88" name="Line 6"/>
            <p:cNvSpPr>
              <a:spLocks noChangeShapeType="1"/>
            </p:cNvSpPr>
            <p:nvPr/>
          </p:nvSpPr>
          <p:spPr bwMode="auto">
            <a:xfrm>
              <a:off x="1578" y="2079"/>
              <a:ext cx="245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89" name="Text Box 9"/>
            <p:cNvSpPr txBox="1">
              <a:spLocks noChangeArrowheads="1"/>
            </p:cNvSpPr>
            <p:nvPr/>
          </p:nvSpPr>
          <p:spPr bwMode="auto">
            <a:xfrm>
              <a:off x="4117" y="3444"/>
              <a:ext cx="9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13.6 eV</a:t>
              </a:r>
            </a:p>
          </p:txBody>
        </p:sp>
        <p:sp>
          <p:nvSpPr>
            <p:cNvPr id="40990" name="Text Box 10"/>
            <p:cNvSpPr txBox="1">
              <a:spLocks noChangeArrowheads="1"/>
            </p:cNvSpPr>
            <p:nvPr/>
          </p:nvSpPr>
          <p:spPr bwMode="auto">
            <a:xfrm>
              <a:off x="4108" y="2463"/>
              <a:ext cx="8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3.40 eV</a:t>
              </a:r>
            </a:p>
          </p:txBody>
        </p:sp>
        <p:sp>
          <p:nvSpPr>
            <p:cNvPr id="40991" name="Text Box 11"/>
            <p:cNvSpPr txBox="1">
              <a:spLocks noChangeArrowheads="1"/>
            </p:cNvSpPr>
            <p:nvPr/>
          </p:nvSpPr>
          <p:spPr bwMode="auto">
            <a:xfrm>
              <a:off x="4080" y="1952"/>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1.51 eV</a:t>
              </a:r>
            </a:p>
          </p:txBody>
        </p:sp>
        <p:sp>
          <p:nvSpPr>
            <p:cNvPr id="40992" name="Text Box 12"/>
            <p:cNvSpPr txBox="1">
              <a:spLocks noChangeArrowheads="1"/>
            </p:cNvSpPr>
            <p:nvPr/>
          </p:nvSpPr>
          <p:spPr bwMode="auto">
            <a:xfrm>
              <a:off x="4069" y="1610"/>
              <a:ext cx="10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0.85 eV</a:t>
              </a:r>
            </a:p>
          </p:txBody>
        </p:sp>
        <p:sp>
          <p:nvSpPr>
            <p:cNvPr id="40993" name="Text Box 13"/>
            <p:cNvSpPr txBox="1">
              <a:spLocks noChangeArrowheads="1"/>
            </p:cNvSpPr>
            <p:nvPr/>
          </p:nvSpPr>
          <p:spPr bwMode="auto">
            <a:xfrm>
              <a:off x="4069" y="1312"/>
              <a:ext cx="8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0.54 eV</a:t>
              </a:r>
            </a:p>
          </p:txBody>
        </p:sp>
        <p:sp>
          <p:nvSpPr>
            <p:cNvPr id="40994" name="Text Box 14"/>
            <p:cNvSpPr txBox="1">
              <a:spLocks noChangeArrowheads="1"/>
            </p:cNvSpPr>
            <p:nvPr/>
          </p:nvSpPr>
          <p:spPr bwMode="auto">
            <a:xfrm>
              <a:off x="4128" y="1141"/>
              <a:ext cx="2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 0</a:t>
              </a:r>
            </a:p>
          </p:txBody>
        </p:sp>
        <p:sp>
          <p:nvSpPr>
            <p:cNvPr id="40995" name="Line 15"/>
            <p:cNvSpPr>
              <a:spLocks noChangeShapeType="1"/>
            </p:cNvSpPr>
            <p:nvPr/>
          </p:nvSpPr>
          <p:spPr bwMode="auto">
            <a:xfrm>
              <a:off x="1578" y="1269"/>
              <a:ext cx="245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96" name="Line 16"/>
            <p:cNvSpPr>
              <a:spLocks noChangeShapeType="1"/>
            </p:cNvSpPr>
            <p:nvPr/>
          </p:nvSpPr>
          <p:spPr bwMode="auto">
            <a:xfrm>
              <a:off x="1578" y="1312"/>
              <a:ext cx="2450"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97" name="Text Box 17"/>
            <p:cNvSpPr txBox="1">
              <a:spLocks noChangeArrowheads="1"/>
            </p:cNvSpPr>
            <p:nvPr/>
          </p:nvSpPr>
          <p:spPr bwMode="auto">
            <a:xfrm>
              <a:off x="1056" y="3401"/>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40998" name="Text Box 18"/>
            <p:cNvSpPr txBox="1">
              <a:spLocks noChangeArrowheads="1"/>
            </p:cNvSpPr>
            <p:nvPr/>
          </p:nvSpPr>
          <p:spPr bwMode="auto">
            <a:xfrm>
              <a:off x="1056" y="2463"/>
              <a:ext cx="5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40999" name="Text Box 19"/>
            <p:cNvSpPr txBox="1">
              <a:spLocks noChangeArrowheads="1"/>
            </p:cNvSpPr>
            <p:nvPr/>
          </p:nvSpPr>
          <p:spPr bwMode="auto">
            <a:xfrm>
              <a:off x="1056" y="1908"/>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41000" name="Text Box 20"/>
            <p:cNvSpPr txBox="1">
              <a:spLocks noChangeArrowheads="1"/>
            </p:cNvSpPr>
            <p:nvPr/>
          </p:nvSpPr>
          <p:spPr bwMode="auto">
            <a:xfrm>
              <a:off x="1056" y="1567"/>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41001" name="Text Box 21"/>
            <p:cNvSpPr txBox="1">
              <a:spLocks noChangeArrowheads="1"/>
            </p:cNvSpPr>
            <p:nvPr/>
          </p:nvSpPr>
          <p:spPr bwMode="auto">
            <a:xfrm>
              <a:off x="1056" y="1312"/>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41002" name="Text Box 22"/>
            <p:cNvSpPr txBox="1">
              <a:spLocks noChangeArrowheads="1"/>
            </p:cNvSpPr>
            <p:nvPr/>
          </p:nvSpPr>
          <p:spPr bwMode="auto">
            <a:xfrm>
              <a:off x="1056" y="1056"/>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800" b="1"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n</a:t>
              </a:r>
              <a:r>
                <a:rPr kumimoji="1"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03" name="Line 26"/>
            <p:cNvSpPr>
              <a:spLocks noChangeShapeType="1"/>
            </p:cNvSpPr>
            <p:nvPr/>
          </p:nvSpPr>
          <p:spPr bwMode="auto">
            <a:xfrm>
              <a:off x="1578" y="1397"/>
              <a:ext cx="2450"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1004" name="Rectangle 67"/>
            <p:cNvSpPr>
              <a:spLocks noChangeArrowheads="1"/>
            </p:cNvSpPr>
            <p:nvPr/>
          </p:nvSpPr>
          <p:spPr bwMode="auto">
            <a:xfrm>
              <a:off x="816" y="1056"/>
              <a:ext cx="4320"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0965" name="灯片编号占位符 51"/>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DA512700-5F6F-47CD-8FDF-B0154BD29FFC}"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grpSp>
        <p:nvGrpSpPr>
          <p:cNvPr id="5" name="Group 76"/>
          <p:cNvGrpSpPr>
            <a:grpSpLocks/>
          </p:cNvGrpSpPr>
          <p:nvPr/>
        </p:nvGrpSpPr>
        <p:grpSpPr bwMode="auto">
          <a:xfrm>
            <a:off x="5438775" y="2001838"/>
            <a:ext cx="827088" cy="1079500"/>
            <a:chOff x="3426" y="1261"/>
            <a:chExt cx="521" cy="680"/>
          </a:xfrm>
        </p:grpSpPr>
        <p:sp>
          <p:nvSpPr>
            <p:cNvPr id="40980" name="Line 38"/>
            <p:cNvSpPr>
              <a:spLocks noChangeShapeType="1"/>
            </p:cNvSpPr>
            <p:nvPr/>
          </p:nvSpPr>
          <p:spPr bwMode="auto">
            <a:xfrm>
              <a:off x="3426" y="1482"/>
              <a:ext cx="0" cy="2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81" name="Line 41"/>
            <p:cNvSpPr>
              <a:spLocks noChangeShapeType="1"/>
            </p:cNvSpPr>
            <p:nvPr/>
          </p:nvSpPr>
          <p:spPr bwMode="auto">
            <a:xfrm>
              <a:off x="3506" y="1397"/>
              <a:ext cx="0" cy="329"/>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82" name="Line 42"/>
            <p:cNvSpPr>
              <a:spLocks noChangeShapeType="1"/>
            </p:cNvSpPr>
            <p:nvPr/>
          </p:nvSpPr>
          <p:spPr bwMode="auto">
            <a:xfrm>
              <a:off x="3587" y="1269"/>
              <a:ext cx="0" cy="45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83" name="Text Box 44"/>
            <p:cNvSpPr txBox="1">
              <a:spLocks noChangeArrowheads="1"/>
            </p:cNvSpPr>
            <p:nvPr/>
          </p:nvSpPr>
          <p:spPr bwMode="auto">
            <a:xfrm>
              <a:off x="3666" y="1261"/>
              <a:ext cx="281" cy="680"/>
            </a:xfrm>
            <a:prstGeom prst="rect">
              <a:avLst/>
            </a:prstGeom>
            <a:gradFill rotWithShape="0">
              <a:gsLst>
                <a:gs pos="0">
                  <a:srgbClr val="CC99FF"/>
                </a:gs>
                <a:gs pos="50000">
                  <a:srgbClr val="FFFFFF"/>
                </a:gs>
                <a:gs pos="100000">
                  <a:srgbClr val="CC99FF"/>
                </a:gs>
              </a:gsLst>
              <a:lin ang="5400000" scaled="1"/>
            </a:gradFill>
            <a:ln w="9525">
              <a:solidFill>
                <a:schemeClr val="tx2"/>
              </a:solidFill>
              <a:miter lim="800000"/>
              <a:headEnd/>
              <a:tailEnd/>
            </a:ln>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1" i="0" u="none" strike="noStrike" kern="1200" cap="none" spc="0" normalizeH="0" baseline="0" noProof="0" smtClean="0">
                  <a:ln>
                    <a:noFill/>
                  </a:ln>
                  <a:solidFill>
                    <a:srgbClr val="000514"/>
                  </a:solidFill>
                  <a:effectLst/>
                  <a:uLnTx/>
                  <a:uFillTx/>
                  <a:latin typeface="Times New Roman" panose="02020603050405020304" pitchFamily="18" charset="0"/>
                  <a:ea typeface="宋体" panose="02010600030101010101" pitchFamily="2" charset="-122"/>
                  <a:cs typeface="+mn-cs"/>
                </a:rPr>
                <a:t>布拉开系</a:t>
              </a:r>
            </a:p>
          </p:txBody>
        </p:sp>
      </p:grpSp>
      <p:grpSp>
        <p:nvGrpSpPr>
          <p:cNvPr id="6" name="Group 75"/>
          <p:cNvGrpSpPr>
            <a:grpSpLocks/>
          </p:cNvGrpSpPr>
          <p:nvPr/>
        </p:nvGrpSpPr>
        <p:grpSpPr bwMode="auto">
          <a:xfrm>
            <a:off x="4291013" y="2014538"/>
            <a:ext cx="955675" cy="1287462"/>
            <a:chOff x="2703" y="1269"/>
            <a:chExt cx="602" cy="811"/>
          </a:xfrm>
        </p:grpSpPr>
        <p:sp>
          <p:nvSpPr>
            <p:cNvPr id="40975" name="Line 39"/>
            <p:cNvSpPr>
              <a:spLocks noChangeShapeType="1"/>
            </p:cNvSpPr>
            <p:nvPr/>
          </p:nvSpPr>
          <p:spPr bwMode="auto">
            <a:xfrm>
              <a:off x="2783" y="1482"/>
              <a:ext cx="0" cy="598"/>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76" name="Line 40"/>
            <p:cNvSpPr>
              <a:spLocks noChangeShapeType="1"/>
            </p:cNvSpPr>
            <p:nvPr/>
          </p:nvSpPr>
          <p:spPr bwMode="auto">
            <a:xfrm>
              <a:off x="2944" y="1269"/>
              <a:ext cx="0" cy="81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77" name="Line 43"/>
            <p:cNvSpPr>
              <a:spLocks noChangeShapeType="1"/>
            </p:cNvSpPr>
            <p:nvPr/>
          </p:nvSpPr>
          <p:spPr bwMode="auto">
            <a:xfrm>
              <a:off x="2864" y="1354"/>
              <a:ext cx="0" cy="717"/>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78" name="Line 50"/>
            <p:cNvSpPr>
              <a:spLocks noChangeShapeType="1"/>
            </p:cNvSpPr>
            <p:nvPr/>
          </p:nvSpPr>
          <p:spPr bwMode="auto">
            <a:xfrm>
              <a:off x="2703" y="1730"/>
              <a:ext cx="0" cy="34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79" name="Text Box 25"/>
            <p:cNvSpPr txBox="1">
              <a:spLocks noChangeArrowheads="1"/>
            </p:cNvSpPr>
            <p:nvPr/>
          </p:nvSpPr>
          <p:spPr bwMode="auto">
            <a:xfrm>
              <a:off x="3024" y="1440"/>
              <a:ext cx="281" cy="583"/>
            </a:xfrm>
            <a:prstGeom prst="rect">
              <a:avLst/>
            </a:prstGeom>
            <a:gradFill rotWithShape="0">
              <a:gsLst>
                <a:gs pos="0">
                  <a:srgbClr val="CC99FF"/>
                </a:gs>
                <a:gs pos="50000">
                  <a:srgbClr val="FFFFFF"/>
                </a:gs>
                <a:gs pos="100000">
                  <a:srgbClr val="CC99FF"/>
                </a:gs>
              </a:gsLst>
              <a:lin ang="5400000" scaled="1"/>
            </a:gradFill>
            <a:ln w="9525">
              <a:solidFill>
                <a:schemeClr val="tx2"/>
              </a:solidFill>
              <a:miter lim="800000"/>
              <a:headEnd/>
              <a:tailEnd/>
            </a:ln>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smtClean="0">
                  <a:ln>
                    <a:noFill/>
                  </a:ln>
                  <a:solidFill>
                    <a:srgbClr val="000514"/>
                  </a:solidFill>
                  <a:effectLst/>
                  <a:uLnTx/>
                  <a:uFillTx/>
                  <a:latin typeface="Times New Roman" panose="02020603050405020304" pitchFamily="18" charset="0"/>
                  <a:ea typeface="宋体" panose="02010600030101010101" pitchFamily="2" charset="-122"/>
                  <a:cs typeface="+mn-cs"/>
                </a:rPr>
                <a:t>帕邢系</a:t>
              </a:r>
            </a:p>
          </p:txBody>
        </p:sp>
      </p:grpSp>
      <p:grpSp>
        <p:nvGrpSpPr>
          <p:cNvPr id="7" name="Group 74"/>
          <p:cNvGrpSpPr>
            <a:grpSpLocks/>
          </p:cNvGrpSpPr>
          <p:nvPr/>
        </p:nvGrpSpPr>
        <p:grpSpPr bwMode="auto">
          <a:xfrm>
            <a:off x="3333750" y="2014538"/>
            <a:ext cx="893763" cy="2166937"/>
            <a:chOff x="2100" y="1269"/>
            <a:chExt cx="563" cy="1365"/>
          </a:xfrm>
        </p:grpSpPr>
        <p:sp>
          <p:nvSpPr>
            <p:cNvPr id="40969" name="Text Box 24"/>
            <p:cNvSpPr txBox="1">
              <a:spLocks noChangeArrowheads="1"/>
            </p:cNvSpPr>
            <p:nvPr/>
          </p:nvSpPr>
          <p:spPr bwMode="auto">
            <a:xfrm>
              <a:off x="2382" y="1680"/>
              <a:ext cx="281" cy="756"/>
            </a:xfrm>
            <a:prstGeom prst="rect">
              <a:avLst/>
            </a:prstGeom>
            <a:blipFill dpi="0" rotWithShape="1">
              <a:blip r:embed="rId2"/>
              <a:srcRect/>
              <a:tile tx="0" ty="0" sx="100000" sy="100000" flip="none" algn="tl"/>
            </a:blipFill>
            <a:ln w="9525">
              <a:solidFill>
                <a:schemeClr val="tx2"/>
              </a:solidFill>
              <a:miter lim="800000"/>
              <a:headEnd/>
              <a:tailEnd/>
            </a:ln>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smtClean="0">
                  <a:ln>
                    <a:noFill/>
                  </a:ln>
                  <a:solidFill>
                    <a:srgbClr val="000514"/>
                  </a:solidFill>
                  <a:effectLst/>
                  <a:uLnTx/>
                  <a:uFillTx/>
                  <a:latin typeface="Times New Roman" panose="02020603050405020304" pitchFamily="18" charset="0"/>
                  <a:ea typeface="宋体" panose="02010600030101010101" pitchFamily="2" charset="-122"/>
                  <a:cs typeface="+mn-cs"/>
                </a:rPr>
                <a:t>巴耳末系</a:t>
              </a:r>
            </a:p>
          </p:txBody>
        </p:sp>
        <p:grpSp>
          <p:nvGrpSpPr>
            <p:cNvPr id="40970" name="Group 33"/>
            <p:cNvGrpSpPr>
              <a:grpSpLocks/>
            </p:cNvGrpSpPr>
            <p:nvPr/>
          </p:nvGrpSpPr>
          <p:grpSpPr bwMode="auto">
            <a:xfrm>
              <a:off x="2100" y="1269"/>
              <a:ext cx="201" cy="1365"/>
              <a:chOff x="1920" y="1008"/>
              <a:chExt cx="288" cy="1536"/>
            </a:xfrm>
          </p:grpSpPr>
          <p:sp>
            <p:nvSpPr>
              <p:cNvPr id="40971" name="Line 34"/>
              <p:cNvSpPr>
                <a:spLocks noChangeShapeType="1"/>
              </p:cNvSpPr>
              <p:nvPr/>
            </p:nvSpPr>
            <p:spPr bwMode="auto">
              <a:xfrm>
                <a:off x="1920" y="1920"/>
                <a:ext cx="0" cy="62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72" name="Line 35"/>
              <p:cNvSpPr>
                <a:spLocks noChangeShapeType="1"/>
              </p:cNvSpPr>
              <p:nvPr/>
            </p:nvSpPr>
            <p:spPr bwMode="auto">
              <a:xfrm>
                <a:off x="2016" y="1536"/>
                <a:ext cx="0" cy="100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73" name="Line 36"/>
              <p:cNvSpPr>
                <a:spLocks noChangeShapeType="1"/>
              </p:cNvSpPr>
              <p:nvPr/>
            </p:nvSpPr>
            <p:spPr bwMode="auto">
              <a:xfrm>
                <a:off x="2112" y="1248"/>
                <a:ext cx="0" cy="129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40974" name="Line 37"/>
              <p:cNvSpPr>
                <a:spLocks noChangeShapeType="1"/>
              </p:cNvSpPr>
              <p:nvPr/>
            </p:nvSpPr>
            <p:spPr bwMode="auto">
              <a:xfrm>
                <a:off x="2208" y="1008"/>
                <a:ext cx="0" cy="153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grpSp>
      </p:grpSp>
    </p:spTree>
    <p:extLst>
      <p:ext uri="{BB962C8B-B14F-4D97-AF65-F5344CB8AC3E}">
        <p14:creationId xmlns:p14="http://schemas.microsoft.com/office/powerpoint/2010/main" val="36416757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ppt_h/2"/>
                                          </p:val>
                                        </p:tav>
                                        <p:tav tm="100000">
                                          <p:val>
                                            <p:strVal val="#ppt_y"/>
                                          </p:val>
                                        </p:tav>
                                      </p:tavLst>
                                    </p:anim>
                                    <p:anim calcmode="lin" valueType="num">
                                      <p:cBhvr>
                                        <p:cTn id="17" dur="500" fill="hold"/>
                                        <p:tgtEl>
                                          <p:spTgt spid="7"/>
                                        </p:tgtEl>
                                        <p:attrNameLst>
                                          <p:attrName>ppt_w</p:attrName>
                                        </p:attrNameLst>
                                      </p:cBhvr>
                                      <p:tavLst>
                                        <p:tav tm="0">
                                          <p:val>
                                            <p:strVal val="#ppt_w"/>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ppt_h/2"/>
                                          </p:val>
                                        </p:tav>
                                        <p:tav tm="100000">
                                          <p:val>
                                            <p:strVal val="#ppt_y"/>
                                          </p:val>
                                        </p:tav>
                                      </p:tavLst>
                                    </p:anim>
                                    <p:anim calcmode="lin" valueType="num">
                                      <p:cBhvr>
                                        <p:cTn id="25" dur="500" fill="hold"/>
                                        <p:tgtEl>
                                          <p:spTgt spid="6"/>
                                        </p:tgtEl>
                                        <p:attrNameLst>
                                          <p:attrName>ppt_w</p:attrName>
                                        </p:attrNameLst>
                                      </p:cBhvr>
                                      <p:tavLst>
                                        <p:tav tm="0">
                                          <p:val>
                                            <p:strVal val="#ppt_w"/>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ppt_x</p:attrName>
                                        </p:attrNameLst>
                                      </p:cBhvr>
                                      <p:tavLst>
                                        <p:tav tm="0">
                                          <p:val>
                                            <p:strVal val="#ppt_x"/>
                                          </p:val>
                                        </p:tav>
                                        <p:tav tm="100000">
                                          <p:val>
                                            <p:strVal val="#ppt_x"/>
                                          </p:val>
                                        </p:tav>
                                      </p:tavLst>
                                    </p:anim>
                                    <p:anim calcmode="lin" valueType="num">
                                      <p:cBhvr>
                                        <p:cTn id="32" dur="500" fill="hold"/>
                                        <p:tgtEl>
                                          <p:spTgt spid="5"/>
                                        </p:tgtEl>
                                        <p:attrNameLst>
                                          <p:attrName>ppt_y</p:attrName>
                                        </p:attrNameLst>
                                      </p:cBhvr>
                                      <p:tavLst>
                                        <p:tav tm="0">
                                          <p:val>
                                            <p:strVal val="#ppt_y-#ppt_h/2"/>
                                          </p:val>
                                        </p:tav>
                                        <p:tav tm="100000">
                                          <p:val>
                                            <p:strVal val="#ppt_y"/>
                                          </p:val>
                                        </p:tav>
                                      </p:tavLst>
                                    </p:anim>
                                    <p:anim calcmode="lin" valueType="num">
                                      <p:cBhvr>
                                        <p:cTn id="33" dur="500" fill="hold"/>
                                        <p:tgtEl>
                                          <p:spTgt spid="5"/>
                                        </p:tgtEl>
                                        <p:attrNameLst>
                                          <p:attrName>ppt_w</p:attrName>
                                        </p:attrNameLst>
                                      </p:cBhvr>
                                      <p:tavLst>
                                        <p:tav tm="0">
                                          <p:val>
                                            <p:strVal val="#ppt_w"/>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Text Box 55"/>
          <p:cNvSpPr txBox="1">
            <a:spLocks noChangeArrowheads="1"/>
          </p:cNvSpPr>
          <p:nvPr/>
        </p:nvSpPr>
        <p:spPr bwMode="auto">
          <a:xfrm>
            <a:off x="150180" y="558194"/>
            <a:ext cx="6705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Times New Roman" panose="02020603050405020304" pitchFamily="18" charset="0"/>
                <a:ea typeface="华文中宋" panose="02010600040101010101" pitchFamily="2" charset="-122"/>
              </a:defRPr>
            </a:lvl1pPr>
            <a:lvl2pPr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457200" marR="0" lvl="1" indent="0" algn="ctr"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3 </a:t>
            </a:r>
            <a:r>
              <a:rPr kumimoji="0" lang="en-US" altLang="zh-CN" sz="32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玻尔理论对氢原子光谱的解释</a:t>
            </a:r>
          </a:p>
        </p:txBody>
      </p:sp>
      <p:graphicFrame>
        <p:nvGraphicFramePr>
          <p:cNvPr id="51200" name="Object 0"/>
          <p:cNvGraphicFramePr>
            <a:graphicFrameLocks noChangeAspect="1"/>
          </p:cNvGraphicFramePr>
          <p:nvPr>
            <p:extLst>
              <p:ext uri="{D42A27DB-BD31-4B8C-83A1-F6EECF244321}">
                <p14:modId xmlns:p14="http://schemas.microsoft.com/office/powerpoint/2010/main" val="2943176162"/>
              </p:ext>
            </p:extLst>
          </p:nvPr>
        </p:nvGraphicFramePr>
        <p:xfrm>
          <a:off x="5229688" y="1639094"/>
          <a:ext cx="2362200" cy="636588"/>
        </p:xfrm>
        <a:graphic>
          <a:graphicData uri="http://schemas.openxmlformats.org/presentationml/2006/ole">
            <mc:AlternateContent xmlns:mc="http://schemas.openxmlformats.org/markup-compatibility/2006">
              <mc:Choice xmlns:v="urn:schemas-microsoft-com:vml" Requires="v">
                <p:oleObj spid="_x0000_s12308" name="Equation" r:id="rId3" imgW="1358900" imgH="368300" progId="Equation.3">
                  <p:embed/>
                </p:oleObj>
              </mc:Choice>
              <mc:Fallback>
                <p:oleObj name="Equation" r:id="rId3" imgW="1358900" imgH="368300" progId="Equation.3">
                  <p:embed/>
                  <p:pic>
                    <p:nvPicPr>
                      <p:cNvPr id="5120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688" y="1639094"/>
                        <a:ext cx="2362200" cy="6365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1" name="Object 1"/>
          <p:cNvGraphicFramePr>
            <a:graphicFrameLocks noChangeAspect="1"/>
          </p:cNvGraphicFramePr>
          <p:nvPr/>
        </p:nvGraphicFramePr>
        <p:xfrm>
          <a:off x="1066800" y="3276600"/>
          <a:ext cx="7543800" cy="1285875"/>
        </p:xfrm>
        <a:graphic>
          <a:graphicData uri="http://schemas.openxmlformats.org/presentationml/2006/ole">
            <mc:AlternateContent xmlns:mc="http://schemas.openxmlformats.org/markup-compatibility/2006">
              <mc:Choice xmlns:v="urn:schemas-microsoft-com:vml" Requires="v">
                <p:oleObj spid="_x0000_s12309" name="Equation" r:id="rId5" imgW="2489200" imgH="469900" progId="Equation.3">
                  <p:embed/>
                </p:oleObj>
              </mc:Choice>
              <mc:Fallback>
                <p:oleObj name="Equation" r:id="rId5" imgW="2489200" imgH="469900" progId="Equation.3">
                  <p:embed/>
                  <p:pic>
                    <p:nvPicPr>
                      <p:cNvPr id="51201"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276600"/>
                        <a:ext cx="7543800" cy="1285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2" name="Object 2"/>
          <p:cNvGraphicFramePr>
            <a:graphicFrameLocks noChangeAspect="1"/>
          </p:cNvGraphicFramePr>
          <p:nvPr>
            <p:extLst>
              <p:ext uri="{D42A27DB-BD31-4B8C-83A1-F6EECF244321}">
                <p14:modId xmlns:p14="http://schemas.microsoft.com/office/powerpoint/2010/main" val="3019272571"/>
              </p:ext>
            </p:extLst>
          </p:nvPr>
        </p:nvGraphicFramePr>
        <p:xfrm>
          <a:off x="1026543" y="1338263"/>
          <a:ext cx="3429000" cy="1238250"/>
        </p:xfrm>
        <a:graphic>
          <a:graphicData uri="http://schemas.openxmlformats.org/presentationml/2006/ole">
            <mc:AlternateContent xmlns:mc="http://schemas.openxmlformats.org/markup-compatibility/2006">
              <mc:Choice xmlns:v="urn:schemas-microsoft-com:vml" Requires="v">
                <p:oleObj spid="_x0000_s12310" name="Equation" r:id="rId7" imgW="1092200" imgH="457200" progId="Equation.3">
                  <p:embed/>
                </p:oleObj>
              </mc:Choice>
              <mc:Fallback>
                <p:oleObj name="Equation" r:id="rId7" imgW="1092200" imgH="457200" progId="Equation.3">
                  <p:embed/>
                  <p:pic>
                    <p:nvPicPr>
                      <p:cNvPr id="51202"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6543" y="1338263"/>
                        <a:ext cx="3429000" cy="12382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6"/>
          <p:cNvGrpSpPr>
            <a:grpSpLocks/>
          </p:cNvGrpSpPr>
          <p:nvPr/>
        </p:nvGrpSpPr>
        <p:grpSpPr bwMode="auto">
          <a:xfrm>
            <a:off x="1066800" y="4724400"/>
            <a:ext cx="7772400" cy="1143000"/>
            <a:chOff x="672" y="2928"/>
            <a:chExt cx="5088" cy="816"/>
          </a:xfrm>
        </p:grpSpPr>
        <p:graphicFrame>
          <p:nvGraphicFramePr>
            <p:cNvPr id="26629" name="Object 3"/>
            <p:cNvGraphicFramePr>
              <a:graphicFrameLocks noChangeAspect="1"/>
            </p:cNvGraphicFramePr>
            <p:nvPr/>
          </p:nvGraphicFramePr>
          <p:xfrm>
            <a:off x="1768" y="3124"/>
            <a:ext cx="1397" cy="357"/>
          </p:xfrm>
          <a:graphic>
            <a:graphicData uri="http://schemas.openxmlformats.org/presentationml/2006/ole">
              <mc:AlternateContent xmlns:mc="http://schemas.openxmlformats.org/markup-compatibility/2006">
                <mc:Choice xmlns:v="urn:schemas-microsoft-com:vml" Requires="v">
                  <p:oleObj spid="_x0000_s12311" name="Equation" r:id="rId9" imgW="914400" imgH="203200" progId="Equation.3">
                    <p:embed/>
                  </p:oleObj>
                </mc:Choice>
                <mc:Fallback>
                  <p:oleObj name="Equation" r:id="rId9" imgW="914400" imgH="203200" progId="Equation.3">
                    <p:embed/>
                    <p:pic>
                      <p:nvPicPr>
                        <p:cNvPr id="26629"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8" y="3124"/>
                          <a:ext cx="1397" cy="35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5" name="Rectangle 61"/>
            <p:cNvSpPr>
              <a:spLocks noChangeArrowheads="1"/>
            </p:cNvSpPr>
            <p:nvPr/>
          </p:nvSpPr>
          <p:spPr bwMode="auto">
            <a:xfrm>
              <a:off x="3696" y="3124"/>
              <a:ext cx="206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里德伯常数</a:t>
              </a: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endParaRPr kumimoji="0" lang="en-US" altLang="zh-CN"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endParaRPr>
            </a:p>
          </p:txBody>
        </p:sp>
        <p:graphicFrame>
          <p:nvGraphicFramePr>
            <p:cNvPr id="26630" name="Object 4"/>
            <p:cNvGraphicFramePr>
              <a:graphicFrameLocks noChangeAspect="1"/>
            </p:cNvGraphicFramePr>
            <p:nvPr/>
          </p:nvGraphicFramePr>
          <p:xfrm>
            <a:off x="3214" y="3124"/>
            <a:ext cx="476" cy="362"/>
          </p:xfrm>
          <a:graphic>
            <a:graphicData uri="http://schemas.openxmlformats.org/presentationml/2006/ole">
              <mc:AlternateContent xmlns:mc="http://schemas.openxmlformats.org/markup-compatibility/2006">
                <mc:Choice xmlns:v="urn:schemas-microsoft-com:vml" Requires="v">
                  <p:oleObj spid="_x0000_s12312" name="Equation" r:id="rId11" imgW="266353" imgH="164885" progId="Equation.3">
                    <p:embed/>
                  </p:oleObj>
                </mc:Choice>
                <mc:Fallback>
                  <p:oleObj name="Equation" r:id="rId11" imgW="266353" imgH="164885" progId="Equation.3">
                    <p:embed/>
                    <p:pic>
                      <p:nvPicPr>
                        <p:cNvPr id="2663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4" y="3124"/>
                          <a:ext cx="476" cy="36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5"/>
            <p:cNvGraphicFramePr>
              <a:graphicFrameLocks noChangeAspect="1"/>
            </p:cNvGraphicFramePr>
            <p:nvPr/>
          </p:nvGraphicFramePr>
          <p:xfrm>
            <a:off x="672" y="2928"/>
            <a:ext cx="1052" cy="816"/>
          </p:xfrm>
          <a:graphic>
            <a:graphicData uri="http://schemas.openxmlformats.org/presentationml/2006/ole">
              <mc:AlternateContent xmlns:mc="http://schemas.openxmlformats.org/markup-compatibility/2006">
                <mc:Choice xmlns:v="urn:schemas-microsoft-com:vml" Requires="v">
                  <p:oleObj spid="_x0000_s12313" name="Equation" r:id="rId13" imgW="596900" imgH="457200" progId="Equation.3">
                    <p:embed/>
                  </p:oleObj>
                </mc:Choice>
                <mc:Fallback>
                  <p:oleObj name="Equation" r:id="rId13" imgW="596900" imgH="457200" progId="Equation.3">
                    <p:embed/>
                    <p:pic>
                      <p:nvPicPr>
                        <p:cNvPr id="26631"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 y="2928"/>
                          <a:ext cx="1052" cy="81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634" name="灯片编号占位符 11"/>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C066770E-6B4D-4809-A02A-F3982B4EF7E0}"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268870405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blinds(vertical)">
                                      <p:cBhvr>
                                        <p:cTn id="7" dur="5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0"/>
                                        </p:tgtEl>
                                        <p:attrNameLst>
                                          <p:attrName>style.visibility</p:attrName>
                                        </p:attrNameLst>
                                      </p:cBhvr>
                                      <p:to>
                                        <p:strVal val="visible"/>
                                      </p:to>
                                    </p:set>
                                    <p:animEffect transition="in" filter="blinds(horizontal)">
                                      <p:cBhvr>
                                        <p:cTn id="12" dur="500"/>
                                        <p:tgtEl>
                                          <p:spTgt spid="512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51201"/>
                                        </p:tgtEl>
                                        <p:attrNameLst>
                                          <p:attrName>style.visibility</p:attrName>
                                        </p:attrNameLst>
                                      </p:cBhvr>
                                      <p:to>
                                        <p:strVal val="visible"/>
                                      </p:to>
                                    </p:set>
                                    <p:animEffect transition="in" filter="blinds(vertical)">
                                      <p:cBhvr>
                                        <p:cTn id="17" dur="500"/>
                                        <p:tgtEl>
                                          <p:spTgt spid="512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86" name="Text Box 54"/>
          <p:cNvSpPr txBox="1">
            <a:spLocks noChangeArrowheads="1"/>
          </p:cNvSpPr>
          <p:nvPr/>
        </p:nvSpPr>
        <p:spPr bwMode="auto">
          <a:xfrm>
            <a:off x="762000" y="2362200"/>
            <a:ext cx="77724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正确地指出</a:t>
            </a:r>
            <a:r>
              <a:rPr kumimoji="0" lang="zh-CN" altLang="en-US"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原子能级</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的存在</a:t>
            </a: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原子能量量子化</a:t>
            </a: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987" name="Rectangle 55"/>
          <p:cNvSpPr>
            <a:spLocks noChangeArrowheads="1"/>
          </p:cNvSpPr>
          <p:nvPr/>
        </p:nvSpPr>
        <p:spPr bwMode="auto">
          <a:xfrm>
            <a:off x="-36513" y="765175"/>
            <a:ext cx="8382001" cy="6413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6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三    氢原子玻尔理论的意义和困难</a:t>
            </a:r>
          </a:p>
        </p:txBody>
      </p:sp>
      <p:sp>
        <p:nvSpPr>
          <p:cNvPr id="18488" name="Rectangle 56"/>
          <p:cNvSpPr>
            <a:spLocks noChangeArrowheads="1"/>
          </p:cNvSpPr>
          <p:nvPr/>
        </p:nvSpPr>
        <p:spPr bwMode="auto">
          <a:xfrm>
            <a:off x="76200" y="4794250"/>
            <a:ext cx="90678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endParaRPr kumimoji="0" lang="zh-CN"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endParaRPr>
          </a:p>
        </p:txBody>
      </p:sp>
      <p:sp>
        <p:nvSpPr>
          <p:cNvPr id="41989" name="Rectangle 57"/>
          <p:cNvSpPr>
            <a:spLocks noChangeArrowheads="1"/>
          </p:cNvSpPr>
          <p:nvPr/>
        </p:nvSpPr>
        <p:spPr bwMode="auto">
          <a:xfrm>
            <a:off x="1295400" y="1708150"/>
            <a:ext cx="1508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en-US" altLang="zh-CN" sz="32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意义</a:t>
            </a:r>
          </a:p>
        </p:txBody>
      </p:sp>
      <p:sp>
        <p:nvSpPr>
          <p:cNvPr id="18490" name="Rectangle 58"/>
          <p:cNvSpPr>
            <a:spLocks noChangeArrowheads="1"/>
          </p:cNvSpPr>
          <p:nvPr/>
        </p:nvSpPr>
        <p:spPr bwMode="auto">
          <a:xfrm>
            <a:off x="838200" y="4911725"/>
            <a:ext cx="79248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3</a:t>
            </a: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正确地解释了氢原子及类氢离子光谱规律</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8491" name="Rectangle 59"/>
          <p:cNvSpPr>
            <a:spLocks noChangeArrowheads="1"/>
          </p:cNvSpPr>
          <p:nvPr/>
        </p:nvSpPr>
        <p:spPr bwMode="auto">
          <a:xfrm>
            <a:off x="838200" y="3692525"/>
            <a:ext cx="78486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正确地指出</a:t>
            </a:r>
            <a:r>
              <a:rPr kumimoji="0" lang="zh-CN" altLang="en-US"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定态</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和</a:t>
            </a:r>
            <a:r>
              <a:rPr kumimoji="0" lang="zh-CN" altLang="en-US"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角动量量子化</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的概念</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1992" name="灯片编号占位符 8"/>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B0352CBA-9441-44C3-84A2-35DF8154D29E}"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39866842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86"/>
                                        </p:tgtEl>
                                        <p:attrNameLst>
                                          <p:attrName>style.visibility</p:attrName>
                                        </p:attrNameLst>
                                      </p:cBhvr>
                                      <p:to>
                                        <p:strVal val="visible"/>
                                      </p:to>
                                    </p:set>
                                    <p:animEffect transition="in" filter="blinds(horizontal)">
                                      <p:cBhvr>
                                        <p:cTn id="7" dur="500"/>
                                        <p:tgtEl>
                                          <p:spTgt spid="18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nodePh="1">
                                  <p:stCondLst>
                                    <p:cond delay="0"/>
                                  </p:stCondLst>
                                  <p:endCondLst>
                                    <p:cond evt="begin" delay="0">
                                      <p:tn val="10"/>
                                    </p:cond>
                                  </p:endCondLst>
                                  <p:iterate type="wd">
                                    <p:tmPct val="100000"/>
                                  </p:iterate>
                                  <p:childTnLst>
                                    <p:set>
                                      <p:cBhvr>
                                        <p:cTn id="11" dur="1" fill="hold">
                                          <p:stCondLst>
                                            <p:cond delay="0"/>
                                          </p:stCondLst>
                                        </p:cTn>
                                        <p:tgtEl>
                                          <p:spTgt spid="18488"/>
                                        </p:tgtEl>
                                        <p:attrNameLst>
                                          <p:attrName>style.visibility</p:attrName>
                                        </p:attrNameLst>
                                      </p:cBhvr>
                                      <p:to>
                                        <p:strVal val="visible"/>
                                      </p:to>
                                    </p:set>
                                    <p:animEffect transition="in" filter="blinds(vertical)">
                                      <p:cBhvr>
                                        <p:cTn id="12" dur="300"/>
                                        <p:tgtEl>
                                          <p:spTgt spid="18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91"/>
                                        </p:tgtEl>
                                        <p:attrNameLst>
                                          <p:attrName>style.visibility</p:attrName>
                                        </p:attrNameLst>
                                      </p:cBhvr>
                                      <p:to>
                                        <p:strVal val="visible"/>
                                      </p:to>
                                    </p:set>
                                    <p:animEffect transition="in" filter="blinds(horizontal)">
                                      <p:cBhvr>
                                        <p:cTn id="17" dur="500"/>
                                        <p:tgtEl>
                                          <p:spTgt spid="184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90"/>
                                        </p:tgtEl>
                                        <p:attrNameLst>
                                          <p:attrName>style.visibility</p:attrName>
                                        </p:attrNameLst>
                                      </p:cBhvr>
                                      <p:to>
                                        <p:strVal val="visible"/>
                                      </p:to>
                                    </p:set>
                                    <p:animEffect transition="in" filter="blinds(horizontal)">
                                      <p:cBhvr>
                                        <p:cTn id="22" dur="500"/>
                                        <p:tgtEl>
                                          <p:spTgt spid="1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86" grpId="0" autoUpdateAnimBg="0"/>
      <p:bldP spid="18488" grpId="0" autoUpdateAnimBg="0"/>
      <p:bldP spid="18490" grpId="0" autoUpdateAnimBg="0"/>
      <p:bldP spid="1849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3400" y="2930525"/>
            <a:ext cx="8077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3</a:t>
            </a: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对谱线的强度、宽度、偏振等一系列问题无法处理</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20483" name="Rectangle 3"/>
          <p:cNvSpPr>
            <a:spLocks noChangeArrowheads="1"/>
          </p:cNvSpPr>
          <p:nvPr/>
        </p:nvSpPr>
        <p:spPr bwMode="auto">
          <a:xfrm>
            <a:off x="533400" y="4175125"/>
            <a:ext cx="80010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50000"/>
              </a:spcBef>
              <a:spcAft>
                <a:spcPct val="0"/>
              </a:spcAft>
              <a:buClrTx/>
              <a:buSzTx/>
              <a:buFontTx/>
              <a:buNone/>
              <a:tabLst/>
              <a:defRPr/>
            </a:pP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4</a:t>
            </a: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半经典半量子</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理论</a:t>
            </a: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既把微观粒子看成是遵守经典力学的质点，同时，又赋予它们量子化的特征</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3012" name="Rectangle 4"/>
          <p:cNvSpPr>
            <a:spLocks noChangeArrowheads="1"/>
          </p:cNvSpPr>
          <p:nvPr/>
        </p:nvSpPr>
        <p:spPr bwMode="auto">
          <a:xfrm>
            <a:off x="1219200" y="914400"/>
            <a:ext cx="4429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0" lang="en-US" altLang="zh-CN" sz="32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缺陷</a:t>
            </a:r>
          </a:p>
        </p:txBody>
      </p:sp>
      <p:sp>
        <p:nvSpPr>
          <p:cNvPr id="20485" name="Rectangle 5"/>
          <p:cNvSpPr>
            <a:spLocks noChangeArrowheads="1"/>
          </p:cNvSpPr>
          <p:nvPr/>
        </p:nvSpPr>
        <p:spPr bwMode="auto">
          <a:xfrm>
            <a:off x="1143000" y="1600200"/>
            <a:ext cx="79248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50000"/>
              </a:spcBef>
              <a:spcAft>
                <a:spcPct val="0"/>
              </a:spcAft>
              <a:buClrTx/>
              <a:buSzTx/>
              <a:buFontTx/>
              <a:buNone/>
              <a:tabLst/>
              <a:defRPr/>
            </a:pP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0" lang="en-US" altLang="zh-CN"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1</a:t>
            </a: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无法解释</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比氢原子更复杂的原子</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20486" name="Rectangle 6"/>
          <p:cNvSpPr>
            <a:spLocks noChangeArrowheads="1"/>
          </p:cNvSpPr>
          <p:nvPr/>
        </p:nvSpPr>
        <p:spPr bwMode="auto">
          <a:xfrm>
            <a:off x="1143000" y="2362200"/>
            <a:ext cx="777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0" lang="en-US" altLang="zh-CN" sz="32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0" lang="en-US" altLang="zh-CN" sz="32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微观粒子的运动视为有确定的</a:t>
            </a:r>
            <a:r>
              <a:rPr kumimoji="0" lang="zh-CN" altLang="en-US" sz="3200" b="1" i="0" u="none" strike="noStrike" kern="1200" cap="none" spc="0" normalizeH="0" baseline="0" noProof="0" smtClean="0">
                <a:ln>
                  <a:noFill/>
                </a:ln>
                <a:solidFill>
                  <a:srgbClr val="FFFF00"/>
                </a:solidFill>
                <a:effectLst/>
                <a:uLnTx/>
                <a:uFillTx/>
                <a:latin typeface="宋体" panose="02010600030101010101" pitchFamily="2" charset="-122"/>
                <a:ea typeface="宋体" panose="02010600030101010101" pitchFamily="2" charset="-122"/>
                <a:cs typeface="+mn-cs"/>
              </a:rPr>
              <a:t>轨道</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43015" name="灯片编号占位符 7"/>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805311C2-F75D-42B2-99BC-7784EC7E3829}"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250353146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blinds(horizontal)">
                                      <p:cBhvr>
                                        <p:cTn id="12" dur="500"/>
                                        <p:tgtEl>
                                          <p:spTgt spid="204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blinds(horizontal)">
                                      <p:cBhvr>
                                        <p:cTn id="17" dur="500"/>
                                        <p:tgtEl>
                                          <p:spTgt spid="204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blinds(horizontal)">
                                      <p:cBhvr>
                                        <p:cTn id="22"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20485" grpId="0" autoUpdateAnimBg="0"/>
      <p:bldP spid="2048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ChangeArrowheads="1"/>
          </p:cNvSpPr>
          <p:nvPr/>
        </p:nvSpPr>
        <p:spPr bwMode="auto">
          <a:xfrm>
            <a:off x="1652588" y="914400"/>
            <a:ext cx="594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氢原子光谱的巴耳末系</a:t>
            </a:r>
          </a:p>
        </p:txBody>
      </p:sp>
      <p:grpSp>
        <p:nvGrpSpPr>
          <p:cNvPr id="34819" name="Group 28"/>
          <p:cNvGrpSpPr>
            <a:grpSpLocks/>
          </p:cNvGrpSpPr>
          <p:nvPr/>
        </p:nvGrpSpPr>
        <p:grpSpPr bwMode="auto">
          <a:xfrm>
            <a:off x="2339975" y="1700213"/>
            <a:ext cx="4657725" cy="4419600"/>
            <a:chOff x="1488" y="1056"/>
            <a:chExt cx="2784" cy="2784"/>
          </a:xfrm>
        </p:grpSpPr>
        <p:sp>
          <p:nvSpPr>
            <p:cNvPr id="34821" name="Rectangle 22"/>
            <p:cNvSpPr>
              <a:spLocks noChangeArrowheads="1"/>
            </p:cNvSpPr>
            <p:nvPr/>
          </p:nvSpPr>
          <p:spPr bwMode="auto">
            <a:xfrm>
              <a:off x="1488" y="1056"/>
              <a:ext cx="2784" cy="27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22" name="Rectangle 8"/>
            <p:cNvSpPr>
              <a:spLocks noChangeArrowheads="1"/>
            </p:cNvSpPr>
            <p:nvPr/>
          </p:nvSpPr>
          <p:spPr bwMode="auto">
            <a:xfrm>
              <a:off x="1595" y="3635"/>
              <a:ext cx="1713" cy="31"/>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23" name="Rectangle 9"/>
            <p:cNvSpPr>
              <a:spLocks noChangeArrowheads="1"/>
            </p:cNvSpPr>
            <p:nvPr/>
          </p:nvSpPr>
          <p:spPr bwMode="auto">
            <a:xfrm>
              <a:off x="1631" y="2734"/>
              <a:ext cx="1713" cy="28"/>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24" name="Rectangle 10"/>
            <p:cNvSpPr>
              <a:spLocks noChangeArrowheads="1"/>
            </p:cNvSpPr>
            <p:nvPr/>
          </p:nvSpPr>
          <p:spPr bwMode="auto">
            <a:xfrm>
              <a:off x="1631" y="2284"/>
              <a:ext cx="1713" cy="24"/>
            </a:xfrm>
            <a:prstGeom prst="rect">
              <a:avLst/>
            </a:prstGeom>
            <a:solidFill>
              <a:srgbClr val="9966FF"/>
            </a:solidFill>
            <a:ln w="9525">
              <a:solidFill>
                <a:srgbClr val="9966FF"/>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25" name="Rectangle 11"/>
            <p:cNvSpPr>
              <a:spLocks noChangeArrowheads="1"/>
            </p:cNvSpPr>
            <p:nvPr/>
          </p:nvSpPr>
          <p:spPr bwMode="auto">
            <a:xfrm>
              <a:off x="1632" y="1968"/>
              <a:ext cx="1713" cy="20"/>
            </a:xfrm>
            <a:prstGeom prst="rect">
              <a:avLst/>
            </a:prstGeom>
            <a:solidFill>
              <a:srgbClr val="CC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26" name="Rectangle 12"/>
            <p:cNvSpPr>
              <a:spLocks noChangeArrowheads="1"/>
            </p:cNvSpPr>
            <p:nvPr/>
          </p:nvSpPr>
          <p:spPr bwMode="auto">
            <a:xfrm>
              <a:off x="1631" y="1752"/>
              <a:ext cx="1713" cy="15"/>
            </a:xfrm>
            <a:prstGeom prst="rect">
              <a:avLst/>
            </a:prstGeom>
            <a:solidFill>
              <a:srgbClr val="CC00CC"/>
            </a:solidFill>
            <a:ln w="9525">
              <a:solidFill>
                <a:srgbClr val="CC00CC"/>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27" name="Rectangle 13"/>
            <p:cNvSpPr>
              <a:spLocks noChangeArrowheads="1"/>
            </p:cNvSpPr>
            <p:nvPr/>
          </p:nvSpPr>
          <p:spPr bwMode="auto">
            <a:xfrm>
              <a:off x="1631" y="1588"/>
              <a:ext cx="1713" cy="13"/>
            </a:xfrm>
            <a:prstGeom prst="rect">
              <a:avLst/>
            </a:prstGeom>
            <a:solidFill>
              <a:srgbClr val="9900CC"/>
            </a:solidFill>
            <a:ln w="9525">
              <a:solidFill>
                <a:srgbClr val="CC00CC"/>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28" name="Rectangle 14"/>
            <p:cNvSpPr>
              <a:spLocks noChangeArrowheads="1"/>
            </p:cNvSpPr>
            <p:nvPr/>
          </p:nvSpPr>
          <p:spPr bwMode="auto">
            <a:xfrm>
              <a:off x="1631" y="1466"/>
              <a:ext cx="1713" cy="7"/>
            </a:xfrm>
            <a:prstGeom prst="rect">
              <a:avLst/>
            </a:prstGeom>
            <a:solidFill>
              <a:srgbClr val="CC00CC"/>
            </a:solidFill>
            <a:ln w="9525">
              <a:solidFill>
                <a:srgbClr val="CC00CC"/>
              </a:solidFill>
              <a:miter lim="800000"/>
              <a:headEnd/>
              <a:tailEnd/>
            </a:ln>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29" name="Rectangle 15"/>
            <p:cNvSpPr>
              <a:spLocks noChangeArrowheads="1"/>
            </p:cNvSpPr>
            <p:nvPr/>
          </p:nvSpPr>
          <p:spPr bwMode="auto">
            <a:xfrm>
              <a:off x="1631" y="1416"/>
              <a:ext cx="1713" cy="8"/>
            </a:xfrm>
            <a:prstGeom prst="rect">
              <a:avLst/>
            </a:prstGeom>
            <a:solidFill>
              <a:srgbClr val="99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30" name="Rectangle 16"/>
            <p:cNvSpPr>
              <a:spLocks noChangeArrowheads="1"/>
            </p:cNvSpPr>
            <p:nvPr/>
          </p:nvSpPr>
          <p:spPr bwMode="auto">
            <a:xfrm>
              <a:off x="1631" y="1357"/>
              <a:ext cx="1713" cy="6"/>
            </a:xfrm>
            <a:prstGeom prst="rect">
              <a:avLst/>
            </a:prstGeom>
            <a:solidFill>
              <a:srgbClr val="99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31" name="Text Box 17"/>
            <p:cNvSpPr txBox="1">
              <a:spLocks noChangeArrowheads="1"/>
            </p:cNvSpPr>
            <p:nvPr/>
          </p:nvSpPr>
          <p:spPr bwMode="auto">
            <a:xfrm>
              <a:off x="3416" y="3513"/>
              <a:ext cx="8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656.3 nm</a:t>
              </a:r>
            </a:p>
          </p:txBody>
        </p:sp>
        <p:sp>
          <p:nvSpPr>
            <p:cNvPr id="34832" name="Text Box 18"/>
            <p:cNvSpPr txBox="1">
              <a:spLocks noChangeArrowheads="1"/>
            </p:cNvSpPr>
            <p:nvPr/>
          </p:nvSpPr>
          <p:spPr bwMode="auto">
            <a:xfrm>
              <a:off x="3416" y="2622"/>
              <a:ext cx="8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486.1 nm</a:t>
              </a:r>
            </a:p>
          </p:txBody>
        </p:sp>
        <p:sp>
          <p:nvSpPr>
            <p:cNvPr id="34833" name="Text Box 19"/>
            <p:cNvSpPr txBox="1">
              <a:spLocks noChangeArrowheads="1"/>
            </p:cNvSpPr>
            <p:nvPr/>
          </p:nvSpPr>
          <p:spPr bwMode="auto">
            <a:xfrm>
              <a:off x="3416" y="2187"/>
              <a:ext cx="8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434.1 nm</a:t>
              </a:r>
            </a:p>
          </p:txBody>
        </p:sp>
        <p:sp>
          <p:nvSpPr>
            <p:cNvPr id="34834" name="Text Box 20"/>
            <p:cNvSpPr txBox="1">
              <a:spLocks noChangeArrowheads="1"/>
            </p:cNvSpPr>
            <p:nvPr/>
          </p:nvSpPr>
          <p:spPr bwMode="auto">
            <a:xfrm>
              <a:off x="3415" y="1839"/>
              <a:ext cx="8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410.2 nm</a:t>
              </a:r>
            </a:p>
          </p:txBody>
        </p:sp>
        <p:sp>
          <p:nvSpPr>
            <p:cNvPr id="34835" name="Text Box 21"/>
            <p:cNvSpPr txBox="1">
              <a:spLocks noChangeArrowheads="1"/>
            </p:cNvSpPr>
            <p:nvPr/>
          </p:nvSpPr>
          <p:spPr bwMode="auto">
            <a:xfrm>
              <a:off x="3416" y="1121"/>
              <a:ext cx="8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364.6 nm</a:t>
              </a:r>
            </a:p>
          </p:txBody>
        </p:sp>
        <p:sp>
          <p:nvSpPr>
            <p:cNvPr id="34836" name="Rectangle 25"/>
            <p:cNvSpPr>
              <a:spLocks noChangeArrowheads="1"/>
            </p:cNvSpPr>
            <p:nvPr/>
          </p:nvSpPr>
          <p:spPr bwMode="auto">
            <a:xfrm>
              <a:off x="1628" y="1266"/>
              <a:ext cx="1713" cy="6"/>
            </a:xfrm>
            <a:prstGeom prst="rect">
              <a:avLst/>
            </a:prstGeom>
            <a:solidFill>
              <a:srgbClr val="99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37" name="Rectangle 26"/>
            <p:cNvSpPr>
              <a:spLocks noChangeArrowheads="1"/>
            </p:cNvSpPr>
            <p:nvPr/>
          </p:nvSpPr>
          <p:spPr bwMode="auto">
            <a:xfrm>
              <a:off x="1631" y="1302"/>
              <a:ext cx="1713" cy="6"/>
            </a:xfrm>
            <a:prstGeom prst="rect">
              <a:avLst/>
            </a:prstGeom>
            <a:solidFill>
              <a:srgbClr val="99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4838" name="Rectangle 27"/>
            <p:cNvSpPr>
              <a:spLocks noChangeArrowheads="1"/>
            </p:cNvSpPr>
            <p:nvPr/>
          </p:nvSpPr>
          <p:spPr bwMode="auto">
            <a:xfrm>
              <a:off x="1628" y="1233"/>
              <a:ext cx="1713" cy="6"/>
            </a:xfrm>
            <a:prstGeom prst="rect">
              <a:avLst/>
            </a:prstGeom>
            <a:solidFill>
              <a:srgbClr val="99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34820" name="灯片编号占位符 24"/>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30DF9A13-B05C-44AA-B5BD-D44CD809C871}"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209795373"/>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2"/>
          <p:cNvSpPr txBox="1">
            <a:spLocks noChangeArrowheads="1"/>
          </p:cNvSpPr>
          <p:nvPr/>
        </p:nvSpPr>
        <p:spPr bwMode="auto">
          <a:xfrm>
            <a:off x="335871" y="484188"/>
            <a:ext cx="838585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buFontTx/>
              <a:buBlip>
                <a:blip r:embed="rId3"/>
              </a:buBlip>
              <a:tabLst/>
              <a:defRPr/>
            </a:pPr>
            <a:r>
              <a:rPr kumimoji="0" lang="en-US" altLang="zh-CN" sz="28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1890</a:t>
            </a:r>
            <a:r>
              <a:rPr kumimoji="0" lang="en-US" altLang="zh-CN"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zh-CN" altLang="en-US"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年瑞典物理学家</a:t>
            </a:r>
            <a:r>
              <a:rPr kumimoji="0" lang="zh-CN" altLang="en-US" sz="3200" b="1" i="0" u="sng"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n-cs"/>
              </a:rPr>
              <a:t>里德伯</a:t>
            </a:r>
            <a:r>
              <a:rPr kumimoji="0" lang="zh-CN" altLang="en-US"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给出氢原子光谱公式</a:t>
            </a:r>
            <a:r>
              <a:rPr kumimoji="0" lang="en-US" altLang="zh-CN"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a:t>
            </a:r>
            <a:endParaRPr kumimoji="0" lang="zh-CN" altLang="en-US"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endParaRPr>
          </a:p>
        </p:txBody>
      </p:sp>
      <p:grpSp>
        <p:nvGrpSpPr>
          <p:cNvPr id="2" name="Group 6"/>
          <p:cNvGrpSpPr>
            <a:grpSpLocks/>
          </p:cNvGrpSpPr>
          <p:nvPr/>
        </p:nvGrpSpPr>
        <p:grpSpPr bwMode="auto">
          <a:xfrm>
            <a:off x="1944347" y="1953673"/>
            <a:ext cx="5168900" cy="1219200"/>
            <a:chOff x="1064" y="2352"/>
            <a:chExt cx="3256" cy="768"/>
          </a:xfrm>
        </p:grpSpPr>
        <p:sp>
          <p:nvSpPr>
            <p:cNvPr id="1031" name="Rectangle 7"/>
            <p:cNvSpPr>
              <a:spLocks noChangeArrowheads="1"/>
            </p:cNvSpPr>
            <p:nvPr/>
          </p:nvSpPr>
          <p:spPr bwMode="auto">
            <a:xfrm>
              <a:off x="1200" y="2352"/>
              <a:ext cx="3120" cy="768"/>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type="none" w="sm" len="lg"/>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graphicFrame>
          <p:nvGraphicFramePr>
            <p:cNvPr id="16389" name="Object 8"/>
            <p:cNvGraphicFramePr>
              <a:graphicFrameLocks noChangeAspect="1"/>
            </p:cNvGraphicFramePr>
            <p:nvPr/>
          </p:nvGraphicFramePr>
          <p:xfrm>
            <a:off x="1872" y="2415"/>
            <a:ext cx="2304" cy="705"/>
          </p:xfrm>
          <a:graphic>
            <a:graphicData uri="http://schemas.openxmlformats.org/presentationml/2006/ole">
              <mc:AlternateContent xmlns:mc="http://schemas.openxmlformats.org/markup-compatibility/2006">
                <mc:Choice xmlns:v="urn:schemas-microsoft-com:vml" Requires="v">
                  <p:oleObj spid="_x0000_s2066" name="公式" r:id="rId4" imgW="2006600" imgH="698500" progId="Equation.3">
                    <p:embed/>
                  </p:oleObj>
                </mc:Choice>
                <mc:Fallback>
                  <p:oleObj name="公式" r:id="rId4" imgW="2006600" imgH="698500" progId="Equation.3">
                    <p:embed/>
                    <p:pic>
                      <p:nvPicPr>
                        <p:cNvPr id="1638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2415"/>
                          <a:ext cx="2304" cy="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8" name="Text Box 9"/>
            <p:cNvSpPr txBox="1">
              <a:spLocks noChangeArrowheads="1"/>
            </p:cNvSpPr>
            <p:nvPr/>
          </p:nvSpPr>
          <p:spPr bwMode="auto">
            <a:xfrm>
              <a:off x="1064" y="2544"/>
              <a:ext cx="9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波数 </a:t>
              </a:r>
              <a:endPar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endParaRPr>
            </a:p>
          </p:txBody>
        </p:sp>
      </p:grpSp>
      <p:grpSp>
        <p:nvGrpSpPr>
          <p:cNvPr id="3" name="Group 18"/>
          <p:cNvGrpSpPr>
            <a:grpSpLocks/>
          </p:cNvGrpSpPr>
          <p:nvPr/>
        </p:nvGrpSpPr>
        <p:grpSpPr bwMode="auto">
          <a:xfrm>
            <a:off x="566397" y="3377660"/>
            <a:ext cx="7924800" cy="1303338"/>
            <a:chOff x="432" y="2784"/>
            <a:chExt cx="4992" cy="821"/>
          </a:xfrm>
        </p:grpSpPr>
        <p:grpSp>
          <p:nvGrpSpPr>
            <p:cNvPr id="16394" name="Group 15"/>
            <p:cNvGrpSpPr>
              <a:grpSpLocks/>
            </p:cNvGrpSpPr>
            <p:nvPr/>
          </p:nvGrpSpPr>
          <p:grpSpPr bwMode="auto">
            <a:xfrm>
              <a:off x="575" y="3235"/>
              <a:ext cx="3457" cy="370"/>
              <a:chOff x="479" y="3235"/>
              <a:chExt cx="3457" cy="370"/>
            </a:xfrm>
          </p:grpSpPr>
          <p:sp>
            <p:nvSpPr>
              <p:cNvPr id="16396" name="Rectangle 11"/>
              <p:cNvSpPr>
                <a:spLocks noChangeArrowheads="1"/>
              </p:cNvSpPr>
              <p:nvPr/>
            </p:nvSpPr>
            <p:spPr bwMode="auto">
              <a:xfrm>
                <a:off x="479" y="3235"/>
                <a:ext cx="15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里德伯常数</a:t>
                </a:r>
                <a:r>
                  <a:rPr kumimoji="0"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 </a:t>
                </a:r>
                <a:endPar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endParaRPr>
              </a:p>
            </p:txBody>
          </p:sp>
          <p:graphicFrame>
            <p:nvGraphicFramePr>
              <p:cNvPr id="16388" name="Object 12"/>
              <p:cNvGraphicFramePr>
                <a:graphicFrameLocks noChangeAspect="1"/>
              </p:cNvGraphicFramePr>
              <p:nvPr/>
            </p:nvGraphicFramePr>
            <p:xfrm>
              <a:off x="2064" y="3236"/>
              <a:ext cx="1872" cy="369"/>
            </p:xfrm>
            <a:graphic>
              <a:graphicData uri="http://schemas.openxmlformats.org/presentationml/2006/ole">
                <mc:AlternateContent xmlns:mc="http://schemas.openxmlformats.org/markup-compatibility/2006">
                  <mc:Choice xmlns:v="urn:schemas-microsoft-com:vml" Requires="v">
                    <p:oleObj spid="_x0000_s2067" name="Equation" r:id="rId6" imgW="1091726" imgH="203112" progId="Equation.3">
                      <p:embed/>
                    </p:oleObj>
                  </mc:Choice>
                  <mc:Fallback>
                    <p:oleObj name="Equation" r:id="rId6" imgW="1091726" imgH="203112" progId="Equation.3">
                      <p:embed/>
                      <p:pic>
                        <p:nvPicPr>
                          <p:cNvPr id="1638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 y="3236"/>
                            <a:ext cx="1872" cy="36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386" name="Object 4"/>
            <p:cNvGraphicFramePr>
              <a:graphicFrameLocks noChangeAspect="1"/>
            </p:cNvGraphicFramePr>
            <p:nvPr/>
          </p:nvGraphicFramePr>
          <p:xfrm>
            <a:off x="624" y="2796"/>
            <a:ext cx="1728" cy="413"/>
          </p:xfrm>
          <a:graphic>
            <a:graphicData uri="http://schemas.openxmlformats.org/presentationml/2006/ole">
              <mc:AlternateContent xmlns:mc="http://schemas.openxmlformats.org/markup-compatibility/2006">
                <mc:Choice xmlns:v="urn:schemas-microsoft-com:vml" Requires="v">
                  <p:oleObj spid="_x0000_s2068" name="Equation" r:id="rId8" imgW="965200" imgH="241300" progId="Equation.3">
                    <p:embed/>
                  </p:oleObj>
                </mc:Choice>
                <mc:Fallback>
                  <p:oleObj name="Equation" r:id="rId8" imgW="965200" imgH="241300" progId="Equation.3">
                    <p:embed/>
                    <p:pic>
                      <p:nvPicPr>
                        <p:cNvPr id="1638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2796"/>
                          <a:ext cx="1728" cy="413"/>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7" name="Object 5"/>
            <p:cNvGraphicFramePr>
              <a:graphicFrameLocks noChangeAspect="1"/>
            </p:cNvGraphicFramePr>
            <p:nvPr/>
          </p:nvGraphicFramePr>
          <p:xfrm>
            <a:off x="2331" y="2814"/>
            <a:ext cx="2901" cy="397"/>
          </p:xfrm>
          <a:graphic>
            <a:graphicData uri="http://schemas.openxmlformats.org/presentationml/2006/ole">
              <mc:AlternateContent xmlns:mc="http://schemas.openxmlformats.org/markup-compatibility/2006">
                <mc:Choice xmlns:v="urn:schemas-microsoft-com:vml" Requires="v">
                  <p:oleObj spid="_x0000_s2069" name="公式" r:id="rId10" imgW="2705100" imgH="355600" progId="Equation.3">
                    <p:embed/>
                  </p:oleObj>
                </mc:Choice>
                <mc:Fallback>
                  <p:oleObj name="公式" r:id="rId10" imgW="2705100" imgH="355600" progId="Equation.3">
                    <p:embed/>
                    <p:pic>
                      <p:nvPicPr>
                        <p:cNvPr id="1638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1" y="2814"/>
                          <a:ext cx="2901" cy="39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5" name="AutoShape 13"/>
            <p:cNvSpPr>
              <a:spLocks noChangeArrowheads="1"/>
            </p:cNvSpPr>
            <p:nvPr/>
          </p:nvSpPr>
          <p:spPr bwMode="auto">
            <a:xfrm>
              <a:off x="432" y="2784"/>
              <a:ext cx="4992" cy="816"/>
            </a:xfrm>
            <a:prstGeom prst="bracketPair">
              <a:avLst>
                <a:gd name="adj" fmla="val 16667"/>
              </a:avLst>
            </a:prstGeom>
            <a:noFill/>
            <a:ln w="28575">
              <a:solidFill>
                <a:schemeClr val="tx1"/>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16393" name="灯片编号占位符 16"/>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D91E9D88-2CB5-450E-A600-D496E0B4BF3A}"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15" name="Text Box 2"/>
          <p:cNvSpPr txBox="1">
            <a:spLocks noChangeArrowheads="1"/>
          </p:cNvSpPr>
          <p:nvPr/>
        </p:nvSpPr>
        <p:spPr bwMode="auto">
          <a:xfrm>
            <a:off x="443820" y="5173077"/>
            <a:ext cx="838585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tabLst/>
              <a:defRPr/>
            </a:pPr>
            <a:r>
              <a:rPr kumimoji="0" lang="zh-CN" altLang="en-US"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人们除了发现氢原子可见光谱线系以外，还发现了</a:t>
            </a:r>
            <a:r>
              <a:rPr kumimoji="0" lang="zh-CN" altLang="en-US" sz="3200" b="1" i="0" u="sng"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n-cs"/>
              </a:rPr>
              <a:t>红外</a:t>
            </a:r>
            <a:r>
              <a:rPr kumimoji="0" lang="zh-CN" altLang="en-US"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和</a:t>
            </a:r>
            <a:r>
              <a:rPr kumimoji="0" lang="zh-CN" altLang="en-US" sz="3200" b="1" i="0" u="sng"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n-cs"/>
              </a:rPr>
              <a:t>紫外</a:t>
            </a:r>
            <a:r>
              <a:rPr kumimoji="0" lang="zh-CN" altLang="en-US" sz="32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的谱线系。上式也包含。</a:t>
            </a:r>
          </a:p>
        </p:txBody>
      </p:sp>
    </p:spTree>
    <p:extLst>
      <p:ext uri="{BB962C8B-B14F-4D97-AF65-F5344CB8AC3E}">
        <p14:creationId xmlns:p14="http://schemas.microsoft.com/office/powerpoint/2010/main" val="36279987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2" name="Group 33"/>
          <p:cNvGrpSpPr>
            <a:grpSpLocks/>
          </p:cNvGrpSpPr>
          <p:nvPr/>
        </p:nvGrpSpPr>
        <p:grpSpPr bwMode="auto">
          <a:xfrm>
            <a:off x="838200" y="1143000"/>
            <a:ext cx="7620000" cy="1892300"/>
            <a:chOff x="528" y="720"/>
            <a:chExt cx="4800" cy="1192"/>
          </a:xfrm>
        </p:grpSpPr>
        <p:sp>
          <p:nvSpPr>
            <p:cNvPr id="17417" name="Text Box 4"/>
            <p:cNvSpPr txBox="1">
              <a:spLocks noChangeArrowheads="1"/>
            </p:cNvSpPr>
            <p:nvPr/>
          </p:nvSpPr>
          <p:spPr bwMode="auto">
            <a:xfrm>
              <a:off x="528" y="1438"/>
              <a:ext cx="10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莱曼系</a:t>
              </a:r>
            </a:p>
          </p:txBody>
        </p:sp>
        <p:graphicFrame>
          <p:nvGraphicFramePr>
            <p:cNvPr id="17411" name="Object 5"/>
            <p:cNvGraphicFramePr>
              <a:graphicFrameLocks noChangeAspect="1"/>
            </p:cNvGraphicFramePr>
            <p:nvPr/>
          </p:nvGraphicFramePr>
          <p:xfrm>
            <a:off x="1776" y="1248"/>
            <a:ext cx="3552" cy="664"/>
          </p:xfrm>
          <a:graphic>
            <a:graphicData uri="http://schemas.openxmlformats.org/presentationml/2006/ole">
              <mc:AlternateContent xmlns:mc="http://schemas.openxmlformats.org/markup-compatibility/2006">
                <mc:Choice xmlns:v="urn:schemas-microsoft-com:vml" Requires="v">
                  <p:oleObj spid="_x0000_s3080" name="Equation" r:id="rId3" imgW="2019300" imgH="393700" progId="Equation.3">
                    <p:embed/>
                  </p:oleObj>
                </mc:Choice>
                <mc:Fallback>
                  <p:oleObj name="Equation" r:id="rId3" imgW="2019300" imgH="393700" progId="Equation.3">
                    <p:embed/>
                    <p:pic>
                      <p:nvPicPr>
                        <p:cNvPr id="1741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1248"/>
                          <a:ext cx="3552" cy="664"/>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8" name="Text Box 6"/>
            <p:cNvSpPr txBox="1">
              <a:spLocks noChangeArrowheads="1"/>
            </p:cNvSpPr>
            <p:nvPr/>
          </p:nvSpPr>
          <p:spPr bwMode="auto">
            <a:xfrm>
              <a:off x="528" y="720"/>
              <a:ext cx="8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紫 外</a:t>
              </a:r>
            </a:p>
          </p:txBody>
        </p:sp>
      </p:grpSp>
      <p:grpSp>
        <p:nvGrpSpPr>
          <p:cNvPr id="3" name="Group 34"/>
          <p:cNvGrpSpPr>
            <a:grpSpLocks/>
          </p:cNvGrpSpPr>
          <p:nvPr/>
        </p:nvGrpSpPr>
        <p:grpSpPr bwMode="auto">
          <a:xfrm>
            <a:off x="838200" y="3657600"/>
            <a:ext cx="7600950" cy="2009775"/>
            <a:chOff x="528" y="2304"/>
            <a:chExt cx="4788" cy="1266"/>
          </a:xfrm>
        </p:grpSpPr>
        <p:graphicFrame>
          <p:nvGraphicFramePr>
            <p:cNvPr id="17410" name="Object 9"/>
            <p:cNvGraphicFramePr>
              <a:graphicFrameLocks noChangeAspect="1"/>
            </p:cNvGraphicFramePr>
            <p:nvPr/>
          </p:nvGraphicFramePr>
          <p:xfrm>
            <a:off x="1860" y="2943"/>
            <a:ext cx="3456" cy="627"/>
          </p:xfrm>
          <a:graphic>
            <a:graphicData uri="http://schemas.openxmlformats.org/presentationml/2006/ole">
              <mc:AlternateContent xmlns:mc="http://schemas.openxmlformats.org/markup-compatibility/2006">
                <mc:Choice xmlns:v="urn:schemas-microsoft-com:vml" Requires="v">
                  <p:oleObj spid="_x0000_s3081" name="Equation" r:id="rId5" imgW="2044700" imgH="393700" progId="Equation.3">
                    <p:embed/>
                  </p:oleObj>
                </mc:Choice>
                <mc:Fallback>
                  <p:oleObj name="Equation" r:id="rId5" imgW="2044700" imgH="393700" progId="Equation.3">
                    <p:embed/>
                    <p:pic>
                      <p:nvPicPr>
                        <p:cNvPr id="1741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0" y="2943"/>
                          <a:ext cx="3456" cy="6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10"/>
            <p:cNvSpPr txBox="1">
              <a:spLocks noChangeArrowheads="1"/>
            </p:cNvSpPr>
            <p:nvPr/>
          </p:nvSpPr>
          <p:spPr bwMode="auto">
            <a:xfrm>
              <a:off x="528" y="3072"/>
              <a:ext cx="13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巴耳末系</a:t>
              </a:r>
            </a:p>
          </p:txBody>
        </p:sp>
        <p:sp>
          <p:nvSpPr>
            <p:cNvPr id="17416" name="Text Box 11"/>
            <p:cNvSpPr txBox="1">
              <a:spLocks noChangeArrowheads="1"/>
            </p:cNvSpPr>
            <p:nvPr/>
          </p:nvSpPr>
          <p:spPr bwMode="auto">
            <a:xfrm>
              <a:off x="528" y="2304"/>
              <a:ext cx="11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00"/>
                  </a:solidFill>
                  <a:effectLst/>
                  <a:uLnTx/>
                  <a:uFillTx/>
                  <a:latin typeface="Times New Roman" panose="02020603050405020304" pitchFamily="18" charset="0"/>
                  <a:ea typeface="宋体" panose="02010600030101010101" pitchFamily="2" charset="-122"/>
                  <a:cs typeface="+mn-cs"/>
                </a:rPr>
                <a:t>可见光</a:t>
              </a:r>
            </a:p>
          </p:txBody>
        </p:sp>
      </p:grpSp>
      <p:sp>
        <p:nvSpPr>
          <p:cNvPr id="17414" name="灯片编号占位符 12"/>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BEA13C2A-A33A-4C94-A9B6-2F72BE8AD73A}"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411737223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596269" y="2359703"/>
            <a:ext cx="7402512" cy="935038"/>
            <a:chOff x="521" y="1794"/>
            <a:chExt cx="4663" cy="589"/>
          </a:xfrm>
        </p:grpSpPr>
        <p:graphicFrame>
          <p:nvGraphicFramePr>
            <p:cNvPr id="18437" name="Object 3"/>
            <p:cNvGraphicFramePr>
              <a:graphicFrameLocks noChangeAspect="1"/>
            </p:cNvGraphicFramePr>
            <p:nvPr/>
          </p:nvGraphicFramePr>
          <p:xfrm>
            <a:off x="1926" y="1794"/>
            <a:ext cx="3258" cy="589"/>
          </p:xfrm>
          <a:graphic>
            <a:graphicData uri="http://schemas.openxmlformats.org/presentationml/2006/ole">
              <mc:AlternateContent xmlns:mc="http://schemas.openxmlformats.org/markup-compatibility/2006">
                <mc:Choice xmlns:v="urn:schemas-microsoft-com:vml" Requires="v">
                  <p:oleObj spid="_x0000_s4118" name="Equation" r:id="rId3" imgW="2044700" imgH="393700" progId="Equation.3">
                    <p:embed/>
                  </p:oleObj>
                </mc:Choice>
                <mc:Fallback>
                  <p:oleObj name="Equation" r:id="rId3" imgW="2044700" imgH="393700" progId="Equation.3">
                    <p:embed/>
                    <p:pic>
                      <p:nvPicPr>
                        <p:cNvPr id="1843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6" y="1794"/>
                          <a:ext cx="3258" cy="58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8" name="Text Box 7"/>
            <p:cNvSpPr txBox="1">
              <a:spLocks noChangeArrowheads="1"/>
            </p:cNvSpPr>
            <p:nvPr/>
          </p:nvSpPr>
          <p:spPr bwMode="auto">
            <a:xfrm>
              <a:off x="521" y="1886"/>
              <a:ext cx="13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布拉开系</a:t>
              </a:r>
            </a:p>
          </p:txBody>
        </p:sp>
      </p:grpSp>
      <p:grpSp>
        <p:nvGrpSpPr>
          <p:cNvPr id="3" name="Group 23"/>
          <p:cNvGrpSpPr>
            <a:grpSpLocks/>
          </p:cNvGrpSpPr>
          <p:nvPr/>
        </p:nvGrpSpPr>
        <p:grpSpPr bwMode="auto">
          <a:xfrm>
            <a:off x="596269" y="3512228"/>
            <a:ext cx="7402512" cy="927100"/>
            <a:chOff x="521" y="2520"/>
            <a:chExt cx="4663" cy="584"/>
          </a:xfrm>
        </p:grpSpPr>
        <p:graphicFrame>
          <p:nvGraphicFramePr>
            <p:cNvPr id="18436" name="Object 2"/>
            <p:cNvGraphicFramePr>
              <a:graphicFrameLocks noChangeAspect="1"/>
            </p:cNvGraphicFramePr>
            <p:nvPr/>
          </p:nvGraphicFramePr>
          <p:xfrm>
            <a:off x="1950" y="2520"/>
            <a:ext cx="3234" cy="584"/>
          </p:xfrm>
          <a:graphic>
            <a:graphicData uri="http://schemas.openxmlformats.org/presentationml/2006/ole">
              <mc:AlternateContent xmlns:mc="http://schemas.openxmlformats.org/markup-compatibility/2006">
                <mc:Choice xmlns:v="urn:schemas-microsoft-com:vml" Requires="v">
                  <p:oleObj spid="_x0000_s4119" name="Equation" r:id="rId5" imgW="2044700" imgH="393700" progId="Equation.3">
                    <p:embed/>
                  </p:oleObj>
                </mc:Choice>
                <mc:Fallback>
                  <p:oleObj name="Equation" r:id="rId5" imgW="2044700" imgH="393700" progId="Equation.3">
                    <p:embed/>
                    <p:pic>
                      <p:nvPicPr>
                        <p:cNvPr id="1843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0" y="2520"/>
                          <a:ext cx="3234" cy="5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7" name="Text Box 9"/>
            <p:cNvSpPr txBox="1">
              <a:spLocks noChangeArrowheads="1"/>
            </p:cNvSpPr>
            <p:nvPr/>
          </p:nvSpPr>
          <p:spPr bwMode="auto">
            <a:xfrm>
              <a:off x="521" y="2621"/>
              <a:ext cx="13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普丰德系</a:t>
              </a:r>
            </a:p>
          </p:txBody>
        </p:sp>
      </p:grpSp>
      <p:grpSp>
        <p:nvGrpSpPr>
          <p:cNvPr id="4" name="Group 22"/>
          <p:cNvGrpSpPr>
            <a:grpSpLocks/>
          </p:cNvGrpSpPr>
          <p:nvPr/>
        </p:nvGrpSpPr>
        <p:grpSpPr bwMode="auto">
          <a:xfrm>
            <a:off x="669294" y="4617128"/>
            <a:ext cx="7329487" cy="925513"/>
            <a:chOff x="567" y="3216"/>
            <a:chExt cx="4617" cy="583"/>
          </a:xfrm>
        </p:grpSpPr>
        <p:graphicFrame>
          <p:nvGraphicFramePr>
            <p:cNvPr id="18435" name="Object 1"/>
            <p:cNvGraphicFramePr>
              <a:graphicFrameLocks noChangeAspect="1"/>
            </p:cNvGraphicFramePr>
            <p:nvPr/>
          </p:nvGraphicFramePr>
          <p:xfrm>
            <a:off x="1968" y="3216"/>
            <a:ext cx="3216" cy="583"/>
          </p:xfrm>
          <a:graphic>
            <a:graphicData uri="http://schemas.openxmlformats.org/presentationml/2006/ole">
              <mc:AlternateContent xmlns:mc="http://schemas.openxmlformats.org/markup-compatibility/2006">
                <mc:Choice xmlns:v="urn:schemas-microsoft-com:vml" Requires="v">
                  <p:oleObj spid="_x0000_s4120" name="Equation" r:id="rId7" imgW="2044700" imgH="393700" progId="Equation.3">
                    <p:embed/>
                  </p:oleObj>
                </mc:Choice>
                <mc:Fallback>
                  <p:oleObj name="Equation" r:id="rId7" imgW="2044700" imgH="393700" progId="Equation.3">
                    <p:embed/>
                    <p:pic>
                      <p:nvPicPr>
                        <p:cNvPr id="18435"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8" y="3216"/>
                          <a:ext cx="3216" cy="58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6" name="Text Box 11"/>
            <p:cNvSpPr txBox="1">
              <a:spLocks noChangeArrowheads="1"/>
            </p:cNvSpPr>
            <p:nvPr/>
          </p:nvSpPr>
          <p:spPr bwMode="auto">
            <a:xfrm>
              <a:off x="567" y="3310"/>
              <a:ext cx="13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汉弗莱系</a:t>
              </a:r>
            </a:p>
          </p:txBody>
        </p:sp>
      </p:grpSp>
      <p:grpSp>
        <p:nvGrpSpPr>
          <p:cNvPr id="18441" name="Group 25"/>
          <p:cNvGrpSpPr>
            <a:grpSpLocks/>
          </p:cNvGrpSpPr>
          <p:nvPr/>
        </p:nvGrpSpPr>
        <p:grpSpPr bwMode="auto">
          <a:xfrm>
            <a:off x="497844" y="426128"/>
            <a:ext cx="7515225" cy="4737100"/>
            <a:chOff x="432" y="576"/>
            <a:chExt cx="4734" cy="2984"/>
          </a:xfrm>
        </p:grpSpPr>
        <p:sp>
          <p:nvSpPr>
            <p:cNvPr id="18443" name="AutoShape 3"/>
            <p:cNvSpPr>
              <a:spLocks/>
            </p:cNvSpPr>
            <p:nvPr/>
          </p:nvSpPr>
          <p:spPr bwMode="auto">
            <a:xfrm>
              <a:off x="432" y="1318"/>
              <a:ext cx="297" cy="2242"/>
            </a:xfrm>
            <a:prstGeom prst="leftBrace">
              <a:avLst>
                <a:gd name="adj1" fmla="val 62907"/>
                <a:gd name="adj2" fmla="val 50000"/>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smtClean="0">
                <a:ln>
                  <a:noFill/>
                </a:ln>
                <a:solidFill>
                  <a:srgbClr val="FFFF00"/>
                </a:solidFill>
                <a:effectLst/>
                <a:uLnTx/>
                <a:uFillTx/>
                <a:latin typeface="Arial" panose="020B0604020202020204" pitchFamily="34" charset="0"/>
                <a:ea typeface="宋体" panose="02010600030101010101" pitchFamily="2" charset="-122"/>
                <a:cs typeface="+mn-cs"/>
              </a:endParaRPr>
            </a:p>
          </p:txBody>
        </p:sp>
        <p:graphicFrame>
          <p:nvGraphicFramePr>
            <p:cNvPr id="18434" name="Object 0"/>
            <p:cNvGraphicFramePr>
              <a:graphicFrameLocks noChangeAspect="1"/>
            </p:cNvGraphicFramePr>
            <p:nvPr/>
          </p:nvGraphicFramePr>
          <p:xfrm>
            <a:off x="1902" y="1022"/>
            <a:ext cx="3264" cy="602"/>
          </p:xfrm>
          <a:graphic>
            <a:graphicData uri="http://schemas.openxmlformats.org/presentationml/2006/ole">
              <mc:AlternateContent xmlns:mc="http://schemas.openxmlformats.org/markup-compatibility/2006">
                <mc:Choice xmlns:v="urn:schemas-microsoft-com:vml" Requires="v">
                  <p:oleObj spid="_x0000_s4121" name="Equation" r:id="rId9" imgW="2032000" imgH="393700" progId="Equation.3">
                    <p:embed/>
                  </p:oleObj>
                </mc:Choice>
                <mc:Fallback>
                  <p:oleObj name="Equation" r:id="rId9" imgW="2032000" imgH="393700" progId="Equation.3">
                    <p:embed/>
                    <p:pic>
                      <p:nvPicPr>
                        <p:cNvPr id="18434" name="Object 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2" y="1022"/>
                          <a:ext cx="3264" cy="60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4" name="Text Box 5"/>
            <p:cNvSpPr txBox="1">
              <a:spLocks noChangeArrowheads="1"/>
            </p:cNvSpPr>
            <p:nvPr/>
          </p:nvSpPr>
          <p:spPr bwMode="auto">
            <a:xfrm>
              <a:off x="519" y="1143"/>
              <a:ext cx="142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帕 邢 系</a:t>
              </a:r>
            </a:p>
          </p:txBody>
        </p:sp>
        <p:sp>
          <p:nvSpPr>
            <p:cNvPr id="18445" name="Text Box 12"/>
            <p:cNvSpPr txBox="1">
              <a:spLocks noChangeArrowheads="1"/>
            </p:cNvSpPr>
            <p:nvPr/>
          </p:nvSpPr>
          <p:spPr bwMode="auto">
            <a:xfrm>
              <a:off x="720" y="576"/>
              <a:ext cx="8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3200" b="1" i="0" u="none" strike="noStrike" kern="1200" cap="none" spc="0" normalizeH="0" baseline="0" noProof="0" smtClean="0">
                  <a:ln>
                    <a:noFill/>
                  </a:ln>
                  <a:solidFill>
                    <a:srgbClr val="FFFF00"/>
                  </a:solidFill>
                  <a:effectLst/>
                  <a:uLnTx/>
                  <a:uFillTx/>
                  <a:latin typeface="Arial" panose="020B0604020202020204" pitchFamily="34" charset="0"/>
                  <a:ea typeface="宋体" panose="02010600030101010101" pitchFamily="2" charset="-122"/>
                  <a:cs typeface="+mn-cs"/>
                </a:rPr>
                <a:t>红 外</a:t>
              </a:r>
            </a:p>
          </p:txBody>
        </p:sp>
      </p:grpSp>
      <p:sp>
        <p:nvSpPr>
          <p:cNvPr id="18442" name="灯片编号占位符 18"/>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CF72946D-5A6D-4C30-A744-F4450419537C}"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17" name="Text Box 2"/>
          <p:cNvSpPr txBox="1">
            <a:spLocks noChangeArrowheads="1"/>
          </p:cNvSpPr>
          <p:nvPr/>
        </p:nvSpPr>
        <p:spPr bwMode="auto">
          <a:xfrm>
            <a:off x="399432" y="5536033"/>
            <a:ext cx="8385853"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tabLst/>
              <a:defRPr/>
            </a:pPr>
            <a:r>
              <a:rPr kumimoji="0" lang="zh-CN" altLang="en-US" sz="28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人们从氢原子光谱的谱线规律中意识到</a:t>
            </a:r>
            <a:r>
              <a:rPr kumimoji="0" lang="zh-CN" altLang="en-US" sz="2800" b="1" i="0" u="sng"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cs typeface="+mn-cs"/>
              </a:rPr>
              <a:t>原子的内部</a:t>
            </a:r>
            <a:r>
              <a:rPr kumimoji="0" lang="zh-CN" altLang="en-US" sz="28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纯在着固有的规律。</a:t>
            </a:r>
          </a:p>
        </p:txBody>
      </p:sp>
    </p:spTree>
    <p:extLst>
      <p:ext uri="{BB962C8B-B14F-4D97-AF65-F5344CB8AC3E}">
        <p14:creationId xmlns:p14="http://schemas.microsoft.com/office/powerpoint/2010/main" val="323897450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228600" y="548482"/>
            <a:ext cx="533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lang="en-US" altLang="zh-CN" dirty="0">
                <a:solidFill>
                  <a:srgbClr val="CC0000"/>
                </a:solidFill>
                <a:ea typeface="宋体" panose="02010600030101010101" pitchFamily="2" charset="-122"/>
              </a:rPr>
              <a:t>.</a:t>
            </a:r>
            <a:r>
              <a:rPr kumimoji="0" lang="en-US" altLang="zh-CN" sz="3200" b="1" i="0" u="none" strike="noStrike" kern="120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卢瑟福的</a:t>
            </a:r>
            <a:r>
              <a:rPr kumimoji="0" lang="zh-CN" altLang="en-US" sz="3200" b="1" i="0" u="none" strike="noStrike" kern="1200" cap="none" spc="0" normalizeH="0" baseline="0" noProof="0" dirty="0" smtClean="0">
                <a:ln>
                  <a:noFill/>
                </a:ln>
                <a:solidFill>
                  <a:schemeClr val="tx2"/>
                </a:solidFill>
                <a:effectLst/>
                <a:uLnTx/>
                <a:uFillTx/>
                <a:latin typeface="Arial" panose="020B0604020202020204" pitchFamily="34" charset="0"/>
                <a:ea typeface="宋体" panose="02010600030101010101" pitchFamily="2" charset="-122"/>
                <a:cs typeface="+mn-cs"/>
              </a:rPr>
              <a:t>原子有核模型</a:t>
            </a:r>
          </a:p>
        </p:txBody>
      </p:sp>
      <p:sp>
        <p:nvSpPr>
          <p:cNvPr id="7171" name="Text Box 3"/>
          <p:cNvSpPr txBox="1">
            <a:spLocks noChangeArrowheads="1"/>
          </p:cNvSpPr>
          <p:nvPr/>
        </p:nvSpPr>
        <p:spPr bwMode="auto">
          <a:xfrm>
            <a:off x="609600" y="1310878"/>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Blip>
                <a:blip r:embed="rId3"/>
              </a:buBlip>
              <a:tabLst/>
              <a:defRPr/>
            </a:pPr>
            <a:r>
              <a:rPr kumimoji="0" lang="en-US" altLang="zh-CN"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1897</a:t>
            </a:r>
            <a:r>
              <a:rPr kumimoji="0"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年， </a:t>
            </a:r>
            <a:r>
              <a:rPr kumimoji="0"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J.J.</a:t>
            </a:r>
            <a:r>
              <a:rPr kumimoji="0"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汤姆孙发现电子</a:t>
            </a:r>
            <a:r>
              <a:rPr kumimoji="0"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7172" name="Text Box 4"/>
          <p:cNvSpPr txBox="1">
            <a:spLocks noChangeArrowheads="1"/>
          </p:cNvSpPr>
          <p:nvPr/>
        </p:nvSpPr>
        <p:spPr bwMode="auto">
          <a:xfrm>
            <a:off x="406893" y="2015728"/>
            <a:ext cx="823108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squar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50000"/>
              </a:spcBef>
              <a:spcAft>
                <a:spcPct val="0"/>
              </a:spcAft>
              <a:buClrTx/>
              <a:buSzTx/>
              <a:buFontTx/>
              <a:buBlip>
                <a:blip r:embed="rId3"/>
              </a:buBlip>
              <a:tabLst/>
              <a:defRPr/>
            </a:pPr>
            <a:r>
              <a:rPr kumimoji="0" lang="en-US" altLang="zh-CN"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1903</a:t>
            </a:r>
            <a:r>
              <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年，汤姆孙提出原子的</a:t>
            </a:r>
            <a:r>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葡萄干蛋糕模型</a:t>
            </a:r>
            <a:r>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grpSp>
        <p:nvGrpSpPr>
          <p:cNvPr id="2" name="Group 12"/>
          <p:cNvGrpSpPr>
            <a:grpSpLocks/>
          </p:cNvGrpSpPr>
          <p:nvPr/>
        </p:nvGrpSpPr>
        <p:grpSpPr bwMode="auto">
          <a:xfrm>
            <a:off x="406400" y="3297238"/>
            <a:ext cx="8153400" cy="1844675"/>
            <a:chOff x="256" y="2077"/>
            <a:chExt cx="5136" cy="1162"/>
          </a:xfrm>
        </p:grpSpPr>
        <p:sp>
          <p:nvSpPr>
            <p:cNvPr id="19464" name="Text Box 7"/>
            <p:cNvSpPr txBox="1">
              <a:spLocks noChangeArrowheads="1"/>
            </p:cNvSpPr>
            <p:nvPr/>
          </p:nvSpPr>
          <p:spPr bwMode="auto">
            <a:xfrm>
              <a:off x="256" y="2077"/>
              <a:ext cx="5136"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5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原子中的正电荷和原子的质量均匀地分布在半径为              的球体范围内，电子浸于其中</a:t>
              </a:r>
              <a:r>
                <a:rPr kumimoji="0"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graphicFrame>
          <p:nvGraphicFramePr>
            <p:cNvPr id="19458" name="Object 8" descr="纸莎草纸"/>
            <p:cNvGraphicFramePr>
              <a:graphicFrameLocks noChangeAspect="1"/>
            </p:cNvGraphicFramePr>
            <p:nvPr>
              <p:extLst>
                <p:ext uri="{D42A27DB-BD31-4B8C-83A1-F6EECF244321}">
                  <p14:modId xmlns:p14="http://schemas.microsoft.com/office/powerpoint/2010/main" val="763490442"/>
                </p:ext>
              </p:extLst>
            </p:nvPr>
          </p:nvGraphicFramePr>
          <p:xfrm>
            <a:off x="1762" y="2458"/>
            <a:ext cx="816" cy="399"/>
          </p:xfrm>
          <a:graphic>
            <a:graphicData uri="http://schemas.openxmlformats.org/presentationml/2006/ole">
              <mc:AlternateContent xmlns:mc="http://schemas.openxmlformats.org/markup-compatibility/2006">
                <mc:Choice xmlns:v="urn:schemas-microsoft-com:vml" Requires="v">
                  <p:oleObj spid="_x0000_s5126" name="Equation" r:id="rId4" imgW="469696" imgH="203112" progId="Equation.3">
                    <p:embed/>
                  </p:oleObj>
                </mc:Choice>
                <mc:Fallback>
                  <p:oleObj name="Equation" r:id="rId4" imgW="469696" imgH="203112" progId="Equation.3">
                    <p:embed/>
                    <p:pic>
                      <p:nvPicPr>
                        <p:cNvPr id="19458" name="Object 8" descr="纸莎草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 y="2458"/>
                          <a:ext cx="816" cy="399"/>
                        </a:xfrm>
                        <a:prstGeom prst="rect">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463" name="灯片编号占位符 10"/>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F45CCBC1-88E4-4009-91EC-91D88060655B}"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
        <p:nvSpPr>
          <p:cNvPr id="9" name="Text Box 3"/>
          <p:cNvSpPr txBox="1">
            <a:spLocks noChangeArrowheads="1"/>
          </p:cNvSpPr>
          <p:nvPr/>
        </p:nvSpPr>
        <p:spPr bwMode="auto">
          <a:xfrm>
            <a:off x="1549400" y="5552011"/>
            <a:ext cx="5867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tabLst/>
              <a:defRPr/>
            </a:pPr>
            <a:r>
              <a:rPr kumimoji="0" lang="zh-CN" altLang="en-US" sz="32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panose="02010600030101010101" pitchFamily="2" charset="-122"/>
                <a:cs typeface="+mn-cs"/>
              </a:rPr>
              <a:t>到底原子长什么样？？？</a:t>
            </a:r>
            <a:endParaRPr kumimoji="0" lang="en-US" altLang="zh-CN" sz="3200" b="1" i="0" u="none" strike="noStrike" kern="1200" cap="none" spc="0" normalizeH="0" baseline="0" noProof="0" dirty="0" smtClean="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8055753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762000" y="1219200"/>
            <a:ext cx="7772400" cy="4572000"/>
          </a:xfrm>
          <a:prstGeom prst="rect">
            <a:avLst/>
          </a:prstGeom>
          <a:gradFill rotWithShape="1">
            <a:gsLst>
              <a:gs pos="0">
                <a:schemeClr val="accent1"/>
              </a:gs>
              <a:gs pos="50000">
                <a:schemeClr val="bg1"/>
              </a:gs>
              <a:gs pos="100000">
                <a:schemeClr val="accent1"/>
              </a:gs>
            </a:gsLst>
            <a:lin ang="5400000" scaled="1"/>
          </a:gradFill>
          <a:ln w="9525">
            <a:solidFill>
              <a:schemeClr val="tx1"/>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3200" b="1" i="0" u="none" strike="noStrike" kern="1200" cap="none" spc="0" normalizeH="0" baseline="0" noProof="0">
              <a:ln>
                <a:noFill/>
              </a:ln>
              <a:solidFill>
                <a:srgbClr val="FFFFFF"/>
              </a:solidFill>
              <a:effectLst/>
              <a:uLnTx/>
              <a:uFillTx/>
              <a:latin typeface="宋体" pitchFamily="2" charset="-122"/>
              <a:ea typeface="华文中宋" panose="02010600040101010101" pitchFamily="2" charset="-122"/>
              <a:cs typeface="+mn-cs"/>
            </a:endParaRPr>
          </a:p>
        </p:txBody>
      </p:sp>
      <p:graphicFrame>
        <p:nvGraphicFramePr>
          <p:cNvPr id="20482" name="Object 3"/>
          <p:cNvGraphicFramePr>
            <a:graphicFrameLocks noChangeAspect="1"/>
          </p:cNvGraphicFramePr>
          <p:nvPr/>
        </p:nvGraphicFramePr>
        <p:xfrm>
          <a:off x="914400" y="2286000"/>
          <a:ext cx="2362200" cy="3048000"/>
        </p:xfrm>
        <a:graphic>
          <a:graphicData uri="http://schemas.openxmlformats.org/presentationml/2006/ole">
            <mc:AlternateContent xmlns:mc="http://schemas.openxmlformats.org/markup-compatibility/2006">
              <mc:Choice xmlns:v="urn:schemas-microsoft-com:vml" Requires="v">
                <p:oleObj spid="_x0000_s6149" name="Photo Editor 照片" r:id="rId3" imgW="1752381" imgH="2285714" progId="MSPhotoEd.3">
                  <p:embed/>
                </p:oleObj>
              </mc:Choice>
              <mc:Fallback>
                <p:oleObj name="Photo Editor 照片" r:id="rId3" imgW="1752381" imgH="2285714" progId="MSPhotoEd.3">
                  <p:embed/>
                  <p:pic>
                    <p:nvPicPr>
                      <p:cNvPr id="2048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86000"/>
                        <a:ext cx="2362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Rectangle 4"/>
          <p:cNvSpPr>
            <a:spLocks noChangeArrowheads="1"/>
          </p:cNvSpPr>
          <p:nvPr/>
        </p:nvSpPr>
        <p:spPr bwMode="auto">
          <a:xfrm>
            <a:off x="838200" y="1371600"/>
            <a:ext cx="671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卢瑟福</a:t>
            </a:r>
            <a:r>
              <a:rPr kumimoji="0" lang="zh-CN" altLang="en-US" sz="3200" b="1" i="0" u="none" strike="noStrike" kern="1200" cap="none" spc="0" normalizeH="0" baseline="0" noProof="0" smtClean="0">
                <a:ln>
                  <a:noFill/>
                </a:ln>
                <a:solidFill>
                  <a:srgbClr val="990033"/>
                </a:solidFill>
                <a:effectLst/>
                <a:uLnTx/>
                <a:uFillTx/>
                <a:latin typeface="宋体" panose="02010600030101010101" pitchFamily="2" charset="-122"/>
                <a:ea typeface="宋体" panose="02010600030101010101" pitchFamily="2" charset="-122"/>
                <a:cs typeface="+mn-cs"/>
              </a:rPr>
              <a:t> </a:t>
            </a: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E.Rufherford</a:t>
            </a:r>
            <a:r>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1871—1937</a:t>
            </a: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28677" name="Rectangle 5"/>
          <p:cNvSpPr>
            <a:spLocks noChangeArrowheads="1"/>
          </p:cNvSpPr>
          <p:nvPr/>
        </p:nvSpPr>
        <p:spPr bwMode="auto">
          <a:xfrm>
            <a:off x="3294063" y="1905000"/>
            <a:ext cx="5334000"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50000"/>
              </a:spcBef>
              <a:spcAft>
                <a:spcPct val="0"/>
              </a:spcAft>
              <a:buClrTx/>
              <a:buSzTx/>
              <a:buFontTx/>
              <a:buNone/>
              <a:tabLst/>
              <a:defRPr/>
            </a:pPr>
            <a:r>
              <a:rPr kumimoji="0" lang="en-US" altLang="zh-CN" sz="32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英国物理学家</a:t>
            </a: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 1899</a:t>
            </a:r>
            <a:r>
              <a:rPr kumimoji="0" lang="zh-CN" altLang="en-US"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年发现铀盐放射出</a:t>
            </a: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α</a:t>
            </a:r>
            <a:r>
              <a:rPr kumimoji="0" lang="zh-CN" altLang="en-US"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β </a:t>
            </a:r>
            <a:r>
              <a:rPr kumimoji="0" lang="zh-CN" altLang="en-US"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射线，提出天然放射性元素的</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衰变理论和定律</a:t>
            </a: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a:p>
            <a:pPr marL="0" marR="0" lvl="0" indent="0" algn="ctr" defTabSz="914400" rtl="0" eaLnBrk="1" fontAlgn="base" latinLnBrk="0" hangingPunct="1">
              <a:lnSpc>
                <a:spcPct val="12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根据</a:t>
            </a:r>
            <a:r>
              <a:rPr kumimoji="0" lang="zh-CN" altLang="en-US"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α </a:t>
            </a:r>
            <a:r>
              <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粒子散射实验，提出了原子的</a:t>
            </a:r>
            <a:r>
              <a:rPr kumimoji="0" lang="zh-CN" altLang="en-US" sz="2800" b="1" i="0" u="none" strike="noStrike" kern="120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有核模型</a:t>
            </a:r>
            <a:r>
              <a:rPr kumimoji="0" lang="zh-CN" altLang="en-US" sz="2800" b="1"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rPr>
              <a:t>，把原子结构的研究引上了正确的轨道，因而被誉为原子物理之父</a:t>
            </a:r>
            <a:r>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20486" name="灯片编号占位符 8"/>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59FF436E-E74E-448A-93D9-323BCA8A1F95}"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21127086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026"/>
          <p:cNvSpPr txBox="1">
            <a:spLocks noChangeArrowheads="1"/>
          </p:cNvSpPr>
          <p:nvPr/>
        </p:nvSpPr>
        <p:spPr bwMode="auto">
          <a:xfrm>
            <a:off x="762000" y="765175"/>
            <a:ext cx="784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Blip>
                <a:blip r:embed="rId2"/>
              </a:buBlip>
              <a:tabLst/>
              <a:defRPr/>
            </a:pPr>
            <a:r>
              <a:rPr kumimoji="0" lang="en-US" altLang="zh-CN" sz="28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卢瑟福的原子有核模型（行星模型）</a:t>
            </a:r>
          </a:p>
        </p:txBody>
      </p:sp>
      <p:sp>
        <p:nvSpPr>
          <p:cNvPr id="25603" name="Text Box 1027"/>
          <p:cNvSpPr txBox="1">
            <a:spLocks noChangeArrowheads="1"/>
          </p:cNvSpPr>
          <p:nvPr/>
        </p:nvSpPr>
        <p:spPr bwMode="auto">
          <a:xfrm>
            <a:off x="900113" y="1341438"/>
            <a:ext cx="76962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a:spAutoFit/>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20000"/>
              </a:lnSpc>
              <a:spcBef>
                <a:spcPct val="50000"/>
              </a:spcBef>
              <a:spcAft>
                <a:spcPct val="0"/>
              </a:spcAft>
              <a:buClrTx/>
              <a:buSzTx/>
              <a:buFontTx/>
              <a:buNone/>
              <a:tabLst/>
              <a:defRPr/>
            </a:pPr>
            <a:r>
              <a:rPr kumimoji="0" lang="en-US" altLang="zh-CN"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原子的中心有一带正电的原子核 ，它几乎集中了原子的全部质量，电子围绕这个核旋转，核的尺寸与整个原子相比是很小的</a:t>
            </a:r>
            <a:r>
              <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35846" name="灯片编号占位符 8"/>
          <p:cNvSpPr>
            <a:spLocks noGrp="1"/>
          </p:cNvSpPr>
          <p:nvPr>
            <p:ph type="sldNum" sz="quarter" idx="4294967295"/>
          </p:nvPr>
        </p:nvSpPr>
        <p:spPr bwMode="auto">
          <a:xfrm>
            <a:off x="6588125" y="63817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Times New Roman" panose="02020603050405020304" pitchFamily="18" charset="0"/>
                <a:ea typeface="华文中宋" panose="02010600040101010101" pitchFamily="2" charset="-122"/>
              </a:defRPr>
            </a:lvl1pPr>
            <a:lvl2pPr marL="742950" indent="-285750" eaLnBrk="0" hangingPunct="0">
              <a:defRPr sz="3200" b="1">
                <a:solidFill>
                  <a:schemeClr val="tx1"/>
                </a:solidFill>
                <a:latin typeface="Times New Roman" panose="02020603050405020304" pitchFamily="18" charset="0"/>
                <a:ea typeface="华文中宋" panose="02010600040101010101" pitchFamily="2" charset="-122"/>
              </a:defRPr>
            </a:lvl2pPr>
            <a:lvl3pPr marL="1143000" indent="-228600" eaLnBrk="0" hangingPunct="0">
              <a:defRPr sz="3200" b="1">
                <a:solidFill>
                  <a:schemeClr val="tx1"/>
                </a:solidFill>
                <a:latin typeface="Times New Roman" panose="02020603050405020304" pitchFamily="18" charset="0"/>
                <a:ea typeface="华文中宋" panose="02010600040101010101" pitchFamily="2" charset="-122"/>
              </a:defRPr>
            </a:lvl3pPr>
            <a:lvl4pPr marL="1600200" indent="-228600" eaLnBrk="0" hangingPunct="0">
              <a:defRPr sz="3200" b="1">
                <a:solidFill>
                  <a:schemeClr val="tx1"/>
                </a:solidFill>
                <a:latin typeface="Times New Roman" panose="02020603050405020304" pitchFamily="18" charset="0"/>
                <a:ea typeface="华文中宋" panose="02010600040101010101" pitchFamily="2" charset="-122"/>
              </a:defRPr>
            </a:lvl4pPr>
            <a:lvl5pPr marL="2057400" indent="-228600" eaLnBrk="0" hangingPunct="0">
              <a:defRPr sz="3200" b="1">
                <a:solidFill>
                  <a:schemeClr val="tx1"/>
                </a:solidFill>
                <a:latin typeface="Times New Roman" panose="02020603050405020304" pitchFamily="18" charset="0"/>
                <a:ea typeface="华文中宋" panose="02010600040101010101" pitchFamily="2" charset="-122"/>
              </a:defRPr>
            </a:lvl5pPr>
            <a:lvl6pPr marL="25146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6pPr>
            <a:lvl7pPr marL="29718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7pPr>
            <a:lvl8pPr marL="34290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8pPr>
            <a:lvl9pPr marL="3886200" indent="-228600" algn="ctr" eaLnBrk="0" fontAlgn="base" hangingPunct="0">
              <a:spcBef>
                <a:spcPct val="0"/>
              </a:spcBef>
              <a:spcAft>
                <a:spcPct val="0"/>
              </a:spcAft>
              <a:defRPr sz="3200" b="1">
                <a:solidFill>
                  <a:schemeClr val="tx1"/>
                </a:solidFill>
                <a:latin typeface="Times New Roman" panose="02020603050405020304" pitchFamily="18"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AEDA7849-F14C-432A-9DA4-294EC3A91822}" type="slidenum">
              <a:rPr kumimoji="0" lang="zh-CN" altLang="en-US"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9</a:t>
            </a:fld>
            <a:endParaRPr kumimoji="0" lang="en-US" altLang="zh-CN" sz="3200" b="1" i="0" u="none" strike="noStrike" kern="1200" cap="none" spc="0" normalizeH="0" baseline="0" noProof="0" smtClean="0">
              <a:ln>
                <a:noFill/>
              </a:ln>
              <a:solidFill>
                <a:srgbClr val="FFFFFF"/>
              </a:solidFill>
              <a:effectLst/>
              <a:uLnTx/>
              <a:uFillTx/>
              <a:latin typeface="Times New Roman" panose="02020603050405020304" pitchFamily="18" charset="0"/>
              <a:ea typeface="华文中宋" panose="02010600040101010101" pitchFamily="2" charset="-122"/>
              <a:cs typeface="+mn-cs"/>
            </a:endParaRPr>
          </a:p>
        </p:txBody>
      </p:sp>
    </p:spTree>
    <p:extLst>
      <p:ext uri="{BB962C8B-B14F-4D97-AF65-F5344CB8AC3E}">
        <p14:creationId xmlns:p14="http://schemas.microsoft.com/office/powerpoint/2010/main" val="186239394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Lst>
  </p:timing>
</p:sld>
</file>

<file path=ppt/theme/theme1.xml><?xml version="1.0" encoding="utf-8"?>
<a:theme xmlns:a="http://schemas.openxmlformats.org/drawingml/2006/main" name="大物下-zxc">
  <a:themeElements>
    <a:clrScheme name="">
      <a:dk1>
        <a:srgbClr val="000514"/>
      </a:dk1>
      <a:lt1>
        <a:srgbClr val="FFFFFF"/>
      </a:lt1>
      <a:dk2>
        <a:srgbClr val="000099"/>
      </a:dk2>
      <a:lt2>
        <a:srgbClr val="FFFF00"/>
      </a:lt2>
      <a:accent1>
        <a:srgbClr val="6666FF"/>
      </a:accent1>
      <a:accent2>
        <a:srgbClr val="FF0066"/>
      </a:accent2>
      <a:accent3>
        <a:srgbClr val="AAAACA"/>
      </a:accent3>
      <a:accent4>
        <a:srgbClr val="DADADA"/>
      </a:accent4>
      <a:accent5>
        <a:srgbClr val="B8B8FF"/>
      </a:accent5>
      <a:accent6>
        <a:srgbClr val="E7005C"/>
      </a:accent6>
      <a:hlink>
        <a:srgbClr val="FF0066"/>
      </a:hlink>
      <a:folHlink>
        <a:srgbClr val="FFFF00"/>
      </a:folHlink>
    </a:clrScheme>
    <a:fontScheme name="1_工科大学物理2002版(杨茂田)">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39999"/>
          </a:schemeClr>
        </a:solidFill>
        <a:ln w="19050"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华文中宋" pitchFamily="2" charset="-122"/>
          </a:defRPr>
        </a:defPPr>
      </a:lstStyle>
    </a:spDef>
    <a:lnDef>
      <a:spPr bwMode="auto">
        <a:xfrm>
          <a:off x="0" y="0"/>
          <a:ext cx="1" cy="1"/>
        </a:xfrm>
        <a:custGeom>
          <a:avLst/>
          <a:gdLst/>
          <a:ahLst/>
          <a:cxnLst/>
          <a:rect l="0" t="0" r="0" b="0"/>
          <a:pathLst/>
        </a:custGeom>
        <a:solidFill>
          <a:schemeClr val="accent1">
            <a:alpha val="39999"/>
          </a:schemeClr>
        </a:solidFill>
        <a:ln w="19050"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华文中宋" pitchFamily="2" charset="-122"/>
          </a:defRPr>
        </a:defPPr>
      </a:lstStyle>
    </a:lnDef>
  </a:objectDefaults>
  <a:extraClrSchemeLst>
    <a:extraClrScheme>
      <a:clrScheme name="1_工科大学物理2002版(杨茂田)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工科大学物理2002版(杨茂田)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1_工科大学物理2002版(杨茂田)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1_工科大学物理2002版(杨茂田)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1_工科大学物理2002版(杨茂田)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工科大学物理2002版(杨茂田)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1_工科大学物理2002版(杨茂田)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1_工科大学物理2002版(杨茂田)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1_工科大学物理2002版(杨茂田)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1_工科大学物理2002版(杨茂田) 10">
        <a:dk1>
          <a:srgbClr val="000514"/>
        </a:dk1>
        <a:lt1>
          <a:srgbClr val="FFFFFF"/>
        </a:lt1>
        <a:dk2>
          <a:srgbClr val="000099"/>
        </a:dk2>
        <a:lt2>
          <a:srgbClr val="FFFF00"/>
        </a:lt2>
        <a:accent1>
          <a:srgbClr val="0099CC"/>
        </a:accent1>
        <a:accent2>
          <a:srgbClr val="FF0066"/>
        </a:accent2>
        <a:accent3>
          <a:srgbClr val="AAAACA"/>
        </a:accent3>
        <a:accent4>
          <a:srgbClr val="DADADA"/>
        </a:accent4>
        <a:accent5>
          <a:srgbClr val="AACAE2"/>
        </a:accent5>
        <a:accent6>
          <a:srgbClr val="E7005C"/>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1_工科大学物理2002版(杨茂田) 11">
        <a:dk1>
          <a:srgbClr val="000514"/>
        </a:dk1>
        <a:lt1>
          <a:srgbClr val="FFFFFF"/>
        </a:lt1>
        <a:dk2>
          <a:srgbClr val="000099"/>
        </a:dk2>
        <a:lt2>
          <a:srgbClr val="FFFF00"/>
        </a:lt2>
        <a:accent1>
          <a:srgbClr val="0099CC"/>
        </a:accent1>
        <a:accent2>
          <a:srgbClr val="FF0066"/>
        </a:accent2>
        <a:accent3>
          <a:srgbClr val="AAAACA"/>
        </a:accent3>
        <a:accent4>
          <a:srgbClr val="DADADA"/>
        </a:accent4>
        <a:accent5>
          <a:srgbClr val="AACAE2"/>
        </a:accent5>
        <a:accent6>
          <a:srgbClr val="E7005C"/>
        </a:accent6>
        <a:hlink>
          <a:srgbClr val="FFCC00"/>
        </a:hlink>
        <a:folHlink>
          <a:srgbClr val="FFFF00"/>
        </a:folHlink>
      </a:clrScheme>
      <a:clrMap bg1="dk2" tx1="lt1" bg2="dk1" tx2="lt2" accent1="accent1" accent2="accent2" accent3="accent3" accent4="accent4" accent5="accent5" accent6="accent6" hlink="hlink" folHlink="folHlink"/>
    </a:extraClrScheme>
    <a:extraClrScheme>
      <a:clrScheme name="1_工科大学物理2002版(杨茂田) 12">
        <a:dk1>
          <a:srgbClr val="000514"/>
        </a:dk1>
        <a:lt1>
          <a:srgbClr val="FFFFFF"/>
        </a:lt1>
        <a:dk2>
          <a:srgbClr val="000099"/>
        </a:dk2>
        <a:lt2>
          <a:srgbClr val="FFFF00"/>
        </a:lt2>
        <a:accent1>
          <a:srgbClr val="0099CC"/>
        </a:accent1>
        <a:accent2>
          <a:srgbClr val="FF0066"/>
        </a:accent2>
        <a:accent3>
          <a:srgbClr val="AAAACA"/>
        </a:accent3>
        <a:accent4>
          <a:srgbClr val="DADADA"/>
        </a:accent4>
        <a:accent5>
          <a:srgbClr val="AACAE2"/>
        </a:accent5>
        <a:accent6>
          <a:srgbClr val="E7005C"/>
        </a:accent6>
        <a:hlink>
          <a:srgbClr val="FF0066"/>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Template>
  <TotalTime>51</TotalTime>
  <Words>889</Words>
  <Application>Microsoft Office PowerPoint</Application>
  <PresentationFormat>全屏显示(4:3)</PresentationFormat>
  <Paragraphs>128</Paragraphs>
  <Slides>23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23</vt:i4>
      </vt:variant>
    </vt:vector>
  </HeadingPairs>
  <TitlesOfParts>
    <vt:vector size="36" baseType="lpstr">
      <vt:lpstr>华文细黑</vt:lpstr>
      <vt:lpstr>华文中宋</vt:lpstr>
      <vt:lpstr>宋体</vt:lpstr>
      <vt:lpstr>Arial</vt:lpstr>
      <vt:lpstr>Century Schoolbook</vt:lpstr>
      <vt:lpstr>Garamond</vt:lpstr>
      <vt:lpstr>Symbol</vt:lpstr>
      <vt:lpstr>Times New Roman</vt:lpstr>
      <vt:lpstr>Wingdings</vt:lpstr>
      <vt:lpstr>大物下-zxc</vt:lpstr>
      <vt:lpstr>Microsoft 公式 3.0</vt:lpstr>
      <vt:lpstr>Microsoft Equation 3.0</vt:lpstr>
      <vt:lpstr>Microsoft Photo Editor 3.0 照片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njupt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zhg</dc:creator>
  <cp:lastModifiedBy>zhg</cp:lastModifiedBy>
  <cp:revision>7</cp:revision>
  <dcterms:created xsi:type="dcterms:W3CDTF">2019-12-04T08:22:40Z</dcterms:created>
  <dcterms:modified xsi:type="dcterms:W3CDTF">2019-12-04T09:13:42Z</dcterms:modified>
</cp:coreProperties>
</file>