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837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5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099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294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70363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564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948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08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9143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41126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02100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82828"/>
            </a:gs>
            <a:gs pos="100000">
              <a:srgbClr val="264D9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/>
          <p:cNvSpPr>
            <a:spLocks noChangeArrowheads="1"/>
          </p:cNvSpPr>
          <p:nvPr/>
        </p:nvSpPr>
        <p:spPr bwMode="auto">
          <a:xfrm>
            <a:off x="-11113" y="-3175"/>
            <a:ext cx="9140826" cy="304800"/>
          </a:xfrm>
          <a:prstGeom prst="bevel">
            <a:avLst>
              <a:gd name="adj" fmla="val 8333"/>
            </a:avLst>
          </a:prstGeom>
          <a:noFill/>
          <a:ln>
            <a:noFill/>
          </a:ln>
          <a:effectLst/>
          <a:extLst/>
        </p:spPr>
        <p:txBody>
          <a:bodyPr wrap="none" bIns="28800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细黑" pitchFamily="2" charset="-122"/>
              </a:rPr>
              <a:t>作者：杨茂田</a:t>
            </a:r>
            <a:endParaRPr kumimoji="1" lang="zh-CN" altLang="en-US" sz="2400" b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2743200" y="2128838"/>
            <a:ext cx="6392863" cy="4721225"/>
            <a:chOff x="1728" y="1341"/>
            <a:chExt cx="4027" cy="2974"/>
          </a:xfrm>
        </p:grpSpPr>
        <p:sp>
          <p:nvSpPr>
            <p:cNvPr id="117765" name="Freeform 5"/>
            <p:cNvSpPr>
              <a:spLocks/>
            </p:cNvSpPr>
            <p:nvPr userDrawn="1"/>
          </p:nvSpPr>
          <p:spPr bwMode="hidden">
            <a:xfrm>
              <a:off x="1728" y="2644"/>
              <a:ext cx="2882" cy="1671"/>
            </a:xfrm>
            <a:custGeom>
              <a:avLst/>
              <a:gdLst>
                <a:gd name="T0" fmla="*/ 2740 w 2882"/>
                <a:gd name="T1" fmla="*/ 528 h 1671"/>
                <a:gd name="T2" fmla="*/ 2632 w 2882"/>
                <a:gd name="T3" fmla="*/ 484 h 1671"/>
                <a:gd name="T4" fmla="*/ 2480 w 2882"/>
                <a:gd name="T5" fmla="*/ 424 h 1671"/>
                <a:gd name="T6" fmla="*/ 2203 w 2882"/>
                <a:gd name="T7" fmla="*/ 343 h 1671"/>
                <a:gd name="T8" fmla="*/ 1970 w 2882"/>
                <a:gd name="T9" fmla="*/ 277 h 1671"/>
                <a:gd name="T10" fmla="*/ 1807 w 2882"/>
                <a:gd name="T11" fmla="*/ 212 h 1671"/>
                <a:gd name="T12" fmla="*/ 1693 w 2882"/>
                <a:gd name="T13" fmla="*/ 152 h 1671"/>
                <a:gd name="T14" fmla="*/ 1628 w 2882"/>
                <a:gd name="T15" fmla="*/ 103 h 1671"/>
                <a:gd name="T16" fmla="*/ 1590 w 2882"/>
                <a:gd name="T17" fmla="*/ 60 h 1671"/>
                <a:gd name="T18" fmla="*/ 1579 w 2882"/>
                <a:gd name="T19" fmla="*/ 27 h 1671"/>
                <a:gd name="T20" fmla="*/ 1585 w 2882"/>
                <a:gd name="T21" fmla="*/ 0 h 1671"/>
                <a:gd name="T22" fmla="*/ 1557 w 2882"/>
                <a:gd name="T23" fmla="*/ 49 h 1671"/>
                <a:gd name="T24" fmla="*/ 1568 w 2882"/>
                <a:gd name="T25" fmla="*/ 98 h 1671"/>
                <a:gd name="T26" fmla="*/ 1617 w 2882"/>
                <a:gd name="T27" fmla="*/ 141 h 1671"/>
                <a:gd name="T28" fmla="*/ 1688 w 2882"/>
                <a:gd name="T29" fmla="*/ 185 h 1671"/>
                <a:gd name="T30" fmla="*/ 1791 w 2882"/>
                <a:gd name="T31" fmla="*/ 228 h 1671"/>
                <a:gd name="T32" fmla="*/ 2040 w 2882"/>
                <a:gd name="T33" fmla="*/ 310 h 1671"/>
                <a:gd name="T34" fmla="*/ 2285 w 2882"/>
                <a:gd name="T35" fmla="*/ 381 h 1671"/>
                <a:gd name="T36" fmla="*/ 2464 w 2882"/>
                <a:gd name="T37" fmla="*/ 435 h 1671"/>
                <a:gd name="T38" fmla="*/ 2605 w 2882"/>
                <a:gd name="T39" fmla="*/ 484 h 1671"/>
                <a:gd name="T40" fmla="*/ 2708 w 2882"/>
                <a:gd name="T41" fmla="*/ 528 h 1671"/>
                <a:gd name="T42" fmla="*/ 2768 w 2882"/>
                <a:gd name="T43" fmla="*/ 560 h 1671"/>
                <a:gd name="T44" fmla="*/ 2795 w 2882"/>
                <a:gd name="T45" fmla="*/ 593 h 1671"/>
                <a:gd name="T46" fmla="*/ 2795 w 2882"/>
                <a:gd name="T47" fmla="*/ 642 h 1671"/>
                <a:gd name="T48" fmla="*/ 2762 w 2882"/>
                <a:gd name="T49" fmla="*/ 691 h 1671"/>
                <a:gd name="T50" fmla="*/ 2692 w 2882"/>
                <a:gd name="T51" fmla="*/ 735 h 1671"/>
                <a:gd name="T52" fmla="*/ 2589 w 2882"/>
                <a:gd name="T53" fmla="*/ 778 h 1671"/>
                <a:gd name="T54" fmla="*/ 2458 w 2882"/>
                <a:gd name="T55" fmla="*/ 822 h 1671"/>
                <a:gd name="T56" fmla="*/ 2301 w 2882"/>
                <a:gd name="T57" fmla="*/ 865 h 1671"/>
                <a:gd name="T58" fmla="*/ 2030 w 2882"/>
                <a:gd name="T59" fmla="*/ 930 h 1671"/>
                <a:gd name="T60" fmla="*/ 1606 w 2882"/>
                <a:gd name="T61" fmla="*/ 1034 h 1671"/>
                <a:gd name="T62" fmla="*/ 1145 w 2882"/>
                <a:gd name="T63" fmla="*/ 1164 h 1671"/>
                <a:gd name="T64" fmla="*/ 673 w 2882"/>
                <a:gd name="T65" fmla="*/ 1328 h 1671"/>
                <a:gd name="T66" fmla="*/ 217 w 2882"/>
                <a:gd name="T67" fmla="*/ 1545 h 1671"/>
                <a:gd name="T68" fmla="*/ 353 w 2882"/>
                <a:gd name="T69" fmla="*/ 1671 h 1671"/>
                <a:gd name="T70" fmla="*/ 754 w 2882"/>
                <a:gd name="T71" fmla="*/ 1469 h 1671"/>
                <a:gd name="T72" fmla="*/ 1145 w 2882"/>
                <a:gd name="T73" fmla="*/ 1311 h 1671"/>
                <a:gd name="T74" fmla="*/ 1519 w 2882"/>
                <a:gd name="T75" fmla="*/ 1186 h 1671"/>
                <a:gd name="T76" fmla="*/ 1861 w 2882"/>
                <a:gd name="T77" fmla="*/ 1083 h 1671"/>
                <a:gd name="T78" fmla="*/ 2165 w 2882"/>
                <a:gd name="T79" fmla="*/ 1007 h 1671"/>
                <a:gd name="T80" fmla="*/ 2426 w 2882"/>
                <a:gd name="T81" fmla="*/ 947 h 1671"/>
                <a:gd name="T82" fmla="*/ 2626 w 2882"/>
                <a:gd name="T83" fmla="*/ 892 h 1671"/>
                <a:gd name="T84" fmla="*/ 2762 w 2882"/>
                <a:gd name="T85" fmla="*/ 838 h 1671"/>
                <a:gd name="T86" fmla="*/ 2827 w 2882"/>
                <a:gd name="T87" fmla="*/ 794 h 1671"/>
                <a:gd name="T88" fmla="*/ 2865 w 2882"/>
                <a:gd name="T89" fmla="*/ 745 h 1671"/>
                <a:gd name="T90" fmla="*/ 2882 w 2882"/>
                <a:gd name="T91" fmla="*/ 702 h 1671"/>
                <a:gd name="T92" fmla="*/ 2854 w 2882"/>
                <a:gd name="T93" fmla="*/ 620 h 1671"/>
                <a:gd name="T94" fmla="*/ 2800 w 2882"/>
                <a:gd name="T95" fmla="*/ 560 h 1671"/>
                <a:gd name="T96" fmla="*/ 2773 w 2882"/>
                <a:gd name="T97" fmla="*/ 544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2" h="1671">
                  <a:moveTo>
                    <a:pt x="2773" y="544"/>
                  </a:moveTo>
                  <a:lnTo>
                    <a:pt x="2740" y="528"/>
                  </a:lnTo>
                  <a:lnTo>
                    <a:pt x="2692" y="506"/>
                  </a:lnTo>
                  <a:lnTo>
                    <a:pt x="2632" y="484"/>
                  </a:lnTo>
                  <a:lnTo>
                    <a:pt x="2561" y="457"/>
                  </a:lnTo>
                  <a:lnTo>
                    <a:pt x="2480" y="424"/>
                  </a:lnTo>
                  <a:lnTo>
                    <a:pt x="2388" y="397"/>
                  </a:lnTo>
                  <a:lnTo>
                    <a:pt x="2203" y="343"/>
                  </a:lnTo>
                  <a:lnTo>
                    <a:pt x="2078" y="310"/>
                  </a:lnTo>
                  <a:lnTo>
                    <a:pt x="1970" y="277"/>
                  </a:lnTo>
                  <a:lnTo>
                    <a:pt x="1878" y="245"/>
                  </a:lnTo>
                  <a:lnTo>
                    <a:pt x="1807" y="212"/>
                  </a:lnTo>
                  <a:lnTo>
                    <a:pt x="1742" y="179"/>
                  </a:lnTo>
                  <a:lnTo>
                    <a:pt x="1693" y="152"/>
                  </a:lnTo>
                  <a:lnTo>
                    <a:pt x="1655" y="125"/>
                  </a:lnTo>
                  <a:lnTo>
                    <a:pt x="1628" y="103"/>
                  </a:lnTo>
                  <a:lnTo>
                    <a:pt x="1606" y="81"/>
                  </a:lnTo>
                  <a:lnTo>
                    <a:pt x="1590" y="60"/>
                  </a:lnTo>
                  <a:lnTo>
                    <a:pt x="1585" y="43"/>
                  </a:lnTo>
                  <a:lnTo>
                    <a:pt x="1579" y="27"/>
                  </a:lnTo>
                  <a:lnTo>
                    <a:pt x="1585" y="5"/>
                  </a:lnTo>
                  <a:lnTo>
                    <a:pt x="1585" y="0"/>
                  </a:lnTo>
                  <a:lnTo>
                    <a:pt x="1568" y="27"/>
                  </a:lnTo>
                  <a:lnTo>
                    <a:pt x="1557" y="49"/>
                  </a:lnTo>
                  <a:lnTo>
                    <a:pt x="1557" y="76"/>
                  </a:lnTo>
                  <a:lnTo>
                    <a:pt x="1568" y="98"/>
                  </a:lnTo>
                  <a:lnTo>
                    <a:pt x="1590" y="120"/>
                  </a:lnTo>
                  <a:lnTo>
                    <a:pt x="1617" y="141"/>
                  </a:lnTo>
                  <a:lnTo>
                    <a:pt x="1650" y="163"/>
                  </a:lnTo>
                  <a:lnTo>
                    <a:pt x="1688" y="185"/>
                  </a:lnTo>
                  <a:lnTo>
                    <a:pt x="1737" y="207"/>
                  </a:lnTo>
                  <a:lnTo>
                    <a:pt x="1791" y="228"/>
                  </a:lnTo>
                  <a:lnTo>
                    <a:pt x="1905" y="267"/>
                  </a:lnTo>
                  <a:lnTo>
                    <a:pt x="2040" y="310"/>
                  </a:lnTo>
                  <a:lnTo>
                    <a:pt x="2182" y="348"/>
                  </a:lnTo>
                  <a:lnTo>
                    <a:pt x="2285" y="381"/>
                  </a:lnTo>
                  <a:lnTo>
                    <a:pt x="2382" y="408"/>
                  </a:lnTo>
                  <a:lnTo>
                    <a:pt x="2464" y="435"/>
                  </a:lnTo>
                  <a:lnTo>
                    <a:pt x="2540" y="462"/>
                  </a:lnTo>
                  <a:lnTo>
                    <a:pt x="2605" y="484"/>
                  </a:lnTo>
                  <a:lnTo>
                    <a:pt x="2659" y="506"/>
                  </a:lnTo>
                  <a:lnTo>
                    <a:pt x="2708" y="528"/>
                  </a:lnTo>
                  <a:lnTo>
                    <a:pt x="2740" y="544"/>
                  </a:lnTo>
                  <a:lnTo>
                    <a:pt x="2768" y="560"/>
                  </a:lnTo>
                  <a:lnTo>
                    <a:pt x="2784" y="577"/>
                  </a:lnTo>
                  <a:lnTo>
                    <a:pt x="2795" y="593"/>
                  </a:lnTo>
                  <a:lnTo>
                    <a:pt x="2800" y="615"/>
                  </a:lnTo>
                  <a:lnTo>
                    <a:pt x="2795" y="642"/>
                  </a:lnTo>
                  <a:lnTo>
                    <a:pt x="2784" y="664"/>
                  </a:lnTo>
                  <a:lnTo>
                    <a:pt x="2762" y="691"/>
                  </a:lnTo>
                  <a:lnTo>
                    <a:pt x="2730" y="713"/>
                  </a:lnTo>
                  <a:lnTo>
                    <a:pt x="2692" y="735"/>
                  </a:lnTo>
                  <a:lnTo>
                    <a:pt x="2643" y="756"/>
                  </a:lnTo>
                  <a:lnTo>
                    <a:pt x="2589" y="778"/>
                  </a:lnTo>
                  <a:lnTo>
                    <a:pt x="2529" y="800"/>
                  </a:lnTo>
                  <a:lnTo>
                    <a:pt x="2458" y="822"/>
                  </a:lnTo>
                  <a:lnTo>
                    <a:pt x="2382" y="843"/>
                  </a:lnTo>
                  <a:lnTo>
                    <a:pt x="2301" y="865"/>
                  </a:lnTo>
                  <a:lnTo>
                    <a:pt x="2214" y="887"/>
                  </a:lnTo>
                  <a:lnTo>
                    <a:pt x="2030" y="930"/>
                  </a:lnTo>
                  <a:lnTo>
                    <a:pt x="1823" y="979"/>
                  </a:lnTo>
                  <a:lnTo>
                    <a:pt x="1606" y="1034"/>
                  </a:lnTo>
                  <a:lnTo>
                    <a:pt x="1378" y="1094"/>
                  </a:lnTo>
                  <a:lnTo>
                    <a:pt x="1145" y="1164"/>
                  </a:lnTo>
                  <a:lnTo>
                    <a:pt x="912" y="1241"/>
                  </a:lnTo>
                  <a:lnTo>
                    <a:pt x="673" y="1328"/>
                  </a:lnTo>
                  <a:lnTo>
                    <a:pt x="440" y="1431"/>
                  </a:lnTo>
                  <a:lnTo>
                    <a:pt x="217" y="1545"/>
                  </a:lnTo>
                  <a:lnTo>
                    <a:pt x="0" y="1671"/>
                  </a:lnTo>
                  <a:lnTo>
                    <a:pt x="353" y="1671"/>
                  </a:lnTo>
                  <a:lnTo>
                    <a:pt x="554" y="1567"/>
                  </a:lnTo>
                  <a:lnTo>
                    <a:pt x="754" y="1469"/>
                  </a:lnTo>
                  <a:lnTo>
                    <a:pt x="955" y="1388"/>
                  </a:lnTo>
                  <a:lnTo>
                    <a:pt x="1145" y="1311"/>
                  </a:lnTo>
                  <a:lnTo>
                    <a:pt x="1335" y="1241"/>
                  </a:lnTo>
                  <a:lnTo>
                    <a:pt x="1519" y="1186"/>
                  </a:lnTo>
                  <a:lnTo>
                    <a:pt x="1693" y="1132"/>
                  </a:lnTo>
                  <a:lnTo>
                    <a:pt x="1861" y="1083"/>
                  </a:lnTo>
                  <a:lnTo>
                    <a:pt x="2019" y="1045"/>
                  </a:lnTo>
                  <a:lnTo>
                    <a:pt x="2165" y="1007"/>
                  </a:lnTo>
                  <a:lnTo>
                    <a:pt x="2301" y="974"/>
                  </a:lnTo>
                  <a:lnTo>
                    <a:pt x="2426" y="947"/>
                  </a:lnTo>
                  <a:lnTo>
                    <a:pt x="2534" y="914"/>
                  </a:lnTo>
                  <a:lnTo>
                    <a:pt x="2626" y="892"/>
                  </a:lnTo>
                  <a:lnTo>
                    <a:pt x="2702" y="865"/>
                  </a:lnTo>
                  <a:lnTo>
                    <a:pt x="2762" y="838"/>
                  </a:lnTo>
                  <a:lnTo>
                    <a:pt x="2800" y="816"/>
                  </a:lnTo>
                  <a:lnTo>
                    <a:pt x="2827" y="794"/>
                  </a:lnTo>
                  <a:lnTo>
                    <a:pt x="2849" y="767"/>
                  </a:lnTo>
                  <a:lnTo>
                    <a:pt x="2865" y="745"/>
                  </a:lnTo>
                  <a:lnTo>
                    <a:pt x="2876" y="724"/>
                  </a:lnTo>
                  <a:lnTo>
                    <a:pt x="2882" y="702"/>
                  </a:lnTo>
                  <a:lnTo>
                    <a:pt x="2876" y="658"/>
                  </a:lnTo>
                  <a:lnTo>
                    <a:pt x="2854" y="620"/>
                  </a:lnTo>
                  <a:lnTo>
                    <a:pt x="2833" y="588"/>
                  </a:lnTo>
                  <a:lnTo>
                    <a:pt x="2800" y="560"/>
                  </a:lnTo>
                  <a:lnTo>
                    <a:pt x="2773" y="544"/>
                  </a:lnTo>
                  <a:lnTo>
                    <a:pt x="2773" y="544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766" name="Freeform 6"/>
            <p:cNvSpPr>
              <a:spLocks/>
            </p:cNvSpPr>
            <p:nvPr userDrawn="1"/>
          </p:nvSpPr>
          <p:spPr bwMode="hidden">
            <a:xfrm>
              <a:off x="4170" y="2671"/>
              <a:ext cx="1259" cy="811"/>
            </a:xfrm>
            <a:custGeom>
              <a:avLst/>
              <a:gdLst>
                <a:gd name="T0" fmla="*/ 1259 w 1259"/>
                <a:gd name="T1" fmla="*/ 615 h 811"/>
                <a:gd name="T2" fmla="*/ 1248 w 1259"/>
                <a:gd name="T3" fmla="*/ 588 h 811"/>
                <a:gd name="T4" fmla="*/ 1237 w 1259"/>
                <a:gd name="T5" fmla="*/ 566 h 811"/>
                <a:gd name="T6" fmla="*/ 1216 w 1259"/>
                <a:gd name="T7" fmla="*/ 539 h 811"/>
                <a:gd name="T8" fmla="*/ 1188 w 1259"/>
                <a:gd name="T9" fmla="*/ 517 h 811"/>
                <a:gd name="T10" fmla="*/ 1123 w 1259"/>
                <a:gd name="T11" fmla="*/ 479 h 811"/>
                <a:gd name="T12" fmla="*/ 1042 w 1259"/>
                <a:gd name="T13" fmla="*/ 441 h 811"/>
                <a:gd name="T14" fmla="*/ 944 w 1259"/>
                <a:gd name="T15" fmla="*/ 408 h 811"/>
                <a:gd name="T16" fmla="*/ 841 w 1259"/>
                <a:gd name="T17" fmla="*/ 381 h 811"/>
                <a:gd name="T18" fmla="*/ 727 w 1259"/>
                <a:gd name="T19" fmla="*/ 348 h 811"/>
                <a:gd name="T20" fmla="*/ 613 w 1259"/>
                <a:gd name="T21" fmla="*/ 321 h 811"/>
                <a:gd name="T22" fmla="*/ 499 w 1259"/>
                <a:gd name="T23" fmla="*/ 294 h 811"/>
                <a:gd name="T24" fmla="*/ 391 w 1259"/>
                <a:gd name="T25" fmla="*/ 261 h 811"/>
                <a:gd name="T26" fmla="*/ 288 w 1259"/>
                <a:gd name="T27" fmla="*/ 229 h 811"/>
                <a:gd name="T28" fmla="*/ 195 w 1259"/>
                <a:gd name="T29" fmla="*/ 196 h 811"/>
                <a:gd name="T30" fmla="*/ 119 w 1259"/>
                <a:gd name="T31" fmla="*/ 152 h 811"/>
                <a:gd name="T32" fmla="*/ 54 w 1259"/>
                <a:gd name="T33" fmla="*/ 109 h 811"/>
                <a:gd name="T34" fmla="*/ 33 w 1259"/>
                <a:gd name="T35" fmla="*/ 87 h 811"/>
                <a:gd name="T36" fmla="*/ 16 w 1259"/>
                <a:gd name="T37" fmla="*/ 60 h 811"/>
                <a:gd name="T38" fmla="*/ 5 w 1259"/>
                <a:gd name="T39" fmla="*/ 33 h 811"/>
                <a:gd name="T40" fmla="*/ 0 w 1259"/>
                <a:gd name="T41" fmla="*/ 0 h 811"/>
                <a:gd name="T42" fmla="*/ 0 w 1259"/>
                <a:gd name="T43" fmla="*/ 6 h 811"/>
                <a:gd name="T44" fmla="*/ 0 w 1259"/>
                <a:gd name="T45" fmla="*/ 11 h 811"/>
                <a:gd name="T46" fmla="*/ 0 w 1259"/>
                <a:gd name="T47" fmla="*/ 38 h 811"/>
                <a:gd name="T48" fmla="*/ 5 w 1259"/>
                <a:gd name="T49" fmla="*/ 60 h 811"/>
                <a:gd name="T50" fmla="*/ 16 w 1259"/>
                <a:gd name="T51" fmla="*/ 87 h 811"/>
                <a:gd name="T52" fmla="*/ 33 w 1259"/>
                <a:gd name="T53" fmla="*/ 114 h 811"/>
                <a:gd name="T54" fmla="*/ 54 w 1259"/>
                <a:gd name="T55" fmla="*/ 142 h 811"/>
                <a:gd name="T56" fmla="*/ 87 w 1259"/>
                <a:gd name="T57" fmla="*/ 174 h 811"/>
                <a:gd name="T58" fmla="*/ 125 w 1259"/>
                <a:gd name="T59" fmla="*/ 207 h 811"/>
                <a:gd name="T60" fmla="*/ 179 w 1259"/>
                <a:gd name="T61" fmla="*/ 240 h 811"/>
                <a:gd name="T62" fmla="*/ 244 w 1259"/>
                <a:gd name="T63" fmla="*/ 278 h 811"/>
                <a:gd name="T64" fmla="*/ 326 w 1259"/>
                <a:gd name="T65" fmla="*/ 310 h 811"/>
                <a:gd name="T66" fmla="*/ 418 w 1259"/>
                <a:gd name="T67" fmla="*/ 348 h 811"/>
                <a:gd name="T68" fmla="*/ 526 w 1259"/>
                <a:gd name="T69" fmla="*/ 381 h 811"/>
                <a:gd name="T70" fmla="*/ 657 w 1259"/>
                <a:gd name="T71" fmla="*/ 414 h 811"/>
                <a:gd name="T72" fmla="*/ 749 w 1259"/>
                <a:gd name="T73" fmla="*/ 435 h 811"/>
                <a:gd name="T74" fmla="*/ 830 w 1259"/>
                <a:gd name="T75" fmla="*/ 463 h 811"/>
                <a:gd name="T76" fmla="*/ 901 w 1259"/>
                <a:gd name="T77" fmla="*/ 490 h 811"/>
                <a:gd name="T78" fmla="*/ 966 w 1259"/>
                <a:gd name="T79" fmla="*/ 512 h 811"/>
                <a:gd name="T80" fmla="*/ 1015 w 1259"/>
                <a:gd name="T81" fmla="*/ 539 h 811"/>
                <a:gd name="T82" fmla="*/ 1053 w 1259"/>
                <a:gd name="T83" fmla="*/ 566 h 811"/>
                <a:gd name="T84" fmla="*/ 1080 w 1259"/>
                <a:gd name="T85" fmla="*/ 593 h 811"/>
                <a:gd name="T86" fmla="*/ 1102 w 1259"/>
                <a:gd name="T87" fmla="*/ 620 h 811"/>
                <a:gd name="T88" fmla="*/ 1112 w 1259"/>
                <a:gd name="T89" fmla="*/ 648 h 811"/>
                <a:gd name="T90" fmla="*/ 1118 w 1259"/>
                <a:gd name="T91" fmla="*/ 675 h 811"/>
                <a:gd name="T92" fmla="*/ 1112 w 1259"/>
                <a:gd name="T93" fmla="*/ 697 h 811"/>
                <a:gd name="T94" fmla="*/ 1096 w 1259"/>
                <a:gd name="T95" fmla="*/ 724 h 811"/>
                <a:gd name="T96" fmla="*/ 1080 w 1259"/>
                <a:gd name="T97" fmla="*/ 746 h 811"/>
                <a:gd name="T98" fmla="*/ 1053 w 1259"/>
                <a:gd name="T99" fmla="*/ 767 h 811"/>
                <a:gd name="T100" fmla="*/ 1015 w 1259"/>
                <a:gd name="T101" fmla="*/ 789 h 811"/>
                <a:gd name="T102" fmla="*/ 977 w 1259"/>
                <a:gd name="T103" fmla="*/ 811 h 811"/>
                <a:gd name="T104" fmla="*/ 1047 w 1259"/>
                <a:gd name="T105" fmla="*/ 789 h 811"/>
                <a:gd name="T106" fmla="*/ 1107 w 1259"/>
                <a:gd name="T107" fmla="*/ 767 h 811"/>
                <a:gd name="T108" fmla="*/ 1156 w 1259"/>
                <a:gd name="T109" fmla="*/ 746 h 811"/>
                <a:gd name="T110" fmla="*/ 1199 w 1259"/>
                <a:gd name="T111" fmla="*/ 724 h 811"/>
                <a:gd name="T112" fmla="*/ 1226 w 1259"/>
                <a:gd name="T113" fmla="*/ 702 h 811"/>
                <a:gd name="T114" fmla="*/ 1248 w 1259"/>
                <a:gd name="T115" fmla="*/ 675 h 811"/>
                <a:gd name="T116" fmla="*/ 1259 w 1259"/>
                <a:gd name="T117" fmla="*/ 648 h 811"/>
                <a:gd name="T118" fmla="*/ 1259 w 1259"/>
                <a:gd name="T119" fmla="*/ 615 h 811"/>
                <a:gd name="T120" fmla="*/ 1259 w 1259"/>
                <a:gd name="T121" fmla="*/ 61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9" h="811">
                  <a:moveTo>
                    <a:pt x="1259" y="615"/>
                  </a:moveTo>
                  <a:lnTo>
                    <a:pt x="1248" y="588"/>
                  </a:lnTo>
                  <a:lnTo>
                    <a:pt x="1237" y="566"/>
                  </a:lnTo>
                  <a:lnTo>
                    <a:pt x="1216" y="539"/>
                  </a:lnTo>
                  <a:lnTo>
                    <a:pt x="1188" y="517"/>
                  </a:lnTo>
                  <a:lnTo>
                    <a:pt x="1123" y="479"/>
                  </a:lnTo>
                  <a:lnTo>
                    <a:pt x="1042" y="441"/>
                  </a:lnTo>
                  <a:lnTo>
                    <a:pt x="944" y="408"/>
                  </a:lnTo>
                  <a:lnTo>
                    <a:pt x="841" y="381"/>
                  </a:lnTo>
                  <a:lnTo>
                    <a:pt x="727" y="348"/>
                  </a:lnTo>
                  <a:lnTo>
                    <a:pt x="613" y="321"/>
                  </a:lnTo>
                  <a:lnTo>
                    <a:pt x="499" y="294"/>
                  </a:lnTo>
                  <a:lnTo>
                    <a:pt x="391" y="261"/>
                  </a:lnTo>
                  <a:lnTo>
                    <a:pt x="288" y="229"/>
                  </a:lnTo>
                  <a:lnTo>
                    <a:pt x="195" y="196"/>
                  </a:lnTo>
                  <a:lnTo>
                    <a:pt x="119" y="152"/>
                  </a:lnTo>
                  <a:lnTo>
                    <a:pt x="54" y="109"/>
                  </a:lnTo>
                  <a:lnTo>
                    <a:pt x="33" y="87"/>
                  </a:lnTo>
                  <a:lnTo>
                    <a:pt x="16" y="60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5" y="60"/>
                  </a:lnTo>
                  <a:lnTo>
                    <a:pt x="16" y="87"/>
                  </a:lnTo>
                  <a:lnTo>
                    <a:pt x="33" y="114"/>
                  </a:lnTo>
                  <a:lnTo>
                    <a:pt x="54" y="142"/>
                  </a:lnTo>
                  <a:lnTo>
                    <a:pt x="87" y="174"/>
                  </a:lnTo>
                  <a:lnTo>
                    <a:pt x="125" y="207"/>
                  </a:lnTo>
                  <a:lnTo>
                    <a:pt x="179" y="240"/>
                  </a:lnTo>
                  <a:lnTo>
                    <a:pt x="244" y="278"/>
                  </a:lnTo>
                  <a:lnTo>
                    <a:pt x="326" y="310"/>
                  </a:lnTo>
                  <a:lnTo>
                    <a:pt x="418" y="348"/>
                  </a:lnTo>
                  <a:lnTo>
                    <a:pt x="526" y="381"/>
                  </a:lnTo>
                  <a:lnTo>
                    <a:pt x="657" y="414"/>
                  </a:lnTo>
                  <a:lnTo>
                    <a:pt x="749" y="435"/>
                  </a:lnTo>
                  <a:lnTo>
                    <a:pt x="830" y="463"/>
                  </a:lnTo>
                  <a:lnTo>
                    <a:pt x="901" y="490"/>
                  </a:lnTo>
                  <a:lnTo>
                    <a:pt x="966" y="512"/>
                  </a:lnTo>
                  <a:lnTo>
                    <a:pt x="1015" y="539"/>
                  </a:lnTo>
                  <a:lnTo>
                    <a:pt x="1053" y="566"/>
                  </a:lnTo>
                  <a:lnTo>
                    <a:pt x="1080" y="593"/>
                  </a:lnTo>
                  <a:lnTo>
                    <a:pt x="1102" y="620"/>
                  </a:lnTo>
                  <a:lnTo>
                    <a:pt x="1112" y="648"/>
                  </a:lnTo>
                  <a:lnTo>
                    <a:pt x="1118" y="675"/>
                  </a:lnTo>
                  <a:lnTo>
                    <a:pt x="1112" y="697"/>
                  </a:lnTo>
                  <a:lnTo>
                    <a:pt x="1096" y="724"/>
                  </a:lnTo>
                  <a:lnTo>
                    <a:pt x="1080" y="746"/>
                  </a:lnTo>
                  <a:lnTo>
                    <a:pt x="1053" y="767"/>
                  </a:lnTo>
                  <a:lnTo>
                    <a:pt x="1015" y="789"/>
                  </a:lnTo>
                  <a:lnTo>
                    <a:pt x="977" y="811"/>
                  </a:lnTo>
                  <a:lnTo>
                    <a:pt x="1047" y="789"/>
                  </a:lnTo>
                  <a:lnTo>
                    <a:pt x="1107" y="767"/>
                  </a:lnTo>
                  <a:lnTo>
                    <a:pt x="1156" y="746"/>
                  </a:lnTo>
                  <a:lnTo>
                    <a:pt x="1199" y="724"/>
                  </a:lnTo>
                  <a:lnTo>
                    <a:pt x="1226" y="702"/>
                  </a:lnTo>
                  <a:lnTo>
                    <a:pt x="1248" y="675"/>
                  </a:lnTo>
                  <a:lnTo>
                    <a:pt x="1259" y="648"/>
                  </a:lnTo>
                  <a:lnTo>
                    <a:pt x="1259" y="615"/>
                  </a:lnTo>
                  <a:lnTo>
                    <a:pt x="1259" y="615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767" name="Freeform 7"/>
            <p:cNvSpPr>
              <a:spLocks/>
            </p:cNvSpPr>
            <p:nvPr userDrawn="1"/>
          </p:nvSpPr>
          <p:spPr bwMode="hidden">
            <a:xfrm>
              <a:off x="2900" y="3346"/>
              <a:ext cx="2849" cy="969"/>
            </a:xfrm>
            <a:custGeom>
              <a:avLst/>
              <a:gdLst>
                <a:gd name="T0" fmla="*/ 92 w 2849"/>
                <a:gd name="T1" fmla="*/ 958 h 969"/>
                <a:gd name="T2" fmla="*/ 0 w 2849"/>
                <a:gd name="T3" fmla="*/ 969 h 969"/>
                <a:gd name="T4" fmla="*/ 391 w 2849"/>
                <a:gd name="T5" fmla="*/ 969 h 969"/>
                <a:gd name="T6" fmla="*/ 434 w 2849"/>
                <a:gd name="T7" fmla="*/ 947 h 969"/>
                <a:gd name="T8" fmla="*/ 483 w 2849"/>
                <a:gd name="T9" fmla="*/ 914 h 969"/>
                <a:gd name="T10" fmla="*/ 554 w 2849"/>
                <a:gd name="T11" fmla="*/ 876 h 969"/>
                <a:gd name="T12" fmla="*/ 635 w 2849"/>
                <a:gd name="T13" fmla="*/ 838 h 969"/>
                <a:gd name="T14" fmla="*/ 727 w 2849"/>
                <a:gd name="T15" fmla="*/ 794 h 969"/>
                <a:gd name="T16" fmla="*/ 836 w 2849"/>
                <a:gd name="T17" fmla="*/ 745 h 969"/>
                <a:gd name="T18" fmla="*/ 961 w 2849"/>
                <a:gd name="T19" fmla="*/ 696 h 969"/>
                <a:gd name="T20" fmla="*/ 1102 w 2849"/>
                <a:gd name="T21" fmla="*/ 642 h 969"/>
                <a:gd name="T22" fmla="*/ 1259 w 2849"/>
                <a:gd name="T23" fmla="*/ 582 h 969"/>
                <a:gd name="T24" fmla="*/ 1433 w 2849"/>
                <a:gd name="T25" fmla="*/ 522 h 969"/>
                <a:gd name="T26" fmla="*/ 1623 w 2849"/>
                <a:gd name="T27" fmla="*/ 462 h 969"/>
                <a:gd name="T28" fmla="*/ 1829 w 2849"/>
                <a:gd name="T29" fmla="*/ 403 h 969"/>
                <a:gd name="T30" fmla="*/ 2057 w 2849"/>
                <a:gd name="T31" fmla="*/ 343 h 969"/>
                <a:gd name="T32" fmla="*/ 2301 w 2849"/>
                <a:gd name="T33" fmla="*/ 283 h 969"/>
                <a:gd name="T34" fmla="*/ 2567 w 2849"/>
                <a:gd name="T35" fmla="*/ 223 h 969"/>
                <a:gd name="T36" fmla="*/ 2849 w 2849"/>
                <a:gd name="T37" fmla="*/ 163 h 969"/>
                <a:gd name="T38" fmla="*/ 2849 w 2849"/>
                <a:gd name="T39" fmla="*/ 0 h 969"/>
                <a:gd name="T40" fmla="*/ 2817 w 2849"/>
                <a:gd name="T41" fmla="*/ 16 h 969"/>
                <a:gd name="T42" fmla="*/ 2773 w 2849"/>
                <a:gd name="T43" fmla="*/ 33 h 969"/>
                <a:gd name="T44" fmla="*/ 2719 w 2849"/>
                <a:gd name="T45" fmla="*/ 54 h 969"/>
                <a:gd name="T46" fmla="*/ 2648 w 2849"/>
                <a:gd name="T47" fmla="*/ 76 h 969"/>
                <a:gd name="T48" fmla="*/ 2572 w 2849"/>
                <a:gd name="T49" fmla="*/ 98 h 969"/>
                <a:gd name="T50" fmla="*/ 2491 w 2849"/>
                <a:gd name="T51" fmla="*/ 120 h 969"/>
                <a:gd name="T52" fmla="*/ 2399 w 2849"/>
                <a:gd name="T53" fmla="*/ 147 h 969"/>
                <a:gd name="T54" fmla="*/ 2301 w 2849"/>
                <a:gd name="T55" fmla="*/ 169 h 969"/>
                <a:gd name="T56" fmla="*/ 2095 w 2849"/>
                <a:gd name="T57" fmla="*/ 223 h 969"/>
                <a:gd name="T58" fmla="*/ 1889 w 2849"/>
                <a:gd name="T59" fmla="*/ 277 h 969"/>
                <a:gd name="T60" fmla="*/ 1688 w 2849"/>
                <a:gd name="T61" fmla="*/ 326 h 969"/>
                <a:gd name="T62" fmla="*/ 1590 w 2849"/>
                <a:gd name="T63" fmla="*/ 354 h 969"/>
                <a:gd name="T64" fmla="*/ 1503 w 2849"/>
                <a:gd name="T65" fmla="*/ 381 h 969"/>
                <a:gd name="T66" fmla="*/ 1107 w 2849"/>
                <a:gd name="T67" fmla="*/ 506 h 969"/>
                <a:gd name="T68" fmla="*/ 912 w 2849"/>
                <a:gd name="T69" fmla="*/ 577 h 969"/>
                <a:gd name="T70" fmla="*/ 727 w 2849"/>
                <a:gd name="T71" fmla="*/ 647 h 969"/>
                <a:gd name="T72" fmla="*/ 548 w 2849"/>
                <a:gd name="T73" fmla="*/ 718 h 969"/>
                <a:gd name="T74" fmla="*/ 380 w 2849"/>
                <a:gd name="T75" fmla="*/ 794 h 969"/>
                <a:gd name="T76" fmla="*/ 228 w 2849"/>
                <a:gd name="T77" fmla="*/ 876 h 969"/>
                <a:gd name="T78" fmla="*/ 92 w 2849"/>
                <a:gd name="T79" fmla="*/ 958 h 969"/>
                <a:gd name="T80" fmla="*/ 92 w 2849"/>
                <a:gd name="T81" fmla="*/ 95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9" h="969">
                  <a:moveTo>
                    <a:pt x="92" y="958"/>
                  </a:moveTo>
                  <a:lnTo>
                    <a:pt x="0" y="969"/>
                  </a:lnTo>
                  <a:lnTo>
                    <a:pt x="391" y="969"/>
                  </a:lnTo>
                  <a:lnTo>
                    <a:pt x="434" y="947"/>
                  </a:lnTo>
                  <a:lnTo>
                    <a:pt x="483" y="914"/>
                  </a:lnTo>
                  <a:lnTo>
                    <a:pt x="554" y="876"/>
                  </a:lnTo>
                  <a:lnTo>
                    <a:pt x="635" y="838"/>
                  </a:lnTo>
                  <a:lnTo>
                    <a:pt x="727" y="794"/>
                  </a:lnTo>
                  <a:lnTo>
                    <a:pt x="836" y="745"/>
                  </a:lnTo>
                  <a:lnTo>
                    <a:pt x="961" y="696"/>
                  </a:lnTo>
                  <a:lnTo>
                    <a:pt x="1102" y="642"/>
                  </a:lnTo>
                  <a:lnTo>
                    <a:pt x="1259" y="582"/>
                  </a:lnTo>
                  <a:lnTo>
                    <a:pt x="1433" y="522"/>
                  </a:lnTo>
                  <a:lnTo>
                    <a:pt x="1623" y="462"/>
                  </a:lnTo>
                  <a:lnTo>
                    <a:pt x="1829" y="403"/>
                  </a:lnTo>
                  <a:lnTo>
                    <a:pt x="2057" y="343"/>
                  </a:lnTo>
                  <a:lnTo>
                    <a:pt x="2301" y="283"/>
                  </a:lnTo>
                  <a:lnTo>
                    <a:pt x="2567" y="223"/>
                  </a:lnTo>
                  <a:lnTo>
                    <a:pt x="2849" y="163"/>
                  </a:lnTo>
                  <a:lnTo>
                    <a:pt x="2849" y="0"/>
                  </a:lnTo>
                  <a:lnTo>
                    <a:pt x="2817" y="16"/>
                  </a:lnTo>
                  <a:lnTo>
                    <a:pt x="2773" y="33"/>
                  </a:lnTo>
                  <a:lnTo>
                    <a:pt x="2719" y="54"/>
                  </a:lnTo>
                  <a:lnTo>
                    <a:pt x="2648" y="76"/>
                  </a:lnTo>
                  <a:lnTo>
                    <a:pt x="2572" y="98"/>
                  </a:lnTo>
                  <a:lnTo>
                    <a:pt x="2491" y="120"/>
                  </a:lnTo>
                  <a:lnTo>
                    <a:pt x="2399" y="147"/>
                  </a:lnTo>
                  <a:lnTo>
                    <a:pt x="2301" y="169"/>
                  </a:lnTo>
                  <a:lnTo>
                    <a:pt x="2095" y="223"/>
                  </a:lnTo>
                  <a:lnTo>
                    <a:pt x="1889" y="277"/>
                  </a:lnTo>
                  <a:lnTo>
                    <a:pt x="1688" y="326"/>
                  </a:lnTo>
                  <a:lnTo>
                    <a:pt x="1590" y="354"/>
                  </a:lnTo>
                  <a:lnTo>
                    <a:pt x="1503" y="381"/>
                  </a:lnTo>
                  <a:lnTo>
                    <a:pt x="1107" y="506"/>
                  </a:lnTo>
                  <a:lnTo>
                    <a:pt x="912" y="577"/>
                  </a:lnTo>
                  <a:lnTo>
                    <a:pt x="727" y="647"/>
                  </a:lnTo>
                  <a:lnTo>
                    <a:pt x="548" y="718"/>
                  </a:lnTo>
                  <a:lnTo>
                    <a:pt x="380" y="794"/>
                  </a:lnTo>
                  <a:lnTo>
                    <a:pt x="228" y="876"/>
                  </a:lnTo>
                  <a:lnTo>
                    <a:pt x="92" y="958"/>
                  </a:lnTo>
                  <a:lnTo>
                    <a:pt x="92" y="95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117768" name="Freeform 8"/>
            <p:cNvSpPr>
              <a:spLocks/>
            </p:cNvSpPr>
            <p:nvPr userDrawn="1"/>
          </p:nvSpPr>
          <p:spPr bwMode="hidden">
            <a:xfrm>
              <a:off x="2748" y="2230"/>
              <a:ext cx="3007" cy="2085"/>
            </a:xfrm>
            <a:custGeom>
              <a:avLst/>
              <a:gdLst>
                <a:gd name="T0" fmla="*/ 1433 w 3007"/>
                <a:gd name="T1" fmla="*/ 474 h 2085"/>
                <a:gd name="T2" fmla="*/ 1460 w 3007"/>
                <a:gd name="T3" fmla="*/ 528 h 2085"/>
                <a:gd name="T4" fmla="*/ 1541 w 3007"/>
                <a:gd name="T5" fmla="*/ 593 h 2085"/>
                <a:gd name="T6" fmla="*/ 1715 w 3007"/>
                <a:gd name="T7" fmla="*/ 670 h 2085"/>
                <a:gd name="T8" fmla="*/ 1927 w 3007"/>
                <a:gd name="T9" fmla="*/ 735 h 2085"/>
                <a:gd name="T10" fmla="*/ 2155 w 3007"/>
                <a:gd name="T11" fmla="*/ 789 h 2085"/>
                <a:gd name="T12" fmla="*/ 2372 w 3007"/>
                <a:gd name="T13" fmla="*/ 849 h 2085"/>
                <a:gd name="T14" fmla="*/ 2551 w 3007"/>
                <a:gd name="T15" fmla="*/ 920 h 2085"/>
                <a:gd name="T16" fmla="*/ 2638 w 3007"/>
                <a:gd name="T17" fmla="*/ 980 h 2085"/>
                <a:gd name="T18" fmla="*/ 2676 w 3007"/>
                <a:gd name="T19" fmla="*/ 1029 h 2085"/>
                <a:gd name="T20" fmla="*/ 2681 w 3007"/>
                <a:gd name="T21" fmla="*/ 1083 h 2085"/>
                <a:gd name="T22" fmla="*/ 2665 w 3007"/>
                <a:gd name="T23" fmla="*/ 1127 h 2085"/>
                <a:gd name="T24" fmla="*/ 2616 w 3007"/>
                <a:gd name="T25" fmla="*/ 1170 h 2085"/>
                <a:gd name="T26" fmla="*/ 2545 w 3007"/>
                <a:gd name="T27" fmla="*/ 1208 h 2085"/>
                <a:gd name="T28" fmla="*/ 2448 w 3007"/>
                <a:gd name="T29" fmla="*/ 1241 h 2085"/>
                <a:gd name="T30" fmla="*/ 2328 w 3007"/>
                <a:gd name="T31" fmla="*/ 1274 h 2085"/>
                <a:gd name="T32" fmla="*/ 2106 w 3007"/>
                <a:gd name="T33" fmla="*/ 1328 h 2085"/>
                <a:gd name="T34" fmla="*/ 1742 w 3007"/>
                <a:gd name="T35" fmla="*/ 1421 h 2085"/>
                <a:gd name="T36" fmla="*/ 1308 w 3007"/>
                <a:gd name="T37" fmla="*/ 1540 h 2085"/>
                <a:gd name="T38" fmla="*/ 820 w 3007"/>
                <a:gd name="T39" fmla="*/ 1709 h 2085"/>
                <a:gd name="T40" fmla="*/ 282 w 3007"/>
                <a:gd name="T41" fmla="*/ 1943 h 2085"/>
                <a:gd name="T42" fmla="*/ 152 w 3007"/>
                <a:gd name="T43" fmla="*/ 2085 h 2085"/>
                <a:gd name="T44" fmla="*/ 386 w 3007"/>
                <a:gd name="T45" fmla="*/ 1992 h 2085"/>
                <a:gd name="T46" fmla="*/ 700 w 3007"/>
                <a:gd name="T47" fmla="*/ 1834 h 2085"/>
                <a:gd name="T48" fmla="*/ 1064 w 3007"/>
                <a:gd name="T49" fmla="*/ 1693 h 2085"/>
                <a:gd name="T50" fmla="*/ 1661 w 3007"/>
                <a:gd name="T51" fmla="*/ 1497 h 2085"/>
                <a:gd name="T52" fmla="*/ 1845 w 3007"/>
                <a:gd name="T53" fmla="*/ 1442 h 2085"/>
                <a:gd name="T54" fmla="*/ 2252 w 3007"/>
                <a:gd name="T55" fmla="*/ 1339 h 2085"/>
                <a:gd name="T56" fmla="*/ 2551 w 3007"/>
                <a:gd name="T57" fmla="*/ 1263 h 2085"/>
                <a:gd name="T58" fmla="*/ 2730 w 3007"/>
                <a:gd name="T59" fmla="*/ 1214 h 2085"/>
                <a:gd name="T60" fmla="*/ 2876 w 3007"/>
                <a:gd name="T61" fmla="*/ 1170 h 2085"/>
                <a:gd name="T62" fmla="*/ 2974 w 3007"/>
                <a:gd name="T63" fmla="*/ 1132 h 2085"/>
                <a:gd name="T64" fmla="*/ 3007 w 3007"/>
                <a:gd name="T65" fmla="*/ 871 h 2085"/>
                <a:gd name="T66" fmla="*/ 2860 w 3007"/>
                <a:gd name="T67" fmla="*/ 844 h 2085"/>
                <a:gd name="T68" fmla="*/ 2670 w 3007"/>
                <a:gd name="T69" fmla="*/ 806 h 2085"/>
                <a:gd name="T70" fmla="*/ 2458 w 3007"/>
                <a:gd name="T71" fmla="*/ 757 h 2085"/>
                <a:gd name="T72" fmla="*/ 2138 w 3007"/>
                <a:gd name="T73" fmla="*/ 670 h 2085"/>
                <a:gd name="T74" fmla="*/ 1959 w 3007"/>
                <a:gd name="T75" fmla="*/ 604 h 2085"/>
                <a:gd name="T76" fmla="*/ 1824 w 3007"/>
                <a:gd name="T77" fmla="*/ 534 h 2085"/>
                <a:gd name="T78" fmla="*/ 1769 w 3007"/>
                <a:gd name="T79" fmla="*/ 474 h 2085"/>
                <a:gd name="T80" fmla="*/ 1753 w 3007"/>
                <a:gd name="T81" fmla="*/ 436 h 2085"/>
                <a:gd name="T82" fmla="*/ 1780 w 3007"/>
                <a:gd name="T83" fmla="*/ 381 h 2085"/>
                <a:gd name="T84" fmla="*/ 1862 w 3007"/>
                <a:gd name="T85" fmla="*/ 316 h 2085"/>
                <a:gd name="T86" fmla="*/ 1986 w 3007"/>
                <a:gd name="T87" fmla="*/ 267 h 2085"/>
                <a:gd name="T88" fmla="*/ 2149 w 3007"/>
                <a:gd name="T89" fmla="*/ 229 h 2085"/>
                <a:gd name="T90" fmla="*/ 2431 w 3007"/>
                <a:gd name="T91" fmla="*/ 180 h 2085"/>
                <a:gd name="T92" fmla="*/ 2827 w 3007"/>
                <a:gd name="T93" fmla="*/ 125 h 2085"/>
                <a:gd name="T94" fmla="*/ 3007 w 3007"/>
                <a:gd name="T95" fmla="*/ 87 h 2085"/>
                <a:gd name="T96" fmla="*/ 2909 w 3007"/>
                <a:gd name="T97" fmla="*/ 22 h 2085"/>
                <a:gd name="T98" fmla="*/ 2676 w 3007"/>
                <a:gd name="T99" fmla="*/ 66 h 2085"/>
                <a:gd name="T100" fmla="*/ 2285 w 3007"/>
                <a:gd name="T101" fmla="*/ 120 h 2085"/>
                <a:gd name="T102" fmla="*/ 2030 w 3007"/>
                <a:gd name="T103" fmla="*/ 158 h 2085"/>
                <a:gd name="T104" fmla="*/ 1791 w 3007"/>
                <a:gd name="T105" fmla="*/ 202 h 2085"/>
                <a:gd name="T106" fmla="*/ 1601 w 3007"/>
                <a:gd name="T107" fmla="*/ 261 h 2085"/>
                <a:gd name="T108" fmla="*/ 1471 w 3007"/>
                <a:gd name="T109" fmla="*/ 338 h 2085"/>
                <a:gd name="T110" fmla="*/ 1438 w 3007"/>
                <a:gd name="T111" fmla="*/ 387 h 2085"/>
                <a:gd name="T112" fmla="*/ 1427 w 3007"/>
                <a:gd name="T113" fmla="*/ 441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7" h="2085">
                  <a:moveTo>
                    <a:pt x="1427" y="441"/>
                  </a:moveTo>
                  <a:lnTo>
                    <a:pt x="1433" y="474"/>
                  </a:lnTo>
                  <a:lnTo>
                    <a:pt x="1444" y="501"/>
                  </a:lnTo>
                  <a:lnTo>
                    <a:pt x="1460" y="528"/>
                  </a:lnTo>
                  <a:lnTo>
                    <a:pt x="1482" y="550"/>
                  </a:lnTo>
                  <a:lnTo>
                    <a:pt x="1541" y="593"/>
                  </a:lnTo>
                  <a:lnTo>
                    <a:pt x="1623" y="637"/>
                  </a:lnTo>
                  <a:lnTo>
                    <a:pt x="1715" y="670"/>
                  </a:lnTo>
                  <a:lnTo>
                    <a:pt x="1818" y="702"/>
                  </a:lnTo>
                  <a:lnTo>
                    <a:pt x="1927" y="735"/>
                  </a:lnTo>
                  <a:lnTo>
                    <a:pt x="2041" y="762"/>
                  </a:lnTo>
                  <a:lnTo>
                    <a:pt x="2155" y="789"/>
                  </a:lnTo>
                  <a:lnTo>
                    <a:pt x="2269" y="822"/>
                  </a:lnTo>
                  <a:lnTo>
                    <a:pt x="2372" y="849"/>
                  </a:lnTo>
                  <a:lnTo>
                    <a:pt x="2464" y="882"/>
                  </a:lnTo>
                  <a:lnTo>
                    <a:pt x="2551" y="920"/>
                  </a:lnTo>
                  <a:lnTo>
                    <a:pt x="2616" y="958"/>
                  </a:lnTo>
                  <a:lnTo>
                    <a:pt x="2638" y="980"/>
                  </a:lnTo>
                  <a:lnTo>
                    <a:pt x="2659" y="1007"/>
                  </a:lnTo>
                  <a:lnTo>
                    <a:pt x="2676" y="1029"/>
                  </a:lnTo>
                  <a:lnTo>
                    <a:pt x="2681" y="1056"/>
                  </a:lnTo>
                  <a:lnTo>
                    <a:pt x="2681" y="1083"/>
                  </a:lnTo>
                  <a:lnTo>
                    <a:pt x="2676" y="1105"/>
                  </a:lnTo>
                  <a:lnTo>
                    <a:pt x="2665" y="1127"/>
                  </a:lnTo>
                  <a:lnTo>
                    <a:pt x="2643" y="1149"/>
                  </a:lnTo>
                  <a:lnTo>
                    <a:pt x="2616" y="1170"/>
                  </a:lnTo>
                  <a:lnTo>
                    <a:pt x="2583" y="1187"/>
                  </a:lnTo>
                  <a:lnTo>
                    <a:pt x="2545" y="1208"/>
                  </a:lnTo>
                  <a:lnTo>
                    <a:pt x="2502" y="1225"/>
                  </a:lnTo>
                  <a:lnTo>
                    <a:pt x="2448" y="1241"/>
                  </a:lnTo>
                  <a:lnTo>
                    <a:pt x="2388" y="1257"/>
                  </a:lnTo>
                  <a:lnTo>
                    <a:pt x="2328" y="1274"/>
                  </a:lnTo>
                  <a:lnTo>
                    <a:pt x="2258" y="1290"/>
                  </a:lnTo>
                  <a:lnTo>
                    <a:pt x="2106" y="1328"/>
                  </a:lnTo>
                  <a:lnTo>
                    <a:pt x="1932" y="1372"/>
                  </a:lnTo>
                  <a:lnTo>
                    <a:pt x="1742" y="1421"/>
                  </a:lnTo>
                  <a:lnTo>
                    <a:pt x="1531" y="1475"/>
                  </a:lnTo>
                  <a:lnTo>
                    <a:pt x="1308" y="1540"/>
                  </a:lnTo>
                  <a:lnTo>
                    <a:pt x="1069" y="1617"/>
                  </a:lnTo>
                  <a:lnTo>
                    <a:pt x="820" y="1709"/>
                  </a:lnTo>
                  <a:lnTo>
                    <a:pt x="554" y="1818"/>
                  </a:lnTo>
                  <a:lnTo>
                    <a:pt x="282" y="1943"/>
                  </a:lnTo>
                  <a:lnTo>
                    <a:pt x="0" y="2085"/>
                  </a:lnTo>
                  <a:lnTo>
                    <a:pt x="152" y="2085"/>
                  </a:lnTo>
                  <a:lnTo>
                    <a:pt x="244" y="2074"/>
                  </a:lnTo>
                  <a:lnTo>
                    <a:pt x="386" y="1992"/>
                  </a:lnTo>
                  <a:lnTo>
                    <a:pt x="537" y="1910"/>
                  </a:lnTo>
                  <a:lnTo>
                    <a:pt x="700" y="1834"/>
                  </a:lnTo>
                  <a:lnTo>
                    <a:pt x="879" y="1763"/>
                  </a:lnTo>
                  <a:lnTo>
                    <a:pt x="1064" y="1693"/>
                  </a:lnTo>
                  <a:lnTo>
                    <a:pt x="1259" y="1622"/>
                  </a:lnTo>
                  <a:lnTo>
                    <a:pt x="1661" y="1497"/>
                  </a:lnTo>
                  <a:lnTo>
                    <a:pt x="1748" y="1470"/>
                  </a:lnTo>
                  <a:lnTo>
                    <a:pt x="1845" y="1442"/>
                  </a:lnTo>
                  <a:lnTo>
                    <a:pt x="2046" y="1393"/>
                  </a:lnTo>
                  <a:lnTo>
                    <a:pt x="2252" y="1339"/>
                  </a:lnTo>
                  <a:lnTo>
                    <a:pt x="2458" y="1285"/>
                  </a:lnTo>
                  <a:lnTo>
                    <a:pt x="2551" y="1263"/>
                  </a:lnTo>
                  <a:lnTo>
                    <a:pt x="2643" y="1236"/>
                  </a:lnTo>
                  <a:lnTo>
                    <a:pt x="2730" y="1214"/>
                  </a:lnTo>
                  <a:lnTo>
                    <a:pt x="2806" y="1192"/>
                  </a:lnTo>
                  <a:lnTo>
                    <a:pt x="2876" y="1170"/>
                  </a:lnTo>
                  <a:lnTo>
                    <a:pt x="2931" y="1149"/>
                  </a:lnTo>
                  <a:lnTo>
                    <a:pt x="2974" y="1132"/>
                  </a:lnTo>
                  <a:lnTo>
                    <a:pt x="3007" y="1116"/>
                  </a:lnTo>
                  <a:lnTo>
                    <a:pt x="3007" y="871"/>
                  </a:lnTo>
                  <a:lnTo>
                    <a:pt x="2941" y="860"/>
                  </a:lnTo>
                  <a:lnTo>
                    <a:pt x="2860" y="844"/>
                  </a:lnTo>
                  <a:lnTo>
                    <a:pt x="2773" y="827"/>
                  </a:lnTo>
                  <a:lnTo>
                    <a:pt x="2670" y="806"/>
                  </a:lnTo>
                  <a:lnTo>
                    <a:pt x="2567" y="784"/>
                  </a:lnTo>
                  <a:lnTo>
                    <a:pt x="2458" y="757"/>
                  </a:lnTo>
                  <a:lnTo>
                    <a:pt x="2241" y="702"/>
                  </a:lnTo>
                  <a:lnTo>
                    <a:pt x="2138" y="670"/>
                  </a:lnTo>
                  <a:lnTo>
                    <a:pt x="2046" y="637"/>
                  </a:lnTo>
                  <a:lnTo>
                    <a:pt x="1959" y="604"/>
                  </a:lnTo>
                  <a:lnTo>
                    <a:pt x="1883" y="566"/>
                  </a:lnTo>
                  <a:lnTo>
                    <a:pt x="1824" y="534"/>
                  </a:lnTo>
                  <a:lnTo>
                    <a:pt x="1780" y="495"/>
                  </a:lnTo>
                  <a:lnTo>
                    <a:pt x="1769" y="474"/>
                  </a:lnTo>
                  <a:lnTo>
                    <a:pt x="1758" y="457"/>
                  </a:lnTo>
                  <a:lnTo>
                    <a:pt x="1753" y="436"/>
                  </a:lnTo>
                  <a:lnTo>
                    <a:pt x="1758" y="419"/>
                  </a:lnTo>
                  <a:lnTo>
                    <a:pt x="1780" y="381"/>
                  </a:lnTo>
                  <a:lnTo>
                    <a:pt x="1813" y="343"/>
                  </a:lnTo>
                  <a:lnTo>
                    <a:pt x="1862" y="316"/>
                  </a:lnTo>
                  <a:lnTo>
                    <a:pt x="1921" y="289"/>
                  </a:lnTo>
                  <a:lnTo>
                    <a:pt x="1986" y="267"/>
                  </a:lnTo>
                  <a:lnTo>
                    <a:pt x="2062" y="245"/>
                  </a:lnTo>
                  <a:lnTo>
                    <a:pt x="2149" y="229"/>
                  </a:lnTo>
                  <a:lnTo>
                    <a:pt x="2236" y="213"/>
                  </a:lnTo>
                  <a:lnTo>
                    <a:pt x="2431" y="180"/>
                  </a:lnTo>
                  <a:lnTo>
                    <a:pt x="2627" y="158"/>
                  </a:lnTo>
                  <a:lnTo>
                    <a:pt x="2827" y="125"/>
                  </a:lnTo>
                  <a:lnTo>
                    <a:pt x="2920" y="109"/>
                  </a:lnTo>
                  <a:lnTo>
                    <a:pt x="3007" y="87"/>
                  </a:lnTo>
                  <a:lnTo>
                    <a:pt x="3007" y="0"/>
                  </a:lnTo>
                  <a:lnTo>
                    <a:pt x="2909" y="22"/>
                  </a:lnTo>
                  <a:lnTo>
                    <a:pt x="2795" y="44"/>
                  </a:lnTo>
                  <a:lnTo>
                    <a:pt x="2676" y="66"/>
                  </a:lnTo>
                  <a:lnTo>
                    <a:pt x="2551" y="82"/>
                  </a:lnTo>
                  <a:lnTo>
                    <a:pt x="2285" y="120"/>
                  </a:lnTo>
                  <a:lnTo>
                    <a:pt x="2155" y="136"/>
                  </a:lnTo>
                  <a:lnTo>
                    <a:pt x="2030" y="158"/>
                  </a:lnTo>
                  <a:lnTo>
                    <a:pt x="1905" y="174"/>
                  </a:lnTo>
                  <a:lnTo>
                    <a:pt x="1791" y="202"/>
                  </a:lnTo>
                  <a:lnTo>
                    <a:pt x="1688" y="229"/>
                  </a:lnTo>
                  <a:lnTo>
                    <a:pt x="1601" y="261"/>
                  </a:lnTo>
                  <a:lnTo>
                    <a:pt x="1525" y="300"/>
                  </a:lnTo>
                  <a:lnTo>
                    <a:pt x="1471" y="338"/>
                  </a:lnTo>
                  <a:lnTo>
                    <a:pt x="1455" y="359"/>
                  </a:lnTo>
                  <a:lnTo>
                    <a:pt x="1438" y="387"/>
                  </a:lnTo>
                  <a:lnTo>
                    <a:pt x="1427" y="414"/>
                  </a:lnTo>
                  <a:lnTo>
                    <a:pt x="1427" y="441"/>
                  </a:lnTo>
                  <a:lnTo>
                    <a:pt x="1427" y="441"/>
                  </a:lnTo>
                  <a:close/>
                </a:path>
              </a:pathLst>
            </a:custGeom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769" name="Freeform 9"/>
            <p:cNvSpPr>
              <a:spLocks/>
            </p:cNvSpPr>
            <p:nvPr userDrawn="1"/>
          </p:nvSpPr>
          <p:spPr bwMode="hidden">
            <a:xfrm>
              <a:off x="4501" y="2317"/>
              <a:ext cx="1248" cy="539"/>
            </a:xfrm>
            <a:custGeom>
              <a:avLst/>
              <a:gdLst>
                <a:gd name="T0" fmla="*/ 0 w 1248"/>
                <a:gd name="T1" fmla="*/ 332 h 539"/>
                <a:gd name="T2" fmla="*/ 0 w 1248"/>
                <a:gd name="T3" fmla="*/ 360 h 539"/>
                <a:gd name="T4" fmla="*/ 5 w 1248"/>
                <a:gd name="T5" fmla="*/ 387 h 539"/>
                <a:gd name="T6" fmla="*/ 27 w 1248"/>
                <a:gd name="T7" fmla="*/ 414 h 539"/>
                <a:gd name="T8" fmla="*/ 54 w 1248"/>
                <a:gd name="T9" fmla="*/ 436 h 539"/>
                <a:gd name="T10" fmla="*/ 92 w 1248"/>
                <a:gd name="T11" fmla="*/ 463 h 539"/>
                <a:gd name="T12" fmla="*/ 141 w 1248"/>
                <a:gd name="T13" fmla="*/ 490 h 539"/>
                <a:gd name="T14" fmla="*/ 195 w 1248"/>
                <a:gd name="T15" fmla="*/ 512 h 539"/>
                <a:gd name="T16" fmla="*/ 255 w 1248"/>
                <a:gd name="T17" fmla="*/ 539 h 539"/>
                <a:gd name="T18" fmla="*/ 212 w 1248"/>
                <a:gd name="T19" fmla="*/ 517 h 539"/>
                <a:gd name="T20" fmla="*/ 179 w 1248"/>
                <a:gd name="T21" fmla="*/ 490 h 539"/>
                <a:gd name="T22" fmla="*/ 157 w 1248"/>
                <a:gd name="T23" fmla="*/ 468 h 539"/>
                <a:gd name="T24" fmla="*/ 141 w 1248"/>
                <a:gd name="T25" fmla="*/ 447 h 539"/>
                <a:gd name="T26" fmla="*/ 136 w 1248"/>
                <a:gd name="T27" fmla="*/ 425 h 539"/>
                <a:gd name="T28" fmla="*/ 136 w 1248"/>
                <a:gd name="T29" fmla="*/ 403 h 539"/>
                <a:gd name="T30" fmla="*/ 141 w 1248"/>
                <a:gd name="T31" fmla="*/ 381 h 539"/>
                <a:gd name="T32" fmla="*/ 157 w 1248"/>
                <a:gd name="T33" fmla="*/ 365 h 539"/>
                <a:gd name="T34" fmla="*/ 179 w 1248"/>
                <a:gd name="T35" fmla="*/ 343 h 539"/>
                <a:gd name="T36" fmla="*/ 201 w 1248"/>
                <a:gd name="T37" fmla="*/ 327 h 539"/>
                <a:gd name="T38" fmla="*/ 266 w 1248"/>
                <a:gd name="T39" fmla="*/ 294 h 539"/>
                <a:gd name="T40" fmla="*/ 353 w 1248"/>
                <a:gd name="T41" fmla="*/ 262 h 539"/>
                <a:gd name="T42" fmla="*/ 445 w 1248"/>
                <a:gd name="T43" fmla="*/ 234 h 539"/>
                <a:gd name="T44" fmla="*/ 554 w 1248"/>
                <a:gd name="T45" fmla="*/ 213 h 539"/>
                <a:gd name="T46" fmla="*/ 662 w 1248"/>
                <a:gd name="T47" fmla="*/ 191 h 539"/>
                <a:gd name="T48" fmla="*/ 890 w 1248"/>
                <a:gd name="T49" fmla="*/ 153 h 539"/>
                <a:gd name="T50" fmla="*/ 993 w 1248"/>
                <a:gd name="T51" fmla="*/ 136 h 539"/>
                <a:gd name="T52" fmla="*/ 1091 w 1248"/>
                <a:gd name="T53" fmla="*/ 120 h 539"/>
                <a:gd name="T54" fmla="*/ 1178 w 1248"/>
                <a:gd name="T55" fmla="*/ 115 h 539"/>
                <a:gd name="T56" fmla="*/ 1248 w 1248"/>
                <a:gd name="T57" fmla="*/ 104 h 539"/>
                <a:gd name="T58" fmla="*/ 1248 w 1248"/>
                <a:gd name="T59" fmla="*/ 0 h 539"/>
                <a:gd name="T60" fmla="*/ 1161 w 1248"/>
                <a:gd name="T61" fmla="*/ 22 h 539"/>
                <a:gd name="T62" fmla="*/ 1069 w 1248"/>
                <a:gd name="T63" fmla="*/ 38 h 539"/>
                <a:gd name="T64" fmla="*/ 874 w 1248"/>
                <a:gd name="T65" fmla="*/ 71 h 539"/>
                <a:gd name="T66" fmla="*/ 673 w 1248"/>
                <a:gd name="T67" fmla="*/ 93 h 539"/>
                <a:gd name="T68" fmla="*/ 483 w 1248"/>
                <a:gd name="T69" fmla="*/ 126 h 539"/>
                <a:gd name="T70" fmla="*/ 391 w 1248"/>
                <a:gd name="T71" fmla="*/ 142 h 539"/>
                <a:gd name="T72" fmla="*/ 309 w 1248"/>
                <a:gd name="T73" fmla="*/ 158 h 539"/>
                <a:gd name="T74" fmla="*/ 228 w 1248"/>
                <a:gd name="T75" fmla="*/ 180 h 539"/>
                <a:gd name="T76" fmla="*/ 163 w 1248"/>
                <a:gd name="T77" fmla="*/ 202 h 539"/>
                <a:gd name="T78" fmla="*/ 103 w 1248"/>
                <a:gd name="T79" fmla="*/ 229 h 539"/>
                <a:gd name="T80" fmla="*/ 54 w 1248"/>
                <a:gd name="T81" fmla="*/ 256 h 539"/>
                <a:gd name="T82" fmla="*/ 22 w 1248"/>
                <a:gd name="T83" fmla="*/ 294 h 539"/>
                <a:gd name="T84" fmla="*/ 0 w 1248"/>
                <a:gd name="T85" fmla="*/ 332 h 539"/>
                <a:gd name="T86" fmla="*/ 0 w 1248"/>
                <a:gd name="T87" fmla="*/ 33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8" h="539">
                  <a:moveTo>
                    <a:pt x="0" y="332"/>
                  </a:moveTo>
                  <a:lnTo>
                    <a:pt x="0" y="360"/>
                  </a:lnTo>
                  <a:lnTo>
                    <a:pt x="5" y="387"/>
                  </a:lnTo>
                  <a:lnTo>
                    <a:pt x="27" y="414"/>
                  </a:lnTo>
                  <a:lnTo>
                    <a:pt x="54" y="436"/>
                  </a:lnTo>
                  <a:lnTo>
                    <a:pt x="92" y="463"/>
                  </a:lnTo>
                  <a:lnTo>
                    <a:pt x="141" y="490"/>
                  </a:lnTo>
                  <a:lnTo>
                    <a:pt x="195" y="512"/>
                  </a:lnTo>
                  <a:lnTo>
                    <a:pt x="255" y="539"/>
                  </a:lnTo>
                  <a:lnTo>
                    <a:pt x="212" y="517"/>
                  </a:lnTo>
                  <a:lnTo>
                    <a:pt x="179" y="490"/>
                  </a:lnTo>
                  <a:lnTo>
                    <a:pt x="157" y="468"/>
                  </a:lnTo>
                  <a:lnTo>
                    <a:pt x="141" y="447"/>
                  </a:lnTo>
                  <a:lnTo>
                    <a:pt x="136" y="425"/>
                  </a:lnTo>
                  <a:lnTo>
                    <a:pt x="136" y="403"/>
                  </a:lnTo>
                  <a:lnTo>
                    <a:pt x="141" y="381"/>
                  </a:lnTo>
                  <a:lnTo>
                    <a:pt x="157" y="365"/>
                  </a:lnTo>
                  <a:lnTo>
                    <a:pt x="179" y="343"/>
                  </a:lnTo>
                  <a:lnTo>
                    <a:pt x="201" y="327"/>
                  </a:lnTo>
                  <a:lnTo>
                    <a:pt x="266" y="294"/>
                  </a:lnTo>
                  <a:lnTo>
                    <a:pt x="353" y="262"/>
                  </a:lnTo>
                  <a:lnTo>
                    <a:pt x="445" y="234"/>
                  </a:lnTo>
                  <a:lnTo>
                    <a:pt x="554" y="213"/>
                  </a:lnTo>
                  <a:lnTo>
                    <a:pt x="662" y="191"/>
                  </a:lnTo>
                  <a:lnTo>
                    <a:pt x="890" y="153"/>
                  </a:lnTo>
                  <a:lnTo>
                    <a:pt x="993" y="136"/>
                  </a:lnTo>
                  <a:lnTo>
                    <a:pt x="1091" y="120"/>
                  </a:lnTo>
                  <a:lnTo>
                    <a:pt x="1178" y="115"/>
                  </a:lnTo>
                  <a:lnTo>
                    <a:pt x="1248" y="104"/>
                  </a:lnTo>
                  <a:lnTo>
                    <a:pt x="1248" y="0"/>
                  </a:lnTo>
                  <a:lnTo>
                    <a:pt x="1161" y="22"/>
                  </a:lnTo>
                  <a:lnTo>
                    <a:pt x="1069" y="38"/>
                  </a:lnTo>
                  <a:lnTo>
                    <a:pt x="874" y="71"/>
                  </a:lnTo>
                  <a:lnTo>
                    <a:pt x="673" y="93"/>
                  </a:lnTo>
                  <a:lnTo>
                    <a:pt x="483" y="126"/>
                  </a:lnTo>
                  <a:lnTo>
                    <a:pt x="391" y="142"/>
                  </a:lnTo>
                  <a:lnTo>
                    <a:pt x="309" y="158"/>
                  </a:lnTo>
                  <a:lnTo>
                    <a:pt x="228" y="180"/>
                  </a:lnTo>
                  <a:lnTo>
                    <a:pt x="163" y="202"/>
                  </a:lnTo>
                  <a:lnTo>
                    <a:pt x="103" y="229"/>
                  </a:lnTo>
                  <a:lnTo>
                    <a:pt x="54" y="256"/>
                  </a:lnTo>
                  <a:lnTo>
                    <a:pt x="22" y="294"/>
                  </a:lnTo>
                  <a:lnTo>
                    <a:pt x="0" y="332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770" name="Freeform 10"/>
            <p:cNvSpPr>
              <a:spLocks/>
            </p:cNvSpPr>
            <p:nvPr userDrawn="1"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solidFill>
              <a:srgbClr val="204184">
                <a:alpha val="50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7773" name="AutoShape 13"/>
          <p:cNvSpPr>
            <a:spLocks noChangeArrowheads="1"/>
          </p:cNvSpPr>
          <p:nvPr userDrawn="1"/>
        </p:nvSpPr>
        <p:spPr bwMode="auto">
          <a:xfrm>
            <a:off x="0" y="0"/>
            <a:ext cx="9140825" cy="304800"/>
          </a:xfrm>
          <a:prstGeom prst="bevel">
            <a:avLst>
              <a:gd name="adj" fmla="val 8333"/>
            </a:avLst>
          </a:prstGeom>
          <a:solidFill>
            <a:srgbClr val="3F7FBF"/>
          </a:solidFill>
          <a:ln>
            <a:noFill/>
          </a:ln>
          <a:effectLst/>
          <a:extLst/>
        </p:spPr>
        <p:txBody>
          <a:bodyPr wrap="none" bIns="288000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细黑" pitchFamily="2" charset="-122"/>
              </a:rPr>
              <a:t>                                                    Chapter 23. </a:t>
            </a:r>
            <a:r>
              <a:rPr kumimoji="1" lang="zh-CN" altLang="en-US" sz="1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细黑" pitchFamily="2" charset="-122"/>
              </a:rPr>
              <a:t>量子物理</a:t>
            </a:r>
            <a:r>
              <a:rPr kumimoji="1"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细黑" pitchFamily="2" charset="-122"/>
              </a:rPr>
              <a:t>       </a:t>
            </a:r>
            <a:r>
              <a:rPr kumimoji="1"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细黑" pitchFamily="2" charset="-122"/>
              </a:rPr>
              <a:t>§23. 4 </a:t>
            </a:r>
            <a:r>
              <a:rPr kumimoji="1" lang="zh-CN" altLang="en-US" sz="1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细黑" pitchFamily="2" charset="-122"/>
              </a:rPr>
              <a:t>德布罗意波  氢原子玻尔模型</a:t>
            </a:r>
            <a:endParaRPr kumimoji="1" lang="en-US" altLang="zh-CN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73026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4.emf"/><Relationship Id="rId3" Type="http://schemas.openxmlformats.org/officeDocument/2006/relationships/image" Target="../media/image5.gi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52.jpeg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3.bin"/><Relationship Id="rId31" Type="http://schemas.openxmlformats.org/officeDocument/2006/relationships/image" Target="../media/image67.jpeg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6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5.emf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6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image" Target="../media/image7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6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1.emf"/><Relationship Id="rId17" Type="http://schemas.openxmlformats.org/officeDocument/2006/relationships/image" Target="../media/image10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jpeg"/><Relationship Id="rId5" Type="http://schemas.openxmlformats.org/officeDocument/2006/relationships/image" Target="../media/image108.jpeg"/><Relationship Id="rId4" Type="http://schemas.openxmlformats.org/officeDocument/2006/relationships/image" Target="../media/image10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5.gi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397933" y="2060575"/>
            <a:ext cx="6340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15-6 </a:t>
            </a: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德布罗意波   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实物粒子的二象性</a:t>
            </a:r>
          </a:p>
        </p:txBody>
      </p:sp>
    </p:spTree>
    <p:extLst>
      <p:ext uri="{BB962C8B-B14F-4D97-AF65-F5344CB8AC3E}">
        <p14:creationId xmlns:p14="http://schemas.microsoft.com/office/powerpoint/2010/main" val="36653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54050" y="2735263"/>
            <a:ext cx="7905750" cy="3433762"/>
            <a:chOff x="412" y="1723"/>
            <a:chExt cx="4980" cy="2163"/>
          </a:xfrm>
        </p:grpSpPr>
        <p:pic>
          <p:nvPicPr>
            <p:cNvPr id="12292" name="Picture 12" descr="电子双缝衍射装置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36"/>
              <a:ext cx="4944" cy="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412" y="1723"/>
              <a:ext cx="4980" cy="2163"/>
            </a:xfrm>
            <a:prstGeom prst="rect">
              <a:avLst/>
            </a:prstGeom>
            <a:solidFill>
              <a:schemeClr val="tx2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6875" y="404813"/>
            <a:ext cx="8496300" cy="2016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1961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年，约恩逊让一束加速电子流通过自己制出的缝间距只有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1.0</a:t>
            </a:r>
            <a:r>
              <a:rPr kumimoji="1" lang="el-GR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μ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 m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的多缝，观测到类似光的多缝干涉一样的图样。</a:t>
            </a:r>
            <a:endParaRPr kumimoji="1" lang="en-US" altLang="el-G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9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98463" y="476250"/>
            <a:ext cx="51816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德布罗意波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是什么性质的波</a:t>
            </a:r>
          </a:p>
        </p:txBody>
      </p:sp>
      <p:pic>
        <p:nvPicPr>
          <p:cNvPr id="94213" name="Picture 5" descr="问号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498475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997075" y="2667000"/>
            <a:ext cx="2106613" cy="1093788"/>
            <a:chOff x="1100" y="1669"/>
            <a:chExt cx="1568" cy="948"/>
          </a:xfrm>
        </p:grpSpPr>
        <p:grpSp>
          <p:nvGrpSpPr>
            <p:cNvPr id="13392" name="Group 150"/>
            <p:cNvGrpSpPr>
              <a:grpSpLocks/>
            </p:cNvGrpSpPr>
            <p:nvPr/>
          </p:nvGrpSpPr>
          <p:grpSpPr bwMode="auto">
            <a:xfrm flipV="1">
              <a:off x="1100" y="1681"/>
              <a:ext cx="329" cy="936"/>
              <a:chOff x="1085" y="1891"/>
              <a:chExt cx="571" cy="923"/>
            </a:xfrm>
          </p:grpSpPr>
          <p:sp>
            <p:nvSpPr>
              <p:cNvPr id="94271" name="Line 63"/>
              <p:cNvSpPr>
                <a:spLocks noChangeShapeType="1"/>
              </p:cNvSpPr>
              <p:nvPr/>
            </p:nvSpPr>
            <p:spPr bwMode="auto">
              <a:xfrm>
                <a:off x="1085" y="2610"/>
                <a:ext cx="570" cy="204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2" name="Line 64"/>
              <p:cNvSpPr>
                <a:spLocks noChangeShapeType="1"/>
              </p:cNvSpPr>
              <p:nvPr/>
            </p:nvSpPr>
            <p:spPr bwMode="auto">
              <a:xfrm>
                <a:off x="1085" y="2432"/>
                <a:ext cx="533" cy="17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3" name="Line 65"/>
              <p:cNvSpPr>
                <a:spLocks noChangeShapeType="1"/>
              </p:cNvSpPr>
              <p:nvPr/>
            </p:nvSpPr>
            <p:spPr bwMode="auto">
              <a:xfrm>
                <a:off x="1085" y="2265"/>
                <a:ext cx="533" cy="167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4" name="Line 66"/>
              <p:cNvSpPr>
                <a:spLocks noChangeShapeType="1"/>
              </p:cNvSpPr>
              <p:nvPr/>
            </p:nvSpPr>
            <p:spPr bwMode="auto">
              <a:xfrm>
                <a:off x="1085" y="2082"/>
                <a:ext cx="552" cy="15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5" name="Line 67"/>
              <p:cNvSpPr>
                <a:spLocks noChangeShapeType="1"/>
              </p:cNvSpPr>
              <p:nvPr/>
            </p:nvSpPr>
            <p:spPr bwMode="auto">
              <a:xfrm>
                <a:off x="1085" y="1891"/>
                <a:ext cx="533" cy="157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3393" name="Group 151"/>
            <p:cNvGrpSpPr>
              <a:grpSpLocks/>
            </p:cNvGrpSpPr>
            <p:nvPr/>
          </p:nvGrpSpPr>
          <p:grpSpPr bwMode="auto">
            <a:xfrm flipV="1">
              <a:off x="1407" y="1669"/>
              <a:ext cx="1261" cy="756"/>
              <a:chOff x="1625" y="2082"/>
              <a:chExt cx="1876" cy="735"/>
            </a:xfrm>
          </p:grpSpPr>
          <p:sp>
            <p:nvSpPr>
              <p:cNvPr id="94276" name="Line 68"/>
              <p:cNvSpPr>
                <a:spLocks noChangeShapeType="1"/>
              </p:cNvSpPr>
              <p:nvPr/>
            </p:nvSpPr>
            <p:spPr bwMode="auto">
              <a:xfrm flipV="1">
                <a:off x="1703" y="2817"/>
                <a:ext cx="179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7" name="Line 69"/>
              <p:cNvSpPr>
                <a:spLocks noChangeShapeType="1"/>
              </p:cNvSpPr>
              <p:nvPr/>
            </p:nvSpPr>
            <p:spPr bwMode="auto">
              <a:xfrm>
                <a:off x="1773" y="2626"/>
                <a:ext cx="1728" cy="19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8" name="Line 70"/>
              <p:cNvSpPr>
                <a:spLocks noChangeShapeType="1"/>
              </p:cNvSpPr>
              <p:nvPr/>
            </p:nvSpPr>
            <p:spPr bwMode="auto">
              <a:xfrm>
                <a:off x="1625" y="2231"/>
                <a:ext cx="1876" cy="586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79" name="Line 71"/>
              <p:cNvSpPr>
                <a:spLocks noChangeShapeType="1"/>
              </p:cNvSpPr>
              <p:nvPr/>
            </p:nvSpPr>
            <p:spPr bwMode="auto">
              <a:xfrm>
                <a:off x="1773" y="2481"/>
                <a:ext cx="1728" cy="336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80" name="Line 72"/>
              <p:cNvSpPr>
                <a:spLocks noChangeShapeType="1"/>
              </p:cNvSpPr>
              <p:nvPr/>
            </p:nvSpPr>
            <p:spPr bwMode="auto">
              <a:xfrm>
                <a:off x="1759" y="2084"/>
                <a:ext cx="1742" cy="733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94298" name="Object 90"/>
          <p:cNvGraphicFramePr>
            <a:graphicFrameLocks noChangeAspect="1"/>
          </p:cNvGraphicFramePr>
          <p:nvPr/>
        </p:nvGraphicFramePr>
        <p:xfrm>
          <a:off x="1044575" y="2230438"/>
          <a:ext cx="815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4" imgW="457380" imgH="342780" progId="Equation.3">
                  <p:embed/>
                </p:oleObj>
              </mc:Choice>
              <mc:Fallback>
                <p:oleObj name="公式" r:id="rId4" imgW="457380" imgH="342780" progId="Equation.3">
                  <p:embed/>
                  <p:pic>
                    <p:nvPicPr>
                      <p:cNvPr id="94298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230438"/>
                        <a:ext cx="815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1185863" y="2889250"/>
            <a:ext cx="838200" cy="887413"/>
            <a:chOff x="476" y="1857"/>
            <a:chExt cx="625" cy="768"/>
          </a:xfrm>
        </p:grpSpPr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>
              <a:off x="477" y="1891"/>
              <a:ext cx="62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>
              <a:off x="476" y="2070"/>
              <a:ext cx="62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>
              <a:off x="477" y="2613"/>
              <a:ext cx="624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477" y="2418"/>
              <a:ext cx="624" cy="4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>
              <a:off x="488" y="2242"/>
              <a:ext cx="613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1101" y="185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lg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6" name="Group 181"/>
          <p:cNvGrpSpPr>
            <a:grpSpLocks/>
          </p:cNvGrpSpPr>
          <p:nvPr/>
        </p:nvGrpSpPr>
        <p:grpSpPr bwMode="auto">
          <a:xfrm>
            <a:off x="4213225" y="1731963"/>
            <a:ext cx="3382963" cy="3127375"/>
            <a:chOff x="2792" y="898"/>
            <a:chExt cx="768" cy="2707"/>
          </a:xfrm>
        </p:grpSpPr>
        <p:sp>
          <p:nvSpPr>
            <p:cNvPr id="94314" name="Rectangle 106"/>
            <p:cNvSpPr>
              <a:spLocks noChangeArrowheads="1"/>
            </p:cNvSpPr>
            <p:nvPr/>
          </p:nvSpPr>
          <p:spPr bwMode="auto">
            <a:xfrm>
              <a:off x="2792" y="1970"/>
              <a:ext cx="768" cy="547"/>
            </a:xfrm>
            <a:prstGeom prst="rect">
              <a:avLst/>
            </a:prstGeom>
            <a:gradFill rotWithShape="0">
              <a:gsLst>
                <a:gs pos="0">
                  <a:srgbClr val="FFEFAD">
                    <a:gamma/>
                    <a:shade val="0"/>
                    <a:invGamma/>
                  </a:srgbClr>
                </a:gs>
                <a:gs pos="50000">
                  <a:srgbClr val="FFEFAD"/>
                </a:gs>
                <a:gs pos="100000">
                  <a:srgbClr val="FFEFAD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62" name="Rectangle 154"/>
            <p:cNvSpPr>
              <a:spLocks noChangeArrowheads="1"/>
            </p:cNvSpPr>
            <p:nvPr/>
          </p:nvSpPr>
          <p:spPr bwMode="auto">
            <a:xfrm>
              <a:off x="2792" y="1706"/>
              <a:ext cx="768" cy="274"/>
            </a:xfrm>
            <a:prstGeom prst="rect">
              <a:avLst/>
            </a:prstGeom>
            <a:gradFill rotWithShape="0">
              <a:gsLst>
                <a:gs pos="0">
                  <a:srgbClr val="DAB000">
                    <a:gamma/>
                    <a:shade val="0"/>
                    <a:invGamma/>
                  </a:srgbClr>
                </a:gs>
                <a:gs pos="50000">
                  <a:srgbClr val="DAB000">
                    <a:alpha val="70000"/>
                  </a:srgbClr>
                </a:gs>
                <a:gs pos="100000">
                  <a:srgbClr val="DAB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63" name="Rectangle 155"/>
            <p:cNvSpPr>
              <a:spLocks noChangeArrowheads="1"/>
            </p:cNvSpPr>
            <p:nvPr/>
          </p:nvSpPr>
          <p:spPr bwMode="auto">
            <a:xfrm>
              <a:off x="2792" y="1439"/>
              <a:ext cx="768" cy="275"/>
            </a:xfrm>
            <a:prstGeom prst="rect">
              <a:avLst/>
            </a:prstGeom>
            <a:gradFill rotWithShape="0">
              <a:gsLst>
                <a:gs pos="0">
                  <a:srgbClr val="745E00">
                    <a:gamma/>
                    <a:shade val="0"/>
                    <a:invGamma/>
                  </a:srgbClr>
                </a:gs>
                <a:gs pos="50000">
                  <a:srgbClr val="745E00"/>
                </a:gs>
                <a:gs pos="100000">
                  <a:srgbClr val="745E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64" name="Rectangle 156"/>
            <p:cNvSpPr>
              <a:spLocks noChangeArrowheads="1"/>
            </p:cNvSpPr>
            <p:nvPr/>
          </p:nvSpPr>
          <p:spPr bwMode="auto">
            <a:xfrm>
              <a:off x="2792" y="1170"/>
              <a:ext cx="768" cy="273"/>
            </a:xfrm>
            <a:prstGeom prst="rect">
              <a:avLst/>
            </a:prstGeom>
            <a:gradFill rotWithShape="0">
              <a:gsLst>
                <a:gs pos="0">
                  <a:srgbClr val="403400">
                    <a:gamma/>
                    <a:shade val="0"/>
                    <a:invGamma/>
                  </a:srgbClr>
                </a:gs>
                <a:gs pos="50000">
                  <a:srgbClr val="403400"/>
                </a:gs>
                <a:gs pos="100000">
                  <a:srgbClr val="4034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65" name="Rectangle 157"/>
            <p:cNvSpPr>
              <a:spLocks noChangeArrowheads="1"/>
            </p:cNvSpPr>
            <p:nvPr/>
          </p:nvSpPr>
          <p:spPr bwMode="auto">
            <a:xfrm>
              <a:off x="2792" y="898"/>
              <a:ext cx="768" cy="273"/>
            </a:xfrm>
            <a:prstGeom prst="rect">
              <a:avLst/>
            </a:prstGeom>
            <a:gradFill rotWithShape="0">
              <a:gsLst>
                <a:gs pos="0">
                  <a:srgbClr val="221C00">
                    <a:gamma/>
                    <a:shade val="0"/>
                    <a:invGamma/>
                  </a:srgbClr>
                </a:gs>
                <a:gs pos="50000">
                  <a:srgbClr val="221C00"/>
                </a:gs>
                <a:gs pos="100000">
                  <a:srgbClr val="221C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70" name="Rectangle 162"/>
            <p:cNvSpPr>
              <a:spLocks noChangeArrowheads="1"/>
            </p:cNvSpPr>
            <p:nvPr/>
          </p:nvSpPr>
          <p:spPr bwMode="auto">
            <a:xfrm>
              <a:off x="2792" y="2507"/>
              <a:ext cx="768" cy="274"/>
            </a:xfrm>
            <a:prstGeom prst="rect">
              <a:avLst/>
            </a:prstGeom>
            <a:gradFill rotWithShape="0">
              <a:gsLst>
                <a:gs pos="0">
                  <a:srgbClr val="DAB000">
                    <a:gamma/>
                    <a:shade val="0"/>
                    <a:invGamma/>
                  </a:srgbClr>
                </a:gs>
                <a:gs pos="50000">
                  <a:srgbClr val="DAB000">
                    <a:alpha val="70000"/>
                  </a:srgbClr>
                </a:gs>
                <a:gs pos="100000">
                  <a:srgbClr val="DAB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75" name="Rectangle 167"/>
            <p:cNvSpPr>
              <a:spLocks noChangeArrowheads="1"/>
            </p:cNvSpPr>
            <p:nvPr/>
          </p:nvSpPr>
          <p:spPr bwMode="auto">
            <a:xfrm>
              <a:off x="2792" y="2785"/>
              <a:ext cx="768" cy="275"/>
            </a:xfrm>
            <a:prstGeom prst="rect">
              <a:avLst/>
            </a:prstGeom>
            <a:gradFill rotWithShape="0">
              <a:gsLst>
                <a:gs pos="0">
                  <a:srgbClr val="745E00">
                    <a:gamma/>
                    <a:shade val="0"/>
                    <a:invGamma/>
                  </a:srgbClr>
                </a:gs>
                <a:gs pos="50000">
                  <a:srgbClr val="745E00"/>
                </a:gs>
                <a:gs pos="100000">
                  <a:srgbClr val="745E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76" name="Rectangle 168"/>
            <p:cNvSpPr>
              <a:spLocks noChangeArrowheads="1"/>
            </p:cNvSpPr>
            <p:nvPr/>
          </p:nvSpPr>
          <p:spPr bwMode="auto">
            <a:xfrm>
              <a:off x="2792" y="3054"/>
              <a:ext cx="768" cy="273"/>
            </a:xfrm>
            <a:prstGeom prst="rect">
              <a:avLst/>
            </a:prstGeom>
            <a:gradFill rotWithShape="0">
              <a:gsLst>
                <a:gs pos="0">
                  <a:srgbClr val="403400">
                    <a:gamma/>
                    <a:shade val="0"/>
                    <a:invGamma/>
                  </a:srgbClr>
                </a:gs>
                <a:gs pos="50000">
                  <a:srgbClr val="403400"/>
                </a:gs>
                <a:gs pos="100000">
                  <a:srgbClr val="4034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77" name="Rectangle 169"/>
            <p:cNvSpPr>
              <a:spLocks noChangeArrowheads="1"/>
            </p:cNvSpPr>
            <p:nvPr/>
          </p:nvSpPr>
          <p:spPr bwMode="auto">
            <a:xfrm>
              <a:off x="2792" y="3332"/>
              <a:ext cx="768" cy="273"/>
            </a:xfrm>
            <a:prstGeom prst="rect">
              <a:avLst/>
            </a:prstGeom>
            <a:gradFill rotWithShape="0">
              <a:gsLst>
                <a:gs pos="0">
                  <a:srgbClr val="221C00">
                    <a:gamma/>
                    <a:shade val="0"/>
                    <a:invGamma/>
                  </a:srgbClr>
                </a:gs>
                <a:gs pos="50000">
                  <a:srgbClr val="221C00"/>
                </a:gs>
                <a:gs pos="100000">
                  <a:srgbClr val="221C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1203325" y="1714500"/>
            <a:ext cx="4135438" cy="3154363"/>
            <a:chOff x="525" y="890"/>
            <a:chExt cx="3081" cy="2731"/>
          </a:xfrm>
        </p:grpSpPr>
        <p:graphicFrame>
          <p:nvGraphicFramePr>
            <p:cNvPr id="13357" name="Object 81"/>
            <p:cNvGraphicFramePr>
              <a:graphicFrameLocks noChangeAspect="1"/>
            </p:cNvGraphicFramePr>
            <p:nvPr/>
          </p:nvGraphicFramePr>
          <p:xfrm>
            <a:off x="1973" y="2856"/>
            <a:ext cx="19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6" imgW="123956" imgH="161858" progId="Equation.3">
                    <p:embed/>
                  </p:oleObj>
                </mc:Choice>
                <mc:Fallback>
                  <p:oleObj name="公式" r:id="rId6" imgW="123956" imgH="161858" progId="Equation.3">
                    <p:embed/>
                    <p:pic>
                      <p:nvPicPr>
                        <p:cNvPr id="13357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856"/>
                          <a:ext cx="19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58" name="Group 174"/>
            <p:cNvGrpSpPr>
              <a:grpSpLocks/>
            </p:cNvGrpSpPr>
            <p:nvPr/>
          </p:nvGrpSpPr>
          <p:grpSpPr bwMode="auto">
            <a:xfrm>
              <a:off x="525" y="890"/>
              <a:ext cx="3081" cy="2731"/>
              <a:chOff x="525" y="890"/>
              <a:chExt cx="3081" cy="2731"/>
            </a:xfrm>
          </p:grpSpPr>
          <p:sp>
            <p:nvSpPr>
              <p:cNvPr id="94264" name="Freeform 56"/>
              <p:cNvSpPr>
                <a:spLocks/>
              </p:cNvSpPr>
              <p:nvPr/>
            </p:nvSpPr>
            <p:spPr bwMode="auto">
              <a:xfrm>
                <a:off x="1101" y="1399"/>
                <a:ext cx="48" cy="481"/>
              </a:xfrm>
              <a:custGeom>
                <a:avLst/>
                <a:gdLst>
                  <a:gd name="T0" fmla="*/ 0 w 48"/>
                  <a:gd name="T1" fmla="*/ 0 h 768"/>
                  <a:gd name="T2" fmla="*/ 0 w 48"/>
                  <a:gd name="T3" fmla="*/ 768 h 768"/>
                  <a:gd name="T4" fmla="*/ 48 w 48"/>
                  <a:gd name="T5" fmla="*/ 672 h 768"/>
                  <a:gd name="T6" fmla="*/ 48 w 48"/>
                  <a:gd name="T7" fmla="*/ 0 h 768"/>
                  <a:gd name="T8" fmla="*/ 0 w 48"/>
                  <a:gd name="T9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68">
                    <a:moveTo>
                      <a:pt x="0" y="0"/>
                    </a:moveTo>
                    <a:lnTo>
                      <a:pt x="0" y="768"/>
                    </a:lnTo>
                    <a:lnTo>
                      <a:pt x="48" y="672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UpDiag">
                <a:fgClr>
                  <a:schemeClr val="bg2"/>
                </a:fgClr>
                <a:bgClr>
                  <a:schemeClr val="tx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65" name="Freeform 57"/>
              <p:cNvSpPr>
                <a:spLocks/>
              </p:cNvSpPr>
              <p:nvPr/>
            </p:nvSpPr>
            <p:spPr bwMode="auto">
              <a:xfrm flipV="1">
                <a:off x="1101" y="2640"/>
                <a:ext cx="48" cy="480"/>
              </a:xfrm>
              <a:custGeom>
                <a:avLst/>
                <a:gdLst>
                  <a:gd name="T0" fmla="*/ 0 w 48"/>
                  <a:gd name="T1" fmla="*/ 0 h 768"/>
                  <a:gd name="T2" fmla="*/ 0 w 48"/>
                  <a:gd name="T3" fmla="*/ 768 h 768"/>
                  <a:gd name="T4" fmla="*/ 48 w 48"/>
                  <a:gd name="T5" fmla="*/ 672 h 768"/>
                  <a:gd name="T6" fmla="*/ 48 w 48"/>
                  <a:gd name="T7" fmla="*/ 0 h 768"/>
                  <a:gd name="T8" fmla="*/ 0 w 48"/>
                  <a:gd name="T9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68">
                    <a:moveTo>
                      <a:pt x="0" y="0"/>
                    </a:moveTo>
                    <a:lnTo>
                      <a:pt x="0" y="768"/>
                    </a:lnTo>
                    <a:lnTo>
                      <a:pt x="48" y="672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UpDiag">
                <a:fgClr>
                  <a:schemeClr val="bg2"/>
                </a:fgClr>
                <a:bgClr>
                  <a:schemeClr val="tx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86" name="Line 78"/>
              <p:cNvSpPr>
                <a:spLocks noChangeShapeType="1"/>
              </p:cNvSpPr>
              <p:nvPr/>
            </p:nvSpPr>
            <p:spPr bwMode="auto">
              <a:xfrm>
                <a:off x="1453" y="288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87" name="Line 79"/>
              <p:cNvSpPr>
                <a:spLocks noChangeShapeType="1"/>
              </p:cNvSpPr>
              <p:nvPr/>
            </p:nvSpPr>
            <p:spPr bwMode="auto">
              <a:xfrm>
                <a:off x="2230" y="2982"/>
                <a:ext cx="4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94288" name="Line 80"/>
              <p:cNvSpPr>
                <a:spLocks noChangeShapeType="1"/>
              </p:cNvSpPr>
              <p:nvPr/>
            </p:nvSpPr>
            <p:spPr bwMode="auto">
              <a:xfrm flipH="1">
                <a:off x="1461" y="2982"/>
                <a:ext cx="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aphicFrame>
            <p:nvGraphicFramePr>
              <p:cNvPr id="13364" name="Object 82"/>
              <p:cNvGraphicFramePr>
                <a:graphicFrameLocks noChangeAspect="1"/>
              </p:cNvGraphicFramePr>
              <p:nvPr/>
            </p:nvGraphicFramePr>
            <p:xfrm>
              <a:off x="2517" y="2251"/>
              <a:ext cx="152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" name="公式" r:id="rId8" imgW="85871" imgH="104668" progId="Equation.3">
                      <p:embed/>
                    </p:oleObj>
                  </mc:Choice>
                  <mc:Fallback>
                    <p:oleObj name="公式" r:id="rId8" imgW="85871" imgH="104668" progId="Equation.3">
                      <p:embed/>
                      <p:pic>
                        <p:nvPicPr>
                          <p:cNvPr id="13364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2251"/>
                            <a:ext cx="152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91" name="Line 83"/>
              <p:cNvSpPr>
                <a:spLocks noChangeShapeType="1"/>
              </p:cNvSpPr>
              <p:nvPr/>
            </p:nvSpPr>
            <p:spPr bwMode="auto">
              <a:xfrm>
                <a:off x="525" y="2241"/>
                <a:ext cx="30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grpSp>
            <p:nvGrpSpPr>
              <p:cNvPr id="13366" name="Group 153"/>
              <p:cNvGrpSpPr>
                <a:grpSpLocks/>
              </p:cNvGrpSpPr>
              <p:nvPr/>
            </p:nvGrpSpPr>
            <p:grpSpPr bwMode="auto">
              <a:xfrm>
                <a:off x="2677" y="890"/>
                <a:ext cx="74" cy="2731"/>
                <a:chOff x="2835" y="991"/>
                <a:chExt cx="59" cy="2459"/>
              </a:xfrm>
            </p:grpSpPr>
            <p:sp>
              <p:nvSpPr>
                <p:cNvPr id="94283" name="Rectangle 75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2843" y="1000"/>
                  <a:ext cx="51" cy="2443"/>
                </a:xfrm>
                <a:prstGeom prst="rect">
                  <a:avLst/>
                </a:prstGeom>
                <a:pattFill prst="wdUpDiag">
                  <a:fgClr>
                    <a:srgbClr val="C0C0C0"/>
                  </a:fgClr>
                  <a:bgClr>
                    <a:schemeClr val="bg1"/>
                  </a:bgClr>
                </a:patt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4282" name="Line 74"/>
                <p:cNvSpPr>
                  <a:spLocks noChangeShapeType="1"/>
                </p:cNvSpPr>
                <p:nvPr/>
              </p:nvSpPr>
              <p:spPr bwMode="auto">
                <a:xfrm>
                  <a:off x="2835" y="991"/>
                  <a:ext cx="0" cy="2459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367" name="Group 173"/>
              <p:cNvGrpSpPr>
                <a:grpSpLocks/>
              </p:cNvGrpSpPr>
              <p:nvPr/>
            </p:nvGrpSpPr>
            <p:grpSpPr bwMode="auto">
              <a:xfrm>
                <a:off x="1383" y="1525"/>
                <a:ext cx="144" cy="1344"/>
                <a:chOff x="1383" y="1525"/>
                <a:chExt cx="144" cy="1344"/>
              </a:xfrm>
            </p:grpSpPr>
            <p:sp>
              <p:nvSpPr>
                <p:cNvPr id="94270" name="Oval 62"/>
                <p:cNvSpPr>
                  <a:spLocks noChangeArrowheads="1"/>
                </p:cNvSpPr>
                <p:nvPr/>
              </p:nvSpPr>
              <p:spPr bwMode="auto">
                <a:xfrm>
                  <a:off x="1379" y="1525"/>
                  <a:ext cx="144" cy="13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FF">
                        <a:gamma/>
                        <a:tint val="15686"/>
                        <a:invGamma/>
                      </a:srgbClr>
                    </a:gs>
                    <a:gs pos="50000">
                      <a:srgbClr val="0000FF"/>
                    </a:gs>
                    <a:gs pos="100000">
                      <a:srgbClr val="0000FF">
                        <a:gamma/>
                        <a:tint val="15686"/>
                        <a:invGamma/>
                      </a:srgbClr>
                    </a:gs>
                  </a:gsLst>
                  <a:lin ang="27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4379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437" y="2138"/>
                  <a:ext cx="45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/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94380" name="Line 172"/>
                <p:cNvSpPr>
                  <a:spLocks noChangeShapeType="1"/>
                </p:cNvSpPr>
                <p:nvPr/>
              </p:nvSpPr>
              <p:spPr bwMode="auto">
                <a:xfrm flipH="1">
                  <a:off x="1437" y="2229"/>
                  <a:ext cx="45" cy="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/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1" name="Group 176"/>
          <p:cNvGrpSpPr>
            <a:grpSpLocks/>
          </p:cNvGrpSpPr>
          <p:nvPr/>
        </p:nvGrpSpPr>
        <p:grpSpPr bwMode="auto">
          <a:xfrm>
            <a:off x="4195763" y="1849438"/>
            <a:ext cx="2008187" cy="2994025"/>
            <a:chOff x="3596" y="997"/>
            <a:chExt cx="1069" cy="2592"/>
          </a:xfrm>
        </p:grpSpPr>
        <p:graphicFrame>
          <p:nvGraphicFramePr>
            <p:cNvPr id="13346" name="Object 99"/>
            <p:cNvGraphicFramePr>
              <a:graphicFrameLocks noChangeAspect="1"/>
            </p:cNvGraphicFramePr>
            <p:nvPr/>
          </p:nvGraphicFramePr>
          <p:xfrm>
            <a:off x="3654" y="3339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公式" r:id="rId10" imgW="104913" imgH="104668" progId="Equation.3">
                    <p:embed/>
                  </p:oleObj>
                </mc:Choice>
                <mc:Fallback>
                  <p:oleObj name="公式" r:id="rId10" imgW="104913" imgH="104668" progId="Equation.3">
                    <p:embed/>
                    <p:pic>
                      <p:nvPicPr>
                        <p:cNvPr id="13346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3339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7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31"/>
            <p:cNvGraphicFramePr>
              <a:graphicFrameLocks noChangeAspect="1"/>
            </p:cNvGraphicFramePr>
            <p:nvPr/>
          </p:nvGraphicFramePr>
          <p:xfrm>
            <a:off x="4513" y="229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2" imgW="85871" imgH="123732" progId="Equation.3">
                    <p:embed/>
                  </p:oleObj>
                </mc:Choice>
                <mc:Fallback>
                  <p:oleObj name="公式" r:id="rId12" imgW="85871" imgH="123732" progId="Equation.3">
                    <p:embed/>
                    <p:pic>
                      <p:nvPicPr>
                        <p:cNvPr id="13347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29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7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>
              <a:off x="3644" y="997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41" name="Line 133"/>
            <p:cNvSpPr>
              <a:spLocks noChangeShapeType="1"/>
            </p:cNvSpPr>
            <p:nvPr/>
          </p:nvSpPr>
          <p:spPr bwMode="auto">
            <a:xfrm flipH="1">
              <a:off x="3614" y="1973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44" name="Line 136"/>
            <p:cNvSpPr>
              <a:spLocks noChangeShapeType="1"/>
            </p:cNvSpPr>
            <p:nvPr/>
          </p:nvSpPr>
          <p:spPr bwMode="auto">
            <a:xfrm flipH="1">
              <a:off x="3606" y="251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47" name="Line 139"/>
            <p:cNvSpPr>
              <a:spLocks noChangeShapeType="1"/>
            </p:cNvSpPr>
            <p:nvPr/>
          </p:nvSpPr>
          <p:spPr bwMode="auto">
            <a:xfrm flipH="1">
              <a:off x="3609" y="171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50" name="Line 142"/>
            <p:cNvSpPr>
              <a:spLocks noChangeShapeType="1"/>
            </p:cNvSpPr>
            <p:nvPr/>
          </p:nvSpPr>
          <p:spPr bwMode="auto">
            <a:xfrm flipH="1">
              <a:off x="3596" y="2781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53" name="Line 145"/>
            <p:cNvSpPr>
              <a:spLocks noChangeShapeType="1"/>
            </p:cNvSpPr>
            <p:nvPr/>
          </p:nvSpPr>
          <p:spPr bwMode="auto">
            <a:xfrm flipH="1">
              <a:off x="3612" y="1445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56" name="Line 148"/>
            <p:cNvSpPr>
              <a:spLocks noChangeShapeType="1"/>
            </p:cNvSpPr>
            <p:nvPr/>
          </p:nvSpPr>
          <p:spPr bwMode="auto">
            <a:xfrm flipH="1">
              <a:off x="3596" y="307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78" name="Freeform 170"/>
            <p:cNvSpPr>
              <a:spLocks/>
            </p:cNvSpPr>
            <p:nvPr/>
          </p:nvSpPr>
          <p:spPr bwMode="auto">
            <a:xfrm>
              <a:off x="3642" y="1302"/>
              <a:ext cx="859" cy="1881"/>
            </a:xfrm>
            <a:custGeom>
              <a:avLst/>
              <a:gdLst>
                <a:gd name="T0" fmla="*/ 69 w 859"/>
                <a:gd name="T1" fmla="*/ 0 h 1882"/>
                <a:gd name="T2" fmla="*/ 14 w 859"/>
                <a:gd name="T3" fmla="*/ 146 h 1882"/>
                <a:gd name="T4" fmla="*/ 78 w 859"/>
                <a:gd name="T5" fmla="*/ 282 h 1882"/>
                <a:gd name="T6" fmla="*/ 10 w 859"/>
                <a:gd name="T7" fmla="*/ 414 h 1882"/>
                <a:gd name="T8" fmla="*/ 122 w 859"/>
                <a:gd name="T9" fmla="*/ 554 h 1882"/>
                <a:gd name="T10" fmla="*/ 10 w 859"/>
                <a:gd name="T11" fmla="*/ 666 h 1882"/>
                <a:gd name="T12" fmla="*/ 106 w 859"/>
                <a:gd name="T13" fmla="*/ 738 h 1882"/>
                <a:gd name="T14" fmla="*/ 274 w 859"/>
                <a:gd name="T15" fmla="*/ 774 h 1882"/>
                <a:gd name="T16" fmla="*/ 494 w 859"/>
                <a:gd name="T17" fmla="*/ 814 h 1882"/>
                <a:gd name="T18" fmla="*/ 722 w 859"/>
                <a:gd name="T19" fmla="*/ 870 h 1882"/>
                <a:gd name="T20" fmla="*/ 826 w 859"/>
                <a:gd name="T21" fmla="*/ 906 h 1882"/>
                <a:gd name="T22" fmla="*/ 858 w 859"/>
                <a:gd name="T23" fmla="*/ 938 h 1882"/>
                <a:gd name="T24" fmla="*/ 822 w 859"/>
                <a:gd name="T25" fmla="*/ 970 h 1882"/>
                <a:gd name="T26" fmla="*/ 710 w 859"/>
                <a:gd name="T27" fmla="*/ 1018 h 1882"/>
                <a:gd name="T28" fmla="*/ 518 w 859"/>
                <a:gd name="T29" fmla="*/ 1070 h 1882"/>
                <a:gd name="T30" fmla="*/ 326 w 859"/>
                <a:gd name="T31" fmla="*/ 1114 h 1882"/>
                <a:gd name="T32" fmla="*/ 178 w 859"/>
                <a:gd name="T33" fmla="*/ 1138 h 1882"/>
                <a:gd name="T34" fmla="*/ 66 w 859"/>
                <a:gd name="T35" fmla="*/ 1174 h 1882"/>
                <a:gd name="T36" fmla="*/ 18 w 859"/>
                <a:gd name="T37" fmla="*/ 1206 h 1882"/>
                <a:gd name="T38" fmla="*/ 50 w 859"/>
                <a:gd name="T39" fmla="*/ 1262 h 1882"/>
                <a:gd name="T40" fmla="*/ 122 w 859"/>
                <a:gd name="T41" fmla="*/ 1346 h 1882"/>
                <a:gd name="T42" fmla="*/ 10 w 859"/>
                <a:gd name="T43" fmla="*/ 1470 h 1882"/>
                <a:gd name="T44" fmla="*/ 62 w 859"/>
                <a:gd name="T45" fmla="*/ 1554 h 1882"/>
                <a:gd name="T46" fmla="*/ 70 w 859"/>
                <a:gd name="T47" fmla="*/ 1626 h 1882"/>
                <a:gd name="T48" fmla="*/ 18 w 859"/>
                <a:gd name="T49" fmla="*/ 1770 h 1882"/>
                <a:gd name="T50" fmla="*/ 74 w 859"/>
                <a:gd name="T51" fmla="*/ 1882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9" h="1882">
                  <a:moveTo>
                    <a:pt x="69" y="0"/>
                  </a:moveTo>
                  <a:cubicBezTo>
                    <a:pt x="40" y="49"/>
                    <a:pt x="12" y="99"/>
                    <a:pt x="14" y="146"/>
                  </a:cubicBezTo>
                  <a:cubicBezTo>
                    <a:pt x="16" y="193"/>
                    <a:pt x="79" y="237"/>
                    <a:pt x="78" y="282"/>
                  </a:cubicBezTo>
                  <a:cubicBezTo>
                    <a:pt x="77" y="327"/>
                    <a:pt x="3" y="369"/>
                    <a:pt x="10" y="414"/>
                  </a:cubicBezTo>
                  <a:cubicBezTo>
                    <a:pt x="17" y="459"/>
                    <a:pt x="122" y="512"/>
                    <a:pt x="122" y="554"/>
                  </a:cubicBezTo>
                  <a:cubicBezTo>
                    <a:pt x="122" y="596"/>
                    <a:pt x="13" y="635"/>
                    <a:pt x="10" y="666"/>
                  </a:cubicBezTo>
                  <a:cubicBezTo>
                    <a:pt x="7" y="697"/>
                    <a:pt x="62" y="720"/>
                    <a:pt x="106" y="738"/>
                  </a:cubicBezTo>
                  <a:cubicBezTo>
                    <a:pt x="150" y="756"/>
                    <a:pt x="209" y="761"/>
                    <a:pt x="274" y="774"/>
                  </a:cubicBezTo>
                  <a:cubicBezTo>
                    <a:pt x="339" y="787"/>
                    <a:pt x="419" y="798"/>
                    <a:pt x="494" y="814"/>
                  </a:cubicBezTo>
                  <a:cubicBezTo>
                    <a:pt x="569" y="830"/>
                    <a:pt x="667" y="855"/>
                    <a:pt x="722" y="870"/>
                  </a:cubicBezTo>
                  <a:cubicBezTo>
                    <a:pt x="777" y="885"/>
                    <a:pt x="803" y="895"/>
                    <a:pt x="826" y="906"/>
                  </a:cubicBezTo>
                  <a:cubicBezTo>
                    <a:pt x="849" y="917"/>
                    <a:pt x="859" y="927"/>
                    <a:pt x="858" y="938"/>
                  </a:cubicBezTo>
                  <a:cubicBezTo>
                    <a:pt x="857" y="949"/>
                    <a:pt x="847" y="957"/>
                    <a:pt x="822" y="970"/>
                  </a:cubicBezTo>
                  <a:cubicBezTo>
                    <a:pt x="797" y="983"/>
                    <a:pt x="761" y="1001"/>
                    <a:pt x="710" y="1018"/>
                  </a:cubicBezTo>
                  <a:cubicBezTo>
                    <a:pt x="659" y="1035"/>
                    <a:pt x="582" y="1054"/>
                    <a:pt x="518" y="1070"/>
                  </a:cubicBezTo>
                  <a:cubicBezTo>
                    <a:pt x="454" y="1086"/>
                    <a:pt x="383" y="1103"/>
                    <a:pt x="326" y="1114"/>
                  </a:cubicBezTo>
                  <a:cubicBezTo>
                    <a:pt x="269" y="1125"/>
                    <a:pt x="221" y="1128"/>
                    <a:pt x="178" y="1138"/>
                  </a:cubicBezTo>
                  <a:cubicBezTo>
                    <a:pt x="135" y="1148"/>
                    <a:pt x="93" y="1163"/>
                    <a:pt x="66" y="1174"/>
                  </a:cubicBezTo>
                  <a:cubicBezTo>
                    <a:pt x="39" y="1185"/>
                    <a:pt x="21" y="1191"/>
                    <a:pt x="18" y="1206"/>
                  </a:cubicBezTo>
                  <a:cubicBezTo>
                    <a:pt x="15" y="1221"/>
                    <a:pt x="33" y="1239"/>
                    <a:pt x="50" y="1262"/>
                  </a:cubicBezTo>
                  <a:cubicBezTo>
                    <a:pt x="67" y="1285"/>
                    <a:pt x="129" y="1311"/>
                    <a:pt x="122" y="1346"/>
                  </a:cubicBezTo>
                  <a:cubicBezTo>
                    <a:pt x="115" y="1381"/>
                    <a:pt x="20" y="1435"/>
                    <a:pt x="10" y="1470"/>
                  </a:cubicBezTo>
                  <a:cubicBezTo>
                    <a:pt x="0" y="1505"/>
                    <a:pt x="52" y="1528"/>
                    <a:pt x="62" y="1554"/>
                  </a:cubicBezTo>
                  <a:cubicBezTo>
                    <a:pt x="72" y="1580"/>
                    <a:pt x="77" y="1590"/>
                    <a:pt x="70" y="1626"/>
                  </a:cubicBezTo>
                  <a:cubicBezTo>
                    <a:pt x="63" y="1662"/>
                    <a:pt x="17" y="1727"/>
                    <a:pt x="18" y="1770"/>
                  </a:cubicBezTo>
                  <a:cubicBezTo>
                    <a:pt x="19" y="1813"/>
                    <a:pt x="46" y="1847"/>
                    <a:pt x="74" y="1882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>
              <a:outerShdw dist="127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>
              <a:off x="3644" y="2241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12" name="Group 191"/>
          <p:cNvGrpSpPr>
            <a:grpSpLocks/>
          </p:cNvGrpSpPr>
          <p:nvPr/>
        </p:nvGrpSpPr>
        <p:grpSpPr bwMode="auto">
          <a:xfrm>
            <a:off x="1168400" y="2841625"/>
            <a:ext cx="376238" cy="168275"/>
            <a:chOff x="3742" y="3158"/>
            <a:chExt cx="665" cy="298"/>
          </a:xfrm>
        </p:grpSpPr>
        <p:sp>
          <p:nvSpPr>
            <p:cNvPr id="94395" name="Oval 187"/>
            <p:cNvSpPr>
              <a:spLocks noChangeArrowheads="1"/>
            </p:cNvSpPr>
            <p:nvPr/>
          </p:nvSpPr>
          <p:spPr bwMode="auto">
            <a:xfrm>
              <a:off x="3742" y="3158"/>
              <a:ext cx="309" cy="298"/>
            </a:xfrm>
            <a:prstGeom prst="ellipse">
              <a:avLst/>
            </a:prstGeom>
            <a:solidFill>
              <a:srgbClr val="FFCC00">
                <a:alpha val="75999"/>
              </a:srgb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94" name="Freeform 186"/>
            <p:cNvSpPr>
              <a:spLocks/>
            </p:cNvSpPr>
            <p:nvPr/>
          </p:nvSpPr>
          <p:spPr bwMode="auto">
            <a:xfrm>
              <a:off x="3767" y="3180"/>
              <a:ext cx="267" cy="276"/>
            </a:xfrm>
            <a:custGeom>
              <a:avLst/>
              <a:gdLst>
                <a:gd name="T0" fmla="*/ 0 w 514"/>
                <a:gd name="T1" fmla="*/ 451 h 778"/>
                <a:gd name="T2" fmla="*/ 61 w 514"/>
                <a:gd name="T3" fmla="*/ 204 h 778"/>
                <a:gd name="T4" fmla="*/ 106 w 514"/>
                <a:gd name="T5" fmla="*/ 612 h 778"/>
                <a:gd name="T6" fmla="*/ 197 w 514"/>
                <a:gd name="T7" fmla="*/ 23 h 778"/>
                <a:gd name="T8" fmla="*/ 242 w 514"/>
                <a:gd name="T9" fmla="*/ 748 h 778"/>
                <a:gd name="T10" fmla="*/ 288 w 514"/>
                <a:gd name="T11" fmla="*/ 204 h 778"/>
                <a:gd name="T12" fmla="*/ 378 w 514"/>
                <a:gd name="T13" fmla="*/ 612 h 778"/>
                <a:gd name="T14" fmla="*/ 424 w 514"/>
                <a:gd name="T15" fmla="*/ 295 h 778"/>
                <a:gd name="T16" fmla="*/ 469 w 514"/>
                <a:gd name="T17" fmla="*/ 476 h 778"/>
                <a:gd name="T18" fmla="*/ 514 w 514"/>
                <a:gd name="T19" fmla="*/ 38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778">
                  <a:moveTo>
                    <a:pt x="0" y="451"/>
                  </a:moveTo>
                  <a:cubicBezTo>
                    <a:pt x="10" y="411"/>
                    <a:pt x="43" y="177"/>
                    <a:pt x="61" y="204"/>
                  </a:cubicBezTo>
                  <a:cubicBezTo>
                    <a:pt x="79" y="231"/>
                    <a:pt x="83" y="642"/>
                    <a:pt x="106" y="612"/>
                  </a:cubicBezTo>
                  <a:cubicBezTo>
                    <a:pt x="129" y="582"/>
                    <a:pt x="174" y="0"/>
                    <a:pt x="197" y="23"/>
                  </a:cubicBezTo>
                  <a:cubicBezTo>
                    <a:pt x="220" y="46"/>
                    <a:pt x="227" y="718"/>
                    <a:pt x="242" y="748"/>
                  </a:cubicBezTo>
                  <a:cubicBezTo>
                    <a:pt x="257" y="778"/>
                    <a:pt x="265" y="227"/>
                    <a:pt x="288" y="204"/>
                  </a:cubicBezTo>
                  <a:cubicBezTo>
                    <a:pt x="311" y="181"/>
                    <a:pt x="355" y="597"/>
                    <a:pt x="378" y="612"/>
                  </a:cubicBezTo>
                  <a:cubicBezTo>
                    <a:pt x="401" y="627"/>
                    <a:pt x="409" y="318"/>
                    <a:pt x="424" y="295"/>
                  </a:cubicBezTo>
                  <a:cubicBezTo>
                    <a:pt x="439" y="272"/>
                    <a:pt x="454" y="461"/>
                    <a:pt x="469" y="476"/>
                  </a:cubicBezTo>
                  <a:cubicBezTo>
                    <a:pt x="484" y="491"/>
                    <a:pt x="499" y="438"/>
                    <a:pt x="514" y="385"/>
                  </a:cubicBezTo>
                </a:path>
              </a:pathLst>
            </a:custGeom>
            <a:noFill/>
            <a:ln w="12700" cap="flat" cmpd="sng">
              <a:solidFill>
                <a:srgbClr val="221C00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396" name="Line 188"/>
            <p:cNvSpPr>
              <a:spLocks noChangeShapeType="1"/>
            </p:cNvSpPr>
            <p:nvPr/>
          </p:nvSpPr>
          <p:spPr bwMode="auto">
            <a:xfrm>
              <a:off x="4051" y="3318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13" name="Group 192"/>
          <p:cNvGrpSpPr>
            <a:grpSpLocks/>
          </p:cNvGrpSpPr>
          <p:nvPr/>
        </p:nvGrpSpPr>
        <p:grpSpPr bwMode="auto">
          <a:xfrm>
            <a:off x="1168400" y="3057525"/>
            <a:ext cx="376238" cy="168275"/>
            <a:chOff x="3742" y="3158"/>
            <a:chExt cx="665" cy="298"/>
          </a:xfrm>
        </p:grpSpPr>
        <p:sp>
          <p:nvSpPr>
            <p:cNvPr id="94401" name="Oval 193"/>
            <p:cNvSpPr>
              <a:spLocks noChangeArrowheads="1"/>
            </p:cNvSpPr>
            <p:nvPr/>
          </p:nvSpPr>
          <p:spPr bwMode="auto">
            <a:xfrm>
              <a:off x="3742" y="3158"/>
              <a:ext cx="309" cy="298"/>
            </a:xfrm>
            <a:prstGeom prst="ellipse">
              <a:avLst/>
            </a:prstGeom>
            <a:solidFill>
              <a:srgbClr val="FFCC00">
                <a:alpha val="75999"/>
              </a:srgb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02" name="Freeform 194"/>
            <p:cNvSpPr>
              <a:spLocks/>
            </p:cNvSpPr>
            <p:nvPr/>
          </p:nvSpPr>
          <p:spPr bwMode="auto">
            <a:xfrm>
              <a:off x="3767" y="3180"/>
              <a:ext cx="267" cy="276"/>
            </a:xfrm>
            <a:custGeom>
              <a:avLst/>
              <a:gdLst>
                <a:gd name="T0" fmla="*/ 0 w 514"/>
                <a:gd name="T1" fmla="*/ 451 h 778"/>
                <a:gd name="T2" fmla="*/ 61 w 514"/>
                <a:gd name="T3" fmla="*/ 204 h 778"/>
                <a:gd name="T4" fmla="*/ 106 w 514"/>
                <a:gd name="T5" fmla="*/ 612 h 778"/>
                <a:gd name="T6" fmla="*/ 197 w 514"/>
                <a:gd name="T7" fmla="*/ 23 h 778"/>
                <a:gd name="T8" fmla="*/ 242 w 514"/>
                <a:gd name="T9" fmla="*/ 748 h 778"/>
                <a:gd name="T10" fmla="*/ 288 w 514"/>
                <a:gd name="T11" fmla="*/ 204 h 778"/>
                <a:gd name="T12" fmla="*/ 378 w 514"/>
                <a:gd name="T13" fmla="*/ 612 h 778"/>
                <a:gd name="T14" fmla="*/ 424 w 514"/>
                <a:gd name="T15" fmla="*/ 295 h 778"/>
                <a:gd name="T16" fmla="*/ 469 w 514"/>
                <a:gd name="T17" fmla="*/ 476 h 778"/>
                <a:gd name="T18" fmla="*/ 514 w 514"/>
                <a:gd name="T19" fmla="*/ 38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778">
                  <a:moveTo>
                    <a:pt x="0" y="451"/>
                  </a:moveTo>
                  <a:cubicBezTo>
                    <a:pt x="10" y="411"/>
                    <a:pt x="43" y="177"/>
                    <a:pt x="61" y="204"/>
                  </a:cubicBezTo>
                  <a:cubicBezTo>
                    <a:pt x="79" y="231"/>
                    <a:pt x="83" y="642"/>
                    <a:pt x="106" y="612"/>
                  </a:cubicBezTo>
                  <a:cubicBezTo>
                    <a:pt x="129" y="582"/>
                    <a:pt x="174" y="0"/>
                    <a:pt x="197" y="23"/>
                  </a:cubicBezTo>
                  <a:cubicBezTo>
                    <a:pt x="220" y="46"/>
                    <a:pt x="227" y="718"/>
                    <a:pt x="242" y="748"/>
                  </a:cubicBezTo>
                  <a:cubicBezTo>
                    <a:pt x="257" y="778"/>
                    <a:pt x="265" y="227"/>
                    <a:pt x="288" y="204"/>
                  </a:cubicBezTo>
                  <a:cubicBezTo>
                    <a:pt x="311" y="181"/>
                    <a:pt x="355" y="597"/>
                    <a:pt x="378" y="612"/>
                  </a:cubicBezTo>
                  <a:cubicBezTo>
                    <a:pt x="401" y="627"/>
                    <a:pt x="409" y="318"/>
                    <a:pt x="424" y="295"/>
                  </a:cubicBezTo>
                  <a:cubicBezTo>
                    <a:pt x="439" y="272"/>
                    <a:pt x="454" y="461"/>
                    <a:pt x="469" y="476"/>
                  </a:cubicBezTo>
                  <a:cubicBezTo>
                    <a:pt x="484" y="491"/>
                    <a:pt x="499" y="438"/>
                    <a:pt x="514" y="385"/>
                  </a:cubicBezTo>
                </a:path>
              </a:pathLst>
            </a:custGeom>
            <a:noFill/>
            <a:ln w="12700" cap="flat" cmpd="sng">
              <a:solidFill>
                <a:srgbClr val="221C00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03" name="Line 195"/>
            <p:cNvSpPr>
              <a:spLocks noChangeShapeType="1"/>
            </p:cNvSpPr>
            <p:nvPr/>
          </p:nvSpPr>
          <p:spPr bwMode="auto">
            <a:xfrm>
              <a:off x="4051" y="3318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14" name="Group 196"/>
          <p:cNvGrpSpPr>
            <a:grpSpLocks/>
          </p:cNvGrpSpPr>
          <p:nvPr/>
        </p:nvGrpSpPr>
        <p:grpSpPr bwMode="auto">
          <a:xfrm>
            <a:off x="1168400" y="3273425"/>
            <a:ext cx="376238" cy="168275"/>
            <a:chOff x="3742" y="3158"/>
            <a:chExt cx="665" cy="298"/>
          </a:xfrm>
        </p:grpSpPr>
        <p:sp>
          <p:nvSpPr>
            <p:cNvPr id="94405" name="Oval 197"/>
            <p:cNvSpPr>
              <a:spLocks noChangeArrowheads="1"/>
            </p:cNvSpPr>
            <p:nvPr/>
          </p:nvSpPr>
          <p:spPr bwMode="auto">
            <a:xfrm>
              <a:off x="3742" y="3158"/>
              <a:ext cx="309" cy="298"/>
            </a:xfrm>
            <a:prstGeom prst="ellipse">
              <a:avLst/>
            </a:prstGeom>
            <a:solidFill>
              <a:srgbClr val="FFCC00">
                <a:alpha val="75999"/>
              </a:srgb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06" name="Freeform 198"/>
            <p:cNvSpPr>
              <a:spLocks/>
            </p:cNvSpPr>
            <p:nvPr/>
          </p:nvSpPr>
          <p:spPr bwMode="auto">
            <a:xfrm>
              <a:off x="3767" y="3180"/>
              <a:ext cx="267" cy="276"/>
            </a:xfrm>
            <a:custGeom>
              <a:avLst/>
              <a:gdLst>
                <a:gd name="T0" fmla="*/ 0 w 514"/>
                <a:gd name="T1" fmla="*/ 451 h 778"/>
                <a:gd name="T2" fmla="*/ 61 w 514"/>
                <a:gd name="T3" fmla="*/ 204 h 778"/>
                <a:gd name="T4" fmla="*/ 106 w 514"/>
                <a:gd name="T5" fmla="*/ 612 h 778"/>
                <a:gd name="T6" fmla="*/ 197 w 514"/>
                <a:gd name="T7" fmla="*/ 23 h 778"/>
                <a:gd name="T8" fmla="*/ 242 w 514"/>
                <a:gd name="T9" fmla="*/ 748 h 778"/>
                <a:gd name="T10" fmla="*/ 288 w 514"/>
                <a:gd name="T11" fmla="*/ 204 h 778"/>
                <a:gd name="T12" fmla="*/ 378 w 514"/>
                <a:gd name="T13" fmla="*/ 612 h 778"/>
                <a:gd name="T14" fmla="*/ 424 w 514"/>
                <a:gd name="T15" fmla="*/ 295 h 778"/>
                <a:gd name="T16" fmla="*/ 469 w 514"/>
                <a:gd name="T17" fmla="*/ 476 h 778"/>
                <a:gd name="T18" fmla="*/ 514 w 514"/>
                <a:gd name="T19" fmla="*/ 38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778">
                  <a:moveTo>
                    <a:pt x="0" y="451"/>
                  </a:moveTo>
                  <a:cubicBezTo>
                    <a:pt x="10" y="411"/>
                    <a:pt x="43" y="177"/>
                    <a:pt x="61" y="204"/>
                  </a:cubicBezTo>
                  <a:cubicBezTo>
                    <a:pt x="79" y="231"/>
                    <a:pt x="83" y="642"/>
                    <a:pt x="106" y="612"/>
                  </a:cubicBezTo>
                  <a:cubicBezTo>
                    <a:pt x="129" y="582"/>
                    <a:pt x="174" y="0"/>
                    <a:pt x="197" y="23"/>
                  </a:cubicBezTo>
                  <a:cubicBezTo>
                    <a:pt x="220" y="46"/>
                    <a:pt x="227" y="718"/>
                    <a:pt x="242" y="748"/>
                  </a:cubicBezTo>
                  <a:cubicBezTo>
                    <a:pt x="257" y="778"/>
                    <a:pt x="265" y="227"/>
                    <a:pt x="288" y="204"/>
                  </a:cubicBezTo>
                  <a:cubicBezTo>
                    <a:pt x="311" y="181"/>
                    <a:pt x="355" y="597"/>
                    <a:pt x="378" y="612"/>
                  </a:cubicBezTo>
                  <a:cubicBezTo>
                    <a:pt x="401" y="627"/>
                    <a:pt x="409" y="318"/>
                    <a:pt x="424" y="295"/>
                  </a:cubicBezTo>
                  <a:cubicBezTo>
                    <a:pt x="439" y="272"/>
                    <a:pt x="454" y="461"/>
                    <a:pt x="469" y="476"/>
                  </a:cubicBezTo>
                  <a:cubicBezTo>
                    <a:pt x="484" y="491"/>
                    <a:pt x="499" y="438"/>
                    <a:pt x="514" y="385"/>
                  </a:cubicBezTo>
                </a:path>
              </a:pathLst>
            </a:custGeom>
            <a:noFill/>
            <a:ln w="12700" cap="flat" cmpd="sng">
              <a:solidFill>
                <a:srgbClr val="221C00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07" name="Line 199"/>
            <p:cNvSpPr>
              <a:spLocks noChangeShapeType="1"/>
            </p:cNvSpPr>
            <p:nvPr/>
          </p:nvSpPr>
          <p:spPr bwMode="auto">
            <a:xfrm>
              <a:off x="4051" y="3318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15" name="Group 200"/>
          <p:cNvGrpSpPr>
            <a:grpSpLocks/>
          </p:cNvGrpSpPr>
          <p:nvPr/>
        </p:nvGrpSpPr>
        <p:grpSpPr bwMode="auto">
          <a:xfrm>
            <a:off x="1165225" y="3489325"/>
            <a:ext cx="376238" cy="168275"/>
            <a:chOff x="3742" y="3158"/>
            <a:chExt cx="665" cy="298"/>
          </a:xfrm>
        </p:grpSpPr>
        <p:sp>
          <p:nvSpPr>
            <p:cNvPr id="94409" name="Oval 201"/>
            <p:cNvSpPr>
              <a:spLocks noChangeArrowheads="1"/>
            </p:cNvSpPr>
            <p:nvPr/>
          </p:nvSpPr>
          <p:spPr bwMode="auto">
            <a:xfrm>
              <a:off x="3742" y="3158"/>
              <a:ext cx="309" cy="298"/>
            </a:xfrm>
            <a:prstGeom prst="ellipse">
              <a:avLst/>
            </a:prstGeom>
            <a:solidFill>
              <a:srgbClr val="FFCC00">
                <a:alpha val="75999"/>
              </a:srgb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10" name="Freeform 202"/>
            <p:cNvSpPr>
              <a:spLocks/>
            </p:cNvSpPr>
            <p:nvPr/>
          </p:nvSpPr>
          <p:spPr bwMode="auto">
            <a:xfrm>
              <a:off x="3767" y="3180"/>
              <a:ext cx="267" cy="276"/>
            </a:xfrm>
            <a:custGeom>
              <a:avLst/>
              <a:gdLst>
                <a:gd name="T0" fmla="*/ 0 w 514"/>
                <a:gd name="T1" fmla="*/ 451 h 778"/>
                <a:gd name="T2" fmla="*/ 61 w 514"/>
                <a:gd name="T3" fmla="*/ 204 h 778"/>
                <a:gd name="T4" fmla="*/ 106 w 514"/>
                <a:gd name="T5" fmla="*/ 612 h 778"/>
                <a:gd name="T6" fmla="*/ 197 w 514"/>
                <a:gd name="T7" fmla="*/ 23 h 778"/>
                <a:gd name="T8" fmla="*/ 242 w 514"/>
                <a:gd name="T9" fmla="*/ 748 h 778"/>
                <a:gd name="T10" fmla="*/ 288 w 514"/>
                <a:gd name="T11" fmla="*/ 204 h 778"/>
                <a:gd name="T12" fmla="*/ 378 w 514"/>
                <a:gd name="T13" fmla="*/ 612 h 778"/>
                <a:gd name="T14" fmla="*/ 424 w 514"/>
                <a:gd name="T15" fmla="*/ 295 h 778"/>
                <a:gd name="T16" fmla="*/ 469 w 514"/>
                <a:gd name="T17" fmla="*/ 476 h 778"/>
                <a:gd name="T18" fmla="*/ 514 w 514"/>
                <a:gd name="T19" fmla="*/ 38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778">
                  <a:moveTo>
                    <a:pt x="0" y="451"/>
                  </a:moveTo>
                  <a:cubicBezTo>
                    <a:pt x="10" y="411"/>
                    <a:pt x="43" y="177"/>
                    <a:pt x="61" y="204"/>
                  </a:cubicBezTo>
                  <a:cubicBezTo>
                    <a:pt x="79" y="231"/>
                    <a:pt x="83" y="642"/>
                    <a:pt x="106" y="612"/>
                  </a:cubicBezTo>
                  <a:cubicBezTo>
                    <a:pt x="129" y="582"/>
                    <a:pt x="174" y="0"/>
                    <a:pt x="197" y="23"/>
                  </a:cubicBezTo>
                  <a:cubicBezTo>
                    <a:pt x="220" y="46"/>
                    <a:pt x="227" y="718"/>
                    <a:pt x="242" y="748"/>
                  </a:cubicBezTo>
                  <a:cubicBezTo>
                    <a:pt x="257" y="778"/>
                    <a:pt x="265" y="227"/>
                    <a:pt x="288" y="204"/>
                  </a:cubicBezTo>
                  <a:cubicBezTo>
                    <a:pt x="311" y="181"/>
                    <a:pt x="355" y="597"/>
                    <a:pt x="378" y="612"/>
                  </a:cubicBezTo>
                  <a:cubicBezTo>
                    <a:pt x="401" y="627"/>
                    <a:pt x="409" y="318"/>
                    <a:pt x="424" y="295"/>
                  </a:cubicBezTo>
                  <a:cubicBezTo>
                    <a:pt x="439" y="272"/>
                    <a:pt x="454" y="461"/>
                    <a:pt x="469" y="476"/>
                  </a:cubicBezTo>
                  <a:cubicBezTo>
                    <a:pt x="484" y="491"/>
                    <a:pt x="499" y="438"/>
                    <a:pt x="514" y="385"/>
                  </a:cubicBezTo>
                </a:path>
              </a:pathLst>
            </a:custGeom>
            <a:noFill/>
            <a:ln w="12700" cap="flat" cmpd="sng">
              <a:solidFill>
                <a:srgbClr val="221C00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11" name="Line 203"/>
            <p:cNvSpPr>
              <a:spLocks noChangeShapeType="1"/>
            </p:cNvSpPr>
            <p:nvPr/>
          </p:nvSpPr>
          <p:spPr bwMode="auto">
            <a:xfrm>
              <a:off x="4051" y="3318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16" name="Group 204"/>
          <p:cNvGrpSpPr>
            <a:grpSpLocks/>
          </p:cNvGrpSpPr>
          <p:nvPr/>
        </p:nvGrpSpPr>
        <p:grpSpPr bwMode="auto">
          <a:xfrm>
            <a:off x="1168400" y="3681413"/>
            <a:ext cx="376238" cy="168275"/>
            <a:chOff x="3742" y="3158"/>
            <a:chExt cx="665" cy="298"/>
          </a:xfrm>
        </p:grpSpPr>
        <p:sp>
          <p:nvSpPr>
            <p:cNvPr id="94413" name="Oval 205"/>
            <p:cNvSpPr>
              <a:spLocks noChangeArrowheads="1"/>
            </p:cNvSpPr>
            <p:nvPr/>
          </p:nvSpPr>
          <p:spPr bwMode="auto">
            <a:xfrm>
              <a:off x="3742" y="3158"/>
              <a:ext cx="309" cy="298"/>
            </a:xfrm>
            <a:prstGeom prst="ellipse">
              <a:avLst/>
            </a:prstGeom>
            <a:solidFill>
              <a:srgbClr val="FFCC00">
                <a:alpha val="75999"/>
              </a:srgb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14" name="Freeform 206"/>
            <p:cNvSpPr>
              <a:spLocks/>
            </p:cNvSpPr>
            <p:nvPr/>
          </p:nvSpPr>
          <p:spPr bwMode="auto">
            <a:xfrm>
              <a:off x="3767" y="3180"/>
              <a:ext cx="267" cy="276"/>
            </a:xfrm>
            <a:custGeom>
              <a:avLst/>
              <a:gdLst>
                <a:gd name="T0" fmla="*/ 0 w 514"/>
                <a:gd name="T1" fmla="*/ 451 h 778"/>
                <a:gd name="T2" fmla="*/ 61 w 514"/>
                <a:gd name="T3" fmla="*/ 204 h 778"/>
                <a:gd name="T4" fmla="*/ 106 w 514"/>
                <a:gd name="T5" fmla="*/ 612 h 778"/>
                <a:gd name="T6" fmla="*/ 197 w 514"/>
                <a:gd name="T7" fmla="*/ 23 h 778"/>
                <a:gd name="T8" fmla="*/ 242 w 514"/>
                <a:gd name="T9" fmla="*/ 748 h 778"/>
                <a:gd name="T10" fmla="*/ 288 w 514"/>
                <a:gd name="T11" fmla="*/ 204 h 778"/>
                <a:gd name="T12" fmla="*/ 378 w 514"/>
                <a:gd name="T13" fmla="*/ 612 h 778"/>
                <a:gd name="T14" fmla="*/ 424 w 514"/>
                <a:gd name="T15" fmla="*/ 295 h 778"/>
                <a:gd name="T16" fmla="*/ 469 w 514"/>
                <a:gd name="T17" fmla="*/ 476 h 778"/>
                <a:gd name="T18" fmla="*/ 514 w 514"/>
                <a:gd name="T19" fmla="*/ 38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778">
                  <a:moveTo>
                    <a:pt x="0" y="451"/>
                  </a:moveTo>
                  <a:cubicBezTo>
                    <a:pt x="10" y="411"/>
                    <a:pt x="43" y="177"/>
                    <a:pt x="61" y="204"/>
                  </a:cubicBezTo>
                  <a:cubicBezTo>
                    <a:pt x="79" y="231"/>
                    <a:pt x="83" y="642"/>
                    <a:pt x="106" y="612"/>
                  </a:cubicBezTo>
                  <a:cubicBezTo>
                    <a:pt x="129" y="582"/>
                    <a:pt x="174" y="0"/>
                    <a:pt x="197" y="23"/>
                  </a:cubicBezTo>
                  <a:cubicBezTo>
                    <a:pt x="220" y="46"/>
                    <a:pt x="227" y="718"/>
                    <a:pt x="242" y="748"/>
                  </a:cubicBezTo>
                  <a:cubicBezTo>
                    <a:pt x="257" y="778"/>
                    <a:pt x="265" y="227"/>
                    <a:pt x="288" y="204"/>
                  </a:cubicBezTo>
                  <a:cubicBezTo>
                    <a:pt x="311" y="181"/>
                    <a:pt x="355" y="597"/>
                    <a:pt x="378" y="612"/>
                  </a:cubicBezTo>
                  <a:cubicBezTo>
                    <a:pt x="401" y="627"/>
                    <a:pt x="409" y="318"/>
                    <a:pt x="424" y="295"/>
                  </a:cubicBezTo>
                  <a:cubicBezTo>
                    <a:pt x="439" y="272"/>
                    <a:pt x="454" y="461"/>
                    <a:pt x="469" y="476"/>
                  </a:cubicBezTo>
                  <a:cubicBezTo>
                    <a:pt x="484" y="491"/>
                    <a:pt x="499" y="438"/>
                    <a:pt x="514" y="385"/>
                  </a:cubicBezTo>
                </a:path>
              </a:pathLst>
            </a:custGeom>
            <a:noFill/>
            <a:ln w="12700" cap="flat" cmpd="sng">
              <a:solidFill>
                <a:srgbClr val="221C00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4415" name="Line 207"/>
            <p:cNvSpPr>
              <a:spLocks noChangeShapeType="1"/>
            </p:cNvSpPr>
            <p:nvPr/>
          </p:nvSpPr>
          <p:spPr bwMode="auto">
            <a:xfrm>
              <a:off x="4051" y="3318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94422" name="Object 214"/>
          <p:cNvGraphicFramePr>
            <a:graphicFrameLocks noChangeAspect="1"/>
          </p:cNvGraphicFramePr>
          <p:nvPr/>
        </p:nvGraphicFramePr>
        <p:xfrm>
          <a:off x="1044575" y="2447925"/>
          <a:ext cx="8334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14" imgW="466721" imgH="180922" progId="Equation.3">
                  <p:embed/>
                </p:oleObj>
              </mc:Choice>
              <mc:Fallback>
                <p:oleObj name="公式" r:id="rId14" imgW="466721" imgH="180922" progId="Equation.3">
                  <p:embed/>
                  <p:pic>
                    <p:nvPicPr>
                      <p:cNvPr id="94422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447925"/>
                        <a:ext cx="8334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16"/>
          <p:cNvGrpSpPr>
            <a:grpSpLocks/>
          </p:cNvGrpSpPr>
          <p:nvPr/>
        </p:nvGrpSpPr>
        <p:grpSpPr bwMode="auto">
          <a:xfrm>
            <a:off x="1116013" y="5373688"/>
            <a:ext cx="5327650" cy="519112"/>
            <a:chOff x="703" y="3385"/>
            <a:chExt cx="3356" cy="327"/>
          </a:xfrm>
        </p:grpSpPr>
        <p:sp>
          <p:nvSpPr>
            <p:cNvPr id="94390" name="Rectangle 182"/>
            <p:cNvSpPr>
              <a:spLocks noChangeArrowheads="1"/>
            </p:cNvSpPr>
            <p:nvPr/>
          </p:nvSpPr>
          <p:spPr bwMode="auto">
            <a:xfrm>
              <a:off x="703" y="3385"/>
              <a:ext cx="2711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光强大的地方，光子数大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13330" name="Object 215"/>
            <p:cNvGraphicFramePr>
              <a:graphicFrameLocks noChangeAspect="1"/>
            </p:cNvGraphicFramePr>
            <p:nvPr/>
          </p:nvGraphicFramePr>
          <p:xfrm>
            <a:off x="3424" y="3422"/>
            <a:ext cx="63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公式" r:id="rId16" imgW="409594" imgH="123732" progId="Equation.3">
                    <p:embed/>
                  </p:oleObj>
                </mc:Choice>
                <mc:Fallback>
                  <p:oleObj name="公式" r:id="rId16" imgW="409594" imgH="123732" progId="Equation.3">
                    <p:embed/>
                    <p:pic>
                      <p:nvPicPr>
                        <p:cNvPr id="1333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422"/>
                          <a:ext cx="63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2380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94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8712E-6 L 0.07101 4.08712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8712E-6 L 0.07101 4.08712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8712E-6 L 0.07101 4.08712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8712E-6 L 0.07101 4.08712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8712E-6 L 0.07101 4.08712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98463" y="476250"/>
            <a:ext cx="51816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德布罗意波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是什么性质的波</a:t>
            </a:r>
          </a:p>
        </p:txBody>
      </p:sp>
      <p:pic>
        <p:nvPicPr>
          <p:cNvPr id="14339" name="Picture 3" descr="问号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498475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323850" y="4005263"/>
            <a:ext cx="87185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☻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德布罗意波强度大的地方，粒子出现的概率也越大！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474788" y="1412875"/>
            <a:ext cx="6715125" cy="2282825"/>
            <a:chOff x="929" y="890"/>
            <a:chExt cx="4230" cy="1438"/>
          </a:xfrm>
        </p:grpSpPr>
        <p:pic>
          <p:nvPicPr>
            <p:cNvPr id="14344" name="Picture 88" descr="电子双缝衍射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890"/>
              <a:ext cx="2551" cy="14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5" name="Picture 90" descr="9208"/>
            <p:cNvPicPr>
              <a:picLocks noChangeAspect="1" noChangeArrowheads="1"/>
            </p:cNvPicPr>
            <p:nvPr/>
          </p:nvPicPr>
          <p:blipFill>
            <a:blip r:embed="rId4">
              <a:lum bright="-18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13" t="10060" r="14853" b="35403"/>
            <a:stretch>
              <a:fillRect/>
            </a:stretch>
          </p:blipFill>
          <p:spPr bwMode="auto">
            <a:xfrm>
              <a:off x="929" y="890"/>
              <a:ext cx="1184" cy="14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447" name="Rectangle 95"/>
          <p:cNvSpPr>
            <a:spLocks noChangeArrowheads="1"/>
          </p:cNvSpPr>
          <p:nvPr/>
        </p:nvSpPr>
        <p:spPr bwMode="auto">
          <a:xfrm>
            <a:off x="684213" y="4556125"/>
            <a:ext cx="7651750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德布罗意波强度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∝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粒子在该处邻近出现的概率。</a:t>
            </a:r>
          </a:p>
        </p:txBody>
      </p:sp>
      <p:sp>
        <p:nvSpPr>
          <p:cNvPr id="100448" name="Rectangle 96"/>
          <p:cNvSpPr>
            <a:spLocks noChangeArrowheads="1"/>
          </p:cNvSpPr>
          <p:nvPr/>
        </p:nvSpPr>
        <p:spPr bwMode="auto">
          <a:xfrm>
            <a:off x="323850" y="5156200"/>
            <a:ext cx="8604250" cy="10747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☻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缔合在粒子上的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物质波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既不是机械波，也不是电磁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    波，是一种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概率波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52800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38" grpId="0"/>
      <p:bldP spid="100447" grpId="0"/>
      <p:bldP spid="1004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127875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德布罗意波关系式的进一步验证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6913562" cy="15732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1927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年，美国物理学家戴维逊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C.G.Davisson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1881-1859)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革末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L.H.Germer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1896-1971)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用实验证实了电子具有波动性。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文鼎CS中等线" pitchFamily="49" charset="-122"/>
              <a:cs typeface="+mn-cs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659563" y="1412875"/>
            <a:ext cx="1657350" cy="2370138"/>
            <a:chOff x="4105" y="890"/>
            <a:chExt cx="1044" cy="1493"/>
          </a:xfrm>
        </p:grpSpPr>
        <p:pic>
          <p:nvPicPr>
            <p:cNvPr id="15402" name="Picture 7" descr="davis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890"/>
              <a:ext cx="1044" cy="14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113" y="2133"/>
              <a:ext cx="1023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文鼎CS中等线" pitchFamily="49" charset="-122"/>
                  <a:cs typeface="+mn-cs"/>
                </a:rPr>
                <a:t>C.G.Davisson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endParaRPr>
            </a:p>
          </p:txBody>
        </p:sp>
      </p:grp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95288" y="3048000"/>
            <a:ext cx="6264275" cy="1244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x-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射线在晶体表面反射时，干涉加强应该满足：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643438" y="5300663"/>
          <a:ext cx="21272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4" imgW="885657" imgH="190633" progId="Equation.3">
                  <p:embed/>
                </p:oleObj>
              </mc:Choice>
              <mc:Fallback>
                <p:oleObj name="公式" r:id="rId4" imgW="885657" imgH="190633" progId="Equation.3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21272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63575" y="4676775"/>
            <a:ext cx="2719388" cy="1438275"/>
            <a:chOff x="418" y="2946"/>
            <a:chExt cx="1713" cy="906"/>
          </a:xfrm>
        </p:grpSpPr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485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85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485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666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6" name="Oval 16"/>
            <p:cNvSpPr>
              <a:spLocks noChangeArrowheads="1"/>
            </p:cNvSpPr>
            <p:nvPr/>
          </p:nvSpPr>
          <p:spPr bwMode="auto">
            <a:xfrm>
              <a:off x="666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666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9" name="Oval 19"/>
            <p:cNvSpPr>
              <a:spLocks noChangeArrowheads="1"/>
            </p:cNvSpPr>
            <p:nvPr/>
          </p:nvSpPr>
          <p:spPr bwMode="auto">
            <a:xfrm>
              <a:off x="847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0" name="Oval 20"/>
            <p:cNvSpPr>
              <a:spLocks noChangeArrowheads="1"/>
            </p:cNvSpPr>
            <p:nvPr/>
          </p:nvSpPr>
          <p:spPr bwMode="auto">
            <a:xfrm>
              <a:off x="847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1" name="Oval 21"/>
            <p:cNvSpPr>
              <a:spLocks noChangeArrowheads="1"/>
            </p:cNvSpPr>
            <p:nvPr/>
          </p:nvSpPr>
          <p:spPr bwMode="auto">
            <a:xfrm>
              <a:off x="847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3" name="Oval 23"/>
            <p:cNvSpPr>
              <a:spLocks noChangeArrowheads="1"/>
            </p:cNvSpPr>
            <p:nvPr/>
          </p:nvSpPr>
          <p:spPr bwMode="auto">
            <a:xfrm>
              <a:off x="1029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4" name="Oval 24"/>
            <p:cNvSpPr>
              <a:spLocks noChangeArrowheads="1"/>
            </p:cNvSpPr>
            <p:nvPr/>
          </p:nvSpPr>
          <p:spPr bwMode="auto">
            <a:xfrm>
              <a:off x="1029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5" name="Oval 25"/>
            <p:cNvSpPr>
              <a:spLocks noChangeArrowheads="1"/>
            </p:cNvSpPr>
            <p:nvPr/>
          </p:nvSpPr>
          <p:spPr bwMode="auto">
            <a:xfrm>
              <a:off x="1029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7" name="Oval 27"/>
            <p:cNvSpPr>
              <a:spLocks noChangeArrowheads="1"/>
            </p:cNvSpPr>
            <p:nvPr/>
          </p:nvSpPr>
          <p:spPr bwMode="auto">
            <a:xfrm>
              <a:off x="1211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1211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69" name="Oval 29"/>
            <p:cNvSpPr>
              <a:spLocks noChangeArrowheads="1"/>
            </p:cNvSpPr>
            <p:nvPr/>
          </p:nvSpPr>
          <p:spPr bwMode="auto">
            <a:xfrm>
              <a:off x="1211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1" name="Oval 31"/>
            <p:cNvSpPr>
              <a:spLocks noChangeArrowheads="1"/>
            </p:cNvSpPr>
            <p:nvPr/>
          </p:nvSpPr>
          <p:spPr bwMode="auto">
            <a:xfrm>
              <a:off x="1392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>
              <a:off x="1392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3" name="Oval 33"/>
            <p:cNvSpPr>
              <a:spLocks noChangeArrowheads="1"/>
            </p:cNvSpPr>
            <p:nvPr/>
          </p:nvSpPr>
          <p:spPr bwMode="auto">
            <a:xfrm>
              <a:off x="1392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>
              <a:off x="1573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6" name="Oval 36"/>
            <p:cNvSpPr>
              <a:spLocks noChangeArrowheads="1"/>
            </p:cNvSpPr>
            <p:nvPr/>
          </p:nvSpPr>
          <p:spPr bwMode="auto">
            <a:xfrm>
              <a:off x="1573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7" name="Oval 37"/>
            <p:cNvSpPr>
              <a:spLocks noChangeArrowheads="1"/>
            </p:cNvSpPr>
            <p:nvPr/>
          </p:nvSpPr>
          <p:spPr bwMode="auto">
            <a:xfrm>
              <a:off x="1573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1755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80" name="Oval 40"/>
            <p:cNvSpPr>
              <a:spLocks noChangeArrowheads="1"/>
            </p:cNvSpPr>
            <p:nvPr/>
          </p:nvSpPr>
          <p:spPr bwMode="auto">
            <a:xfrm>
              <a:off x="1755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1755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>
              <a:off x="508" y="2946"/>
              <a:ext cx="542" cy="4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 rot="16200000">
              <a:off x="1105" y="3143"/>
              <a:ext cx="411" cy="5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87" name="Line 47"/>
            <p:cNvSpPr>
              <a:spLocks noChangeShapeType="1"/>
            </p:cNvSpPr>
            <p:nvPr/>
          </p:nvSpPr>
          <p:spPr bwMode="auto">
            <a:xfrm rot="16200000">
              <a:off x="1087" y="2911"/>
              <a:ext cx="428" cy="5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395" name="Object 48"/>
            <p:cNvGraphicFramePr>
              <a:graphicFrameLocks noChangeAspect="1"/>
            </p:cNvGraphicFramePr>
            <p:nvPr/>
          </p:nvGraphicFramePr>
          <p:xfrm>
            <a:off x="1709" y="3372"/>
            <a:ext cx="42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公式" r:id="rId6" imgW="257254" imgH="190633" progId="Equation.3">
                    <p:embed/>
                  </p:oleObj>
                </mc:Choice>
                <mc:Fallback>
                  <p:oleObj name="公式" r:id="rId6" imgW="257254" imgH="190633" progId="Equation.3">
                    <p:embed/>
                    <p:pic>
                      <p:nvPicPr>
                        <p:cNvPr id="15395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372"/>
                          <a:ext cx="42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418" y="3382"/>
              <a:ext cx="1406" cy="0"/>
            </a:xfrm>
            <a:prstGeom prst="line">
              <a:avLst/>
            </a:prstGeom>
            <a:noFill/>
            <a:ln w="6350">
              <a:solidFill>
                <a:srgbClr val="00FFFF"/>
              </a:solidFill>
              <a:prstDash val="dashDot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>
              <a:off x="431" y="3612"/>
              <a:ext cx="1406" cy="0"/>
            </a:xfrm>
            <a:prstGeom prst="line">
              <a:avLst/>
            </a:prstGeom>
            <a:noFill/>
            <a:ln w="6350">
              <a:solidFill>
                <a:srgbClr val="00FFFF"/>
              </a:solidFill>
              <a:prstDash val="dashDot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92" name="Line 52"/>
            <p:cNvSpPr>
              <a:spLocks noChangeShapeType="1"/>
            </p:cNvSpPr>
            <p:nvPr/>
          </p:nvSpPr>
          <p:spPr bwMode="auto">
            <a:xfrm>
              <a:off x="439" y="3828"/>
              <a:ext cx="1406" cy="0"/>
            </a:xfrm>
            <a:prstGeom prst="line">
              <a:avLst/>
            </a:prstGeom>
            <a:noFill/>
            <a:ln w="6350">
              <a:solidFill>
                <a:srgbClr val="00FFFF"/>
              </a:solidFill>
              <a:prstDash val="dashDot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399" name="Object 53"/>
            <p:cNvGraphicFramePr>
              <a:graphicFrameLocks noChangeAspect="1"/>
            </p:cNvGraphicFramePr>
            <p:nvPr/>
          </p:nvGraphicFramePr>
          <p:xfrm>
            <a:off x="1185" y="3195"/>
            <a:ext cx="26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公式" r:id="rId8" imgW="190425" imgH="161858" progId="Equation.3">
                    <p:embed/>
                  </p:oleObj>
                </mc:Choice>
                <mc:Fallback>
                  <p:oleObj name="公式" r:id="rId8" imgW="190425" imgH="161858" progId="Equation.3">
                    <p:embed/>
                    <p:pic>
                      <p:nvPicPr>
                        <p:cNvPr id="1539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3195"/>
                          <a:ext cx="26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500" y="3194"/>
              <a:ext cx="574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401" name="Object 49"/>
            <p:cNvGraphicFramePr>
              <a:graphicFrameLocks noChangeAspect="1"/>
            </p:cNvGraphicFramePr>
            <p:nvPr/>
          </p:nvGraphicFramePr>
          <p:xfrm>
            <a:off x="613" y="3195"/>
            <a:ext cx="28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公式" r:id="rId10" imgW="200126" imgH="161858" progId="Equation.3">
                    <p:embed/>
                  </p:oleObj>
                </mc:Choice>
                <mc:Fallback>
                  <p:oleObj name="公式" r:id="rId10" imgW="200126" imgH="161858" progId="Equation.3">
                    <p:embed/>
                    <p:pic>
                      <p:nvPicPr>
                        <p:cNvPr id="15401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3195"/>
                          <a:ext cx="28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0669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5" grpId="0" autoUpdateAnimBg="0"/>
      <p:bldP spid="1024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4643438" y="5300663"/>
          <a:ext cx="21272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885657" imgH="190633" progId="Equation.3">
                  <p:embed/>
                </p:oleObj>
              </mc:Choice>
              <mc:Fallback>
                <p:oleObj name="公式" r:id="rId3" imgW="885657" imgH="190633" progId="Equation.3">
                  <p:embed/>
                  <p:pic>
                    <p:nvPicPr>
                      <p:cNvPr id="163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21272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9"/>
          <p:cNvGrpSpPr>
            <a:grpSpLocks/>
          </p:cNvGrpSpPr>
          <p:nvPr/>
        </p:nvGrpSpPr>
        <p:grpSpPr bwMode="auto">
          <a:xfrm>
            <a:off x="663575" y="4676775"/>
            <a:ext cx="2719388" cy="1438275"/>
            <a:chOff x="418" y="2946"/>
            <a:chExt cx="1713" cy="906"/>
          </a:xfrm>
        </p:grpSpPr>
        <p:sp>
          <p:nvSpPr>
            <p:cNvPr id="102410" name="Oval 10"/>
            <p:cNvSpPr>
              <a:spLocks noChangeArrowheads="1"/>
            </p:cNvSpPr>
            <p:nvPr/>
          </p:nvSpPr>
          <p:spPr bwMode="auto">
            <a:xfrm>
              <a:off x="485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1" name="Oval 11"/>
            <p:cNvSpPr>
              <a:spLocks noChangeArrowheads="1"/>
            </p:cNvSpPr>
            <p:nvPr/>
          </p:nvSpPr>
          <p:spPr bwMode="auto">
            <a:xfrm>
              <a:off x="485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2" name="Oval 12"/>
            <p:cNvSpPr>
              <a:spLocks noChangeArrowheads="1"/>
            </p:cNvSpPr>
            <p:nvPr/>
          </p:nvSpPr>
          <p:spPr bwMode="auto">
            <a:xfrm>
              <a:off x="485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3" name="Oval 13"/>
            <p:cNvSpPr>
              <a:spLocks noChangeArrowheads="1"/>
            </p:cNvSpPr>
            <p:nvPr/>
          </p:nvSpPr>
          <p:spPr bwMode="auto">
            <a:xfrm>
              <a:off x="666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4" name="Oval 14"/>
            <p:cNvSpPr>
              <a:spLocks noChangeArrowheads="1"/>
            </p:cNvSpPr>
            <p:nvPr/>
          </p:nvSpPr>
          <p:spPr bwMode="auto">
            <a:xfrm>
              <a:off x="666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5" name="Oval 15"/>
            <p:cNvSpPr>
              <a:spLocks noChangeArrowheads="1"/>
            </p:cNvSpPr>
            <p:nvPr/>
          </p:nvSpPr>
          <p:spPr bwMode="auto">
            <a:xfrm>
              <a:off x="666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6" name="Oval 16"/>
            <p:cNvSpPr>
              <a:spLocks noChangeArrowheads="1"/>
            </p:cNvSpPr>
            <p:nvPr/>
          </p:nvSpPr>
          <p:spPr bwMode="auto">
            <a:xfrm>
              <a:off x="847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7" name="Oval 17"/>
            <p:cNvSpPr>
              <a:spLocks noChangeArrowheads="1"/>
            </p:cNvSpPr>
            <p:nvPr/>
          </p:nvSpPr>
          <p:spPr bwMode="auto">
            <a:xfrm>
              <a:off x="847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8" name="Oval 18"/>
            <p:cNvSpPr>
              <a:spLocks noChangeArrowheads="1"/>
            </p:cNvSpPr>
            <p:nvPr/>
          </p:nvSpPr>
          <p:spPr bwMode="auto">
            <a:xfrm>
              <a:off x="847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19" name="Oval 19"/>
            <p:cNvSpPr>
              <a:spLocks noChangeArrowheads="1"/>
            </p:cNvSpPr>
            <p:nvPr/>
          </p:nvSpPr>
          <p:spPr bwMode="auto">
            <a:xfrm>
              <a:off x="1029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0" name="Oval 20"/>
            <p:cNvSpPr>
              <a:spLocks noChangeArrowheads="1"/>
            </p:cNvSpPr>
            <p:nvPr/>
          </p:nvSpPr>
          <p:spPr bwMode="auto">
            <a:xfrm>
              <a:off x="1029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1" name="Oval 21"/>
            <p:cNvSpPr>
              <a:spLocks noChangeArrowheads="1"/>
            </p:cNvSpPr>
            <p:nvPr/>
          </p:nvSpPr>
          <p:spPr bwMode="auto">
            <a:xfrm>
              <a:off x="1029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2" name="Oval 22"/>
            <p:cNvSpPr>
              <a:spLocks noChangeArrowheads="1"/>
            </p:cNvSpPr>
            <p:nvPr/>
          </p:nvSpPr>
          <p:spPr bwMode="auto">
            <a:xfrm>
              <a:off x="1211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3" name="Oval 23"/>
            <p:cNvSpPr>
              <a:spLocks noChangeArrowheads="1"/>
            </p:cNvSpPr>
            <p:nvPr/>
          </p:nvSpPr>
          <p:spPr bwMode="auto">
            <a:xfrm>
              <a:off x="1211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4" name="Oval 24"/>
            <p:cNvSpPr>
              <a:spLocks noChangeArrowheads="1"/>
            </p:cNvSpPr>
            <p:nvPr/>
          </p:nvSpPr>
          <p:spPr bwMode="auto">
            <a:xfrm>
              <a:off x="1211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5" name="Oval 25"/>
            <p:cNvSpPr>
              <a:spLocks noChangeArrowheads="1"/>
            </p:cNvSpPr>
            <p:nvPr/>
          </p:nvSpPr>
          <p:spPr bwMode="auto">
            <a:xfrm>
              <a:off x="1392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6" name="Oval 26"/>
            <p:cNvSpPr>
              <a:spLocks noChangeArrowheads="1"/>
            </p:cNvSpPr>
            <p:nvPr/>
          </p:nvSpPr>
          <p:spPr bwMode="auto">
            <a:xfrm>
              <a:off x="1392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7" name="Oval 27"/>
            <p:cNvSpPr>
              <a:spLocks noChangeArrowheads="1"/>
            </p:cNvSpPr>
            <p:nvPr/>
          </p:nvSpPr>
          <p:spPr bwMode="auto">
            <a:xfrm>
              <a:off x="1392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8" name="Oval 28"/>
            <p:cNvSpPr>
              <a:spLocks noChangeArrowheads="1"/>
            </p:cNvSpPr>
            <p:nvPr/>
          </p:nvSpPr>
          <p:spPr bwMode="auto">
            <a:xfrm>
              <a:off x="1573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29" name="Oval 29"/>
            <p:cNvSpPr>
              <a:spLocks noChangeArrowheads="1"/>
            </p:cNvSpPr>
            <p:nvPr/>
          </p:nvSpPr>
          <p:spPr bwMode="auto">
            <a:xfrm>
              <a:off x="1573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0" name="Oval 30"/>
            <p:cNvSpPr>
              <a:spLocks noChangeArrowheads="1"/>
            </p:cNvSpPr>
            <p:nvPr/>
          </p:nvSpPr>
          <p:spPr bwMode="auto">
            <a:xfrm>
              <a:off x="1573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1" name="Oval 31"/>
            <p:cNvSpPr>
              <a:spLocks noChangeArrowheads="1"/>
            </p:cNvSpPr>
            <p:nvPr/>
          </p:nvSpPr>
          <p:spPr bwMode="auto">
            <a:xfrm>
              <a:off x="1755" y="3352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2" name="Oval 32"/>
            <p:cNvSpPr>
              <a:spLocks noChangeArrowheads="1"/>
            </p:cNvSpPr>
            <p:nvPr/>
          </p:nvSpPr>
          <p:spPr bwMode="auto">
            <a:xfrm>
              <a:off x="1755" y="3578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3" name="Oval 33"/>
            <p:cNvSpPr>
              <a:spLocks noChangeArrowheads="1"/>
            </p:cNvSpPr>
            <p:nvPr/>
          </p:nvSpPr>
          <p:spPr bwMode="auto">
            <a:xfrm>
              <a:off x="1755" y="3806"/>
              <a:ext cx="45" cy="4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>
              <a:off x="508" y="2946"/>
              <a:ext cx="542" cy="4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 rot="16200000">
              <a:off x="1105" y="3143"/>
              <a:ext cx="411" cy="52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 rot="16200000">
              <a:off x="1087" y="2911"/>
              <a:ext cx="428" cy="5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519" name="Object 37"/>
            <p:cNvGraphicFramePr>
              <a:graphicFrameLocks noChangeAspect="1"/>
            </p:cNvGraphicFramePr>
            <p:nvPr/>
          </p:nvGraphicFramePr>
          <p:xfrm>
            <a:off x="1709" y="3372"/>
            <a:ext cx="42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公式" r:id="rId5" imgW="257254" imgH="190633" progId="Equation.3">
                    <p:embed/>
                  </p:oleObj>
                </mc:Choice>
                <mc:Fallback>
                  <p:oleObj name="公式" r:id="rId5" imgW="257254" imgH="190633" progId="Equation.3">
                    <p:embed/>
                    <p:pic>
                      <p:nvPicPr>
                        <p:cNvPr id="1651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372"/>
                          <a:ext cx="42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>
              <a:off x="418" y="3382"/>
              <a:ext cx="1406" cy="0"/>
            </a:xfrm>
            <a:prstGeom prst="line">
              <a:avLst/>
            </a:prstGeom>
            <a:noFill/>
            <a:ln w="6350">
              <a:solidFill>
                <a:srgbClr val="00FFFF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>
              <a:off x="431" y="3612"/>
              <a:ext cx="1406" cy="0"/>
            </a:xfrm>
            <a:prstGeom prst="line">
              <a:avLst/>
            </a:prstGeom>
            <a:noFill/>
            <a:ln w="6350">
              <a:solidFill>
                <a:srgbClr val="00FFFF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40" name="Line 40"/>
            <p:cNvSpPr>
              <a:spLocks noChangeShapeType="1"/>
            </p:cNvSpPr>
            <p:nvPr/>
          </p:nvSpPr>
          <p:spPr bwMode="auto">
            <a:xfrm>
              <a:off x="439" y="3828"/>
              <a:ext cx="1406" cy="0"/>
            </a:xfrm>
            <a:prstGeom prst="line">
              <a:avLst/>
            </a:prstGeom>
            <a:noFill/>
            <a:ln w="6350">
              <a:solidFill>
                <a:srgbClr val="00FFFF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523" name="Object 41"/>
            <p:cNvGraphicFramePr>
              <a:graphicFrameLocks noChangeAspect="1"/>
            </p:cNvGraphicFramePr>
            <p:nvPr/>
          </p:nvGraphicFramePr>
          <p:xfrm>
            <a:off x="1185" y="3195"/>
            <a:ext cx="26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公式" r:id="rId7" imgW="190425" imgH="161858" progId="Equation.3">
                    <p:embed/>
                  </p:oleObj>
                </mc:Choice>
                <mc:Fallback>
                  <p:oleObj name="公式" r:id="rId7" imgW="190425" imgH="161858" progId="Equation.3">
                    <p:embed/>
                    <p:pic>
                      <p:nvPicPr>
                        <p:cNvPr id="1652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3195"/>
                          <a:ext cx="26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>
              <a:off x="500" y="3194"/>
              <a:ext cx="574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525" name="Object 43"/>
            <p:cNvGraphicFramePr>
              <a:graphicFrameLocks noChangeAspect="1"/>
            </p:cNvGraphicFramePr>
            <p:nvPr/>
          </p:nvGraphicFramePr>
          <p:xfrm>
            <a:off x="613" y="3195"/>
            <a:ext cx="28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公式" r:id="rId9" imgW="200126" imgH="161858" progId="Equation.3">
                    <p:embed/>
                  </p:oleObj>
                </mc:Choice>
                <mc:Fallback>
                  <p:oleObj name="公式" r:id="rId9" imgW="200126" imgH="161858" progId="Equation.3">
                    <p:embed/>
                    <p:pic>
                      <p:nvPicPr>
                        <p:cNvPr id="1652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3195"/>
                          <a:ext cx="28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4" name="Rectangle 44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5003800" y="549275"/>
            <a:ext cx="3562350" cy="4730750"/>
            <a:chOff x="3152" y="346"/>
            <a:chExt cx="2244" cy="2980"/>
          </a:xfrm>
        </p:grpSpPr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3152" y="346"/>
              <a:ext cx="2244" cy="298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48" name="AutoShape 48"/>
            <p:cNvSpPr>
              <a:spLocks noChangeArrowheads="1"/>
            </p:cNvSpPr>
            <p:nvPr/>
          </p:nvSpPr>
          <p:spPr bwMode="auto">
            <a:xfrm rot="4426923">
              <a:off x="3689" y="1905"/>
              <a:ext cx="919" cy="862"/>
            </a:xfrm>
            <a:prstGeom prst="cube">
              <a:avLst>
                <a:gd name="adj" fmla="val 31926"/>
              </a:avLst>
            </a:prstGeom>
            <a:gradFill rotWithShape="1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100000">
                  <a:srgbClr val="33CC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49" name="Line 49"/>
            <p:cNvSpPr>
              <a:spLocks noChangeShapeType="1"/>
            </p:cNvSpPr>
            <p:nvPr/>
          </p:nvSpPr>
          <p:spPr bwMode="auto">
            <a:xfrm rot="593578">
              <a:off x="3753" y="199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0" name="Line 50"/>
            <p:cNvSpPr>
              <a:spLocks noChangeShapeType="1"/>
            </p:cNvSpPr>
            <p:nvPr/>
          </p:nvSpPr>
          <p:spPr bwMode="auto">
            <a:xfrm rot="593578">
              <a:off x="3935" y="1928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1" name="Line 51"/>
            <p:cNvSpPr>
              <a:spLocks noChangeShapeType="1"/>
            </p:cNvSpPr>
            <p:nvPr/>
          </p:nvSpPr>
          <p:spPr bwMode="auto">
            <a:xfrm rot="593578">
              <a:off x="3945" y="2600"/>
              <a:ext cx="365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2" name="Line 52"/>
            <p:cNvSpPr>
              <a:spLocks noChangeShapeType="1"/>
            </p:cNvSpPr>
            <p:nvPr/>
          </p:nvSpPr>
          <p:spPr bwMode="auto">
            <a:xfrm rot="593578">
              <a:off x="4135" y="2538"/>
              <a:ext cx="36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3" name="Line 53"/>
            <p:cNvSpPr>
              <a:spLocks noChangeShapeType="1"/>
            </p:cNvSpPr>
            <p:nvPr/>
          </p:nvSpPr>
          <p:spPr bwMode="auto">
            <a:xfrm rot="593578">
              <a:off x="4257" y="194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4" name="Line 54"/>
            <p:cNvSpPr>
              <a:spLocks noChangeShapeType="1"/>
            </p:cNvSpPr>
            <p:nvPr/>
          </p:nvSpPr>
          <p:spPr bwMode="auto">
            <a:xfrm rot="593578">
              <a:off x="4369" y="2004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5" name="Line 55"/>
            <p:cNvSpPr>
              <a:spLocks noChangeShapeType="1"/>
            </p:cNvSpPr>
            <p:nvPr/>
          </p:nvSpPr>
          <p:spPr bwMode="auto">
            <a:xfrm rot="593578" flipV="1">
              <a:off x="3688" y="2000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6" name="Line 56"/>
            <p:cNvSpPr>
              <a:spLocks noChangeShapeType="1"/>
            </p:cNvSpPr>
            <p:nvPr/>
          </p:nvSpPr>
          <p:spPr bwMode="auto">
            <a:xfrm rot="593578" flipV="1">
              <a:off x="3744" y="2219"/>
              <a:ext cx="52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7" name="Line 57"/>
            <p:cNvSpPr>
              <a:spLocks noChangeShapeType="1"/>
            </p:cNvSpPr>
            <p:nvPr/>
          </p:nvSpPr>
          <p:spPr bwMode="auto">
            <a:xfrm rot="593578" flipV="1">
              <a:off x="3907" y="2468"/>
              <a:ext cx="54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8" name="Line 58"/>
            <p:cNvSpPr>
              <a:spLocks noChangeShapeType="1"/>
            </p:cNvSpPr>
            <p:nvPr/>
          </p:nvSpPr>
          <p:spPr bwMode="auto">
            <a:xfrm rot="593578" flipV="1">
              <a:off x="4031" y="2538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59" name="Line 59"/>
            <p:cNvSpPr>
              <a:spLocks noChangeShapeType="1"/>
            </p:cNvSpPr>
            <p:nvPr/>
          </p:nvSpPr>
          <p:spPr bwMode="auto">
            <a:xfrm rot="593578">
              <a:off x="4222" y="2077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0" name="Line 60"/>
            <p:cNvSpPr>
              <a:spLocks noChangeShapeType="1"/>
            </p:cNvSpPr>
            <p:nvPr/>
          </p:nvSpPr>
          <p:spPr bwMode="auto">
            <a:xfrm rot="593578">
              <a:off x="4277" y="2300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1" name="Freeform 61"/>
            <p:cNvSpPr>
              <a:spLocks/>
            </p:cNvSpPr>
            <p:nvPr/>
          </p:nvSpPr>
          <p:spPr bwMode="auto">
            <a:xfrm>
              <a:off x="3756" y="1712"/>
              <a:ext cx="662" cy="516"/>
            </a:xfrm>
            <a:custGeom>
              <a:avLst/>
              <a:gdLst>
                <a:gd name="T0" fmla="*/ 0 w 662"/>
                <a:gd name="T1" fmla="*/ 219 h 516"/>
                <a:gd name="T2" fmla="*/ 373 w 662"/>
                <a:gd name="T3" fmla="*/ 0 h 516"/>
                <a:gd name="T4" fmla="*/ 662 w 662"/>
                <a:gd name="T5" fmla="*/ 234 h 516"/>
                <a:gd name="T6" fmla="*/ 535 w 662"/>
                <a:gd name="T7" fmla="*/ 516 h 516"/>
                <a:gd name="T8" fmla="*/ 0 w 662"/>
                <a:gd name="T9" fmla="*/ 2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516">
                  <a:moveTo>
                    <a:pt x="0" y="219"/>
                  </a:moveTo>
                  <a:lnTo>
                    <a:pt x="373" y="0"/>
                  </a:lnTo>
                  <a:lnTo>
                    <a:pt x="662" y="234"/>
                  </a:lnTo>
                  <a:lnTo>
                    <a:pt x="535" y="516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2" name="Freeform 62"/>
            <p:cNvSpPr>
              <a:spLocks/>
            </p:cNvSpPr>
            <p:nvPr/>
          </p:nvSpPr>
          <p:spPr bwMode="auto">
            <a:xfrm rot="593578">
              <a:off x="3788" y="1928"/>
              <a:ext cx="608" cy="303"/>
            </a:xfrm>
            <a:custGeom>
              <a:avLst/>
              <a:gdLst>
                <a:gd name="T0" fmla="*/ 0 w 652"/>
                <a:gd name="T1" fmla="*/ 92 h 304"/>
                <a:gd name="T2" fmla="*/ 652 w 652"/>
                <a:gd name="T3" fmla="*/ 0 h 304"/>
                <a:gd name="T4" fmla="*/ 568 w 652"/>
                <a:gd name="T5" fmla="*/ 304 h 304"/>
                <a:gd name="T6" fmla="*/ 0 w 652"/>
                <a:gd name="T7" fmla="*/ 9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304">
                  <a:moveTo>
                    <a:pt x="0" y="92"/>
                  </a:moveTo>
                  <a:lnTo>
                    <a:pt x="652" y="0"/>
                  </a:lnTo>
                  <a:lnTo>
                    <a:pt x="568" y="304"/>
                  </a:lnTo>
                  <a:lnTo>
                    <a:pt x="0" y="9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2"/>
              </a:bgClr>
            </a:patt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3" name="Oval 63"/>
            <p:cNvSpPr>
              <a:spLocks noChangeArrowheads="1"/>
            </p:cNvSpPr>
            <p:nvPr/>
          </p:nvSpPr>
          <p:spPr bwMode="auto">
            <a:xfrm rot="334033">
              <a:off x="3720" y="208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4" name="Oval 64"/>
            <p:cNvSpPr>
              <a:spLocks noChangeArrowheads="1"/>
            </p:cNvSpPr>
            <p:nvPr/>
          </p:nvSpPr>
          <p:spPr bwMode="auto">
            <a:xfrm rot="334033">
              <a:off x="3776" y="229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5" name="Oval 65"/>
            <p:cNvSpPr>
              <a:spLocks noChangeArrowheads="1"/>
            </p:cNvSpPr>
            <p:nvPr/>
          </p:nvSpPr>
          <p:spPr bwMode="auto">
            <a:xfrm rot="334033">
              <a:off x="3827" y="249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6" name="Oval 66"/>
            <p:cNvSpPr>
              <a:spLocks noChangeArrowheads="1"/>
            </p:cNvSpPr>
            <p:nvPr/>
          </p:nvSpPr>
          <p:spPr bwMode="auto">
            <a:xfrm rot="334033">
              <a:off x="3905" y="2620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7" name="Oval 67"/>
            <p:cNvSpPr>
              <a:spLocks noChangeArrowheads="1"/>
            </p:cNvSpPr>
            <p:nvPr/>
          </p:nvSpPr>
          <p:spPr bwMode="auto">
            <a:xfrm rot="334033">
              <a:off x="4029" y="269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8" name="Oval 68"/>
            <p:cNvSpPr>
              <a:spLocks noChangeArrowheads="1"/>
            </p:cNvSpPr>
            <p:nvPr/>
          </p:nvSpPr>
          <p:spPr bwMode="auto">
            <a:xfrm rot="334033">
              <a:off x="4143" y="275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69" name="Oval 69"/>
            <p:cNvSpPr>
              <a:spLocks noChangeArrowheads="1"/>
            </p:cNvSpPr>
            <p:nvPr/>
          </p:nvSpPr>
          <p:spPr bwMode="auto">
            <a:xfrm rot="334033">
              <a:off x="3962" y="224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0" name="Oval 70"/>
            <p:cNvSpPr>
              <a:spLocks noChangeArrowheads="1"/>
            </p:cNvSpPr>
            <p:nvPr/>
          </p:nvSpPr>
          <p:spPr bwMode="auto">
            <a:xfrm rot="334033">
              <a:off x="4013" y="245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1" name="Oval 71"/>
            <p:cNvSpPr>
              <a:spLocks noChangeArrowheads="1"/>
            </p:cNvSpPr>
            <p:nvPr/>
          </p:nvSpPr>
          <p:spPr bwMode="auto">
            <a:xfrm rot="334033">
              <a:off x="4099" y="256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2" name="Oval 72"/>
            <p:cNvSpPr>
              <a:spLocks noChangeArrowheads="1"/>
            </p:cNvSpPr>
            <p:nvPr/>
          </p:nvSpPr>
          <p:spPr bwMode="auto">
            <a:xfrm rot="334033">
              <a:off x="4216" y="263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3" name="Oval 73"/>
            <p:cNvSpPr>
              <a:spLocks noChangeArrowheads="1"/>
            </p:cNvSpPr>
            <p:nvPr/>
          </p:nvSpPr>
          <p:spPr bwMode="auto">
            <a:xfrm rot="334033">
              <a:off x="4330" y="269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4" name="Oval 74"/>
            <p:cNvSpPr>
              <a:spLocks noChangeArrowheads="1"/>
            </p:cNvSpPr>
            <p:nvPr/>
          </p:nvSpPr>
          <p:spPr bwMode="auto">
            <a:xfrm rot="334033">
              <a:off x="4159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5" name="Oval 75"/>
            <p:cNvSpPr>
              <a:spLocks noChangeArrowheads="1"/>
            </p:cNvSpPr>
            <p:nvPr/>
          </p:nvSpPr>
          <p:spPr bwMode="auto">
            <a:xfrm rot="334033">
              <a:off x="4210" y="238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6" name="Oval 76"/>
            <p:cNvSpPr>
              <a:spLocks noChangeArrowheads="1"/>
            </p:cNvSpPr>
            <p:nvPr/>
          </p:nvSpPr>
          <p:spPr bwMode="auto">
            <a:xfrm rot="334033">
              <a:off x="4287" y="250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7" name="Oval 77"/>
            <p:cNvSpPr>
              <a:spLocks noChangeArrowheads="1"/>
            </p:cNvSpPr>
            <p:nvPr/>
          </p:nvSpPr>
          <p:spPr bwMode="auto">
            <a:xfrm rot="334033">
              <a:off x="4411" y="2575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8" name="Oval 78"/>
            <p:cNvSpPr>
              <a:spLocks noChangeArrowheads="1"/>
            </p:cNvSpPr>
            <p:nvPr/>
          </p:nvSpPr>
          <p:spPr bwMode="auto">
            <a:xfrm rot="334033">
              <a:off x="4525" y="263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79" name="Oval 79"/>
            <p:cNvSpPr>
              <a:spLocks noChangeArrowheads="1"/>
            </p:cNvSpPr>
            <p:nvPr/>
          </p:nvSpPr>
          <p:spPr bwMode="auto">
            <a:xfrm rot="334033">
              <a:off x="4359" y="237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0" name="Oval 80"/>
            <p:cNvSpPr>
              <a:spLocks noChangeArrowheads="1"/>
            </p:cNvSpPr>
            <p:nvPr/>
          </p:nvSpPr>
          <p:spPr bwMode="auto">
            <a:xfrm rot="334033">
              <a:off x="4484" y="244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1" name="Oval 81"/>
            <p:cNvSpPr>
              <a:spLocks noChangeArrowheads="1"/>
            </p:cNvSpPr>
            <p:nvPr/>
          </p:nvSpPr>
          <p:spPr bwMode="auto">
            <a:xfrm rot="334033">
              <a:off x="4594" y="251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2" name="Oval 82"/>
            <p:cNvSpPr>
              <a:spLocks noChangeArrowheads="1"/>
            </p:cNvSpPr>
            <p:nvPr/>
          </p:nvSpPr>
          <p:spPr bwMode="auto">
            <a:xfrm rot="334033">
              <a:off x="4311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3" name="Oval 83"/>
            <p:cNvSpPr>
              <a:spLocks noChangeArrowheads="1"/>
            </p:cNvSpPr>
            <p:nvPr/>
          </p:nvSpPr>
          <p:spPr bwMode="auto">
            <a:xfrm rot="334033">
              <a:off x="4432" y="224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4" name="Oval 84"/>
            <p:cNvSpPr>
              <a:spLocks noChangeArrowheads="1"/>
            </p:cNvSpPr>
            <p:nvPr/>
          </p:nvSpPr>
          <p:spPr bwMode="auto">
            <a:xfrm rot="334033">
              <a:off x="4542" y="230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5" name="Oval 85"/>
            <p:cNvSpPr>
              <a:spLocks noChangeArrowheads="1"/>
            </p:cNvSpPr>
            <p:nvPr/>
          </p:nvSpPr>
          <p:spPr bwMode="auto">
            <a:xfrm rot="334033">
              <a:off x="4276" y="196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6" name="Oval 86"/>
            <p:cNvSpPr>
              <a:spLocks noChangeArrowheads="1"/>
            </p:cNvSpPr>
            <p:nvPr/>
          </p:nvSpPr>
          <p:spPr bwMode="auto">
            <a:xfrm rot="334033">
              <a:off x="4373" y="2039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7" name="Oval 87"/>
            <p:cNvSpPr>
              <a:spLocks noChangeArrowheads="1"/>
            </p:cNvSpPr>
            <p:nvPr/>
          </p:nvSpPr>
          <p:spPr bwMode="auto">
            <a:xfrm rot="334033">
              <a:off x="4484" y="210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8" name="Oval 88"/>
            <p:cNvSpPr>
              <a:spLocks noChangeArrowheads="1"/>
            </p:cNvSpPr>
            <p:nvPr/>
          </p:nvSpPr>
          <p:spPr bwMode="auto">
            <a:xfrm rot="334033">
              <a:off x="3925" y="203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89" name="Oval 89"/>
            <p:cNvSpPr>
              <a:spLocks noChangeArrowheads="1"/>
            </p:cNvSpPr>
            <p:nvPr/>
          </p:nvSpPr>
          <p:spPr bwMode="auto">
            <a:xfrm rot="334033">
              <a:off x="4117" y="195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90" name="Oval 90"/>
            <p:cNvSpPr>
              <a:spLocks noChangeArrowheads="1"/>
            </p:cNvSpPr>
            <p:nvPr/>
          </p:nvSpPr>
          <p:spPr bwMode="auto">
            <a:xfrm rot="334033">
              <a:off x="3952" y="196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91" name="Oval 91"/>
            <p:cNvSpPr>
              <a:spLocks noChangeArrowheads="1"/>
            </p:cNvSpPr>
            <p:nvPr/>
          </p:nvSpPr>
          <p:spPr bwMode="auto">
            <a:xfrm rot="334033">
              <a:off x="4101" y="204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492" name="Oval 92"/>
            <p:cNvSpPr>
              <a:spLocks noChangeArrowheads="1"/>
            </p:cNvSpPr>
            <p:nvPr/>
          </p:nvSpPr>
          <p:spPr bwMode="auto">
            <a:xfrm rot="334033">
              <a:off x="4240" y="205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6445" name="Group 93"/>
            <p:cNvGrpSpPr>
              <a:grpSpLocks/>
            </p:cNvGrpSpPr>
            <p:nvPr/>
          </p:nvGrpSpPr>
          <p:grpSpPr bwMode="auto">
            <a:xfrm rot="5400000">
              <a:off x="3774" y="660"/>
              <a:ext cx="675" cy="245"/>
              <a:chOff x="3744" y="725"/>
              <a:chExt cx="679" cy="262"/>
            </a:xfrm>
          </p:grpSpPr>
          <p:grpSp>
            <p:nvGrpSpPr>
              <p:cNvPr id="16486" name="Group 94"/>
              <p:cNvGrpSpPr>
                <a:grpSpLocks/>
              </p:cNvGrpSpPr>
              <p:nvPr/>
            </p:nvGrpSpPr>
            <p:grpSpPr bwMode="auto">
              <a:xfrm>
                <a:off x="4378" y="725"/>
                <a:ext cx="45" cy="262"/>
                <a:chOff x="3216" y="1680"/>
                <a:chExt cx="48" cy="288"/>
              </a:xfrm>
            </p:grpSpPr>
            <p:sp>
              <p:nvSpPr>
                <p:cNvPr id="102495" name="Arc 95"/>
                <p:cNvSpPr>
                  <a:spLocks/>
                </p:cNvSpPr>
                <p:nvPr/>
              </p:nvSpPr>
              <p:spPr bwMode="auto">
                <a:xfrm>
                  <a:off x="3216" y="1674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2496" name="Arc 96"/>
                <p:cNvSpPr>
                  <a:spLocks/>
                </p:cNvSpPr>
                <p:nvPr/>
              </p:nvSpPr>
              <p:spPr bwMode="auto">
                <a:xfrm>
                  <a:off x="3216" y="1771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2497" name="Arc 97"/>
                <p:cNvSpPr>
                  <a:spLocks/>
                </p:cNvSpPr>
                <p:nvPr/>
              </p:nvSpPr>
              <p:spPr bwMode="auto">
                <a:xfrm>
                  <a:off x="3216" y="1866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498" name="Line 98"/>
              <p:cNvSpPr>
                <a:spLocks noChangeShapeType="1"/>
              </p:cNvSpPr>
              <p:nvPr/>
            </p:nvSpPr>
            <p:spPr bwMode="auto">
              <a:xfrm flipH="1">
                <a:off x="3744" y="72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499" name="Line 99"/>
              <p:cNvSpPr>
                <a:spLocks noChangeShapeType="1"/>
              </p:cNvSpPr>
              <p:nvPr/>
            </p:nvSpPr>
            <p:spPr bwMode="auto">
              <a:xfrm flipH="1">
                <a:off x="3744" y="981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6446" name="Group 100"/>
            <p:cNvGrpSpPr>
              <a:grpSpLocks/>
            </p:cNvGrpSpPr>
            <p:nvPr/>
          </p:nvGrpSpPr>
          <p:grpSpPr bwMode="auto">
            <a:xfrm flipV="1">
              <a:off x="3279" y="588"/>
              <a:ext cx="169" cy="43"/>
              <a:chOff x="2448" y="1845"/>
              <a:chExt cx="192" cy="48"/>
            </a:xfrm>
          </p:grpSpPr>
          <p:sp>
            <p:nvSpPr>
              <p:cNvPr id="102501" name="Line 101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502" name="Line 102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6447" name="Object 103"/>
            <p:cNvGraphicFramePr>
              <a:graphicFrameLocks noChangeAspect="1"/>
            </p:cNvGraphicFramePr>
            <p:nvPr/>
          </p:nvGraphicFramePr>
          <p:xfrm>
            <a:off x="4034" y="827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公式" r:id="rId11" imgW="409594" imgH="342780" progId="Equation.3">
                    <p:embed/>
                  </p:oleObj>
                </mc:Choice>
                <mc:Fallback>
                  <p:oleObj name="公式" r:id="rId11" imgW="409594" imgH="342780" progId="Equation.3">
                    <p:embed/>
                    <p:pic>
                      <p:nvPicPr>
                        <p:cNvPr id="16447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827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8" name="Object 104"/>
            <p:cNvGraphicFramePr>
              <a:graphicFrameLocks noChangeAspect="1"/>
            </p:cNvGraphicFramePr>
            <p:nvPr/>
          </p:nvGraphicFramePr>
          <p:xfrm>
            <a:off x="5117" y="1403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公式" r:id="rId13" imgW="342765" imgH="371555" progId="Equation.3">
                    <p:embed/>
                  </p:oleObj>
                </mc:Choice>
                <mc:Fallback>
                  <p:oleObj name="公式" r:id="rId13" imgW="342765" imgH="371555" progId="Equation.3">
                    <p:embed/>
                    <p:pic>
                      <p:nvPicPr>
                        <p:cNvPr id="16448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403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9" name="Object 105"/>
            <p:cNvGraphicFramePr>
              <a:graphicFrameLocks noChangeAspect="1"/>
            </p:cNvGraphicFramePr>
            <p:nvPr/>
          </p:nvGraphicFramePr>
          <p:xfrm>
            <a:off x="4709" y="1092"/>
            <a:ext cx="1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公式" r:id="rId15" imgW="342765" imgH="342780" progId="Equation.3">
                    <p:embed/>
                  </p:oleObj>
                </mc:Choice>
                <mc:Fallback>
                  <p:oleObj name="公式" r:id="rId15" imgW="342765" imgH="342780" progId="Equation.3">
                    <p:embed/>
                    <p:pic>
                      <p:nvPicPr>
                        <p:cNvPr id="16449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092"/>
                          <a:ext cx="13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0" name="Object 106"/>
            <p:cNvGraphicFramePr>
              <a:graphicFrameLocks noChangeAspect="1"/>
            </p:cNvGraphicFramePr>
            <p:nvPr/>
          </p:nvGraphicFramePr>
          <p:xfrm>
            <a:off x="4213" y="1639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公式" r:id="rId17" imgW="238211" imgH="342780" progId="Equation.3">
                    <p:embed/>
                  </p:oleObj>
                </mc:Choice>
                <mc:Fallback>
                  <p:oleObj name="公式" r:id="rId17" imgW="238211" imgH="342780" progId="Equation.3">
                    <p:embed/>
                    <p:pic>
                      <p:nvPicPr>
                        <p:cNvPr id="1645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639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1" name="Object 107"/>
            <p:cNvGraphicFramePr>
              <a:graphicFrameLocks noChangeAspect="1"/>
            </p:cNvGraphicFramePr>
            <p:nvPr/>
          </p:nvGraphicFramePr>
          <p:xfrm>
            <a:off x="3900" y="1257"/>
            <a:ext cx="14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公式" r:id="rId19" imgW="371509" imgH="342780" progId="Equation.3">
                    <p:embed/>
                  </p:oleObj>
                </mc:Choice>
                <mc:Fallback>
                  <p:oleObj name="公式" r:id="rId19" imgW="371509" imgH="342780" progId="Equation.3">
                    <p:embed/>
                    <p:pic>
                      <p:nvPicPr>
                        <p:cNvPr id="16451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257"/>
                          <a:ext cx="14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2" name="Text Box 108"/>
            <p:cNvSpPr txBox="1">
              <a:spLocks noChangeArrowheads="1"/>
            </p:cNvSpPr>
            <p:nvPr/>
          </p:nvSpPr>
          <p:spPr bwMode="auto">
            <a:xfrm>
              <a:off x="4654" y="871"/>
              <a:ext cx="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集电器</a:t>
              </a:r>
            </a:p>
          </p:txBody>
        </p:sp>
        <p:sp>
          <p:nvSpPr>
            <p:cNvPr id="16453" name="Text Box 109"/>
            <p:cNvSpPr txBox="1">
              <a:spLocks noChangeArrowheads="1"/>
            </p:cNvSpPr>
            <p:nvPr/>
          </p:nvSpPr>
          <p:spPr bwMode="auto">
            <a:xfrm>
              <a:off x="3576" y="1476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电子束</a:t>
              </a:r>
            </a:p>
          </p:txBody>
        </p:sp>
        <p:sp>
          <p:nvSpPr>
            <p:cNvPr id="16454" name="Text Box 110"/>
            <p:cNvSpPr txBox="1">
              <a:spLocks noChangeArrowheads="1"/>
            </p:cNvSpPr>
            <p:nvPr/>
          </p:nvSpPr>
          <p:spPr bwMode="auto">
            <a:xfrm>
              <a:off x="4256" y="437"/>
              <a:ext cx="3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电子枪</a:t>
              </a:r>
            </a:p>
          </p:txBody>
        </p:sp>
        <p:sp>
          <p:nvSpPr>
            <p:cNvPr id="102511" name="Freeform 111"/>
            <p:cNvSpPr>
              <a:spLocks/>
            </p:cNvSpPr>
            <p:nvPr/>
          </p:nvSpPr>
          <p:spPr bwMode="auto">
            <a:xfrm>
              <a:off x="3900" y="635"/>
              <a:ext cx="404" cy="573"/>
            </a:xfrm>
            <a:custGeom>
              <a:avLst/>
              <a:gdLst>
                <a:gd name="T0" fmla="*/ 0 w 432"/>
                <a:gd name="T1" fmla="*/ 0 h 576"/>
                <a:gd name="T2" fmla="*/ 0 w 432"/>
                <a:gd name="T3" fmla="*/ 576 h 576"/>
                <a:gd name="T4" fmla="*/ 432 w 432"/>
                <a:gd name="T5" fmla="*/ 576 h 576"/>
                <a:gd name="T6" fmla="*/ 432 w 43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12" name="Line 112"/>
            <p:cNvSpPr>
              <a:spLocks noChangeShapeType="1"/>
            </p:cNvSpPr>
            <p:nvPr/>
          </p:nvSpPr>
          <p:spPr bwMode="auto">
            <a:xfrm flipH="1">
              <a:off x="3362" y="445"/>
              <a:ext cx="6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6457" name="Group 113"/>
            <p:cNvGrpSpPr>
              <a:grpSpLocks/>
            </p:cNvGrpSpPr>
            <p:nvPr/>
          </p:nvGrpSpPr>
          <p:grpSpPr bwMode="auto">
            <a:xfrm flipV="1">
              <a:off x="3279" y="683"/>
              <a:ext cx="169" cy="43"/>
              <a:chOff x="2448" y="1845"/>
              <a:chExt cx="192" cy="48"/>
            </a:xfrm>
          </p:grpSpPr>
          <p:sp>
            <p:nvSpPr>
              <p:cNvPr id="102514" name="Line 114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515" name="Line 115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2516" name="Line 116"/>
            <p:cNvSpPr>
              <a:spLocks noChangeShapeType="1"/>
            </p:cNvSpPr>
            <p:nvPr/>
          </p:nvSpPr>
          <p:spPr bwMode="auto">
            <a:xfrm>
              <a:off x="3362" y="445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17" name="Freeform 117"/>
            <p:cNvSpPr>
              <a:spLocks/>
            </p:cNvSpPr>
            <p:nvPr/>
          </p:nvSpPr>
          <p:spPr bwMode="auto">
            <a:xfrm>
              <a:off x="3362" y="731"/>
              <a:ext cx="538" cy="287"/>
            </a:xfrm>
            <a:custGeom>
              <a:avLst/>
              <a:gdLst>
                <a:gd name="T0" fmla="*/ 0 w 576"/>
                <a:gd name="T1" fmla="*/ 0 h 288"/>
                <a:gd name="T2" fmla="*/ 0 w 576"/>
                <a:gd name="T3" fmla="*/ 288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lnTo>
                    <a:pt x="0" y="288"/>
                  </a:lnTo>
                  <a:lnTo>
                    <a:pt x="576" y="28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6460" name="Group 118"/>
            <p:cNvGrpSpPr>
              <a:grpSpLocks/>
            </p:cNvGrpSpPr>
            <p:nvPr/>
          </p:nvGrpSpPr>
          <p:grpSpPr bwMode="auto">
            <a:xfrm>
              <a:off x="3562" y="444"/>
              <a:ext cx="143" cy="575"/>
              <a:chOff x="3766" y="383"/>
              <a:chExt cx="153" cy="578"/>
            </a:xfrm>
          </p:grpSpPr>
          <p:graphicFrame>
            <p:nvGraphicFramePr>
              <p:cNvPr id="16479" name="Object 119"/>
              <p:cNvGraphicFramePr>
                <a:graphicFrameLocks noChangeAspect="1"/>
              </p:cNvGraphicFramePr>
              <p:nvPr/>
            </p:nvGraphicFramePr>
            <p:xfrm>
              <a:off x="3766" y="604"/>
              <a:ext cx="153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1" name="公式" r:id="rId21" imgW="352466" imgH="352492" progId="Equation.3">
                      <p:embed/>
                    </p:oleObj>
                  </mc:Choice>
                  <mc:Fallback>
                    <p:oleObj name="公式" r:id="rId21" imgW="352466" imgH="352492" progId="Equation.3">
                      <p:embed/>
                      <p:pic>
                        <p:nvPicPr>
                          <p:cNvPr id="16479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604"/>
                            <a:ext cx="153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20" name="Line 120"/>
              <p:cNvSpPr>
                <a:spLocks noChangeShapeType="1"/>
              </p:cNvSpPr>
              <p:nvPr/>
            </p:nvSpPr>
            <p:spPr bwMode="auto">
              <a:xfrm flipV="1">
                <a:off x="3840" y="383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521" name="Line 121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6461" name="Group 122"/>
            <p:cNvGrpSpPr>
              <a:grpSpLocks/>
            </p:cNvGrpSpPr>
            <p:nvPr/>
          </p:nvGrpSpPr>
          <p:grpSpPr bwMode="auto">
            <a:xfrm>
              <a:off x="4124" y="1161"/>
              <a:ext cx="0" cy="908"/>
              <a:chOff x="4368" y="1104"/>
              <a:chExt cx="0" cy="912"/>
            </a:xfrm>
          </p:grpSpPr>
          <p:sp>
            <p:nvSpPr>
              <p:cNvPr id="102523" name="Line 123"/>
              <p:cNvSpPr>
                <a:spLocks noChangeShapeType="1"/>
              </p:cNvSpPr>
              <p:nvPr/>
            </p:nvSpPr>
            <p:spPr bwMode="auto">
              <a:xfrm>
                <a:off x="436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524" name="Line 124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6462" name="Group 125"/>
            <p:cNvGrpSpPr>
              <a:grpSpLocks/>
            </p:cNvGrpSpPr>
            <p:nvPr/>
          </p:nvGrpSpPr>
          <p:grpSpPr bwMode="auto">
            <a:xfrm rot="-8361469">
              <a:off x="4393" y="1257"/>
              <a:ext cx="0" cy="907"/>
              <a:chOff x="4368" y="1104"/>
              <a:chExt cx="0" cy="912"/>
            </a:xfrm>
          </p:grpSpPr>
          <p:sp>
            <p:nvSpPr>
              <p:cNvPr id="102526" name="Line 126"/>
              <p:cNvSpPr>
                <a:spLocks noChangeShapeType="1"/>
              </p:cNvSpPr>
              <p:nvPr/>
            </p:nvSpPr>
            <p:spPr bwMode="auto">
              <a:xfrm>
                <a:off x="237609766" y="-1918446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527" name="Line 127"/>
              <p:cNvSpPr>
                <a:spLocks noChangeShapeType="1"/>
              </p:cNvSpPr>
              <p:nvPr/>
            </p:nvSpPr>
            <p:spPr bwMode="auto">
              <a:xfrm>
                <a:off x="1744515575" y="-80656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2528" name="Freeform 128"/>
            <p:cNvSpPr>
              <a:spLocks/>
            </p:cNvSpPr>
            <p:nvPr/>
          </p:nvSpPr>
          <p:spPr bwMode="auto">
            <a:xfrm rot="2490002">
              <a:off x="4559" y="1258"/>
              <a:ext cx="134" cy="334"/>
            </a:xfrm>
            <a:custGeom>
              <a:avLst/>
              <a:gdLst>
                <a:gd name="T0" fmla="*/ 0 w 144"/>
                <a:gd name="T1" fmla="*/ 336 h 336"/>
                <a:gd name="T2" fmla="*/ 0 w 144"/>
                <a:gd name="T3" fmla="*/ 0 h 336"/>
                <a:gd name="T4" fmla="*/ 144 w 144"/>
                <a:gd name="T5" fmla="*/ 0 h 336"/>
                <a:gd name="T6" fmla="*/ 144 w 14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36">
                  <a:moveTo>
                    <a:pt x="0" y="336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29" name="Freeform 129"/>
            <p:cNvSpPr>
              <a:spLocks/>
            </p:cNvSpPr>
            <p:nvPr/>
          </p:nvSpPr>
          <p:spPr bwMode="auto">
            <a:xfrm>
              <a:off x="4726" y="1291"/>
              <a:ext cx="313" cy="573"/>
            </a:xfrm>
            <a:custGeom>
              <a:avLst/>
              <a:gdLst>
                <a:gd name="T0" fmla="*/ 0 w 336"/>
                <a:gd name="T1" fmla="*/ 0 h 576"/>
                <a:gd name="T2" fmla="*/ 336 w 336"/>
                <a:gd name="T3" fmla="*/ 0 h 576"/>
                <a:gd name="T4" fmla="*/ 336 w 33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lnTo>
                    <a:pt x="336" y="0"/>
                  </a:lnTo>
                  <a:lnTo>
                    <a:pt x="336" y="5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6465" name="Group 130"/>
            <p:cNvGrpSpPr>
              <a:grpSpLocks/>
            </p:cNvGrpSpPr>
            <p:nvPr/>
          </p:nvGrpSpPr>
          <p:grpSpPr bwMode="auto">
            <a:xfrm>
              <a:off x="4950" y="1869"/>
              <a:ext cx="169" cy="43"/>
              <a:chOff x="2448" y="1845"/>
              <a:chExt cx="192" cy="48"/>
            </a:xfrm>
          </p:grpSpPr>
          <p:sp>
            <p:nvSpPr>
              <p:cNvPr id="102531" name="Line 131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2532" name="Line 132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2533" name="Oval 133"/>
            <p:cNvSpPr>
              <a:spLocks noChangeArrowheads="1"/>
            </p:cNvSpPr>
            <p:nvPr/>
          </p:nvSpPr>
          <p:spPr bwMode="auto">
            <a:xfrm>
              <a:off x="4949" y="1511"/>
              <a:ext cx="179" cy="191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 useBgFill="1">
          <p:nvSpPr>
            <p:cNvPr id="102534" name="Line 134"/>
            <p:cNvSpPr>
              <a:spLocks noChangeShapeType="1"/>
            </p:cNvSpPr>
            <p:nvPr/>
          </p:nvSpPr>
          <p:spPr bwMode="auto">
            <a:xfrm flipV="1">
              <a:off x="4980" y="1541"/>
              <a:ext cx="117" cy="126"/>
            </a:xfrm>
            <a:prstGeom prst="line">
              <a:avLst/>
            </a:prstGeom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35" name="Arc 135"/>
            <p:cNvSpPr>
              <a:spLocks/>
            </p:cNvSpPr>
            <p:nvPr/>
          </p:nvSpPr>
          <p:spPr bwMode="auto">
            <a:xfrm>
              <a:off x="4124" y="1831"/>
              <a:ext cx="107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07"/>
                <a:gd name="T1" fmla="*/ 0 h 21600"/>
                <a:gd name="T2" fmla="*/ 17307 w 17307"/>
                <a:gd name="T3" fmla="*/ 8676 h 21600"/>
                <a:gd name="T4" fmla="*/ 0 w 17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7" h="21600" fill="none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</a:path>
                <a:path w="17307" h="21600" stroke="0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69" name="Text Box 136"/>
            <p:cNvSpPr txBox="1">
              <a:spLocks noChangeArrowheads="1"/>
            </p:cNvSpPr>
            <p:nvPr/>
          </p:nvSpPr>
          <p:spPr bwMode="auto">
            <a:xfrm>
              <a:off x="4506" y="2648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镍单晶</a:t>
              </a:r>
            </a:p>
          </p:txBody>
        </p:sp>
        <p:sp>
          <p:nvSpPr>
            <p:cNvPr id="102537" name="Arc 137"/>
            <p:cNvSpPr>
              <a:spLocks/>
            </p:cNvSpPr>
            <p:nvPr/>
          </p:nvSpPr>
          <p:spPr bwMode="auto">
            <a:xfrm>
              <a:off x="3990" y="2965"/>
              <a:ext cx="263" cy="134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4171 w 43200"/>
                <a:gd name="T1" fmla="*/ 1144 h 40309"/>
                <a:gd name="T2" fmla="*/ 10804 w 43200"/>
                <a:gd name="T3" fmla="*/ 0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</a:path>
                <a:path w="43200" h="40309" stroke="0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sm" len="lg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38" name="Oval 138"/>
            <p:cNvSpPr>
              <a:spLocks noChangeArrowheads="1"/>
            </p:cNvSpPr>
            <p:nvPr/>
          </p:nvSpPr>
          <p:spPr bwMode="auto">
            <a:xfrm rot="-259545">
              <a:off x="4113" y="204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539" name="Line 139"/>
            <p:cNvSpPr>
              <a:spLocks noChangeShapeType="1"/>
            </p:cNvSpPr>
            <p:nvPr/>
          </p:nvSpPr>
          <p:spPr bwMode="auto">
            <a:xfrm>
              <a:off x="4117" y="2828"/>
              <a:ext cx="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02542" name="Object 142"/>
          <p:cNvGraphicFramePr>
            <a:graphicFrameLocks noChangeAspect="1"/>
          </p:cNvGraphicFramePr>
          <p:nvPr/>
        </p:nvGraphicFramePr>
        <p:xfrm>
          <a:off x="684213" y="1095375"/>
          <a:ext cx="14747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23" imgW="609720" imgH="352492" progId="Equation.3">
                  <p:embed/>
                </p:oleObj>
              </mc:Choice>
              <mc:Fallback>
                <p:oleObj name="公式" r:id="rId23" imgW="609720" imgH="352492" progId="Equation.3">
                  <p:embed/>
                  <p:pic>
                    <p:nvPicPr>
                      <p:cNvPr id="102542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95375"/>
                        <a:ext cx="14747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3" name="Object 143"/>
          <p:cNvGraphicFramePr>
            <a:graphicFrameLocks noChangeAspect="1"/>
          </p:cNvGraphicFramePr>
          <p:nvPr/>
        </p:nvGraphicFramePr>
        <p:xfrm>
          <a:off x="2555875" y="1152525"/>
          <a:ext cx="19097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25" imgW="800145" imgH="304653" progId="Equation.3">
                  <p:embed/>
                </p:oleObj>
              </mc:Choice>
              <mc:Fallback>
                <p:oleObj name="公式" r:id="rId25" imgW="800145" imgH="304653" progId="Equation.3">
                  <p:embed/>
                  <p:pic>
                    <p:nvPicPr>
                      <p:cNvPr id="102543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52525"/>
                        <a:ext cx="19097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4" name="Object 144"/>
          <p:cNvGraphicFramePr>
            <a:graphicFrameLocks noChangeAspect="1"/>
          </p:cNvGraphicFramePr>
          <p:nvPr/>
        </p:nvGraphicFramePr>
        <p:xfrm>
          <a:off x="352425" y="2089150"/>
          <a:ext cx="45069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27" imgW="2028926" imgH="304653" progId="Equation.3">
                  <p:embed/>
                </p:oleObj>
              </mc:Choice>
              <mc:Fallback>
                <p:oleObj name="公式" r:id="rId27" imgW="2028926" imgH="304653" progId="Equation.3">
                  <p:embed/>
                  <p:pic>
                    <p:nvPicPr>
                      <p:cNvPr id="102544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089150"/>
                        <a:ext cx="45069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6" name="Object 146"/>
          <p:cNvGraphicFramePr>
            <a:graphicFrameLocks noChangeAspect="1"/>
          </p:cNvGraphicFramePr>
          <p:nvPr/>
        </p:nvGraphicFramePr>
        <p:xfrm>
          <a:off x="1403350" y="3240088"/>
          <a:ext cx="19097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29" imgW="800145" imgH="142795" progId="Equation.3">
                  <p:embed/>
                </p:oleObj>
              </mc:Choice>
              <mc:Fallback>
                <p:oleObj name="公式" r:id="rId29" imgW="800145" imgH="142795" progId="Equation.3">
                  <p:embed/>
                  <p:pic>
                    <p:nvPicPr>
                      <p:cNvPr id="102546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40088"/>
                        <a:ext cx="19097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1" name="Text Box 151"/>
          <p:cNvSpPr txBox="1">
            <a:spLocks noChangeArrowheads="1"/>
          </p:cNvSpPr>
          <p:nvPr/>
        </p:nvSpPr>
        <p:spPr bwMode="auto">
          <a:xfrm>
            <a:off x="250825" y="476250"/>
            <a:ext cx="1606550" cy="51911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类似地：</a:t>
            </a:r>
          </a:p>
        </p:txBody>
      </p: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4643438" y="3716338"/>
            <a:ext cx="4178300" cy="2665412"/>
            <a:chOff x="3060" y="2341"/>
            <a:chExt cx="2632" cy="1679"/>
          </a:xfrm>
        </p:grpSpPr>
        <p:sp>
          <p:nvSpPr>
            <p:cNvPr id="102553" name="AutoShape 153"/>
            <p:cNvSpPr>
              <a:spLocks noChangeArrowheads="1"/>
            </p:cNvSpPr>
            <p:nvPr/>
          </p:nvSpPr>
          <p:spPr bwMode="auto">
            <a:xfrm>
              <a:off x="3060" y="2341"/>
              <a:ext cx="2632" cy="1679"/>
            </a:xfrm>
            <a:prstGeom prst="wedgeRoundRectCallout">
              <a:avLst>
                <a:gd name="adj1" fmla="val -4903"/>
                <a:gd name="adj2" fmla="val -67153"/>
                <a:gd name="adj3" fmla="val 16667"/>
              </a:avLst>
            </a:prstGeom>
            <a:solidFill>
              <a:srgbClr val="CCCCCC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pic>
          <p:nvPicPr>
            <p:cNvPr id="16397" name="Picture 147" descr="9210"/>
            <p:cNvPicPr>
              <a:picLocks noChangeAspect="1" noChangeArrowheads="1"/>
            </p:cNvPicPr>
            <p:nvPr/>
          </p:nvPicPr>
          <p:blipFill>
            <a:blip r:embed="rId31">
              <a:lum bright="-5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408"/>
              <a:ext cx="2313" cy="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2" name="AutoShape 152"/>
            <p:cNvSpPr>
              <a:spLocks noChangeArrowheads="1"/>
            </p:cNvSpPr>
            <p:nvPr/>
          </p:nvSpPr>
          <p:spPr bwMode="auto">
            <a:xfrm>
              <a:off x="3060" y="2341"/>
              <a:ext cx="2632" cy="1679"/>
            </a:xfrm>
            <a:prstGeom prst="wedgeRoundRectCallout">
              <a:avLst>
                <a:gd name="adj1" fmla="val -4903"/>
                <a:gd name="adj2" fmla="val -67153"/>
                <a:gd name="adj3" fmla="val 16667"/>
              </a:avLst>
            </a:prstGeom>
            <a:solidFill>
              <a:schemeClr val="tx2">
                <a:alpha val="25000"/>
              </a:schemeClr>
            </a:soli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560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9"/>
          <p:cNvGrpSpPr>
            <a:grpSpLocks/>
          </p:cNvGrpSpPr>
          <p:nvPr/>
        </p:nvGrpSpPr>
        <p:grpSpPr bwMode="auto">
          <a:xfrm>
            <a:off x="5003800" y="549275"/>
            <a:ext cx="3562350" cy="4730750"/>
            <a:chOff x="3152" y="346"/>
            <a:chExt cx="2244" cy="2980"/>
          </a:xfrm>
        </p:grpSpPr>
        <p:sp>
          <p:nvSpPr>
            <p:cNvPr id="112680" name="Rectangle 40"/>
            <p:cNvSpPr>
              <a:spLocks noChangeArrowheads="1"/>
            </p:cNvSpPr>
            <p:nvPr/>
          </p:nvSpPr>
          <p:spPr bwMode="auto">
            <a:xfrm>
              <a:off x="3152" y="346"/>
              <a:ext cx="2244" cy="298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1" name="AutoShape 41"/>
            <p:cNvSpPr>
              <a:spLocks noChangeArrowheads="1"/>
            </p:cNvSpPr>
            <p:nvPr/>
          </p:nvSpPr>
          <p:spPr bwMode="auto">
            <a:xfrm rot="4426923">
              <a:off x="3689" y="1905"/>
              <a:ext cx="919" cy="862"/>
            </a:xfrm>
            <a:prstGeom prst="cube">
              <a:avLst>
                <a:gd name="adj" fmla="val 31926"/>
              </a:avLst>
            </a:prstGeom>
            <a:gradFill rotWithShape="1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100000">
                  <a:srgbClr val="33CC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2" name="Line 42"/>
            <p:cNvSpPr>
              <a:spLocks noChangeShapeType="1"/>
            </p:cNvSpPr>
            <p:nvPr/>
          </p:nvSpPr>
          <p:spPr bwMode="auto">
            <a:xfrm rot="593578">
              <a:off x="3753" y="199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3" name="Line 43"/>
            <p:cNvSpPr>
              <a:spLocks noChangeShapeType="1"/>
            </p:cNvSpPr>
            <p:nvPr/>
          </p:nvSpPr>
          <p:spPr bwMode="auto">
            <a:xfrm rot="593578">
              <a:off x="3935" y="1928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4" name="Line 44"/>
            <p:cNvSpPr>
              <a:spLocks noChangeShapeType="1"/>
            </p:cNvSpPr>
            <p:nvPr/>
          </p:nvSpPr>
          <p:spPr bwMode="auto">
            <a:xfrm rot="593578">
              <a:off x="3945" y="2600"/>
              <a:ext cx="365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 rot="593578">
              <a:off x="4135" y="2538"/>
              <a:ext cx="36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6" name="Line 46"/>
            <p:cNvSpPr>
              <a:spLocks noChangeShapeType="1"/>
            </p:cNvSpPr>
            <p:nvPr/>
          </p:nvSpPr>
          <p:spPr bwMode="auto">
            <a:xfrm rot="593578">
              <a:off x="4257" y="194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7" name="Line 47"/>
            <p:cNvSpPr>
              <a:spLocks noChangeShapeType="1"/>
            </p:cNvSpPr>
            <p:nvPr/>
          </p:nvSpPr>
          <p:spPr bwMode="auto">
            <a:xfrm rot="593578">
              <a:off x="4369" y="2004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8" name="Line 48"/>
            <p:cNvSpPr>
              <a:spLocks noChangeShapeType="1"/>
            </p:cNvSpPr>
            <p:nvPr/>
          </p:nvSpPr>
          <p:spPr bwMode="auto">
            <a:xfrm rot="593578" flipV="1">
              <a:off x="3688" y="2000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89" name="Line 49"/>
            <p:cNvSpPr>
              <a:spLocks noChangeShapeType="1"/>
            </p:cNvSpPr>
            <p:nvPr/>
          </p:nvSpPr>
          <p:spPr bwMode="auto">
            <a:xfrm rot="593578" flipV="1">
              <a:off x="3744" y="2219"/>
              <a:ext cx="52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0" name="Line 50"/>
            <p:cNvSpPr>
              <a:spLocks noChangeShapeType="1"/>
            </p:cNvSpPr>
            <p:nvPr/>
          </p:nvSpPr>
          <p:spPr bwMode="auto">
            <a:xfrm rot="593578" flipV="1">
              <a:off x="3907" y="2468"/>
              <a:ext cx="54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1" name="Line 51"/>
            <p:cNvSpPr>
              <a:spLocks noChangeShapeType="1"/>
            </p:cNvSpPr>
            <p:nvPr/>
          </p:nvSpPr>
          <p:spPr bwMode="auto">
            <a:xfrm rot="593578" flipV="1">
              <a:off x="4031" y="2538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2" name="Line 52"/>
            <p:cNvSpPr>
              <a:spLocks noChangeShapeType="1"/>
            </p:cNvSpPr>
            <p:nvPr/>
          </p:nvSpPr>
          <p:spPr bwMode="auto">
            <a:xfrm rot="593578">
              <a:off x="4222" y="2077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3" name="Line 53"/>
            <p:cNvSpPr>
              <a:spLocks noChangeShapeType="1"/>
            </p:cNvSpPr>
            <p:nvPr/>
          </p:nvSpPr>
          <p:spPr bwMode="auto">
            <a:xfrm rot="593578">
              <a:off x="4277" y="2300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4" name="Freeform 54"/>
            <p:cNvSpPr>
              <a:spLocks/>
            </p:cNvSpPr>
            <p:nvPr/>
          </p:nvSpPr>
          <p:spPr bwMode="auto">
            <a:xfrm>
              <a:off x="3756" y="1712"/>
              <a:ext cx="662" cy="516"/>
            </a:xfrm>
            <a:custGeom>
              <a:avLst/>
              <a:gdLst>
                <a:gd name="T0" fmla="*/ 0 w 662"/>
                <a:gd name="T1" fmla="*/ 219 h 516"/>
                <a:gd name="T2" fmla="*/ 373 w 662"/>
                <a:gd name="T3" fmla="*/ 0 h 516"/>
                <a:gd name="T4" fmla="*/ 662 w 662"/>
                <a:gd name="T5" fmla="*/ 234 h 516"/>
                <a:gd name="T6" fmla="*/ 535 w 662"/>
                <a:gd name="T7" fmla="*/ 516 h 516"/>
                <a:gd name="T8" fmla="*/ 0 w 662"/>
                <a:gd name="T9" fmla="*/ 2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516">
                  <a:moveTo>
                    <a:pt x="0" y="219"/>
                  </a:moveTo>
                  <a:lnTo>
                    <a:pt x="373" y="0"/>
                  </a:lnTo>
                  <a:lnTo>
                    <a:pt x="662" y="234"/>
                  </a:lnTo>
                  <a:lnTo>
                    <a:pt x="535" y="516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5" name="Freeform 55"/>
            <p:cNvSpPr>
              <a:spLocks/>
            </p:cNvSpPr>
            <p:nvPr/>
          </p:nvSpPr>
          <p:spPr bwMode="auto">
            <a:xfrm rot="593578">
              <a:off x="3788" y="1928"/>
              <a:ext cx="608" cy="303"/>
            </a:xfrm>
            <a:custGeom>
              <a:avLst/>
              <a:gdLst>
                <a:gd name="T0" fmla="*/ 0 w 652"/>
                <a:gd name="T1" fmla="*/ 92 h 304"/>
                <a:gd name="T2" fmla="*/ 652 w 652"/>
                <a:gd name="T3" fmla="*/ 0 h 304"/>
                <a:gd name="T4" fmla="*/ 568 w 652"/>
                <a:gd name="T5" fmla="*/ 304 h 304"/>
                <a:gd name="T6" fmla="*/ 0 w 652"/>
                <a:gd name="T7" fmla="*/ 9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304">
                  <a:moveTo>
                    <a:pt x="0" y="92"/>
                  </a:moveTo>
                  <a:lnTo>
                    <a:pt x="652" y="0"/>
                  </a:lnTo>
                  <a:lnTo>
                    <a:pt x="568" y="304"/>
                  </a:lnTo>
                  <a:lnTo>
                    <a:pt x="0" y="9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2"/>
              </a:bgClr>
            </a:patt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6" name="Oval 56"/>
            <p:cNvSpPr>
              <a:spLocks noChangeArrowheads="1"/>
            </p:cNvSpPr>
            <p:nvPr/>
          </p:nvSpPr>
          <p:spPr bwMode="auto">
            <a:xfrm rot="334033">
              <a:off x="3720" y="208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7" name="Oval 57"/>
            <p:cNvSpPr>
              <a:spLocks noChangeArrowheads="1"/>
            </p:cNvSpPr>
            <p:nvPr/>
          </p:nvSpPr>
          <p:spPr bwMode="auto">
            <a:xfrm rot="334033">
              <a:off x="3776" y="229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8" name="Oval 58"/>
            <p:cNvSpPr>
              <a:spLocks noChangeArrowheads="1"/>
            </p:cNvSpPr>
            <p:nvPr/>
          </p:nvSpPr>
          <p:spPr bwMode="auto">
            <a:xfrm rot="334033">
              <a:off x="3827" y="249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699" name="Oval 59"/>
            <p:cNvSpPr>
              <a:spLocks noChangeArrowheads="1"/>
            </p:cNvSpPr>
            <p:nvPr/>
          </p:nvSpPr>
          <p:spPr bwMode="auto">
            <a:xfrm rot="334033">
              <a:off x="3905" y="2620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0" name="Oval 60"/>
            <p:cNvSpPr>
              <a:spLocks noChangeArrowheads="1"/>
            </p:cNvSpPr>
            <p:nvPr/>
          </p:nvSpPr>
          <p:spPr bwMode="auto">
            <a:xfrm rot="334033">
              <a:off x="4029" y="269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1" name="Oval 61"/>
            <p:cNvSpPr>
              <a:spLocks noChangeArrowheads="1"/>
            </p:cNvSpPr>
            <p:nvPr/>
          </p:nvSpPr>
          <p:spPr bwMode="auto">
            <a:xfrm rot="334033">
              <a:off x="4143" y="275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2" name="Oval 62"/>
            <p:cNvSpPr>
              <a:spLocks noChangeArrowheads="1"/>
            </p:cNvSpPr>
            <p:nvPr/>
          </p:nvSpPr>
          <p:spPr bwMode="auto">
            <a:xfrm rot="334033">
              <a:off x="3962" y="224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3" name="Oval 63"/>
            <p:cNvSpPr>
              <a:spLocks noChangeArrowheads="1"/>
            </p:cNvSpPr>
            <p:nvPr/>
          </p:nvSpPr>
          <p:spPr bwMode="auto">
            <a:xfrm rot="334033">
              <a:off x="4013" y="245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4" name="Oval 64"/>
            <p:cNvSpPr>
              <a:spLocks noChangeArrowheads="1"/>
            </p:cNvSpPr>
            <p:nvPr/>
          </p:nvSpPr>
          <p:spPr bwMode="auto">
            <a:xfrm rot="334033">
              <a:off x="4099" y="256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5" name="Oval 65"/>
            <p:cNvSpPr>
              <a:spLocks noChangeArrowheads="1"/>
            </p:cNvSpPr>
            <p:nvPr/>
          </p:nvSpPr>
          <p:spPr bwMode="auto">
            <a:xfrm rot="334033">
              <a:off x="4216" y="263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6" name="Oval 66"/>
            <p:cNvSpPr>
              <a:spLocks noChangeArrowheads="1"/>
            </p:cNvSpPr>
            <p:nvPr/>
          </p:nvSpPr>
          <p:spPr bwMode="auto">
            <a:xfrm rot="334033">
              <a:off x="4330" y="269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7" name="Oval 67"/>
            <p:cNvSpPr>
              <a:spLocks noChangeArrowheads="1"/>
            </p:cNvSpPr>
            <p:nvPr/>
          </p:nvSpPr>
          <p:spPr bwMode="auto">
            <a:xfrm rot="334033">
              <a:off x="4159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8" name="Oval 68"/>
            <p:cNvSpPr>
              <a:spLocks noChangeArrowheads="1"/>
            </p:cNvSpPr>
            <p:nvPr/>
          </p:nvSpPr>
          <p:spPr bwMode="auto">
            <a:xfrm rot="334033">
              <a:off x="4210" y="238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09" name="Oval 69"/>
            <p:cNvSpPr>
              <a:spLocks noChangeArrowheads="1"/>
            </p:cNvSpPr>
            <p:nvPr/>
          </p:nvSpPr>
          <p:spPr bwMode="auto">
            <a:xfrm rot="334033">
              <a:off x="4287" y="250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0" name="Oval 70"/>
            <p:cNvSpPr>
              <a:spLocks noChangeArrowheads="1"/>
            </p:cNvSpPr>
            <p:nvPr/>
          </p:nvSpPr>
          <p:spPr bwMode="auto">
            <a:xfrm rot="334033">
              <a:off x="4411" y="2575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1" name="Oval 71"/>
            <p:cNvSpPr>
              <a:spLocks noChangeArrowheads="1"/>
            </p:cNvSpPr>
            <p:nvPr/>
          </p:nvSpPr>
          <p:spPr bwMode="auto">
            <a:xfrm rot="334033">
              <a:off x="4525" y="263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2" name="Oval 72"/>
            <p:cNvSpPr>
              <a:spLocks noChangeArrowheads="1"/>
            </p:cNvSpPr>
            <p:nvPr/>
          </p:nvSpPr>
          <p:spPr bwMode="auto">
            <a:xfrm rot="334033">
              <a:off x="4359" y="237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3" name="Oval 73"/>
            <p:cNvSpPr>
              <a:spLocks noChangeArrowheads="1"/>
            </p:cNvSpPr>
            <p:nvPr/>
          </p:nvSpPr>
          <p:spPr bwMode="auto">
            <a:xfrm rot="334033">
              <a:off x="4484" y="244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4" name="Oval 74"/>
            <p:cNvSpPr>
              <a:spLocks noChangeArrowheads="1"/>
            </p:cNvSpPr>
            <p:nvPr/>
          </p:nvSpPr>
          <p:spPr bwMode="auto">
            <a:xfrm rot="334033">
              <a:off x="4594" y="251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5" name="Oval 75"/>
            <p:cNvSpPr>
              <a:spLocks noChangeArrowheads="1"/>
            </p:cNvSpPr>
            <p:nvPr/>
          </p:nvSpPr>
          <p:spPr bwMode="auto">
            <a:xfrm rot="334033">
              <a:off x="4311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6" name="Oval 76"/>
            <p:cNvSpPr>
              <a:spLocks noChangeArrowheads="1"/>
            </p:cNvSpPr>
            <p:nvPr/>
          </p:nvSpPr>
          <p:spPr bwMode="auto">
            <a:xfrm rot="334033">
              <a:off x="4432" y="224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7" name="Oval 77"/>
            <p:cNvSpPr>
              <a:spLocks noChangeArrowheads="1"/>
            </p:cNvSpPr>
            <p:nvPr/>
          </p:nvSpPr>
          <p:spPr bwMode="auto">
            <a:xfrm rot="334033">
              <a:off x="4542" y="230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8" name="Oval 78"/>
            <p:cNvSpPr>
              <a:spLocks noChangeArrowheads="1"/>
            </p:cNvSpPr>
            <p:nvPr/>
          </p:nvSpPr>
          <p:spPr bwMode="auto">
            <a:xfrm rot="334033">
              <a:off x="4276" y="196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19" name="Oval 79"/>
            <p:cNvSpPr>
              <a:spLocks noChangeArrowheads="1"/>
            </p:cNvSpPr>
            <p:nvPr/>
          </p:nvSpPr>
          <p:spPr bwMode="auto">
            <a:xfrm rot="334033">
              <a:off x="4373" y="2039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20" name="Oval 80"/>
            <p:cNvSpPr>
              <a:spLocks noChangeArrowheads="1"/>
            </p:cNvSpPr>
            <p:nvPr/>
          </p:nvSpPr>
          <p:spPr bwMode="auto">
            <a:xfrm rot="334033">
              <a:off x="4484" y="210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21" name="Oval 81"/>
            <p:cNvSpPr>
              <a:spLocks noChangeArrowheads="1"/>
            </p:cNvSpPr>
            <p:nvPr/>
          </p:nvSpPr>
          <p:spPr bwMode="auto">
            <a:xfrm rot="334033">
              <a:off x="3925" y="203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22" name="Oval 82"/>
            <p:cNvSpPr>
              <a:spLocks noChangeArrowheads="1"/>
            </p:cNvSpPr>
            <p:nvPr/>
          </p:nvSpPr>
          <p:spPr bwMode="auto">
            <a:xfrm rot="334033">
              <a:off x="4117" y="195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23" name="Oval 83"/>
            <p:cNvSpPr>
              <a:spLocks noChangeArrowheads="1"/>
            </p:cNvSpPr>
            <p:nvPr/>
          </p:nvSpPr>
          <p:spPr bwMode="auto">
            <a:xfrm rot="334033">
              <a:off x="3952" y="196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24" name="Oval 84"/>
            <p:cNvSpPr>
              <a:spLocks noChangeArrowheads="1"/>
            </p:cNvSpPr>
            <p:nvPr/>
          </p:nvSpPr>
          <p:spPr bwMode="auto">
            <a:xfrm rot="334033">
              <a:off x="4101" y="204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25" name="Oval 85"/>
            <p:cNvSpPr>
              <a:spLocks noChangeArrowheads="1"/>
            </p:cNvSpPr>
            <p:nvPr/>
          </p:nvSpPr>
          <p:spPr bwMode="auto">
            <a:xfrm rot="334033">
              <a:off x="4240" y="205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7468" name="Group 86"/>
            <p:cNvGrpSpPr>
              <a:grpSpLocks/>
            </p:cNvGrpSpPr>
            <p:nvPr/>
          </p:nvGrpSpPr>
          <p:grpSpPr bwMode="auto">
            <a:xfrm rot="5400000">
              <a:off x="3774" y="660"/>
              <a:ext cx="675" cy="245"/>
              <a:chOff x="3744" y="725"/>
              <a:chExt cx="679" cy="262"/>
            </a:xfrm>
          </p:grpSpPr>
          <p:grpSp>
            <p:nvGrpSpPr>
              <p:cNvPr id="17509" name="Group 87"/>
              <p:cNvGrpSpPr>
                <a:grpSpLocks/>
              </p:cNvGrpSpPr>
              <p:nvPr/>
            </p:nvGrpSpPr>
            <p:grpSpPr bwMode="auto">
              <a:xfrm>
                <a:off x="4378" y="725"/>
                <a:ext cx="45" cy="262"/>
                <a:chOff x="3216" y="1680"/>
                <a:chExt cx="48" cy="288"/>
              </a:xfrm>
            </p:grpSpPr>
            <p:sp>
              <p:nvSpPr>
                <p:cNvPr id="112728" name="Arc 88"/>
                <p:cNvSpPr>
                  <a:spLocks/>
                </p:cNvSpPr>
                <p:nvPr/>
              </p:nvSpPr>
              <p:spPr bwMode="auto">
                <a:xfrm>
                  <a:off x="3216" y="1674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12729" name="Arc 89"/>
                <p:cNvSpPr>
                  <a:spLocks/>
                </p:cNvSpPr>
                <p:nvPr/>
              </p:nvSpPr>
              <p:spPr bwMode="auto">
                <a:xfrm>
                  <a:off x="3216" y="1771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12730" name="Arc 90"/>
                <p:cNvSpPr>
                  <a:spLocks/>
                </p:cNvSpPr>
                <p:nvPr/>
              </p:nvSpPr>
              <p:spPr bwMode="auto">
                <a:xfrm>
                  <a:off x="3216" y="1866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2731" name="Line 91"/>
              <p:cNvSpPr>
                <a:spLocks noChangeShapeType="1"/>
              </p:cNvSpPr>
              <p:nvPr/>
            </p:nvSpPr>
            <p:spPr bwMode="auto">
              <a:xfrm flipH="1">
                <a:off x="3744" y="72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32" name="Line 92"/>
              <p:cNvSpPr>
                <a:spLocks noChangeShapeType="1"/>
              </p:cNvSpPr>
              <p:nvPr/>
            </p:nvSpPr>
            <p:spPr bwMode="auto">
              <a:xfrm flipH="1">
                <a:off x="3744" y="981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7469" name="Group 93"/>
            <p:cNvGrpSpPr>
              <a:grpSpLocks/>
            </p:cNvGrpSpPr>
            <p:nvPr/>
          </p:nvGrpSpPr>
          <p:grpSpPr bwMode="auto">
            <a:xfrm flipV="1">
              <a:off x="3279" y="588"/>
              <a:ext cx="169" cy="43"/>
              <a:chOff x="2448" y="1845"/>
              <a:chExt cx="192" cy="48"/>
            </a:xfrm>
          </p:grpSpPr>
          <p:sp>
            <p:nvSpPr>
              <p:cNvPr id="112734" name="Line 94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35" name="Line 95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7470" name="Object 96"/>
            <p:cNvGraphicFramePr>
              <a:graphicFrameLocks noChangeAspect="1"/>
            </p:cNvGraphicFramePr>
            <p:nvPr/>
          </p:nvGraphicFramePr>
          <p:xfrm>
            <a:off x="4034" y="827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公式" r:id="rId3" imgW="409594" imgH="342780" progId="Equation.3">
                    <p:embed/>
                  </p:oleObj>
                </mc:Choice>
                <mc:Fallback>
                  <p:oleObj name="公式" r:id="rId3" imgW="409594" imgH="342780" progId="Equation.3">
                    <p:embed/>
                    <p:pic>
                      <p:nvPicPr>
                        <p:cNvPr id="1747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827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1" name="Object 97"/>
            <p:cNvGraphicFramePr>
              <a:graphicFrameLocks noChangeAspect="1"/>
            </p:cNvGraphicFramePr>
            <p:nvPr/>
          </p:nvGraphicFramePr>
          <p:xfrm>
            <a:off x="5117" y="1403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公式" r:id="rId5" imgW="342765" imgH="371555" progId="Equation.3">
                    <p:embed/>
                  </p:oleObj>
                </mc:Choice>
                <mc:Fallback>
                  <p:oleObj name="公式" r:id="rId5" imgW="342765" imgH="371555" progId="Equation.3">
                    <p:embed/>
                    <p:pic>
                      <p:nvPicPr>
                        <p:cNvPr id="17471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403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2" name="Object 98"/>
            <p:cNvGraphicFramePr>
              <a:graphicFrameLocks noChangeAspect="1"/>
            </p:cNvGraphicFramePr>
            <p:nvPr/>
          </p:nvGraphicFramePr>
          <p:xfrm>
            <a:off x="4709" y="1092"/>
            <a:ext cx="1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公式" r:id="rId7" imgW="342765" imgH="342780" progId="Equation.3">
                    <p:embed/>
                  </p:oleObj>
                </mc:Choice>
                <mc:Fallback>
                  <p:oleObj name="公式" r:id="rId7" imgW="342765" imgH="342780" progId="Equation.3">
                    <p:embed/>
                    <p:pic>
                      <p:nvPicPr>
                        <p:cNvPr id="17472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092"/>
                          <a:ext cx="13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3" name="Object 99"/>
            <p:cNvGraphicFramePr>
              <a:graphicFrameLocks noChangeAspect="1"/>
            </p:cNvGraphicFramePr>
            <p:nvPr/>
          </p:nvGraphicFramePr>
          <p:xfrm>
            <a:off x="4213" y="1639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公式" r:id="rId9" imgW="238211" imgH="342780" progId="Equation.3">
                    <p:embed/>
                  </p:oleObj>
                </mc:Choice>
                <mc:Fallback>
                  <p:oleObj name="公式" r:id="rId9" imgW="238211" imgH="342780" progId="Equation.3">
                    <p:embed/>
                    <p:pic>
                      <p:nvPicPr>
                        <p:cNvPr id="17473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639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4" name="Object 100"/>
            <p:cNvGraphicFramePr>
              <a:graphicFrameLocks noChangeAspect="1"/>
            </p:cNvGraphicFramePr>
            <p:nvPr/>
          </p:nvGraphicFramePr>
          <p:xfrm>
            <a:off x="3900" y="1257"/>
            <a:ext cx="14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公式" r:id="rId11" imgW="371509" imgH="342780" progId="Equation.3">
                    <p:embed/>
                  </p:oleObj>
                </mc:Choice>
                <mc:Fallback>
                  <p:oleObj name="公式" r:id="rId11" imgW="371509" imgH="342780" progId="Equation.3">
                    <p:embed/>
                    <p:pic>
                      <p:nvPicPr>
                        <p:cNvPr id="17474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257"/>
                          <a:ext cx="14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5" name="Text Box 101"/>
            <p:cNvSpPr txBox="1">
              <a:spLocks noChangeArrowheads="1"/>
            </p:cNvSpPr>
            <p:nvPr/>
          </p:nvSpPr>
          <p:spPr bwMode="auto">
            <a:xfrm>
              <a:off x="4654" y="871"/>
              <a:ext cx="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集电器</a:t>
              </a:r>
            </a:p>
          </p:txBody>
        </p:sp>
        <p:sp>
          <p:nvSpPr>
            <p:cNvPr id="17476" name="Text Box 102"/>
            <p:cNvSpPr txBox="1">
              <a:spLocks noChangeArrowheads="1"/>
            </p:cNvSpPr>
            <p:nvPr/>
          </p:nvSpPr>
          <p:spPr bwMode="auto">
            <a:xfrm>
              <a:off x="3576" y="1476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电子束</a:t>
              </a:r>
            </a:p>
          </p:txBody>
        </p:sp>
        <p:sp>
          <p:nvSpPr>
            <p:cNvPr id="17477" name="Text Box 103"/>
            <p:cNvSpPr txBox="1">
              <a:spLocks noChangeArrowheads="1"/>
            </p:cNvSpPr>
            <p:nvPr/>
          </p:nvSpPr>
          <p:spPr bwMode="auto">
            <a:xfrm>
              <a:off x="4256" y="437"/>
              <a:ext cx="3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电子枪</a:t>
              </a:r>
            </a:p>
          </p:txBody>
        </p:sp>
        <p:sp>
          <p:nvSpPr>
            <p:cNvPr id="112744" name="Freeform 104"/>
            <p:cNvSpPr>
              <a:spLocks/>
            </p:cNvSpPr>
            <p:nvPr/>
          </p:nvSpPr>
          <p:spPr bwMode="auto">
            <a:xfrm>
              <a:off x="3900" y="635"/>
              <a:ext cx="404" cy="573"/>
            </a:xfrm>
            <a:custGeom>
              <a:avLst/>
              <a:gdLst>
                <a:gd name="T0" fmla="*/ 0 w 432"/>
                <a:gd name="T1" fmla="*/ 0 h 576"/>
                <a:gd name="T2" fmla="*/ 0 w 432"/>
                <a:gd name="T3" fmla="*/ 576 h 576"/>
                <a:gd name="T4" fmla="*/ 432 w 432"/>
                <a:gd name="T5" fmla="*/ 576 h 576"/>
                <a:gd name="T6" fmla="*/ 432 w 43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45" name="Line 105"/>
            <p:cNvSpPr>
              <a:spLocks noChangeShapeType="1"/>
            </p:cNvSpPr>
            <p:nvPr/>
          </p:nvSpPr>
          <p:spPr bwMode="auto">
            <a:xfrm flipH="1">
              <a:off x="3362" y="445"/>
              <a:ext cx="6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7480" name="Group 106"/>
            <p:cNvGrpSpPr>
              <a:grpSpLocks/>
            </p:cNvGrpSpPr>
            <p:nvPr/>
          </p:nvGrpSpPr>
          <p:grpSpPr bwMode="auto">
            <a:xfrm flipV="1">
              <a:off x="3279" y="683"/>
              <a:ext cx="169" cy="43"/>
              <a:chOff x="2448" y="1845"/>
              <a:chExt cx="192" cy="48"/>
            </a:xfrm>
          </p:grpSpPr>
          <p:sp>
            <p:nvSpPr>
              <p:cNvPr id="112747" name="Line 10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48" name="Line 10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2749" name="Line 109"/>
            <p:cNvSpPr>
              <a:spLocks noChangeShapeType="1"/>
            </p:cNvSpPr>
            <p:nvPr/>
          </p:nvSpPr>
          <p:spPr bwMode="auto">
            <a:xfrm>
              <a:off x="3362" y="445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50" name="Freeform 110"/>
            <p:cNvSpPr>
              <a:spLocks/>
            </p:cNvSpPr>
            <p:nvPr/>
          </p:nvSpPr>
          <p:spPr bwMode="auto">
            <a:xfrm>
              <a:off x="3362" y="731"/>
              <a:ext cx="538" cy="287"/>
            </a:xfrm>
            <a:custGeom>
              <a:avLst/>
              <a:gdLst>
                <a:gd name="T0" fmla="*/ 0 w 576"/>
                <a:gd name="T1" fmla="*/ 0 h 288"/>
                <a:gd name="T2" fmla="*/ 0 w 576"/>
                <a:gd name="T3" fmla="*/ 288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lnTo>
                    <a:pt x="0" y="288"/>
                  </a:lnTo>
                  <a:lnTo>
                    <a:pt x="576" y="28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7483" name="Group 111"/>
            <p:cNvGrpSpPr>
              <a:grpSpLocks/>
            </p:cNvGrpSpPr>
            <p:nvPr/>
          </p:nvGrpSpPr>
          <p:grpSpPr bwMode="auto">
            <a:xfrm>
              <a:off x="3562" y="444"/>
              <a:ext cx="143" cy="575"/>
              <a:chOff x="3766" y="383"/>
              <a:chExt cx="153" cy="578"/>
            </a:xfrm>
          </p:grpSpPr>
          <p:graphicFrame>
            <p:nvGraphicFramePr>
              <p:cNvPr id="17502" name="Object 112"/>
              <p:cNvGraphicFramePr>
                <a:graphicFrameLocks noChangeAspect="1"/>
              </p:cNvGraphicFramePr>
              <p:nvPr/>
            </p:nvGraphicFramePr>
            <p:xfrm>
              <a:off x="3766" y="604"/>
              <a:ext cx="153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1" name="公式" r:id="rId13" imgW="352466" imgH="352492" progId="Equation.3">
                      <p:embed/>
                    </p:oleObj>
                  </mc:Choice>
                  <mc:Fallback>
                    <p:oleObj name="公式" r:id="rId13" imgW="352466" imgH="352492" progId="Equation.3">
                      <p:embed/>
                      <p:pic>
                        <p:nvPicPr>
                          <p:cNvPr id="17502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604"/>
                            <a:ext cx="153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53" name="Line 113"/>
              <p:cNvSpPr>
                <a:spLocks noChangeShapeType="1"/>
              </p:cNvSpPr>
              <p:nvPr/>
            </p:nvSpPr>
            <p:spPr bwMode="auto">
              <a:xfrm flipV="1">
                <a:off x="3840" y="383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54" name="Line 114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7484" name="Group 115"/>
            <p:cNvGrpSpPr>
              <a:grpSpLocks/>
            </p:cNvGrpSpPr>
            <p:nvPr/>
          </p:nvGrpSpPr>
          <p:grpSpPr bwMode="auto">
            <a:xfrm>
              <a:off x="4124" y="1161"/>
              <a:ext cx="0" cy="908"/>
              <a:chOff x="4368" y="1104"/>
              <a:chExt cx="0" cy="912"/>
            </a:xfrm>
          </p:grpSpPr>
          <p:sp>
            <p:nvSpPr>
              <p:cNvPr id="112756" name="Line 116"/>
              <p:cNvSpPr>
                <a:spLocks noChangeShapeType="1"/>
              </p:cNvSpPr>
              <p:nvPr/>
            </p:nvSpPr>
            <p:spPr bwMode="auto">
              <a:xfrm>
                <a:off x="436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57" name="Line 117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7485" name="Group 118"/>
            <p:cNvGrpSpPr>
              <a:grpSpLocks/>
            </p:cNvGrpSpPr>
            <p:nvPr/>
          </p:nvGrpSpPr>
          <p:grpSpPr bwMode="auto">
            <a:xfrm rot="-8361469">
              <a:off x="4393" y="1257"/>
              <a:ext cx="0" cy="907"/>
              <a:chOff x="4368" y="1104"/>
              <a:chExt cx="0" cy="912"/>
            </a:xfrm>
          </p:grpSpPr>
          <p:sp>
            <p:nvSpPr>
              <p:cNvPr id="112759" name="Line 119"/>
              <p:cNvSpPr>
                <a:spLocks noChangeShapeType="1"/>
              </p:cNvSpPr>
              <p:nvPr/>
            </p:nvSpPr>
            <p:spPr bwMode="auto">
              <a:xfrm>
                <a:off x="237609766" y="-1918446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60" name="Line 120"/>
              <p:cNvSpPr>
                <a:spLocks noChangeShapeType="1"/>
              </p:cNvSpPr>
              <p:nvPr/>
            </p:nvSpPr>
            <p:spPr bwMode="auto">
              <a:xfrm>
                <a:off x="1744515575" y="-80656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2761" name="Freeform 121"/>
            <p:cNvSpPr>
              <a:spLocks/>
            </p:cNvSpPr>
            <p:nvPr/>
          </p:nvSpPr>
          <p:spPr bwMode="auto">
            <a:xfrm rot="2490002">
              <a:off x="4559" y="1258"/>
              <a:ext cx="134" cy="334"/>
            </a:xfrm>
            <a:custGeom>
              <a:avLst/>
              <a:gdLst>
                <a:gd name="T0" fmla="*/ 0 w 144"/>
                <a:gd name="T1" fmla="*/ 336 h 336"/>
                <a:gd name="T2" fmla="*/ 0 w 144"/>
                <a:gd name="T3" fmla="*/ 0 h 336"/>
                <a:gd name="T4" fmla="*/ 144 w 144"/>
                <a:gd name="T5" fmla="*/ 0 h 336"/>
                <a:gd name="T6" fmla="*/ 144 w 14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36">
                  <a:moveTo>
                    <a:pt x="0" y="336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62" name="Freeform 122"/>
            <p:cNvSpPr>
              <a:spLocks/>
            </p:cNvSpPr>
            <p:nvPr/>
          </p:nvSpPr>
          <p:spPr bwMode="auto">
            <a:xfrm>
              <a:off x="4726" y="1291"/>
              <a:ext cx="313" cy="573"/>
            </a:xfrm>
            <a:custGeom>
              <a:avLst/>
              <a:gdLst>
                <a:gd name="T0" fmla="*/ 0 w 336"/>
                <a:gd name="T1" fmla="*/ 0 h 576"/>
                <a:gd name="T2" fmla="*/ 336 w 336"/>
                <a:gd name="T3" fmla="*/ 0 h 576"/>
                <a:gd name="T4" fmla="*/ 336 w 33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lnTo>
                    <a:pt x="336" y="0"/>
                  </a:lnTo>
                  <a:lnTo>
                    <a:pt x="336" y="5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7488" name="Group 123"/>
            <p:cNvGrpSpPr>
              <a:grpSpLocks/>
            </p:cNvGrpSpPr>
            <p:nvPr/>
          </p:nvGrpSpPr>
          <p:grpSpPr bwMode="auto">
            <a:xfrm>
              <a:off x="4950" y="1869"/>
              <a:ext cx="169" cy="43"/>
              <a:chOff x="2448" y="1845"/>
              <a:chExt cx="192" cy="48"/>
            </a:xfrm>
          </p:grpSpPr>
          <p:sp>
            <p:nvSpPr>
              <p:cNvPr id="112764" name="Line 124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765" name="Line 125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2766" name="Oval 126"/>
            <p:cNvSpPr>
              <a:spLocks noChangeArrowheads="1"/>
            </p:cNvSpPr>
            <p:nvPr/>
          </p:nvSpPr>
          <p:spPr bwMode="auto">
            <a:xfrm>
              <a:off x="4949" y="1511"/>
              <a:ext cx="179" cy="191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 useBgFill="1">
          <p:nvSpPr>
            <p:cNvPr id="112767" name="Line 127"/>
            <p:cNvSpPr>
              <a:spLocks noChangeShapeType="1"/>
            </p:cNvSpPr>
            <p:nvPr/>
          </p:nvSpPr>
          <p:spPr bwMode="auto">
            <a:xfrm flipV="1">
              <a:off x="4980" y="1541"/>
              <a:ext cx="117" cy="126"/>
            </a:xfrm>
            <a:prstGeom prst="line">
              <a:avLst/>
            </a:prstGeom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68" name="Arc 128"/>
            <p:cNvSpPr>
              <a:spLocks/>
            </p:cNvSpPr>
            <p:nvPr/>
          </p:nvSpPr>
          <p:spPr bwMode="auto">
            <a:xfrm>
              <a:off x="4124" y="1831"/>
              <a:ext cx="107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07"/>
                <a:gd name="T1" fmla="*/ 0 h 21600"/>
                <a:gd name="T2" fmla="*/ 17307 w 17307"/>
                <a:gd name="T3" fmla="*/ 8676 h 21600"/>
                <a:gd name="T4" fmla="*/ 0 w 17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7" h="21600" fill="none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</a:path>
                <a:path w="17307" h="21600" stroke="0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492" name="Text Box 129"/>
            <p:cNvSpPr txBox="1">
              <a:spLocks noChangeArrowheads="1"/>
            </p:cNvSpPr>
            <p:nvPr/>
          </p:nvSpPr>
          <p:spPr bwMode="auto">
            <a:xfrm>
              <a:off x="4506" y="2648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镍单晶</a:t>
              </a:r>
            </a:p>
          </p:txBody>
        </p:sp>
        <p:sp>
          <p:nvSpPr>
            <p:cNvPr id="112770" name="Arc 130"/>
            <p:cNvSpPr>
              <a:spLocks/>
            </p:cNvSpPr>
            <p:nvPr/>
          </p:nvSpPr>
          <p:spPr bwMode="auto">
            <a:xfrm>
              <a:off x="3990" y="2965"/>
              <a:ext cx="263" cy="134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4171 w 43200"/>
                <a:gd name="T1" fmla="*/ 1144 h 40309"/>
                <a:gd name="T2" fmla="*/ 10804 w 43200"/>
                <a:gd name="T3" fmla="*/ 0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</a:path>
                <a:path w="43200" h="40309" stroke="0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sm" len="lg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71" name="Oval 131"/>
            <p:cNvSpPr>
              <a:spLocks noChangeArrowheads="1"/>
            </p:cNvSpPr>
            <p:nvPr/>
          </p:nvSpPr>
          <p:spPr bwMode="auto">
            <a:xfrm rot="-259545">
              <a:off x="4113" y="204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2772" name="Line 132"/>
            <p:cNvSpPr>
              <a:spLocks noChangeShapeType="1"/>
            </p:cNvSpPr>
            <p:nvPr/>
          </p:nvSpPr>
          <p:spPr bwMode="auto">
            <a:xfrm>
              <a:off x="4117" y="2828"/>
              <a:ext cx="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7411" name="Object 133"/>
          <p:cNvGraphicFramePr>
            <a:graphicFrameLocks noChangeAspect="1"/>
          </p:cNvGraphicFramePr>
          <p:nvPr/>
        </p:nvGraphicFramePr>
        <p:xfrm>
          <a:off x="684213" y="1095375"/>
          <a:ext cx="14747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15" imgW="609720" imgH="352492" progId="Equation.3">
                  <p:embed/>
                </p:oleObj>
              </mc:Choice>
              <mc:Fallback>
                <p:oleObj name="公式" r:id="rId15" imgW="609720" imgH="352492" progId="Equation.3">
                  <p:embed/>
                  <p:pic>
                    <p:nvPicPr>
                      <p:cNvPr id="17411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95375"/>
                        <a:ext cx="14747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34"/>
          <p:cNvGraphicFramePr>
            <a:graphicFrameLocks noChangeAspect="1"/>
          </p:cNvGraphicFramePr>
          <p:nvPr/>
        </p:nvGraphicFramePr>
        <p:xfrm>
          <a:off x="2555875" y="1152525"/>
          <a:ext cx="19097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17" imgW="800145" imgH="304653" progId="Equation.3">
                  <p:embed/>
                </p:oleObj>
              </mc:Choice>
              <mc:Fallback>
                <p:oleObj name="公式" r:id="rId17" imgW="800145" imgH="304653" progId="Equation.3">
                  <p:embed/>
                  <p:pic>
                    <p:nvPicPr>
                      <p:cNvPr id="17412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52525"/>
                        <a:ext cx="19097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36"/>
          <p:cNvGraphicFramePr>
            <a:graphicFrameLocks noChangeAspect="1"/>
          </p:cNvGraphicFramePr>
          <p:nvPr/>
        </p:nvGraphicFramePr>
        <p:xfrm>
          <a:off x="1403350" y="3240088"/>
          <a:ext cx="19097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19" imgW="800145" imgH="142795" progId="Equation.3">
                  <p:embed/>
                </p:oleObj>
              </mc:Choice>
              <mc:Fallback>
                <p:oleObj name="公式" r:id="rId19" imgW="800145" imgH="142795" progId="Equation.3">
                  <p:embed/>
                  <p:pic>
                    <p:nvPicPr>
                      <p:cNvPr id="17413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40088"/>
                        <a:ext cx="19097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0" name="Text Box 140"/>
          <p:cNvSpPr txBox="1">
            <a:spLocks noChangeArrowheads="1"/>
          </p:cNvSpPr>
          <p:nvPr/>
        </p:nvSpPr>
        <p:spPr bwMode="auto">
          <a:xfrm>
            <a:off x="250825" y="476250"/>
            <a:ext cx="1606550" cy="51911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类似地：</a:t>
            </a:r>
          </a:p>
        </p:txBody>
      </p:sp>
      <p:graphicFrame>
        <p:nvGraphicFramePr>
          <p:cNvPr id="112781" name="Object 141"/>
          <p:cNvGraphicFramePr>
            <a:graphicFrameLocks noChangeAspect="1"/>
          </p:cNvGraphicFramePr>
          <p:nvPr/>
        </p:nvGraphicFramePr>
        <p:xfrm>
          <a:off x="466725" y="3890963"/>
          <a:ext cx="39608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21" imgW="1857543" imgH="447808" progId="Equation.3">
                  <p:embed/>
                </p:oleObj>
              </mc:Choice>
              <mc:Fallback>
                <p:oleObj name="公式" r:id="rId21" imgW="1857543" imgH="447808" progId="Equation.3">
                  <p:embed/>
                  <p:pic>
                    <p:nvPicPr>
                      <p:cNvPr id="112781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890963"/>
                        <a:ext cx="396081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2" name="Object 142"/>
          <p:cNvGraphicFramePr>
            <a:graphicFrameLocks noChangeAspect="1"/>
          </p:cNvGraphicFramePr>
          <p:nvPr/>
        </p:nvGraphicFramePr>
        <p:xfrm>
          <a:off x="955675" y="5338763"/>
          <a:ext cx="30686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23" imgW="1304951" imgH="419033" progId="Equation.3">
                  <p:embed/>
                </p:oleObj>
              </mc:Choice>
              <mc:Fallback>
                <p:oleObj name="公式" r:id="rId23" imgW="1304951" imgH="419033" progId="Equation.3">
                  <p:embed/>
                  <p:pic>
                    <p:nvPicPr>
                      <p:cNvPr id="112782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338763"/>
                        <a:ext cx="306863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4643438" y="3716338"/>
            <a:ext cx="4178300" cy="2665412"/>
            <a:chOff x="3060" y="2341"/>
            <a:chExt cx="2632" cy="1679"/>
          </a:xfrm>
        </p:grpSpPr>
        <p:sp>
          <p:nvSpPr>
            <p:cNvPr id="112784" name="AutoShape 144"/>
            <p:cNvSpPr>
              <a:spLocks noChangeArrowheads="1"/>
            </p:cNvSpPr>
            <p:nvPr/>
          </p:nvSpPr>
          <p:spPr bwMode="auto">
            <a:xfrm>
              <a:off x="3060" y="2341"/>
              <a:ext cx="2632" cy="1679"/>
            </a:xfrm>
            <a:prstGeom prst="wedgeRoundRectCallout">
              <a:avLst>
                <a:gd name="adj1" fmla="val -4903"/>
                <a:gd name="adj2" fmla="val -67153"/>
                <a:gd name="adj3" fmla="val 16667"/>
              </a:avLst>
            </a:prstGeom>
            <a:solidFill>
              <a:srgbClr val="CCCCCC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pic>
          <p:nvPicPr>
            <p:cNvPr id="17420" name="Picture 145" descr="9210"/>
            <p:cNvPicPr>
              <a:picLocks noChangeAspect="1" noChangeArrowheads="1"/>
            </p:cNvPicPr>
            <p:nvPr/>
          </p:nvPicPr>
          <p:blipFill>
            <a:blip r:embed="rId25">
              <a:lum bright="-5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408"/>
              <a:ext cx="2313" cy="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6" name="AutoShape 146"/>
            <p:cNvSpPr>
              <a:spLocks noChangeArrowheads="1"/>
            </p:cNvSpPr>
            <p:nvPr/>
          </p:nvSpPr>
          <p:spPr bwMode="auto">
            <a:xfrm>
              <a:off x="3060" y="2341"/>
              <a:ext cx="2632" cy="1679"/>
            </a:xfrm>
            <a:prstGeom prst="wedgeRoundRectCallout">
              <a:avLst>
                <a:gd name="adj1" fmla="val -4903"/>
                <a:gd name="adj2" fmla="val -67153"/>
                <a:gd name="adj3" fmla="val 16667"/>
              </a:avLst>
            </a:prstGeom>
            <a:solidFill>
              <a:schemeClr val="tx2">
                <a:alpha val="25000"/>
              </a:schemeClr>
            </a:soli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7418" name="Object 147"/>
          <p:cNvGraphicFramePr>
            <a:graphicFrameLocks noChangeAspect="1"/>
          </p:cNvGraphicFramePr>
          <p:nvPr/>
        </p:nvGraphicFramePr>
        <p:xfrm>
          <a:off x="352425" y="2089150"/>
          <a:ext cx="45069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26" imgW="2028926" imgH="304653" progId="Equation.3">
                  <p:embed/>
                </p:oleObj>
              </mc:Choice>
              <mc:Fallback>
                <p:oleObj name="公式" r:id="rId26" imgW="2028926" imgH="304653" progId="Equation.3">
                  <p:embed/>
                  <p:pic>
                    <p:nvPicPr>
                      <p:cNvPr id="17418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089150"/>
                        <a:ext cx="45069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0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5003800" y="549275"/>
            <a:ext cx="3562350" cy="4730750"/>
            <a:chOff x="3152" y="346"/>
            <a:chExt cx="2244" cy="2980"/>
          </a:xfrm>
        </p:grpSpPr>
        <p:sp>
          <p:nvSpPr>
            <p:cNvPr id="114691" name="Rectangle 3"/>
            <p:cNvSpPr>
              <a:spLocks noChangeArrowheads="1"/>
            </p:cNvSpPr>
            <p:nvPr/>
          </p:nvSpPr>
          <p:spPr bwMode="auto">
            <a:xfrm>
              <a:off x="3152" y="346"/>
              <a:ext cx="2244" cy="298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2" name="AutoShape 4"/>
            <p:cNvSpPr>
              <a:spLocks noChangeArrowheads="1"/>
            </p:cNvSpPr>
            <p:nvPr/>
          </p:nvSpPr>
          <p:spPr bwMode="auto">
            <a:xfrm rot="4426923">
              <a:off x="3689" y="1905"/>
              <a:ext cx="919" cy="862"/>
            </a:xfrm>
            <a:prstGeom prst="cube">
              <a:avLst>
                <a:gd name="adj" fmla="val 31926"/>
              </a:avLst>
            </a:prstGeom>
            <a:gradFill rotWithShape="1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100000">
                  <a:srgbClr val="33CC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3" name="Line 5"/>
            <p:cNvSpPr>
              <a:spLocks noChangeShapeType="1"/>
            </p:cNvSpPr>
            <p:nvPr/>
          </p:nvSpPr>
          <p:spPr bwMode="auto">
            <a:xfrm rot="593578">
              <a:off x="3753" y="199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4" name="Line 6"/>
            <p:cNvSpPr>
              <a:spLocks noChangeShapeType="1"/>
            </p:cNvSpPr>
            <p:nvPr/>
          </p:nvSpPr>
          <p:spPr bwMode="auto">
            <a:xfrm rot="593578">
              <a:off x="3935" y="1928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5" name="Line 7"/>
            <p:cNvSpPr>
              <a:spLocks noChangeShapeType="1"/>
            </p:cNvSpPr>
            <p:nvPr/>
          </p:nvSpPr>
          <p:spPr bwMode="auto">
            <a:xfrm rot="593578">
              <a:off x="3945" y="2600"/>
              <a:ext cx="365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6" name="Line 8"/>
            <p:cNvSpPr>
              <a:spLocks noChangeShapeType="1"/>
            </p:cNvSpPr>
            <p:nvPr/>
          </p:nvSpPr>
          <p:spPr bwMode="auto">
            <a:xfrm rot="593578">
              <a:off x="4135" y="2538"/>
              <a:ext cx="36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7" name="Line 9"/>
            <p:cNvSpPr>
              <a:spLocks noChangeShapeType="1"/>
            </p:cNvSpPr>
            <p:nvPr/>
          </p:nvSpPr>
          <p:spPr bwMode="auto">
            <a:xfrm rot="593578">
              <a:off x="4257" y="194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rot="593578">
              <a:off x="4369" y="2004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699" name="Line 11"/>
            <p:cNvSpPr>
              <a:spLocks noChangeShapeType="1"/>
            </p:cNvSpPr>
            <p:nvPr/>
          </p:nvSpPr>
          <p:spPr bwMode="auto">
            <a:xfrm rot="593578" flipV="1">
              <a:off x="3688" y="2000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0" name="Line 12"/>
            <p:cNvSpPr>
              <a:spLocks noChangeShapeType="1"/>
            </p:cNvSpPr>
            <p:nvPr/>
          </p:nvSpPr>
          <p:spPr bwMode="auto">
            <a:xfrm rot="593578" flipV="1">
              <a:off x="3744" y="2219"/>
              <a:ext cx="52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1" name="Line 13"/>
            <p:cNvSpPr>
              <a:spLocks noChangeShapeType="1"/>
            </p:cNvSpPr>
            <p:nvPr/>
          </p:nvSpPr>
          <p:spPr bwMode="auto">
            <a:xfrm rot="593578" flipV="1">
              <a:off x="3907" y="2468"/>
              <a:ext cx="54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2" name="Line 14"/>
            <p:cNvSpPr>
              <a:spLocks noChangeShapeType="1"/>
            </p:cNvSpPr>
            <p:nvPr/>
          </p:nvSpPr>
          <p:spPr bwMode="auto">
            <a:xfrm rot="593578" flipV="1">
              <a:off x="4031" y="2538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 rot="593578">
              <a:off x="4222" y="2077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4" name="Line 16"/>
            <p:cNvSpPr>
              <a:spLocks noChangeShapeType="1"/>
            </p:cNvSpPr>
            <p:nvPr/>
          </p:nvSpPr>
          <p:spPr bwMode="auto">
            <a:xfrm rot="593578">
              <a:off x="4277" y="2300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5" name="Freeform 17"/>
            <p:cNvSpPr>
              <a:spLocks/>
            </p:cNvSpPr>
            <p:nvPr/>
          </p:nvSpPr>
          <p:spPr bwMode="auto">
            <a:xfrm>
              <a:off x="3756" y="1712"/>
              <a:ext cx="662" cy="516"/>
            </a:xfrm>
            <a:custGeom>
              <a:avLst/>
              <a:gdLst>
                <a:gd name="T0" fmla="*/ 0 w 662"/>
                <a:gd name="T1" fmla="*/ 219 h 516"/>
                <a:gd name="T2" fmla="*/ 373 w 662"/>
                <a:gd name="T3" fmla="*/ 0 h 516"/>
                <a:gd name="T4" fmla="*/ 662 w 662"/>
                <a:gd name="T5" fmla="*/ 234 h 516"/>
                <a:gd name="T6" fmla="*/ 535 w 662"/>
                <a:gd name="T7" fmla="*/ 516 h 516"/>
                <a:gd name="T8" fmla="*/ 0 w 662"/>
                <a:gd name="T9" fmla="*/ 2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516">
                  <a:moveTo>
                    <a:pt x="0" y="219"/>
                  </a:moveTo>
                  <a:lnTo>
                    <a:pt x="373" y="0"/>
                  </a:lnTo>
                  <a:lnTo>
                    <a:pt x="662" y="234"/>
                  </a:lnTo>
                  <a:lnTo>
                    <a:pt x="535" y="516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6" name="Freeform 18"/>
            <p:cNvSpPr>
              <a:spLocks/>
            </p:cNvSpPr>
            <p:nvPr/>
          </p:nvSpPr>
          <p:spPr bwMode="auto">
            <a:xfrm rot="593578">
              <a:off x="3788" y="1928"/>
              <a:ext cx="608" cy="303"/>
            </a:xfrm>
            <a:custGeom>
              <a:avLst/>
              <a:gdLst>
                <a:gd name="T0" fmla="*/ 0 w 652"/>
                <a:gd name="T1" fmla="*/ 92 h 304"/>
                <a:gd name="T2" fmla="*/ 652 w 652"/>
                <a:gd name="T3" fmla="*/ 0 h 304"/>
                <a:gd name="T4" fmla="*/ 568 w 652"/>
                <a:gd name="T5" fmla="*/ 304 h 304"/>
                <a:gd name="T6" fmla="*/ 0 w 652"/>
                <a:gd name="T7" fmla="*/ 9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304">
                  <a:moveTo>
                    <a:pt x="0" y="92"/>
                  </a:moveTo>
                  <a:lnTo>
                    <a:pt x="652" y="0"/>
                  </a:lnTo>
                  <a:lnTo>
                    <a:pt x="568" y="304"/>
                  </a:lnTo>
                  <a:lnTo>
                    <a:pt x="0" y="9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2"/>
              </a:bgClr>
            </a:patt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7" name="Oval 19"/>
            <p:cNvSpPr>
              <a:spLocks noChangeArrowheads="1"/>
            </p:cNvSpPr>
            <p:nvPr/>
          </p:nvSpPr>
          <p:spPr bwMode="auto">
            <a:xfrm rot="334033">
              <a:off x="3720" y="208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8" name="Oval 20"/>
            <p:cNvSpPr>
              <a:spLocks noChangeArrowheads="1"/>
            </p:cNvSpPr>
            <p:nvPr/>
          </p:nvSpPr>
          <p:spPr bwMode="auto">
            <a:xfrm rot="334033">
              <a:off x="3776" y="229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09" name="Oval 21"/>
            <p:cNvSpPr>
              <a:spLocks noChangeArrowheads="1"/>
            </p:cNvSpPr>
            <p:nvPr/>
          </p:nvSpPr>
          <p:spPr bwMode="auto">
            <a:xfrm rot="334033">
              <a:off x="3827" y="249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0" name="Oval 22"/>
            <p:cNvSpPr>
              <a:spLocks noChangeArrowheads="1"/>
            </p:cNvSpPr>
            <p:nvPr/>
          </p:nvSpPr>
          <p:spPr bwMode="auto">
            <a:xfrm rot="334033">
              <a:off x="3905" y="2620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1" name="Oval 23"/>
            <p:cNvSpPr>
              <a:spLocks noChangeArrowheads="1"/>
            </p:cNvSpPr>
            <p:nvPr/>
          </p:nvSpPr>
          <p:spPr bwMode="auto">
            <a:xfrm rot="334033">
              <a:off x="4029" y="269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2" name="Oval 24"/>
            <p:cNvSpPr>
              <a:spLocks noChangeArrowheads="1"/>
            </p:cNvSpPr>
            <p:nvPr/>
          </p:nvSpPr>
          <p:spPr bwMode="auto">
            <a:xfrm rot="334033">
              <a:off x="4143" y="275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 rot="334033">
              <a:off x="3962" y="224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4" name="Oval 26"/>
            <p:cNvSpPr>
              <a:spLocks noChangeArrowheads="1"/>
            </p:cNvSpPr>
            <p:nvPr/>
          </p:nvSpPr>
          <p:spPr bwMode="auto">
            <a:xfrm rot="334033">
              <a:off x="4013" y="245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5" name="Oval 27"/>
            <p:cNvSpPr>
              <a:spLocks noChangeArrowheads="1"/>
            </p:cNvSpPr>
            <p:nvPr/>
          </p:nvSpPr>
          <p:spPr bwMode="auto">
            <a:xfrm rot="334033">
              <a:off x="4099" y="256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6" name="Oval 28"/>
            <p:cNvSpPr>
              <a:spLocks noChangeArrowheads="1"/>
            </p:cNvSpPr>
            <p:nvPr/>
          </p:nvSpPr>
          <p:spPr bwMode="auto">
            <a:xfrm rot="334033">
              <a:off x="4216" y="263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7" name="Oval 29"/>
            <p:cNvSpPr>
              <a:spLocks noChangeArrowheads="1"/>
            </p:cNvSpPr>
            <p:nvPr/>
          </p:nvSpPr>
          <p:spPr bwMode="auto">
            <a:xfrm rot="334033">
              <a:off x="4330" y="269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8" name="Oval 30"/>
            <p:cNvSpPr>
              <a:spLocks noChangeArrowheads="1"/>
            </p:cNvSpPr>
            <p:nvPr/>
          </p:nvSpPr>
          <p:spPr bwMode="auto">
            <a:xfrm rot="334033">
              <a:off x="4159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19" name="Oval 31"/>
            <p:cNvSpPr>
              <a:spLocks noChangeArrowheads="1"/>
            </p:cNvSpPr>
            <p:nvPr/>
          </p:nvSpPr>
          <p:spPr bwMode="auto">
            <a:xfrm rot="334033">
              <a:off x="4210" y="238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0" name="Oval 32"/>
            <p:cNvSpPr>
              <a:spLocks noChangeArrowheads="1"/>
            </p:cNvSpPr>
            <p:nvPr/>
          </p:nvSpPr>
          <p:spPr bwMode="auto">
            <a:xfrm rot="334033">
              <a:off x="4287" y="250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1" name="Oval 33"/>
            <p:cNvSpPr>
              <a:spLocks noChangeArrowheads="1"/>
            </p:cNvSpPr>
            <p:nvPr/>
          </p:nvSpPr>
          <p:spPr bwMode="auto">
            <a:xfrm rot="334033">
              <a:off x="4411" y="2575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2" name="Oval 34"/>
            <p:cNvSpPr>
              <a:spLocks noChangeArrowheads="1"/>
            </p:cNvSpPr>
            <p:nvPr/>
          </p:nvSpPr>
          <p:spPr bwMode="auto">
            <a:xfrm rot="334033">
              <a:off x="4525" y="263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3" name="Oval 35"/>
            <p:cNvSpPr>
              <a:spLocks noChangeArrowheads="1"/>
            </p:cNvSpPr>
            <p:nvPr/>
          </p:nvSpPr>
          <p:spPr bwMode="auto">
            <a:xfrm rot="334033">
              <a:off x="4359" y="237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4" name="Oval 36"/>
            <p:cNvSpPr>
              <a:spLocks noChangeArrowheads="1"/>
            </p:cNvSpPr>
            <p:nvPr/>
          </p:nvSpPr>
          <p:spPr bwMode="auto">
            <a:xfrm rot="334033">
              <a:off x="4484" y="244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5" name="Oval 37"/>
            <p:cNvSpPr>
              <a:spLocks noChangeArrowheads="1"/>
            </p:cNvSpPr>
            <p:nvPr/>
          </p:nvSpPr>
          <p:spPr bwMode="auto">
            <a:xfrm rot="334033">
              <a:off x="4594" y="251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6" name="Oval 38"/>
            <p:cNvSpPr>
              <a:spLocks noChangeArrowheads="1"/>
            </p:cNvSpPr>
            <p:nvPr/>
          </p:nvSpPr>
          <p:spPr bwMode="auto">
            <a:xfrm rot="334033">
              <a:off x="4311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7" name="Oval 39"/>
            <p:cNvSpPr>
              <a:spLocks noChangeArrowheads="1"/>
            </p:cNvSpPr>
            <p:nvPr/>
          </p:nvSpPr>
          <p:spPr bwMode="auto">
            <a:xfrm rot="334033">
              <a:off x="4432" y="224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8" name="Oval 40"/>
            <p:cNvSpPr>
              <a:spLocks noChangeArrowheads="1"/>
            </p:cNvSpPr>
            <p:nvPr/>
          </p:nvSpPr>
          <p:spPr bwMode="auto">
            <a:xfrm rot="334033">
              <a:off x="4542" y="230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29" name="Oval 41"/>
            <p:cNvSpPr>
              <a:spLocks noChangeArrowheads="1"/>
            </p:cNvSpPr>
            <p:nvPr/>
          </p:nvSpPr>
          <p:spPr bwMode="auto">
            <a:xfrm rot="334033">
              <a:off x="4276" y="196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0" name="Oval 42"/>
            <p:cNvSpPr>
              <a:spLocks noChangeArrowheads="1"/>
            </p:cNvSpPr>
            <p:nvPr/>
          </p:nvSpPr>
          <p:spPr bwMode="auto">
            <a:xfrm rot="334033">
              <a:off x="4373" y="2039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1" name="Oval 43"/>
            <p:cNvSpPr>
              <a:spLocks noChangeArrowheads="1"/>
            </p:cNvSpPr>
            <p:nvPr/>
          </p:nvSpPr>
          <p:spPr bwMode="auto">
            <a:xfrm rot="334033">
              <a:off x="4484" y="210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2" name="Oval 44"/>
            <p:cNvSpPr>
              <a:spLocks noChangeArrowheads="1"/>
            </p:cNvSpPr>
            <p:nvPr/>
          </p:nvSpPr>
          <p:spPr bwMode="auto">
            <a:xfrm rot="334033">
              <a:off x="3925" y="203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3" name="Oval 45"/>
            <p:cNvSpPr>
              <a:spLocks noChangeArrowheads="1"/>
            </p:cNvSpPr>
            <p:nvPr/>
          </p:nvSpPr>
          <p:spPr bwMode="auto">
            <a:xfrm rot="334033">
              <a:off x="4117" y="195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4" name="Oval 46"/>
            <p:cNvSpPr>
              <a:spLocks noChangeArrowheads="1"/>
            </p:cNvSpPr>
            <p:nvPr/>
          </p:nvSpPr>
          <p:spPr bwMode="auto">
            <a:xfrm rot="334033">
              <a:off x="3952" y="196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5" name="Oval 47"/>
            <p:cNvSpPr>
              <a:spLocks noChangeArrowheads="1"/>
            </p:cNvSpPr>
            <p:nvPr/>
          </p:nvSpPr>
          <p:spPr bwMode="auto">
            <a:xfrm rot="334033">
              <a:off x="4101" y="204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36" name="Oval 48"/>
            <p:cNvSpPr>
              <a:spLocks noChangeArrowheads="1"/>
            </p:cNvSpPr>
            <p:nvPr/>
          </p:nvSpPr>
          <p:spPr bwMode="auto">
            <a:xfrm rot="334033">
              <a:off x="4240" y="205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8486" name="Group 49"/>
            <p:cNvGrpSpPr>
              <a:grpSpLocks/>
            </p:cNvGrpSpPr>
            <p:nvPr/>
          </p:nvGrpSpPr>
          <p:grpSpPr bwMode="auto">
            <a:xfrm rot="5400000">
              <a:off x="3774" y="660"/>
              <a:ext cx="675" cy="245"/>
              <a:chOff x="3744" y="725"/>
              <a:chExt cx="679" cy="262"/>
            </a:xfrm>
          </p:grpSpPr>
          <p:grpSp>
            <p:nvGrpSpPr>
              <p:cNvPr id="18527" name="Group 50"/>
              <p:cNvGrpSpPr>
                <a:grpSpLocks/>
              </p:cNvGrpSpPr>
              <p:nvPr/>
            </p:nvGrpSpPr>
            <p:grpSpPr bwMode="auto">
              <a:xfrm>
                <a:off x="4378" y="725"/>
                <a:ext cx="45" cy="262"/>
                <a:chOff x="3216" y="1680"/>
                <a:chExt cx="48" cy="288"/>
              </a:xfrm>
            </p:grpSpPr>
            <p:sp>
              <p:nvSpPr>
                <p:cNvPr id="114739" name="Arc 51"/>
                <p:cNvSpPr>
                  <a:spLocks/>
                </p:cNvSpPr>
                <p:nvPr/>
              </p:nvSpPr>
              <p:spPr bwMode="auto">
                <a:xfrm>
                  <a:off x="3216" y="1674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14740" name="Arc 52"/>
                <p:cNvSpPr>
                  <a:spLocks/>
                </p:cNvSpPr>
                <p:nvPr/>
              </p:nvSpPr>
              <p:spPr bwMode="auto">
                <a:xfrm>
                  <a:off x="3216" y="1771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14741" name="Arc 53"/>
                <p:cNvSpPr>
                  <a:spLocks/>
                </p:cNvSpPr>
                <p:nvPr/>
              </p:nvSpPr>
              <p:spPr bwMode="auto">
                <a:xfrm>
                  <a:off x="3216" y="1866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4742" name="Line 54"/>
              <p:cNvSpPr>
                <a:spLocks noChangeShapeType="1"/>
              </p:cNvSpPr>
              <p:nvPr/>
            </p:nvSpPr>
            <p:spPr bwMode="auto">
              <a:xfrm flipH="1">
                <a:off x="3744" y="72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43" name="Line 55"/>
              <p:cNvSpPr>
                <a:spLocks noChangeShapeType="1"/>
              </p:cNvSpPr>
              <p:nvPr/>
            </p:nvSpPr>
            <p:spPr bwMode="auto">
              <a:xfrm flipH="1">
                <a:off x="3744" y="981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8487" name="Group 56"/>
            <p:cNvGrpSpPr>
              <a:grpSpLocks/>
            </p:cNvGrpSpPr>
            <p:nvPr/>
          </p:nvGrpSpPr>
          <p:grpSpPr bwMode="auto">
            <a:xfrm flipV="1">
              <a:off x="3279" y="588"/>
              <a:ext cx="169" cy="43"/>
              <a:chOff x="2448" y="1845"/>
              <a:chExt cx="192" cy="48"/>
            </a:xfrm>
          </p:grpSpPr>
          <p:sp>
            <p:nvSpPr>
              <p:cNvPr id="114745" name="Line 5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46" name="Line 5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8488" name="Object 59"/>
            <p:cNvGraphicFramePr>
              <a:graphicFrameLocks noChangeAspect="1"/>
            </p:cNvGraphicFramePr>
            <p:nvPr/>
          </p:nvGraphicFramePr>
          <p:xfrm>
            <a:off x="4034" y="827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公式" r:id="rId3" imgW="409594" imgH="342780" progId="Equation.3">
                    <p:embed/>
                  </p:oleObj>
                </mc:Choice>
                <mc:Fallback>
                  <p:oleObj name="公式" r:id="rId3" imgW="409594" imgH="342780" progId="Equation.3">
                    <p:embed/>
                    <p:pic>
                      <p:nvPicPr>
                        <p:cNvPr id="18488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827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9" name="Object 60"/>
            <p:cNvGraphicFramePr>
              <a:graphicFrameLocks noChangeAspect="1"/>
            </p:cNvGraphicFramePr>
            <p:nvPr/>
          </p:nvGraphicFramePr>
          <p:xfrm>
            <a:off x="5117" y="1403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公式" r:id="rId5" imgW="342765" imgH="371555" progId="Equation.3">
                    <p:embed/>
                  </p:oleObj>
                </mc:Choice>
                <mc:Fallback>
                  <p:oleObj name="公式" r:id="rId5" imgW="342765" imgH="371555" progId="Equation.3">
                    <p:embed/>
                    <p:pic>
                      <p:nvPicPr>
                        <p:cNvPr id="1848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403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0" name="Object 61"/>
            <p:cNvGraphicFramePr>
              <a:graphicFrameLocks noChangeAspect="1"/>
            </p:cNvGraphicFramePr>
            <p:nvPr/>
          </p:nvGraphicFramePr>
          <p:xfrm>
            <a:off x="4709" y="1092"/>
            <a:ext cx="1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公式" r:id="rId7" imgW="342765" imgH="342780" progId="Equation.3">
                    <p:embed/>
                  </p:oleObj>
                </mc:Choice>
                <mc:Fallback>
                  <p:oleObj name="公式" r:id="rId7" imgW="342765" imgH="342780" progId="Equation.3">
                    <p:embed/>
                    <p:pic>
                      <p:nvPicPr>
                        <p:cNvPr id="1849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092"/>
                          <a:ext cx="13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1" name="Object 62"/>
            <p:cNvGraphicFramePr>
              <a:graphicFrameLocks noChangeAspect="1"/>
            </p:cNvGraphicFramePr>
            <p:nvPr/>
          </p:nvGraphicFramePr>
          <p:xfrm>
            <a:off x="4213" y="1639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公式" r:id="rId9" imgW="238211" imgH="342780" progId="Equation.3">
                    <p:embed/>
                  </p:oleObj>
                </mc:Choice>
                <mc:Fallback>
                  <p:oleObj name="公式" r:id="rId9" imgW="238211" imgH="342780" progId="Equation.3">
                    <p:embed/>
                    <p:pic>
                      <p:nvPicPr>
                        <p:cNvPr id="18491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639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2" name="Object 63"/>
            <p:cNvGraphicFramePr>
              <a:graphicFrameLocks noChangeAspect="1"/>
            </p:cNvGraphicFramePr>
            <p:nvPr/>
          </p:nvGraphicFramePr>
          <p:xfrm>
            <a:off x="3900" y="1257"/>
            <a:ext cx="14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公式" r:id="rId11" imgW="371509" imgH="342780" progId="Equation.3">
                    <p:embed/>
                  </p:oleObj>
                </mc:Choice>
                <mc:Fallback>
                  <p:oleObj name="公式" r:id="rId11" imgW="371509" imgH="342780" progId="Equation.3">
                    <p:embed/>
                    <p:pic>
                      <p:nvPicPr>
                        <p:cNvPr id="18492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257"/>
                          <a:ext cx="14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Text Box 64"/>
            <p:cNvSpPr txBox="1">
              <a:spLocks noChangeArrowheads="1"/>
            </p:cNvSpPr>
            <p:nvPr/>
          </p:nvSpPr>
          <p:spPr bwMode="auto">
            <a:xfrm>
              <a:off x="4654" y="871"/>
              <a:ext cx="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集电器</a:t>
              </a:r>
            </a:p>
          </p:txBody>
        </p:sp>
        <p:sp>
          <p:nvSpPr>
            <p:cNvPr id="18494" name="Text Box 65"/>
            <p:cNvSpPr txBox="1">
              <a:spLocks noChangeArrowheads="1"/>
            </p:cNvSpPr>
            <p:nvPr/>
          </p:nvSpPr>
          <p:spPr bwMode="auto">
            <a:xfrm>
              <a:off x="3576" y="1476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电子束</a:t>
              </a:r>
            </a:p>
          </p:txBody>
        </p:sp>
        <p:sp>
          <p:nvSpPr>
            <p:cNvPr id="18495" name="Text Box 66"/>
            <p:cNvSpPr txBox="1">
              <a:spLocks noChangeArrowheads="1"/>
            </p:cNvSpPr>
            <p:nvPr/>
          </p:nvSpPr>
          <p:spPr bwMode="auto">
            <a:xfrm>
              <a:off x="4256" y="437"/>
              <a:ext cx="3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电子枪</a:t>
              </a:r>
            </a:p>
          </p:txBody>
        </p:sp>
        <p:sp>
          <p:nvSpPr>
            <p:cNvPr id="114755" name="Freeform 67"/>
            <p:cNvSpPr>
              <a:spLocks/>
            </p:cNvSpPr>
            <p:nvPr/>
          </p:nvSpPr>
          <p:spPr bwMode="auto">
            <a:xfrm>
              <a:off x="3900" y="635"/>
              <a:ext cx="404" cy="573"/>
            </a:xfrm>
            <a:custGeom>
              <a:avLst/>
              <a:gdLst>
                <a:gd name="T0" fmla="*/ 0 w 432"/>
                <a:gd name="T1" fmla="*/ 0 h 576"/>
                <a:gd name="T2" fmla="*/ 0 w 432"/>
                <a:gd name="T3" fmla="*/ 576 h 576"/>
                <a:gd name="T4" fmla="*/ 432 w 432"/>
                <a:gd name="T5" fmla="*/ 576 h 576"/>
                <a:gd name="T6" fmla="*/ 432 w 43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56" name="Line 68"/>
            <p:cNvSpPr>
              <a:spLocks noChangeShapeType="1"/>
            </p:cNvSpPr>
            <p:nvPr/>
          </p:nvSpPr>
          <p:spPr bwMode="auto">
            <a:xfrm flipH="1">
              <a:off x="3362" y="445"/>
              <a:ext cx="6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8498" name="Group 69"/>
            <p:cNvGrpSpPr>
              <a:grpSpLocks/>
            </p:cNvGrpSpPr>
            <p:nvPr/>
          </p:nvGrpSpPr>
          <p:grpSpPr bwMode="auto">
            <a:xfrm flipV="1">
              <a:off x="3279" y="683"/>
              <a:ext cx="169" cy="43"/>
              <a:chOff x="2448" y="1845"/>
              <a:chExt cx="192" cy="48"/>
            </a:xfrm>
          </p:grpSpPr>
          <p:sp>
            <p:nvSpPr>
              <p:cNvPr id="114758" name="Line 70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59" name="Line 71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4760" name="Line 72"/>
            <p:cNvSpPr>
              <a:spLocks noChangeShapeType="1"/>
            </p:cNvSpPr>
            <p:nvPr/>
          </p:nvSpPr>
          <p:spPr bwMode="auto">
            <a:xfrm>
              <a:off x="3362" y="445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61" name="Freeform 73"/>
            <p:cNvSpPr>
              <a:spLocks/>
            </p:cNvSpPr>
            <p:nvPr/>
          </p:nvSpPr>
          <p:spPr bwMode="auto">
            <a:xfrm>
              <a:off x="3362" y="731"/>
              <a:ext cx="538" cy="287"/>
            </a:xfrm>
            <a:custGeom>
              <a:avLst/>
              <a:gdLst>
                <a:gd name="T0" fmla="*/ 0 w 576"/>
                <a:gd name="T1" fmla="*/ 0 h 288"/>
                <a:gd name="T2" fmla="*/ 0 w 576"/>
                <a:gd name="T3" fmla="*/ 288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lnTo>
                    <a:pt x="0" y="288"/>
                  </a:lnTo>
                  <a:lnTo>
                    <a:pt x="576" y="28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8501" name="Group 74"/>
            <p:cNvGrpSpPr>
              <a:grpSpLocks/>
            </p:cNvGrpSpPr>
            <p:nvPr/>
          </p:nvGrpSpPr>
          <p:grpSpPr bwMode="auto">
            <a:xfrm>
              <a:off x="3562" y="444"/>
              <a:ext cx="143" cy="575"/>
              <a:chOff x="3766" y="383"/>
              <a:chExt cx="153" cy="578"/>
            </a:xfrm>
          </p:grpSpPr>
          <p:graphicFrame>
            <p:nvGraphicFramePr>
              <p:cNvPr id="18520" name="Object 75"/>
              <p:cNvGraphicFramePr>
                <a:graphicFrameLocks noChangeAspect="1"/>
              </p:cNvGraphicFramePr>
              <p:nvPr/>
            </p:nvGraphicFramePr>
            <p:xfrm>
              <a:off x="3766" y="604"/>
              <a:ext cx="153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5" name="公式" r:id="rId13" imgW="352466" imgH="352492" progId="Equation.3">
                      <p:embed/>
                    </p:oleObj>
                  </mc:Choice>
                  <mc:Fallback>
                    <p:oleObj name="公式" r:id="rId13" imgW="352466" imgH="352492" progId="Equation.3">
                      <p:embed/>
                      <p:pic>
                        <p:nvPicPr>
                          <p:cNvPr id="1852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604"/>
                            <a:ext cx="153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764" name="Line 76"/>
              <p:cNvSpPr>
                <a:spLocks noChangeShapeType="1"/>
              </p:cNvSpPr>
              <p:nvPr/>
            </p:nvSpPr>
            <p:spPr bwMode="auto">
              <a:xfrm flipV="1">
                <a:off x="3840" y="383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65" name="Line 77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8502" name="Group 78"/>
            <p:cNvGrpSpPr>
              <a:grpSpLocks/>
            </p:cNvGrpSpPr>
            <p:nvPr/>
          </p:nvGrpSpPr>
          <p:grpSpPr bwMode="auto">
            <a:xfrm>
              <a:off x="4124" y="1161"/>
              <a:ext cx="0" cy="908"/>
              <a:chOff x="4368" y="1104"/>
              <a:chExt cx="0" cy="912"/>
            </a:xfrm>
          </p:grpSpPr>
          <p:sp>
            <p:nvSpPr>
              <p:cNvPr id="114767" name="Line 79"/>
              <p:cNvSpPr>
                <a:spLocks noChangeShapeType="1"/>
              </p:cNvSpPr>
              <p:nvPr/>
            </p:nvSpPr>
            <p:spPr bwMode="auto">
              <a:xfrm>
                <a:off x="436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68" name="Line 80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8503" name="Group 81"/>
            <p:cNvGrpSpPr>
              <a:grpSpLocks/>
            </p:cNvGrpSpPr>
            <p:nvPr/>
          </p:nvGrpSpPr>
          <p:grpSpPr bwMode="auto">
            <a:xfrm rot="-8361469">
              <a:off x="4393" y="1257"/>
              <a:ext cx="0" cy="907"/>
              <a:chOff x="4368" y="1104"/>
              <a:chExt cx="0" cy="912"/>
            </a:xfrm>
          </p:grpSpPr>
          <p:sp>
            <p:nvSpPr>
              <p:cNvPr id="114770" name="Line 82"/>
              <p:cNvSpPr>
                <a:spLocks noChangeShapeType="1"/>
              </p:cNvSpPr>
              <p:nvPr/>
            </p:nvSpPr>
            <p:spPr bwMode="auto">
              <a:xfrm>
                <a:off x="237609766" y="-1918446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71" name="Line 83"/>
              <p:cNvSpPr>
                <a:spLocks noChangeShapeType="1"/>
              </p:cNvSpPr>
              <p:nvPr/>
            </p:nvSpPr>
            <p:spPr bwMode="auto">
              <a:xfrm>
                <a:off x="1744515575" y="-80656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4772" name="Freeform 84"/>
            <p:cNvSpPr>
              <a:spLocks/>
            </p:cNvSpPr>
            <p:nvPr/>
          </p:nvSpPr>
          <p:spPr bwMode="auto">
            <a:xfrm rot="2490002">
              <a:off x="4559" y="1258"/>
              <a:ext cx="134" cy="334"/>
            </a:xfrm>
            <a:custGeom>
              <a:avLst/>
              <a:gdLst>
                <a:gd name="T0" fmla="*/ 0 w 144"/>
                <a:gd name="T1" fmla="*/ 336 h 336"/>
                <a:gd name="T2" fmla="*/ 0 w 144"/>
                <a:gd name="T3" fmla="*/ 0 h 336"/>
                <a:gd name="T4" fmla="*/ 144 w 144"/>
                <a:gd name="T5" fmla="*/ 0 h 336"/>
                <a:gd name="T6" fmla="*/ 144 w 14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36">
                  <a:moveTo>
                    <a:pt x="0" y="336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73" name="Freeform 85"/>
            <p:cNvSpPr>
              <a:spLocks/>
            </p:cNvSpPr>
            <p:nvPr/>
          </p:nvSpPr>
          <p:spPr bwMode="auto">
            <a:xfrm>
              <a:off x="4726" y="1291"/>
              <a:ext cx="313" cy="573"/>
            </a:xfrm>
            <a:custGeom>
              <a:avLst/>
              <a:gdLst>
                <a:gd name="T0" fmla="*/ 0 w 336"/>
                <a:gd name="T1" fmla="*/ 0 h 576"/>
                <a:gd name="T2" fmla="*/ 336 w 336"/>
                <a:gd name="T3" fmla="*/ 0 h 576"/>
                <a:gd name="T4" fmla="*/ 336 w 33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lnTo>
                    <a:pt x="336" y="0"/>
                  </a:lnTo>
                  <a:lnTo>
                    <a:pt x="336" y="5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8506" name="Group 86"/>
            <p:cNvGrpSpPr>
              <a:grpSpLocks/>
            </p:cNvGrpSpPr>
            <p:nvPr/>
          </p:nvGrpSpPr>
          <p:grpSpPr bwMode="auto">
            <a:xfrm>
              <a:off x="4950" y="1869"/>
              <a:ext cx="169" cy="43"/>
              <a:chOff x="2448" y="1845"/>
              <a:chExt cx="192" cy="48"/>
            </a:xfrm>
          </p:grpSpPr>
          <p:sp>
            <p:nvSpPr>
              <p:cNvPr id="114775" name="Line 8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4776" name="Line 8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4777" name="Oval 89"/>
            <p:cNvSpPr>
              <a:spLocks noChangeArrowheads="1"/>
            </p:cNvSpPr>
            <p:nvPr/>
          </p:nvSpPr>
          <p:spPr bwMode="auto">
            <a:xfrm>
              <a:off x="4949" y="1511"/>
              <a:ext cx="179" cy="191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 useBgFill="1">
          <p:nvSpPr>
            <p:cNvPr id="114778" name="Line 90"/>
            <p:cNvSpPr>
              <a:spLocks noChangeShapeType="1"/>
            </p:cNvSpPr>
            <p:nvPr/>
          </p:nvSpPr>
          <p:spPr bwMode="auto">
            <a:xfrm flipV="1">
              <a:off x="4980" y="1541"/>
              <a:ext cx="117" cy="126"/>
            </a:xfrm>
            <a:prstGeom prst="line">
              <a:avLst/>
            </a:prstGeom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79" name="Arc 91"/>
            <p:cNvSpPr>
              <a:spLocks/>
            </p:cNvSpPr>
            <p:nvPr/>
          </p:nvSpPr>
          <p:spPr bwMode="auto">
            <a:xfrm>
              <a:off x="4124" y="1831"/>
              <a:ext cx="107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07"/>
                <a:gd name="T1" fmla="*/ 0 h 21600"/>
                <a:gd name="T2" fmla="*/ 17307 w 17307"/>
                <a:gd name="T3" fmla="*/ 8676 h 21600"/>
                <a:gd name="T4" fmla="*/ 0 w 17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7" h="21600" fill="none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</a:path>
                <a:path w="17307" h="21600" stroke="0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8510" name="Text Box 92"/>
            <p:cNvSpPr txBox="1">
              <a:spLocks noChangeArrowheads="1"/>
            </p:cNvSpPr>
            <p:nvPr/>
          </p:nvSpPr>
          <p:spPr bwMode="auto">
            <a:xfrm>
              <a:off x="4506" y="2648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镍单晶</a:t>
              </a:r>
            </a:p>
          </p:txBody>
        </p:sp>
        <p:sp>
          <p:nvSpPr>
            <p:cNvPr id="114781" name="Arc 93"/>
            <p:cNvSpPr>
              <a:spLocks/>
            </p:cNvSpPr>
            <p:nvPr/>
          </p:nvSpPr>
          <p:spPr bwMode="auto">
            <a:xfrm>
              <a:off x="3990" y="2965"/>
              <a:ext cx="263" cy="134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4171 w 43200"/>
                <a:gd name="T1" fmla="*/ 1144 h 40309"/>
                <a:gd name="T2" fmla="*/ 10804 w 43200"/>
                <a:gd name="T3" fmla="*/ 0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</a:path>
                <a:path w="43200" h="40309" stroke="0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sm" len="lg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82" name="Oval 94"/>
            <p:cNvSpPr>
              <a:spLocks noChangeArrowheads="1"/>
            </p:cNvSpPr>
            <p:nvPr/>
          </p:nvSpPr>
          <p:spPr bwMode="auto">
            <a:xfrm rot="-259545">
              <a:off x="4113" y="204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4783" name="Line 95"/>
            <p:cNvSpPr>
              <a:spLocks noChangeShapeType="1"/>
            </p:cNvSpPr>
            <p:nvPr/>
          </p:nvSpPr>
          <p:spPr bwMode="auto">
            <a:xfrm>
              <a:off x="4117" y="2828"/>
              <a:ext cx="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14792" name="Object 104"/>
          <p:cNvGraphicFramePr>
            <a:graphicFrameLocks noChangeAspect="1"/>
          </p:cNvGraphicFramePr>
          <p:nvPr/>
        </p:nvGraphicFramePr>
        <p:xfrm>
          <a:off x="684213" y="476250"/>
          <a:ext cx="30988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5" imgW="1323994" imgH="419033" progId="Equation.3">
                  <p:embed/>
                </p:oleObj>
              </mc:Choice>
              <mc:Fallback>
                <p:oleObj name="公式" r:id="rId15" imgW="1323994" imgH="419033" progId="Equation.3">
                  <p:embed/>
                  <p:pic>
                    <p:nvPicPr>
                      <p:cNvPr id="114792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30988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93" name="Text Box 105"/>
          <p:cNvSpPr txBox="1">
            <a:spLocks noChangeArrowheads="1"/>
          </p:cNvSpPr>
          <p:nvPr/>
        </p:nvSpPr>
        <p:spPr bwMode="auto">
          <a:xfrm>
            <a:off x="250825" y="1628775"/>
            <a:ext cx="4681538" cy="1758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实验中保持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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= 50</a:t>
            </a:r>
            <a:r>
              <a:rPr kumimoji="1" lang="en-US" altLang="zh-CN" sz="2400" b="1" i="0" u="none" strike="noStrike" kern="1200" cap="none" spc="0" normalizeH="0" baseline="5200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o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不变。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镍单晶的晶格常数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d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=0.215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nm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，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代入各常数，得：</a:t>
            </a:r>
          </a:p>
        </p:txBody>
      </p:sp>
      <p:graphicFrame>
        <p:nvGraphicFramePr>
          <p:cNvPr id="18437" name="Object 106"/>
          <p:cNvGraphicFramePr>
            <a:graphicFrameLocks noChangeAspect="1"/>
          </p:cNvGraphicFramePr>
          <p:nvPr/>
        </p:nvGraphicFramePr>
        <p:xfrm>
          <a:off x="466725" y="3890963"/>
          <a:ext cx="39608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7" imgW="1857543" imgH="447808" progId="Equation.3">
                  <p:embed/>
                </p:oleObj>
              </mc:Choice>
              <mc:Fallback>
                <p:oleObj name="公式" r:id="rId17" imgW="1857543" imgH="447808" progId="Equation.3">
                  <p:embed/>
                  <p:pic>
                    <p:nvPicPr>
                      <p:cNvPr id="18437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890963"/>
                        <a:ext cx="396081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7"/>
          <p:cNvGraphicFramePr>
            <a:graphicFrameLocks noChangeAspect="1"/>
          </p:cNvGraphicFramePr>
          <p:nvPr/>
        </p:nvGraphicFramePr>
        <p:xfrm>
          <a:off x="955675" y="5338763"/>
          <a:ext cx="30686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19" imgW="1304951" imgH="419033" progId="Equation.3">
                  <p:embed/>
                </p:oleObj>
              </mc:Choice>
              <mc:Fallback>
                <p:oleObj name="公式" r:id="rId19" imgW="1304951" imgH="419033" progId="Equation.3">
                  <p:embed/>
                  <p:pic>
                    <p:nvPicPr>
                      <p:cNvPr id="18438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338763"/>
                        <a:ext cx="306863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91" name="Rectangle 103"/>
          <p:cNvSpPr>
            <a:spLocks noChangeArrowheads="1"/>
          </p:cNvSpPr>
          <p:nvPr/>
        </p:nvSpPr>
        <p:spPr bwMode="auto">
          <a:xfrm>
            <a:off x="0" y="3860800"/>
            <a:ext cx="9144000" cy="2997200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649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5003800" y="549275"/>
            <a:ext cx="3562350" cy="4730750"/>
            <a:chOff x="3152" y="346"/>
            <a:chExt cx="2244" cy="2980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auto">
            <a:xfrm>
              <a:off x="3152" y="346"/>
              <a:ext cx="2244" cy="298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2" name="AutoShape 4"/>
            <p:cNvSpPr>
              <a:spLocks noChangeArrowheads="1"/>
            </p:cNvSpPr>
            <p:nvPr/>
          </p:nvSpPr>
          <p:spPr bwMode="auto">
            <a:xfrm rot="4426923">
              <a:off x="3689" y="1905"/>
              <a:ext cx="919" cy="862"/>
            </a:xfrm>
            <a:prstGeom prst="cube">
              <a:avLst>
                <a:gd name="adj" fmla="val 31926"/>
              </a:avLst>
            </a:prstGeom>
            <a:gradFill rotWithShape="1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100000">
                  <a:srgbClr val="33CC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rot="593578">
              <a:off x="3753" y="199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rot="593578">
              <a:off x="3935" y="1928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 rot="593578">
              <a:off x="3945" y="2600"/>
              <a:ext cx="365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6" name="Line 8"/>
            <p:cNvSpPr>
              <a:spLocks noChangeShapeType="1"/>
            </p:cNvSpPr>
            <p:nvPr/>
          </p:nvSpPr>
          <p:spPr bwMode="auto">
            <a:xfrm rot="593578">
              <a:off x="4135" y="2538"/>
              <a:ext cx="36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 rot="593578">
              <a:off x="4257" y="194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 rot="593578">
              <a:off x="4369" y="2004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rot="593578" flipV="1">
              <a:off x="3688" y="2000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 rot="593578" flipV="1">
              <a:off x="3744" y="2219"/>
              <a:ext cx="52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rot="593578" flipV="1">
              <a:off x="3907" y="2468"/>
              <a:ext cx="54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 rot="593578" flipV="1">
              <a:off x="4031" y="2538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 rot="593578">
              <a:off x="4222" y="2077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 rot="593578">
              <a:off x="4277" y="2300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5" name="Freeform 17"/>
            <p:cNvSpPr>
              <a:spLocks/>
            </p:cNvSpPr>
            <p:nvPr/>
          </p:nvSpPr>
          <p:spPr bwMode="auto">
            <a:xfrm>
              <a:off x="3756" y="1712"/>
              <a:ext cx="662" cy="516"/>
            </a:xfrm>
            <a:custGeom>
              <a:avLst/>
              <a:gdLst>
                <a:gd name="T0" fmla="*/ 0 w 662"/>
                <a:gd name="T1" fmla="*/ 219 h 516"/>
                <a:gd name="T2" fmla="*/ 373 w 662"/>
                <a:gd name="T3" fmla="*/ 0 h 516"/>
                <a:gd name="T4" fmla="*/ 662 w 662"/>
                <a:gd name="T5" fmla="*/ 234 h 516"/>
                <a:gd name="T6" fmla="*/ 535 w 662"/>
                <a:gd name="T7" fmla="*/ 516 h 516"/>
                <a:gd name="T8" fmla="*/ 0 w 662"/>
                <a:gd name="T9" fmla="*/ 2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516">
                  <a:moveTo>
                    <a:pt x="0" y="219"/>
                  </a:moveTo>
                  <a:lnTo>
                    <a:pt x="373" y="0"/>
                  </a:lnTo>
                  <a:lnTo>
                    <a:pt x="662" y="234"/>
                  </a:lnTo>
                  <a:lnTo>
                    <a:pt x="535" y="516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6" name="Freeform 18"/>
            <p:cNvSpPr>
              <a:spLocks/>
            </p:cNvSpPr>
            <p:nvPr/>
          </p:nvSpPr>
          <p:spPr bwMode="auto">
            <a:xfrm rot="593578">
              <a:off x="3788" y="1928"/>
              <a:ext cx="608" cy="303"/>
            </a:xfrm>
            <a:custGeom>
              <a:avLst/>
              <a:gdLst>
                <a:gd name="T0" fmla="*/ 0 w 652"/>
                <a:gd name="T1" fmla="*/ 92 h 304"/>
                <a:gd name="T2" fmla="*/ 652 w 652"/>
                <a:gd name="T3" fmla="*/ 0 h 304"/>
                <a:gd name="T4" fmla="*/ 568 w 652"/>
                <a:gd name="T5" fmla="*/ 304 h 304"/>
                <a:gd name="T6" fmla="*/ 0 w 652"/>
                <a:gd name="T7" fmla="*/ 9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304">
                  <a:moveTo>
                    <a:pt x="0" y="92"/>
                  </a:moveTo>
                  <a:lnTo>
                    <a:pt x="652" y="0"/>
                  </a:lnTo>
                  <a:lnTo>
                    <a:pt x="568" y="304"/>
                  </a:lnTo>
                  <a:lnTo>
                    <a:pt x="0" y="9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2"/>
              </a:bgClr>
            </a:patt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7" name="Oval 19"/>
            <p:cNvSpPr>
              <a:spLocks noChangeArrowheads="1"/>
            </p:cNvSpPr>
            <p:nvPr/>
          </p:nvSpPr>
          <p:spPr bwMode="auto">
            <a:xfrm rot="334033">
              <a:off x="3720" y="208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8" name="Oval 20"/>
            <p:cNvSpPr>
              <a:spLocks noChangeArrowheads="1"/>
            </p:cNvSpPr>
            <p:nvPr/>
          </p:nvSpPr>
          <p:spPr bwMode="auto">
            <a:xfrm rot="334033">
              <a:off x="3776" y="229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89" name="Oval 21"/>
            <p:cNvSpPr>
              <a:spLocks noChangeArrowheads="1"/>
            </p:cNvSpPr>
            <p:nvPr/>
          </p:nvSpPr>
          <p:spPr bwMode="auto">
            <a:xfrm rot="334033">
              <a:off x="3827" y="249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0" name="Oval 22"/>
            <p:cNvSpPr>
              <a:spLocks noChangeArrowheads="1"/>
            </p:cNvSpPr>
            <p:nvPr/>
          </p:nvSpPr>
          <p:spPr bwMode="auto">
            <a:xfrm rot="334033">
              <a:off x="3905" y="2620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1" name="Oval 23"/>
            <p:cNvSpPr>
              <a:spLocks noChangeArrowheads="1"/>
            </p:cNvSpPr>
            <p:nvPr/>
          </p:nvSpPr>
          <p:spPr bwMode="auto">
            <a:xfrm rot="334033">
              <a:off x="4029" y="269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2" name="Oval 24"/>
            <p:cNvSpPr>
              <a:spLocks noChangeArrowheads="1"/>
            </p:cNvSpPr>
            <p:nvPr/>
          </p:nvSpPr>
          <p:spPr bwMode="auto">
            <a:xfrm rot="334033">
              <a:off x="4143" y="275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3" name="Oval 25"/>
            <p:cNvSpPr>
              <a:spLocks noChangeArrowheads="1"/>
            </p:cNvSpPr>
            <p:nvPr/>
          </p:nvSpPr>
          <p:spPr bwMode="auto">
            <a:xfrm rot="334033">
              <a:off x="3962" y="224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4" name="Oval 26"/>
            <p:cNvSpPr>
              <a:spLocks noChangeArrowheads="1"/>
            </p:cNvSpPr>
            <p:nvPr/>
          </p:nvSpPr>
          <p:spPr bwMode="auto">
            <a:xfrm rot="334033">
              <a:off x="4013" y="245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5" name="Oval 27"/>
            <p:cNvSpPr>
              <a:spLocks noChangeArrowheads="1"/>
            </p:cNvSpPr>
            <p:nvPr/>
          </p:nvSpPr>
          <p:spPr bwMode="auto">
            <a:xfrm rot="334033">
              <a:off x="4099" y="256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6" name="Oval 28"/>
            <p:cNvSpPr>
              <a:spLocks noChangeArrowheads="1"/>
            </p:cNvSpPr>
            <p:nvPr/>
          </p:nvSpPr>
          <p:spPr bwMode="auto">
            <a:xfrm rot="334033">
              <a:off x="4216" y="263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7" name="Oval 29"/>
            <p:cNvSpPr>
              <a:spLocks noChangeArrowheads="1"/>
            </p:cNvSpPr>
            <p:nvPr/>
          </p:nvSpPr>
          <p:spPr bwMode="auto">
            <a:xfrm rot="334033">
              <a:off x="4330" y="269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8" name="Oval 30"/>
            <p:cNvSpPr>
              <a:spLocks noChangeArrowheads="1"/>
            </p:cNvSpPr>
            <p:nvPr/>
          </p:nvSpPr>
          <p:spPr bwMode="auto">
            <a:xfrm rot="334033">
              <a:off x="4159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599" name="Oval 31"/>
            <p:cNvSpPr>
              <a:spLocks noChangeArrowheads="1"/>
            </p:cNvSpPr>
            <p:nvPr/>
          </p:nvSpPr>
          <p:spPr bwMode="auto">
            <a:xfrm rot="334033">
              <a:off x="4210" y="238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0" name="Oval 32"/>
            <p:cNvSpPr>
              <a:spLocks noChangeArrowheads="1"/>
            </p:cNvSpPr>
            <p:nvPr/>
          </p:nvSpPr>
          <p:spPr bwMode="auto">
            <a:xfrm rot="334033">
              <a:off x="4287" y="250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1" name="Oval 33"/>
            <p:cNvSpPr>
              <a:spLocks noChangeArrowheads="1"/>
            </p:cNvSpPr>
            <p:nvPr/>
          </p:nvSpPr>
          <p:spPr bwMode="auto">
            <a:xfrm rot="334033">
              <a:off x="4411" y="2575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2" name="Oval 34"/>
            <p:cNvSpPr>
              <a:spLocks noChangeArrowheads="1"/>
            </p:cNvSpPr>
            <p:nvPr/>
          </p:nvSpPr>
          <p:spPr bwMode="auto">
            <a:xfrm rot="334033">
              <a:off x="4525" y="263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3" name="Oval 35"/>
            <p:cNvSpPr>
              <a:spLocks noChangeArrowheads="1"/>
            </p:cNvSpPr>
            <p:nvPr/>
          </p:nvSpPr>
          <p:spPr bwMode="auto">
            <a:xfrm rot="334033">
              <a:off x="4359" y="237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4" name="Oval 36"/>
            <p:cNvSpPr>
              <a:spLocks noChangeArrowheads="1"/>
            </p:cNvSpPr>
            <p:nvPr/>
          </p:nvSpPr>
          <p:spPr bwMode="auto">
            <a:xfrm rot="334033">
              <a:off x="4484" y="244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5" name="Oval 37"/>
            <p:cNvSpPr>
              <a:spLocks noChangeArrowheads="1"/>
            </p:cNvSpPr>
            <p:nvPr/>
          </p:nvSpPr>
          <p:spPr bwMode="auto">
            <a:xfrm rot="334033">
              <a:off x="4594" y="251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6" name="Oval 38"/>
            <p:cNvSpPr>
              <a:spLocks noChangeArrowheads="1"/>
            </p:cNvSpPr>
            <p:nvPr/>
          </p:nvSpPr>
          <p:spPr bwMode="auto">
            <a:xfrm rot="334033">
              <a:off x="4311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7" name="Oval 39"/>
            <p:cNvSpPr>
              <a:spLocks noChangeArrowheads="1"/>
            </p:cNvSpPr>
            <p:nvPr/>
          </p:nvSpPr>
          <p:spPr bwMode="auto">
            <a:xfrm rot="334033">
              <a:off x="4432" y="224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8" name="Oval 40"/>
            <p:cNvSpPr>
              <a:spLocks noChangeArrowheads="1"/>
            </p:cNvSpPr>
            <p:nvPr/>
          </p:nvSpPr>
          <p:spPr bwMode="auto">
            <a:xfrm rot="334033">
              <a:off x="4542" y="230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09" name="Oval 41"/>
            <p:cNvSpPr>
              <a:spLocks noChangeArrowheads="1"/>
            </p:cNvSpPr>
            <p:nvPr/>
          </p:nvSpPr>
          <p:spPr bwMode="auto">
            <a:xfrm rot="334033">
              <a:off x="4276" y="196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0" name="Oval 42"/>
            <p:cNvSpPr>
              <a:spLocks noChangeArrowheads="1"/>
            </p:cNvSpPr>
            <p:nvPr/>
          </p:nvSpPr>
          <p:spPr bwMode="auto">
            <a:xfrm rot="334033">
              <a:off x="4373" y="2039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1" name="Oval 43"/>
            <p:cNvSpPr>
              <a:spLocks noChangeArrowheads="1"/>
            </p:cNvSpPr>
            <p:nvPr/>
          </p:nvSpPr>
          <p:spPr bwMode="auto">
            <a:xfrm rot="334033">
              <a:off x="4484" y="210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2" name="Oval 44"/>
            <p:cNvSpPr>
              <a:spLocks noChangeArrowheads="1"/>
            </p:cNvSpPr>
            <p:nvPr/>
          </p:nvSpPr>
          <p:spPr bwMode="auto">
            <a:xfrm rot="334033">
              <a:off x="3925" y="203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3" name="Oval 45"/>
            <p:cNvSpPr>
              <a:spLocks noChangeArrowheads="1"/>
            </p:cNvSpPr>
            <p:nvPr/>
          </p:nvSpPr>
          <p:spPr bwMode="auto">
            <a:xfrm rot="334033">
              <a:off x="4117" y="195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4" name="Oval 46"/>
            <p:cNvSpPr>
              <a:spLocks noChangeArrowheads="1"/>
            </p:cNvSpPr>
            <p:nvPr/>
          </p:nvSpPr>
          <p:spPr bwMode="auto">
            <a:xfrm rot="334033">
              <a:off x="3952" y="196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5" name="Oval 47"/>
            <p:cNvSpPr>
              <a:spLocks noChangeArrowheads="1"/>
            </p:cNvSpPr>
            <p:nvPr/>
          </p:nvSpPr>
          <p:spPr bwMode="auto">
            <a:xfrm rot="334033">
              <a:off x="4101" y="204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16" name="Oval 48"/>
            <p:cNvSpPr>
              <a:spLocks noChangeArrowheads="1"/>
            </p:cNvSpPr>
            <p:nvPr/>
          </p:nvSpPr>
          <p:spPr bwMode="auto">
            <a:xfrm rot="334033">
              <a:off x="4240" y="205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9510" name="Group 49"/>
            <p:cNvGrpSpPr>
              <a:grpSpLocks/>
            </p:cNvGrpSpPr>
            <p:nvPr/>
          </p:nvGrpSpPr>
          <p:grpSpPr bwMode="auto">
            <a:xfrm rot="5400000">
              <a:off x="3774" y="660"/>
              <a:ext cx="675" cy="245"/>
              <a:chOff x="3744" y="725"/>
              <a:chExt cx="679" cy="262"/>
            </a:xfrm>
          </p:grpSpPr>
          <p:grpSp>
            <p:nvGrpSpPr>
              <p:cNvPr id="19551" name="Group 50"/>
              <p:cNvGrpSpPr>
                <a:grpSpLocks/>
              </p:cNvGrpSpPr>
              <p:nvPr/>
            </p:nvGrpSpPr>
            <p:grpSpPr bwMode="auto">
              <a:xfrm>
                <a:off x="4378" y="725"/>
                <a:ext cx="45" cy="262"/>
                <a:chOff x="3216" y="1680"/>
                <a:chExt cx="48" cy="288"/>
              </a:xfrm>
            </p:grpSpPr>
            <p:sp>
              <p:nvSpPr>
                <p:cNvPr id="109619" name="Arc 51"/>
                <p:cNvSpPr>
                  <a:spLocks/>
                </p:cNvSpPr>
                <p:nvPr/>
              </p:nvSpPr>
              <p:spPr bwMode="auto">
                <a:xfrm>
                  <a:off x="3216" y="1674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9620" name="Arc 52"/>
                <p:cNvSpPr>
                  <a:spLocks/>
                </p:cNvSpPr>
                <p:nvPr/>
              </p:nvSpPr>
              <p:spPr bwMode="auto">
                <a:xfrm>
                  <a:off x="3216" y="1771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9621" name="Arc 53"/>
                <p:cNvSpPr>
                  <a:spLocks/>
                </p:cNvSpPr>
                <p:nvPr/>
              </p:nvSpPr>
              <p:spPr bwMode="auto">
                <a:xfrm>
                  <a:off x="3216" y="1866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9622" name="Line 54"/>
              <p:cNvSpPr>
                <a:spLocks noChangeShapeType="1"/>
              </p:cNvSpPr>
              <p:nvPr/>
            </p:nvSpPr>
            <p:spPr bwMode="auto">
              <a:xfrm flipH="1">
                <a:off x="3744" y="72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23" name="Line 55"/>
              <p:cNvSpPr>
                <a:spLocks noChangeShapeType="1"/>
              </p:cNvSpPr>
              <p:nvPr/>
            </p:nvSpPr>
            <p:spPr bwMode="auto">
              <a:xfrm flipH="1">
                <a:off x="3744" y="981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9511" name="Group 56"/>
            <p:cNvGrpSpPr>
              <a:grpSpLocks/>
            </p:cNvGrpSpPr>
            <p:nvPr/>
          </p:nvGrpSpPr>
          <p:grpSpPr bwMode="auto">
            <a:xfrm flipV="1">
              <a:off x="3279" y="588"/>
              <a:ext cx="169" cy="43"/>
              <a:chOff x="2448" y="1845"/>
              <a:chExt cx="192" cy="48"/>
            </a:xfrm>
          </p:grpSpPr>
          <p:sp>
            <p:nvSpPr>
              <p:cNvPr id="109625" name="Line 5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26" name="Line 5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9512" name="Object 59"/>
            <p:cNvGraphicFramePr>
              <a:graphicFrameLocks noChangeAspect="1"/>
            </p:cNvGraphicFramePr>
            <p:nvPr/>
          </p:nvGraphicFramePr>
          <p:xfrm>
            <a:off x="4034" y="827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公式" r:id="rId3" imgW="409594" imgH="342780" progId="Equation.3">
                    <p:embed/>
                  </p:oleObj>
                </mc:Choice>
                <mc:Fallback>
                  <p:oleObj name="公式" r:id="rId3" imgW="409594" imgH="342780" progId="Equation.3">
                    <p:embed/>
                    <p:pic>
                      <p:nvPicPr>
                        <p:cNvPr id="19512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827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3" name="Object 60"/>
            <p:cNvGraphicFramePr>
              <a:graphicFrameLocks noChangeAspect="1"/>
            </p:cNvGraphicFramePr>
            <p:nvPr/>
          </p:nvGraphicFramePr>
          <p:xfrm>
            <a:off x="5117" y="1403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公式" r:id="rId5" imgW="342765" imgH="371555" progId="Equation.3">
                    <p:embed/>
                  </p:oleObj>
                </mc:Choice>
                <mc:Fallback>
                  <p:oleObj name="公式" r:id="rId5" imgW="342765" imgH="371555" progId="Equation.3">
                    <p:embed/>
                    <p:pic>
                      <p:nvPicPr>
                        <p:cNvPr id="19513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403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4" name="Object 61"/>
            <p:cNvGraphicFramePr>
              <a:graphicFrameLocks noChangeAspect="1"/>
            </p:cNvGraphicFramePr>
            <p:nvPr/>
          </p:nvGraphicFramePr>
          <p:xfrm>
            <a:off x="4709" y="1092"/>
            <a:ext cx="1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公式" r:id="rId7" imgW="342765" imgH="342780" progId="Equation.3">
                    <p:embed/>
                  </p:oleObj>
                </mc:Choice>
                <mc:Fallback>
                  <p:oleObj name="公式" r:id="rId7" imgW="342765" imgH="342780" progId="Equation.3">
                    <p:embed/>
                    <p:pic>
                      <p:nvPicPr>
                        <p:cNvPr id="19514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092"/>
                          <a:ext cx="13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5" name="Object 62"/>
            <p:cNvGraphicFramePr>
              <a:graphicFrameLocks noChangeAspect="1"/>
            </p:cNvGraphicFramePr>
            <p:nvPr/>
          </p:nvGraphicFramePr>
          <p:xfrm>
            <a:off x="4213" y="1639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公式" r:id="rId9" imgW="238211" imgH="342780" progId="Equation.3">
                    <p:embed/>
                  </p:oleObj>
                </mc:Choice>
                <mc:Fallback>
                  <p:oleObj name="公式" r:id="rId9" imgW="238211" imgH="342780" progId="Equation.3">
                    <p:embed/>
                    <p:pic>
                      <p:nvPicPr>
                        <p:cNvPr id="19515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639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6" name="Object 63"/>
            <p:cNvGraphicFramePr>
              <a:graphicFrameLocks noChangeAspect="1"/>
            </p:cNvGraphicFramePr>
            <p:nvPr/>
          </p:nvGraphicFramePr>
          <p:xfrm>
            <a:off x="3900" y="1257"/>
            <a:ext cx="14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公式" r:id="rId11" imgW="371509" imgH="342780" progId="Equation.3">
                    <p:embed/>
                  </p:oleObj>
                </mc:Choice>
                <mc:Fallback>
                  <p:oleObj name="公式" r:id="rId11" imgW="371509" imgH="342780" progId="Equation.3">
                    <p:embed/>
                    <p:pic>
                      <p:nvPicPr>
                        <p:cNvPr id="19516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257"/>
                          <a:ext cx="14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7" name="Text Box 64"/>
            <p:cNvSpPr txBox="1">
              <a:spLocks noChangeArrowheads="1"/>
            </p:cNvSpPr>
            <p:nvPr/>
          </p:nvSpPr>
          <p:spPr bwMode="auto">
            <a:xfrm>
              <a:off x="4654" y="871"/>
              <a:ext cx="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集电器</a:t>
              </a:r>
            </a:p>
          </p:txBody>
        </p:sp>
        <p:sp>
          <p:nvSpPr>
            <p:cNvPr id="19518" name="Text Box 65"/>
            <p:cNvSpPr txBox="1">
              <a:spLocks noChangeArrowheads="1"/>
            </p:cNvSpPr>
            <p:nvPr/>
          </p:nvSpPr>
          <p:spPr bwMode="auto">
            <a:xfrm>
              <a:off x="3576" y="1476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电子束</a:t>
              </a:r>
            </a:p>
          </p:txBody>
        </p:sp>
        <p:sp>
          <p:nvSpPr>
            <p:cNvPr id="19519" name="Text Box 66"/>
            <p:cNvSpPr txBox="1">
              <a:spLocks noChangeArrowheads="1"/>
            </p:cNvSpPr>
            <p:nvPr/>
          </p:nvSpPr>
          <p:spPr bwMode="auto">
            <a:xfrm>
              <a:off x="4256" y="437"/>
              <a:ext cx="3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电子枪</a:t>
              </a:r>
            </a:p>
          </p:txBody>
        </p:sp>
        <p:sp>
          <p:nvSpPr>
            <p:cNvPr id="109635" name="Freeform 67"/>
            <p:cNvSpPr>
              <a:spLocks/>
            </p:cNvSpPr>
            <p:nvPr/>
          </p:nvSpPr>
          <p:spPr bwMode="auto">
            <a:xfrm>
              <a:off x="3900" y="635"/>
              <a:ext cx="404" cy="573"/>
            </a:xfrm>
            <a:custGeom>
              <a:avLst/>
              <a:gdLst>
                <a:gd name="T0" fmla="*/ 0 w 432"/>
                <a:gd name="T1" fmla="*/ 0 h 576"/>
                <a:gd name="T2" fmla="*/ 0 w 432"/>
                <a:gd name="T3" fmla="*/ 576 h 576"/>
                <a:gd name="T4" fmla="*/ 432 w 432"/>
                <a:gd name="T5" fmla="*/ 576 h 576"/>
                <a:gd name="T6" fmla="*/ 432 w 43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36" name="Line 68"/>
            <p:cNvSpPr>
              <a:spLocks noChangeShapeType="1"/>
            </p:cNvSpPr>
            <p:nvPr/>
          </p:nvSpPr>
          <p:spPr bwMode="auto">
            <a:xfrm flipH="1">
              <a:off x="3362" y="445"/>
              <a:ext cx="6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9522" name="Group 69"/>
            <p:cNvGrpSpPr>
              <a:grpSpLocks/>
            </p:cNvGrpSpPr>
            <p:nvPr/>
          </p:nvGrpSpPr>
          <p:grpSpPr bwMode="auto">
            <a:xfrm flipV="1">
              <a:off x="3279" y="683"/>
              <a:ext cx="169" cy="43"/>
              <a:chOff x="2448" y="1845"/>
              <a:chExt cx="192" cy="48"/>
            </a:xfrm>
          </p:grpSpPr>
          <p:sp>
            <p:nvSpPr>
              <p:cNvPr id="109638" name="Line 70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39" name="Line 71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9640" name="Line 72"/>
            <p:cNvSpPr>
              <a:spLocks noChangeShapeType="1"/>
            </p:cNvSpPr>
            <p:nvPr/>
          </p:nvSpPr>
          <p:spPr bwMode="auto">
            <a:xfrm>
              <a:off x="3362" y="445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41" name="Freeform 73"/>
            <p:cNvSpPr>
              <a:spLocks/>
            </p:cNvSpPr>
            <p:nvPr/>
          </p:nvSpPr>
          <p:spPr bwMode="auto">
            <a:xfrm>
              <a:off x="3362" y="731"/>
              <a:ext cx="538" cy="287"/>
            </a:xfrm>
            <a:custGeom>
              <a:avLst/>
              <a:gdLst>
                <a:gd name="T0" fmla="*/ 0 w 576"/>
                <a:gd name="T1" fmla="*/ 0 h 288"/>
                <a:gd name="T2" fmla="*/ 0 w 576"/>
                <a:gd name="T3" fmla="*/ 288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lnTo>
                    <a:pt x="0" y="288"/>
                  </a:lnTo>
                  <a:lnTo>
                    <a:pt x="576" y="28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9525" name="Group 74"/>
            <p:cNvGrpSpPr>
              <a:grpSpLocks/>
            </p:cNvGrpSpPr>
            <p:nvPr/>
          </p:nvGrpSpPr>
          <p:grpSpPr bwMode="auto">
            <a:xfrm>
              <a:off x="3562" y="444"/>
              <a:ext cx="143" cy="575"/>
              <a:chOff x="3766" y="383"/>
              <a:chExt cx="153" cy="578"/>
            </a:xfrm>
          </p:grpSpPr>
          <p:graphicFrame>
            <p:nvGraphicFramePr>
              <p:cNvPr id="19544" name="Object 75"/>
              <p:cNvGraphicFramePr>
                <a:graphicFrameLocks noChangeAspect="1"/>
              </p:cNvGraphicFramePr>
              <p:nvPr/>
            </p:nvGraphicFramePr>
            <p:xfrm>
              <a:off x="3766" y="604"/>
              <a:ext cx="153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9" name="公式" r:id="rId13" imgW="352466" imgH="352492" progId="Equation.3">
                      <p:embed/>
                    </p:oleObj>
                  </mc:Choice>
                  <mc:Fallback>
                    <p:oleObj name="公式" r:id="rId13" imgW="352466" imgH="352492" progId="Equation.3">
                      <p:embed/>
                      <p:pic>
                        <p:nvPicPr>
                          <p:cNvPr id="19544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604"/>
                            <a:ext cx="153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644" name="Line 76"/>
              <p:cNvSpPr>
                <a:spLocks noChangeShapeType="1"/>
              </p:cNvSpPr>
              <p:nvPr/>
            </p:nvSpPr>
            <p:spPr bwMode="auto">
              <a:xfrm flipV="1">
                <a:off x="3840" y="383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45" name="Line 77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9526" name="Group 78"/>
            <p:cNvGrpSpPr>
              <a:grpSpLocks/>
            </p:cNvGrpSpPr>
            <p:nvPr/>
          </p:nvGrpSpPr>
          <p:grpSpPr bwMode="auto">
            <a:xfrm>
              <a:off x="4124" y="1161"/>
              <a:ext cx="0" cy="908"/>
              <a:chOff x="4368" y="1104"/>
              <a:chExt cx="0" cy="912"/>
            </a:xfrm>
          </p:grpSpPr>
          <p:sp>
            <p:nvSpPr>
              <p:cNvPr id="109647" name="Line 79"/>
              <p:cNvSpPr>
                <a:spLocks noChangeShapeType="1"/>
              </p:cNvSpPr>
              <p:nvPr/>
            </p:nvSpPr>
            <p:spPr bwMode="auto">
              <a:xfrm>
                <a:off x="436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48" name="Line 80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9527" name="Group 81"/>
            <p:cNvGrpSpPr>
              <a:grpSpLocks/>
            </p:cNvGrpSpPr>
            <p:nvPr/>
          </p:nvGrpSpPr>
          <p:grpSpPr bwMode="auto">
            <a:xfrm rot="-8361469">
              <a:off x="4393" y="1257"/>
              <a:ext cx="0" cy="907"/>
              <a:chOff x="4368" y="1104"/>
              <a:chExt cx="0" cy="912"/>
            </a:xfrm>
          </p:grpSpPr>
          <p:sp>
            <p:nvSpPr>
              <p:cNvPr id="109650" name="Line 82"/>
              <p:cNvSpPr>
                <a:spLocks noChangeShapeType="1"/>
              </p:cNvSpPr>
              <p:nvPr/>
            </p:nvSpPr>
            <p:spPr bwMode="auto">
              <a:xfrm>
                <a:off x="237609766" y="-1918446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51" name="Line 83"/>
              <p:cNvSpPr>
                <a:spLocks noChangeShapeType="1"/>
              </p:cNvSpPr>
              <p:nvPr/>
            </p:nvSpPr>
            <p:spPr bwMode="auto">
              <a:xfrm>
                <a:off x="1744515575" y="-80656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9652" name="Freeform 84"/>
            <p:cNvSpPr>
              <a:spLocks/>
            </p:cNvSpPr>
            <p:nvPr/>
          </p:nvSpPr>
          <p:spPr bwMode="auto">
            <a:xfrm rot="2490002">
              <a:off x="4559" y="1258"/>
              <a:ext cx="134" cy="334"/>
            </a:xfrm>
            <a:custGeom>
              <a:avLst/>
              <a:gdLst>
                <a:gd name="T0" fmla="*/ 0 w 144"/>
                <a:gd name="T1" fmla="*/ 336 h 336"/>
                <a:gd name="T2" fmla="*/ 0 w 144"/>
                <a:gd name="T3" fmla="*/ 0 h 336"/>
                <a:gd name="T4" fmla="*/ 144 w 144"/>
                <a:gd name="T5" fmla="*/ 0 h 336"/>
                <a:gd name="T6" fmla="*/ 144 w 14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36">
                  <a:moveTo>
                    <a:pt x="0" y="336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53" name="Freeform 85"/>
            <p:cNvSpPr>
              <a:spLocks/>
            </p:cNvSpPr>
            <p:nvPr/>
          </p:nvSpPr>
          <p:spPr bwMode="auto">
            <a:xfrm>
              <a:off x="4726" y="1291"/>
              <a:ext cx="313" cy="573"/>
            </a:xfrm>
            <a:custGeom>
              <a:avLst/>
              <a:gdLst>
                <a:gd name="T0" fmla="*/ 0 w 336"/>
                <a:gd name="T1" fmla="*/ 0 h 576"/>
                <a:gd name="T2" fmla="*/ 336 w 336"/>
                <a:gd name="T3" fmla="*/ 0 h 576"/>
                <a:gd name="T4" fmla="*/ 336 w 33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lnTo>
                    <a:pt x="336" y="0"/>
                  </a:lnTo>
                  <a:lnTo>
                    <a:pt x="336" y="5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19530" name="Group 86"/>
            <p:cNvGrpSpPr>
              <a:grpSpLocks/>
            </p:cNvGrpSpPr>
            <p:nvPr/>
          </p:nvGrpSpPr>
          <p:grpSpPr bwMode="auto">
            <a:xfrm>
              <a:off x="4950" y="1869"/>
              <a:ext cx="169" cy="43"/>
              <a:chOff x="2448" y="1845"/>
              <a:chExt cx="192" cy="48"/>
            </a:xfrm>
          </p:grpSpPr>
          <p:sp>
            <p:nvSpPr>
              <p:cNvPr id="109655" name="Line 8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09656" name="Line 8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09657" name="Oval 89"/>
            <p:cNvSpPr>
              <a:spLocks noChangeArrowheads="1"/>
            </p:cNvSpPr>
            <p:nvPr/>
          </p:nvSpPr>
          <p:spPr bwMode="auto">
            <a:xfrm>
              <a:off x="4949" y="1511"/>
              <a:ext cx="179" cy="191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 useBgFill="1">
          <p:nvSpPr>
            <p:cNvPr id="109658" name="Line 90"/>
            <p:cNvSpPr>
              <a:spLocks noChangeShapeType="1"/>
            </p:cNvSpPr>
            <p:nvPr/>
          </p:nvSpPr>
          <p:spPr bwMode="auto">
            <a:xfrm flipV="1">
              <a:off x="4980" y="1541"/>
              <a:ext cx="117" cy="126"/>
            </a:xfrm>
            <a:prstGeom prst="line">
              <a:avLst/>
            </a:prstGeom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59" name="Arc 91"/>
            <p:cNvSpPr>
              <a:spLocks/>
            </p:cNvSpPr>
            <p:nvPr/>
          </p:nvSpPr>
          <p:spPr bwMode="auto">
            <a:xfrm>
              <a:off x="4124" y="1831"/>
              <a:ext cx="107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07"/>
                <a:gd name="T1" fmla="*/ 0 h 21600"/>
                <a:gd name="T2" fmla="*/ 17307 w 17307"/>
                <a:gd name="T3" fmla="*/ 8676 h 21600"/>
                <a:gd name="T4" fmla="*/ 0 w 17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7" h="21600" fill="none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</a:path>
                <a:path w="17307" h="21600" stroke="0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9534" name="Text Box 92"/>
            <p:cNvSpPr txBox="1">
              <a:spLocks noChangeArrowheads="1"/>
            </p:cNvSpPr>
            <p:nvPr/>
          </p:nvSpPr>
          <p:spPr bwMode="auto">
            <a:xfrm>
              <a:off x="4506" y="2648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镍单晶</a:t>
              </a:r>
            </a:p>
          </p:txBody>
        </p:sp>
        <p:sp>
          <p:nvSpPr>
            <p:cNvPr id="109661" name="Arc 93"/>
            <p:cNvSpPr>
              <a:spLocks/>
            </p:cNvSpPr>
            <p:nvPr/>
          </p:nvSpPr>
          <p:spPr bwMode="auto">
            <a:xfrm>
              <a:off x="3990" y="2965"/>
              <a:ext cx="263" cy="134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4171 w 43200"/>
                <a:gd name="T1" fmla="*/ 1144 h 40309"/>
                <a:gd name="T2" fmla="*/ 10804 w 43200"/>
                <a:gd name="T3" fmla="*/ 0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</a:path>
                <a:path w="43200" h="40309" stroke="0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sm" len="lg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62" name="Oval 94"/>
            <p:cNvSpPr>
              <a:spLocks noChangeArrowheads="1"/>
            </p:cNvSpPr>
            <p:nvPr/>
          </p:nvSpPr>
          <p:spPr bwMode="auto">
            <a:xfrm rot="-259545">
              <a:off x="4113" y="204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9663" name="Line 95"/>
            <p:cNvSpPr>
              <a:spLocks noChangeShapeType="1"/>
            </p:cNvSpPr>
            <p:nvPr/>
          </p:nvSpPr>
          <p:spPr bwMode="auto">
            <a:xfrm>
              <a:off x="4117" y="2828"/>
              <a:ext cx="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19459" name="Object 98"/>
          <p:cNvGraphicFramePr>
            <a:graphicFrameLocks noChangeAspect="1"/>
          </p:cNvGraphicFramePr>
          <p:nvPr/>
        </p:nvGraphicFramePr>
        <p:xfrm>
          <a:off x="684213" y="476250"/>
          <a:ext cx="30988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15" imgW="1323994" imgH="419033" progId="Equation.3">
                  <p:embed/>
                </p:oleObj>
              </mc:Choice>
              <mc:Fallback>
                <p:oleObj name="公式" r:id="rId15" imgW="1323994" imgH="419033" progId="Equation.3">
                  <p:embed/>
                  <p:pic>
                    <p:nvPicPr>
                      <p:cNvPr id="1945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30988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68" name="Text Box 100"/>
          <p:cNvSpPr txBox="1">
            <a:spLocks noChangeArrowheads="1"/>
          </p:cNvSpPr>
          <p:nvPr/>
        </p:nvSpPr>
        <p:spPr bwMode="auto">
          <a:xfrm>
            <a:off x="250825" y="1628775"/>
            <a:ext cx="4681538" cy="1758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实验中保持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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= 50</a:t>
            </a:r>
            <a:r>
              <a:rPr kumimoji="1" lang="en-US" altLang="zh-CN" sz="2400" b="1" i="0" u="none" strike="noStrike" kern="1200" cap="none" spc="0" normalizeH="0" baseline="5200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o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itchFamily="18" charset="2"/>
              </a:rPr>
              <a:t>不变。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镍单晶的晶格常数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d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=0.215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nm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文鼎CS中等线" pitchFamily="49" charset="-122"/>
                <a:cs typeface="+mn-cs"/>
              </a:rPr>
              <a:t>，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代入各常数，得：</a:t>
            </a:r>
          </a:p>
        </p:txBody>
      </p:sp>
      <p:graphicFrame>
        <p:nvGraphicFramePr>
          <p:cNvPr id="109669" name="Object 101"/>
          <p:cNvGraphicFramePr>
            <a:graphicFrameLocks noChangeAspect="1"/>
          </p:cNvGraphicFramePr>
          <p:nvPr/>
        </p:nvGraphicFramePr>
        <p:xfrm>
          <a:off x="1331913" y="3500438"/>
          <a:ext cx="19986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17" imgW="838230" imgH="161858" progId="Equation.3">
                  <p:embed/>
                </p:oleObj>
              </mc:Choice>
              <mc:Fallback>
                <p:oleObj name="公式" r:id="rId17" imgW="838230" imgH="161858" progId="Equation.3">
                  <p:embed/>
                  <p:pic>
                    <p:nvPicPr>
                      <p:cNvPr id="109669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9986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" name="Rectangle 102"/>
          <p:cNvSpPr>
            <a:spLocks noChangeArrowheads="1"/>
          </p:cNvSpPr>
          <p:nvPr/>
        </p:nvSpPr>
        <p:spPr bwMode="auto">
          <a:xfrm>
            <a:off x="323850" y="4724400"/>
            <a:ext cx="4824413" cy="15001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即：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当加速电压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=55.587V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时，集电器中的电流应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出现一次最大值！</a:t>
            </a:r>
          </a:p>
        </p:txBody>
      </p:sp>
      <p:sp>
        <p:nvSpPr>
          <p:cNvPr id="109671" name="Rectangle 103"/>
          <p:cNvSpPr>
            <a:spLocks noChangeArrowheads="1"/>
          </p:cNvSpPr>
          <p:nvPr/>
        </p:nvSpPr>
        <p:spPr bwMode="auto">
          <a:xfrm>
            <a:off x="393700" y="4149725"/>
            <a:ext cx="4033838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时，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55.587 V</a:t>
            </a:r>
          </a:p>
        </p:txBody>
      </p:sp>
    </p:spTree>
    <p:extLst>
      <p:ext uri="{BB962C8B-B14F-4D97-AF65-F5344CB8AC3E}">
        <p14:creationId xmlns:p14="http://schemas.microsoft.com/office/powerpoint/2010/main" val="3489894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" grpId="0"/>
      <p:bldP spid="1096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5003800" y="549275"/>
            <a:ext cx="3562350" cy="4730750"/>
            <a:chOff x="3152" y="346"/>
            <a:chExt cx="2244" cy="2980"/>
          </a:xfrm>
        </p:grpSpPr>
        <p:sp>
          <p:nvSpPr>
            <p:cNvPr id="110595" name="Rectangle 3"/>
            <p:cNvSpPr>
              <a:spLocks noChangeArrowheads="1"/>
            </p:cNvSpPr>
            <p:nvPr/>
          </p:nvSpPr>
          <p:spPr bwMode="auto">
            <a:xfrm>
              <a:off x="3152" y="346"/>
              <a:ext cx="2244" cy="298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596" name="AutoShape 4"/>
            <p:cNvSpPr>
              <a:spLocks noChangeArrowheads="1"/>
            </p:cNvSpPr>
            <p:nvPr/>
          </p:nvSpPr>
          <p:spPr bwMode="auto">
            <a:xfrm rot="4426923">
              <a:off x="3689" y="1905"/>
              <a:ext cx="919" cy="862"/>
            </a:xfrm>
            <a:prstGeom prst="cube">
              <a:avLst>
                <a:gd name="adj" fmla="val 31926"/>
              </a:avLst>
            </a:prstGeom>
            <a:gradFill rotWithShape="1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100000">
                  <a:srgbClr val="33CC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 rot="593578">
              <a:off x="3753" y="199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 rot="593578">
              <a:off x="3935" y="1928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 rot="593578">
              <a:off x="3945" y="2600"/>
              <a:ext cx="365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0" name="Line 8"/>
            <p:cNvSpPr>
              <a:spLocks noChangeShapeType="1"/>
            </p:cNvSpPr>
            <p:nvPr/>
          </p:nvSpPr>
          <p:spPr bwMode="auto">
            <a:xfrm rot="593578">
              <a:off x="4135" y="2538"/>
              <a:ext cx="36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 rot="593578">
              <a:off x="4257" y="1940"/>
              <a:ext cx="256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 rot="593578">
              <a:off x="4369" y="2004"/>
              <a:ext cx="256" cy="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 rot="593578" flipV="1">
              <a:off x="3688" y="2000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rot="593578" flipV="1">
              <a:off x="3744" y="2219"/>
              <a:ext cx="52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 rot="593578" flipV="1">
              <a:off x="3907" y="2468"/>
              <a:ext cx="54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 rot="593578" flipV="1">
              <a:off x="4031" y="2538"/>
              <a:ext cx="525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 rot="593578">
              <a:off x="4222" y="2077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rot="593578">
              <a:off x="4277" y="2300"/>
              <a:ext cx="369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09" name="Freeform 17"/>
            <p:cNvSpPr>
              <a:spLocks/>
            </p:cNvSpPr>
            <p:nvPr/>
          </p:nvSpPr>
          <p:spPr bwMode="auto">
            <a:xfrm>
              <a:off x="3756" y="1712"/>
              <a:ext cx="662" cy="516"/>
            </a:xfrm>
            <a:custGeom>
              <a:avLst/>
              <a:gdLst>
                <a:gd name="T0" fmla="*/ 0 w 662"/>
                <a:gd name="T1" fmla="*/ 219 h 516"/>
                <a:gd name="T2" fmla="*/ 373 w 662"/>
                <a:gd name="T3" fmla="*/ 0 h 516"/>
                <a:gd name="T4" fmla="*/ 662 w 662"/>
                <a:gd name="T5" fmla="*/ 234 h 516"/>
                <a:gd name="T6" fmla="*/ 535 w 662"/>
                <a:gd name="T7" fmla="*/ 516 h 516"/>
                <a:gd name="T8" fmla="*/ 0 w 662"/>
                <a:gd name="T9" fmla="*/ 21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516">
                  <a:moveTo>
                    <a:pt x="0" y="219"/>
                  </a:moveTo>
                  <a:lnTo>
                    <a:pt x="373" y="0"/>
                  </a:lnTo>
                  <a:lnTo>
                    <a:pt x="662" y="234"/>
                  </a:lnTo>
                  <a:lnTo>
                    <a:pt x="535" y="516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0" name="Freeform 18"/>
            <p:cNvSpPr>
              <a:spLocks/>
            </p:cNvSpPr>
            <p:nvPr/>
          </p:nvSpPr>
          <p:spPr bwMode="auto">
            <a:xfrm rot="593578">
              <a:off x="3788" y="1928"/>
              <a:ext cx="608" cy="303"/>
            </a:xfrm>
            <a:custGeom>
              <a:avLst/>
              <a:gdLst>
                <a:gd name="T0" fmla="*/ 0 w 652"/>
                <a:gd name="T1" fmla="*/ 92 h 304"/>
                <a:gd name="T2" fmla="*/ 652 w 652"/>
                <a:gd name="T3" fmla="*/ 0 h 304"/>
                <a:gd name="T4" fmla="*/ 568 w 652"/>
                <a:gd name="T5" fmla="*/ 304 h 304"/>
                <a:gd name="T6" fmla="*/ 0 w 652"/>
                <a:gd name="T7" fmla="*/ 9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304">
                  <a:moveTo>
                    <a:pt x="0" y="92"/>
                  </a:moveTo>
                  <a:lnTo>
                    <a:pt x="652" y="0"/>
                  </a:lnTo>
                  <a:lnTo>
                    <a:pt x="568" y="304"/>
                  </a:lnTo>
                  <a:lnTo>
                    <a:pt x="0" y="92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2"/>
              </a:bgClr>
            </a:pattFill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1" name="Oval 19"/>
            <p:cNvSpPr>
              <a:spLocks noChangeArrowheads="1"/>
            </p:cNvSpPr>
            <p:nvPr/>
          </p:nvSpPr>
          <p:spPr bwMode="auto">
            <a:xfrm rot="334033">
              <a:off x="3720" y="208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2" name="Oval 20"/>
            <p:cNvSpPr>
              <a:spLocks noChangeArrowheads="1"/>
            </p:cNvSpPr>
            <p:nvPr/>
          </p:nvSpPr>
          <p:spPr bwMode="auto">
            <a:xfrm rot="334033">
              <a:off x="3776" y="229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3" name="Oval 21"/>
            <p:cNvSpPr>
              <a:spLocks noChangeArrowheads="1"/>
            </p:cNvSpPr>
            <p:nvPr/>
          </p:nvSpPr>
          <p:spPr bwMode="auto">
            <a:xfrm rot="334033">
              <a:off x="3827" y="249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4" name="Oval 22"/>
            <p:cNvSpPr>
              <a:spLocks noChangeArrowheads="1"/>
            </p:cNvSpPr>
            <p:nvPr/>
          </p:nvSpPr>
          <p:spPr bwMode="auto">
            <a:xfrm rot="334033">
              <a:off x="3905" y="2620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5" name="Oval 23"/>
            <p:cNvSpPr>
              <a:spLocks noChangeArrowheads="1"/>
            </p:cNvSpPr>
            <p:nvPr/>
          </p:nvSpPr>
          <p:spPr bwMode="auto">
            <a:xfrm rot="334033">
              <a:off x="4029" y="269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6" name="Oval 24"/>
            <p:cNvSpPr>
              <a:spLocks noChangeArrowheads="1"/>
            </p:cNvSpPr>
            <p:nvPr/>
          </p:nvSpPr>
          <p:spPr bwMode="auto">
            <a:xfrm rot="334033">
              <a:off x="4143" y="275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7" name="Oval 25"/>
            <p:cNvSpPr>
              <a:spLocks noChangeArrowheads="1"/>
            </p:cNvSpPr>
            <p:nvPr/>
          </p:nvSpPr>
          <p:spPr bwMode="auto">
            <a:xfrm rot="334033">
              <a:off x="3962" y="224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8" name="Oval 26"/>
            <p:cNvSpPr>
              <a:spLocks noChangeArrowheads="1"/>
            </p:cNvSpPr>
            <p:nvPr/>
          </p:nvSpPr>
          <p:spPr bwMode="auto">
            <a:xfrm rot="334033">
              <a:off x="4013" y="245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19" name="Oval 27"/>
            <p:cNvSpPr>
              <a:spLocks noChangeArrowheads="1"/>
            </p:cNvSpPr>
            <p:nvPr/>
          </p:nvSpPr>
          <p:spPr bwMode="auto">
            <a:xfrm rot="334033">
              <a:off x="4099" y="256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0" name="Oval 28"/>
            <p:cNvSpPr>
              <a:spLocks noChangeArrowheads="1"/>
            </p:cNvSpPr>
            <p:nvPr/>
          </p:nvSpPr>
          <p:spPr bwMode="auto">
            <a:xfrm rot="334033">
              <a:off x="4216" y="2630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1" name="Oval 29"/>
            <p:cNvSpPr>
              <a:spLocks noChangeArrowheads="1"/>
            </p:cNvSpPr>
            <p:nvPr/>
          </p:nvSpPr>
          <p:spPr bwMode="auto">
            <a:xfrm rot="334033">
              <a:off x="4330" y="269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2" name="Oval 30"/>
            <p:cNvSpPr>
              <a:spLocks noChangeArrowheads="1"/>
            </p:cNvSpPr>
            <p:nvPr/>
          </p:nvSpPr>
          <p:spPr bwMode="auto">
            <a:xfrm rot="334033">
              <a:off x="4159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3" name="Oval 31"/>
            <p:cNvSpPr>
              <a:spLocks noChangeArrowheads="1"/>
            </p:cNvSpPr>
            <p:nvPr/>
          </p:nvSpPr>
          <p:spPr bwMode="auto">
            <a:xfrm rot="334033">
              <a:off x="4210" y="238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4" name="Oval 32"/>
            <p:cNvSpPr>
              <a:spLocks noChangeArrowheads="1"/>
            </p:cNvSpPr>
            <p:nvPr/>
          </p:nvSpPr>
          <p:spPr bwMode="auto">
            <a:xfrm rot="334033">
              <a:off x="4287" y="2504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5" name="Oval 33"/>
            <p:cNvSpPr>
              <a:spLocks noChangeArrowheads="1"/>
            </p:cNvSpPr>
            <p:nvPr/>
          </p:nvSpPr>
          <p:spPr bwMode="auto">
            <a:xfrm rot="334033">
              <a:off x="4411" y="2575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6" name="Oval 34"/>
            <p:cNvSpPr>
              <a:spLocks noChangeArrowheads="1"/>
            </p:cNvSpPr>
            <p:nvPr/>
          </p:nvSpPr>
          <p:spPr bwMode="auto">
            <a:xfrm rot="334033">
              <a:off x="4525" y="263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7" name="Oval 35"/>
            <p:cNvSpPr>
              <a:spLocks noChangeArrowheads="1"/>
            </p:cNvSpPr>
            <p:nvPr/>
          </p:nvSpPr>
          <p:spPr bwMode="auto">
            <a:xfrm rot="334033">
              <a:off x="4359" y="237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8" name="Oval 36"/>
            <p:cNvSpPr>
              <a:spLocks noChangeArrowheads="1"/>
            </p:cNvSpPr>
            <p:nvPr/>
          </p:nvSpPr>
          <p:spPr bwMode="auto">
            <a:xfrm rot="334033">
              <a:off x="4484" y="244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29" name="Oval 37"/>
            <p:cNvSpPr>
              <a:spLocks noChangeArrowheads="1"/>
            </p:cNvSpPr>
            <p:nvPr/>
          </p:nvSpPr>
          <p:spPr bwMode="auto">
            <a:xfrm rot="334033">
              <a:off x="4594" y="251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0" name="Oval 38"/>
            <p:cNvSpPr>
              <a:spLocks noChangeArrowheads="1"/>
            </p:cNvSpPr>
            <p:nvPr/>
          </p:nvSpPr>
          <p:spPr bwMode="auto">
            <a:xfrm rot="334033">
              <a:off x="4311" y="217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1" name="Oval 39"/>
            <p:cNvSpPr>
              <a:spLocks noChangeArrowheads="1"/>
            </p:cNvSpPr>
            <p:nvPr/>
          </p:nvSpPr>
          <p:spPr bwMode="auto">
            <a:xfrm rot="334033">
              <a:off x="4432" y="2246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2" name="Oval 40"/>
            <p:cNvSpPr>
              <a:spLocks noChangeArrowheads="1"/>
            </p:cNvSpPr>
            <p:nvPr/>
          </p:nvSpPr>
          <p:spPr bwMode="auto">
            <a:xfrm rot="334033">
              <a:off x="4542" y="2308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3" name="Oval 41"/>
            <p:cNvSpPr>
              <a:spLocks noChangeArrowheads="1"/>
            </p:cNvSpPr>
            <p:nvPr/>
          </p:nvSpPr>
          <p:spPr bwMode="auto">
            <a:xfrm rot="334033">
              <a:off x="4276" y="1967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4" name="Oval 42"/>
            <p:cNvSpPr>
              <a:spLocks noChangeArrowheads="1"/>
            </p:cNvSpPr>
            <p:nvPr/>
          </p:nvSpPr>
          <p:spPr bwMode="auto">
            <a:xfrm rot="334033">
              <a:off x="4373" y="2039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5" name="Oval 43"/>
            <p:cNvSpPr>
              <a:spLocks noChangeArrowheads="1"/>
            </p:cNvSpPr>
            <p:nvPr/>
          </p:nvSpPr>
          <p:spPr bwMode="auto">
            <a:xfrm rot="334033">
              <a:off x="4484" y="2101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6" name="Oval 44"/>
            <p:cNvSpPr>
              <a:spLocks noChangeArrowheads="1"/>
            </p:cNvSpPr>
            <p:nvPr/>
          </p:nvSpPr>
          <p:spPr bwMode="auto">
            <a:xfrm rot="334033">
              <a:off x="3925" y="203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7" name="Oval 45"/>
            <p:cNvSpPr>
              <a:spLocks noChangeArrowheads="1"/>
            </p:cNvSpPr>
            <p:nvPr/>
          </p:nvSpPr>
          <p:spPr bwMode="auto">
            <a:xfrm rot="334033">
              <a:off x="4117" y="195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8" name="Oval 46"/>
            <p:cNvSpPr>
              <a:spLocks noChangeArrowheads="1"/>
            </p:cNvSpPr>
            <p:nvPr/>
          </p:nvSpPr>
          <p:spPr bwMode="auto">
            <a:xfrm rot="334033">
              <a:off x="3952" y="1962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39" name="Oval 47"/>
            <p:cNvSpPr>
              <a:spLocks noChangeArrowheads="1"/>
            </p:cNvSpPr>
            <p:nvPr/>
          </p:nvSpPr>
          <p:spPr bwMode="auto">
            <a:xfrm rot="334033">
              <a:off x="4101" y="2047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40" name="Oval 48"/>
            <p:cNvSpPr>
              <a:spLocks noChangeArrowheads="1"/>
            </p:cNvSpPr>
            <p:nvPr/>
          </p:nvSpPr>
          <p:spPr bwMode="auto">
            <a:xfrm rot="334033">
              <a:off x="4240" y="2059"/>
              <a:ext cx="24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20539" name="Group 49"/>
            <p:cNvGrpSpPr>
              <a:grpSpLocks/>
            </p:cNvGrpSpPr>
            <p:nvPr/>
          </p:nvGrpSpPr>
          <p:grpSpPr bwMode="auto">
            <a:xfrm rot="5400000">
              <a:off x="3774" y="660"/>
              <a:ext cx="675" cy="245"/>
              <a:chOff x="3744" y="725"/>
              <a:chExt cx="679" cy="262"/>
            </a:xfrm>
          </p:grpSpPr>
          <p:grpSp>
            <p:nvGrpSpPr>
              <p:cNvPr id="20580" name="Group 50"/>
              <p:cNvGrpSpPr>
                <a:grpSpLocks/>
              </p:cNvGrpSpPr>
              <p:nvPr/>
            </p:nvGrpSpPr>
            <p:grpSpPr bwMode="auto">
              <a:xfrm>
                <a:off x="4378" y="725"/>
                <a:ext cx="45" cy="262"/>
                <a:chOff x="3216" y="1680"/>
                <a:chExt cx="48" cy="288"/>
              </a:xfrm>
            </p:grpSpPr>
            <p:sp>
              <p:nvSpPr>
                <p:cNvPr id="110643" name="Arc 51"/>
                <p:cNvSpPr>
                  <a:spLocks/>
                </p:cNvSpPr>
                <p:nvPr/>
              </p:nvSpPr>
              <p:spPr bwMode="auto">
                <a:xfrm>
                  <a:off x="3216" y="1674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10644" name="Arc 52"/>
                <p:cNvSpPr>
                  <a:spLocks/>
                </p:cNvSpPr>
                <p:nvPr/>
              </p:nvSpPr>
              <p:spPr bwMode="auto">
                <a:xfrm>
                  <a:off x="3216" y="1771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10645" name="Arc 53"/>
                <p:cNvSpPr>
                  <a:spLocks/>
                </p:cNvSpPr>
                <p:nvPr/>
              </p:nvSpPr>
              <p:spPr bwMode="auto">
                <a:xfrm>
                  <a:off x="3216" y="1866"/>
                  <a:ext cx="48" cy="9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98"/>
                    <a:gd name="T2" fmla="*/ 255 w 21600"/>
                    <a:gd name="T3" fmla="*/ 43198 h 43198"/>
                    <a:gd name="T4" fmla="*/ 0 w 21600"/>
                    <a:gd name="T5" fmla="*/ 21600 h 43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9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</a:path>
                    <a:path w="21600" h="4319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29"/>
                        <a:pt x="12084" y="43058"/>
                        <a:pt x="255" y="431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0646" name="Line 54"/>
              <p:cNvSpPr>
                <a:spLocks noChangeShapeType="1"/>
              </p:cNvSpPr>
              <p:nvPr/>
            </p:nvSpPr>
            <p:spPr bwMode="auto">
              <a:xfrm flipH="1">
                <a:off x="3744" y="72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47" name="Line 55"/>
              <p:cNvSpPr>
                <a:spLocks noChangeShapeType="1"/>
              </p:cNvSpPr>
              <p:nvPr/>
            </p:nvSpPr>
            <p:spPr bwMode="auto">
              <a:xfrm flipH="1">
                <a:off x="3744" y="981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20540" name="Group 56"/>
            <p:cNvGrpSpPr>
              <a:grpSpLocks/>
            </p:cNvGrpSpPr>
            <p:nvPr/>
          </p:nvGrpSpPr>
          <p:grpSpPr bwMode="auto">
            <a:xfrm flipV="1">
              <a:off x="3279" y="588"/>
              <a:ext cx="169" cy="43"/>
              <a:chOff x="2448" y="1845"/>
              <a:chExt cx="192" cy="48"/>
            </a:xfrm>
          </p:grpSpPr>
          <p:sp>
            <p:nvSpPr>
              <p:cNvPr id="110649" name="Line 5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50" name="Line 5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20541" name="Object 59"/>
            <p:cNvGraphicFramePr>
              <a:graphicFrameLocks noChangeAspect="1"/>
            </p:cNvGraphicFramePr>
            <p:nvPr/>
          </p:nvGraphicFramePr>
          <p:xfrm>
            <a:off x="4034" y="827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公式" r:id="rId3" imgW="409594" imgH="342780" progId="Equation.3">
                    <p:embed/>
                  </p:oleObj>
                </mc:Choice>
                <mc:Fallback>
                  <p:oleObj name="公式" r:id="rId3" imgW="409594" imgH="342780" progId="Equation.3">
                    <p:embed/>
                    <p:pic>
                      <p:nvPicPr>
                        <p:cNvPr id="2054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827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2" name="Object 60"/>
            <p:cNvGraphicFramePr>
              <a:graphicFrameLocks noChangeAspect="1"/>
            </p:cNvGraphicFramePr>
            <p:nvPr/>
          </p:nvGraphicFramePr>
          <p:xfrm>
            <a:off x="5117" y="1403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公式" r:id="rId5" imgW="342765" imgH="371555" progId="Equation.3">
                    <p:embed/>
                  </p:oleObj>
                </mc:Choice>
                <mc:Fallback>
                  <p:oleObj name="公式" r:id="rId5" imgW="342765" imgH="371555" progId="Equation.3">
                    <p:embed/>
                    <p:pic>
                      <p:nvPicPr>
                        <p:cNvPr id="20542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403"/>
                          <a:ext cx="13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3" name="Object 61"/>
            <p:cNvGraphicFramePr>
              <a:graphicFrameLocks noChangeAspect="1"/>
            </p:cNvGraphicFramePr>
            <p:nvPr/>
          </p:nvGraphicFramePr>
          <p:xfrm>
            <a:off x="4709" y="1092"/>
            <a:ext cx="1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公式" r:id="rId7" imgW="342765" imgH="342780" progId="Equation.3">
                    <p:embed/>
                  </p:oleObj>
                </mc:Choice>
                <mc:Fallback>
                  <p:oleObj name="公式" r:id="rId7" imgW="342765" imgH="342780" progId="Equation.3">
                    <p:embed/>
                    <p:pic>
                      <p:nvPicPr>
                        <p:cNvPr id="2054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092"/>
                          <a:ext cx="13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4" name="Object 62"/>
            <p:cNvGraphicFramePr>
              <a:graphicFrameLocks noChangeAspect="1"/>
            </p:cNvGraphicFramePr>
            <p:nvPr/>
          </p:nvGraphicFramePr>
          <p:xfrm>
            <a:off x="4213" y="1639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公式" r:id="rId9" imgW="238211" imgH="342780" progId="Equation.3">
                    <p:embed/>
                  </p:oleObj>
                </mc:Choice>
                <mc:Fallback>
                  <p:oleObj name="公式" r:id="rId9" imgW="238211" imgH="342780" progId="Equation.3">
                    <p:embed/>
                    <p:pic>
                      <p:nvPicPr>
                        <p:cNvPr id="2054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639"/>
                          <a:ext cx="10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5" name="Object 63"/>
            <p:cNvGraphicFramePr>
              <a:graphicFrameLocks noChangeAspect="1"/>
            </p:cNvGraphicFramePr>
            <p:nvPr/>
          </p:nvGraphicFramePr>
          <p:xfrm>
            <a:off x="3900" y="1257"/>
            <a:ext cx="146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公式" r:id="rId11" imgW="371509" imgH="342780" progId="Equation.3">
                    <p:embed/>
                  </p:oleObj>
                </mc:Choice>
                <mc:Fallback>
                  <p:oleObj name="公式" r:id="rId11" imgW="371509" imgH="342780" progId="Equation.3">
                    <p:embed/>
                    <p:pic>
                      <p:nvPicPr>
                        <p:cNvPr id="20545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257"/>
                          <a:ext cx="146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6" name="Text Box 64"/>
            <p:cNvSpPr txBox="1">
              <a:spLocks noChangeArrowheads="1"/>
            </p:cNvSpPr>
            <p:nvPr/>
          </p:nvSpPr>
          <p:spPr bwMode="auto">
            <a:xfrm>
              <a:off x="4654" y="871"/>
              <a:ext cx="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集电器</a:t>
              </a:r>
            </a:p>
          </p:txBody>
        </p:sp>
        <p:sp>
          <p:nvSpPr>
            <p:cNvPr id="20547" name="Text Box 65"/>
            <p:cNvSpPr txBox="1">
              <a:spLocks noChangeArrowheads="1"/>
            </p:cNvSpPr>
            <p:nvPr/>
          </p:nvSpPr>
          <p:spPr bwMode="auto">
            <a:xfrm>
              <a:off x="3576" y="1476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电子束</a:t>
              </a:r>
            </a:p>
          </p:txBody>
        </p:sp>
        <p:sp>
          <p:nvSpPr>
            <p:cNvPr id="20548" name="Text Box 66"/>
            <p:cNvSpPr txBox="1">
              <a:spLocks noChangeArrowheads="1"/>
            </p:cNvSpPr>
            <p:nvPr/>
          </p:nvSpPr>
          <p:spPr bwMode="auto">
            <a:xfrm>
              <a:off x="4256" y="437"/>
              <a:ext cx="3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电子枪</a:t>
              </a:r>
            </a:p>
          </p:txBody>
        </p:sp>
        <p:sp>
          <p:nvSpPr>
            <p:cNvPr id="110659" name="Freeform 67"/>
            <p:cNvSpPr>
              <a:spLocks/>
            </p:cNvSpPr>
            <p:nvPr/>
          </p:nvSpPr>
          <p:spPr bwMode="auto">
            <a:xfrm>
              <a:off x="3900" y="635"/>
              <a:ext cx="404" cy="573"/>
            </a:xfrm>
            <a:custGeom>
              <a:avLst/>
              <a:gdLst>
                <a:gd name="T0" fmla="*/ 0 w 432"/>
                <a:gd name="T1" fmla="*/ 0 h 576"/>
                <a:gd name="T2" fmla="*/ 0 w 432"/>
                <a:gd name="T3" fmla="*/ 576 h 576"/>
                <a:gd name="T4" fmla="*/ 432 w 432"/>
                <a:gd name="T5" fmla="*/ 576 h 576"/>
                <a:gd name="T6" fmla="*/ 432 w 43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60" name="Line 68"/>
            <p:cNvSpPr>
              <a:spLocks noChangeShapeType="1"/>
            </p:cNvSpPr>
            <p:nvPr/>
          </p:nvSpPr>
          <p:spPr bwMode="auto">
            <a:xfrm flipH="1">
              <a:off x="3362" y="445"/>
              <a:ext cx="6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20551" name="Group 69"/>
            <p:cNvGrpSpPr>
              <a:grpSpLocks/>
            </p:cNvGrpSpPr>
            <p:nvPr/>
          </p:nvGrpSpPr>
          <p:grpSpPr bwMode="auto">
            <a:xfrm flipV="1">
              <a:off x="3279" y="683"/>
              <a:ext cx="169" cy="43"/>
              <a:chOff x="2448" y="1845"/>
              <a:chExt cx="192" cy="48"/>
            </a:xfrm>
          </p:grpSpPr>
          <p:sp>
            <p:nvSpPr>
              <p:cNvPr id="110662" name="Line 70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63" name="Line 71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0664" name="Line 72"/>
            <p:cNvSpPr>
              <a:spLocks noChangeShapeType="1"/>
            </p:cNvSpPr>
            <p:nvPr/>
          </p:nvSpPr>
          <p:spPr bwMode="auto">
            <a:xfrm>
              <a:off x="3362" y="445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65" name="Freeform 73"/>
            <p:cNvSpPr>
              <a:spLocks/>
            </p:cNvSpPr>
            <p:nvPr/>
          </p:nvSpPr>
          <p:spPr bwMode="auto">
            <a:xfrm>
              <a:off x="3362" y="731"/>
              <a:ext cx="538" cy="287"/>
            </a:xfrm>
            <a:custGeom>
              <a:avLst/>
              <a:gdLst>
                <a:gd name="T0" fmla="*/ 0 w 576"/>
                <a:gd name="T1" fmla="*/ 0 h 288"/>
                <a:gd name="T2" fmla="*/ 0 w 576"/>
                <a:gd name="T3" fmla="*/ 288 h 288"/>
                <a:gd name="T4" fmla="*/ 576 w 576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288">
                  <a:moveTo>
                    <a:pt x="0" y="0"/>
                  </a:moveTo>
                  <a:lnTo>
                    <a:pt x="0" y="288"/>
                  </a:lnTo>
                  <a:lnTo>
                    <a:pt x="576" y="28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20554" name="Group 74"/>
            <p:cNvGrpSpPr>
              <a:grpSpLocks/>
            </p:cNvGrpSpPr>
            <p:nvPr/>
          </p:nvGrpSpPr>
          <p:grpSpPr bwMode="auto">
            <a:xfrm>
              <a:off x="3562" y="444"/>
              <a:ext cx="143" cy="575"/>
              <a:chOff x="3766" y="383"/>
              <a:chExt cx="153" cy="578"/>
            </a:xfrm>
          </p:grpSpPr>
          <p:graphicFrame>
            <p:nvGraphicFramePr>
              <p:cNvPr id="20573" name="Object 75"/>
              <p:cNvGraphicFramePr>
                <a:graphicFrameLocks noChangeAspect="1"/>
              </p:cNvGraphicFramePr>
              <p:nvPr/>
            </p:nvGraphicFramePr>
            <p:xfrm>
              <a:off x="3766" y="604"/>
              <a:ext cx="153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3" name="公式" r:id="rId13" imgW="352466" imgH="352492" progId="Equation.3">
                      <p:embed/>
                    </p:oleObj>
                  </mc:Choice>
                  <mc:Fallback>
                    <p:oleObj name="公式" r:id="rId13" imgW="352466" imgH="352492" progId="Equation.3">
                      <p:embed/>
                      <p:pic>
                        <p:nvPicPr>
                          <p:cNvPr id="2057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6" y="604"/>
                            <a:ext cx="153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68" name="Line 76"/>
              <p:cNvSpPr>
                <a:spLocks noChangeShapeType="1"/>
              </p:cNvSpPr>
              <p:nvPr/>
            </p:nvSpPr>
            <p:spPr bwMode="auto">
              <a:xfrm flipV="1">
                <a:off x="3840" y="383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69" name="Line 77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20555" name="Group 78"/>
            <p:cNvGrpSpPr>
              <a:grpSpLocks/>
            </p:cNvGrpSpPr>
            <p:nvPr/>
          </p:nvGrpSpPr>
          <p:grpSpPr bwMode="auto">
            <a:xfrm>
              <a:off x="4124" y="1161"/>
              <a:ext cx="0" cy="908"/>
              <a:chOff x="4368" y="1104"/>
              <a:chExt cx="0" cy="912"/>
            </a:xfrm>
          </p:grpSpPr>
          <p:sp>
            <p:nvSpPr>
              <p:cNvPr id="110671" name="Line 79"/>
              <p:cNvSpPr>
                <a:spLocks noChangeShapeType="1"/>
              </p:cNvSpPr>
              <p:nvPr/>
            </p:nvSpPr>
            <p:spPr bwMode="auto">
              <a:xfrm>
                <a:off x="4368" y="110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72" name="Line 80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20556" name="Group 81"/>
            <p:cNvGrpSpPr>
              <a:grpSpLocks/>
            </p:cNvGrpSpPr>
            <p:nvPr/>
          </p:nvGrpSpPr>
          <p:grpSpPr bwMode="auto">
            <a:xfrm rot="-8361469">
              <a:off x="4393" y="1257"/>
              <a:ext cx="0" cy="907"/>
              <a:chOff x="4368" y="1104"/>
              <a:chExt cx="0" cy="912"/>
            </a:xfrm>
          </p:grpSpPr>
          <p:sp>
            <p:nvSpPr>
              <p:cNvPr id="110674" name="Line 82"/>
              <p:cNvSpPr>
                <a:spLocks noChangeShapeType="1"/>
              </p:cNvSpPr>
              <p:nvPr/>
            </p:nvSpPr>
            <p:spPr bwMode="auto">
              <a:xfrm>
                <a:off x="237609766" y="-1918446"/>
                <a:ext cx="0" cy="43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75" name="Line 83"/>
              <p:cNvSpPr>
                <a:spLocks noChangeShapeType="1"/>
              </p:cNvSpPr>
              <p:nvPr/>
            </p:nvSpPr>
            <p:spPr bwMode="auto">
              <a:xfrm>
                <a:off x="1744515575" y="-80656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0676" name="Freeform 84"/>
            <p:cNvSpPr>
              <a:spLocks/>
            </p:cNvSpPr>
            <p:nvPr/>
          </p:nvSpPr>
          <p:spPr bwMode="auto">
            <a:xfrm rot="2490002">
              <a:off x="4559" y="1258"/>
              <a:ext cx="134" cy="334"/>
            </a:xfrm>
            <a:custGeom>
              <a:avLst/>
              <a:gdLst>
                <a:gd name="T0" fmla="*/ 0 w 144"/>
                <a:gd name="T1" fmla="*/ 336 h 336"/>
                <a:gd name="T2" fmla="*/ 0 w 144"/>
                <a:gd name="T3" fmla="*/ 0 h 336"/>
                <a:gd name="T4" fmla="*/ 144 w 144"/>
                <a:gd name="T5" fmla="*/ 0 h 336"/>
                <a:gd name="T6" fmla="*/ 144 w 14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36">
                  <a:moveTo>
                    <a:pt x="0" y="336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77" name="Freeform 85"/>
            <p:cNvSpPr>
              <a:spLocks/>
            </p:cNvSpPr>
            <p:nvPr/>
          </p:nvSpPr>
          <p:spPr bwMode="auto">
            <a:xfrm>
              <a:off x="4726" y="1291"/>
              <a:ext cx="313" cy="573"/>
            </a:xfrm>
            <a:custGeom>
              <a:avLst/>
              <a:gdLst>
                <a:gd name="T0" fmla="*/ 0 w 336"/>
                <a:gd name="T1" fmla="*/ 0 h 576"/>
                <a:gd name="T2" fmla="*/ 336 w 336"/>
                <a:gd name="T3" fmla="*/ 0 h 576"/>
                <a:gd name="T4" fmla="*/ 336 w 33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lnTo>
                    <a:pt x="336" y="0"/>
                  </a:lnTo>
                  <a:lnTo>
                    <a:pt x="336" y="5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pSp>
          <p:nvGrpSpPr>
            <p:cNvPr id="20559" name="Group 86"/>
            <p:cNvGrpSpPr>
              <a:grpSpLocks/>
            </p:cNvGrpSpPr>
            <p:nvPr/>
          </p:nvGrpSpPr>
          <p:grpSpPr bwMode="auto">
            <a:xfrm>
              <a:off x="4950" y="1869"/>
              <a:ext cx="169" cy="43"/>
              <a:chOff x="2448" y="1845"/>
              <a:chExt cx="192" cy="48"/>
            </a:xfrm>
          </p:grpSpPr>
          <p:sp>
            <p:nvSpPr>
              <p:cNvPr id="110679" name="Line 87"/>
              <p:cNvSpPr>
                <a:spLocks noChangeShapeType="1"/>
              </p:cNvSpPr>
              <p:nvPr/>
            </p:nvSpPr>
            <p:spPr bwMode="auto">
              <a:xfrm>
                <a:off x="2448" y="184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0680" name="Line 88"/>
              <p:cNvSpPr>
                <a:spLocks noChangeShapeType="1"/>
              </p:cNvSpPr>
              <p:nvPr/>
            </p:nvSpPr>
            <p:spPr bwMode="auto">
              <a:xfrm>
                <a:off x="2496" y="1893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10681" name="Oval 89"/>
            <p:cNvSpPr>
              <a:spLocks noChangeArrowheads="1"/>
            </p:cNvSpPr>
            <p:nvPr/>
          </p:nvSpPr>
          <p:spPr bwMode="auto">
            <a:xfrm>
              <a:off x="4949" y="1511"/>
              <a:ext cx="179" cy="191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 useBgFill="1">
          <p:nvSpPr>
            <p:cNvPr id="110682" name="Line 90"/>
            <p:cNvSpPr>
              <a:spLocks noChangeShapeType="1"/>
            </p:cNvSpPr>
            <p:nvPr/>
          </p:nvSpPr>
          <p:spPr bwMode="auto">
            <a:xfrm flipV="1">
              <a:off x="4980" y="1541"/>
              <a:ext cx="117" cy="126"/>
            </a:xfrm>
            <a:prstGeom prst="line">
              <a:avLst/>
            </a:prstGeom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83" name="Arc 91"/>
            <p:cNvSpPr>
              <a:spLocks/>
            </p:cNvSpPr>
            <p:nvPr/>
          </p:nvSpPr>
          <p:spPr bwMode="auto">
            <a:xfrm>
              <a:off x="4124" y="1831"/>
              <a:ext cx="107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307"/>
                <a:gd name="T1" fmla="*/ 0 h 21600"/>
                <a:gd name="T2" fmla="*/ 17307 w 17307"/>
                <a:gd name="T3" fmla="*/ 8676 h 21600"/>
                <a:gd name="T4" fmla="*/ 0 w 173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7" h="21600" fill="none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</a:path>
                <a:path w="17307" h="21600" stroke="0" extrusionOk="0">
                  <a:moveTo>
                    <a:pt x="-1" y="0"/>
                  </a:moveTo>
                  <a:cubicBezTo>
                    <a:pt x="6814" y="0"/>
                    <a:pt x="13229" y="3215"/>
                    <a:pt x="17306" y="86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0563" name="Text Box 92"/>
            <p:cNvSpPr txBox="1">
              <a:spLocks noChangeArrowheads="1"/>
            </p:cNvSpPr>
            <p:nvPr/>
          </p:nvSpPr>
          <p:spPr bwMode="auto">
            <a:xfrm>
              <a:off x="4506" y="2648"/>
              <a:ext cx="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细黑" panose="02010600040101010101" pitchFamily="2" charset="-122"/>
                  <a:cs typeface="+mn-cs"/>
                </a:rPr>
                <a:t>镍单晶</a:t>
              </a:r>
            </a:p>
          </p:txBody>
        </p:sp>
        <p:sp>
          <p:nvSpPr>
            <p:cNvPr id="110685" name="Arc 93"/>
            <p:cNvSpPr>
              <a:spLocks/>
            </p:cNvSpPr>
            <p:nvPr/>
          </p:nvSpPr>
          <p:spPr bwMode="auto">
            <a:xfrm>
              <a:off x="3990" y="2965"/>
              <a:ext cx="263" cy="134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4171 w 43200"/>
                <a:gd name="T1" fmla="*/ 1144 h 40309"/>
                <a:gd name="T2" fmla="*/ 10804 w 43200"/>
                <a:gd name="T3" fmla="*/ 0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</a:path>
                <a:path w="43200" h="40309" stroke="0" extrusionOk="0">
                  <a:moveTo>
                    <a:pt x="34171" y="1143"/>
                  </a:moveTo>
                  <a:cubicBezTo>
                    <a:pt x="39837" y="5199"/>
                    <a:pt x="43200" y="1174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0"/>
                    <a:pt x="4118" y="3858"/>
                    <a:pt x="10804" y="0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sm" len="lg"/>
              <a:tailEnd type="none" w="med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86" name="Oval 94"/>
            <p:cNvSpPr>
              <a:spLocks noChangeArrowheads="1"/>
            </p:cNvSpPr>
            <p:nvPr/>
          </p:nvSpPr>
          <p:spPr bwMode="auto">
            <a:xfrm rot="-259545">
              <a:off x="4113" y="2043"/>
              <a:ext cx="25" cy="26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10687" name="Line 95"/>
            <p:cNvSpPr>
              <a:spLocks noChangeShapeType="1"/>
            </p:cNvSpPr>
            <p:nvPr/>
          </p:nvSpPr>
          <p:spPr bwMode="auto">
            <a:xfrm>
              <a:off x="4117" y="2828"/>
              <a:ext cx="0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 type="none" w="sm" len="lg"/>
              <a:tailEnd type="none" w="sm" len="lg"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110689" name="Text Box 97"/>
          <p:cNvSpPr txBox="1">
            <a:spLocks noChangeArrowheads="1"/>
          </p:cNvSpPr>
          <p:nvPr/>
        </p:nvSpPr>
        <p:spPr bwMode="auto">
          <a:xfrm>
            <a:off x="322263" y="641350"/>
            <a:ext cx="4681537" cy="1203325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实验中发现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=54 V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时，电流达到最大值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!  </a:t>
            </a:r>
          </a:p>
        </p:txBody>
      </p:sp>
      <p:graphicFrame>
        <p:nvGraphicFramePr>
          <p:cNvPr id="20484" name="Object 98"/>
          <p:cNvGraphicFramePr>
            <a:graphicFrameLocks noChangeAspect="1"/>
          </p:cNvGraphicFramePr>
          <p:nvPr/>
        </p:nvGraphicFramePr>
        <p:xfrm>
          <a:off x="1331913" y="3500438"/>
          <a:ext cx="19986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15" imgW="838230" imgH="161858" progId="Equation.3">
                  <p:embed/>
                </p:oleObj>
              </mc:Choice>
              <mc:Fallback>
                <p:oleObj name="公式" r:id="rId15" imgW="838230" imgH="161858" progId="Equation.3">
                  <p:embed/>
                  <p:pic>
                    <p:nvPicPr>
                      <p:cNvPr id="20484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9986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2021404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1" name="Rectangle 99"/>
          <p:cNvSpPr>
            <a:spLocks noChangeArrowheads="1"/>
          </p:cNvSpPr>
          <p:nvPr/>
        </p:nvSpPr>
        <p:spPr bwMode="auto">
          <a:xfrm>
            <a:off x="323850" y="4724400"/>
            <a:ext cx="4824413" cy="1500188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即：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当加速电压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=55.587V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时，集电器中的电流应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出现一次最大值！</a:t>
            </a:r>
          </a:p>
        </p:txBody>
      </p:sp>
      <p:sp>
        <p:nvSpPr>
          <p:cNvPr id="110692" name="Rectangle 100"/>
          <p:cNvSpPr>
            <a:spLocks noChangeArrowheads="1"/>
          </p:cNvSpPr>
          <p:nvPr/>
        </p:nvSpPr>
        <p:spPr bwMode="auto">
          <a:xfrm>
            <a:off x="393700" y="4149725"/>
            <a:ext cx="4033838" cy="519113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时，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55.587 V</a:t>
            </a:r>
          </a:p>
        </p:txBody>
      </p:sp>
      <p:sp>
        <p:nvSpPr>
          <p:cNvPr id="110693" name="Rectangle 101"/>
          <p:cNvSpPr>
            <a:spLocks noChangeArrowheads="1"/>
          </p:cNvSpPr>
          <p:nvPr/>
        </p:nvSpPr>
        <p:spPr bwMode="auto">
          <a:xfrm>
            <a:off x="0" y="3500438"/>
            <a:ext cx="9144000" cy="3357562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10694" name="Rectangle 102"/>
          <p:cNvSpPr>
            <a:spLocks noChangeArrowheads="1"/>
          </p:cNvSpPr>
          <p:nvPr/>
        </p:nvSpPr>
        <p:spPr bwMode="auto">
          <a:xfrm>
            <a:off x="722313" y="2195513"/>
            <a:ext cx="3740150" cy="647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实验值与理论值接近！</a:t>
            </a:r>
          </a:p>
        </p:txBody>
      </p: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5003800" y="479425"/>
            <a:ext cx="3579813" cy="2949575"/>
            <a:chOff x="641" y="2142"/>
            <a:chExt cx="2255" cy="1858"/>
          </a:xfrm>
        </p:grpSpPr>
        <p:pic>
          <p:nvPicPr>
            <p:cNvPr id="20491" name="Picture 104" descr="9209"/>
            <p:cNvPicPr>
              <a:picLocks noChangeAspect="1" noChangeArrowheads="1"/>
            </p:cNvPicPr>
            <p:nvPr/>
          </p:nvPicPr>
          <p:blipFill>
            <a:blip r:embed="rId17">
              <a:lum bright="-48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160"/>
              <a:ext cx="222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97" name="Rectangle 105"/>
            <p:cNvSpPr>
              <a:spLocks noChangeArrowheads="1"/>
            </p:cNvSpPr>
            <p:nvPr/>
          </p:nvSpPr>
          <p:spPr bwMode="auto">
            <a:xfrm>
              <a:off x="641" y="2142"/>
              <a:ext cx="2255" cy="1858"/>
            </a:xfrm>
            <a:prstGeom prst="rect">
              <a:avLst/>
            </a:prstGeom>
            <a:solidFill>
              <a:schemeClr val="tx2">
                <a:alpha val="39999"/>
              </a:schemeClr>
            </a:soli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110698" name="Oval 106"/>
          <p:cNvSpPr>
            <a:spLocks noChangeArrowheads="1"/>
          </p:cNvSpPr>
          <p:nvPr/>
        </p:nvSpPr>
        <p:spPr bwMode="auto">
          <a:xfrm>
            <a:off x="6227763" y="2276475"/>
            <a:ext cx="504825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lg"/>
            <a:tailEnd type="none" w="sm" len="lg"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61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5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1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89" grpId="0" autoUpdateAnimBg="0"/>
      <p:bldP spid="110694" grpId="0"/>
      <p:bldP spid="110698" grpId="0" animBg="1"/>
      <p:bldP spid="11069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229600" cy="1738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应用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德国人鲁斯卡在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1932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年研制出了世界上第一台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电子显微镜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。如今电子显微镜的分辩本领已经可达到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0.2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9750" y="2276475"/>
            <a:ext cx="7993063" cy="3816350"/>
            <a:chOff x="340" y="1434"/>
            <a:chExt cx="5035" cy="2404"/>
          </a:xfrm>
        </p:grpSpPr>
        <p:grpSp>
          <p:nvGrpSpPr>
            <p:cNvPr id="21508" name="Group 22"/>
            <p:cNvGrpSpPr>
              <a:grpSpLocks/>
            </p:cNvGrpSpPr>
            <p:nvPr/>
          </p:nvGrpSpPr>
          <p:grpSpPr bwMode="auto">
            <a:xfrm>
              <a:off x="373" y="1434"/>
              <a:ext cx="5002" cy="2404"/>
              <a:chOff x="295" y="1480"/>
              <a:chExt cx="5002" cy="2404"/>
            </a:xfrm>
          </p:grpSpPr>
          <p:pic>
            <p:nvPicPr>
              <p:cNvPr id="21510" name="Picture 3" descr="electronmicrocop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1489"/>
                <a:ext cx="1720" cy="23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511" name="Group 18"/>
              <p:cNvGrpSpPr>
                <a:grpSpLocks/>
              </p:cNvGrpSpPr>
              <p:nvPr/>
            </p:nvGrpSpPr>
            <p:grpSpPr bwMode="auto">
              <a:xfrm>
                <a:off x="2165" y="1480"/>
                <a:ext cx="1499" cy="1159"/>
                <a:chOff x="2424" y="1344"/>
                <a:chExt cx="1499" cy="1159"/>
              </a:xfrm>
            </p:grpSpPr>
            <p:pic>
              <p:nvPicPr>
                <p:cNvPr id="21521" name="Picture 9" descr="有机导体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72" y="1344"/>
                  <a:ext cx="1451" cy="113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325" name="Rectangle 13"/>
                <p:cNvSpPr>
                  <a:spLocks noChangeArrowheads="1"/>
                </p:cNvSpPr>
                <p:nvPr/>
              </p:nvSpPr>
              <p:spPr bwMode="auto">
                <a:xfrm>
                  <a:off x="2424" y="2253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/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华文中宋" panose="02010600040101010101" pitchFamily="2" charset="-122"/>
                      <a:cs typeface="+mn-cs"/>
                    </a:rPr>
                    <a:t>有机导体</a:t>
                  </a:r>
                </a:p>
              </p:txBody>
            </p:sp>
          </p:grpSp>
          <p:grpSp>
            <p:nvGrpSpPr>
              <p:cNvPr id="21512" name="Group 21"/>
              <p:cNvGrpSpPr>
                <a:grpSpLocks/>
              </p:cNvGrpSpPr>
              <p:nvPr/>
            </p:nvGrpSpPr>
            <p:grpSpPr bwMode="auto">
              <a:xfrm>
                <a:off x="3800" y="2750"/>
                <a:ext cx="1497" cy="1134"/>
                <a:chOff x="4059" y="2659"/>
                <a:chExt cx="1497" cy="1134"/>
              </a:xfrm>
            </p:grpSpPr>
            <p:pic>
              <p:nvPicPr>
                <p:cNvPr id="21519" name="Picture 12" descr="烟草花叶病毒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05" y="2659"/>
                  <a:ext cx="1451" cy="113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326" name="Rectangle 14"/>
                <p:cNvSpPr>
                  <a:spLocks noChangeArrowheads="1"/>
                </p:cNvSpPr>
                <p:nvPr/>
              </p:nvSpPr>
              <p:spPr bwMode="auto">
                <a:xfrm>
                  <a:off x="4059" y="3543"/>
                  <a:ext cx="1076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/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华文中宋" panose="02010600040101010101" pitchFamily="2" charset="-122"/>
                      <a:cs typeface="+mn-cs"/>
                    </a:rPr>
                    <a:t>烟草花叶病毒</a:t>
                  </a:r>
                </a:p>
              </p:txBody>
            </p:sp>
          </p:grpSp>
          <p:grpSp>
            <p:nvGrpSpPr>
              <p:cNvPr id="21513" name="Group 19"/>
              <p:cNvGrpSpPr>
                <a:grpSpLocks/>
              </p:cNvGrpSpPr>
              <p:nvPr/>
            </p:nvGrpSpPr>
            <p:grpSpPr bwMode="auto">
              <a:xfrm>
                <a:off x="3821" y="1480"/>
                <a:ext cx="1476" cy="1149"/>
                <a:chOff x="4080" y="1389"/>
                <a:chExt cx="1476" cy="1149"/>
              </a:xfrm>
            </p:grpSpPr>
            <p:pic>
              <p:nvPicPr>
                <p:cNvPr id="21517" name="Picture 11" descr="si3d_gif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05" y="1389"/>
                  <a:ext cx="1451" cy="113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327" name="Rectangle 15"/>
                <p:cNvSpPr>
                  <a:spLocks noChangeArrowheads="1"/>
                </p:cNvSpPr>
                <p:nvPr/>
              </p:nvSpPr>
              <p:spPr bwMode="auto">
                <a:xfrm>
                  <a:off x="4080" y="2288"/>
                  <a:ext cx="916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/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华文中宋" panose="02010600040101010101" pitchFamily="2" charset="-122"/>
                      <a:cs typeface="+mn-cs"/>
                    </a:rPr>
                    <a:t>硅表面原子</a:t>
                  </a:r>
                </a:p>
              </p:txBody>
            </p:sp>
          </p:grpSp>
          <p:grpSp>
            <p:nvGrpSpPr>
              <p:cNvPr id="21514" name="Group 20"/>
              <p:cNvGrpSpPr>
                <a:grpSpLocks/>
              </p:cNvGrpSpPr>
              <p:nvPr/>
            </p:nvGrpSpPr>
            <p:grpSpPr bwMode="auto">
              <a:xfrm>
                <a:off x="2154" y="2750"/>
                <a:ext cx="1511" cy="1134"/>
                <a:chOff x="2413" y="2614"/>
                <a:chExt cx="1556" cy="1134"/>
              </a:xfrm>
            </p:grpSpPr>
            <p:pic>
              <p:nvPicPr>
                <p:cNvPr id="21515" name="Picture 17" descr="有机铁磁体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72" y="2614"/>
                  <a:ext cx="1497" cy="113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328" name="Rectangle 16"/>
                <p:cNvSpPr>
                  <a:spLocks noChangeArrowheads="1"/>
                </p:cNvSpPr>
                <p:nvPr/>
              </p:nvSpPr>
              <p:spPr bwMode="auto">
                <a:xfrm>
                  <a:off x="2413" y="3498"/>
                  <a:ext cx="943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/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华文中宋" panose="02010600040101010101" pitchFamily="2" charset="-122"/>
                      <a:cs typeface="+mn-cs"/>
                    </a:rPr>
                    <a:t>有机铁磁体</a:t>
                  </a:r>
                </a:p>
              </p:txBody>
            </p:sp>
          </p:grpSp>
        </p:grp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340" y="3567"/>
              <a:ext cx="916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电子显微镜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684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52413" y="473075"/>
            <a:ext cx="7127875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一、德布罗意假设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148263" y="2708275"/>
            <a:ext cx="1008062" cy="457200"/>
          </a:xfrm>
          <a:prstGeom prst="rect">
            <a:avLst/>
          </a:prstGeom>
          <a:solidFill>
            <a:srgbClr val="00CCFF">
              <a:alpha val="63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光</a:t>
            </a:r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6515100" y="2573338"/>
            <a:ext cx="1584325" cy="647700"/>
          </a:xfrm>
          <a:prstGeom prst="wedgeEllipseCallout">
            <a:avLst>
              <a:gd name="adj1" fmla="val -73847"/>
              <a:gd name="adj2" fmla="val 8088"/>
            </a:avLst>
          </a:prstGeom>
          <a:solidFill>
            <a:srgbClr val="CC99FF">
              <a:alpha val="81000"/>
            </a:srgbClr>
          </a:solidFill>
          <a:ln>
            <a:noFill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粒子性</a:t>
            </a:r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987675" y="2565400"/>
            <a:ext cx="1655763" cy="647700"/>
          </a:xfrm>
          <a:prstGeom prst="wedgeEllipseCallout">
            <a:avLst>
              <a:gd name="adj1" fmla="val 75981"/>
              <a:gd name="adj2" fmla="val 6861"/>
            </a:avLst>
          </a:prstGeom>
          <a:solidFill>
            <a:schemeClr val="accent1">
              <a:alpha val="67999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波动性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148263" y="3573463"/>
            <a:ext cx="1006475" cy="822325"/>
          </a:xfrm>
          <a:prstGeom prst="rect">
            <a:avLst/>
          </a:prstGeom>
          <a:solidFill>
            <a:srgbClr val="00CCFF">
              <a:alpha val="63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实物粒子</a:t>
            </a:r>
          </a:p>
        </p:txBody>
      </p:sp>
      <p:sp>
        <p:nvSpPr>
          <p:cNvPr id="89098" name="AutoShape 10"/>
          <p:cNvSpPr>
            <a:spLocks noChangeArrowheads="1"/>
          </p:cNvSpPr>
          <p:nvPr/>
        </p:nvSpPr>
        <p:spPr bwMode="auto">
          <a:xfrm>
            <a:off x="3059113" y="3616325"/>
            <a:ext cx="1584325" cy="647700"/>
          </a:xfrm>
          <a:prstGeom prst="wedgeEllipseCallout">
            <a:avLst>
              <a:gd name="adj1" fmla="val 79060"/>
              <a:gd name="adj2" fmla="val 17403"/>
            </a:avLst>
          </a:prstGeom>
          <a:solidFill>
            <a:schemeClr val="accent1">
              <a:alpha val="67999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粒子性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611188" y="1700213"/>
            <a:ext cx="7993062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粒子性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描述：   动量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P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，能量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E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rPr>
              <a:t>……</a:t>
            </a:r>
            <a:endParaRPr kumimoji="0" lang="el-GR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1188" y="1196975"/>
            <a:ext cx="7993062" cy="528638"/>
            <a:chOff x="385" y="754"/>
            <a:chExt cx="5035" cy="333"/>
          </a:xfrm>
        </p:grpSpPr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385" y="754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波动性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描述：   波长</a:t>
              </a:r>
              <a:r>
                <a:rPr kumimoji="0" lang="zh-CN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itchFamily="18" charset="0"/>
                </a:rPr>
                <a:t>  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itchFamily="18" charset="0"/>
                </a:rPr>
                <a:t>，频率     等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itchFamily="18" charset="0"/>
                </a:rPr>
                <a:t>……</a:t>
              </a:r>
              <a:endParaRPr kumimoji="0" lang="el-G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112" name="Object 13"/>
            <p:cNvGraphicFramePr>
              <a:graphicFrameLocks noChangeAspect="1"/>
            </p:cNvGraphicFramePr>
            <p:nvPr/>
          </p:nvGraphicFramePr>
          <p:xfrm>
            <a:off x="2422" y="795"/>
            <a:ext cx="23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3" imgW="104913" imgH="142795" progId="Equation.3">
                    <p:embed/>
                  </p:oleObj>
                </mc:Choice>
                <mc:Fallback>
                  <p:oleObj name="公式" r:id="rId3" imgW="104913" imgH="142795" progId="Equation.3">
                    <p:embed/>
                    <p:pic>
                      <p:nvPicPr>
                        <p:cNvPr id="411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795"/>
                          <a:ext cx="23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4"/>
            <p:cNvGraphicFramePr>
              <a:graphicFrameLocks noChangeAspect="1"/>
            </p:cNvGraphicFramePr>
            <p:nvPr/>
          </p:nvGraphicFramePr>
          <p:xfrm>
            <a:off x="3441" y="850"/>
            <a:ext cx="21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5" imgW="85871" imgH="104668" progId="Equation.3">
                    <p:embed/>
                  </p:oleObj>
                </mc:Choice>
                <mc:Fallback>
                  <p:oleObj name="公式" r:id="rId5" imgW="85871" imgH="104668" progId="Equation.3">
                    <p:embed/>
                    <p:pic>
                      <p:nvPicPr>
                        <p:cNvPr id="411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850"/>
                          <a:ext cx="21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9103" name="Picture 15" descr="brogli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1876425" cy="2646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539750" y="4724400"/>
            <a:ext cx="8424863" cy="16017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                  ( </a:t>
            </a:r>
            <a:r>
              <a:rPr kumimoji="1" lang="en-US" altLang="zh-CN" sz="2200" b="1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Louis Victor de Broglie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1892 -1987,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法国物理学家。因提出的物质波假设，开创了量子物理，为人类研究微观领域内物体运动的基本规律指明了方向，获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1929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年诺贝尔物理学奖 </a:t>
            </a: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515100" y="3616325"/>
            <a:ext cx="1657350" cy="649288"/>
            <a:chOff x="4104" y="2278"/>
            <a:chExt cx="1044" cy="409"/>
          </a:xfrm>
        </p:grpSpPr>
        <p:sp>
          <p:nvSpPr>
            <p:cNvPr id="89097" name="AutoShape 9"/>
            <p:cNvSpPr>
              <a:spLocks noChangeArrowheads="1"/>
            </p:cNvSpPr>
            <p:nvPr/>
          </p:nvSpPr>
          <p:spPr bwMode="auto">
            <a:xfrm>
              <a:off x="4104" y="2278"/>
              <a:ext cx="1044" cy="409"/>
            </a:xfrm>
            <a:prstGeom prst="wedgeEllipseCallout">
              <a:avLst>
                <a:gd name="adj1" fmla="val -70403"/>
                <a:gd name="adj2" fmla="val 20417"/>
              </a:avLst>
            </a:prstGeom>
            <a:solidFill>
              <a:srgbClr val="CC99FF">
                <a:alpha val="81000"/>
              </a:srgbClr>
            </a:solidFill>
            <a:ln>
              <a:noFill/>
            </a:ln>
            <a:effectLst/>
            <a:ex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波动性</a:t>
              </a:r>
            </a:p>
          </p:txBody>
        </p:sp>
        <p:pic>
          <p:nvPicPr>
            <p:cNvPr id="4110" name="Picture 18" descr="问号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" y="2341"/>
              <a:ext cx="28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7031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 animBg="1"/>
      <p:bldP spid="89094" grpId="0" animBg="1"/>
      <p:bldP spid="89095" grpId="0" animBg="1"/>
      <p:bldP spid="89096" grpId="0" animBg="1"/>
      <p:bldP spid="89098" grpId="0" animBg="1"/>
      <p:bldP spid="89100" grpId="0"/>
      <p:bldP spid="89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81000" y="333375"/>
            <a:ext cx="8512175" cy="169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德布罗意认为：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实物粒子与光子相类似具有波粒二象性。在一定条件下也会表现出波动性。这种波称作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物质波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或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德布罗意波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812925" y="2701925"/>
          <a:ext cx="2112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885657" imgH="161858" progId="Equation.3">
                  <p:embed/>
                </p:oleObj>
              </mc:Choice>
              <mc:Fallback>
                <p:oleObj name="公式" r:id="rId3" imgW="885657" imgH="161858" progId="Equation.3">
                  <p:embed/>
                  <p:pic>
                    <p:nvPicPr>
                      <p:cNvPr id="901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701925"/>
                        <a:ext cx="2112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801813" y="3238500"/>
          <a:ext cx="17653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733316" imgH="352492" progId="Equation.3">
                  <p:embed/>
                </p:oleObj>
              </mc:Choice>
              <mc:Fallback>
                <p:oleObj name="公式" r:id="rId5" imgW="733316" imgH="352492" progId="Equation.3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238500"/>
                        <a:ext cx="17653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502150" y="3062288"/>
            <a:ext cx="2733675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德布罗意关系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528763" y="2924175"/>
          <a:ext cx="4667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123956" imgH="180922" progId="Equation.3">
                  <p:embed/>
                </p:oleObj>
              </mc:Choice>
              <mc:Fallback>
                <p:oleObj name="公式" r:id="rId7" imgW="123956" imgH="180922" progId="Equation.3">
                  <p:embed/>
                  <p:pic>
                    <p:nvPicPr>
                      <p:cNvPr id="90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924175"/>
                        <a:ext cx="4667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827088" y="2054225"/>
            <a:ext cx="7750175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一质量为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、速度为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的粒子其能量和动量为：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736600" y="4227513"/>
            <a:ext cx="76517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则该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物质波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或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德布罗意波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的波长和频率分别为：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90713" y="5078413"/>
            <a:ext cx="5775325" cy="969962"/>
            <a:chOff x="1191" y="3199"/>
            <a:chExt cx="3638" cy="611"/>
          </a:xfrm>
        </p:grpSpPr>
        <p:graphicFrame>
          <p:nvGraphicFramePr>
            <p:cNvPr id="5130" name="Object 9"/>
            <p:cNvGraphicFramePr>
              <a:graphicFrameLocks noChangeAspect="1"/>
            </p:cNvGraphicFramePr>
            <p:nvPr/>
          </p:nvGraphicFramePr>
          <p:xfrm>
            <a:off x="1191" y="3203"/>
            <a:ext cx="809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9" imgW="523849" imgH="380907" progId="Equation.3">
                    <p:embed/>
                  </p:oleObj>
                </mc:Choice>
                <mc:Fallback>
                  <p:oleObj name="公式" r:id="rId9" imgW="523849" imgH="380907" progId="Equation.3">
                    <p:embed/>
                    <p:pic>
                      <p:nvPicPr>
                        <p:cNvPr id="513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3203"/>
                          <a:ext cx="809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0"/>
            <p:cNvGraphicFramePr>
              <a:graphicFrameLocks noChangeAspect="1"/>
            </p:cNvGraphicFramePr>
            <p:nvPr/>
          </p:nvGraphicFramePr>
          <p:xfrm>
            <a:off x="2255" y="3199"/>
            <a:ext cx="625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1" imgW="390551" imgH="352492" progId="Equation.3">
                    <p:embed/>
                  </p:oleObj>
                </mc:Choice>
                <mc:Fallback>
                  <p:oleObj name="公式" r:id="rId11" imgW="390551" imgH="352492" progId="Equation.3">
                    <p:embed/>
                    <p:pic>
                      <p:nvPicPr>
                        <p:cNvPr id="513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3199"/>
                          <a:ext cx="625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3107" y="3339"/>
              <a:ext cx="1722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德布罗意公式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508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7" grpId="0"/>
      <p:bldP spid="90119" grpId="0"/>
      <p:bldP spid="90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622425" y="404813"/>
          <a:ext cx="9636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380850" imgH="380907" progId="Equation.3">
                  <p:embed/>
                </p:oleObj>
              </mc:Choice>
              <mc:Fallback>
                <p:oleObj name="公式" r:id="rId3" imgW="380850" imgH="380907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04813"/>
                        <a:ext cx="9636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622425" y="1430338"/>
          <a:ext cx="9921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390551" imgH="352492" progId="Equation.3">
                  <p:embed/>
                </p:oleObj>
              </mc:Choice>
              <mc:Fallback>
                <p:oleObj name="公式" r:id="rId5" imgW="390551" imgH="352492" progId="Equation.3">
                  <p:embed/>
                  <p:pic>
                    <p:nvPicPr>
                      <p:cNvPr id="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430338"/>
                        <a:ext cx="9921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1262063" y="901700"/>
          <a:ext cx="4667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123956" imgH="180922" progId="Equation.3">
                  <p:embed/>
                </p:oleObj>
              </mc:Choice>
              <mc:Fallback>
                <p:oleObj name="公式" r:id="rId7" imgW="123956" imgH="180922" progId="Equation.3">
                  <p:embed/>
                  <p:pic>
                    <p:nvPicPr>
                      <p:cNvPr id="5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901700"/>
                        <a:ext cx="4667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559050" y="427038"/>
          <a:ext cx="35623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1514419" imgH="390618" progId="Equation.3">
                  <p:embed/>
                </p:oleObj>
              </mc:Choice>
              <mc:Fallback>
                <p:oleObj name="公式" r:id="rId9" imgW="1514419" imgH="390618" progId="Equation.3">
                  <p:embed/>
                  <p:pic>
                    <p:nvPicPr>
                      <p:cNvPr id="51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27038"/>
                        <a:ext cx="35623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2559050" y="1385888"/>
          <a:ext cx="40290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11" imgW="1714545" imgH="380907" progId="Equation.3">
                  <p:embed/>
                </p:oleObj>
              </mc:Choice>
              <mc:Fallback>
                <p:oleObj name="公式" r:id="rId11" imgW="1714545" imgH="380907" progId="Equation.3">
                  <p:embed/>
                  <p:pic>
                    <p:nvPicPr>
                      <p:cNvPr id="5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385888"/>
                        <a:ext cx="40290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736600" y="4227513"/>
            <a:ext cx="76517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则该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物质波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或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德布罗意波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的波长和频率分别为：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152" name="Object 26"/>
          <p:cNvGraphicFramePr>
            <a:graphicFrameLocks noChangeAspect="1"/>
          </p:cNvGraphicFramePr>
          <p:nvPr/>
        </p:nvGraphicFramePr>
        <p:xfrm>
          <a:off x="1890713" y="5084763"/>
          <a:ext cx="12842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3" imgW="523849" imgH="380907" progId="Equation.3">
                  <p:embed/>
                </p:oleObj>
              </mc:Choice>
              <mc:Fallback>
                <p:oleObj name="公式" r:id="rId13" imgW="523849" imgH="380907" progId="Equation.3">
                  <p:embed/>
                  <p:pic>
                    <p:nvPicPr>
                      <p:cNvPr id="615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084763"/>
                        <a:ext cx="128428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7"/>
          <p:cNvGraphicFramePr>
            <a:graphicFrameLocks noChangeAspect="1"/>
          </p:cNvGraphicFramePr>
          <p:nvPr/>
        </p:nvGraphicFramePr>
        <p:xfrm>
          <a:off x="3579813" y="5078413"/>
          <a:ext cx="992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15" imgW="390551" imgH="352492" progId="Equation.3">
                  <p:embed/>
                </p:oleObj>
              </mc:Choice>
              <mc:Fallback>
                <p:oleObj name="公式" r:id="rId15" imgW="390551" imgH="352492" progId="Equation.3">
                  <p:embed/>
                  <p:pic>
                    <p:nvPicPr>
                      <p:cNvPr id="615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5078413"/>
                        <a:ext cx="9921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4932363" y="5300663"/>
            <a:ext cx="2733675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德布罗意公式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0" y="4149725"/>
            <a:ext cx="9144000" cy="2708275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468313" y="2708275"/>
            <a:ext cx="8351837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如果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v&lt;&lt;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，则该粒子所具有的物质波波长为：</a:t>
            </a:r>
          </a:p>
        </p:txBody>
      </p:sp>
    </p:spTree>
    <p:extLst>
      <p:ext uri="{BB962C8B-B14F-4D97-AF65-F5344CB8AC3E}">
        <p14:creationId xmlns:p14="http://schemas.microsoft.com/office/powerpoint/2010/main" val="2875499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22425" y="404813"/>
          <a:ext cx="9636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380850" imgH="380907" progId="Equation.3">
                  <p:embed/>
                </p:oleObj>
              </mc:Choice>
              <mc:Fallback>
                <p:oleObj name="公式" r:id="rId3" imgW="380850" imgH="380907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04813"/>
                        <a:ext cx="9636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622425" y="1430338"/>
          <a:ext cx="9921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390551" imgH="352492" progId="Equation.3">
                  <p:embed/>
                </p:oleObj>
              </mc:Choice>
              <mc:Fallback>
                <p:oleObj name="公式" r:id="rId5" imgW="390551" imgH="352492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430338"/>
                        <a:ext cx="9921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62063" y="901700"/>
          <a:ext cx="4667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7" imgW="123956" imgH="180922" progId="Equation.3">
                  <p:embed/>
                </p:oleObj>
              </mc:Choice>
              <mc:Fallback>
                <p:oleObj name="公式" r:id="rId7" imgW="123956" imgH="180922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901700"/>
                        <a:ext cx="4667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559050" y="427038"/>
          <a:ext cx="35623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1514419" imgH="390618" progId="Equation.3">
                  <p:embed/>
                </p:oleObj>
              </mc:Choice>
              <mc:Fallback>
                <p:oleObj name="公式" r:id="rId9" imgW="1514419" imgH="390618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27038"/>
                        <a:ext cx="35623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559050" y="1385888"/>
          <a:ext cx="40290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11" imgW="1714545" imgH="380907" progId="Equation.3">
                  <p:embed/>
                </p:oleObj>
              </mc:Choice>
              <mc:Fallback>
                <p:oleObj name="公式" r:id="rId11" imgW="1714545" imgH="380907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385888"/>
                        <a:ext cx="40290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468313" y="2708275"/>
            <a:ext cx="8351837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如果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v&lt;&lt;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，则该粒子所具有的物质波波长为：</a:t>
            </a:r>
          </a:p>
        </p:txBody>
      </p:sp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2001838" y="3660775"/>
          <a:ext cx="23066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13" imgW="962186" imgH="390618" progId="Equation.3">
                  <p:embed/>
                </p:oleObj>
              </mc:Choice>
              <mc:Fallback>
                <p:oleObj name="公式" r:id="rId13" imgW="962186" imgH="390618" progId="Equation.3">
                  <p:embed/>
                  <p:pic>
                    <p:nvPicPr>
                      <p:cNvPr id="911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660775"/>
                        <a:ext cx="23066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4581525" y="3600450"/>
          <a:ext cx="143033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15" imgW="580976" imgH="380907" progId="Equation.3">
                  <p:embed/>
                </p:oleObj>
              </mc:Choice>
              <mc:Fallback>
                <p:oleObj name="公式" r:id="rId15" imgW="580976" imgH="380907" progId="Equation.3">
                  <p:embed/>
                  <p:pic>
                    <p:nvPicPr>
                      <p:cNvPr id="911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600450"/>
                        <a:ext cx="143033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4213" y="5070475"/>
            <a:ext cx="7127875" cy="533400"/>
            <a:chOff x="431" y="3194"/>
            <a:chExt cx="4490" cy="336"/>
          </a:xfrm>
        </p:grpSpPr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431" y="3203"/>
              <a:ext cx="308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试估算：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对一般低速粒子而言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,</a:t>
              </a:r>
            </a:p>
          </p:txBody>
        </p:sp>
        <p:graphicFrame>
          <p:nvGraphicFramePr>
            <p:cNvPr id="7180" name="Object 17"/>
            <p:cNvGraphicFramePr>
              <a:graphicFrameLocks noChangeAspect="1"/>
            </p:cNvGraphicFramePr>
            <p:nvPr/>
          </p:nvGraphicFramePr>
          <p:xfrm>
            <a:off x="3538" y="3284"/>
            <a:ext cx="7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公式" r:id="rId17" imgW="542891" imgH="123732" progId="Equation.3">
                    <p:embed/>
                  </p:oleObj>
                </mc:Choice>
                <mc:Fallback>
                  <p:oleObj name="公式" r:id="rId17" imgW="542891" imgH="123732" progId="Equation.3">
                    <p:embed/>
                    <p:pic>
                      <p:nvPicPr>
                        <p:cNvPr id="718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3284"/>
                          <a:ext cx="7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8"/>
            <p:cNvGraphicFramePr>
              <a:graphicFrameLocks noChangeAspect="1"/>
            </p:cNvGraphicFramePr>
            <p:nvPr/>
          </p:nvGraphicFramePr>
          <p:xfrm>
            <a:off x="4282" y="3241"/>
            <a:ext cx="32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公式" r:id="rId19" imgW="228510" imgH="142795" progId="Equation.3">
                    <p:embed/>
                  </p:oleObj>
                </mc:Choice>
                <mc:Fallback>
                  <p:oleObj name="公式" r:id="rId19" imgW="228510" imgH="142795" progId="Equation.3">
                    <p:embed/>
                    <p:pic>
                      <p:nvPicPr>
                        <p:cNvPr id="718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3241"/>
                          <a:ext cx="32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182" name="Picture 19" descr="问号"/>
            <p:cNvPicPr>
              <a:picLocks noChangeAspect="1" noChangeArrowheads="1" noCrop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" y="3217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20" descr="问号"/>
            <p:cNvPicPr>
              <a:picLocks noChangeAspect="1" noChangeArrowheads="1" noCrop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" y="3194"/>
              <a:ext cx="3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8038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95288" y="477838"/>
            <a:ext cx="8229600" cy="519112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估算动能为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200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eV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的电子束的德布罗意波波长。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85838" y="2925763"/>
            <a:ext cx="5529262" cy="519112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由于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E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&lt;&lt;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 0.512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MeV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,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则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19250" y="3575050"/>
          <a:ext cx="37957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1609631" imgH="447808" progId="Equation.3">
                  <p:embed/>
                </p:oleObj>
              </mc:Choice>
              <mc:Fallback>
                <p:oleObj name="公式" r:id="rId3" imgW="1609631" imgH="447808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5050"/>
                        <a:ext cx="37957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3378596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04963" y="4884738"/>
          <a:ext cx="36814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1562205" imgH="390618" progId="Equation.3">
                  <p:embed/>
                </p:oleObj>
              </mc:Choice>
              <mc:Fallback>
                <p:oleObj name="公式" r:id="rId5" imgW="1562205" imgH="390618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884738"/>
                        <a:ext cx="36814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3378596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6725" y="2925763"/>
            <a:ext cx="539750" cy="519112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474788" y="1244600"/>
          <a:ext cx="3848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7" imgW="1914671" imgH="199985" progId="Equation.3">
                  <p:embed/>
                </p:oleObj>
              </mc:Choice>
              <mc:Fallback>
                <p:oleObj name="公式" r:id="rId7" imgW="1914671" imgH="199985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244600"/>
                        <a:ext cx="3848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3378596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6254750" y="1220788"/>
          <a:ext cx="23510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9" imgW="1019313" imgH="199985" progId="Equation.3">
                  <p:embed/>
                </p:oleObj>
              </mc:Choice>
              <mc:Fallback>
                <p:oleObj name="公式" r:id="rId9" imgW="1019313" imgH="199985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1220788"/>
                        <a:ext cx="23510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3378596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12763" y="1255713"/>
            <a:ext cx="1250950" cy="519112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分析：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507038" y="1558925"/>
            <a:ext cx="647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lg"/>
            <a:tailEnd type="triangle" w="sm" len="lg"/>
          </a:ln>
          <a:effectLst>
            <a:outerShdw dist="45791" dir="3378596" algn="ctr" rotWithShape="0">
              <a:schemeClr val="bg2"/>
            </a:outerShdw>
          </a:effectLst>
          <a:ex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944563" y="1990725"/>
          <a:ext cx="30083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11" imgW="1323994" imgH="199985" progId="Equation.3">
                  <p:embed/>
                </p:oleObj>
              </mc:Choice>
              <mc:Fallback>
                <p:oleObj name="公式" r:id="rId11" imgW="1323994" imgH="199985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990725"/>
                        <a:ext cx="30083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3378596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995738" y="1800225"/>
          <a:ext cx="45291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13" imgW="2352649" imgH="352492" progId="Equation.3">
                  <p:embed/>
                </p:oleObj>
              </mc:Choice>
              <mc:Fallback>
                <p:oleObj name="公式" r:id="rId13" imgW="2352649" imgH="352492" progId="Equation.3">
                  <p:embed/>
                  <p:pic>
                    <p:nvPicPr>
                      <p:cNvPr id="7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800225"/>
                        <a:ext cx="45291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3378596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39750" y="1198563"/>
            <a:ext cx="8280400" cy="1511300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 type="none" w="sm" len="lg"/>
            <a:tailEnd type="none" w="sm" len="lg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762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/>
      <p:bldP spid="7174" grpId="0"/>
      <p:bldP spid="7179" grpId="0"/>
      <p:bldP spid="7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85838" y="2925763"/>
            <a:ext cx="5529262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由于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E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&lt;&lt;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 0.512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MeV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,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则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619250" y="3575050"/>
          <a:ext cx="37957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1609631" imgH="447808" progId="Equation.3">
                  <p:embed/>
                </p:oleObj>
              </mc:Choice>
              <mc:Fallback>
                <p:oleObj name="公式" r:id="rId3" imgW="1609631" imgH="447808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5050"/>
                        <a:ext cx="37957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619250" y="4884738"/>
          <a:ext cx="36512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1552504" imgH="390618" progId="Equation.3">
                  <p:embed/>
                </p:oleObj>
              </mc:Choice>
              <mc:Fallback>
                <p:oleObj name="公式" r:id="rId5" imgW="1552504" imgH="390618" progId="Equation.3">
                  <p:embed/>
                  <p:pic>
                    <p:nvPicPr>
                      <p:cNvPr id="92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84738"/>
                        <a:ext cx="36512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66725" y="2925763"/>
            <a:ext cx="5397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解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323850" y="549275"/>
            <a:ext cx="8569325" cy="1031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估算一颗质量为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40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，速度为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1000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/s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的子弹的德布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罗意波波长。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95288" y="1700213"/>
            <a:ext cx="83058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解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子弹运动的速度远小于光速，其动量为：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0" y="2924175"/>
            <a:ext cx="9144000" cy="3933825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34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5" grpId="0"/>
      <p:bldP spid="921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3850" y="549275"/>
            <a:ext cx="8569325" cy="1031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估算一颗质量为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40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，速度为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1000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/s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的子弹的德布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罗意波波长。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95288" y="1700213"/>
            <a:ext cx="83058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解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子弹运动的速度远小于光速，其动量为：</a:t>
            </a: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122488" y="2565400"/>
          <a:ext cx="3649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343036" imgH="190633" progId="Equation.3">
                  <p:embed/>
                </p:oleObj>
              </mc:Choice>
              <mc:Fallback>
                <p:oleObj name="公式" r:id="rId3" imgW="1343036" imgH="190633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565400"/>
                        <a:ext cx="3649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2203450" y="3589338"/>
          <a:ext cx="36464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1343036" imgH="380907" progId="Equation.3">
                  <p:embed/>
                </p:oleObj>
              </mc:Choice>
              <mc:Fallback>
                <p:oleObj name="公式" r:id="rId5" imgW="1343036" imgH="380907" progId="Equation.3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589338"/>
                        <a:ext cx="3646488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611188" y="4941888"/>
            <a:ext cx="8064500" cy="1203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可知，对于宏观低速运动物体，其物质波波长很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小，可忽略其波动效应。</a:t>
            </a:r>
          </a:p>
        </p:txBody>
      </p:sp>
    </p:spTree>
    <p:extLst>
      <p:ext uri="{BB962C8B-B14F-4D97-AF65-F5344CB8AC3E}">
        <p14:creationId xmlns:p14="http://schemas.microsoft.com/office/powerpoint/2010/main" val="1315229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11188" y="1052513"/>
            <a:ext cx="8137525" cy="2143125"/>
            <a:chOff x="385" y="663"/>
            <a:chExt cx="5126" cy="1350"/>
          </a:xfrm>
        </p:grpSpPr>
        <p:pic>
          <p:nvPicPr>
            <p:cNvPr id="11274" name="Picture 3" descr="GPthoms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799"/>
              <a:ext cx="861" cy="1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2" name="Text Box 2"/>
            <p:cNvSpPr txBox="1">
              <a:spLocks noChangeArrowheads="1"/>
            </p:cNvSpPr>
            <p:nvPr/>
          </p:nvSpPr>
          <p:spPr bwMode="auto">
            <a:xfrm>
              <a:off x="1293" y="663"/>
              <a:ext cx="4218" cy="13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1927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年，英国物理学家汤姆孙（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G.P.Thomson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，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1892-1975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）独立地观察到电子透过多晶薄片时的衍射现象。为此，与美国物理学家戴维孙、革末共同获得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1937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年诺贝尔物理学奖。</a:t>
              </a:r>
            </a:p>
          </p:txBody>
        </p:sp>
      </p:grp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95288" y="404813"/>
            <a:ext cx="51816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anose="02010600040101010101" pitchFamily="2" charset="-122"/>
                <a:cs typeface="+mn-cs"/>
              </a:rPr>
              <a:t>德布罗意波的实验验证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85888" y="3417888"/>
            <a:ext cx="6642100" cy="3035300"/>
            <a:chOff x="833" y="2255"/>
            <a:chExt cx="4184" cy="1912"/>
          </a:xfrm>
        </p:grpSpPr>
        <p:pic>
          <p:nvPicPr>
            <p:cNvPr id="11269" name="Picture 13" descr="9208"/>
            <p:cNvPicPr>
              <a:picLocks noChangeAspect="1" noChangeArrowheads="1"/>
            </p:cNvPicPr>
            <p:nvPr/>
          </p:nvPicPr>
          <p:blipFill>
            <a:blip r:embed="rId3">
              <a:lum bright="-18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0" r="11565" b="16125"/>
            <a:stretch>
              <a:fillRect/>
            </a:stretch>
          </p:blipFill>
          <p:spPr bwMode="auto">
            <a:xfrm>
              <a:off x="847" y="2268"/>
              <a:ext cx="4158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2331" y="3272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多晶薄膜</a:t>
              </a: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>
              <a:off x="1921" y="284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电子束</a:t>
              </a:r>
            </a:p>
          </p:txBody>
        </p:sp>
        <p:sp>
          <p:nvSpPr>
            <p:cNvPr id="11272" name="Rectangle 17"/>
            <p:cNvSpPr>
              <a:spLocks noChangeArrowheads="1"/>
            </p:cNvSpPr>
            <p:nvPr/>
          </p:nvSpPr>
          <p:spPr bwMode="auto">
            <a:xfrm>
              <a:off x="1247" y="3876"/>
              <a:ext cx="3447" cy="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bIns="154800">
              <a:spAutoFit/>
            </a:bodyPr>
            <a:lstStyle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电子透过多晶薄片时的衍射现象</a:t>
              </a: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833" y="2255"/>
              <a:ext cx="4184" cy="1912"/>
            </a:xfrm>
            <a:prstGeom prst="rect">
              <a:avLst/>
            </a:prstGeom>
            <a:solidFill>
              <a:schemeClr val="tx2">
                <a:alpha val="22000"/>
              </a:schemeClr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73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</p:bldLst>
  </p:timing>
</p:sld>
</file>

<file path=ppt/theme/theme1.xml><?xml version="1.0" encoding="utf-8"?>
<a:theme xmlns:a="http://schemas.openxmlformats.org/drawingml/2006/main" name="大物下-zxc">
  <a:themeElements>
    <a:clrScheme name="">
      <a:dk1>
        <a:srgbClr val="000514"/>
      </a:dk1>
      <a:lt1>
        <a:srgbClr val="FFFFFF"/>
      </a:lt1>
      <a:dk2>
        <a:srgbClr val="000099"/>
      </a:dk2>
      <a:lt2>
        <a:srgbClr val="FFFF00"/>
      </a:lt2>
      <a:accent1>
        <a:srgbClr val="6666FF"/>
      </a:accent1>
      <a:accent2>
        <a:srgbClr val="FF0066"/>
      </a:accent2>
      <a:accent3>
        <a:srgbClr val="AAAACA"/>
      </a:accent3>
      <a:accent4>
        <a:srgbClr val="DADADA"/>
      </a:accent4>
      <a:accent5>
        <a:srgbClr val="B8B8FF"/>
      </a:accent5>
      <a:accent6>
        <a:srgbClr val="E7005C"/>
      </a:accent6>
      <a:hlink>
        <a:srgbClr val="FF0066"/>
      </a:hlink>
      <a:folHlink>
        <a:srgbClr val="FFFF00"/>
      </a:folHlink>
    </a:clrScheme>
    <a:fontScheme name="1_工科大学物理2002版(杨茂田)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1_工科大学物理2002版(杨茂田)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工科大学物理2002版(杨茂田)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工科大学物理2002版(杨茂田) 10">
        <a:dk1>
          <a:srgbClr val="000514"/>
        </a:dk1>
        <a:lt1>
          <a:srgbClr val="FFFFFF"/>
        </a:lt1>
        <a:dk2>
          <a:srgbClr val="000099"/>
        </a:dk2>
        <a:lt2>
          <a:srgbClr val="FFFF00"/>
        </a:lt2>
        <a:accent1>
          <a:srgbClr val="0099CC"/>
        </a:accent1>
        <a:accent2>
          <a:srgbClr val="FF00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E7005C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11">
        <a:dk1>
          <a:srgbClr val="000514"/>
        </a:dk1>
        <a:lt1>
          <a:srgbClr val="FFFFFF"/>
        </a:lt1>
        <a:dk2>
          <a:srgbClr val="000099"/>
        </a:dk2>
        <a:lt2>
          <a:srgbClr val="FFFF00"/>
        </a:lt2>
        <a:accent1>
          <a:srgbClr val="0099CC"/>
        </a:accent1>
        <a:accent2>
          <a:srgbClr val="FF00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E7005C"/>
        </a:accent6>
        <a:hlink>
          <a:srgbClr val="FFCC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工科大学物理2002版(杨茂田) 12">
        <a:dk1>
          <a:srgbClr val="000514"/>
        </a:dk1>
        <a:lt1>
          <a:srgbClr val="FFFFFF"/>
        </a:lt1>
        <a:dk2>
          <a:srgbClr val="000099"/>
        </a:dk2>
        <a:lt2>
          <a:srgbClr val="FFFF00"/>
        </a:lt2>
        <a:accent1>
          <a:srgbClr val="0099CC"/>
        </a:accent1>
        <a:accent2>
          <a:srgbClr val="FF00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E7005C"/>
        </a:accent6>
        <a:hlink>
          <a:srgbClr val="FF0066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741</Words>
  <Application>Microsoft Office PowerPoint</Application>
  <PresentationFormat>全屏显示(4:3)</PresentationFormat>
  <Paragraphs>94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华文细黑</vt:lpstr>
      <vt:lpstr>华文中宋</vt:lpstr>
      <vt:lpstr>宋体</vt:lpstr>
      <vt:lpstr>文鼎CS中等线</vt:lpstr>
      <vt:lpstr>Arial</vt:lpstr>
      <vt:lpstr>Century Schoolbook</vt:lpstr>
      <vt:lpstr>Garamond</vt:lpstr>
      <vt:lpstr>Symbol</vt:lpstr>
      <vt:lpstr>Times New Roman</vt:lpstr>
      <vt:lpstr>Wingdings</vt:lpstr>
      <vt:lpstr>大物下-zxc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zhg</dc:creator>
  <cp:lastModifiedBy>zhg</cp:lastModifiedBy>
  <cp:revision>1</cp:revision>
  <dcterms:created xsi:type="dcterms:W3CDTF">2019-12-04T12:26:46Z</dcterms:created>
  <dcterms:modified xsi:type="dcterms:W3CDTF">2019-12-04T12:28:15Z</dcterms:modified>
</cp:coreProperties>
</file>