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324" r:id="rId2"/>
    <p:sldId id="325" r:id="rId3"/>
    <p:sldId id="328" r:id="rId4"/>
    <p:sldId id="317" r:id="rId5"/>
    <p:sldId id="319" r:id="rId6"/>
    <p:sldId id="320" r:id="rId7"/>
    <p:sldId id="321" r:id="rId8"/>
    <p:sldId id="323" r:id="rId9"/>
    <p:sldId id="322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FFFF"/>
    <a:srgbClr val="FFFF00"/>
    <a:srgbClr val="00FF00"/>
    <a:srgbClr val="FF0000"/>
    <a:srgbClr val="FF7C80"/>
    <a:srgbClr val="FF99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5" autoAdjust="0"/>
    <p:restoredTop sz="99371" autoAdjust="0"/>
  </p:normalViewPr>
  <p:slideViewPr>
    <p:cSldViewPr>
      <p:cViewPr varScale="1">
        <p:scale>
          <a:sx n="101" d="100"/>
          <a:sy n="101" d="100"/>
        </p:scale>
        <p:origin x="75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D61D63B-D4CB-4D7C-A0EF-CAC17CB14A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B03512-7107-4D0B-B260-6966D6B86DA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C40EF3E-B1B8-44AD-9E23-9D58C817D2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531F0A6F-027C-4184-BCBB-321CBFEA1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>
                <a:effectLst/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B42C43C7-FF3B-4697-B3AB-CBF2B3162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735ACA-7595-4487-87DC-9EB43DE19D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85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2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157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6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73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30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8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15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06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288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79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03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06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79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00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5EFF140-E981-41A0-9AC5-79038AEC0D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96013"/>
            <a:ext cx="181822" cy="525401"/>
          </a:xfrm>
          <a:prstGeom prst="rect">
            <a:avLst/>
          </a:prstGeom>
          <a:solidFill>
            <a:srgbClr val="3366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8C4556-3278-42AD-8D10-E458C94D61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76808" y="-21839"/>
            <a:ext cx="8336415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 eaLnBrk="1" hangingPunct="1">
              <a:defRPr/>
            </a:pPr>
            <a:r>
              <a:rPr lang="zh-CN" altLang="en-US" sz="1600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Century Schoolbook" pitchFamily="18" charset="0"/>
                <a:ea typeface="华文细黑" pitchFamily="2" charset="-122"/>
              </a:rPr>
              <a:t>南京邮电大学</a:t>
            </a:r>
            <a:r>
              <a:rPr lang="en-US" altLang="zh-CN" sz="1600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Century Schoolbook" pitchFamily="18" charset="0"/>
                <a:ea typeface="华文细黑" pitchFamily="2" charset="-122"/>
              </a:rPr>
              <a:t>—</a:t>
            </a:r>
            <a:r>
              <a:rPr lang="zh-CN" altLang="en-US" sz="1600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Century Schoolbook" pitchFamily="18" charset="0"/>
                <a:ea typeface="华文细黑" pitchFamily="2" charset="-122"/>
              </a:rPr>
              <a:t>电工电子实验中心   电工电子实验二</a:t>
            </a:r>
            <a:endParaRPr lang="zh-CN" altLang="en-US" sz="1600" dirty="0">
              <a:effectLst>
                <a:outerShdw blurRad="38100" dist="38100" dir="2700000" algn="tl">
                  <a:srgbClr val="808080"/>
                </a:outerShdw>
              </a:effectLst>
              <a:latin typeface="Century Schoolbook" pitchFamily="18" charset="0"/>
              <a:ea typeface="华文细黑" pitchFamily="2" charset="-122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8070D0D6-DAD4-4818-AA9C-AC31C1EBAF0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1219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38BE7ED-E989-4092-A7BF-41B5B7FF78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33154" y="6357938"/>
            <a:ext cx="7873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000" b="0">
                <a:latin typeface="Century Schoolbook" panose="02040604050505020304" pitchFamily="18" charset="0"/>
              </a:rPr>
              <a:t>· </a:t>
            </a:r>
            <a:fld id="{8FF8D009-6651-4208-B2A1-F01D07A9710E}" type="slidenum">
              <a:rPr lang="en-US" altLang="zh-CN" sz="2000" b="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2000" b="0"/>
              <a:t> ·</a:t>
            </a:r>
          </a:p>
        </p:txBody>
      </p:sp>
    </p:spTree>
    <p:extLst>
      <p:ext uri="{BB962C8B-B14F-4D97-AF65-F5344CB8AC3E}">
        <p14:creationId xmlns:p14="http://schemas.microsoft.com/office/powerpoint/2010/main" val="1448414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7608" y="1612673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电工电子实验二第一次课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连续信号系统模拟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周期信号频谱分析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郑开来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dirty="0" smtClean="0"/>
              <a:t>15380920205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471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404664"/>
            <a:ext cx="8352928" cy="628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836712"/>
            <a:ext cx="10429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01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3392" y="836712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考核方式：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闭卷考试</a:t>
            </a:r>
            <a:endParaRPr lang="en-US" altLang="zh-CN" dirty="0" smtClean="0"/>
          </a:p>
          <a:p>
            <a:r>
              <a:rPr lang="zh-CN" altLang="en-US" dirty="0" smtClean="0"/>
              <a:t>期末总评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平时成绩*</a:t>
            </a:r>
            <a:r>
              <a:rPr lang="en-US" altLang="zh-CN" dirty="0" smtClean="0"/>
              <a:t>50%+</a:t>
            </a:r>
            <a:r>
              <a:rPr lang="zh-CN" altLang="en-US" dirty="0" smtClean="0"/>
              <a:t>期末考试*</a:t>
            </a:r>
            <a:r>
              <a:rPr lang="en-US" altLang="zh-CN" dirty="0" smtClean="0"/>
              <a:t>50%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3392" y="325275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平时成绩包括：预习、操作、实验报告等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1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961" y="859155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实验室环境、需要使用的仪器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404664"/>
            <a:ext cx="6660232" cy="4995174"/>
          </a:xfrm>
          <a:prstGeom prst="rect">
            <a:avLst/>
          </a:prstGeom>
        </p:spPr>
      </p:pic>
      <p:pic>
        <p:nvPicPr>
          <p:cNvPr id="4" name="图片 5" descr="实验桌整理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2204864"/>
            <a:ext cx="6647049" cy="435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143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344" y="980728"/>
            <a:ext cx="9289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 smtClean="0"/>
              <a:t>实验室</a:t>
            </a:r>
            <a:r>
              <a:rPr lang="zh-CN" altLang="zh-CN" dirty="0"/>
              <a:t>安全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dirty="0"/>
              <a:t>用电</a:t>
            </a:r>
            <a:r>
              <a:rPr lang="zh-CN" altLang="zh-CN" dirty="0" smtClean="0"/>
              <a:t>安全</a:t>
            </a:r>
            <a:endParaRPr lang="zh-CN" altLang="zh-CN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dirty="0"/>
              <a:t>财物</a:t>
            </a:r>
            <a:r>
              <a:rPr lang="zh-CN" altLang="zh-CN" dirty="0" smtClean="0"/>
              <a:t>安全</a:t>
            </a:r>
            <a:r>
              <a:rPr lang="zh-CN" altLang="en-US" dirty="0" smtClean="0"/>
              <a:t>（播放视频）</a:t>
            </a:r>
            <a:endParaRPr lang="zh-CN" altLang="zh-CN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dirty="0"/>
              <a:t>离开实验室之前的桌面整理</a:t>
            </a:r>
            <a:r>
              <a:rPr lang="zh-CN" altLang="zh-CN" dirty="0" smtClean="0"/>
              <a:t>整洁</a:t>
            </a:r>
            <a:endParaRPr lang="zh-CN" altLang="zh-CN" dirty="0"/>
          </a:p>
          <a:p>
            <a:endParaRPr lang="en-US" altLang="zh-CN" dirty="0" smtClean="0"/>
          </a:p>
        </p:txBody>
      </p:sp>
      <p:pic>
        <p:nvPicPr>
          <p:cNvPr id="13" name="图片 5" descr="实验桌整理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648882"/>
            <a:ext cx="5638937" cy="369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834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692696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实验报告写作详解（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群下载电子实验报告模板）</a:t>
            </a:r>
            <a:endParaRPr lang="en-US" altLang="zh-CN" dirty="0" smtClean="0"/>
          </a:p>
          <a:p>
            <a:pPr lvl="0"/>
            <a:r>
              <a:rPr lang="zh-CN" altLang="zh-CN" dirty="0"/>
              <a:t>电子报告提交</a:t>
            </a:r>
            <a:r>
              <a:rPr lang="zh-CN" altLang="zh-CN" dirty="0" smtClean="0"/>
              <a:t>方法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7368" y="1772816"/>
            <a:ext cx="112085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一、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实验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目的</a:t>
            </a:r>
          </a:p>
          <a:p>
            <a:pPr lvl="0"/>
            <a:r>
              <a:rPr lang="en-US" altLang="zh-CN" dirty="0"/>
              <a:t>XXX</a:t>
            </a:r>
            <a:endParaRPr lang="zh-CN" altLang="zh-CN" dirty="0"/>
          </a:p>
          <a:p>
            <a:pPr lvl="0"/>
            <a:r>
              <a:rPr lang="en-US" altLang="zh-CN" dirty="0" smtClean="0"/>
              <a:t>XXX  </a:t>
            </a:r>
            <a:r>
              <a:rPr lang="zh-CN" altLang="en-US" dirty="0" smtClean="0"/>
              <a:t>参考书上最好对应理论课已学内容</a:t>
            </a:r>
            <a:endParaRPr lang="zh-CN" altLang="zh-CN" dirty="0"/>
          </a:p>
          <a:p>
            <a:pPr lvl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二、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主要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仪器设备及软件</a:t>
            </a:r>
          </a:p>
          <a:p>
            <a:r>
              <a:rPr lang="zh-CN" altLang="zh-CN" dirty="0"/>
              <a:t>硬件：</a:t>
            </a:r>
          </a:p>
          <a:p>
            <a:r>
              <a:rPr lang="zh-CN" altLang="zh-CN" dirty="0"/>
              <a:t>软件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三、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实验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原理（或设计过程）</a:t>
            </a:r>
          </a:p>
          <a:p>
            <a:r>
              <a:rPr lang="en-US" altLang="zh-CN" dirty="0" smtClean="0"/>
              <a:t>      1</a:t>
            </a:r>
            <a:r>
              <a:rPr lang="en-US" altLang="zh-CN" dirty="0"/>
              <a:t>.</a:t>
            </a:r>
            <a:r>
              <a:rPr lang="zh-CN" altLang="zh-CN" dirty="0"/>
              <a:t>对应验证性的实验写实验原理，实验原理用自己的语言简要概述（</a:t>
            </a:r>
            <a:r>
              <a:rPr lang="en-US" altLang="zh-CN" dirty="0"/>
              <a:t>150</a:t>
            </a:r>
            <a:r>
              <a:rPr lang="zh-CN" altLang="zh-CN" dirty="0"/>
              <a:t>字以内就可以）。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en-US" altLang="zh-CN" dirty="0"/>
              <a:t>.</a:t>
            </a:r>
            <a:r>
              <a:rPr lang="zh-CN" altLang="zh-CN" dirty="0"/>
              <a:t>对于设计性的实验要求写设计过程，设计过程包含：实验题目、卡洛图、真值表、表达式、状态图、原理图等。</a:t>
            </a:r>
          </a:p>
          <a:p>
            <a:r>
              <a:rPr lang="en-US" altLang="zh-CN" dirty="0"/>
              <a:t>	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1996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352" y="548680"/>
            <a:ext cx="69847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四、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实验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电路图</a:t>
            </a:r>
          </a:p>
          <a:p>
            <a:r>
              <a:rPr lang="zh-CN" altLang="zh-CN" dirty="0"/>
              <a:t>软件绘制或手绘拍照，不可以截图。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．图上有电阻、电容等要标注阻值、容值等。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．使用分立元器件要标注芯片管脚号。</a:t>
            </a:r>
          </a:p>
          <a:p>
            <a:pPr lvl="0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五、</a:t>
            </a:r>
            <a:r>
              <a:rPr lang="zh-CN" altLang="zh-CN" dirty="0" smtClean="0">
                <a:solidFill>
                  <a:schemeClr val="accent6">
                    <a:lumMod val="75000"/>
                  </a:schemeClr>
                </a:solidFill>
              </a:rPr>
              <a:t>实验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</a:rPr>
              <a:t>数据分析和实验结果</a:t>
            </a:r>
          </a:p>
          <a:p>
            <a:r>
              <a:rPr lang="zh-CN" altLang="zh-CN" dirty="0"/>
              <a:t>包括实验内容、数据表格、波形图等，波形图可以软件绘制或手绘拍照，波形图不可以截屏。</a:t>
            </a:r>
          </a:p>
          <a:p>
            <a:r>
              <a:rPr lang="en-US" altLang="zh-CN" dirty="0" smtClean="0"/>
              <a:t>         </a:t>
            </a:r>
            <a:r>
              <a:rPr lang="zh-CN" altLang="zh-CN" dirty="0" smtClean="0"/>
              <a:t>例</a:t>
            </a:r>
            <a:r>
              <a:rPr lang="en-US" altLang="zh-CN" dirty="0"/>
              <a:t>1</a:t>
            </a:r>
            <a:r>
              <a:rPr lang="zh-CN" altLang="zh-CN" dirty="0"/>
              <a:t>：画图一定要规范：坐标要标</a:t>
            </a:r>
            <a:r>
              <a:rPr lang="en-US" altLang="zh-CN" dirty="0"/>
              <a:t>x</a:t>
            </a:r>
            <a:r>
              <a:rPr lang="zh-CN" altLang="zh-CN" dirty="0"/>
              <a:t>轴和</a:t>
            </a:r>
            <a:r>
              <a:rPr lang="en-US" altLang="zh-CN" dirty="0"/>
              <a:t>y</a:t>
            </a:r>
            <a:r>
              <a:rPr lang="zh-CN" altLang="zh-CN" dirty="0"/>
              <a:t>轴的具体名称，坐标原点，特殊点要标注，注意图与图中信号之间的频率和相位关系，有关系的图只能在一页纸上不可分两页纸。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420888"/>
            <a:ext cx="4032448" cy="36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6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9336" y="548680"/>
            <a:ext cx="11208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476672"/>
            <a:ext cx="5472608" cy="3960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336" y="692696"/>
            <a:ext cx="6096000" cy="5553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kern="100" dirty="0" smtClean="0"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六、</a:t>
            </a:r>
            <a:r>
              <a:rPr lang="zh-CN" altLang="zh-CN" sz="4000" kern="100" dirty="0" smtClean="0"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zh-CN" altLang="zh-CN" sz="4000" kern="100" dirty="0"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endParaRPr lang="zh-CN" altLang="zh-CN" sz="4400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对实验现象、实验故障及处理方法、实验中存在的问题等进行分析和讨论；对实验的进一步想法和改进意见；实验中的收获和教训等。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4000" kern="100" dirty="0" smtClean="0"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七、</a:t>
            </a:r>
            <a:r>
              <a:rPr lang="zh-CN" altLang="zh-CN" sz="4000" kern="100" dirty="0" smtClean="0"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附录</a:t>
            </a:r>
            <a:endParaRPr lang="zh-CN" altLang="zh-CN" sz="4400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66700" indent="152400" algn="just">
              <a:spcAft>
                <a:spcPts val="0"/>
              </a:spcAft>
            </a:pPr>
            <a:r>
              <a:rPr lang="zh-CN" altLang="zh-CN" sz="3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实验仿真电路图，实验仿真波形图等各种截图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03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4417</TotalTime>
  <Words>375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华文细黑</vt:lpstr>
      <vt:lpstr>华文中宋</vt:lpstr>
      <vt:lpstr>宋体</vt:lpstr>
      <vt:lpstr>Arial</vt:lpstr>
      <vt:lpstr>Bookman Old Style</vt:lpstr>
      <vt:lpstr>Century Schoolbook</vt:lpstr>
      <vt:lpstr>Rockwell</vt:lpstr>
      <vt:lpstr>Times New Roman</vt:lpstr>
      <vt:lpstr>Damask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南京邮电学院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杨茂田</dc:creator>
  <cp:lastModifiedBy>Zheng KAIKAI</cp:lastModifiedBy>
  <cp:revision>389</cp:revision>
  <dcterms:created xsi:type="dcterms:W3CDTF">2003-06-01T13:37:09Z</dcterms:created>
  <dcterms:modified xsi:type="dcterms:W3CDTF">2021-03-19T02:48:15Z</dcterms:modified>
</cp:coreProperties>
</file>